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06" r:id="rId2"/>
  </p:sldMasterIdLst>
  <p:notesMasterIdLst>
    <p:notesMasterId r:id="rId26"/>
  </p:notesMasterIdLst>
  <p:handoutMasterIdLst>
    <p:handoutMasterId r:id="rId27"/>
  </p:handoutMasterIdLst>
  <p:sldIdLst>
    <p:sldId id="1825" r:id="rId3"/>
    <p:sldId id="1826" r:id="rId4"/>
    <p:sldId id="1839" r:id="rId5"/>
    <p:sldId id="1838" r:id="rId6"/>
    <p:sldId id="1883" r:id="rId7"/>
    <p:sldId id="1858" r:id="rId8"/>
    <p:sldId id="1890" r:id="rId9"/>
    <p:sldId id="1859" r:id="rId10"/>
    <p:sldId id="1862" r:id="rId11"/>
    <p:sldId id="1864" r:id="rId12"/>
    <p:sldId id="1866" r:id="rId13"/>
    <p:sldId id="1865" r:id="rId14"/>
    <p:sldId id="1867" r:id="rId15"/>
    <p:sldId id="1868" r:id="rId16"/>
    <p:sldId id="1869" r:id="rId17"/>
    <p:sldId id="1870" r:id="rId18"/>
    <p:sldId id="1879" r:id="rId19"/>
    <p:sldId id="1884" r:id="rId20"/>
    <p:sldId id="1885" r:id="rId21"/>
    <p:sldId id="1886" r:id="rId22"/>
    <p:sldId id="1887" r:id="rId23"/>
    <p:sldId id="1888" r:id="rId24"/>
    <p:sldId id="1889" r:id="rId25"/>
  </p:sldIdLst>
  <p:sldSz cx="12192000" cy="6858000"/>
  <p:notesSz cx="7315200" cy="9601200"/>
  <p:custDataLst>
    <p:tags r:id="rId28"/>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6699"/>
    <a:srgbClr val="CCFF66"/>
    <a:srgbClr val="FFFF99"/>
    <a:srgbClr val="FFC000"/>
    <a:srgbClr val="FFE181"/>
    <a:srgbClr val="C39300"/>
    <a:srgbClr val="FF7F7F"/>
    <a:srgbClr val="FFFF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5D658-D8DD-4A78-942E-E1385057122C}" v="238" dt="2021-05-22T22:26:34.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2186" autoAdjust="0"/>
  </p:normalViewPr>
  <p:slideViewPr>
    <p:cSldViewPr snapToGrid="0">
      <p:cViewPr varScale="1">
        <p:scale>
          <a:sx n="52" d="100"/>
          <a:sy n="52" d="100"/>
        </p:scale>
        <p:origin x="232"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3" d="100"/>
          <a:sy n="83" d="100"/>
        </p:scale>
        <p:origin x="279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8850" name="Rectangle 2"/>
          <p:cNvSpPr>
            <a:spLocks noGrp="1" noChangeArrowheads="1"/>
          </p:cNvSpPr>
          <p:nvPr>
            <p:ph type="hdr" sz="quarter"/>
          </p:nvPr>
        </p:nvSpPr>
        <p:spPr bwMode="auto">
          <a:xfrm>
            <a:off x="0"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solidFill>
                <a:srgbClr val="FFFF99"/>
              </a:solidFill>
            </a:endParaRPr>
          </a:p>
        </p:txBody>
      </p:sp>
      <p:sp>
        <p:nvSpPr>
          <p:cNvPr id="2638851" name="Rectangle 3"/>
          <p:cNvSpPr>
            <a:spLocks noGrp="1" noChangeArrowheads="1"/>
          </p:cNvSpPr>
          <p:nvPr>
            <p:ph type="dt" sz="quarter" idx="1"/>
          </p:nvPr>
        </p:nvSpPr>
        <p:spPr bwMode="auto">
          <a:xfrm>
            <a:off x="4143064"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2638852" name="Rectangle 4"/>
          <p:cNvSpPr>
            <a:spLocks noGrp="1" noChangeArrowheads="1"/>
          </p:cNvSpPr>
          <p:nvPr>
            <p:ph type="ftr" sz="quarter" idx="2"/>
          </p:nvPr>
        </p:nvSpPr>
        <p:spPr bwMode="auto">
          <a:xfrm>
            <a:off x="0"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2638853" name="Rectangle 5"/>
          <p:cNvSpPr>
            <a:spLocks noGrp="1" noChangeArrowheads="1"/>
          </p:cNvSpPr>
          <p:nvPr>
            <p:ph type="sldNum" sz="quarter" idx="3"/>
          </p:nvPr>
        </p:nvSpPr>
        <p:spPr bwMode="auto">
          <a:xfrm>
            <a:off x="4143064"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04A976DF-011A-41FE-A496-09146DB9C2B6}" type="slidenum">
              <a:rPr lang="en-US" altLang="he-IL"/>
              <a:pPr/>
              <a:t>‹#›</a:t>
            </a:fld>
            <a:endParaRPr lang="en-US" altLang="he-IL"/>
          </a:p>
        </p:txBody>
      </p:sp>
    </p:spTree>
    <p:extLst>
      <p:ext uri="{BB962C8B-B14F-4D97-AF65-F5344CB8AC3E}">
        <p14:creationId xmlns:p14="http://schemas.microsoft.com/office/powerpoint/2010/main" val="2560181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defTabSz="965650">
              <a:defRPr sz="1200"/>
            </a:lvl1pPr>
          </a:lstStyle>
          <a:p>
            <a:endParaRPr lang="he-IL" altLang="he-IL" dirty="0"/>
          </a:p>
        </p:txBody>
      </p:sp>
      <p:sp>
        <p:nvSpPr>
          <p:cNvPr id="4099" name="Rectangle 3"/>
          <p:cNvSpPr>
            <a:spLocks noGrp="1" noChangeArrowheads="1"/>
          </p:cNvSpPr>
          <p:nvPr>
            <p:ph type="dt" idx="1"/>
          </p:nvPr>
        </p:nvSpPr>
        <p:spPr bwMode="auto">
          <a:xfrm>
            <a:off x="4143064" y="0"/>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lvl1pPr algn="r" defTabSz="965650">
              <a:defRPr sz="1200"/>
            </a:lvl1pPr>
          </a:lstStyle>
          <a:p>
            <a:endParaRPr lang="he-IL" altLang="he-IL"/>
          </a:p>
        </p:txBody>
      </p:sp>
      <p:sp>
        <p:nvSpPr>
          <p:cNvPr id="8294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520" y="4560899"/>
            <a:ext cx="5852160" cy="431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defTabSz="965650">
              <a:defRPr sz="1200"/>
            </a:lvl1pPr>
          </a:lstStyle>
          <a:p>
            <a:endParaRPr lang="he-IL" altLang="he-IL"/>
          </a:p>
        </p:txBody>
      </p:sp>
      <p:sp>
        <p:nvSpPr>
          <p:cNvPr id="4103" name="Rectangle 7"/>
          <p:cNvSpPr>
            <a:spLocks noGrp="1" noChangeArrowheads="1"/>
          </p:cNvSpPr>
          <p:nvPr>
            <p:ph type="sldNum" sz="quarter" idx="5"/>
          </p:nvPr>
        </p:nvSpPr>
        <p:spPr bwMode="auto">
          <a:xfrm>
            <a:off x="4143064" y="9120156"/>
            <a:ext cx="3170475" cy="47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55" tIns="48327" rIns="96655" bIns="48327" numCol="1" anchor="b" anchorCtr="0" compatLnSpc="1">
            <a:prstTxWarp prst="textNoShape">
              <a:avLst/>
            </a:prstTxWarp>
          </a:bodyPr>
          <a:lstStyle>
            <a:lvl1pPr algn="r" defTabSz="965650">
              <a:defRPr sz="1200"/>
            </a:lvl1pPr>
          </a:lstStyle>
          <a:p>
            <a:fld id="{23A20CC4-0099-4779-9E84-30C3BD6C15F2}" type="slidenum">
              <a:rPr lang="en-US" altLang="he-IL"/>
              <a:pPr/>
              <a:t>‹#›</a:t>
            </a:fld>
            <a:endParaRPr lang="en-US" altLang="he-IL"/>
          </a:p>
        </p:txBody>
      </p:sp>
    </p:spTree>
    <p:extLst>
      <p:ext uri="{BB962C8B-B14F-4D97-AF65-F5344CB8AC3E}">
        <p14:creationId xmlns:p14="http://schemas.microsoft.com/office/powerpoint/2010/main" val="31874513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0"/>
            <a:endParaRPr lang="he-IL" dirty="0"/>
          </a:p>
        </p:txBody>
      </p:sp>
      <p:sp>
        <p:nvSpPr>
          <p:cNvPr id="4" name="מציין מיקום של מספר שקופית 3"/>
          <p:cNvSpPr>
            <a:spLocks noGrp="1"/>
          </p:cNvSpPr>
          <p:nvPr>
            <p:ph type="sldNum" sz="quarter" idx="5"/>
          </p:nvPr>
        </p:nvSpPr>
        <p:spPr/>
        <p:txBody>
          <a:bodyPr/>
          <a:lstStyle/>
          <a:p>
            <a:fld id="{23A20CC4-0099-4779-9E84-30C3BD6C15F2}" type="slidenum">
              <a:rPr lang="en-US" altLang="he-IL" smtClean="0"/>
              <a:pPr/>
              <a:t>1</a:t>
            </a:fld>
            <a:endParaRPr lang="en-US" altLang="he-IL"/>
          </a:p>
        </p:txBody>
      </p:sp>
    </p:spTree>
    <p:extLst>
      <p:ext uri="{BB962C8B-B14F-4D97-AF65-F5344CB8AC3E}">
        <p14:creationId xmlns:p14="http://schemas.microsoft.com/office/powerpoint/2010/main" val="119423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understand how we can model this covariance, we can start from classical results in the optics literature, which state that we can express covariance as an integral over pairs of light paths through the scattering layer.</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10</a:t>
            </a:fld>
            <a:endParaRPr lang="en-US" altLang="he-IL"/>
          </a:p>
        </p:txBody>
      </p:sp>
    </p:spTree>
    <p:extLst>
      <p:ext uri="{BB962C8B-B14F-4D97-AF65-F5344CB8AC3E}">
        <p14:creationId xmlns:p14="http://schemas.microsoft.com/office/powerpoint/2010/main" val="1455370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make this concrete, let’s consider two paths, one starting from light 1 and ending at view 1, and another starting from light 2 and ending at view 2.</a:t>
            </a:r>
          </a:p>
          <a:p>
            <a:pPr rtl="0"/>
            <a:br>
              <a:rPr lang="en-US" b="0" dirty="0">
                <a:effectLst/>
              </a:rPr>
            </a:br>
            <a:r>
              <a:rPr lang="en-US" sz="1200" b="0" i="0" u="none" strike="noStrike" kern="1200" dirty="0">
                <a:solidFill>
                  <a:schemeClr val="tx1"/>
                </a:solidFill>
                <a:effectLst/>
                <a:latin typeface="Arial" charset="0"/>
                <a:ea typeface="+mn-ea"/>
                <a:cs typeface="Arial" charset="0"/>
              </a:rPr>
              <a:t>Each path has a complex contribution u, describing amplitude and phase contribution of the path.</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In particular, the phase of a path is proportional to its length.</a:t>
            </a:r>
          </a:p>
          <a:p>
            <a:pPr rtl="0"/>
            <a:br>
              <a:rPr lang="en-US" b="0" dirty="0">
                <a:effectLst/>
              </a:rPr>
            </a:br>
            <a:r>
              <a:rPr lang="en-US" sz="1200" b="0" i="0" u="none" strike="noStrike" kern="1200" dirty="0">
                <a:solidFill>
                  <a:schemeClr val="tx1"/>
                </a:solidFill>
                <a:effectLst/>
                <a:latin typeface="Arial" charset="0"/>
                <a:ea typeface="+mn-ea"/>
                <a:cs typeface="Arial" charset="0"/>
              </a:rPr>
              <a:t>The product of two such complex path contributions is also a complex number, with a phase proportional to the difference of the two path lengths.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And we have many such path pairs.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11</a:t>
            </a:fld>
            <a:endParaRPr lang="en-US" altLang="he-IL"/>
          </a:p>
        </p:txBody>
      </p:sp>
    </p:spTree>
    <p:extLst>
      <p:ext uri="{BB962C8B-B14F-4D97-AF65-F5344CB8AC3E}">
        <p14:creationId xmlns:p14="http://schemas.microsoft.com/office/powerpoint/2010/main" val="202595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Since the contribution is complex, let’s plot it as a point in the complex plane.</a:t>
            </a: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12</a:t>
            </a:fld>
            <a:endParaRPr lang="en-US" altLang="he-IL"/>
          </a:p>
        </p:txBody>
      </p:sp>
    </p:spTree>
    <p:extLst>
      <p:ext uri="{BB962C8B-B14F-4D97-AF65-F5344CB8AC3E}">
        <p14:creationId xmlns:p14="http://schemas.microsoft.com/office/powerpoint/2010/main" val="244268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get the covariance we need to average this pairwise complex contribution over all possible path pairs.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However, as we are averaging complex numbers with highly varying phases, they tend to cancel each other, and thus their average approaches zero.</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13</a:t>
            </a:fld>
            <a:endParaRPr lang="en-US" altLang="he-IL"/>
          </a:p>
        </p:txBody>
      </p:sp>
    </p:spTree>
    <p:extLst>
      <p:ext uri="{BB962C8B-B14F-4D97-AF65-F5344CB8AC3E}">
        <p14:creationId xmlns:p14="http://schemas.microsoft.com/office/powerpoint/2010/main" val="242484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Based on this observation, we proved in prior work that we can simplify this model, by considering only path pairs that share all their vertices, and differ only in the 4 segments connecting the path to the two illumination and viewing directions.</a:t>
            </a:r>
          </a:p>
          <a:p>
            <a:pPr rtl="0"/>
            <a:br>
              <a:rPr lang="en-US" b="0" dirty="0">
                <a:effectLst/>
              </a:rPr>
            </a:br>
            <a:r>
              <a:rPr lang="en-US" sz="1200" b="0" i="0" u="none" strike="noStrike" kern="1200" dirty="0">
                <a:solidFill>
                  <a:schemeClr val="tx1"/>
                </a:solidFill>
                <a:effectLst/>
                <a:latin typeface="Arial" charset="0"/>
                <a:ea typeface="+mn-ea"/>
                <a:cs typeface="Arial" charset="0"/>
              </a:rPr>
              <a:t>With this restriction, the central segment of the two paths have the same length, and thus their phases are more consistent.</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14</a:t>
            </a:fld>
            <a:endParaRPr lang="en-US" altLang="he-IL"/>
          </a:p>
        </p:txBody>
      </p:sp>
    </p:spTree>
    <p:extLst>
      <p:ext uri="{BB962C8B-B14F-4D97-AF65-F5344CB8AC3E}">
        <p14:creationId xmlns:p14="http://schemas.microsoft.com/office/powerpoint/2010/main" val="386219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In this work we note that even after we restrict our paths pairs to share the same vertices, they still have 4 segments that can differ in length, resulting in complex contributions with highly-varying phase.</a:t>
            </a:r>
          </a:p>
          <a:p>
            <a:pPr rtl="0"/>
            <a:endParaRPr lang="en-US" b="0" dirty="0">
              <a:effectLst/>
            </a:endParaRPr>
          </a:p>
          <a:p>
            <a:pPr rtl="0"/>
            <a:r>
              <a:rPr lang="en-US" sz="1200" b="0" i="0" u="none" strike="noStrike" kern="1200" dirty="0">
                <a:solidFill>
                  <a:schemeClr val="tx1"/>
                </a:solidFill>
                <a:effectLst/>
                <a:latin typeface="Arial" charset="0"/>
                <a:ea typeface="+mn-ea"/>
                <a:cs typeface="Arial" charset="0"/>
              </a:rPr>
              <a:t>One way to ensure that all path pairs have the same phase is to consider a situation where i1=i2 and v1=v2.</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In this case, all path pairs contribute zero phase, and the covariance becomes the intensity of the field. </a:t>
            </a:r>
            <a:endParaRPr lang="en-US" b="0" dirty="0">
              <a:effectLst/>
            </a:endParaRPr>
          </a:p>
          <a:p>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15</a:t>
            </a:fld>
            <a:endParaRPr lang="en-US" altLang="he-IL"/>
          </a:p>
        </p:txBody>
      </p:sp>
    </p:spTree>
    <p:extLst>
      <p:ext uri="{BB962C8B-B14F-4D97-AF65-F5344CB8AC3E}">
        <p14:creationId xmlns:p14="http://schemas.microsoft.com/office/powerpoint/2010/main" val="241852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But nonzero covariance exists in other configurations.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In particular, we can identify a large family of path pairs with consistent phases in the following way: we consider illumination and viewing configurations where the difference between i1 to i2 is equivalent to the difference between v1 to v2, and we only consider paths that scatter at a single vertex.</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We can show that all these </a:t>
            </a:r>
            <a:r>
              <a:rPr lang="en-US" sz="1200" b="0" i="1" u="none" strike="noStrike" kern="1200" dirty="0">
                <a:solidFill>
                  <a:schemeClr val="tx1"/>
                </a:solidFill>
                <a:effectLst/>
                <a:latin typeface="Arial" charset="0"/>
                <a:ea typeface="+mn-ea"/>
                <a:cs typeface="Arial" charset="0"/>
              </a:rPr>
              <a:t>single scattering</a:t>
            </a:r>
            <a:r>
              <a:rPr lang="en-US" sz="1200" b="0" i="0" u="none" strike="noStrike" kern="1200" dirty="0">
                <a:solidFill>
                  <a:schemeClr val="tx1"/>
                </a:solidFill>
                <a:effectLst/>
                <a:latin typeface="Arial" charset="0"/>
                <a:ea typeface="+mn-ea"/>
                <a:cs typeface="Arial" charset="0"/>
              </a:rPr>
              <a:t> path pairs contribute a throughput with a fixed phase, and therefore they sum in a constructive way generating non-zero covariance.</a:t>
            </a:r>
          </a:p>
          <a:p>
            <a:pPr rtl="0"/>
            <a:br>
              <a:rPr lang="en-US" b="0" dirty="0">
                <a:effectLst/>
              </a:rPr>
            </a:br>
            <a:r>
              <a:rPr lang="en-US" sz="1200" b="0" i="0" u="none" strike="noStrike" kern="1200" dirty="0">
                <a:solidFill>
                  <a:schemeClr val="tx1"/>
                </a:solidFill>
                <a:effectLst/>
                <a:latin typeface="Arial" charset="0"/>
                <a:ea typeface="+mn-ea"/>
                <a:cs typeface="Arial" charset="0"/>
              </a:rPr>
              <a:t>What we argue in this work is that we can approximate most of the covariance we observe in practice using only these single scattering paths, and thus we can ignore longer paths.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16</a:t>
            </a:fld>
            <a:endParaRPr lang="en-US" altLang="he-IL"/>
          </a:p>
        </p:txBody>
      </p:sp>
    </p:spTree>
    <p:extLst>
      <p:ext uri="{BB962C8B-B14F-4D97-AF65-F5344CB8AC3E}">
        <p14:creationId xmlns:p14="http://schemas.microsoft.com/office/powerpoint/2010/main" val="229256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 main advantage of this approximation is that it allows us to compute covariance in closed-form, without the need for numerical tools such as Monte Carlo rendering.</a:t>
            </a:r>
          </a:p>
          <a:p>
            <a:pPr rtl="0"/>
            <a:br>
              <a:rPr lang="en-US" b="0" dirty="0">
                <a:effectLst/>
              </a:rPr>
            </a:br>
            <a:r>
              <a:rPr lang="en-US" sz="1200" b="0" i="0" u="none" strike="noStrike" kern="1200" dirty="0">
                <a:solidFill>
                  <a:schemeClr val="tx1"/>
                </a:solidFill>
                <a:effectLst/>
                <a:latin typeface="Arial" charset="0"/>
                <a:ea typeface="+mn-ea"/>
                <a:cs typeface="Arial" charset="0"/>
              </a:rPr>
              <a:t>This closed-form expression can be simplified to depend only on two angles: The angle delta between the two illumination directions; and the scattering angle tau between the illumination and viewing directions.</a:t>
            </a:r>
          </a:p>
          <a:p>
            <a:pPr rtl="0"/>
            <a:br>
              <a:rPr lang="en-US" b="0" dirty="0">
                <a:effectLst/>
              </a:rPr>
            </a:br>
            <a:r>
              <a:rPr lang="en-US" sz="1200" b="0" i="0" u="none" strike="noStrike" kern="1200" dirty="0">
                <a:solidFill>
                  <a:schemeClr val="tx1"/>
                </a:solidFill>
                <a:effectLst/>
                <a:latin typeface="Arial" charset="0"/>
                <a:ea typeface="+mn-ea"/>
                <a:cs typeface="Arial" charset="0"/>
              </a:rPr>
              <a:t>The expression also depends on the thickness L of the scattering layer, and its material parameters. </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17</a:t>
            </a:fld>
            <a:endParaRPr lang="en-US" altLang="he-IL"/>
          </a:p>
        </p:txBody>
      </p:sp>
    </p:spTree>
    <p:extLst>
      <p:ext uri="{BB962C8B-B14F-4D97-AF65-F5344CB8AC3E}">
        <p14:creationId xmlns:p14="http://schemas.microsoft.com/office/powerpoint/2010/main" val="206299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evaluate the accuracy of this closed-form expression, we compare its predictions with those of an exact Monte Carlo covariance rendering. We plot the covariance as a function of delta, the angle between the two illuminating directions.</a:t>
            </a:r>
          </a:p>
          <a:p>
            <a:pPr rtl="0"/>
            <a:br>
              <a:rPr lang="en-US" b="0" dirty="0">
                <a:effectLst/>
              </a:rPr>
            </a:br>
            <a:r>
              <a:rPr lang="en-US" sz="1200" b="0" i="0" u="none" strike="noStrike" kern="1200" dirty="0">
                <a:solidFill>
                  <a:schemeClr val="tx1"/>
                </a:solidFill>
                <a:effectLst/>
                <a:latin typeface="Arial" charset="0"/>
                <a:ea typeface="+mn-ea"/>
                <a:cs typeface="Arial" charset="0"/>
              </a:rPr>
              <a:t>When delta is zero, the covariance equals the intensity of the field, and it is well-known that due to multiple scattering, the single-scattering is not a good approximation for intensity.</a:t>
            </a:r>
          </a:p>
          <a:p>
            <a:pPr rtl="0"/>
            <a:br>
              <a:rPr lang="en-US" b="0" dirty="0">
                <a:effectLst/>
              </a:rPr>
            </a:br>
            <a:r>
              <a:rPr lang="en-US" sz="1200" b="0" i="0" u="none" strike="noStrike" kern="1200" dirty="0">
                <a:solidFill>
                  <a:schemeClr val="tx1"/>
                </a:solidFill>
                <a:effectLst/>
                <a:latin typeface="Arial" charset="0"/>
                <a:ea typeface="+mn-ea"/>
                <a:cs typeface="Arial" charset="0"/>
              </a:rPr>
              <a:t>However, as we increase the angle between the illumination directions, the single scattering approximation becomes accurate, because longer paths have different phases and they do not contribute to the covariance.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This range of delta values is very useful for several applications we list in the paper.</a:t>
            </a:r>
          </a:p>
          <a:p>
            <a:pPr rtl="0"/>
            <a:br>
              <a:rPr lang="en-US" b="0" dirty="0">
                <a:effectLst/>
              </a:rPr>
            </a:br>
            <a:r>
              <a:rPr lang="en-US" sz="1200" b="0" i="0" u="none" strike="noStrike" kern="1200" dirty="0">
                <a:solidFill>
                  <a:schemeClr val="tx1"/>
                </a:solidFill>
                <a:effectLst/>
                <a:latin typeface="Arial" charset="0"/>
                <a:ea typeface="+mn-ea"/>
                <a:cs typeface="Arial" charset="0"/>
              </a:rPr>
              <a:t>The single scattering model is accurate even for optical depth 3, when light paths have an average of 3 scattering events.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As expected for very thick layers, the covariance is zero..</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18</a:t>
            </a:fld>
            <a:endParaRPr lang="en-US" altLang="he-IL"/>
          </a:p>
        </p:txBody>
      </p:sp>
    </p:spTree>
    <p:extLst>
      <p:ext uri="{BB962C8B-B14F-4D97-AF65-F5344CB8AC3E}">
        <p14:creationId xmlns:p14="http://schemas.microsoft.com/office/powerpoint/2010/main" val="4249805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We also compare our single-scattering approximation with the diffusion model.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As we’ve seen before, the diffusion theory applies for large optical depths, and its predictions are too pessimistic for smaller optical depths, always predicting zero covariance.</a:t>
            </a:r>
          </a:p>
          <a:p>
            <a:pPr rtl="0"/>
            <a:br>
              <a:rPr lang="en-US" b="0" dirty="0">
                <a:effectLst/>
              </a:rPr>
            </a:br>
            <a:r>
              <a:rPr lang="en-US" sz="1200" b="0" i="0" u="none" strike="noStrike" kern="1200" dirty="0">
                <a:solidFill>
                  <a:schemeClr val="tx1"/>
                </a:solidFill>
                <a:effectLst/>
                <a:latin typeface="Arial" charset="0"/>
                <a:ea typeface="+mn-ea"/>
                <a:cs typeface="Arial" charset="0"/>
              </a:rPr>
              <a:t>The diffusion-based model becomes accurate only for very large optical depths. However, for such optical depths, there is zero covariance anyway.</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We’ve discussed Delta, now let us look at the scattering angle tau.</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19</a:t>
            </a:fld>
            <a:endParaRPr lang="en-US" altLang="he-IL"/>
          </a:p>
        </p:txBody>
      </p:sp>
    </p:spTree>
    <p:extLst>
      <p:ext uri="{BB962C8B-B14F-4D97-AF65-F5344CB8AC3E}">
        <p14:creationId xmlns:p14="http://schemas.microsoft.com/office/powerpoint/2010/main" val="384206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When we shine a laser beam on a scattering material, we get noise-like speckle patterns.</a:t>
            </a:r>
          </a:p>
          <a:p>
            <a:pPr rtl="0"/>
            <a:br>
              <a:rPr lang="en-US" b="0" dirty="0">
                <a:effectLst/>
              </a:rPr>
            </a:br>
            <a:r>
              <a:rPr lang="en-US" sz="1200" b="0" i="0" u="none" strike="noStrike" kern="1200" dirty="0">
                <a:solidFill>
                  <a:schemeClr val="tx1"/>
                </a:solidFill>
                <a:effectLst/>
                <a:latin typeface="Arial" charset="0"/>
                <a:ea typeface="+mn-ea"/>
                <a:cs typeface="Arial" charset="0"/>
              </a:rPr>
              <a:t>These patterns have strong statistical properties such as the memory effect, meaning that the speckle pattern shifts as we tilt the illumination beam producing it.</a:t>
            </a:r>
          </a:p>
          <a:p>
            <a:pPr rtl="0"/>
            <a:br>
              <a:rPr lang="en-US" b="0" dirty="0">
                <a:effectLst/>
              </a:rPr>
            </a:br>
            <a:r>
              <a:rPr lang="en-US" sz="1200" b="0" i="0" u="none" strike="noStrike" kern="1200" dirty="0">
                <a:solidFill>
                  <a:schemeClr val="tx1"/>
                </a:solidFill>
                <a:effectLst/>
                <a:latin typeface="Arial" charset="0"/>
                <a:ea typeface="+mn-ea"/>
                <a:cs typeface="Arial" charset="0"/>
              </a:rPr>
              <a:t>These statistical properties are not fully understood, in large part due to the lack of analytically tractable models for simulating them.</a:t>
            </a:r>
          </a:p>
          <a:p>
            <a:pPr rtl="0"/>
            <a:br>
              <a:rPr lang="en-US" b="0" dirty="0">
                <a:effectLst/>
              </a:rPr>
            </a:br>
            <a:r>
              <a:rPr lang="en-US" sz="1200" b="0" i="0" u="none" strike="noStrike" kern="1200" dirty="0">
                <a:solidFill>
                  <a:schemeClr val="tx1"/>
                </a:solidFill>
                <a:effectLst/>
                <a:latin typeface="Arial" charset="0"/>
                <a:ea typeface="+mn-ea"/>
                <a:cs typeface="Arial" charset="0"/>
              </a:rPr>
              <a:t>In this work we introduce a simple analytical model for speckle statistics, and show that it is much more accurate than previous models.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a:t>
            </a:fld>
            <a:endParaRPr lang="en-US" altLang="he-IL"/>
          </a:p>
        </p:txBody>
      </p:sp>
    </p:spTree>
    <p:extLst>
      <p:ext uri="{BB962C8B-B14F-4D97-AF65-F5344CB8AC3E}">
        <p14:creationId xmlns:p14="http://schemas.microsoft.com/office/powerpoint/2010/main" val="340213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000" b="0" i="0" u="none" strike="noStrike" kern="1200" dirty="0">
                <a:solidFill>
                  <a:schemeClr val="tx1"/>
                </a:solidFill>
                <a:effectLst/>
                <a:latin typeface="Arial" charset="0"/>
                <a:ea typeface="+mn-ea"/>
                <a:cs typeface="Arial" charset="0"/>
              </a:rPr>
              <a:t>So, diffusion-based and other prior analytical models predict that covariance is only a function of the angle delta between the two illumination directions.</a:t>
            </a:r>
          </a:p>
          <a:p>
            <a:pPr rtl="0"/>
            <a:br>
              <a:rPr lang="en-US" sz="1000" b="0" dirty="0">
                <a:effectLst/>
              </a:rPr>
            </a:br>
            <a:r>
              <a:rPr lang="en-US" sz="1000" b="0" i="0" u="none" strike="noStrike" kern="1200" dirty="0">
                <a:solidFill>
                  <a:schemeClr val="tx1"/>
                </a:solidFill>
                <a:effectLst/>
                <a:latin typeface="Arial" charset="0"/>
                <a:ea typeface="+mn-ea"/>
                <a:cs typeface="Arial" charset="0"/>
              </a:rPr>
              <a:t>However, in our lab measurements we’ve seen that speckle covariance also depends on the scattering angle tau. </a:t>
            </a:r>
          </a:p>
          <a:p>
            <a:pPr rtl="0"/>
            <a:endParaRPr lang="en-US" sz="1000" b="0" i="0" u="none" strike="noStrike" kern="1200" dirty="0">
              <a:solidFill>
                <a:schemeClr val="tx1"/>
              </a:solidFill>
              <a:effectLst/>
              <a:latin typeface="Arial" charset="0"/>
              <a:ea typeface="+mn-ea"/>
              <a:cs typeface="Arial" charset="0"/>
            </a:endParaRPr>
          </a:p>
          <a:p>
            <a:pPr rtl="0"/>
            <a:r>
              <a:rPr lang="en-US" sz="1000" b="0" i="0" u="none" strike="noStrike" kern="1200" dirty="0">
                <a:solidFill>
                  <a:schemeClr val="tx1"/>
                </a:solidFill>
                <a:effectLst/>
                <a:latin typeface="Arial" charset="0"/>
                <a:ea typeface="+mn-ea"/>
                <a:cs typeface="Arial" charset="0"/>
              </a:rPr>
              <a:t>Our model is the first analytical model we know of that can predict this dependency.</a:t>
            </a:r>
          </a:p>
          <a:p>
            <a:pPr rtl="0"/>
            <a:br>
              <a:rPr lang="en-US" sz="1000" b="0" dirty="0">
                <a:effectLst/>
              </a:rPr>
            </a:br>
            <a:r>
              <a:rPr lang="en-US" sz="1000" b="0" i="0" u="none" strike="noStrike" kern="1200" dirty="0">
                <a:solidFill>
                  <a:schemeClr val="tx1"/>
                </a:solidFill>
                <a:effectLst/>
                <a:latin typeface="Arial" charset="0"/>
                <a:ea typeface="+mn-ea"/>
                <a:cs typeface="Arial" charset="0"/>
              </a:rPr>
              <a:t>To understand this, recall that our closed form expression of correlation depends on the phase function of the material. </a:t>
            </a:r>
          </a:p>
          <a:p>
            <a:pPr rtl="0"/>
            <a:r>
              <a:rPr lang="en-US" sz="1000" b="0" i="0" u="none" strike="noStrike" kern="1200" dirty="0">
                <a:solidFill>
                  <a:schemeClr val="tx1"/>
                </a:solidFill>
                <a:effectLst/>
                <a:latin typeface="Arial" charset="0"/>
                <a:ea typeface="+mn-ea"/>
                <a:cs typeface="Arial" charset="0"/>
              </a:rPr>
              <a:t>In this simulation, we used the phase function of tissue, which is highly forward scattering. </a:t>
            </a:r>
          </a:p>
          <a:p>
            <a:pPr rtl="0"/>
            <a:r>
              <a:rPr lang="en-US" sz="1000" b="0" i="0" u="none" strike="noStrike" kern="1200" dirty="0">
                <a:solidFill>
                  <a:schemeClr val="tx1"/>
                </a:solidFill>
                <a:effectLst/>
                <a:latin typeface="Arial" charset="0"/>
                <a:ea typeface="+mn-ea"/>
                <a:cs typeface="Arial" charset="0"/>
              </a:rPr>
              <a:t>As a result, covariance decays quickly as we look at larger scattering angles.</a:t>
            </a:r>
          </a:p>
          <a:p>
            <a:pPr rtl="0"/>
            <a:endParaRPr lang="en-US" sz="1000" b="0" dirty="0">
              <a:effectLst/>
            </a:endParaRPr>
          </a:p>
          <a:p>
            <a:pPr rtl="0"/>
            <a:r>
              <a:rPr lang="en-US" sz="1000" b="0" i="0" u="none" strike="noStrike" kern="1200" dirty="0">
                <a:solidFill>
                  <a:schemeClr val="tx1"/>
                </a:solidFill>
                <a:effectLst/>
                <a:latin typeface="Arial" charset="0"/>
                <a:ea typeface="+mn-ea"/>
                <a:cs typeface="Arial" charset="0"/>
              </a:rPr>
              <a:t>This observation has a very important implication when we image a material we are not familiar with, because it means that we can read the phase function of the material directly from the speckle correlation. </a:t>
            </a:r>
          </a:p>
          <a:p>
            <a:pPr rtl="0"/>
            <a:endParaRPr lang="en-US" sz="1000" b="0" i="0" u="none" strike="noStrike" kern="1200" dirty="0">
              <a:solidFill>
                <a:schemeClr val="tx1"/>
              </a:solidFill>
              <a:effectLst/>
              <a:latin typeface="Arial" charset="0"/>
              <a:ea typeface="+mn-ea"/>
              <a:cs typeface="Arial" charset="0"/>
            </a:endParaRPr>
          </a:p>
          <a:p>
            <a:pPr rtl="0"/>
            <a:r>
              <a:rPr lang="en-US" sz="1000" b="0" i="0" u="none" strike="noStrike" kern="1200" dirty="0">
                <a:solidFill>
                  <a:schemeClr val="tx1"/>
                </a:solidFill>
                <a:effectLst/>
                <a:latin typeface="Arial" charset="0"/>
                <a:ea typeface="+mn-ea"/>
                <a:cs typeface="Arial" charset="0"/>
              </a:rPr>
              <a:t>And this is true even if the optical depth of the material is larger than one, and most light paths scattered multiple times.</a:t>
            </a:r>
          </a:p>
          <a:p>
            <a:pPr rtl="0"/>
            <a:br>
              <a:rPr lang="en-US" sz="1000" b="0" dirty="0">
                <a:effectLst/>
              </a:rPr>
            </a:br>
            <a:r>
              <a:rPr lang="en-US" sz="1000" b="0" i="0" u="none" strike="noStrike" kern="1200" dirty="0">
                <a:solidFill>
                  <a:schemeClr val="tx1"/>
                </a:solidFill>
                <a:effectLst/>
                <a:latin typeface="Arial" charset="0"/>
                <a:ea typeface="+mn-ea"/>
                <a:cs typeface="Arial" charset="0"/>
              </a:rPr>
              <a:t>In the paper we discuss other new properties of speckle covariance revealed by our model, and their potential utility for computational imaging applications.</a:t>
            </a:r>
            <a:endParaRPr lang="en-US" sz="1000"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20</a:t>
            </a:fld>
            <a:endParaRPr lang="en-US" altLang="he-IL"/>
          </a:p>
        </p:txBody>
      </p:sp>
    </p:spTree>
    <p:extLst>
      <p:ext uri="{BB962C8B-B14F-4D97-AF65-F5344CB8AC3E}">
        <p14:creationId xmlns:p14="http://schemas.microsoft.com/office/powerpoint/2010/main" val="3576139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In particular, our model can better explain the tilt shift memory effect property studied by </a:t>
            </a:r>
            <a:r>
              <a:rPr lang="en-US" sz="1200" b="0" i="0" u="none" strike="noStrike" kern="1200" dirty="0" err="1">
                <a:solidFill>
                  <a:schemeClr val="tx1"/>
                </a:solidFill>
                <a:effectLst/>
                <a:latin typeface="Arial" charset="0"/>
                <a:ea typeface="+mn-ea"/>
                <a:cs typeface="Arial" charset="0"/>
              </a:rPr>
              <a:t>Osnabrugge</a:t>
            </a:r>
            <a:r>
              <a:rPr lang="en-US" sz="1200" b="0" i="0" u="none" strike="noStrike" kern="1200" dirty="0">
                <a:solidFill>
                  <a:schemeClr val="tx1"/>
                </a:solidFill>
                <a:effectLst/>
                <a:latin typeface="Arial" charset="0"/>
                <a:ea typeface="+mn-ea"/>
                <a:cs typeface="Arial" charset="0"/>
              </a:rPr>
              <a:t> et al.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Due to lack of time, I won’t get into details with this, </a:t>
            </a:r>
          </a:p>
          <a:p>
            <a:pPr rtl="0"/>
            <a:r>
              <a:rPr lang="en-US" sz="1200" b="0" i="0" u="none" strike="noStrike" kern="1200" dirty="0">
                <a:solidFill>
                  <a:schemeClr val="tx1"/>
                </a:solidFill>
                <a:effectLst/>
                <a:latin typeface="Arial" charset="0"/>
                <a:ea typeface="+mn-ea"/>
                <a:cs typeface="Arial" charset="0"/>
              </a:rPr>
              <a:t>We just show here some lab measurements of covariance they conducted, producing this double-wedge shape.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Our single-scattering model better matches this double-wedge shape than the analytical model </a:t>
            </a:r>
            <a:r>
              <a:rPr lang="en-US" sz="1200" b="0" i="0" u="none" strike="noStrike" kern="1200" dirty="0" err="1">
                <a:solidFill>
                  <a:schemeClr val="tx1"/>
                </a:solidFill>
                <a:effectLst/>
                <a:latin typeface="Arial" charset="0"/>
                <a:ea typeface="+mn-ea"/>
                <a:cs typeface="Arial" charset="0"/>
              </a:rPr>
              <a:t>Osnabrugge</a:t>
            </a:r>
            <a:r>
              <a:rPr lang="en-US" sz="1200" b="0" i="0" u="none" strike="noStrike" kern="1200" dirty="0">
                <a:solidFill>
                  <a:schemeClr val="tx1"/>
                </a:solidFill>
                <a:effectLst/>
                <a:latin typeface="Arial" charset="0"/>
                <a:ea typeface="+mn-ea"/>
                <a:cs typeface="Arial" charset="0"/>
              </a:rPr>
              <a:t> et al. developed to explain it.</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21</a:t>
            </a:fld>
            <a:endParaRPr lang="en-US" altLang="he-IL"/>
          </a:p>
        </p:txBody>
      </p:sp>
    </p:spTree>
    <p:extLst>
      <p:ext uri="{BB962C8B-B14F-4D97-AF65-F5344CB8AC3E}">
        <p14:creationId xmlns:p14="http://schemas.microsoft.com/office/powerpoint/2010/main" val="1855567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summarize, we introduced an analytical model for speckle covariance based on the single scattering approximation.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Unlike the intensity case, our model can explain speckle covariance even at optical depth greater than 1, where most light paths scatter multiple times. </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This is because multiply-scattered paths interfere destructively and do not contribute to covariance.</a:t>
            </a:r>
          </a:p>
          <a:p>
            <a:pPr rtl="0"/>
            <a:br>
              <a:rPr lang="en-US" b="0" dirty="0">
                <a:effectLst/>
              </a:rPr>
            </a:br>
            <a:r>
              <a:rPr lang="en-US" sz="1200" b="0" i="0" u="none" strike="noStrike" kern="1200" dirty="0">
                <a:solidFill>
                  <a:schemeClr val="tx1"/>
                </a:solidFill>
                <a:effectLst/>
                <a:latin typeface="Arial" charset="0"/>
                <a:ea typeface="+mn-ea"/>
                <a:cs typeface="Arial" charset="0"/>
              </a:rPr>
              <a:t>Our model can explain previously reported statistical speckle properties better than alternative analytical models, </a:t>
            </a:r>
          </a:p>
          <a:p>
            <a:pPr rtl="0"/>
            <a:r>
              <a:rPr lang="en-US" sz="1200" b="0" i="0" u="none" strike="noStrike" kern="1200" dirty="0">
                <a:solidFill>
                  <a:schemeClr val="tx1"/>
                </a:solidFill>
                <a:effectLst/>
                <a:latin typeface="Arial" charset="0"/>
                <a:ea typeface="+mn-ea"/>
                <a:cs typeface="Arial" charset="0"/>
              </a:rPr>
              <a:t>and can be useful for many computational imaging applications.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22</a:t>
            </a:fld>
            <a:endParaRPr lang="en-US" altLang="he-IL"/>
          </a:p>
        </p:txBody>
      </p:sp>
    </p:spTree>
    <p:extLst>
      <p:ext uri="{BB962C8B-B14F-4D97-AF65-F5344CB8AC3E}">
        <p14:creationId xmlns:p14="http://schemas.microsoft.com/office/powerpoint/2010/main" val="1916210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800" b="0" i="0" u="none" strike="noStrike" kern="1200" dirty="0">
                <a:solidFill>
                  <a:schemeClr val="tx1"/>
                </a:solidFill>
                <a:effectLst/>
                <a:latin typeface="Arial" charset="0"/>
                <a:ea typeface="+mn-ea"/>
                <a:cs typeface="Arial" charset="0"/>
              </a:rPr>
              <a:t>Please see our paper for more details and applications. </a:t>
            </a:r>
            <a:endParaRPr lang="en-US" sz="1800" b="0" dirty="0">
              <a:effectLst/>
            </a:endParaRPr>
          </a:p>
        </p:txBody>
      </p:sp>
      <p:sp>
        <p:nvSpPr>
          <p:cNvPr id="4" name="Slide Number Placeholder 3"/>
          <p:cNvSpPr>
            <a:spLocks noGrp="1"/>
          </p:cNvSpPr>
          <p:nvPr>
            <p:ph type="sldNum" sz="quarter" idx="10"/>
          </p:nvPr>
        </p:nvSpPr>
        <p:spPr/>
        <p:txBody>
          <a:bodyPr/>
          <a:lstStyle/>
          <a:p>
            <a:pPr marL="0" marR="0" lvl="0" indent="0" algn="r" defTabSz="965650" rtl="0" eaLnBrk="1" fontAlgn="base" latinLnBrk="0" hangingPunct="1">
              <a:lnSpc>
                <a:spcPct val="100000"/>
              </a:lnSpc>
              <a:spcBef>
                <a:spcPct val="0"/>
              </a:spcBef>
              <a:spcAft>
                <a:spcPct val="0"/>
              </a:spcAft>
              <a:buClrTx/>
              <a:buSzTx/>
              <a:buFontTx/>
              <a:buNone/>
              <a:tabLst/>
              <a:defRPr/>
            </a:pPr>
            <a:fld id="{23A20CC4-0099-4779-9E84-30C3BD6C15F2}" type="slidenum">
              <a:rPr kumimoji="0" lang="en-US" altLang="he-I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65650" rtl="0" eaLnBrk="1" fontAlgn="base" latinLnBrk="0" hangingPunct="1">
                <a:lnSpc>
                  <a:spcPct val="100000"/>
                </a:lnSpc>
                <a:spcBef>
                  <a:spcPct val="0"/>
                </a:spcBef>
                <a:spcAft>
                  <a:spcPct val="0"/>
                </a:spcAft>
                <a:buClrTx/>
                <a:buSzTx/>
                <a:buFontTx/>
                <a:buNone/>
                <a:tabLst/>
                <a:defRPr/>
              </a:pPr>
              <a:t>23</a:t>
            </a:fld>
            <a:endParaRPr kumimoji="0" lang="en-US" altLang="he-I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489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Modeling speckle statistics is important because of the large variety of speckle-based computational imaging techniques.</a:t>
            </a:r>
          </a:p>
          <a:p>
            <a:pPr rtl="0"/>
            <a:br>
              <a:rPr lang="en-US" b="0" dirty="0">
                <a:effectLst/>
              </a:rPr>
            </a:br>
            <a:r>
              <a:rPr lang="en-US" sz="1200" b="0" i="0" u="none" strike="noStrike" kern="1200" dirty="0">
                <a:solidFill>
                  <a:schemeClr val="tx1"/>
                </a:solidFill>
                <a:effectLst/>
                <a:latin typeface="Arial" charset="0"/>
                <a:ea typeface="+mn-ea"/>
                <a:cs typeface="Arial" charset="0"/>
              </a:rPr>
              <a:t>One example is the imaging-through-scattering work of Katz and colleagues.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The goal is to recover a clear image of fluorescent sources that are hidden from a camera by a scattering layer such as tissue. </a:t>
            </a:r>
          </a:p>
          <a:p>
            <a:pPr rtl="0"/>
            <a:br>
              <a:rPr lang="en-US" b="0" dirty="0">
                <a:effectLst/>
              </a:rPr>
            </a:br>
            <a:r>
              <a:rPr lang="en-US" sz="1200" b="0" i="0" u="none" strike="noStrike" kern="1200" dirty="0">
                <a:solidFill>
                  <a:schemeClr val="tx1"/>
                </a:solidFill>
                <a:effectLst/>
                <a:latin typeface="Arial" charset="0"/>
                <a:ea typeface="+mn-ea"/>
                <a:cs typeface="Arial" charset="0"/>
              </a:rPr>
              <a:t>The speckle memory effect makes it possible to remove the effect of scattering by simply computing the autocorrelation of the speckle image.</a:t>
            </a:r>
          </a:p>
          <a:p>
            <a:pPr rtl="0"/>
            <a:br>
              <a:rPr lang="en-US" b="0" dirty="0">
                <a:effectLst/>
              </a:rPr>
            </a:br>
            <a:r>
              <a:rPr lang="en-US" sz="1200" b="0" i="0" u="none" strike="noStrike" kern="1200" dirty="0">
                <a:solidFill>
                  <a:schemeClr val="tx1"/>
                </a:solidFill>
                <a:effectLst/>
                <a:latin typeface="Arial" charset="0"/>
                <a:ea typeface="+mn-ea"/>
                <a:cs typeface="Arial" charset="0"/>
              </a:rPr>
              <a:t>An analytical model for speckle statistics can help us investigate under what conditions this imaging-through-scattering procedure will succeed, without the need for tedious lab experiments.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3</a:t>
            </a:fld>
            <a:endParaRPr lang="en-US" altLang="he-IL"/>
          </a:p>
        </p:txBody>
      </p:sp>
    </p:spTree>
    <p:extLst>
      <p:ext uri="{BB962C8B-B14F-4D97-AF65-F5344CB8AC3E}">
        <p14:creationId xmlns:p14="http://schemas.microsoft.com/office/powerpoint/2010/main" val="58183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Another application of speckle statistics is in adaptive optics focusing.</a:t>
            </a:r>
          </a:p>
          <a:p>
            <a:pPr rtl="0"/>
            <a:br>
              <a:rPr lang="en-US" b="0" dirty="0">
                <a:effectLst/>
              </a:rPr>
            </a:br>
            <a:r>
              <a:rPr lang="en-US" sz="1200" b="0" i="0" u="none" strike="noStrike" kern="1200" dirty="0">
                <a:solidFill>
                  <a:schemeClr val="tx1"/>
                </a:solidFill>
                <a:effectLst/>
                <a:latin typeface="Arial" charset="0"/>
                <a:ea typeface="+mn-ea"/>
                <a:cs typeface="Arial" charset="0"/>
              </a:rPr>
              <a:t>The goal is to change the shape of a wavefront so that, when it propagates through a scattering layer, it will focus at a sharp spot, as if the scattering layer were not there.</a:t>
            </a:r>
          </a:p>
          <a:p>
            <a:pPr rtl="0"/>
            <a:br>
              <a:rPr lang="en-US" b="0" dirty="0">
                <a:effectLst/>
              </a:rPr>
            </a:br>
            <a:r>
              <a:rPr lang="en-US" sz="1200" b="0" i="0" u="none" strike="noStrike" kern="1200" dirty="0">
                <a:solidFill>
                  <a:schemeClr val="tx1"/>
                </a:solidFill>
                <a:effectLst/>
                <a:latin typeface="Arial" charset="0"/>
                <a:ea typeface="+mn-ea"/>
                <a:cs typeface="Arial" charset="0"/>
              </a:rPr>
              <a:t>Finding the wavefront shape needed to achieve focusing is a difficult calibration procedure, which normally needs to be performed separately for each focus point inside the volume.</a:t>
            </a:r>
          </a:p>
          <a:p>
            <a:pPr rtl="0"/>
            <a:br>
              <a:rPr lang="en-US" b="0" dirty="0">
                <a:effectLst/>
              </a:rPr>
            </a:br>
            <a:r>
              <a:rPr lang="en-US" sz="1200" b="0" i="0" u="none" strike="noStrike" kern="1200" dirty="0">
                <a:solidFill>
                  <a:schemeClr val="tx1"/>
                </a:solidFill>
                <a:effectLst/>
                <a:latin typeface="Arial" charset="0"/>
                <a:ea typeface="+mn-ea"/>
                <a:cs typeface="Arial" charset="0"/>
              </a:rPr>
              <a:t>The speckle memory effect makes it possible to adjust an already-calibrated wavefront shape to refocus to different points within some small range.</a:t>
            </a:r>
          </a:p>
          <a:p>
            <a:pPr rtl="0"/>
            <a:br>
              <a:rPr lang="en-US" b="0" dirty="0">
                <a:effectLst/>
              </a:rPr>
            </a:br>
            <a:r>
              <a:rPr lang="en-US" sz="1200" b="0" i="0" u="none" strike="noStrike" kern="1200" dirty="0">
                <a:solidFill>
                  <a:schemeClr val="tx1"/>
                </a:solidFill>
                <a:effectLst/>
                <a:latin typeface="Arial" charset="0"/>
                <a:ea typeface="+mn-ea"/>
                <a:cs typeface="Arial" charset="0"/>
              </a:rPr>
              <a:t>An analytical model for the memory effect and other speckle statistics can help us investigate how large this refocusing range is.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4</a:t>
            </a:fld>
            <a:endParaRPr lang="en-US" altLang="he-IL"/>
          </a:p>
        </p:txBody>
      </p:sp>
    </p:spTree>
    <p:extLst>
      <p:ext uri="{BB962C8B-B14F-4D97-AF65-F5344CB8AC3E}">
        <p14:creationId xmlns:p14="http://schemas.microsoft.com/office/powerpoint/2010/main" val="2319709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These and other important applications have motivated the development of a few techniques for modeling speckle statistics.</a:t>
            </a:r>
          </a:p>
          <a:p>
            <a:pPr rtl="0"/>
            <a:br>
              <a:rPr lang="en-US" b="0" dirty="0">
                <a:effectLst/>
              </a:rPr>
            </a:br>
            <a:r>
              <a:rPr lang="en-US" sz="1200" b="0" i="0" u="none" strike="noStrike" kern="1200" dirty="0">
                <a:solidFill>
                  <a:schemeClr val="tx1"/>
                </a:solidFill>
                <a:effectLst/>
                <a:latin typeface="Arial" charset="0"/>
                <a:ea typeface="+mn-ea"/>
                <a:cs typeface="Arial" charset="0"/>
              </a:rPr>
              <a:t>One category of techniques focus on exact simulators.</a:t>
            </a:r>
          </a:p>
          <a:p>
            <a:pPr rtl="0"/>
            <a:br>
              <a:rPr lang="en-US" b="0" dirty="0">
                <a:effectLst/>
              </a:rPr>
            </a:br>
            <a:r>
              <a:rPr lang="en-US" sz="1200" b="0" i="0" u="none" strike="noStrike" kern="1200" dirty="0">
                <a:solidFill>
                  <a:schemeClr val="tx1"/>
                </a:solidFill>
                <a:effectLst/>
                <a:latin typeface="Arial" charset="0"/>
                <a:ea typeface="+mn-ea"/>
                <a:cs typeface="Arial" charset="0"/>
              </a:rPr>
              <a:t>However, exact simulation remains computationally expensive, even when using advanced computer graphics techniques.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Additionally, as simulation is done by numerical techniques, these techniques do not lend themselves to theoretical analysis.</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5</a:t>
            </a:fld>
            <a:endParaRPr lang="en-US" altLang="he-IL"/>
          </a:p>
        </p:txBody>
      </p:sp>
    </p:spTree>
    <p:extLst>
      <p:ext uri="{BB962C8B-B14F-4D97-AF65-F5344CB8AC3E}">
        <p14:creationId xmlns:p14="http://schemas.microsoft.com/office/powerpoint/2010/main" val="4001015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Another category of techniques focus on developing closed-form, but </a:t>
            </a:r>
            <a:r>
              <a:rPr lang="en-US" sz="1200" b="0" i="1" u="none" strike="noStrike" kern="1200" dirty="0">
                <a:solidFill>
                  <a:schemeClr val="tx1"/>
                </a:solidFill>
                <a:effectLst/>
                <a:latin typeface="Arial" charset="0"/>
                <a:ea typeface="+mn-ea"/>
                <a:cs typeface="Arial" charset="0"/>
              </a:rPr>
              <a:t>approximate</a:t>
            </a:r>
            <a:r>
              <a:rPr lang="en-US" sz="1200" b="0" i="0" u="none" strike="noStrike" kern="1200" dirty="0">
                <a:solidFill>
                  <a:schemeClr val="tx1"/>
                </a:solidFill>
                <a:effectLst/>
                <a:latin typeface="Arial" charset="0"/>
                <a:ea typeface="+mn-ea"/>
                <a:cs typeface="Arial" charset="0"/>
              </a:rPr>
              <a:t>, models for speckle statistics.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Our work falls under this category, and draws inspiration from closely-related approximate models for incoherent intensity images.</a:t>
            </a:r>
          </a:p>
          <a:p>
            <a:pPr rtl="0"/>
            <a:br>
              <a:rPr lang="en-US" b="0" dirty="0">
                <a:effectLst/>
              </a:rPr>
            </a:br>
            <a:r>
              <a:rPr lang="en-US" sz="1200" b="0" i="0" u="none" strike="noStrike" kern="1200" dirty="0">
                <a:solidFill>
                  <a:schemeClr val="tx1"/>
                </a:solidFill>
                <a:effectLst/>
                <a:latin typeface="Arial" charset="0"/>
                <a:ea typeface="+mn-ea"/>
                <a:cs typeface="Arial" charset="0"/>
              </a:rPr>
              <a:t>Let’s focus on two opposite extreme cases: Scattering through very thick and very thin layers.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We will characterize the optical thickness of a scattering layer using its </a:t>
            </a:r>
            <a:r>
              <a:rPr lang="en-US" sz="1200" b="0" i="1" u="none" strike="noStrike" kern="1200" dirty="0">
                <a:solidFill>
                  <a:schemeClr val="tx1"/>
                </a:solidFill>
                <a:effectLst/>
                <a:latin typeface="Arial" charset="0"/>
                <a:ea typeface="+mn-ea"/>
                <a:cs typeface="Arial" charset="0"/>
              </a:rPr>
              <a:t>optical depth</a:t>
            </a:r>
            <a:r>
              <a:rPr lang="en-US" sz="1200" b="0" i="0" u="none" strike="noStrike" kern="1200" dirty="0">
                <a:solidFill>
                  <a:schemeClr val="tx1"/>
                </a:solidFill>
                <a:effectLst/>
                <a:latin typeface="Arial" charset="0"/>
                <a:ea typeface="+mn-ea"/>
                <a:cs typeface="Arial" charset="0"/>
              </a:rPr>
              <a:t>, which measures the average number of scattering events of light passing through the layer.</a:t>
            </a:r>
          </a:p>
          <a:p>
            <a:pPr rtl="0"/>
            <a:br>
              <a:rPr lang="en-US" b="0" dirty="0">
                <a:effectLst/>
              </a:rPr>
            </a:br>
            <a:r>
              <a:rPr lang="en-US" sz="1200" b="0" i="0" u="none" strike="noStrike" kern="1200" dirty="0">
                <a:solidFill>
                  <a:schemeClr val="tx1"/>
                </a:solidFill>
                <a:effectLst/>
                <a:latin typeface="Arial" charset="0"/>
                <a:ea typeface="+mn-ea"/>
                <a:cs typeface="Arial" charset="0"/>
              </a:rPr>
              <a:t>With this in mind, the first main analytical model is based on the diffusion approximation: Where the light scatters a very large number of times.</a:t>
            </a:r>
          </a:p>
          <a:p>
            <a:pPr rtl="0"/>
            <a:br>
              <a:rPr lang="en-US" b="0" dirty="0">
                <a:effectLst/>
              </a:rPr>
            </a:br>
            <a:r>
              <a:rPr lang="en-US" sz="1200" b="0" i="0" u="none" strike="noStrike" kern="1200" dirty="0">
                <a:solidFill>
                  <a:schemeClr val="tx1"/>
                </a:solidFill>
                <a:effectLst/>
                <a:latin typeface="Arial" charset="0"/>
                <a:ea typeface="+mn-ea"/>
                <a:cs typeface="Arial" charset="0"/>
              </a:rPr>
              <a:t>The second such model is based on the single-scattering approximation: assuming that the light scatters only once.</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6</a:t>
            </a:fld>
            <a:endParaRPr lang="en-US" altLang="he-IL"/>
          </a:p>
        </p:txBody>
      </p:sp>
    </p:spTree>
    <p:extLst>
      <p:ext uri="{BB962C8B-B14F-4D97-AF65-F5344CB8AC3E}">
        <p14:creationId xmlns:p14="http://schemas.microsoft.com/office/powerpoint/2010/main" val="182506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There has been a lot of prior work towards adapting models based on the diffusion approximation to the case of speckle statistics.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As with incoherent intensity, these models only apply to very optically thick scattering layers.</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However, the memory effect there is very weak, and is not very useful in practice.</a:t>
            </a:r>
          </a:p>
          <a:p>
            <a:pPr rtl="0"/>
            <a:br>
              <a:rPr lang="en-US" b="0" dirty="0">
                <a:effectLst/>
              </a:rPr>
            </a:br>
            <a:r>
              <a:rPr lang="en-US" sz="1200" b="0" i="0" u="none" strike="noStrike" kern="1200" dirty="0">
                <a:solidFill>
                  <a:schemeClr val="tx1"/>
                </a:solidFill>
                <a:effectLst/>
                <a:latin typeface="Arial" charset="0"/>
                <a:ea typeface="+mn-ea"/>
                <a:cs typeface="Arial" charset="0"/>
              </a:rPr>
              <a:t>In this work, we introduce a simple analytical model for speckle statistics, based-on the single scattering approximation.</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In contrast to the incoherent case, for the case of speckle statistics, we show that this approximation holds even when considering layers with optical depth much greater than one.</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7</a:t>
            </a:fld>
            <a:endParaRPr lang="en-US" altLang="he-IL"/>
          </a:p>
        </p:txBody>
      </p:sp>
    </p:spTree>
    <p:extLst>
      <p:ext uri="{BB962C8B-B14F-4D97-AF65-F5344CB8AC3E}">
        <p14:creationId xmlns:p14="http://schemas.microsoft.com/office/powerpoint/2010/main" val="168365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To understand what we are trying to evaluate consider the following setup: we illuminate a scattering layer from direction i1, resulting in a scattered field.</a:t>
            </a:r>
          </a:p>
          <a:p>
            <a:pPr rtl="0"/>
            <a:endParaRPr lang="en-US" sz="1200" b="0" i="0" u="none" strike="noStrike" kern="1200" dirty="0">
              <a:solidFill>
                <a:schemeClr val="tx1"/>
              </a:solidFill>
              <a:effectLst/>
              <a:latin typeface="Arial" charset="0"/>
              <a:ea typeface="+mn-ea"/>
              <a:cs typeface="Arial" charset="0"/>
            </a:endParaRPr>
          </a:p>
          <a:p>
            <a:pPr rtl="0"/>
            <a:r>
              <a:rPr lang="en-US" sz="1200" b="0" i="0" u="none" strike="noStrike" kern="1200" dirty="0">
                <a:solidFill>
                  <a:schemeClr val="tx1"/>
                </a:solidFill>
                <a:effectLst/>
                <a:latin typeface="Arial" charset="0"/>
                <a:ea typeface="+mn-ea"/>
                <a:cs typeface="Arial" charset="0"/>
              </a:rPr>
              <a:t>We do the same from another direction i2.</a:t>
            </a:r>
          </a:p>
          <a:p>
            <a:pPr rtl="0"/>
            <a:br>
              <a:rPr lang="en-US" b="0" dirty="0">
                <a:effectLst/>
              </a:rPr>
            </a:br>
            <a:r>
              <a:rPr lang="en-US" sz="1200" b="0" i="0" u="none" strike="noStrike" kern="1200" dirty="0">
                <a:solidFill>
                  <a:schemeClr val="tx1"/>
                </a:solidFill>
                <a:effectLst/>
                <a:latin typeface="Arial" charset="0"/>
                <a:ea typeface="+mn-ea"/>
                <a:cs typeface="Arial" charset="0"/>
              </a:rPr>
              <a:t>According to the memory effect, the two scattered fields should be correlated with each other.</a:t>
            </a:r>
          </a:p>
          <a:p>
            <a:pPr rtl="0"/>
            <a:endParaRPr lang="en-US" b="0" dirty="0">
              <a:effectLst/>
            </a:endParaRPr>
          </a:p>
          <a:p>
            <a:pPr rtl="0"/>
            <a:r>
              <a:rPr lang="en-US" sz="1200" b="0" i="0" u="none" strike="noStrike" kern="1200" dirty="0">
                <a:solidFill>
                  <a:schemeClr val="tx1"/>
                </a:solidFill>
                <a:effectLst/>
                <a:latin typeface="Arial" charset="0"/>
                <a:ea typeface="+mn-ea"/>
                <a:cs typeface="Arial" charset="0"/>
              </a:rPr>
              <a:t>To quantify this correlation, let’s select two viewing directions v1 and v2, and look at the expected product of the field scattered from i1 toward v1 and the field scattered from i2 toward v2. </a:t>
            </a:r>
          </a:p>
          <a:p>
            <a:pPr rtl="0"/>
            <a:br>
              <a:rPr lang="en-US" b="0" dirty="0">
                <a:effectLst/>
              </a:rPr>
            </a:br>
            <a:r>
              <a:rPr lang="en-US" sz="1200" b="0" i="0" u="none" strike="noStrike" kern="1200" dirty="0">
                <a:solidFill>
                  <a:schemeClr val="tx1"/>
                </a:solidFill>
                <a:effectLst/>
                <a:latin typeface="Arial" charset="0"/>
                <a:ea typeface="+mn-ea"/>
                <a:cs typeface="Arial" charset="0"/>
              </a:rPr>
              <a:t>We call this the speckle covariance.</a:t>
            </a:r>
          </a:p>
          <a:p>
            <a:pPr rtl="0"/>
            <a:br>
              <a:rPr lang="en-US" b="0" dirty="0">
                <a:effectLst/>
              </a:rPr>
            </a:br>
            <a:r>
              <a:rPr lang="en-US" sz="1200" b="0" i="0" u="none" strike="noStrike" kern="1200" dirty="0">
                <a:solidFill>
                  <a:schemeClr val="tx1"/>
                </a:solidFill>
                <a:effectLst/>
                <a:latin typeface="Arial" charset="0"/>
                <a:ea typeface="+mn-ea"/>
                <a:cs typeface="Arial" charset="0"/>
              </a:rPr>
              <a:t>The expectation is taken with respect to different realizations of volumes with the same scattering parameters.</a:t>
            </a:r>
            <a:br>
              <a:rPr lang="en-US" dirty="0"/>
            </a:b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8</a:t>
            </a:fld>
            <a:endParaRPr lang="en-US" altLang="he-IL"/>
          </a:p>
        </p:txBody>
      </p:sp>
    </p:spTree>
    <p:extLst>
      <p:ext uri="{BB962C8B-B14F-4D97-AF65-F5344CB8AC3E}">
        <p14:creationId xmlns:p14="http://schemas.microsoft.com/office/powerpoint/2010/main" val="335861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Arial" charset="0"/>
                <a:ea typeface="+mn-ea"/>
                <a:cs typeface="Arial" charset="0"/>
              </a:rPr>
              <a:t>If the two illuminators and viewing directions are the same, the covariance is just the intensity of the field.</a:t>
            </a:r>
            <a:endParaRPr lang="en-US" b="0" dirty="0">
              <a:effectLst/>
            </a:endParaRPr>
          </a:p>
        </p:txBody>
      </p:sp>
      <p:sp>
        <p:nvSpPr>
          <p:cNvPr id="4" name="Slide Number Placeholder 3"/>
          <p:cNvSpPr>
            <a:spLocks noGrp="1"/>
          </p:cNvSpPr>
          <p:nvPr>
            <p:ph type="sldNum" sz="quarter" idx="10"/>
          </p:nvPr>
        </p:nvSpPr>
        <p:spPr/>
        <p:txBody>
          <a:bodyPr/>
          <a:lstStyle/>
          <a:p>
            <a:fld id="{23A20CC4-0099-4779-9E84-30C3BD6C15F2}" type="slidenum">
              <a:rPr lang="en-US" altLang="he-IL" smtClean="0"/>
              <a:pPr/>
              <a:t>9</a:t>
            </a:fld>
            <a:endParaRPr lang="en-US" altLang="he-IL"/>
          </a:p>
        </p:txBody>
      </p:sp>
    </p:spTree>
    <p:extLst>
      <p:ext uri="{BB962C8B-B14F-4D97-AF65-F5344CB8AC3E}">
        <p14:creationId xmlns:p14="http://schemas.microsoft.com/office/powerpoint/2010/main" val="266769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60096" y="6356351"/>
            <a:ext cx="10810240" cy="365125"/>
          </a:xfrm>
        </p:spPr>
        <p:txBody>
          <a:bodyPr/>
          <a:lstStyle>
            <a:lvl1pPr>
              <a:defRPr sz="1000"/>
            </a:lvl1pPr>
          </a:lstStyle>
          <a:p>
            <a:r>
              <a:rPr lang="en-US" dirty="0" err="1"/>
              <a:t>C.Bar,M.Alterman,I.Gkioulekas,A.Levin,"A</a:t>
            </a:r>
            <a:r>
              <a:rPr lang="en-US" dirty="0"/>
              <a:t> Monte Carlo Framework for Rendering Speckle Statistics in Scattering ,</a:t>
            </a:r>
            <a:r>
              <a:rPr lang="en-US" dirty="0" err="1"/>
              <a:t>edia</a:t>
            </a:r>
            <a:r>
              <a:rPr lang="en-US" dirty="0"/>
              <a:t>",SIGGRAPH 19</a:t>
            </a:r>
            <a:endParaRPr lang="he-IL" dirty="0"/>
          </a:p>
        </p:txBody>
      </p:sp>
      <p:sp>
        <p:nvSpPr>
          <p:cNvPr id="4" name="Slide Number Placeholder 3"/>
          <p:cNvSpPr>
            <a:spLocks noGrp="1"/>
          </p:cNvSpPr>
          <p:nvPr>
            <p:ph type="sldNum" sz="quarter" idx="11"/>
          </p:nvPr>
        </p:nvSpPr>
        <p:spPr>
          <a:xfrm>
            <a:off x="11326026" y="6356351"/>
            <a:ext cx="563311"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173705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76492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he-IL"/>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821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6008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2803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a:xfrm>
            <a:off x="308864" y="6356351"/>
            <a:ext cx="10793984" cy="365125"/>
          </a:xfrm>
        </p:spPr>
        <p:txBody>
          <a:bodyPr/>
          <a:lstStyle>
            <a:lvl1pPr>
              <a:defRPr sz="1100"/>
            </a:lvl1pPr>
          </a:lstStyle>
          <a:p>
            <a:r>
              <a:rPr lang="en-US"/>
              <a:t>C.Bar,M.Alterman,I.Gkioulekas,A.Levin,"A Monte Carlo Framework for Rendering Speckle Statistics in Scattering ,edia",SIGGRAPH 19</a:t>
            </a:r>
            <a:endParaRPr lang="he-IL" dirty="0"/>
          </a:p>
        </p:txBody>
      </p:sp>
      <p:sp>
        <p:nvSpPr>
          <p:cNvPr id="8" name="Slide Number Placeholder 7"/>
          <p:cNvSpPr>
            <a:spLocks noGrp="1"/>
          </p:cNvSpPr>
          <p:nvPr>
            <p:ph type="sldNum" sz="quarter" idx="11"/>
          </p:nvPr>
        </p:nvSpPr>
        <p:spPr>
          <a:xfrm>
            <a:off x="11537535" y="6356351"/>
            <a:ext cx="654465" cy="365125"/>
          </a:xfrm>
        </p:spPr>
        <p:txBody>
          <a:bodyPr/>
          <a:lstStyle/>
          <a:p>
            <a:fld id="{21486E46-8155-4659-B003-5F764003AB30}" type="slidenum">
              <a:rPr lang="he-IL" smtClean="0"/>
              <a:t>‹#›</a:t>
            </a:fld>
            <a:endParaRPr lang="he-IL"/>
          </a:p>
        </p:txBody>
      </p:sp>
    </p:spTree>
    <p:extLst>
      <p:ext uri="{BB962C8B-B14F-4D97-AF65-F5344CB8AC3E}">
        <p14:creationId xmlns:p14="http://schemas.microsoft.com/office/powerpoint/2010/main" val="400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10115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28800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he-IL"/>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2069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7" name="Slide Number Placeholder 6"/>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357321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he-IL"/>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9" name="Slide Number Placeholder 8"/>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423994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he-IL"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62398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r>
              <a:rPr lang="en-US"/>
              <a:t>C.Bar,M.Alterman,I.Gkioulekas,A.Levin,"A Monte Carlo Framework for Rendering Speckle Statistics in Scattering ,edia",SIGGRAPH 19</a:t>
            </a:r>
            <a:endParaRPr lang="he-IL"/>
          </a:p>
        </p:txBody>
      </p:sp>
      <p:sp>
        <p:nvSpPr>
          <p:cNvPr id="4" name="Slide Number Placeholder 3"/>
          <p:cNvSpPr>
            <a:spLocks noGrp="1"/>
          </p:cNvSpPr>
          <p:nvPr>
            <p:ph type="sldNum" sz="quarter" idx="12"/>
          </p:nvPr>
        </p:nvSpPr>
        <p:spPr/>
        <p:txBody>
          <a:bodyPr/>
          <a:lstStyle/>
          <a:p>
            <a:fld id="{98F9E579-F438-471F-B832-D7F00C786E00}" type="slidenum">
              <a:rPr lang="he-IL" smtClean="0"/>
              <a:t>‹#›</a:t>
            </a:fld>
            <a:endParaRPr lang="he-IL"/>
          </a:p>
        </p:txBody>
      </p:sp>
    </p:spTree>
    <p:extLst>
      <p:ext uri="{BB962C8B-B14F-4D97-AF65-F5344CB8AC3E}">
        <p14:creationId xmlns:p14="http://schemas.microsoft.com/office/powerpoint/2010/main" val="1065648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609600" y="6356351"/>
            <a:ext cx="7543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5" name="Slide Number Placeholder 4"/>
          <p:cNvSpPr>
            <a:spLocks noGrp="1"/>
          </p:cNvSpPr>
          <p:nvPr>
            <p:ph type="sldNum" sz="quarter" idx="4"/>
          </p:nvPr>
        </p:nvSpPr>
        <p:spPr>
          <a:xfrm>
            <a:off x="11582400" y="6356351"/>
            <a:ext cx="4297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6E46-8155-4659-B003-5F764003AB30}" type="slidenum">
              <a:rPr lang="he-IL" smtClean="0"/>
              <a:t>‹#›</a:t>
            </a:fld>
            <a:endParaRPr lang="he-IL"/>
          </a:p>
        </p:txBody>
      </p:sp>
    </p:spTree>
    <p:extLst>
      <p:ext uri="{BB962C8B-B14F-4D97-AF65-F5344CB8AC3E}">
        <p14:creationId xmlns:p14="http://schemas.microsoft.com/office/powerpoint/2010/main" val="1122580592"/>
      </p:ext>
    </p:extLst>
  </p:cSld>
  <p:clrMap bg1="lt1" tx1="dk1" bg2="lt2" tx2="dk2" accent1="accent1" accent2="accent2" accent3="accent3" accent4="accent4" accent5="accent5" accent6="accent6" hlink="hlink" folHlink="folHlink"/>
  <p:sldLayoutIdLst>
    <p:sldLayoutId id="2147483703" r:id="rId1"/>
    <p:sldLayoutId id="2147483705"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he-I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C.Bar,M.Alterman,I.Gkioulekas,A.Levin,"A Monte Carlo Framework for Rendering Speckle Statistics in Scattering ,edia",SIGGRAPH 19</a:t>
            </a:r>
            <a:endParaRPr lang="he-IL"/>
          </a:p>
        </p:txBody>
      </p:sp>
      <p:sp>
        <p:nvSpPr>
          <p:cNvPr id="6" name="Slide Number Placeholder 5"/>
          <p:cNvSpPr>
            <a:spLocks noGrp="1"/>
          </p:cNvSpPr>
          <p:nvPr>
            <p:ph type="sldNum" sz="quarter" idx="4"/>
          </p:nvPr>
        </p:nvSpPr>
        <p:spPr>
          <a:xfrm>
            <a:off x="11515725" y="63690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E579-F438-471F-B832-D7F00C786E00}" type="slidenum">
              <a:rPr lang="he-IL" smtClean="0"/>
              <a:t>‹#›</a:t>
            </a:fld>
            <a:endParaRPr lang="he-IL"/>
          </a:p>
        </p:txBody>
      </p:sp>
    </p:spTree>
    <p:extLst>
      <p:ext uri="{BB962C8B-B14F-4D97-AF65-F5344CB8AC3E}">
        <p14:creationId xmlns:p14="http://schemas.microsoft.com/office/powerpoint/2010/main" val="25213917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0.xml"/><Relationship Id="rId7" Type="http://schemas.openxmlformats.org/officeDocument/2006/relationships/image" Target="../media/image390.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40.png"/><Relationship Id="rId5" Type="http://schemas.openxmlformats.org/officeDocument/2006/relationships/image" Target="../media/image430.png"/><Relationship Id="rId4" Type="http://schemas.openxmlformats.org/officeDocument/2006/relationships/image" Target="../media/image420.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1.xml"/><Relationship Id="rId7" Type="http://schemas.openxmlformats.org/officeDocument/2006/relationships/image" Target="../media/image51.png"/><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0.png"/><Relationship Id="rId11" Type="http://schemas.openxmlformats.org/officeDocument/2006/relationships/image" Target="../media/image46.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notesSlide" Target="../notesSlides/notesSlide12.xm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3.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4.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5.xml"/><Relationship Id="rId7" Type="http://schemas.openxmlformats.org/officeDocument/2006/relationships/image" Target="../media/image51.png"/><Relationship Id="rId12"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5.png"/><Relationship Id="rId11" Type="http://schemas.openxmlformats.org/officeDocument/2006/relationships/image" Target="../media/image56.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16.xml"/><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6" Type="http://schemas.openxmlformats.org/officeDocument/2006/relationships/image" Target="../media/image40.png"/><Relationship Id="rId3" Type="http://schemas.openxmlformats.org/officeDocument/2006/relationships/notesSlide" Target="../notesSlides/notesSlide17.xml"/><Relationship Id="rId21" Type="http://schemas.openxmlformats.org/officeDocument/2006/relationships/image" Target="../media/image79.png"/><Relationship Id="rId34" Type="http://schemas.openxmlformats.org/officeDocument/2006/relationships/image" Target="../media/image71.png"/><Relationship Id="rId7" Type="http://schemas.openxmlformats.org/officeDocument/2006/relationships/image" Target="../media/image61.png"/><Relationship Id="rId25" Type="http://schemas.openxmlformats.org/officeDocument/2006/relationships/image" Target="../media/image64.png"/><Relationship Id="rId33" Type="http://schemas.openxmlformats.org/officeDocument/2006/relationships/image" Target="../media/image70.png"/><Relationship Id="rId38" Type="http://schemas.openxmlformats.org/officeDocument/2006/relationships/image" Target="../media/image75.png"/><Relationship Id="rId2" Type="http://schemas.openxmlformats.org/officeDocument/2006/relationships/slideLayout" Target="../slideLayouts/slideLayout2.xml"/><Relationship Id="rId29" Type="http://schemas.openxmlformats.org/officeDocument/2006/relationships/image" Target="../media/image87.png"/><Relationship Id="rId1" Type="http://schemas.openxmlformats.org/officeDocument/2006/relationships/tags" Target="../tags/tag17.xml"/><Relationship Id="rId6" Type="http://schemas.openxmlformats.org/officeDocument/2006/relationships/image" Target="../media/image60.png"/><Relationship Id="rId24" Type="http://schemas.openxmlformats.org/officeDocument/2006/relationships/image" Target="../media/image63.png"/><Relationship Id="rId32" Type="http://schemas.openxmlformats.org/officeDocument/2006/relationships/image" Target="../media/image69.png"/><Relationship Id="rId37" Type="http://schemas.openxmlformats.org/officeDocument/2006/relationships/image" Target="../media/image74.png"/><Relationship Id="rId5" Type="http://schemas.openxmlformats.org/officeDocument/2006/relationships/image" Target="../media/image59.png"/><Relationship Id="rId23" Type="http://schemas.openxmlformats.org/officeDocument/2006/relationships/image" Target="../media/image62.png"/><Relationship Id="rId28" Type="http://schemas.openxmlformats.org/officeDocument/2006/relationships/image" Target="../media/image86.png"/><Relationship Id="rId36" Type="http://schemas.openxmlformats.org/officeDocument/2006/relationships/image" Target="../media/image73.png"/><Relationship Id="rId31" Type="http://schemas.openxmlformats.org/officeDocument/2006/relationships/image" Target="../media/image68.png"/><Relationship Id="rId4" Type="http://schemas.openxmlformats.org/officeDocument/2006/relationships/image" Target="../media/image58.png"/><Relationship Id="rId22" Type="http://schemas.openxmlformats.org/officeDocument/2006/relationships/image" Target="../media/image80.png"/><Relationship Id="rId27" Type="http://schemas.openxmlformats.org/officeDocument/2006/relationships/image" Target="../media/image66.png"/><Relationship Id="rId30" Type="http://schemas.openxmlformats.org/officeDocument/2006/relationships/image" Target="../media/image67.png"/><Relationship Id="rId35" Type="http://schemas.openxmlformats.org/officeDocument/2006/relationships/image" Target="../media/image72.png"/></Relationships>
</file>

<file path=ppt/slides/_rels/slide18.xml.rels><?xml version="1.0" encoding="UTF-8" standalone="yes"?>
<Relationships xmlns="http://schemas.openxmlformats.org/package/2006/relationships"><Relationship Id="rId13" Type="http://schemas.openxmlformats.org/officeDocument/2006/relationships/image" Target="../media/image89.png"/><Relationship Id="rId18" Type="http://schemas.openxmlformats.org/officeDocument/2006/relationships/image" Target="../media/image94.png"/><Relationship Id="rId3" Type="http://schemas.openxmlformats.org/officeDocument/2006/relationships/notesSlide" Target="../notesSlides/notesSlide18.xml"/><Relationship Id="rId21" Type="http://schemas.openxmlformats.org/officeDocument/2006/relationships/image" Target="../media/image91.png"/><Relationship Id="rId12" Type="http://schemas.openxmlformats.org/officeDocument/2006/relationships/image" Target="../media/image88.png"/><Relationship Id="rId2" Type="http://schemas.openxmlformats.org/officeDocument/2006/relationships/slideLayout" Target="../slideLayouts/slideLayout2.xml"/><Relationship Id="rId20" Type="http://schemas.openxmlformats.org/officeDocument/2006/relationships/image" Target="../media/image96.png"/><Relationship Id="rId1" Type="http://schemas.openxmlformats.org/officeDocument/2006/relationships/tags" Target="../tags/tag18.xml"/><Relationship Id="rId6" Type="http://schemas.openxmlformats.org/officeDocument/2006/relationships/image" Target="../media/image77.png"/><Relationship Id="rId11" Type="http://schemas.openxmlformats.org/officeDocument/2006/relationships/image" Target="../media/image78.png"/><Relationship Id="rId5" Type="http://schemas.openxmlformats.org/officeDocument/2006/relationships/image" Target="../media/image76.png"/><Relationship Id="rId15" Type="http://schemas.openxmlformats.org/officeDocument/2006/relationships/image" Target="../media/image83.png"/><Relationship Id="rId10" Type="http://schemas.openxmlformats.org/officeDocument/2006/relationships/image" Target="../media/image84.png"/><Relationship Id="rId19" Type="http://schemas.openxmlformats.org/officeDocument/2006/relationships/image" Target="../media/image95.png"/><Relationship Id="rId4" Type="http://schemas.openxmlformats.org/officeDocument/2006/relationships/image" Target="../media/image65.png"/><Relationship Id="rId14" Type="http://schemas.openxmlformats.org/officeDocument/2006/relationships/image" Target="../media/image82.png"/><Relationship Id="rId22" Type="http://schemas.openxmlformats.org/officeDocument/2006/relationships/image" Target="../media/image92.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98.png"/><Relationship Id="rId18" Type="http://schemas.openxmlformats.org/officeDocument/2006/relationships/image" Target="../media/image101.png"/><Relationship Id="rId3" Type="http://schemas.openxmlformats.org/officeDocument/2006/relationships/notesSlide" Target="../notesSlides/notesSlide19.xml"/><Relationship Id="rId7" Type="http://schemas.openxmlformats.org/officeDocument/2006/relationships/image" Target="../media/image970.png"/><Relationship Id="rId12" Type="http://schemas.openxmlformats.org/officeDocument/2006/relationships/image" Target="../media/image97.png"/><Relationship Id="rId17" Type="http://schemas.openxmlformats.org/officeDocument/2006/relationships/image" Target="../media/image106.png"/><Relationship Id="rId2" Type="http://schemas.openxmlformats.org/officeDocument/2006/relationships/slideLayout" Target="../slideLayouts/slideLayout2.xml"/><Relationship Id="rId16" Type="http://schemas.openxmlformats.org/officeDocument/2006/relationships/image" Target="../media/image105.png"/><Relationship Id="rId1" Type="http://schemas.openxmlformats.org/officeDocument/2006/relationships/tags" Target="../tags/tag19.xml"/><Relationship Id="rId6" Type="http://schemas.openxmlformats.org/officeDocument/2006/relationships/image" Target="../media/image90.png"/><Relationship Id="rId11" Type="http://schemas.openxmlformats.org/officeDocument/2006/relationships/image" Target="../media/image93.png"/><Relationship Id="rId37" Type="http://schemas.openxmlformats.org/officeDocument/2006/relationships/image" Target="../media/image108.png"/><Relationship Id="rId5" Type="http://schemas.openxmlformats.org/officeDocument/2006/relationships/image" Target="../media/image85.png"/><Relationship Id="rId15" Type="http://schemas.openxmlformats.org/officeDocument/2006/relationships/image" Target="../media/image104.png"/><Relationship Id="rId36" Type="http://schemas.openxmlformats.org/officeDocument/2006/relationships/image" Target="../media/image730.png"/><Relationship Id="rId10" Type="http://schemas.openxmlformats.org/officeDocument/2006/relationships/image" Target="../media/image99.png"/><Relationship Id="rId4" Type="http://schemas.openxmlformats.org/officeDocument/2006/relationships/image" Target="../media/image81.png"/><Relationship Id="rId9" Type="http://schemas.openxmlformats.org/officeDocument/2006/relationships/image" Target="../media/image980.png"/><Relationship Id="rId14" Type="http://schemas.openxmlformats.org/officeDocument/2006/relationships/image" Target="../media/image100.png"/></Relationships>
</file>

<file path=ppt/slides/_rels/slide2.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2.xml"/><Relationship Id="rId21" Type="http://schemas.openxmlformats.org/officeDocument/2006/relationships/image" Target="../media/image18.png"/><Relationship Id="rId34" Type="http://schemas.microsoft.com/office/2007/relationships/hdphoto" Target="../media/hdphoto2.wdp"/><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1.png"/><Relationship Id="rId32" Type="http://schemas.microsoft.com/office/2007/relationships/hdphoto" Target="../media/hdphoto1.wdp"/><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39" Type="http://schemas.openxmlformats.org/officeDocument/2006/relationships/image" Target="../media/image104.emf"/><Relationship Id="rId3" Type="http://schemas.openxmlformats.org/officeDocument/2006/relationships/slideLayout" Target="../slideLayouts/slideLayout2.xml"/><Relationship Id="rId34" Type="http://schemas.openxmlformats.org/officeDocument/2006/relationships/oleObject" Target="../embeddings/oleObject2.bin"/><Relationship Id="rId42" Type="http://schemas.openxmlformats.org/officeDocument/2006/relationships/image" Target="../media/image118.png"/><Relationship Id="rId47" Type="http://schemas.openxmlformats.org/officeDocument/2006/relationships/image" Target="../media/image111.png"/><Relationship Id="rId50" Type="http://schemas.openxmlformats.org/officeDocument/2006/relationships/image" Target="../media/image114.png"/><Relationship Id="rId55" Type="http://schemas.openxmlformats.org/officeDocument/2006/relationships/image" Target="../media/image122.png"/><Relationship Id="rId33" Type="http://schemas.openxmlformats.org/officeDocument/2006/relationships/image" Target="../media/image102.emf"/><Relationship Id="rId38" Type="http://schemas.openxmlformats.org/officeDocument/2006/relationships/oleObject" Target="../embeddings/oleObject3.bin"/><Relationship Id="rId46" Type="http://schemas.openxmlformats.org/officeDocument/2006/relationships/image" Target="../media/image110.png"/><Relationship Id="rId2" Type="http://schemas.openxmlformats.org/officeDocument/2006/relationships/tags" Target="../tags/tag20.xml"/><Relationship Id="rId41" Type="http://schemas.openxmlformats.org/officeDocument/2006/relationships/image" Target="../media/image104.emf"/><Relationship Id="rId29" Type="http://schemas.openxmlformats.org/officeDocument/2006/relationships/image" Target="../media/image870.png"/><Relationship Id="rId54" Type="http://schemas.openxmlformats.org/officeDocument/2006/relationships/image" Target="../media/image121.png"/><Relationship Id="rId1" Type="http://schemas.openxmlformats.org/officeDocument/2006/relationships/vmlDrawing" Target="../drawings/vmlDrawing1.vml"/><Relationship Id="rId6" Type="http://schemas.openxmlformats.org/officeDocument/2006/relationships/image" Target="../media/image102.emf"/><Relationship Id="rId32" Type="http://schemas.openxmlformats.org/officeDocument/2006/relationships/oleObject" Target="../embeddings/oleObject1.bin"/><Relationship Id="rId37" Type="http://schemas.openxmlformats.org/officeDocument/2006/relationships/image" Target="../media/image103.emf"/><Relationship Id="rId40" Type="http://schemas.openxmlformats.org/officeDocument/2006/relationships/oleObject" Target="../embeddings/oleObject3.bin"/><Relationship Id="rId45" Type="http://schemas.openxmlformats.org/officeDocument/2006/relationships/image" Target="../media/image109.png"/><Relationship Id="rId53" Type="http://schemas.openxmlformats.org/officeDocument/2006/relationships/image" Target="../media/image120.png"/><Relationship Id="rId5" Type="http://schemas.openxmlformats.org/officeDocument/2006/relationships/oleObject" Target="../embeddings/oleObject1.bin"/><Relationship Id="rId36" Type="http://schemas.openxmlformats.org/officeDocument/2006/relationships/oleObject" Target="../embeddings/oleObject2.bin"/><Relationship Id="rId49" Type="http://schemas.openxmlformats.org/officeDocument/2006/relationships/image" Target="../media/image113.png"/><Relationship Id="rId28" Type="http://schemas.openxmlformats.org/officeDocument/2006/relationships/image" Target="../media/image860.png"/><Relationship Id="rId15" Type="http://schemas.openxmlformats.org/officeDocument/2006/relationships/image" Target="../media/image104.png"/><Relationship Id="rId57" Type="http://schemas.openxmlformats.org/officeDocument/2006/relationships/image" Target="../media/image123.png"/><Relationship Id="rId44" Type="http://schemas.openxmlformats.org/officeDocument/2006/relationships/image" Target="../media/image107.png"/><Relationship Id="rId52" Type="http://schemas.openxmlformats.org/officeDocument/2006/relationships/image" Target="../media/image117.png"/><Relationship Id="rId4" Type="http://schemas.openxmlformats.org/officeDocument/2006/relationships/notesSlide" Target="../notesSlides/notesSlide20.xml"/><Relationship Id="rId35" Type="http://schemas.openxmlformats.org/officeDocument/2006/relationships/image" Target="../media/image103.emf"/><Relationship Id="rId43" Type="http://schemas.openxmlformats.org/officeDocument/2006/relationships/image" Target="../media/image119.png"/><Relationship Id="rId48" Type="http://schemas.openxmlformats.org/officeDocument/2006/relationships/image" Target="../media/image112.png"/><Relationship Id="rId27" Type="http://schemas.openxmlformats.org/officeDocument/2006/relationships/image" Target="../media/image851.png"/><Relationship Id="rId56" Type="http://schemas.openxmlformats.org/officeDocument/2006/relationships/image" Target="../media/image730.png"/><Relationship Id="rId51"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notesSlide" Target="../notesSlides/notesSlide21.xml"/><Relationship Id="rId7" Type="http://schemas.openxmlformats.org/officeDocument/2006/relationships/image" Target="../media/image1230.png"/><Relationship Id="rId12"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220.png"/><Relationship Id="rId11" Type="http://schemas.openxmlformats.org/officeDocument/2006/relationships/image" Target="../media/image125.png"/><Relationship Id="rId5" Type="http://schemas.openxmlformats.org/officeDocument/2006/relationships/image" Target="../media/image116.png"/><Relationship Id="rId10" Type="http://schemas.openxmlformats.org/officeDocument/2006/relationships/image" Target="../media/image1270.png"/><Relationship Id="rId4" Type="http://schemas.openxmlformats.org/officeDocument/2006/relationships/image" Target="../media/image115.png"/><Relationship Id="rId9" Type="http://schemas.openxmlformats.org/officeDocument/2006/relationships/image" Target="../media/image1260.png"/></Relationships>
</file>

<file path=ppt/slides/_rels/slide2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notesSlide" Target="../notesSlides/notesSlide22.xml"/><Relationship Id="rId7"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09.png"/><Relationship Id="rId5" Type="http://schemas.openxmlformats.org/officeDocument/2006/relationships/image" Target="../media/image1200.png"/><Relationship Id="rId4" Type="http://schemas.openxmlformats.org/officeDocument/2006/relationships/image" Target="../media/image76.png"/><Relationship Id="rId9" Type="http://schemas.openxmlformats.org/officeDocument/2006/relationships/image" Target="../media/image126.png"/></Relationships>
</file>

<file path=ppt/slides/_rels/slide2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8.xml"/><Relationship Id="rId7"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01.png"/><Relationship Id="rId5" Type="http://schemas.openxmlformats.org/officeDocument/2006/relationships/image" Target="../media/image391.png"/><Relationship Id="rId10" Type="http://schemas.openxmlformats.org/officeDocument/2006/relationships/image" Target="../media/image44.png"/><Relationship Id="rId4" Type="http://schemas.openxmlformats.org/officeDocument/2006/relationships/image" Target="../media/image380.png"/><Relationship Id="rId9"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notesSlide" Target="../notesSlides/notesSlide9.xml"/><Relationship Id="rId7" Type="http://schemas.openxmlformats.org/officeDocument/2006/relationships/image" Target="../media/image43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20.png"/><Relationship Id="rId5" Type="http://schemas.openxmlformats.org/officeDocument/2006/relationships/image" Target="../media/image410.png"/><Relationship Id="rId10" Type="http://schemas.openxmlformats.org/officeDocument/2006/relationships/image" Target="../media/image45.png"/><Relationship Id="rId4" Type="http://schemas.openxmlformats.org/officeDocument/2006/relationships/image" Target="../media/image400.png"/><Relationship Id="rId9"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153204-2271-43E0-A920-1255B180BFC4}"/>
              </a:ext>
            </a:extLst>
          </p:cNvPr>
          <p:cNvSpPr>
            <a:spLocks noGrp="1"/>
          </p:cNvSpPr>
          <p:nvPr>
            <p:ph type="sldNum" sz="quarter" idx="11"/>
          </p:nvPr>
        </p:nvSpPr>
        <p:spPr/>
        <p:txBody>
          <a:bodyPr/>
          <a:lstStyle/>
          <a:p>
            <a:fld id="{21486E46-8155-4659-B003-5F764003AB30}" type="slidenum">
              <a:rPr lang="he-IL" smtClean="0"/>
              <a:t>1</a:t>
            </a:fld>
            <a:endParaRPr lang="he-IL"/>
          </a:p>
        </p:txBody>
      </p:sp>
      <p:sp>
        <p:nvSpPr>
          <p:cNvPr id="5" name="Title 5">
            <a:extLst>
              <a:ext uri="{FF2B5EF4-FFF2-40B4-BE49-F238E27FC236}">
                <a16:creationId xmlns:a16="http://schemas.microsoft.com/office/drawing/2014/main" id="{EC9C1B58-1A53-4509-87D9-7041691FDA06}"/>
              </a:ext>
            </a:extLst>
          </p:cNvPr>
          <p:cNvSpPr txBox="1">
            <a:spLocks/>
          </p:cNvSpPr>
          <p:nvPr/>
        </p:nvSpPr>
        <p:spPr>
          <a:xfrm>
            <a:off x="925022" y="803711"/>
            <a:ext cx="10341956" cy="190758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Single Scattering Modeling of</a:t>
            </a:r>
          </a:p>
          <a:p>
            <a:pPr fontAlgn="auto">
              <a:spcAft>
                <a:spcPts val="0"/>
              </a:spcAft>
            </a:pPr>
            <a:r>
              <a:rPr lang="en-US" sz="4000" b="1" dirty="0">
                <a:solidFill>
                  <a:srgbClr val="FFC000"/>
                </a:solidFill>
              </a:rPr>
              <a:t>Speckle Correlations</a:t>
            </a:r>
          </a:p>
          <a:p>
            <a:pPr fontAlgn="auto">
              <a:spcAft>
                <a:spcPts val="0"/>
              </a:spcAft>
            </a:pPr>
            <a:r>
              <a:rPr lang="en-US" sz="2800" b="1" dirty="0">
                <a:solidFill>
                  <a:srgbClr val="FFC000"/>
                </a:solidFill>
              </a:rPr>
              <a:t>ICCP 2021</a:t>
            </a:r>
          </a:p>
        </p:txBody>
      </p:sp>
      <p:sp>
        <p:nvSpPr>
          <p:cNvPr id="6" name="Subtitle 6">
            <a:extLst>
              <a:ext uri="{FF2B5EF4-FFF2-40B4-BE49-F238E27FC236}">
                <a16:creationId xmlns:a16="http://schemas.microsoft.com/office/drawing/2014/main" id="{F4033603-C475-487A-A888-374CBF87F2C3}"/>
              </a:ext>
            </a:extLst>
          </p:cNvPr>
          <p:cNvSpPr txBox="1">
            <a:spLocks/>
          </p:cNvSpPr>
          <p:nvPr/>
        </p:nvSpPr>
        <p:spPr>
          <a:xfrm>
            <a:off x="253041" y="3015630"/>
            <a:ext cx="11789434" cy="2570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dirty="0">
                <a:solidFill>
                  <a:schemeClr val="bg1"/>
                </a:solidFill>
              </a:rPr>
              <a:t>Chen Bar, Marina </a:t>
            </a:r>
            <a:r>
              <a:rPr lang="en-US" dirty="0" err="1">
                <a:solidFill>
                  <a:schemeClr val="bg1"/>
                </a:solidFill>
              </a:rPr>
              <a:t>Alterman</a:t>
            </a:r>
            <a:r>
              <a:rPr lang="en-US" dirty="0">
                <a:solidFill>
                  <a:schemeClr val="bg1"/>
                </a:solidFill>
              </a:rPr>
              <a:t> , </a:t>
            </a:r>
            <a:r>
              <a:rPr lang="en-US" dirty="0" err="1">
                <a:solidFill>
                  <a:schemeClr val="bg1"/>
                </a:solidFill>
              </a:rPr>
              <a:t>Ioannis</a:t>
            </a:r>
            <a:r>
              <a:rPr lang="en-US" dirty="0">
                <a:solidFill>
                  <a:schemeClr val="bg1"/>
                </a:solidFill>
              </a:rPr>
              <a:t> </a:t>
            </a:r>
            <a:r>
              <a:rPr lang="en-US" dirty="0" err="1">
                <a:solidFill>
                  <a:schemeClr val="bg1"/>
                </a:solidFill>
              </a:rPr>
              <a:t>Gkioulekas</a:t>
            </a:r>
            <a:r>
              <a:rPr lang="en-US" dirty="0">
                <a:solidFill>
                  <a:schemeClr val="bg1"/>
                </a:solidFill>
              </a:rPr>
              <a:t> and </a:t>
            </a:r>
            <a:r>
              <a:rPr lang="en-US" dirty="0" err="1">
                <a:solidFill>
                  <a:schemeClr val="bg1"/>
                </a:solidFill>
              </a:rPr>
              <a:t>Anat</a:t>
            </a:r>
            <a:r>
              <a:rPr lang="en-US" dirty="0">
                <a:solidFill>
                  <a:schemeClr val="bg1"/>
                </a:solidFill>
              </a:rPr>
              <a:t> Levin</a:t>
            </a:r>
          </a:p>
          <a:p>
            <a:pPr marL="0" indent="0" algn="ctr" fontAlgn="auto">
              <a:spcAft>
                <a:spcPts val="0"/>
              </a:spcAft>
              <a:buNone/>
            </a:pPr>
            <a:br>
              <a:rPr lang="en-US" dirty="0">
                <a:solidFill>
                  <a:schemeClr val="bg1"/>
                </a:solidFill>
              </a:rPr>
            </a:br>
            <a:r>
              <a:rPr lang="en-US" sz="2400" dirty="0" err="1">
                <a:solidFill>
                  <a:schemeClr val="bg1"/>
                </a:solidFill>
              </a:rPr>
              <a:t>Technion</a:t>
            </a:r>
            <a:r>
              <a:rPr lang="en-US" sz="2400" dirty="0">
                <a:solidFill>
                  <a:schemeClr val="bg1"/>
                </a:solidFill>
              </a:rPr>
              <a:t> , Israel</a:t>
            </a:r>
          </a:p>
          <a:p>
            <a:pPr marL="0" indent="0" algn="ctr" fontAlgn="auto">
              <a:spcAft>
                <a:spcPts val="0"/>
              </a:spcAft>
              <a:buNone/>
            </a:pPr>
            <a:r>
              <a:rPr lang="en-US" sz="2400" dirty="0">
                <a:solidFill>
                  <a:schemeClr val="bg1"/>
                </a:solidFill>
              </a:rPr>
              <a:t>CMU, USA</a:t>
            </a:r>
          </a:p>
        </p:txBody>
      </p:sp>
    </p:spTree>
    <p:extLst>
      <p:ext uri="{BB962C8B-B14F-4D97-AF65-F5344CB8AC3E}">
        <p14:creationId xmlns:p14="http://schemas.microsoft.com/office/powerpoint/2010/main" val="253334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10</a:t>
            </a:fld>
            <a:endParaRPr lang="he-IL" dirty="0"/>
          </a:p>
        </p:txBody>
      </p:sp>
      <p:cxnSp>
        <p:nvCxnSpPr>
          <p:cNvPr id="614" name="Straight Connector 613"/>
          <p:cNvCxnSpPr/>
          <p:nvPr/>
        </p:nvCxnSpPr>
        <p:spPr>
          <a:xfrm>
            <a:off x="436893" y="1644134"/>
            <a:ext cx="1797765" cy="492752"/>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5" name="v1"/>
          <p:cNvGrpSpPr/>
          <p:nvPr/>
        </p:nvGrpSpPr>
        <p:grpSpPr>
          <a:xfrm>
            <a:off x="5592592" y="4015002"/>
            <a:ext cx="1139626" cy="887543"/>
            <a:chOff x="7417634" y="4462314"/>
            <a:chExt cx="1139626" cy="887543"/>
          </a:xfrm>
        </p:grpSpPr>
        <mc:AlternateContent xmlns:mc="http://schemas.openxmlformats.org/markup-compatibility/2006" xmlns:a14="http://schemas.microsoft.com/office/drawing/2010/main">
          <mc:Choice Requires="a14">
            <p:sp>
              <p:nvSpPr>
                <p:cNvPr id="605" name="TextBox 604"/>
                <p:cNvSpPr txBox="1"/>
                <p:nvPr/>
              </p:nvSpPr>
              <p:spPr>
                <a:xfrm>
                  <a:off x="7649981" y="4462314"/>
                  <a:ext cx="83822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𝒗</m:t>
                            </m:r>
                          </m:e>
                          <m:sub>
                            <m:r>
                              <a:rPr lang="en-US" sz="3600" b="1" i="1">
                                <a:solidFill>
                                  <a:srgbClr val="FF0000"/>
                                </a:solidFill>
                                <a:latin typeface="Cambria Math" panose="02040503050406030204" pitchFamily="18" charset="0"/>
                              </a:rPr>
                              <m:t>𝟏</m:t>
                            </m:r>
                          </m:sub>
                        </m:sSub>
                      </m:oMath>
                    </m:oMathPara>
                  </a14:m>
                  <a:endParaRPr lang="en-US" sz="3600" b="1" i="1" dirty="0">
                    <a:solidFill>
                      <a:srgbClr val="FF0000"/>
                    </a:solidFill>
                    <a:latin typeface="Cambria Math" panose="02040503050406030204" pitchFamily="18" charset="0"/>
                  </a:endParaRPr>
                </a:p>
              </p:txBody>
            </p:sp>
          </mc:Choice>
          <mc:Fallback xmlns="">
            <p:sp>
              <p:nvSpPr>
                <p:cNvPr id="605" name="TextBox 604"/>
                <p:cNvSpPr txBox="1">
                  <a:spLocks noRot="1" noChangeAspect="1" noMove="1" noResize="1" noEditPoints="1" noAdjustHandles="1" noChangeArrowheads="1" noChangeShapeType="1" noTextEdit="1"/>
                </p:cNvSpPr>
                <p:nvPr/>
              </p:nvSpPr>
              <p:spPr>
                <a:xfrm>
                  <a:off x="7649981" y="4462314"/>
                  <a:ext cx="838228" cy="553998"/>
                </a:xfrm>
                <a:prstGeom prst="rect">
                  <a:avLst/>
                </a:prstGeom>
                <a:blipFill>
                  <a:blip r:embed="rId4"/>
                  <a:stretch>
                    <a:fillRect/>
                  </a:stretch>
                </a:blipFill>
              </p:spPr>
              <p:txBody>
                <a:bodyPr/>
                <a:lstStyle/>
                <a:p>
                  <a:r>
                    <a:rPr lang="en-US">
                      <a:noFill/>
                    </a:rPr>
                    <a:t> </a:t>
                  </a:r>
                </a:p>
              </p:txBody>
            </p:sp>
          </mc:Fallback>
        </mc:AlternateContent>
        <p:cxnSp>
          <p:nvCxnSpPr>
            <p:cNvPr id="786" name="Straight Connector 785"/>
            <p:cNvCxnSpPr/>
            <p:nvPr/>
          </p:nvCxnSpPr>
          <p:spPr>
            <a:xfrm>
              <a:off x="7417634" y="4846320"/>
              <a:ext cx="1139626" cy="503537"/>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65" name="Speckle intensity formula"/>
          <p:cNvGrpSpPr/>
          <p:nvPr/>
        </p:nvGrpSpPr>
        <p:grpSpPr>
          <a:xfrm>
            <a:off x="6151944" y="2519466"/>
            <a:ext cx="5602498" cy="1210527"/>
            <a:chOff x="7434133" y="2563593"/>
            <a:chExt cx="4694204" cy="1210527"/>
          </a:xfrm>
        </p:grpSpPr>
        <mc:AlternateContent xmlns:mc="http://schemas.openxmlformats.org/markup-compatibility/2006" xmlns:a14="http://schemas.microsoft.com/office/drawing/2010/main">
          <mc:Choice Requires="a14">
            <p:sp>
              <p:nvSpPr>
                <p:cNvPr id="1261" name="Rectangle 1260"/>
                <p:cNvSpPr/>
                <p:nvPr/>
              </p:nvSpPr>
              <p:spPr>
                <a:xfrm>
                  <a:off x="7434133" y="2986276"/>
                  <a:ext cx="4694204" cy="78784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IL" sz="3000" i="1" smtClean="0">
                                <a:solidFill>
                                  <a:schemeClr val="bg1"/>
                                </a:solidFill>
                                <a:latin typeface="Cambria Math" panose="02040503050406030204" pitchFamily="18" charset="0"/>
                              </a:rPr>
                            </m:ctrlPr>
                          </m:sSubSupPr>
                          <m:e>
                            <m:r>
                              <a:rPr lang="en-US" sz="3000" b="0" i="1" smtClean="0">
                                <a:solidFill>
                                  <a:schemeClr val="bg1"/>
                                </a:solidFill>
                                <a:latin typeface="Cambria Math" panose="02040503050406030204" pitchFamily="18" charset="0"/>
                              </a:rPr>
                              <m:t>𝐼</m:t>
                            </m:r>
                          </m:e>
                          <m:sub>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1</m:t>
                                </m:r>
                              </m:sub>
                            </m:sSub>
                          </m:sub>
                          <m:sup>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1</m:t>
                                </m:r>
                              </m:sub>
                            </m:sSub>
                          </m:sup>
                        </m:sSubSup>
                        <m:r>
                          <a:rPr lang="en-US" sz="3000" b="0" i="1" smtClean="0">
                            <a:solidFill>
                              <a:schemeClr val="bg1"/>
                            </a:solidFill>
                            <a:latin typeface="Cambria Math" panose="02040503050406030204" pitchFamily="18" charset="0"/>
                          </a:rPr>
                          <m:t>=</m:t>
                        </m:r>
                        <m:r>
                          <m:rPr>
                            <m:sty m:val="p"/>
                          </m:rPr>
                          <a:rPr lang="en-US" sz="3000" b="0" i="0" smtClean="0">
                            <a:solidFill>
                              <a:schemeClr val="bg1"/>
                            </a:solidFill>
                            <a:latin typeface="Cambria Math" panose="02040503050406030204" pitchFamily="18" charset="0"/>
                          </a:rPr>
                          <m:t>E</m:t>
                        </m:r>
                        <m:r>
                          <m:rPr>
                            <m:sty m:val="p"/>
                          </m:rPr>
                          <a:rPr lang="en-US" sz="3000" b="0" i="0" baseline="-25000" smtClean="0">
                            <a:solidFill>
                              <a:schemeClr val="bg1"/>
                            </a:solidFill>
                            <a:latin typeface="Cambria Math" panose="02040503050406030204" pitchFamily="18" charset="0"/>
                          </a:rPr>
                          <m:t>tissue</m:t>
                        </m:r>
                        <m:d>
                          <m:dPr>
                            <m:begChr m:val="["/>
                            <m:endChr m:val="]"/>
                            <m:ctrlPr>
                              <a:rPr lang="en-IL" sz="3000" b="0" i="1" smtClean="0">
                                <a:solidFill>
                                  <a:schemeClr val="bg1"/>
                                </a:solidFill>
                                <a:latin typeface="Cambria Math" panose="02040503050406030204" pitchFamily="18" charset="0"/>
                              </a:rPr>
                            </m:ctrlPr>
                          </m:dPr>
                          <m:e>
                            <m:sSup>
                              <m:sSupPr>
                                <m:ctrlPr>
                                  <a:rPr lang="en-IL" sz="3000" b="0" i="1" smtClean="0">
                                    <a:solidFill>
                                      <a:schemeClr val="bg1"/>
                                    </a:solidFill>
                                    <a:latin typeface="Cambria Math" panose="02040503050406030204" pitchFamily="18" charset="0"/>
                                  </a:rPr>
                                </m:ctrlPr>
                              </m:sSupPr>
                              <m:e>
                                <m:d>
                                  <m:dPr>
                                    <m:begChr m:val="|"/>
                                    <m:endChr m:val="|"/>
                                    <m:ctrlPr>
                                      <a:rPr lang="en-IL" sz="3000" b="0" i="1" smtClean="0">
                                        <a:solidFill>
                                          <a:schemeClr val="bg1"/>
                                        </a:solidFill>
                                        <a:latin typeface="Cambria Math" panose="02040503050406030204" pitchFamily="18" charset="0"/>
                                      </a:rPr>
                                    </m:ctrlPr>
                                  </m:dPr>
                                  <m:e>
                                    <m:sSup>
                                      <m:sSupPr>
                                        <m:ctrlPr>
                                          <a:rPr lang="en-IL" sz="3000" b="1" i="1">
                                            <a:solidFill>
                                              <a:srgbClr val="FF0000"/>
                                            </a:solidFill>
                                            <a:latin typeface="Cambria Math" panose="02040503050406030204" pitchFamily="18" charset="0"/>
                                          </a:rPr>
                                        </m:ctrlPr>
                                      </m:sSupPr>
                                      <m:e>
                                        <m:r>
                                          <a:rPr lang="en-US" sz="3000" b="1" i="1">
                                            <a:solidFill>
                                              <a:srgbClr val="FF0000"/>
                                            </a:solidFill>
                                            <a:latin typeface="Cambria Math" panose="02040503050406030204" pitchFamily="18" charset="0"/>
                                          </a:rPr>
                                          <m:t>𝒖</m:t>
                                        </m:r>
                                      </m:e>
                                      <m:sup>
                                        <m:sSub>
                                          <m:sSubPr>
                                            <m:ctrlPr>
                                              <a:rPr lang="en-US"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𝒊</m:t>
                                            </m:r>
                                          </m:e>
                                          <m:sub>
                                            <m:r>
                                              <a:rPr lang="en-US" sz="3000" b="1" i="1">
                                                <a:solidFill>
                                                  <a:srgbClr val="FF0000"/>
                                                </a:solidFill>
                                                <a:latin typeface="Cambria Math" panose="02040503050406030204" pitchFamily="18" charset="0"/>
                                              </a:rPr>
                                              <m:t>𝟏</m:t>
                                            </m:r>
                                          </m:sub>
                                        </m:sSub>
                                      </m:sup>
                                    </m:sSup>
                                    <m:d>
                                      <m:dPr>
                                        <m:ctrlPr>
                                          <a:rPr lang="en-IL" sz="3000" b="1" i="1">
                                            <a:solidFill>
                                              <a:srgbClr val="FF0000"/>
                                            </a:solidFill>
                                            <a:latin typeface="Cambria Math" panose="02040503050406030204" pitchFamily="18" charset="0"/>
                                          </a:rPr>
                                        </m:ctrlPr>
                                      </m:dPr>
                                      <m:e>
                                        <m:sSub>
                                          <m:sSubPr>
                                            <m:ctrlPr>
                                              <a:rPr lang="en-IL"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𝒗</m:t>
                                            </m:r>
                                          </m:e>
                                          <m:sub>
                                            <m:r>
                                              <a:rPr lang="en-US" sz="3000" b="1" i="1">
                                                <a:solidFill>
                                                  <a:srgbClr val="FF0000"/>
                                                </a:solidFill>
                                                <a:latin typeface="Cambria Math" panose="02040503050406030204" pitchFamily="18" charset="0"/>
                                              </a:rPr>
                                              <m:t>𝟏</m:t>
                                            </m:r>
                                          </m:sub>
                                        </m:sSub>
                                      </m:e>
                                    </m:d>
                                  </m:e>
                                </m:d>
                              </m:e>
                              <m:sup>
                                <m:r>
                                  <a:rPr lang="en-US" sz="3000" b="0" i="1" smtClean="0">
                                    <a:solidFill>
                                      <a:schemeClr val="bg1"/>
                                    </a:solidFill>
                                    <a:latin typeface="Cambria Math" panose="02040503050406030204" pitchFamily="18" charset="0"/>
                                  </a:rPr>
                                  <m:t>2</m:t>
                                </m:r>
                              </m:sup>
                            </m:sSup>
                          </m:e>
                        </m:d>
                      </m:oMath>
                    </m:oMathPara>
                  </a14:m>
                  <a:endParaRPr lang="en-US" sz="3000" i="1" dirty="0">
                    <a:solidFill>
                      <a:schemeClr val="bg1"/>
                    </a:solidFill>
                  </a:endParaRPr>
                </a:p>
              </p:txBody>
            </p:sp>
          </mc:Choice>
          <mc:Fallback xmlns="">
            <p:sp>
              <p:nvSpPr>
                <p:cNvPr id="1261" name="Rectangle 1260"/>
                <p:cNvSpPr>
                  <a:spLocks noRot="1" noChangeAspect="1" noMove="1" noResize="1" noEditPoints="1" noAdjustHandles="1" noChangeArrowheads="1" noChangeShapeType="1" noTextEdit="1"/>
                </p:cNvSpPr>
                <p:nvPr/>
              </p:nvSpPr>
              <p:spPr>
                <a:xfrm>
                  <a:off x="7434133" y="2986276"/>
                  <a:ext cx="4694204" cy="787844"/>
                </a:xfrm>
                <a:prstGeom prst="rect">
                  <a:avLst/>
                </a:prstGeom>
                <a:blipFill>
                  <a:blip r:embed="rId5"/>
                  <a:stretch>
                    <a:fillRect/>
                  </a:stretch>
                </a:blipFill>
              </p:spPr>
              <p:txBody>
                <a:bodyPr/>
                <a:lstStyle/>
                <a:p>
                  <a:r>
                    <a:rPr lang="en-US">
                      <a:noFill/>
                    </a:rPr>
                    <a:t> </a:t>
                  </a:r>
                </a:p>
              </p:txBody>
            </p:sp>
          </mc:Fallback>
        </mc:AlternateContent>
        <p:sp>
          <p:nvSpPr>
            <p:cNvPr id="1263" name="Rectangle 1262"/>
            <p:cNvSpPr/>
            <p:nvPr/>
          </p:nvSpPr>
          <p:spPr>
            <a:xfrm>
              <a:off x="7818670" y="2563593"/>
              <a:ext cx="4094741" cy="584775"/>
            </a:xfrm>
            <a:prstGeom prst="rect">
              <a:avLst/>
            </a:prstGeom>
          </p:spPr>
          <p:txBody>
            <a:bodyPr wrap="square">
              <a:spAutoFit/>
            </a:bodyPr>
            <a:lstStyle/>
            <a:p>
              <a:pPr algn="ctr"/>
              <a:r>
                <a:rPr lang="en-US" sz="3200" b="1" dirty="0">
                  <a:solidFill>
                    <a:schemeClr val="bg1"/>
                  </a:solidFill>
                  <a:latin typeface="+mn-lt"/>
                  <a:ea typeface="Open Sans" panose="020B0604020202020204" charset="0"/>
                  <a:cs typeface="Open Sans" panose="020B0604020202020204" charset="0"/>
                </a:rPr>
                <a:t>Intensity</a:t>
              </a:r>
            </a:p>
          </p:txBody>
        </p:sp>
      </p:grpSp>
      <p:grpSp>
        <p:nvGrpSpPr>
          <p:cNvPr id="47" name="Beam i"/>
          <p:cNvGrpSpPr/>
          <p:nvPr/>
        </p:nvGrpSpPr>
        <p:grpSpPr>
          <a:xfrm>
            <a:off x="3794400" y="2512800"/>
            <a:ext cx="1708549" cy="2532373"/>
            <a:chOff x="5499107" y="2123970"/>
            <a:chExt cx="1708549" cy="3603149"/>
          </a:xfrm>
        </p:grpSpPr>
        <p:sp>
          <p:nvSpPr>
            <p:cNvPr id="604" name="Freeform 603"/>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777"/>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778"/>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05" name="TextBox 504"/>
              <p:cNvSpPr txBox="1"/>
              <p:nvPr/>
            </p:nvSpPr>
            <p:spPr>
              <a:xfrm>
                <a:off x="-37851" y="972610"/>
                <a:ext cx="274725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a:solidFill>
                                <a:srgbClr val="FF0000"/>
                              </a:solidFill>
                              <a:latin typeface="Cambria Math" panose="02040503050406030204" pitchFamily="18" charset="0"/>
                            </a:rPr>
                            <m:t>𝒊</m:t>
                          </m:r>
                        </m:e>
                        <m:sub>
                          <m:r>
                            <a:rPr lang="en-US" sz="3600" b="1" i="1">
                              <a:solidFill>
                                <a:srgbClr val="FF0000"/>
                              </a:solidFill>
                              <a:latin typeface="Cambria Math" panose="02040503050406030204" pitchFamily="18" charset="0"/>
                            </a:rPr>
                            <m:t>𝟏</m:t>
                          </m:r>
                        </m:sub>
                      </m:sSub>
                      <m:r>
                        <a:rPr lang="he-IL" sz="3600" b="1" i="1" smtClean="0">
                          <a:solidFill>
                            <a:schemeClr val="bg1"/>
                          </a:solidFill>
                          <a:latin typeface="Cambria Math" panose="02040503050406030204" pitchFamily="18" charset="0"/>
                        </a:rPr>
                        <m:t>=</m:t>
                      </m:r>
                      <m:sSub>
                        <m:sSubPr>
                          <m:ctrlPr>
                            <a:rPr lang="en-IL" sz="3600" b="1" i="1">
                              <a:solidFill>
                                <a:srgbClr val="FFC000"/>
                              </a:solidFill>
                              <a:latin typeface="Cambria Math" panose="02040503050406030204" pitchFamily="18" charset="0"/>
                            </a:rPr>
                          </m:ctrlPr>
                        </m:sSubPr>
                        <m:e>
                          <m:r>
                            <a:rPr lang="en-US" sz="3600" b="1" i="1">
                              <a:solidFill>
                                <a:srgbClr val="FFC000"/>
                              </a:solidFill>
                              <a:latin typeface="Cambria Math" panose="02040503050406030204" pitchFamily="18" charset="0"/>
                            </a:rPr>
                            <m:t>𝒊</m:t>
                          </m:r>
                        </m:e>
                        <m:sub>
                          <m:r>
                            <a:rPr lang="en-US" sz="3600" b="1" i="1">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505" name="TextBox 504"/>
              <p:cNvSpPr txBox="1">
                <a:spLocks noRot="1" noChangeAspect="1" noMove="1" noResize="1" noEditPoints="1" noAdjustHandles="1" noChangeArrowheads="1" noChangeShapeType="1" noTextEdit="1"/>
              </p:cNvSpPr>
              <p:nvPr/>
            </p:nvSpPr>
            <p:spPr>
              <a:xfrm>
                <a:off x="-37851" y="972610"/>
                <a:ext cx="2747252"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8" name="u2"/>
              <p:cNvSpPr txBox="1"/>
              <p:nvPr/>
            </p:nvSpPr>
            <p:spPr>
              <a:xfrm>
                <a:off x="4657694" y="5193272"/>
                <a:ext cx="1682575" cy="568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L" sz="3600" b="1" i="1">
                              <a:solidFill>
                                <a:srgbClr val="FF7F7F"/>
                              </a:solidFill>
                              <a:latin typeface="Cambria Math" panose="02040503050406030204" pitchFamily="18" charset="0"/>
                            </a:rPr>
                          </m:ctrlPr>
                        </m:sSupPr>
                        <m:e>
                          <m:r>
                            <a:rPr lang="en-US" sz="3600" b="1" i="1">
                              <a:solidFill>
                                <a:srgbClr val="FF7F7F"/>
                              </a:solidFill>
                              <a:latin typeface="Cambria Math" panose="02040503050406030204" pitchFamily="18" charset="0"/>
                            </a:rPr>
                            <m:t>𝒖</m:t>
                          </m:r>
                        </m:e>
                        <m:sup>
                          <m:sSub>
                            <m:sSubPr>
                              <m:ctrlPr>
                                <a:rPr lang="en-US" sz="3600" b="1" i="1">
                                  <a:solidFill>
                                    <a:srgbClr val="FF7F7F"/>
                                  </a:solidFill>
                                  <a:latin typeface="Cambria Math" panose="02040503050406030204" pitchFamily="18" charset="0"/>
                                </a:rPr>
                              </m:ctrlPr>
                            </m:sSubPr>
                            <m:e>
                              <m:r>
                                <a:rPr lang="en-US" sz="3600" b="1" i="1">
                                  <a:solidFill>
                                    <a:srgbClr val="FF7F7F"/>
                                  </a:solidFill>
                                  <a:latin typeface="Cambria Math" panose="02040503050406030204" pitchFamily="18" charset="0"/>
                                </a:rPr>
                                <m:t>𝒊</m:t>
                              </m:r>
                            </m:e>
                            <m:sub>
                              <m:r>
                                <a:rPr lang="en-US" sz="3600" b="1" i="1">
                                  <a:solidFill>
                                    <a:srgbClr val="FF7F7F"/>
                                  </a:solidFill>
                                  <a:latin typeface="Cambria Math" panose="02040503050406030204" pitchFamily="18" charset="0"/>
                                </a:rPr>
                                <m:t>𝟏</m:t>
                              </m:r>
                            </m:sub>
                          </m:sSub>
                        </m:sup>
                      </m:sSup>
                      <m:d>
                        <m:dPr>
                          <m:ctrlPr>
                            <a:rPr lang="en-IL" sz="3600" b="1" i="1">
                              <a:solidFill>
                                <a:srgbClr val="FF7F7F"/>
                              </a:solidFill>
                              <a:latin typeface="Cambria Math" panose="02040503050406030204" pitchFamily="18" charset="0"/>
                            </a:rPr>
                          </m:ctrlPr>
                        </m:dPr>
                        <m:e>
                          <m:r>
                            <a:rPr lang="en-US" sz="3600" b="1" i="1">
                              <a:solidFill>
                                <a:srgbClr val="FF7F7F"/>
                              </a:solidFill>
                              <a:latin typeface="Cambria Math" panose="02040503050406030204" pitchFamily="18" charset="0"/>
                            </a:rPr>
                            <m:t>𝒗</m:t>
                          </m:r>
                        </m:e>
                      </m:d>
                    </m:oMath>
                  </m:oMathPara>
                </a14:m>
                <a:endParaRPr lang="en-US" sz="3600" b="1" i="1" dirty="0">
                  <a:solidFill>
                    <a:srgbClr val="FF7F7F"/>
                  </a:solidFill>
                  <a:latin typeface="Cambria Math" panose="02040503050406030204" pitchFamily="18" charset="0"/>
                </a:endParaRPr>
              </a:p>
            </p:txBody>
          </p:sp>
        </mc:Choice>
        <mc:Fallback xmlns="">
          <p:sp>
            <p:nvSpPr>
              <p:cNvPr id="518" name="u2"/>
              <p:cNvSpPr txBox="1">
                <a:spLocks noRot="1" noChangeAspect="1" noMove="1" noResize="1" noEditPoints="1" noAdjustHandles="1" noChangeArrowheads="1" noChangeShapeType="1" noTextEdit="1"/>
              </p:cNvSpPr>
              <p:nvPr/>
            </p:nvSpPr>
            <p:spPr>
              <a:xfrm>
                <a:off x="4657694" y="5193272"/>
                <a:ext cx="1682575" cy="568232"/>
              </a:xfrm>
              <a:prstGeom prst="rect">
                <a:avLst/>
              </a:prstGeom>
              <a:blipFill>
                <a:blip r:embed="rId7"/>
                <a:stretch>
                  <a:fillRect/>
                </a:stretch>
              </a:blipFill>
            </p:spPr>
            <p:txBody>
              <a:bodyPr/>
              <a:lstStyle/>
              <a:p>
                <a:r>
                  <a:rPr lang="en-US">
                    <a:noFill/>
                  </a:rPr>
                  <a:t> </a:t>
                </a:r>
              </a:p>
            </p:txBody>
          </p:sp>
        </mc:Fallback>
      </mc:AlternateContent>
      <p:grpSp>
        <p:nvGrpSpPr>
          <p:cNvPr id="170" name="Group 169"/>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171" name="Rectangle 170"/>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171" name="Rectangle 170"/>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2" name="Rectangle 171"/>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72" name="Rectangle 171"/>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9"/>
                  <a:stretch>
                    <a:fillRect b="-14754"/>
                  </a:stretch>
                </a:blipFill>
              </p:spPr>
              <p:txBody>
                <a:bodyPr/>
                <a:lstStyle/>
                <a:p>
                  <a:r>
                    <a:rPr lang="en-US">
                      <a:noFill/>
                    </a:rPr>
                    <a:t> </a:t>
                  </a:r>
                </a:p>
              </p:txBody>
            </p:sp>
          </mc:Fallback>
        </mc:AlternateContent>
      </p:grpSp>
      <p:sp>
        <p:nvSpPr>
          <p:cNvPr id="147" name="Rectangle 529">
            <a:extLst>
              <a:ext uri="{FF2B5EF4-FFF2-40B4-BE49-F238E27FC236}">
                <a16:creationId xmlns:a16="http://schemas.microsoft.com/office/drawing/2014/main" id="{E037D490-2251-498F-BBBF-B92C70838DA9}"/>
              </a:ext>
            </a:extLst>
          </p:cNvPr>
          <p:cNvSpPr/>
          <p:nvPr/>
        </p:nvSpPr>
        <p:spPr>
          <a:xfrm>
            <a:off x="6528402" y="3684978"/>
            <a:ext cx="5637212" cy="707886"/>
          </a:xfrm>
          <a:prstGeom prst="rect">
            <a:avLst/>
          </a:prstGeom>
        </p:spPr>
        <p:txBody>
          <a:bodyPr wrap="square">
            <a:spAutoFit/>
          </a:bodyPr>
          <a:lstStyle/>
          <a:p>
            <a:pPr algn="ctr"/>
            <a:r>
              <a:rPr lang="en-US" sz="2000" dirty="0">
                <a:solidFill>
                  <a:srgbClr val="FFFF99"/>
                </a:solidFill>
                <a:latin typeface="+mn-lt"/>
              </a:rPr>
              <a:t>Expectation over different realizations of materials with the same scattering parameters</a:t>
            </a:r>
          </a:p>
        </p:txBody>
      </p:sp>
    </p:spTree>
    <p:custDataLst>
      <p:tags r:id="rId1"/>
    </p:custDataLst>
    <p:extLst>
      <p:ext uri="{BB962C8B-B14F-4D97-AF65-F5344CB8AC3E}">
        <p14:creationId xmlns:p14="http://schemas.microsoft.com/office/powerpoint/2010/main" val="28998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255"/>
                                        </p:tgtEl>
                                      </p:cBhvr>
                                    </p:animEffect>
                                    <p:set>
                                      <p:cBhvr>
                                        <p:cTn id="7" dur="1" fill="hold">
                                          <p:stCondLst>
                                            <p:cond delay="499"/>
                                          </p:stCondLst>
                                        </p:cTn>
                                        <p:tgtEl>
                                          <p:spTgt spid="125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18"/>
                                        </p:tgtEl>
                                      </p:cBhvr>
                                    </p:animEffect>
                                    <p:set>
                                      <p:cBhvr>
                                        <p:cTn id="10" dur="1" fill="hold">
                                          <p:stCondLst>
                                            <p:cond delay="499"/>
                                          </p:stCondLst>
                                        </p:cTn>
                                        <p:tgtEl>
                                          <p:spTgt spid="5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265"/>
                                        </p:tgtEl>
                                      </p:cBhvr>
                                    </p:animEffect>
                                    <p:set>
                                      <p:cBhvr>
                                        <p:cTn id="13" dur="1" fill="hold">
                                          <p:stCondLst>
                                            <p:cond delay="499"/>
                                          </p:stCondLst>
                                        </p:cTn>
                                        <p:tgtEl>
                                          <p:spTgt spid="126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05"/>
                                        </p:tgtEl>
                                      </p:cBhvr>
                                    </p:animEffect>
                                    <p:set>
                                      <p:cBhvr>
                                        <p:cTn id="16" dur="1" fill="hold">
                                          <p:stCondLst>
                                            <p:cond delay="499"/>
                                          </p:stCondLst>
                                        </p:cTn>
                                        <p:tgtEl>
                                          <p:spTgt spid="50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14"/>
                                        </p:tgtEl>
                                      </p:cBhvr>
                                    </p:animEffect>
                                    <p:set>
                                      <p:cBhvr>
                                        <p:cTn id="19" dur="1" fill="hold">
                                          <p:stCondLst>
                                            <p:cond delay="499"/>
                                          </p:stCondLst>
                                        </p:cTn>
                                        <p:tgtEl>
                                          <p:spTgt spid="6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7"/>
                                        </p:tgtEl>
                                      </p:cBhvr>
                                    </p:animEffect>
                                    <p:set>
                                      <p:cBhvr>
                                        <p:cTn id="22" dur="1" fill="hold">
                                          <p:stCondLst>
                                            <p:cond delay="499"/>
                                          </p:stCondLst>
                                        </p:cTn>
                                        <p:tgtEl>
                                          <p:spTgt spid="4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7"/>
                                        </p:tgtEl>
                                      </p:cBhvr>
                                    </p:animEffect>
                                    <p:set>
                                      <p:cBhvr>
                                        <p:cTn id="25" dur="1" fill="hold">
                                          <p:stCondLst>
                                            <p:cond delay="499"/>
                                          </p:stCondLst>
                                        </p:cTn>
                                        <p:tgtEl>
                                          <p:spTgt spid="14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fade">
                                      <p:cBhvr>
                                        <p:cTn id="30"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518"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11</a:t>
            </a:fld>
            <a:endParaRPr lang="he-IL" dirty="0"/>
          </a:p>
        </p:txBody>
      </p:sp>
      <p:grpSp>
        <p:nvGrpSpPr>
          <p:cNvPr id="259" name="Impractical - path 1"/>
          <p:cNvGrpSpPr/>
          <p:nvPr/>
        </p:nvGrpSpPr>
        <p:grpSpPr>
          <a:xfrm>
            <a:off x="1303020" y="1889760"/>
            <a:ext cx="3390900" cy="2385060"/>
            <a:chOff x="462213" y="2486502"/>
            <a:chExt cx="3390900" cy="2385060"/>
          </a:xfrm>
        </p:grpSpPr>
        <p:cxnSp>
          <p:nvCxnSpPr>
            <p:cNvPr id="260" name="Straight Connector 259"/>
            <p:cNvCxnSpPr/>
            <p:nvPr/>
          </p:nvCxnSpPr>
          <p:spPr>
            <a:xfrm>
              <a:off x="1723929" y="2937642"/>
              <a:ext cx="50291" cy="3597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1" name="Oval 260"/>
            <p:cNvSpPr/>
            <p:nvPr/>
          </p:nvSpPr>
          <p:spPr>
            <a:xfrm rot="10800000" flipV="1">
              <a:off x="1640599" y="280656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262" name="Straight Connector 261"/>
            <p:cNvCxnSpPr/>
            <p:nvPr/>
          </p:nvCxnSpPr>
          <p:spPr>
            <a:xfrm flipV="1">
              <a:off x="2147169" y="3185021"/>
              <a:ext cx="533129" cy="252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1768178" y="3362272"/>
              <a:ext cx="438514" cy="781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1844635" y="3779395"/>
              <a:ext cx="236765" cy="2855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flipV="1">
              <a:off x="2100850" y="3730750"/>
              <a:ext cx="531763" cy="4526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rot="10800000" flipV="1">
              <a:off x="1694904" y="324977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7" name="Oval 266"/>
            <p:cNvSpPr/>
            <p:nvPr/>
          </p:nvSpPr>
          <p:spPr>
            <a:xfrm rot="10800000" flipV="1">
              <a:off x="2103765" y="335413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8" name="Oval 267"/>
            <p:cNvSpPr/>
            <p:nvPr/>
          </p:nvSpPr>
          <p:spPr>
            <a:xfrm rot="10800000" flipV="1">
              <a:off x="1722136" y="403632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9" name="Oval 268"/>
            <p:cNvSpPr/>
            <p:nvPr/>
          </p:nvSpPr>
          <p:spPr>
            <a:xfrm rot="10800000" flipV="1">
              <a:off x="2036327" y="368690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270" name="Straight Connector 269"/>
            <p:cNvCxnSpPr/>
            <p:nvPr/>
          </p:nvCxnSpPr>
          <p:spPr>
            <a:xfrm>
              <a:off x="462213" y="2486502"/>
              <a:ext cx="1158394" cy="343542"/>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492693" y="4159267"/>
              <a:ext cx="1230460" cy="71229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2672013" y="3164682"/>
              <a:ext cx="1181100" cy="159258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2676525" y="2616042"/>
              <a:ext cx="1168968" cy="149241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4" name="Oval 273"/>
            <p:cNvSpPr/>
            <p:nvPr/>
          </p:nvSpPr>
          <p:spPr>
            <a:xfrm rot="10800000" flipV="1">
              <a:off x="2603695" y="310586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75" name="Oval 274"/>
            <p:cNvSpPr/>
            <p:nvPr/>
          </p:nvSpPr>
          <p:spPr>
            <a:xfrm rot="10800000" flipV="1">
              <a:off x="2565825" y="409607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84" name="Rectangle 283">
            <a:extLst>
              <a:ext uri="{FF2B5EF4-FFF2-40B4-BE49-F238E27FC236}">
                <a16:creationId xmlns:a16="http://schemas.microsoft.com/office/drawing/2014/main" id="{765586D4-6427-4E23-B3B0-ADA69DD6276D}"/>
              </a:ext>
            </a:extLst>
          </p:cNvPr>
          <p:cNvSpPr/>
          <p:nvPr/>
        </p:nvSpPr>
        <p:spPr>
          <a:xfrm>
            <a:off x="5774718" y="3383028"/>
            <a:ext cx="3413114" cy="523220"/>
          </a:xfrm>
          <a:prstGeom prst="rect">
            <a:avLst/>
          </a:prstGeom>
        </p:spPr>
        <p:txBody>
          <a:bodyPr wrap="square">
            <a:spAutoFit/>
          </a:bodyPr>
          <a:lstStyle/>
          <a:p>
            <a:pPr lvl="0">
              <a:spcBef>
                <a:spcPct val="20000"/>
              </a:spcBef>
            </a:pPr>
            <a:r>
              <a:rPr lang="en-US" sz="2800" b="1" dirty="0">
                <a:solidFill>
                  <a:schemeClr val="bg1"/>
                </a:solidFill>
                <a:latin typeface="+mn-lt"/>
              </a:rPr>
              <a:t>Complex</a:t>
            </a:r>
            <a:r>
              <a:rPr lang="en-US" sz="2800" dirty="0">
                <a:solidFill>
                  <a:schemeClr val="bg1"/>
                </a:solidFill>
                <a:latin typeface="+mn-lt"/>
              </a:rPr>
              <a:t> throughput :</a:t>
            </a:r>
          </a:p>
        </p:txBody>
      </p:sp>
      <mc:AlternateContent xmlns:mc="http://schemas.openxmlformats.org/markup-compatibility/2006" xmlns:a14="http://schemas.microsoft.com/office/drawing/2010/main">
        <mc:Choice Requires="a14">
          <p:sp>
            <p:nvSpPr>
              <p:cNvPr id="288" name="TextBox 287"/>
              <p:cNvSpPr txBox="1"/>
              <p:nvPr/>
            </p:nvSpPr>
            <p:spPr>
              <a:xfrm>
                <a:off x="5774718" y="4104885"/>
                <a:ext cx="3588675" cy="523220"/>
              </a:xfrm>
              <a:prstGeom prst="rect">
                <a:avLst/>
              </a:prstGeom>
              <a:noFill/>
            </p:spPr>
            <p:txBody>
              <a:bodyPr wrap="none" rtlCol="1">
                <a:spAutoFit/>
              </a:bodyPr>
              <a:lstStyle/>
              <a:p>
                <a:r>
                  <a:rPr lang="en-US" sz="2800" dirty="0">
                    <a:solidFill>
                      <a:srgbClr val="FFC000"/>
                    </a:solidFill>
                    <a:latin typeface="+mn-lt"/>
                  </a:rPr>
                  <a:t>Phase</a:t>
                </a:r>
                <a:r>
                  <a:rPr lang="en-US" sz="2800" dirty="0">
                    <a:solidFill>
                      <a:schemeClr val="bg1"/>
                    </a:solidFill>
                    <a:latin typeface="+mn-lt"/>
                  </a:rPr>
                  <a:t>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rPr>
                      <m:t>∝</m:t>
                    </m:r>
                  </m:oMath>
                </a14:m>
                <a:r>
                  <a:rPr lang="en-US" sz="2800" dirty="0">
                    <a:solidFill>
                      <a:schemeClr val="bg1"/>
                    </a:solidFill>
                    <a:latin typeface="+mn-lt"/>
                  </a:rPr>
                  <a:t> Length ( path )</a:t>
                </a:r>
                <a:endParaRPr lang="he-IL" sz="2800" baseline="-25000" dirty="0">
                  <a:solidFill>
                    <a:schemeClr val="bg1"/>
                  </a:solidFill>
                  <a:latin typeface="+mn-lt"/>
                </a:endParaRPr>
              </a:p>
            </p:txBody>
          </p:sp>
        </mc:Choice>
        <mc:Fallback xmlns="">
          <p:sp>
            <p:nvSpPr>
              <p:cNvPr id="288" name="TextBox 287"/>
              <p:cNvSpPr txBox="1">
                <a:spLocks noRot="1" noChangeAspect="1" noMove="1" noResize="1" noEditPoints="1" noAdjustHandles="1" noChangeArrowheads="1" noChangeShapeType="1" noTextEdit="1"/>
              </p:cNvSpPr>
              <p:nvPr/>
            </p:nvSpPr>
            <p:spPr>
              <a:xfrm>
                <a:off x="5774718" y="4104885"/>
                <a:ext cx="3588675" cy="523220"/>
              </a:xfrm>
              <a:prstGeom prst="rect">
                <a:avLst/>
              </a:prstGeom>
              <a:blipFill>
                <a:blip r:embed="rId4"/>
                <a:stretch>
                  <a:fillRect l="-3396" t="-10465" r="-254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Rectangle 295"/>
              <p:cNvSpPr/>
              <p:nvPr/>
            </p:nvSpPr>
            <p:spPr>
              <a:xfrm>
                <a:off x="9015440" y="3347676"/>
                <a:ext cx="2540246" cy="54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Cambria Math" panose="02040503050406030204" pitchFamily="18" charset="0"/>
                        </a:rPr>
                        <m:t>𝑢</m:t>
                      </m:r>
                      <m:r>
                        <a:rPr lang="en-US" sz="2800" b="0" i="1" smtClean="0">
                          <a:solidFill>
                            <a:schemeClr val="bg1"/>
                          </a:solidFill>
                          <a:latin typeface="Cambria Math" panose="02040503050406030204" pitchFamily="18" charset="0"/>
                          <a:ea typeface="Cambria Math" panose="02040503050406030204" pitchFamily="18" charset="0"/>
                        </a:rPr>
                        <m:t>=</m:t>
                      </m:r>
                      <m:d>
                        <m:dPr>
                          <m:begChr m:val="|"/>
                          <m:endChr m:val="|"/>
                          <m:ctrlPr>
                            <a:rPr lang="en-IL" sz="2800" b="0" i="1" smtClean="0">
                              <a:solidFill>
                                <a:schemeClr val="bg1"/>
                              </a:solidFill>
                              <a:latin typeface="Cambria Math" panose="02040503050406030204" pitchFamily="18" charset="0"/>
                              <a:ea typeface="Cambria Math" panose="02040503050406030204" pitchFamily="18" charset="0"/>
                            </a:rPr>
                          </m:ctrlPr>
                        </m:dPr>
                        <m:e>
                          <m:r>
                            <a:rPr lang="en-US" sz="2800" b="0" i="1" smtClean="0">
                              <a:solidFill>
                                <a:schemeClr val="bg1"/>
                              </a:solidFill>
                              <a:latin typeface="Cambria Math" panose="02040503050406030204" pitchFamily="18" charset="0"/>
                              <a:ea typeface="Cambria Math" panose="02040503050406030204" pitchFamily="18" charset="0"/>
                            </a:rPr>
                            <m:t>𝑢</m:t>
                          </m:r>
                        </m:e>
                      </m:d>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𝑒</m:t>
                          </m:r>
                        </m:e>
                        <m:sup>
                          <m:r>
                            <a:rPr lang="en-US" sz="2800" b="0" i="1" smtClean="0">
                              <a:solidFill>
                                <a:schemeClr val="bg1"/>
                              </a:solidFill>
                              <a:latin typeface="Cambria Math" panose="02040503050406030204" pitchFamily="18" charset="0"/>
                              <a:ea typeface="Cambria Math" panose="02040503050406030204" pitchFamily="18" charset="0"/>
                            </a:rPr>
                            <m:t>𝑖</m:t>
                          </m:r>
                          <m:r>
                            <a:rPr lang="en-IL" sz="2800" b="0" i="1" smtClean="0">
                              <a:solidFill>
                                <a:schemeClr val="bg1"/>
                              </a:solidFill>
                              <a:latin typeface="Cambria Math" panose="02040503050406030204" pitchFamily="18" charset="0"/>
                              <a:ea typeface="Cambria Math" panose="02040503050406030204" pitchFamily="18" charset="0"/>
                            </a:rPr>
                            <m:t>∙</m:t>
                          </m:r>
                          <m:r>
                            <m:rPr>
                              <m:sty m:val="p"/>
                            </m:rPr>
                            <a:rPr lang="en-US" sz="2800" b="0" i="0" smtClean="0">
                              <a:solidFill>
                                <a:srgbClr val="FFC000"/>
                              </a:solidFill>
                              <a:latin typeface="Cambria Math" panose="02040503050406030204" pitchFamily="18" charset="0"/>
                              <a:ea typeface="Cambria Math" panose="02040503050406030204" pitchFamily="18" charset="0"/>
                            </a:rPr>
                            <m:t>phase</m:t>
                          </m:r>
                        </m:sup>
                      </m:sSup>
                    </m:oMath>
                  </m:oMathPara>
                </a14:m>
                <a:endParaRPr lang="en-US" sz="2800" dirty="0"/>
              </a:p>
            </p:txBody>
          </p:sp>
        </mc:Choice>
        <mc:Fallback xmlns="">
          <p:sp>
            <p:nvSpPr>
              <p:cNvPr id="296" name="Rectangle 295"/>
              <p:cNvSpPr>
                <a:spLocks noRot="1" noChangeAspect="1" noMove="1" noResize="1" noEditPoints="1" noAdjustHandles="1" noChangeArrowheads="1" noChangeShapeType="1" noTextEdit="1"/>
              </p:cNvSpPr>
              <p:nvPr/>
            </p:nvSpPr>
            <p:spPr>
              <a:xfrm>
                <a:off x="9015440" y="3347676"/>
                <a:ext cx="2540246" cy="542393"/>
              </a:xfrm>
              <a:prstGeom prst="rect">
                <a:avLst/>
              </a:prstGeom>
              <a:blipFill>
                <a:blip r:embed="rId5"/>
                <a:stretch>
                  <a:fillRect/>
                </a:stretch>
              </a:blipFill>
            </p:spPr>
            <p:txBody>
              <a:bodyPr/>
              <a:lstStyle/>
              <a:p>
                <a:r>
                  <a:rPr lang="en-US">
                    <a:noFill/>
                  </a:rPr>
                  <a:t> </a:t>
                </a:r>
              </a:p>
            </p:txBody>
          </p:sp>
        </mc:Fallback>
      </mc:AlternateContent>
      <p:grpSp>
        <p:nvGrpSpPr>
          <p:cNvPr id="15" name="Group 14"/>
          <p:cNvGrpSpPr/>
          <p:nvPr/>
        </p:nvGrpSpPr>
        <p:grpSpPr>
          <a:xfrm>
            <a:off x="5774718" y="4806464"/>
            <a:ext cx="5694779" cy="954107"/>
            <a:chOff x="5774718" y="4806464"/>
            <a:chExt cx="5694779" cy="954107"/>
          </a:xfrm>
        </p:grpSpPr>
        <mc:AlternateContent xmlns:mc="http://schemas.openxmlformats.org/markup-compatibility/2006" xmlns:a14="http://schemas.microsoft.com/office/drawing/2010/main">
          <mc:Choice Requires="a14">
            <p:sp>
              <p:nvSpPr>
                <p:cNvPr id="289" name="TextBox 288"/>
                <p:cNvSpPr txBox="1"/>
                <p:nvPr/>
              </p:nvSpPr>
              <p:spPr>
                <a:xfrm>
                  <a:off x="5774718" y="4988042"/>
                  <a:ext cx="2937471" cy="523220"/>
                </a:xfrm>
                <a:prstGeom prst="rect">
                  <a:avLst/>
                </a:prstGeom>
                <a:noFill/>
              </p:spPr>
              <p:txBody>
                <a:bodyPr wrap="none" rtlCol="1">
                  <a:spAutoFit/>
                </a:bodyPr>
                <a:lstStyle/>
                <a:p>
                  <a:r>
                    <a:rPr lang="en-US" sz="2800" dirty="0">
                      <a:solidFill>
                        <a:srgbClr val="FFC000"/>
                      </a:solidFill>
                      <a:latin typeface="+mn-lt"/>
                    </a:rPr>
                    <a:t>Phase difference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rPr>
                        <m:t>∝</m:t>
                      </m:r>
                    </m:oMath>
                  </a14:m>
                  <a:endParaRPr lang="he-IL" sz="2800" baseline="-25000" dirty="0">
                    <a:solidFill>
                      <a:schemeClr val="bg1"/>
                    </a:solidFill>
                    <a:latin typeface="+mn-lt"/>
                  </a:endParaRPr>
                </a:p>
              </p:txBody>
            </p:sp>
          </mc:Choice>
          <mc:Fallback xmlns="">
            <p:sp>
              <p:nvSpPr>
                <p:cNvPr id="289" name="TextBox 288"/>
                <p:cNvSpPr txBox="1">
                  <a:spLocks noRot="1" noChangeAspect="1" noMove="1" noResize="1" noEditPoints="1" noAdjustHandles="1" noChangeArrowheads="1" noChangeShapeType="1" noTextEdit="1"/>
                </p:cNvSpPr>
                <p:nvPr/>
              </p:nvSpPr>
              <p:spPr>
                <a:xfrm>
                  <a:off x="5774718" y="4988042"/>
                  <a:ext cx="2937471" cy="523220"/>
                </a:xfrm>
                <a:prstGeom prst="rect">
                  <a:avLst/>
                </a:prstGeom>
                <a:blipFill>
                  <a:blip r:embed="rId6"/>
                  <a:stretch>
                    <a:fillRect l="-4149" t="-10465" b="-32558"/>
                  </a:stretch>
                </a:blipFill>
              </p:spPr>
              <p:txBody>
                <a:bodyPr/>
                <a:lstStyle/>
                <a:p>
                  <a:r>
                    <a:rPr lang="en-US">
                      <a:noFill/>
                    </a:rPr>
                    <a:t> </a:t>
                  </a:r>
                </a:p>
              </p:txBody>
            </p:sp>
          </mc:Fallback>
        </mc:AlternateContent>
        <p:sp>
          <p:nvSpPr>
            <p:cNvPr id="14" name="Rectangle 13"/>
            <p:cNvSpPr/>
            <p:nvPr/>
          </p:nvSpPr>
          <p:spPr>
            <a:xfrm>
              <a:off x="8639042" y="4806464"/>
              <a:ext cx="2830455" cy="954107"/>
            </a:xfrm>
            <a:prstGeom prst="rect">
              <a:avLst/>
            </a:prstGeom>
          </p:spPr>
          <p:txBody>
            <a:bodyPr wrap="none">
              <a:spAutoFit/>
            </a:bodyPr>
            <a:lstStyle/>
            <a:p>
              <a:r>
                <a:rPr lang="en-US" sz="2800" dirty="0">
                  <a:solidFill>
                    <a:schemeClr val="bg1"/>
                  </a:solidFill>
                  <a:latin typeface="+mn-lt"/>
                </a:rPr>
                <a:t>Length ( path1 ) </a:t>
              </a:r>
              <a:r>
                <a:rPr lang="en-IL" sz="2800" dirty="0">
                  <a:solidFill>
                    <a:schemeClr val="bg1"/>
                  </a:solidFill>
                  <a:latin typeface="+mn-lt"/>
                </a:rPr>
                <a:t>–</a:t>
              </a:r>
              <a:r>
                <a:rPr lang="en-US" sz="2800" dirty="0">
                  <a:solidFill>
                    <a:schemeClr val="bg1"/>
                  </a:solidFill>
                  <a:latin typeface="+mn-lt"/>
                </a:rPr>
                <a:t> </a:t>
              </a:r>
            </a:p>
            <a:p>
              <a:r>
                <a:rPr lang="en-US" sz="2800" dirty="0">
                  <a:solidFill>
                    <a:schemeClr val="bg1"/>
                  </a:solidFill>
                  <a:latin typeface="+mn-lt"/>
                </a:rPr>
                <a:t>Length ( path2 )</a:t>
              </a:r>
              <a:endParaRPr lang="he-IL" sz="2800" dirty="0">
                <a:solidFill>
                  <a:schemeClr val="bg1"/>
                </a:solidFill>
                <a:latin typeface="+mn-lt"/>
              </a:endParaRPr>
            </a:p>
          </p:txBody>
        </p:sp>
      </p:grpSp>
      <p:grpSp>
        <p:nvGrpSpPr>
          <p:cNvPr id="299" name="Impractical - path 2"/>
          <p:cNvGrpSpPr/>
          <p:nvPr/>
        </p:nvGrpSpPr>
        <p:grpSpPr>
          <a:xfrm>
            <a:off x="1280160" y="1889760"/>
            <a:ext cx="3413760" cy="2423160"/>
            <a:chOff x="338955" y="2346748"/>
            <a:chExt cx="3413760" cy="2423160"/>
          </a:xfrm>
        </p:grpSpPr>
        <p:cxnSp>
          <p:nvCxnSpPr>
            <p:cNvPr id="300" name="Straight Connector 299"/>
            <p:cNvCxnSpPr/>
            <p:nvPr/>
          </p:nvCxnSpPr>
          <p:spPr>
            <a:xfrm flipH="1">
              <a:off x="1562100" y="3215640"/>
              <a:ext cx="388621" cy="518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Oval 300"/>
            <p:cNvSpPr/>
            <p:nvPr/>
          </p:nvSpPr>
          <p:spPr>
            <a:xfrm rot="10800000" flipV="1">
              <a:off x="1488199" y="366762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02" name="Straight Connector 301"/>
            <p:cNvCxnSpPr/>
            <p:nvPr/>
          </p:nvCxnSpPr>
          <p:spPr>
            <a:xfrm>
              <a:off x="2400300" y="3139440"/>
              <a:ext cx="114300" cy="3505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1958340" y="3154680"/>
              <a:ext cx="434340" cy="45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1798320" y="3497581"/>
              <a:ext cx="266700" cy="6857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H="1">
              <a:off x="2049780" y="2735580"/>
              <a:ext cx="426720" cy="754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6" name="Oval 305"/>
            <p:cNvSpPr/>
            <p:nvPr/>
          </p:nvSpPr>
          <p:spPr>
            <a:xfrm rot="10800000" flipV="1">
              <a:off x="1877784" y="314309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07" name="Oval 306"/>
            <p:cNvSpPr/>
            <p:nvPr/>
          </p:nvSpPr>
          <p:spPr>
            <a:xfrm rot="10800000" flipV="1">
              <a:off x="2324745" y="307219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08" name="Oval 307"/>
            <p:cNvSpPr/>
            <p:nvPr/>
          </p:nvSpPr>
          <p:spPr>
            <a:xfrm rot="10800000" flipV="1">
              <a:off x="1729756" y="412776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09" name="Oval 308"/>
            <p:cNvSpPr/>
            <p:nvPr/>
          </p:nvSpPr>
          <p:spPr>
            <a:xfrm rot="10800000" flipV="1">
              <a:off x="1990607" y="342020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10" name="Straight Connector 309"/>
            <p:cNvCxnSpPr/>
            <p:nvPr/>
          </p:nvCxnSpPr>
          <p:spPr>
            <a:xfrm>
              <a:off x="338955" y="2346748"/>
              <a:ext cx="1152112" cy="1351976"/>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392295" y="4250706"/>
              <a:ext cx="1330858" cy="51920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2552700" y="3543300"/>
              <a:ext cx="1200015" cy="1089448"/>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2547938" y="2384848"/>
              <a:ext cx="1181917" cy="32025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14" name="Oval 313"/>
            <p:cNvSpPr/>
            <p:nvPr/>
          </p:nvSpPr>
          <p:spPr>
            <a:xfrm rot="10800000" flipV="1">
              <a:off x="2420815" y="340304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15" name="Oval 314"/>
            <p:cNvSpPr/>
            <p:nvPr/>
          </p:nvSpPr>
          <p:spPr>
            <a:xfrm rot="10800000" flipV="1">
              <a:off x="2390565" y="265589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321" name="Impractical - path 3"/>
          <p:cNvGrpSpPr/>
          <p:nvPr/>
        </p:nvGrpSpPr>
        <p:grpSpPr>
          <a:xfrm>
            <a:off x="1280160" y="1882140"/>
            <a:ext cx="3421380" cy="2324100"/>
            <a:chOff x="468735" y="2274136"/>
            <a:chExt cx="3421380" cy="2324100"/>
          </a:xfrm>
        </p:grpSpPr>
        <p:cxnSp>
          <p:nvCxnSpPr>
            <p:cNvPr id="343" name="Straight Connector 342"/>
            <p:cNvCxnSpPr/>
            <p:nvPr/>
          </p:nvCxnSpPr>
          <p:spPr>
            <a:xfrm flipH="1" flipV="1">
              <a:off x="2427075" y="3219016"/>
              <a:ext cx="271767" cy="247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endCxn id="327" idx="7"/>
            </p:cNvCxnSpPr>
            <p:nvPr/>
          </p:nvCxnSpPr>
          <p:spPr>
            <a:xfrm>
              <a:off x="1864637" y="2838435"/>
              <a:ext cx="152051" cy="274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Oval 322"/>
            <p:cNvSpPr/>
            <p:nvPr/>
          </p:nvSpPr>
          <p:spPr>
            <a:xfrm rot="10800000" flipV="1">
              <a:off x="1790787" y="2769810"/>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4" name="Straight Connector 323"/>
            <p:cNvCxnSpPr>
              <a:stCxn id="338" idx="2"/>
            </p:cNvCxnSpPr>
            <p:nvPr/>
          </p:nvCxnSpPr>
          <p:spPr>
            <a:xfrm flipH="1" flipV="1">
              <a:off x="2068935" y="3173296"/>
              <a:ext cx="446141" cy="48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1759862" y="3500423"/>
              <a:ext cx="347663" cy="157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2093238" y="3490898"/>
              <a:ext cx="266699" cy="209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V="1">
              <a:off x="1993989" y="308986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28" name="Oval 327"/>
            <p:cNvSpPr/>
            <p:nvPr/>
          </p:nvSpPr>
          <p:spPr>
            <a:xfrm rot="10800000" flipV="1">
              <a:off x="1694275" y="355395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29" name="Oval 328"/>
            <p:cNvSpPr/>
            <p:nvPr/>
          </p:nvSpPr>
          <p:spPr>
            <a:xfrm rot="10800000" flipV="1">
              <a:off x="2012602" y="341752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30" name="Straight Connector 329"/>
            <p:cNvCxnSpPr/>
            <p:nvPr/>
          </p:nvCxnSpPr>
          <p:spPr>
            <a:xfrm>
              <a:off x="468735" y="2274136"/>
              <a:ext cx="1322877" cy="52302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613515" y="3670006"/>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2678535" y="3478096"/>
              <a:ext cx="1181100" cy="110490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2735222" y="2411296"/>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2364702" y="3709974"/>
              <a:ext cx="352423" cy="1904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5" name="Oval 334"/>
            <p:cNvSpPr/>
            <p:nvPr/>
          </p:nvSpPr>
          <p:spPr>
            <a:xfrm rot="10800000" flipV="1">
              <a:off x="2617938" y="380944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36" name="Oval 335"/>
            <p:cNvSpPr/>
            <p:nvPr/>
          </p:nvSpPr>
          <p:spPr>
            <a:xfrm rot="10800000" flipV="1">
              <a:off x="2279703" y="36147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37" name="Oval 336"/>
            <p:cNvSpPr/>
            <p:nvPr/>
          </p:nvSpPr>
          <p:spPr>
            <a:xfrm rot="10800000" flipV="1">
              <a:off x="2603666" y="341139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38" name="Oval 337"/>
            <p:cNvSpPr/>
            <p:nvPr/>
          </p:nvSpPr>
          <p:spPr>
            <a:xfrm rot="10800000" flipV="1">
              <a:off x="2360079" y="314434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49" name="illumination and view points"/>
          <p:cNvGrpSpPr/>
          <p:nvPr/>
        </p:nvGrpSpPr>
        <p:grpSpPr>
          <a:xfrm>
            <a:off x="923758" y="1726464"/>
            <a:ext cx="4521497" cy="2737803"/>
            <a:chOff x="-241721" y="2373123"/>
            <a:chExt cx="4521497" cy="2737803"/>
          </a:xfrm>
        </p:grpSpPr>
        <mc:AlternateContent xmlns:mc="http://schemas.openxmlformats.org/markup-compatibility/2006" xmlns:a14="http://schemas.microsoft.com/office/drawing/2010/main">
          <mc:Choice Requires="a14">
            <p:sp>
              <p:nvSpPr>
                <p:cNvPr id="150" name="TextBox 149"/>
                <p:cNvSpPr txBox="1"/>
                <p:nvPr/>
              </p:nvSpPr>
              <p:spPr>
                <a:xfrm>
                  <a:off x="-241721" y="2544430"/>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241721" y="2544430"/>
                  <a:ext cx="45089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41709" y="4155621"/>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241709" y="4155621"/>
                  <a:ext cx="461600"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3725573" y="4297102"/>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3725573" y="4297102"/>
                  <a:ext cx="552202" cy="553998"/>
                </a:xfrm>
                <a:prstGeom prst="rect">
                  <a:avLst/>
                </a:prstGeom>
                <a:blipFill>
                  <a:blip r:embed="rId9"/>
                  <a:stretch>
                    <a:fillRect/>
                  </a:stretch>
                </a:blipFill>
              </p:spPr>
              <p:txBody>
                <a:bodyPr/>
                <a:lstStyle/>
                <a:p>
                  <a:r>
                    <a:rPr lang="en-US">
                      <a:noFill/>
                    </a:rPr>
                    <a:t> </a:t>
                  </a:r>
                </a:p>
              </p:txBody>
            </p:sp>
          </mc:Fallback>
        </mc:AlternateContent>
        <p:sp>
          <p:nvSpPr>
            <p:cNvPr id="153" name="Oval 152"/>
            <p:cNvSpPr/>
            <p:nvPr/>
          </p:nvSpPr>
          <p:spPr>
            <a:xfrm>
              <a:off x="-52056" y="2373123"/>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411" y="4784240"/>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91298" y="2373123"/>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491298" y="4784240"/>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3716865" y="2526888"/>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3716865" y="2526888"/>
                  <a:ext cx="562911" cy="553998"/>
                </a:xfrm>
                <a:prstGeom prst="rect">
                  <a:avLst/>
                </a:prstGeom>
                <a:blipFill>
                  <a:blip r:embed="rId10"/>
                  <a:stretch>
                    <a:fillRect/>
                  </a:stretch>
                </a:blipFill>
              </p:spPr>
              <p:txBody>
                <a:bodyPr/>
                <a:lstStyle/>
                <a:p>
                  <a:r>
                    <a:rPr lang="en-US">
                      <a:noFill/>
                    </a:rPr>
                    <a:t> </a:t>
                  </a:r>
                </a:p>
              </p:txBody>
            </p:sp>
          </mc:Fallback>
        </mc:AlternateContent>
      </p:grpSp>
      <p:grpSp>
        <p:nvGrpSpPr>
          <p:cNvPr id="200" name="Group 199"/>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201" name="Rectangle 200"/>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201" name="Rectangle 200"/>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202" name="Rectangle 201"/>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12"/>
                  <a:stretch>
                    <a:fillRect b="-14754"/>
                  </a:stretch>
                </a:blipFill>
              </p:spPr>
              <p:txBody>
                <a:bodyPr/>
                <a:lstStyle/>
                <a:p>
                  <a:r>
                    <a:rPr lang="en-US">
                      <a:noFill/>
                    </a:rPr>
                    <a:t> </a:t>
                  </a:r>
                </a:p>
              </p:txBody>
            </p:sp>
          </mc:Fallback>
        </mc:AlternateContent>
      </p:grpSp>
      <p:sp>
        <p:nvSpPr>
          <p:cNvPr id="203" name="Freeform 202"/>
          <p:cNvSpPr/>
          <p:nvPr/>
        </p:nvSpPr>
        <p:spPr>
          <a:xfrm>
            <a:off x="9401254" y="2287882"/>
            <a:ext cx="220877" cy="1153247"/>
          </a:xfrm>
          <a:custGeom>
            <a:avLst/>
            <a:gdLst>
              <a:gd name="connsiteX0" fmla="*/ 382195 w 382195"/>
              <a:gd name="connsiteY0" fmla="*/ 1117600 h 1117600"/>
              <a:gd name="connsiteX1" fmla="*/ 1195 w 382195"/>
              <a:gd name="connsiteY1" fmla="*/ 711200 h 1117600"/>
              <a:gd name="connsiteX2" fmla="*/ 255195 w 382195"/>
              <a:gd name="connsiteY2" fmla="*/ 520700 h 1117600"/>
              <a:gd name="connsiteX3" fmla="*/ 51995 w 382195"/>
              <a:gd name="connsiteY3" fmla="*/ 0 h 1117600"/>
              <a:gd name="connsiteX0" fmla="*/ 330200 w 330200"/>
              <a:gd name="connsiteY0" fmla="*/ 1117600 h 1117600"/>
              <a:gd name="connsiteX1" fmla="*/ 66238 w 330200"/>
              <a:gd name="connsiteY1" fmla="*/ 779684 h 1117600"/>
              <a:gd name="connsiteX2" fmla="*/ 203200 w 330200"/>
              <a:gd name="connsiteY2" fmla="*/ 520700 h 1117600"/>
              <a:gd name="connsiteX3" fmla="*/ 0 w 330200"/>
              <a:gd name="connsiteY3" fmla="*/ 0 h 1117600"/>
            </a:gdLst>
            <a:ahLst/>
            <a:cxnLst>
              <a:cxn ang="0">
                <a:pos x="connsiteX0" y="connsiteY0"/>
              </a:cxn>
              <a:cxn ang="0">
                <a:pos x="connsiteX1" y="connsiteY1"/>
              </a:cxn>
              <a:cxn ang="0">
                <a:pos x="connsiteX2" y="connsiteY2"/>
              </a:cxn>
              <a:cxn ang="0">
                <a:pos x="connsiteX3" y="connsiteY3"/>
              </a:cxn>
            </a:cxnLst>
            <a:rect l="l" t="t" r="r" b="b"/>
            <a:pathLst>
              <a:path w="330200" h="1117600">
                <a:moveTo>
                  <a:pt x="330200" y="1117600"/>
                </a:moveTo>
                <a:cubicBezTo>
                  <a:pt x="150283" y="964141"/>
                  <a:pt x="87405" y="879167"/>
                  <a:pt x="66238" y="779684"/>
                </a:cubicBezTo>
                <a:cubicBezTo>
                  <a:pt x="45071" y="680201"/>
                  <a:pt x="194733" y="639233"/>
                  <a:pt x="203200" y="520700"/>
                </a:cubicBezTo>
                <a:cubicBezTo>
                  <a:pt x="211667" y="402167"/>
                  <a:pt x="105833" y="201083"/>
                  <a:pt x="0" y="0"/>
                </a:cubicBezTo>
              </a:path>
            </a:pathLst>
          </a:custGeom>
          <a:ln>
            <a:solidFill>
              <a:srgbClr val="FFC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he-IL"/>
          </a:p>
        </p:txBody>
      </p:sp>
    </p:spTree>
    <p:custDataLst>
      <p:tags r:id="rId1"/>
    </p:custDataLst>
    <p:extLst>
      <p:ext uri="{BB962C8B-B14F-4D97-AF65-F5344CB8AC3E}">
        <p14:creationId xmlns:p14="http://schemas.microsoft.com/office/powerpoint/2010/main" val="41605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4">
                                            <p:txEl>
                                              <p:pRg st="0" end="0"/>
                                            </p:txEl>
                                          </p:spTgt>
                                        </p:tgtEl>
                                        <p:attrNameLst>
                                          <p:attrName>style.visibility</p:attrName>
                                        </p:attrNameLst>
                                      </p:cBhvr>
                                      <p:to>
                                        <p:strVal val="visible"/>
                                      </p:to>
                                    </p:set>
                                    <p:animEffect transition="in" filter="fade">
                                      <p:cBhvr>
                                        <p:cTn id="15" dur="500"/>
                                        <p:tgtEl>
                                          <p:spTgt spid="28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
                                        </p:tgtEl>
                                        <p:attrNameLst>
                                          <p:attrName>style.visibility</p:attrName>
                                        </p:attrNameLst>
                                      </p:cBhvr>
                                      <p:to>
                                        <p:strVal val="visible"/>
                                      </p:to>
                                    </p:set>
                                    <p:animEffect transition="in" filter="fade">
                                      <p:cBhvr>
                                        <p:cTn id="18" dur="500"/>
                                        <p:tgtEl>
                                          <p:spTgt spid="29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3"/>
                                        </p:tgtEl>
                                        <p:attrNameLst>
                                          <p:attrName>style.visibility</p:attrName>
                                        </p:attrNameLst>
                                      </p:cBhvr>
                                      <p:to>
                                        <p:strVal val="visible"/>
                                      </p:to>
                                    </p:set>
                                    <p:animEffect transition="in" filter="fade">
                                      <p:cBhvr>
                                        <p:cTn id="21" dur="500"/>
                                        <p:tgtEl>
                                          <p:spTgt spid="20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8"/>
                                        </p:tgtEl>
                                        <p:attrNameLst>
                                          <p:attrName>style.visibility</p:attrName>
                                        </p:attrNameLst>
                                      </p:cBhvr>
                                      <p:to>
                                        <p:strVal val="visible"/>
                                      </p:to>
                                    </p:set>
                                    <p:animEffect transition="in" filter="fade">
                                      <p:cBhvr>
                                        <p:cTn id="26" dur="500"/>
                                        <p:tgtEl>
                                          <p:spTgt spid="28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99"/>
                                        </p:tgtEl>
                                        <p:attrNameLst>
                                          <p:attrName>style.visibility</p:attrName>
                                        </p:attrNameLst>
                                      </p:cBhvr>
                                      <p:to>
                                        <p:strVal val="visible"/>
                                      </p:to>
                                    </p:set>
                                    <p:animEffect transition="in" filter="fade">
                                      <p:cBhvr>
                                        <p:cTn id="36" dur="500"/>
                                        <p:tgtEl>
                                          <p:spTgt spid="299"/>
                                        </p:tgtEl>
                                      </p:cBhvr>
                                    </p:animEffect>
                                  </p:childTnLst>
                                </p:cTn>
                              </p:par>
                              <p:par>
                                <p:cTn id="37" presetID="10" presetClass="exit" presetSubtype="0" fill="hold" nodeType="withEffect">
                                  <p:stCondLst>
                                    <p:cond delay="0"/>
                                  </p:stCondLst>
                                  <p:childTnLst>
                                    <p:animEffect transition="out" filter="fade">
                                      <p:cBhvr>
                                        <p:cTn id="38" dur="500"/>
                                        <p:tgtEl>
                                          <p:spTgt spid="259"/>
                                        </p:tgtEl>
                                      </p:cBhvr>
                                    </p:animEffect>
                                    <p:set>
                                      <p:cBhvr>
                                        <p:cTn id="39" dur="1" fill="hold">
                                          <p:stCondLst>
                                            <p:cond delay="499"/>
                                          </p:stCondLst>
                                        </p:cTn>
                                        <p:tgtEl>
                                          <p:spTgt spid="25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99"/>
                                        </p:tgtEl>
                                      </p:cBhvr>
                                    </p:animEffect>
                                    <p:set>
                                      <p:cBhvr>
                                        <p:cTn id="44" dur="1" fill="hold">
                                          <p:stCondLst>
                                            <p:cond delay="499"/>
                                          </p:stCondLst>
                                        </p:cTn>
                                        <p:tgtEl>
                                          <p:spTgt spid="29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321"/>
                                        </p:tgtEl>
                                        <p:attrNameLst>
                                          <p:attrName>style.visibility</p:attrName>
                                        </p:attrNameLst>
                                      </p:cBhvr>
                                      <p:to>
                                        <p:strVal val="visible"/>
                                      </p:to>
                                    </p:set>
                                    <p:animEffect transition="in" filter="fade">
                                      <p:cBhvr>
                                        <p:cTn id="47"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p:bldP spid="296" grpId="0"/>
      <p:bldP spid="2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12</a:t>
            </a:fld>
            <a:endParaRPr lang="he-IL" dirty="0"/>
          </a:p>
        </p:txBody>
      </p:sp>
      <p:grpSp>
        <p:nvGrpSpPr>
          <p:cNvPr id="5" name="Group 4"/>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3" name="Rectangle 2"/>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5"/>
                  <a:stretch>
                    <a:fillRect b="-14754"/>
                  </a:stretch>
                </a:blipFill>
              </p:spPr>
              <p:txBody>
                <a:bodyPr/>
                <a:lstStyle/>
                <a:p>
                  <a:r>
                    <a:rPr lang="en-US">
                      <a:noFill/>
                    </a:rPr>
                    <a:t> </a:t>
                  </a:r>
                </a:p>
              </p:txBody>
            </p:sp>
          </mc:Fallback>
        </mc:AlternateContent>
      </p:grpSp>
      <p:grpSp>
        <p:nvGrpSpPr>
          <p:cNvPr id="35" name="Group 34"/>
          <p:cNvGrpSpPr/>
          <p:nvPr/>
        </p:nvGrpSpPr>
        <p:grpSpPr>
          <a:xfrm>
            <a:off x="5774718" y="2287882"/>
            <a:ext cx="5780968" cy="3472689"/>
            <a:chOff x="5774718" y="2287882"/>
            <a:chExt cx="5780968" cy="3472689"/>
          </a:xfrm>
        </p:grpSpPr>
        <p:sp>
          <p:nvSpPr>
            <p:cNvPr id="284" name="Rectangle 283">
              <a:extLst>
                <a:ext uri="{FF2B5EF4-FFF2-40B4-BE49-F238E27FC236}">
                  <a16:creationId xmlns:a16="http://schemas.microsoft.com/office/drawing/2014/main" id="{765586D4-6427-4E23-B3B0-ADA69DD6276D}"/>
                </a:ext>
              </a:extLst>
            </p:cNvPr>
            <p:cNvSpPr/>
            <p:nvPr/>
          </p:nvSpPr>
          <p:spPr>
            <a:xfrm>
              <a:off x="5774718" y="3383028"/>
              <a:ext cx="3413114" cy="523220"/>
            </a:xfrm>
            <a:prstGeom prst="rect">
              <a:avLst/>
            </a:prstGeom>
          </p:spPr>
          <p:txBody>
            <a:bodyPr wrap="square">
              <a:spAutoFit/>
            </a:bodyPr>
            <a:lstStyle/>
            <a:p>
              <a:pPr lvl="0">
                <a:spcBef>
                  <a:spcPct val="20000"/>
                </a:spcBef>
              </a:pPr>
              <a:r>
                <a:rPr lang="en-US" sz="2800" b="1" dirty="0">
                  <a:solidFill>
                    <a:schemeClr val="bg1"/>
                  </a:solidFill>
                  <a:latin typeface="+mn-lt"/>
                </a:rPr>
                <a:t>Complex</a:t>
              </a:r>
              <a:r>
                <a:rPr lang="en-US" sz="2800" dirty="0">
                  <a:solidFill>
                    <a:schemeClr val="bg1"/>
                  </a:solidFill>
                  <a:latin typeface="+mn-lt"/>
                </a:rPr>
                <a:t> throughput :</a:t>
              </a:r>
            </a:p>
          </p:txBody>
        </p:sp>
        <p:sp>
          <p:nvSpPr>
            <p:cNvPr id="286" name="Freeform 285"/>
            <p:cNvSpPr/>
            <p:nvPr/>
          </p:nvSpPr>
          <p:spPr>
            <a:xfrm>
              <a:off x="9401254" y="2287882"/>
              <a:ext cx="220877" cy="1153247"/>
            </a:xfrm>
            <a:custGeom>
              <a:avLst/>
              <a:gdLst>
                <a:gd name="connsiteX0" fmla="*/ 382195 w 382195"/>
                <a:gd name="connsiteY0" fmla="*/ 1117600 h 1117600"/>
                <a:gd name="connsiteX1" fmla="*/ 1195 w 382195"/>
                <a:gd name="connsiteY1" fmla="*/ 711200 h 1117600"/>
                <a:gd name="connsiteX2" fmla="*/ 255195 w 382195"/>
                <a:gd name="connsiteY2" fmla="*/ 520700 h 1117600"/>
                <a:gd name="connsiteX3" fmla="*/ 51995 w 382195"/>
                <a:gd name="connsiteY3" fmla="*/ 0 h 1117600"/>
                <a:gd name="connsiteX0" fmla="*/ 330200 w 330200"/>
                <a:gd name="connsiteY0" fmla="*/ 1117600 h 1117600"/>
                <a:gd name="connsiteX1" fmla="*/ 66238 w 330200"/>
                <a:gd name="connsiteY1" fmla="*/ 779684 h 1117600"/>
                <a:gd name="connsiteX2" fmla="*/ 203200 w 330200"/>
                <a:gd name="connsiteY2" fmla="*/ 520700 h 1117600"/>
                <a:gd name="connsiteX3" fmla="*/ 0 w 330200"/>
                <a:gd name="connsiteY3" fmla="*/ 0 h 1117600"/>
              </a:gdLst>
              <a:ahLst/>
              <a:cxnLst>
                <a:cxn ang="0">
                  <a:pos x="connsiteX0" y="connsiteY0"/>
                </a:cxn>
                <a:cxn ang="0">
                  <a:pos x="connsiteX1" y="connsiteY1"/>
                </a:cxn>
                <a:cxn ang="0">
                  <a:pos x="connsiteX2" y="connsiteY2"/>
                </a:cxn>
                <a:cxn ang="0">
                  <a:pos x="connsiteX3" y="connsiteY3"/>
                </a:cxn>
              </a:cxnLst>
              <a:rect l="l" t="t" r="r" b="b"/>
              <a:pathLst>
                <a:path w="330200" h="1117600">
                  <a:moveTo>
                    <a:pt x="330200" y="1117600"/>
                  </a:moveTo>
                  <a:cubicBezTo>
                    <a:pt x="150283" y="964141"/>
                    <a:pt x="87405" y="879167"/>
                    <a:pt x="66238" y="779684"/>
                  </a:cubicBezTo>
                  <a:cubicBezTo>
                    <a:pt x="45071" y="680201"/>
                    <a:pt x="194733" y="639233"/>
                    <a:pt x="203200" y="520700"/>
                  </a:cubicBezTo>
                  <a:cubicBezTo>
                    <a:pt x="211667" y="402167"/>
                    <a:pt x="105833" y="201083"/>
                    <a:pt x="0" y="0"/>
                  </a:cubicBezTo>
                </a:path>
              </a:pathLst>
            </a:custGeom>
            <a:ln>
              <a:solidFill>
                <a:srgbClr val="FFC000"/>
              </a:solidFill>
              <a:headEnd type="none" w="med" len="med"/>
              <a:tailEnd type="arrow" w="med" len="med"/>
            </a:ln>
          </p:spPr>
          <p:style>
            <a:lnRef idx="2">
              <a:schemeClr val="accent6"/>
            </a:lnRef>
            <a:fillRef idx="0">
              <a:schemeClr val="accent6"/>
            </a:fillRef>
            <a:effectRef idx="1">
              <a:schemeClr val="accent6"/>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88" name="TextBox 287"/>
                <p:cNvSpPr txBox="1"/>
                <p:nvPr/>
              </p:nvSpPr>
              <p:spPr>
                <a:xfrm>
                  <a:off x="5774718" y="4104885"/>
                  <a:ext cx="3588675" cy="523220"/>
                </a:xfrm>
                <a:prstGeom prst="rect">
                  <a:avLst/>
                </a:prstGeom>
                <a:noFill/>
              </p:spPr>
              <p:txBody>
                <a:bodyPr wrap="none" rtlCol="1">
                  <a:spAutoFit/>
                </a:bodyPr>
                <a:lstStyle/>
                <a:p>
                  <a:r>
                    <a:rPr lang="en-US" sz="2800" dirty="0">
                      <a:solidFill>
                        <a:srgbClr val="FFC000"/>
                      </a:solidFill>
                      <a:latin typeface="+mn-lt"/>
                    </a:rPr>
                    <a:t>Phase</a:t>
                  </a:r>
                  <a:r>
                    <a:rPr lang="en-US" sz="2800" dirty="0">
                      <a:solidFill>
                        <a:schemeClr val="bg1"/>
                      </a:solidFill>
                      <a:latin typeface="+mn-lt"/>
                    </a:rPr>
                    <a:t>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rPr>
                        <m:t>∝</m:t>
                      </m:r>
                    </m:oMath>
                  </a14:m>
                  <a:r>
                    <a:rPr lang="en-US" sz="2800" dirty="0">
                      <a:solidFill>
                        <a:schemeClr val="bg1"/>
                      </a:solidFill>
                      <a:latin typeface="+mn-lt"/>
                    </a:rPr>
                    <a:t> Length ( path )</a:t>
                  </a:r>
                  <a:endParaRPr lang="he-IL" sz="2800" baseline="-25000" dirty="0">
                    <a:solidFill>
                      <a:schemeClr val="bg1"/>
                    </a:solidFill>
                    <a:latin typeface="+mn-lt"/>
                  </a:endParaRPr>
                </a:p>
              </p:txBody>
            </p:sp>
          </mc:Choice>
          <mc:Fallback xmlns="">
            <p:sp>
              <p:nvSpPr>
                <p:cNvPr id="288" name="TextBox 287"/>
                <p:cNvSpPr txBox="1">
                  <a:spLocks noRot="1" noChangeAspect="1" noMove="1" noResize="1" noEditPoints="1" noAdjustHandles="1" noChangeArrowheads="1" noChangeShapeType="1" noTextEdit="1"/>
                </p:cNvSpPr>
                <p:nvPr/>
              </p:nvSpPr>
              <p:spPr>
                <a:xfrm>
                  <a:off x="5774718" y="4104885"/>
                  <a:ext cx="3588675" cy="523220"/>
                </a:xfrm>
                <a:prstGeom prst="rect">
                  <a:avLst/>
                </a:prstGeom>
                <a:blipFill>
                  <a:blip r:embed="rId6"/>
                  <a:stretch>
                    <a:fillRect l="-3396" t="-10465" r="-254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Rectangle 295"/>
                <p:cNvSpPr/>
                <p:nvPr/>
              </p:nvSpPr>
              <p:spPr>
                <a:xfrm>
                  <a:off x="9015440" y="3347676"/>
                  <a:ext cx="2540246" cy="542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Cambria Math" panose="02040503050406030204" pitchFamily="18" charset="0"/>
                          </a:rPr>
                          <m:t>𝑢</m:t>
                        </m:r>
                        <m:r>
                          <a:rPr lang="en-US" sz="2800" b="0" i="1" smtClean="0">
                            <a:solidFill>
                              <a:schemeClr val="bg1"/>
                            </a:solidFill>
                            <a:latin typeface="Cambria Math" panose="02040503050406030204" pitchFamily="18" charset="0"/>
                            <a:ea typeface="Cambria Math" panose="02040503050406030204" pitchFamily="18" charset="0"/>
                          </a:rPr>
                          <m:t>=</m:t>
                        </m:r>
                        <m:d>
                          <m:dPr>
                            <m:begChr m:val="|"/>
                            <m:endChr m:val="|"/>
                            <m:ctrlPr>
                              <a:rPr lang="en-IL" sz="2800" b="0" i="1" smtClean="0">
                                <a:solidFill>
                                  <a:schemeClr val="bg1"/>
                                </a:solidFill>
                                <a:latin typeface="Cambria Math" panose="02040503050406030204" pitchFamily="18" charset="0"/>
                                <a:ea typeface="Cambria Math" panose="02040503050406030204" pitchFamily="18" charset="0"/>
                              </a:rPr>
                            </m:ctrlPr>
                          </m:dPr>
                          <m:e>
                            <m:r>
                              <a:rPr lang="en-US" sz="2800" b="0" i="1" smtClean="0">
                                <a:solidFill>
                                  <a:schemeClr val="bg1"/>
                                </a:solidFill>
                                <a:latin typeface="Cambria Math" panose="02040503050406030204" pitchFamily="18" charset="0"/>
                                <a:ea typeface="Cambria Math" panose="02040503050406030204" pitchFamily="18" charset="0"/>
                              </a:rPr>
                              <m:t>𝑢</m:t>
                            </m:r>
                          </m:e>
                        </m:d>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𝑒</m:t>
                            </m:r>
                          </m:e>
                          <m:sup>
                            <m:r>
                              <a:rPr lang="en-US" sz="2800" b="0" i="1" smtClean="0">
                                <a:solidFill>
                                  <a:schemeClr val="bg1"/>
                                </a:solidFill>
                                <a:latin typeface="Cambria Math" panose="02040503050406030204" pitchFamily="18" charset="0"/>
                                <a:ea typeface="Cambria Math" panose="02040503050406030204" pitchFamily="18" charset="0"/>
                              </a:rPr>
                              <m:t>𝑖</m:t>
                            </m:r>
                            <m:r>
                              <a:rPr lang="en-IL" sz="2800" b="0" i="1" smtClean="0">
                                <a:solidFill>
                                  <a:schemeClr val="bg1"/>
                                </a:solidFill>
                                <a:latin typeface="Cambria Math" panose="02040503050406030204" pitchFamily="18" charset="0"/>
                                <a:ea typeface="Cambria Math" panose="02040503050406030204" pitchFamily="18" charset="0"/>
                              </a:rPr>
                              <m:t>∙</m:t>
                            </m:r>
                            <m:r>
                              <m:rPr>
                                <m:sty m:val="p"/>
                              </m:rPr>
                              <a:rPr lang="en-US" sz="2800" b="0" i="0" smtClean="0">
                                <a:solidFill>
                                  <a:srgbClr val="FFC000"/>
                                </a:solidFill>
                                <a:latin typeface="Cambria Math" panose="02040503050406030204" pitchFamily="18" charset="0"/>
                                <a:ea typeface="Cambria Math" panose="02040503050406030204" pitchFamily="18" charset="0"/>
                              </a:rPr>
                              <m:t>phase</m:t>
                            </m:r>
                          </m:sup>
                        </m:sSup>
                      </m:oMath>
                    </m:oMathPara>
                  </a14:m>
                  <a:endParaRPr lang="en-US" sz="2800" dirty="0"/>
                </a:p>
              </p:txBody>
            </p:sp>
          </mc:Choice>
          <mc:Fallback xmlns="">
            <p:sp>
              <p:nvSpPr>
                <p:cNvPr id="296" name="Rectangle 295"/>
                <p:cNvSpPr>
                  <a:spLocks noRot="1" noChangeAspect="1" noMove="1" noResize="1" noEditPoints="1" noAdjustHandles="1" noChangeArrowheads="1" noChangeShapeType="1" noTextEdit="1"/>
                </p:cNvSpPr>
                <p:nvPr/>
              </p:nvSpPr>
              <p:spPr>
                <a:xfrm>
                  <a:off x="9015440" y="3347676"/>
                  <a:ext cx="2540246" cy="542393"/>
                </a:xfrm>
                <a:prstGeom prst="rect">
                  <a:avLst/>
                </a:prstGeom>
                <a:blipFill>
                  <a:blip r:embed="rId7"/>
                  <a:stretch>
                    <a:fillRect/>
                  </a:stretch>
                </a:blipFill>
              </p:spPr>
              <p:txBody>
                <a:bodyPr/>
                <a:lstStyle/>
                <a:p>
                  <a:r>
                    <a:rPr lang="en-US">
                      <a:noFill/>
                    </a:rPr>
                    <a:t> </a:t>
                  </a:r>
                </a:p>
              </p:txBody>
            </p:sp>
          </mc:Fallback>
        </mc:AlternateContent>
        <p:grpSp>
          <p:nvGrpSpPr>
            <p:cNvPr id="15" name="Group 14"/>
            <p:cNvGrpSpPr/>
            <p:nvPr/>
          </p:nvGrpSpPr>
          <p:grpSpPr>
            <a:xfrm>
              <a:off x="5774718" y="4806464"/>
              <a:ext cx="5694779" cy="954107"/>
              <a:chOff x="5774718" y="4806464"/>
              <a:chExt cx="5694779" cy="954107"/>
            </a:xfrm>
          </p:grpSpPr>
          <mc:AlternateContent xmlns:mc="http://schemas.openxmlformats.org/markup-compatibility/2006" xmlns:a14="http://schemas.microsoft.com/office/drawing/2010/main">
            <mc:Choice Requires="a14">
              <p:sp>
                <p:nvSpPr>
                  <p:cNvPr id="289" name="TextBox 288"/>
                  <p:cNvSpPr txBox="1"/>
                  <p:nvPr/>
                </p:nvSpPr>
                <p:spPr>
                  <a:xfrm>
                    <a:off x="5774718" y="4988042"/>
                    <a:ext cx="2937471" cy="523220"/>
                  </a:xfrm>
                  <a:prstGeom prst="rect">
                    <a:avLst/>
                  </a:prstGeom>
                  <a:noFill/>
                </p:spPr>
                <p:txBody>
                  <a:bodyPr wrap="none" rtlCol="1">
                    <a:spAutoFit/>
                  </a:bodyPr>
                  <a:lstStyle/>
                  <a:p>
                    <a:r>
                      <a:rPr lang="en-US" sz="2800" dirty="0">
                        <a:solidFill>
                          <a:srgbClr val="FFC000"/>
                        </a:solidFill>
                        <a:latin typeface="+mn-lt"/>
                      </a:rPr>
                      <a:t>Phase difference </a:t>
                    </a:r>
                    <a14:m>
                      <m:oMath xmlns:m="http://schemas.openxmlformats.org/officeDocument/2006/math">
                        <m:r>
                          <a:rPr lang="en-US" sz="2800" i="1" dirty="0" smtClean="0">
                            <a:solidFill>
                              <a:schemeClr val="bg1"/>
                            </a:solidFill>
                            <a:latin typeface="Cambria Math" panose="02040503050406030204" pitchFamily="18" charset="0"/>
                            <a:ea typeface="Cambria Math" panose="02040503050406030204" pitchFamily="18" charset="0"/>
                          </a:rPr>
                          <m:t>∝</m:t>
                        </m:r>
                      </m:oMath>
                    </a14:m>
                    <a:endParaRPr lang="he-IL" sz="2800" baseline="-25000" dirty="0">
                      <a:solidFill>
                        <a:schemeClr val="bg1"/>
                      </a:solidFill>
                      <a:latin typeface="+mn-lt"/>
                    </a:endParaRPr>
                  </a:p>
                </p:txBody>
              </p:sp>
            </mc:Choice>
            <mc:Fallback xmlns="">
              <p:sp>
                <p:nvSpPr>
                  <p:cNvPr id="289" name="TextBox 288"/>
                  <p:cNvSpPr txBox="1">
                    <a:spLocks noRot="1" noChangeAspect="1" noMove="1" noResize="1" noEditPoints="1" noAdjustHandles="1" noChangeArrowheads="1" noChangeShapeType="1" noTextEdit="1"/>
                  </p:cNvSpPr>
                  <p:nvPr/>
                </p:nvSpPr>
                <p:spPr>
                  <a:xfrm>
                    <a:off x="5774718" y="4988042"/>
                    <a:ext cx="2937471" cy="523220"/>
                  </a:xfrm>
                  <a:prstGeom prst="rect">
                    <a:avLst/>
                  </a:prstGeom>
                  <a:blipFill>
                    <a:blip r:embed="rId8"/>
                    <a:stretch>
                      <a:fillRect l="-4149" t="-10465" b="-32558"/>
                    </a:stretch>
                  </a:blipFill>
                </p:spPr>
                <p:txBody>
                  <a:bodyPr/>
                  <a:lstStyle/>
                  <a:p>
                    <a:r>
                      <a:rPr lang="en-US">
                        <a:noFill/>
                      </a:rPr>
                      <a:t> </a:t>
                    </a:r>
                  </a:p>
                </p:txBody>
              </p:sp>
            </mc:Fallback>
          </mc:AlternateContent>
          <p:sp>
            <p:nvSpPr>
              <p:cNvPr id="14" name="Rectangle 13"/>
              <p:cNvSpPr/>
              <p:nvPr/>
            </p:nvSpPr>
            <p:spPr>
              <a:xfrm>
                <a:off x="8639042" y="4806464"/>
                <a:ext cx="2830455" cy="954107"/>
              </a:xfrm>
              <a:prstGeom prst="rect">
                <a:avLst/>
              </a:prstGeom>
            </p:spPr>
            <p:txBody>
              <a:bodyPr wrap="none">
                <a:spAutoFit/>
              </a:bodyPr>
              <a:lstStyle/>
              <a:p>
                <a:r>
                  <a:rPr lang="en-US" sz="2800" dirty="0">
                    <a:solidFill>
                      <a:schemeClr val="bg1"/>
                    </a:solidFill>
                    <a:latin typeface="+mn-lt"/>
                  </a:rPr>
                  <a:t>Length ( path1 ) </a:t>
                </a:r>
                <a:r>
                  <a:rPr lang="en-IL" sz="2800" dirty="0">
                    <a:solidFill>
                      <a:schemeClr val="bg1"/>
                    </a:solidFill>
                    <a:latin typeface="+mn-lt"/>
                  </a:rPr>
                  <a:t>–</a:t>
                </a:r>
                <a:r>
                  <a:rPr lang="en-US" sz="2800" dirty="0">
                    <a:solidFill>
                      <a:schemeClr val="bg1"/>
                    </a:solidFill>
                    <a:latin typeface="+mn-lt"/>
                  </a:rPr>
                  <a:t> </a:t>
                </a:r>
              </a:p>
              <a:p>
                <a:r>
                  <a:rPr lang="en-US" sz="2800" dirty="0">
                    <a:solidFill>
                      <a:schemeClr val="bg1"/>
                    </a:solidFill>
                    <a:latin typeface="+mn-lt"/>
                  </a:rPr>
                  <a:t>Length ( path2 )</a:t>
                </a:r>
                <a:endParaRPr lang="he-IL" sz="2800" dirty="0">
                  <a:solidFill>
                    <a:schemeClr val="bg1"/>
                  </a:solidFill>
                  <a:latin typeface="+mn-lt"/>
                </a:endParaRPr>
              </a:p>
            </p:txBody>
          </p:sp>
        </p:grpSp>
      </p:grpSp>
      <p:grpSp>
        <p:nvGrpSpPr>
          <p:cNvPr id="45" name="i2 Original path"/>
          <p:cNvGrpSpPr/>
          <p:nvPr/>
        </p:nvGrpSpPr>
        <p:grpSpPr>
          <a:xfrm>
            <a:off x="1424940" y="2019300"/>
            <a:ext cx="3276600" cy="2186940"/>
            <a:chOff x="1424940" y="2019300"/>
            <a:chExt cx="3276600" cy="2186940"/>
          </a:xfrm>
        </p:grpSpPr>
        <p:cxnSp>
          <p:nvCxnSpPr>
            <p:cNvPr id="325" name="Straight Connector 324"/>
            <p:cNvCxnSpPr/>
            <p:nvPr/>
          </p:nvCxnSpPr>
          <p:spPr>
            <a:xfrm flipV="1">
              <a:off x="2652282" y="3143250"/>
              <a:ext cx="189635"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flipV="1">
              <a:off x="2964137" y="3145632"/>
              <a:ext cx="142442" cy="1119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3228975" y="3346544"/>
              <a:ext cx="219075" cy="118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29" name="Oval 328"/>
            <p:cNvSpPr/>
            <p:nvPr/>
          </p:nvSpPr>
          <p:spPr>
            <a:xfrm rot="10800000" flipV="1">
              <a:off x="2824027" y="302553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35" name="Oval 334"/>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36" name="Oval 335"/>
            <p:cNvSpPr/>
            <p:nvPr/>
          </p:nvSpPr>
          <p:spPr>
            <a:xfrm rot="10800000" flipV="1">
              <a:off x="3091128" y="322275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37" name="Group 36"/>
          <p:cNvGrpSpPr/>
          <p:nvPr/>
        </p:nvGrpSpPr>
        <p:grpSpPr>
          <a:xfrm>
            <a:off x="6982683" y="2548858"/>
            <a:ext cx="3251317" cy="3177524"/>
            <a:chOff x="6749043" y="6942631"/>
            <a:chExt cx="3251317" cy="3177524"/>
          </a:xfrm>
        </p:grpSpPr>
        <p:cxnSp>
          <p:nvCxnSpPr>
            <p:cNvPr id="355" name="Straight Arrow Connector 354"/>
            <p:cNvCxnSpPr/>
            <p:nvPr/>
          </p:nvCxnSpPr>
          <p:spPr>
            <a:xfrm flipV="1">
              <a:off x="8180769"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396540" y="8686460"/>
              <a:ext cx="603820" cy="584775"/>
            </a:xfrm>
            <a:prstGeom prst="rect">
              <a:avLst/>
            </a:prstGeom>
            <a:noFill/>
          </p:spPr>
          <p:txBody>
            <a:bodyPr wrap="none" rtlCol="0">
              <a:spAutoFit/>
            </a:bodyPr>
            <a:lstStyle/>
            <a:p>
              <a:r>
                <a:rPr lang="en-US" sz="3200" dirty="0">
                  <a:solidFill>
                    <a:srgbClr val="FFFF99"/>
                  </a:solidFill>
                  <a:latin typeface="+mn-lt"/>
                </a:rPr>
                <a:t>Re</a:t>
              </a:r>
            </a:p>
          </p:txBody>
        </p:sp>
        <p:sp>
          <p:nvSpPr>
            <p:cNvPr id="358" name="TextBox 357"/>
            <p:cNvSpPr txBox="1"/>
            <p:nvPr/>
          </p:nvSpPr>
          <p:spPr>
            <a:xfrm>
              <a:off x="8251827" y="6942631"/>
              <a:ext cx="617477"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err="1">
                  <a:solidFill>
                    <a:srgbClr val="FFFF99"/>
                  </a:solidFill>
                </a:rPr>
                <a:t>Im</a:t>
              </a:r>
              <a:endParaRPr lang="en-US" dirty="0">
                <a:solidFill>
                  <a:srgbClr val="FFFF99"/>
                </a:solidFill>
              </a:endParaRPr>
            </a:p>
          </p:txBody>
        </p:sp>
        <p:cxnSp>
          <p:nvCxnSpPr>
            <p:cNvPr id="359" name="Straight Arrow Connector 358"/>
            <p:cNvCxnSpPr/>
            <p:nvPr/>
          </p:nvCxnSpPr>
          <p:spPr>
            <a:xfrm rot="5400000" flipV="1">
              <a:off x="8182738"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8794206" y="5511262"/>
                <a:ext cx="3296223" cy="400110"/>
              </a:xfrm>
              <a:prstGeom prst="rect">
                <a:avLst/>
              </a:prstGeom>
            </p:spPr>
            <p:txBody>
              <a:bodyPr wrap="none">
                <a:spAutoFit/>
              </a:bodyPr>
              <a:lstStyle/>
              <a:p>
                <a:r>
                  <a:rPr lang="en-US" sz="2000" dirty="0">
                    <a:solidFill>
                      <a:schemeClr val="bg1"/>
                    </a:solidFill>
                    <a:latin typeface="+mn-lt"/>
                    <a:ea typeface="Cambria Math" panose="02040503050406030204" pitchFamily="18" charset="0"/>
                  </a:rPr>
                  <a:t>Plot of: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𝑢</m:t>
                    </m:r>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1</m:t>
                            </m:r>
                          </m:sub>
                        </m:sSub>
                      </m:e>
                    </m:d>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𝑢</m:t>
                        </m:r>
                      </m:e>
                      <m:sup>
                        <m:r>
                          <a:rPr lang="en-US" sz="2000" i="1">
                            <a:solidFill>
                              <a:schemeClr val="bg1"/>
                            </a:solidFill>
                            <a:latin typeface="Cambria Math" panose="02040503050406030204" pitchFamily="18" charset="0"/>
                            <a:ea typeface="Cambria Math" panose="02040503050406030204" pitchFamily="18" charset="0"/>
                          </a:rPr>
                          <m:t>∗</m:t>
                        </m:r>
                      </m:sup>
                    </m:sSup>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2</m:t>
                            </m:r>
                          </m:sub>
                        </m:sSub>
                      </m:e>
                    </m:d>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8794206" y="5511262"/>
                <a:ext cx="3296223" cy="400110"/>
              </a:xfrm>
              <a:prstGeom prst="rect">
                <a:avLst/>
              </a:prstGeom>
              <a:blipFill>
                <a:blip r:embed="rId9"/>
                <a:stretch>
                  <a:fillRect l="-2037" t="-7576" b="-25758"/>
                </a:stretch>
              </a:blipFill>
            </p:spPr>
            <p:txBody>
              <a:bodyPr/>
              <a:lstStyle/>
              <a:p>
                <a:r>
                  <a:rPr lang="en-US">
                    <a:noFill/>
                  </a:rPr>
                  <a:t> </a:t>
                </a:r>
              </a:p>
            </p:txBody>
          </p:sp>
        </mc:Fallback>
      </mc:AlternateContent>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Oval 367"/>
          <p:cNvSpPr/>
          <p:nvPr/>
        </p:nvSpPr>
        <p:spPr>
          <a:xfrm>
            <a:off x="9102037" y="345469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i2 path - 1"/>
          <p:cNvGrpSpPr/>
          <p:nvPr/>
        </p:nvGrpSpPr>
        <p:grpSpPr>
          <a:xfrm>
            <a:off x="1424940" y="2019300"/>
            <a:ext cx="3276600" cy="2186940"/>
            <a:chOff x="1424940" y="2019300"/>
            <a:chExt cx="3276600" cy="2186940"/>
          </a:xfrm>
        </p:grpSpPr>
        <p:cxnSp>
          <p:nvCxnSpPr>
            <p:cNvPr id="374" name="Straight Connector 373"/>
            <p:cNvCxnSpPr/>
            <p:nvPr/>
          </p:nvCxnSpPr>
          <p:spPr>
            <a:xfrm flipV="1">
              <a:off x="2668085" y="3148013"/>
              <a:ext cx="163295" cy="7381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flipV="1">
              <a:off x="2973229" y="3152776"/>
              <a:ext cx="136684" cy="107394"/>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flipV="1">
              <a:off x="3236143" y="3350420"/>
              <a:ext cx="204763" cy="110682"/>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376" name="Oval 375"/>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77" name="Oval 376"/>
            <p:cNvSpPr/>
            <p:nvPr/>
          </p:nvSpPr>
          <p:spPr>
            <a:xfrm rot="10800000" flipV="1">
              <a:off x="2824027" y="302553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81" name="Oval 380"/>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06" name="Oval 505"/>
            <p:cNvSpPr/>
            <p:nvPr/>
          </p:nvSpPr>
          <p:spPr>
            <a:xfrm rot="10800000" flipV="1">
              <a:off x="3091128" y="322275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46" name="i1 path"/>
          <p:cNvGrpSpPr/>
          <p:nvPr/>
        </p:nvGrpSpPr>
        <p:grpSpPr>
          <a:xfrm>
            <a:off x="1280160" y="1882140"/>
            <a:ext cx="3390900" cy="2308860"/>
            <a:chOff x="1280160" y="1882140"/>
            <a:chExt cx="3390900" cy="2308860"/>
          </a:xfrm>
        </p:grpSpPr>
        <p:cxnSp>
          <p:nvCxnSpPr>
            <p:cNvPr id="332" name="Straight Connector 331"/>
            <p:cNvCxnSpPr/>
            <p:nvPr/>
          </p:nvCxnSpPr>
          <p:spPr>
            <a:xfrm>
              <a:off x="3489960" y="3086100"/>
              <a:ext cx="1181100" cy="110490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3238500" y="2827020"/>
              <a:ext cx="271767" cy="247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rot="10800000" flipV="1">
              <a:off x="3415091" y="301939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2" name="Straight Connector 321"/>
            <p:cNvCxnSpPr>
              <a:endCxn id="327" idx="7"/>
            </p:cNvCxnSpPr>
            <p:nvPr/>
          </p:nvCxnSpPr>
          <p:spPr>
            <a:xfrm>
              <a:off x="2676062" y="2446439"/>
              <a:ext cx="152051" cy="274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Oval 322"/>
            <p:cNvSpPr/>
            <p:nvPr/>
          </p:nvSpPr>
          <p:spPr>
            <a:xfrm rot="10800000" flipV="1">
              <a:off x="2602212" y="237781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4" name="Straight Connector 323"/>
            <p:cNvCxnSpPr>
              <a:stCxn id="338" idx="2"/>
            </p:cNvCxnSpPr>
            <p:nvPr/>
          </p:nvCxnSpPr>
          <p:spPr>
            <a:xfrm flipH="1" flipV="1">
              <a:off x="2880360" y="2781300"/>
              <a:ext cx="446141" cy="48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V="1">
              <a:off x="2805414" y="269787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30" name="Straight Connector 329"/>
            <p:cNvCxnSpPr/>
            <p:nvPr/>
          </p:nvCxnSpPr>
          <p:spPr>
            <a:xfrm>
              <a:off x="1280160" y="1882140"/>
              <a:ext cx="1322877" cy="52302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49" name="illumination and view points"/>
          <p:cNvGrpSpPr/>
          <p:nvPr/>
        </p:nvGrpSpPr>
        <p:grpSpPr>
          <a:xfrm>
            <a:off x="923758" y="1726464"/>
            <a:ext cx="4521497" cy="2737803"/>
            <a:chOff x="-241721" y="2373123"/>
            <a:chExt cx="4521497" cy="2737803"/>
          </a:xfrm>
        </p:grpSpPr>
        <mc:AlternateContent xmlns:mc="http://schemas.openxmlformats.org/markup-compatibility/2006" xmlns:a14="http://schemas.microsoft.com/office/drawing/2010/main">
          <mc:Choice Requires="a14">
            <p:sp>
              <p:nvSpPr>
                <p:cNvPr id="150" name="TextBox 149"/>
                <p:cNvSpPr txBox="1"/>
                <p:nvPr/>
              </p:nvSpPr>
              <p:spPr>
                <a:xfrm>
                  <a:off x="-241721" y="2544430"/>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241721" y="2544430"/>
                  <a:ext cx="450893" cy="55399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41709" y="4155621"/>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241709" y="4155621"/>
                  <a:ext cx="461600" cy="55399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3725573" y="4297102"/>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3725573" y="4297102"/>
                  <a:ext cx="552202" cy="553998"/>
                </a:xfrm>
                <a:prstGeom prst="rect">
                  <a:avLst/>
                </a:prstGeom>
                <a:blipFill>
                  <a:blip r:embed="rId12"/>
                  <a:stretch>
                    <a:fillRect/>
                  </a:stretch>
                </a:blipFill>
              </p:spPr>
              <p:txBody>
                <a:bodyPr/>
                <a:lstStyle/>
                <a:p>
                  <a:r>
                    <a:rPr lang="en-US">
                      <a:noFill/>
                    </a:rPr>
                    <a:t> </a:t>
                  </a:r>
                </a:p>
              </p:txBody>
            </p:sp>
          </mc:Fallback>
        </mc:AlternateContent>
        <p:sp>
          <p:nvSpPr>
            <p:cNvPr id="153" name="Oval 152"/>
            <p:cNvSpPr/>
            <p:nvPr/>
          </p:nvSpPr>
          <p:spPr>
            <a:xfrm>
              <a:off x="-52056" y="2373123"/>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411" y="4784240"/>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91298" y="2373123"/>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491298" y="4784240"/>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3716865" y="2526888"/>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3716865" y="2526888"/>
                  <a:ext cx="562911" cy="553998"/>
                </a:xfrm>
                <a:prstGeom prst="rect">
                  <a:avLst/>
                </a:prstGeom>
                <a:blipFill>
                  <a:blip r:embed="rId13"/>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6686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par>
                                <p:cTn id="8" presetID="10" presetClass="exit" presetSubtype="0" fill="hold" nodeType="withEffect">
                                  <p:stCondLst>
                                    <p:cond delay="0"/>
                                  </p:stCondLst>
                                  <p:childTnLst>
                                    <p:animEffect transition="out" filter="fade">
                                      <p:cBhvr>
                                        <p:cTn id="9" dur="1000"/>
                                        <p:tgtEl>
                                          <p:spTgt spid="45"/>
                                        </p:tgtEl>
                                      </p:cBhvr>
                                    </p:animEffect>
                                    <p:set>
                                      <p:cBhvr>
                                        <p:cTn id="10" dur="1" fill="hold">
                                          <p:stCondLst>
                                            <p:cond delay="999"/>
                                          </p:stCondLst>
                                        </p:cTn>
                                        <p:tgtEl>
                                          <p:spTgt spid="4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368"/>
                                        </p:tgtEl>
                                        <p:attrNameLst>
                                          <p:attrName>style.visibility</p:attrName>
                                        </p:attrNameLst>
                                      </p:cBhvr>
                                      <p:to>
                                        <p:strVal val="visible"/>
                                      </p:to>
                                    </p:set>
                                    <p:animEffect transition="in" filter="fade">
                                      <p:cBhvr>
                                        <p:cTn id="22"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13</a:t>
            </a:fld>
            <a:endParaRPr lang="he-IL" dirty="0"/>
          </a:p>
        </p:txBody>
      </p:sp>
      <p:grpSp>
        <p:nvGrpSpPr>
          <p:cNvPr id="5" name="Group 4"/>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3" name="Rectangle 2"/>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5"/>
                  <a:stretch>
                    <a:fillRect b="-14754"/>
                  </a:stretch>
                </a:blipFill>
              </p:spPr>
              <p:txBody>
                <a:bodyPr/>
                <a:lstStyle/>
                <a:p>
                  <a:r>
                    <a:rPr lang="en-US">
                      <a:noFill/>
                    </a:rPr>
                    <a:t> </a:t>
                  </a:r>
                </a:p>
              </p:txBody>
            </p:sp>
          </mc:Fallback>
        </mc:AlternateContent>
      </p:grpSp>
      <p:grpSp>
        <p:nvGrpSpPr>
          <p:cNvPr id="37" name="Group 36"/>
          <p:cNvGrpSpPr/>
          <p:nvPr/>
        </p:nvGrpSpPr>
        <p:grpSpPr>
          <a:xfrm>
            <a:off x="6982683" y="2548858"/>
            <a:ext cx="3251317" cy="3177524"/>
            <a:chOff x="6749043" y="6942631"/>
            <a:chExt cx="3251317" cy="3177524"/>
          </a:xfrm>
        </p:grpSpPr>
        <p:cxnSp>
          <p:nvCxnSpPr>
            <p:cNvPr id="355" name="Straight Arrow Connector 354"/>
            <p:cNvCxnSpPr/>
            <p:nvPr/>
          </p:nvCxnSpPr>
          <p:spPr>
            <a:xfrm flipV="1">
              <a:off x="8180769"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396540" y="8686460"/>
              <a:ext cx="603820" cy="584775"/>
            </a:xfrm>
            <a:prstGeom prst="rect">
              <a:avLst/>
            </a:prstGeom>
            <a:noFill/>
          </p:spPr>
          <p:txBody>
            <a:bodyPr wrap="none" rtlCol="0">
              <a:spAutoFit/>
            </a:bodyPr>
            <a:lstStyle/>
            <a:p>
              <a:r>
                <a:rPr lang="en-US" sz="3200" dirty="0">
                  <a:solidFill>
                    <a:srgbClr val="FFFF99"/>
                  </a:solidFill>
                  <a:latin typeface="+mn-lt"/>
                </a:rPr>
                <a:t>Re</a:t>
              </a:r>
            </a:p>
          </p:txBody>
        </p:sp>
        <p:sp>
          <p:nvSpPr>
            <p:cNvPr id="358" name="TextBox 357"/>
            <p:cNvSpPr txBox="1"/>
            <p:nvPr/>
          </p:nvSpPr>
          <p:spPr>
            <a:xfrm>
              <a:off x="8251827" y="6942631"/>
              <a:ext cx="617477"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err="1">
                  <a:solidFill>
                    <a:srgbClr val="FFFF99"/>
                  </a:solidFill>
                </a:rPr>
                <a:t>Im</a:t>
              </a:r>
              <a:endParaRPr lang="en-US" dirty="0">
                <a:solidFill>
                  <a:srgbClr val="FFFF99"/>
                </a:solidFill>
              </a:endParaRPr>
            </a:p>
          </p:txBody>
        </p:sp>
        <p:cxnSp>
          <p:nvCxnSpPr>
            <p:cNvPr id="359" name="Straight Arrow Connector 358"/>
            <p:cNvCxnSpPr/>
            <p:nvPr/>
          </p:nvCxnSpPr>
          <p:spPr>
            <a:xfrm rot="5400000" flipV="1">
              <a:off x="8182738"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8794206" y="5511262"/>
                <a:ext cx="3296223" cy="400110"/>
              </a:xfrm>
              <a:prstGeom prst="rect">
                <a:avLst/>
              </a:prstGeom>
            </p:spPr>
            <p:txBody>
              <a:bodyPr wrap="none">
                <a:spAutoFit/>
              </a:bodyPr>
              <a:lstStyle/>
              <a:p>
                <a:r>
                  <a:rPr lang="en-US" sz="2000" dirty="0">
                    <a:solidFill>
                      <a:schemeClr val="bg1"/>
                    </a:solidFill>
                    <a:latin typeface="+mn-lt"/>
                    <a:ea typeface="Cambria Math" panose="02040503050406030204" pitchFamily="18" charset="0"/>
                  </a:rPr>
                  <a:t>Plot of: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𝑢</m:t>
                    </m:r>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1</m:t>
                            </m:r>
                          </m:sub>
                        </m:sSub>
                      </m:e>
                    </m:d>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𝑢</m:t>
                        </m:r>
                      </m:e>
                      <m:sup>
                        <m:r>
                          <a:rPr lang="en-US" sz="2000" i="1">
                            <a:solidFill>
                              <a:schemeClr val="bg1"/>
                            </a:solidFill>
                            <a:latin typeface="Cambria Math" panose="02040503050406030204" pitchFamily="18" charset="0"/>
                            <a:ea typeface="Cambria Math" panose="02040503050406030204" pitchFamily="18" charset="0"/>
                          </a:rPr>
                          <m:t>∗</m:t>
                        </m:r>
                      </m:sup>
                    </m:sSup>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2</m:t>
                            </m:r>
                          </m:sub>
                        </m:sSub>
                      </m:e>
                    </m:d>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8794206" y="5511262"/>
                <a:ext cx="3296223" cy="400110"/>
              </a:xfrm>
              <a:prstGeom prst="rect">
                <a:avLst/>
              </a:prstGeom>
              <a:blipFill>
                <a:blip r:embed="rId6"/>
                <a:stretch>
                  <a:fillRect l="-2037" t="-7576" b="-25758"/>
                </a:stretch>
              </a:blipFill>
            </p:spPr>
            <p:txBody>
              <a:bodyPr/>
              <a:lstStyle/>
              <a:p>
                <a:r>
                  <a:rPr lang="en-US">
                    <a:noFill/>
                  </a:rPr>
                  <a:t> </a:t>
                </a:r>
              </a:p>
            </p:txBody>
          </p:sp>
        </mc:Fallback>
      </mc:AlternateContent>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8" name="Oval 367"/>
          <p:cNvSpPr/>
          <p:nvPr/>
        </p:nvSpPr>
        <p:spPr>
          <a:xfrm>
            <a:off x="9102037" y="345469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i2 path - 1"/>
          <p:cNvGrpSpPr/>
          <p:nvPr/>
        </p:nvGrpSpPr>
        <p:grpSpPr>
          <a:xfrm>
            <a:off x="1424940" y="2019300"/>
            <a:ext cx="3276600" cy="2186940"/>
            <a:chOff x="1424940" y="2019300"/>
            <a:chExt cx="3276600" cy="2186940"/>
          </a:xfrm>
        </p:grpSpPr>
        <p:cxnSp>
          <p:nvCxnSpPr>
            <p:cNvPr id="374" name="Straight Connector 373"/>
            <p:cNvCxnSpPr/>
            <p:nvPr/>
          </p:nvCxnSpPr>
          <p:spPr>
            <a:xfrm flipV="1">
              <a:off x="2668085" y="3148013"/>
              <a:ext cx="163295" cy="7381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flipH="1" flipV="1">
              <a:off x="2973229" y="3152776"/>
              <a:ext cx="136684" cy="107394"/>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flipV="1">
              <a:off x="3236143" y="3350420"/>
              <a:ext cx="204763" cy="110682"/>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376" name="Oval 375"/>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77" name="Oval 376"/>
            <p:cNvSpPr/>
            <p:nvPr/>
          </p:nvSpPr>
          <p:spPr>
            <a:xfrm rot="10800000" flipV="1">
              <a:off x="2824027" y="302553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81" name="Oval 380"/>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06" name="Oval 505"/>
            <p:cNvSpPr/>
            <p:nvPr/>
          </p:nvSpPr>
          <p:spPr>
            <a:xfrm rot="10800000" flipV="1">
              <a:off x="3091128" y="322275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86" name="i2 path - 2"/>
          <p:cNvGrpSpPr/>
          <p:nvPr/>
        </p:nvGrpSpPr>
        <p:grpSpPr>
          <a:xfrm>
            <a:off x="1424940" y="2019300"/>
            <a:ext cx="3276600" cy="2186940"/>
            <a:chOff x="1424940" y="2019300"/>
            <a:chExt cx="3276600" cy="2186940"/>
          </a:xfrm>
        </p:grpSpPr>
        <p:cxnSp>
          <p:nvCxnSpPr>
            <p:cNvPr id="187" name="Straight Connector 186"/>
            <p:cNvCxnSpPr/>
            <p:nvPr/>
          </p:nvCxnSpPr>
          <p:spPr>
            <a:xfrm flipV="1">
              <a:off x="2668085" y="3148013"/>
              <a:ext cx="163295" cy="7381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2959100" y="3168650"/>
              <a:ext cx="101601" cy="2286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flipV="1">
              <a:off x="3175000" y="3476625"/>
              <a:ext cx="241301" cy="9525"/>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193" name="Oval 192"/>
            <p:cNvSpPr/>
            <p:nvPr/>
          </p:nvSpPr>
          <p:spPr>
            <a:xfrm rot="10800000" flipV="1">
              <a:off x="2824027" y="302553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194" name="Oval 193"/>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195" name="Oval 194"/>
            <p:cNvSpPr/>
            <p:nvPr/>
          </p:nvSpPr>
          <p:spPr>
            <a:xfrm rot="10800000" flipV="1">
              <a:off x="3028381" y="339406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01" name="Oval 200"/>
          <p:cNvSpPr/>
          <p:nvPr/>
        </p:nvSpPr>
        <p:spPr>
          <a:xfrm>
            <a:off x="7835282" y="3224316"/>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i2 path - 3"/>
          <p:cNvGrpSpPr/>
          <p:nvPr/>
        </p:nvGrpSpPr>
        <p:grpSpPr>
          <a:xfrm>
            <a:off x="1424940" y="2019300"/>
            <a:ext cx="3276600" cy="2186940"/>
            <a:chOff x="1424940" y="2019300"/>
            <a:chExt cx="3276600" cy="2186940"/>
          </a:xfrm>
        </p:grpSpPr>
        <p:cxnSp>
          <p:nvCxnSpPr>
            <p:cNvPr id="203" name="Straight Connector 202"/>
            <p:cNvCxnSpPr/>
            <p:nvPr/>
          </p:nvCxnSpPr>
          <p:spPr>
            <a:xfrm flipV="1">
              <a:off x="2668085" y="3148013"/>
              <a:ext cx="163295" cy="7381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2933700" y="3194050"/>
              <a:ext cx="76201" cy="3175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3105150" y="3517900"/>
              <a:ext cx="304800" cy="5715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208" name="Oval 207"/>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09" name="Oval 208"/>
            <p:cNvSpPr/>
            <p:nvPr/>
          </p:nvSpPr>
          <p:spPr>
            <a:xfrm rot="10800000" flipV="1">
              <a:off x="2824027" y="302553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10" name="Oval 209"/>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11" name="Oval 210"/>
            <p:cNvSpPr/>
            <p:nvPr/>
          </p:nvSpPr>
          <p:spPr>
            <a:xfrm rot="10800000" flipV="1">
              <a:off x="2945831" y="351471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16" name="Oval 215"/>
          <p:cNvSpPr/>
          <p:nvPr/>
        </p:nvSpPr>
        <p:spPr>
          <a:xfrm>
            <a:off x="7486440" y="4883806"/>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i2 path - 4"/>
          <p:cNvGrpSpPr/>
          <p:nvPr/>
        </p:nvGrpSpPr>
        <p:grpSpPr>
          <a:xfrm>
            <a:off x="1424940" y="2019300"/>
            <a:ext cx="3276600" cy="2186940"/>
            <a:chOff x="1424940" y="2019300"/>
            <a:chExt cx="3276600" cy="2186940"/>
          </a:xfrm>
        </p:grpSpPr>
        <p:cxnSp>
          <p:nvCxnSpPr>
            <p:cNvPr id="218" name="Straight Connector 217"/>
            <p:cNvCxnSpPr/>
            <p:nvPr/>
          </p:nvCxnSpPr>
          <p:spPr>
            <a:xfrm flipV="1">
              <a:off x="2660650" y="3022601"/>
              <a:ext cx="298450" cy="158749"/>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3009902" y="3054350"/>
              <a:ext cx="6348" cy="4572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1424940" y="3278010"/>
              <a:ext cx="1090050" cy="9282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3105150" y="3517900"/>
              <a:ext cx="304800" cy="5715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223" name="Oval 222"/>
            <p:cNvSpPr/>
            <p:nvPr/>
          </p:nvSpPr>
          <p:spPr>
            <a:xfrm rot="10800000" flipV="1">
              <a:off x="2505700" y="316195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24" name="Oval 223"/>
            <p:cNvSpPr/>
            <p:nvPr/>
          </p:nvSpPr>
          <p:spPr>
            <a:xfrm rot="10800000" flipV="1">
              <a:off x="2951027" y="289218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25" name="Oval 224"/>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26" name="Oval 225"/>
            <p:cNvSpPr/>
            <p:nvPr/>
          </p:nvSpPr>
          <p:spPr>
            <a:xfrm rot="10800000" flipV="1">
              <a:off x="2945831" y="351471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236" name="i2 path - 5"/>
          <p:cNvGrpSpPr/>
          <p:nvPr/>
        </p:nvGrpSpPr>
        <p:grpSpPr>
          <a:xfrm>
            <a:off x="1424940" y="2019300"/>
            <a:ext cx="3276600" cy="2186940"/>
            <a:chOff x="1424940" y="2019300"/>
            <a:chExt cx="3276600" cy="2186940"/>
          </a:xfrm>
        </p:grpSpPr>
        <p:cxnSp>
          <p:nvCxnSpPr>
            <p:cNvPr id="237" name="Straight Connector 236"/>
            <p:cNvCxnSpPr/>
            <p:nvPr/>
          </p:nvCxnSpPr>
          <p:spPr>
            <a:xfrm>
              <a:off x="2552700" y="2933700"/>
              <a:ext cx="385763" cy="381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3009902" y="3054350"/>
              <a:ext cx="6348" cy="4572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1424940" y="2976563"/>
              <a:ext cx="980123" cy="122967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a:off x="3105150" y="3517900"/>
              <a:ext cx="304800" cy="5715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rot="10800000" flipV="1">
              <a:off x="2381875" y="2833345"/>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43" name="Oval 242"/>
            <p:cNvSpPr/>
            <p:nvPr/>
          </p:nvSpPr>
          <p:spPr>
            <a:xfrm rot="10800000" flipV="1">
              <a:off x="2951027" y="289218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44" name="Oval 243"/>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45" name="Oval 244"/>
            <p:cNvSpPr/>
            <p:nvPr/>
          </p:nvSpPr>
          <p:spPr>
            <a:xfrm rot="10800000" flipV="1">
              <a:off x="2945831" y="351471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260" name="i2 path - 6"/>
          <p:cNvGrpSpPr/>
          <p:nvPr/>
        </p:nvGrpSpPr>
        <p:grpSpPr>
          <a:xfrm>
            <a:off x="1424940" y="2019300"/>
            <a:ext cx="3276600" cy="2186940"/>
            <a:chOff x="1424940" y="2019300"/>
            <a:chExt cx="3276600" cy="2186940"/>
          </a:xfrm>
        </p:grpSpPr>
        <p:cxnSp>
          <p:nvCxnSpPr>
            <p:cNvPr id="261" name="Straight Connector 260"/>
            <p:cNvCxnSpPr/>
            <p:nvPr/>
          </p:nvCxnSpPr>
          <p:spPr>
            <a:xfrm>
              <a:off x="2552700" y="2933700"/>
              <a:ext cx="385763" cy="381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H="1" flipV="1">
              <a:off x="3070860" y="3048000"/>
              <a:ext cx="99060" cy="1524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1424940" y="2976563"/>
              <a:ext cx="980123" cy="122967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flipV="1">
              <a:off x="3261360" y="3322320"/>
              <a:ext cx="152400" cy="12954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266" name="Oval 265"/>
            <p:cNvSpPr/>
            <p:nvPr/>
          </p:nvSpPr>
          <p:spPr>
            <a:xfrm rot="10800000" flipV="1">
              <a:off x="2381875" y="2833345"/>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7" name="Oval 266"/>
            <p:cNvSpPr/>
            <p:nvPr/>
          </p:nvSpPr>
          <p:spPr>
            <a:xfrm rot="10800000" flipV="1">
              <a:off x="2951027" y="289218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8" name="Oval 267"/>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69" name="Oval 268"/>
            <p:cNvSpPr/>
            <p:nvPr/>
          </p:nvSpPr>
          <p:spPr>
            <a:xfrm rot="10800000" flipV="1">
              <a:off x="3128711" y="318705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49" name="illumination and view points"/>
          <p:cNvGrpSpPr/>
          <p:nvPr/>
        </p:nvGrpSpPr>
        <p:grpSpPr>
          <a:xfrm>
            <a:off x="923758" y="1726464"/>
            <a:ext cx="4521497" cy="2737803"/>
            <a:chOff x="-241721" y="2373123"/>
            <a:chExt cx="4521497" cy="2737803"/>
          </a:xfrm>
        </p:grpSpPr>
        <mc:AlternateContent xmlns:mc="http://schemas.openxmlformats.org/markup-compatibility/2006" xmlns:a14="http://schemas.microsoft.com/office/drawing/2010/main">
          <mc:Choice Requires="a14">
            <p:sp>
              <p:nvSpPr>
                <p:cNvPr id="150" name="TextBox 149"/>
                <p:cNvSpPr txBox="1"/>
                <p:nvPr/>
              </p:nvSpPr>
              <p:spPr>
                <a:xfrm>
                  <a:off x="-241721" y="2544430"/>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241721" y="2544430"/>
                  <a:ext cx="45089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41709" y="4155621"/>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241709" y="4155621"/>
                  <a:ext cx="461600"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3725573" y="4297102"/>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3725573" y="4297102"/>
                  <a:ext cx="552202" cy="553998"/>
                </a:xfrm>
                <a:prstGeom prst="rect">
                  <a:avLst/>
                </a:prstGeom>
                <a:blipFill>
                  <a:blip r:embed="rId9"/>
                  <a:stretch>
                    <a:fillRect/>
                  </a:stretch>
                </a:blipFill>
              </p:spPr>
              <p:txBody>
                <a:bodyPr/>
                <a:lstStyle/>
                <a:p>
                  <a:r>
                    <a:rPr lang="en-US">
                      <a:noFill/>
                    </a:rPr>
                    <a:t> </a:t>
                  </a:r>
                </a:p>
              </p:txBody>
            </p:sp>
          </mc:Fallback>
        </mc:AlternateContent>
        <p:sp>
          <p:nvSpPr>
            <p:cNvPr id="153" name="Oval 152"/>
            <p:cNvSpPr/>
            <p:nvPr/>
          </p:nvSpPr>
          <p:spPr>
            <a:xfrm>
              <a:off x="-52056" y="2373123"/>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411" y="4784240"/>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91298" y="2373123"/>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491298" y="4784240"/>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3716865" y="2526888"/>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3716865" y="2526888"/>
                  <a:ext cx="562911" cy="553998"/>
                </a:xfrm>
                <a:prstGeom prst="rect">
                  <a:avLst/>
                </a:prstGeom>
                <a:blipFill>
                  <a:blip r:embed="rId10"/>
                  <a:stretch>
                    <a:fillRect/>
                  </a:stretch>
                </a:blipFill>
              </p:spPr>
              <p:txBody>
                <a:bodyPr/>
                <a:lstStyle/>
                <a:p>
                  <a:r>
                    <a:rPr lang="en-US">
                      <a:noFill/>
                    </a:rPr>
                    <a:t> </a:t>
                  </a:r>
                </a:p>
              </p:txBody>
            </p:sp>
          </mc:Fallback>
        </mc:AlternateContent>
      </p:grpSp>
      <p:sp>
        <p:nvSpPr>
          <p:cNvPr id="230" name="Oval 229"/>
          <p:cNvSpPr/>
          <p:nvPr/>
        </p:nvSpPr>
        <p:spPr>
          <a:xfrm>
            <a:off x="9149976" y="4861835"/>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7938360" y="5201860"/>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8737183" y="3194050"/>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8230661" y="4101052"/>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extBox 276"/>
          <p:cNvSpPr txBox="1"/>
          <p:nvPr/>
        </p:nvSpPr>
        <p:spPr>
          <a:xfrm>
            <a:off x="6873491" y="3600390"/>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grpSp>
        <p:nvGrpSpPr>
          <p:cNvPr id="46" name="i1 path"/>
          <p:cNvGrpSpPr/>
          <p:nvPr/>
        </p:nvGrpSpPr>
        <p:grpSpPr>
          <a:xfrm>
            <a:off x="1280160" y="1882140"/>
            <a:ext cx="3390900" cy="2308860"/>
            <a:chOff x="1280160" y="1882140"/>
            <a:chExt cx="3390900" cy="2308860"/>
          </a:xfrm>
        </p:grpSpPr>
        <p:cxnSp>
          <p:nvCxnSpPr>
            <p:cNvPr id="332" name="Straight Connector 331"/>
            <p:cNvCxnSpPr/>
            <p:nvPr/>
          </p:nvCxnSpPr>
          <p:spPr>
            <a:xfrm>
              <a:off x="3489960" y="3086100"/>
              <a:ext cx="1181100" cy="110490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3238500" y="2827020"/>
              <a:ext cx="271767" cy="247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rot="10800000" flipV="1">
              <a:off x="3415091" y="301939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2" name="Straight Connector 321"/>
            <p:cNvCxnSpPr>
              <a:endCxn id="327" idx="7"/>
            </p:cNvCxnSpPr>
            <p:nvPr/>
          </p:nvCxnSpPr>
          <p:spPr>
            <a:xfrm>
              <a:off x="2676062" y="2446439"/>
              <a:ext cx="152051" cy="274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Oval 322"/>
            <p:cNvSpPr/>
            <p:nvPr/>
          </p:nvSpPr>
          <p:spPr>
            <a:xfrm rot="10800000" flipV="1">
              <a:off x="2602212" y="237781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4" name="Straight Connector 323"/>
            <p:cNvCxnSpPr>
              <a:stCxn id="338" idx="2"/>
            </p:cNvCxnSpPr>
            <p:nvPr/>
          </p:nvCxnSpPr>
          <p:spPr>
            <a:xfrm flipH="1" flipV="1">
              <a:off x="2880360" y="2781300"/>
              <a:ext cx="446141" cy="48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V="1">
              <a:off x="2805414" y="269787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30" name="Straight Connector 329"/>
            <p:cNvCxnSpPr/>
            <p:nvPr/>
          </p:nvCxnSpPr>
          <p:spPr>
            <a:xfrm>
              <a:off x="1280160" y="1882140"/>
              <a:ext cx="1322877" cy="52302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27" name="TextBox 5">
            <a:extLst>
              <a:ext uri="{FF2B5EF4-FFF2-40B4-BE49-F238E27FC236}">
                <a16:creationId xmlns:a16="http://schemas.microsoft.com/office/drawing/2014/main" id="{6E86D628-5BCA-4363-9247-F05F9D14F9B6}"/>
              </a:ext>
            </a:extLst>
          </p:cNvPr>
          <p:cNvSpPr txBox="1"/>
          <p:nvPr/>
        </p:nvSpPr>
        <p:spPr>
          <a:xfrm rot="21229334">
            <a:off x="2706605" y="5175563"/>
            <a:ext cx="3240375" cy="1077218"/>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pPr algn="ctr"/>
            <a:r>
              <a:rPr lang="en-US" sz="3200" dirty="0">
                <a:solidFill>
                  <a:srgbClr val="FFC000"/>
                </a:solidFill>
              </a:rPr>
              <a:t>Average over </a:t>
            </a:r>
            <a:r>
              <a:rPr lang="en-US" sz="3200" b="1" dirty="0">
                <a:solidFill>
                  <a:srgbClr val="FFC000"/>
                </a:solidFill>
              </a:rPr>
              <a:t>all</a:t>
            </a:r>
            <a:r>
              <a:rPr lang="en-US" sz="3200" dirty="0">
                <a:solidFill>
                  <a:srgbClr val="FFC000"/>
                </a:solidFill>
              </a:rPr>
              <a:t> pairs of paths</a:t>
            </a:r>
            <a:endParaRPr lang="LID4096" sz="3200" dirty="0">
              <a:solidFill>
                <a:srgbClr val="FFC000"/>
              </a:solidFill>
            </a:endParaRPr>
          </a:p>
        </p:txBody>
      </p:sp>
    </p:spTree>
    <p:custDataLst>
      <p:tags r:id="rId1"/>
    </p:custDataLst>
    <p:extLst>
      <p:ext uri="{BB962C8B-B14F-4D97-AF65-F5344CB8AC3E}">
        <p14:creationId xmlns:p14="http://schemas.microsoft.com/office/powerpoint/2010/main" val="16230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500"/>
                                        <p:tgtEl>
                                          <p:spTgt spid="1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fade">
                                      <p:cBhvr>
                                        <p:cTn id="13" dur="500"/>
                                        <p:tgtEl>
                                          <p:spTgt spid="2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2"/>
                                        </p:tgtEl>
                                        <p:attrNameLst>
                                          <p:attrName>style.visibility</p:attrName>
                                        </p:attrNameLst>
                                      </p:cBhvr>
                                      <p:to>
                                        <p:strVal val="visible"/>
                                      </p:to>
                                    </p:set>
                                    <p:animEffect transition="in" filter="fade">
                                      <p:cBhvr>
                                        <p:cTn id="18" dur="500"/>
                                        <p:tgtEl>
                                          <p:spTgt spid="202"/>
                                        </p:tgtEl>
                                      </p:cBhvr>
                                    </p:animEffect>
                                  </p:childTnLst>
                                </p:cTn>
                              </p:par>
                              <p:par>
                                <p:cTn id="19" presetID="10" presetClass="exit" presetSubtype="0" fill="hold" nodeType="withEffect">
                                  <p:stCondLst>
                                    <p:cond delay="0"/>
                                  </p:stCondLst>
                                  <p:childTnLst>
                                    <p:animEffect transition="out" filter="fade">
                                      <p:cBhvr>
                                        <p:cTn id="20" dur="500"/>
                                        <p:tgtEl>
                                          <p:spTgt spid="186"/>
                                        </p:tgtEl>
                                      </p:cBhvr>
                                    </p:animEffect>
                                    <p:set>
                                      <p:cBhvr>
                                        <p:cTn id="21" dur="1" fill="hold">
                                          <p:stCondLst>
                                            <p:cond delay="499"/>
                                          </p:stCondLst>
                                        </p:cTn>
                                        <p:tgtEl>
                                          <p:spTgt spid="18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6"/>
                                        </p:tgtEl>
                                        <p:attrNameLst>
                                          <p:attrName>style.visibility</p:attrName>
                                        </p:attrNameLst>
                                      </p:cBhvr>
                                      <p:to>
                                        <p:strVal val="visible"/>
                                      </p:to>
                                    </p:set>
                                    <p:animEffect transition="in" filter="fade">
                                      <p:cBhvr>
                                        <p:cTn id="24" dur="500"/>
                                        <p:tgtEl>
                                          <p:spTgt spid="2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7"/>
                                        </p:tgtEl>
                                        <p:attrNameLst>
                                          <p:attrName>style.visibility</p:attrName>
                                        </p:attrNameLst>
                                      </p:cBhvr>
                                      <p:to>
                                        <p:strVal val="visible"/>
                                      </p:to>
                                    </p:set>
                                    <p:animEffect transition="in" filter="fade">
                                      <p:cBhvr>
                                        <p:cTn id="29" dur="500"/>
                                        <p:tgtEl>
                                          <p:spTgt spid="217"/>
                                        </p:tgtEl>
                                      </p:cBhvr>
                                    </p:animEffect>
                                  </p:childTnLst>
                                </p:cTn>
                              </p:par>
                              <p:par>
                                <p:cTn id="30" presetID="10" presetClass="exit" presetSubtype="0" fill="hold" nodeType="withEffect">
                                  <p:stCondLst>
                                    <p:cond delay="0"/>
                                  </p:stCondLst>
                                  <p:childTnLst>
                                    <p:animEffect transition="out" filter="fade">
                                      <p:cBhvr>
                                        <p:cTn id="31" dur="500"/>
                                        <p:tgtEl>
                                          <p:spTgt spid="202"/>
                                        </p:tgtEl>
                                      </p:cBhvr>
                                    </p:animEffect>
                                    <p:set>
                                      <p:cBhvr>
                                        <p:cTn id="32" dur="1" fill="hold">
                                          <p:stCondLst>
                                            <p:cond delay="499"/>
                                          </p:stCondLst>
                                        </p:cTn>
                                        <p:tgtEl>
                                          <p:spTgt spid="20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30"/>
                                        </p:tgtEl>
                                        <p:attrNameLst>
                                          <p:attrName>style.visibility</p:attrName>
                                        </p:attrNameLst>
                                      </p:cBhvr>
                                      <p:to>
                                        <p:strVal val="visible"/>
                                      </p:to>
                                    </p:set>
                                    <p:animEffect transition="in" filter="fade">
                                      <p:cBhvr>
                                        <p:cTn id="35" dur="500"/>
                                        <p:tgtEl>
                                          <p:spTgt spid="2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6"/>
                                        </p:tgtEl>
                                        <p:attrNameLst>
                                          <p:attrName>style.visibility</p:attrName>
                                        </p:attrNameLst>
                                      </p:cBhvr>
                                      <p:to>
                                        <p:strVal val="visible"/>
                                      </p:to>
                                    </p:set>
                                    <p:animEffect transition="in" filter="fade">
                                      <p:cBhvr>
                                        <p:cTn id="40" dur="500"/>
                                        <p:tgtEl>
                                          <p:spTgt spid="236"/>
                                        </p:tgtEl>
                                      </p:cBhvr>
                                    </p:animEffect>
                                  </p:childTnLst>
                                </p:cTn>
                              </p:par>
                              <p:par>
                                <p:cTn id="41" presetID="10" presetClass="exit" presetSubtype="0" fill="hold" nodeType="withEffect">
                                  <p:stCondLst>
                                    <p:cond delay="0"/>
                                  </p:stCondLst>
                                  <p:childTnLst>
                                    <p:animEffect transition="out" filter="fade">
                                      <p:cBhvr>
                                        <p:cTn id="42" dur="500"/>
                                        <p:tgtEl>
                                          <p:spTgt spid="217"/>
                                        </p:tgtEl>
                                      </p:cBhvr>
                                    </p:animEffect>
                                    <p:set>
                                      <p:cBhvr>
                                        <p:cTn id="43" dur="1" fill="hold">
                                          <p:stCondLst>
                                            <p:cond delay="499"/>
                                          </p:stCondLst>
                                        </p:cTn>
                                        <p:tgtEl>
                                          <p:spTgt spid="217"/>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249"/>
                                        </p:tgtEl>
                                        <p:attrNameLst>
                                          <p:attrName>style.visibility</p:attrName>
                                        </p:attrNameLst>
                                      </p:cBhvr>
                                      <p:to>
                                        <p:strVal val="visible"/>
                                      </p:to>
                                    </p:set>
                                    <p:animEffect transition="in" filter="fade">
                                      <p:cBhvr>
                                        <p:cTn id="46" dur="500"/>
                                        <p:tgtEl>
                                          <p:spTgt spid="24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0"/>
                                        </p:tgtEl>
                                        <p:attrNameLst>
                                          <p:attrName>style.visibility</p:attrName>
                                        </p:attrNameLst>
                                      </p:cBhvr>
                                      <p:to>
                                        <p:strVal val="visible"/>
                                      </p:to>
                                    </p:set>
                                    <p:animEffect transition="in" filter="fade">
                                      <p:cBhvr>
                                        <p:cTn id="51" dur="500"/>
                                        <p:tgtEl>
                                          <p:spTgt spid="260"/>
                                        </p:tgtEl>
                                      </p:cBhvr>
                                    </p:animEffect>
                                  </p:childTnLst>
                                </p:cTn>
                              </p:par>
                              <p:par>
                                <p:cTn id="52" presetID="10" presetClass="exit" presetSubtype="0" fill="hold" nodeType="withEffect">
                                  <p:stCondLst>
                                    <p:cond delay="0"/>
                                  </p:stCondLst>
                                  <p:childTnLst>
                                    <p:animEffect transition="out" filter="fade">
                                      <p:cBhvr>
                                        <p:cTn id="53" dur="500"/>
                                        <p:tgtEl>
                                          <p:spTgt spid="236"/>
                                        </p:tgtEl>
                                      </p:cBhvr>
                                    </p:animEffect>
                                    <p:set>
                                      <p:cBhvr>
                                        <p:cTn id="54" dur="1" fill="hold">
                                          <p:stCondLst>
                                            <p:cond delay="499"/>
                                          </p:stCondLst>
                                        </p:cTn>
                                        <p:tgtEl>
                                          <p:spTgt spid="236"/>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274"/>
                                        </p:tgtEl>
                                        <p:attrNameLst>
                                          <p:attrName>style.visibility</p:attrName>
                                        </p:attrNameLst>
                                      </p:cBhvr>
                                      <p:to>
                                        <p:strVal val="visible"/>
                                      </p:to>
                                    </p:set>
                                    <p:animEffect transition="in" filter="fade">
                                      <p:cBhvr>
                                        <p:cTn id="57" dur="500"/>
                                        <p:tgtEl>
                                          <p:spTgt spid="27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500"/>
                                        <p:tgtEl>
                                          <p:spTgt spid="2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7"/>
                                        </p:tgtEl>
                                        <p:attrNameLst>
                                          <p:attrName>style.visibility</p:attrName>
                                        </p:attrNameLst>
                                      </p:cBhvr>
                                      <p:to>
                                        <p:strVal val="visible"/>
                                      </p:to>
                                    </p:set>
                                    <p:animEffect transition="in" filter="fade">
                                      <p:cBhvr>
                                        <p:cTn id="65"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16" grpId="0" animBg="1"/>
      <p:bldP spid="230" grpId="0" animBg="1"/>
      <p:bldP spid="249" grpId="0" animBg="1"/>
      <p:bldP spid="274" grpId="0" animBg="1"/>
      <p:bldP spid="275" grpId="0" animBg="1"/>
      <p:bldP spid="2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14</a:t>
            </a:fld>
            <a:endParaRPr lang="he-IL" dirty="0"/>
          </a:p>
        </p:txBody>
      </p:sp>
      <p:grpSp>
        <p:nvGrpSpPr>
          <p:cNvPr id="5" name="Group 4"/>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3" name="Rectangle 2"/>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5"/>
                  <a:stretch>
                    <a:fillRect b="-14754"/>
                  </a:stretch>
                </a:blipFill>
              </p:spPr>
              <p:txBody>
                <a:bodyPr/>
                <a:lstStyle/>
                <a:p>
                  <a:r>
                    <a:rPr lang="en-US">
                      <a:noFill/>
                    </a:rPr>
                    <a:t> </a:t>
                  </a:r>
                </a:p>
              </p:txBody>
            </p:sp>
          </mc:Fallback>
        </mc:AlternateContent>
      </p:grpSp>
      <p:grpSp>
        <p:nvGrpSpPr>
          <p:cNvPr id="37" name="Group 36"/>
          <p:cNvGrpSpPr/>
          <p:nvPr/>
        </p:nvGrpSpPr>
        <p:grpSpPr>
          <a:xfrm>
            <a:off x="6982683" y="2548858"/>
            <a:ext cx="3251317" cy="3177524"/>
            <a:chOff x="6749043" y="6942631"/>
            <a:chExt cx="3251317" cy="3177524"/>
          </a:xfrm>
        </p:grpSpPr>
        <p:cxnSp>
          <p:nvCxnSpPr>
            <p:cNvPr id="355" name="Straight Arrow Connector 354"/>
            <p:cNvCxnSpPr/>
            <p:nvPr/>
          </p:nvCxnSpPr>
          <p:spPr>
            <a:xfrm flipV="1">
              <a:off x="8180769"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396540" y="8686460"/>
              <a:ext cx="603820" cy="584775"/>
            </a:xfrm>
            <a:prstGeom prst="rect">
              <a:avLst/>
            </a:prstGeom>
            <a:noFill/>
          </p:spPr>
          <p:txBody>
            <a:bodyPr wrap="none" rtlCol="0">
              <a:spAutoFit/>
            </a:bodyPr>
            <a:lstStyle/>
            <a:p>
              <a:r>
                <a:rPr lang="en-US" sz="3200" dirty="0">
                  <a:solidFill>
                    <a:srgbClr val="FFFF99"/>
                  </a:solidFill>
                  <a:latin typeface="+mn-lt"/>
                </a:rPr>
                <a:t>Re</a:t>
              </a:r>
            </a:p>
          </p:txBody>
        </p:sp>
        <p:sp>
          <p:nvSpPr>
            <p:cNvPr id="358" name="TextBox 357"/>
            <p:cNvSpPr txBox="1"/>
            <p:nvPr/>
          </p:nvSpPr>
          <p:spPr>
            <a:xfrm>
              <a:off x="8251827" y="6942631"/>
              <a:ext cx="617477"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err="1">
                  <a:solidFill>
                    <a:srgbClr val="FFFF99"/>
                  </a:solidFill>
                </a:rPr>
                <a:t>Im</a:t>
              </a:r>
              <a:endParaRPr lang="en-US" dirty="0">
                <a:solidFill>
                  <a:srgbClr val="FFFF99"/>
                </a:solidFill>
              </a:endParaRPr>
            </a:p>
          </p:txBody>
        </p:sp>
        <p:cxnSp>
          <p:nvCxnSpPr>
            <p:cNvPr id="359" name="Straight Arrow Connector 358"/>
            <p:cNvCxnSpPr/>
            <p:nvPr/>
          </p:nvCxnSpPr>
          <p:spPr>
            <a:xfrm rot="5400000" flipV="1">
              <a:off x="8182738"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8794206" y="5511262"/>
                <a:ext cx="3296223" cy="400110"/>
              </a:xfrm>
              <a:prstGeom prst="rect">
                <a:avLst/>
              </a:prstGeom>
            </p:spPr>
            <p:txBody>
              <a:bodyPr wrap="none">
                <a:spAutoFit/>
              </a:bodyPr>
              <a:lstStyle/>
              <a:p>
                <a:r>
                  <a:rPr lang="en-US" sz="2000" dirty="0">
                    <a:solidFill>
                      <a:schemeClr val="bg1"/>
                    </a:solidFill>
                    <a:latin typeface="+mn-lt"/>
                    <a:ea typeface="Cambria Math" panose="02040503050406030204" pitchFamily="18" charset="0"/>
                  </a:rPr>
                  <a:t>Plot of: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𝑢</m:t>
                    </m:r>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1</m:t>
                            </m:r>
                          </m:sub>
                        </m:sSub>
                      </m:e>
                    </m:d>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𝑢</m:t>
                        </m:r>
                      </m:e>
                      <m:sup>
                        <m:r>
                          <a:rPr lang="en-US" sz="2000" i="1">
                            <a:solidFill>
                              <a:schemeClr val="bg1"/>
                            </a:solidFill>
                            <a:latin typeface="Cambria Math" panose="02040503050406030204" pitchFamily="18" charset="0"/>
                            <a:ea typeface="Cambria Math" panose="02040503050406030204" pitchFamily="18" charset="0"/>
                          </a:rPr>
                          <m:t>∗</m:t>
                        </m:r>
                      </m:sup>
                    </m:sSup>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2</m:t>
                            </m:r>
                          </m:sub>
                        </m:sSub>
                      </m:e>
                    </m:d>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8794206" y="5511262"/>
                <a:ext cx="3296223" cy="400110"/>
              </a:xfrm>
              <a:prstGeom prst="rect">
                <a:avLst/>
              </a:prstGeom>
              <a:blipFill>
                <a:blip r:embed="rId6"/>
                <a:stretch>
                  <a:fillRect l="-2037" t="-7576" b="-25758"/>
                </a:stretch>
              </a:blipFill>
            </p:spPr>
            <p:txBody>
              <a:bodyPr/>
              <a:lstStyle/>
              <a:p>
                <a:r>
                  <a:rPr lang="en-US">
                    <a:noFill/>
                  </a:rPr>
                  <a:t> </a:t>
                </a:r>
              </a:p>
            </p:txBody>
          </p:sp>
        </mc:Fallback>
      </mc:AlternateContent>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9" name="illumination and view points"/>
          <p:cNvGrpSpPr/>
          <p:nvPr/>
        </p:nvGrpSpPr>
        <p:grpSpPr>
          <a:xfrm>
            <a:off x="923758" y="1726464"/>
            <a:ext cx="4521497" cy="2737803"/>
            <a:chOff x="-241721" y="2373123"/>
            <a:chExt cx="4521497" cy="2737803"/>
          </a:xfrm>
        </p:grpSpPr>
        <mc:AlternateContent xmlns:mc="http://schemas.openxmlformats.org/markup-compatibility/2006" xmlns:a14="http://schemas.microsoft.com/office/drawing/2010/main">
          <mc:Choice Requires="a14">
            <p:sp>
              <p:nvSpPr>
                <p:cNvPr id="150" name="TextBox 149"/>
                <p:cNvSpPr txBox="1"/>
                <p:nvPr/>
              </p:nvSpPr>
              <p:spPr>
                <a:xfrm>
                  <a:off x="-241721" y="2544430"/>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241721" y="2544430"/>
                  <a:ext cx="45089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241709" y="4155621"/>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241709" y="4155621"/>
                  <a:ext cx="461600"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3725573" y="4297102"/>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3725573" y="4297102"/>
                  <a:ext cx="552202" cy="553998"/>
                </a:xfrm>
                <a:prstGeom prst="rect">
                  <a:avLst/>
                </a:prstGeom>
                <a:blipFill>
                  <a:blip r:embed="rId9"/>
                  <a:stretch>
                    <a:fillRect/>
                  </a:stretch>
                </a:blipFill>
              </p:spPr>
              <p:txBody>
                <a:bodyPr/>
                <a:lstStyle/>
                <a:p>
                  <a:r>
                    <a:rPr lang="en-US">
                      <a:noFill/>
                    </a:rPr>
                    <a:t> </a:t>
                  </a:r>
                </a:p>
              </p:txBody>
            </p:sp>
          </mc:Fallback>
        </mc:AlternateContent>
        <p:sp>
          <p:nvSpPr>
            <p:cNvPr id="153" name="Oval 152"/>
            <p:cNvSpPr/>
            <p:nvPr/>
          </p:nvSpPr>
          <p:spPr>
            <a:xfrm>
              <a:off x="-52056" y="2373123"/>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5411" y="4784240"/>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3491298" y="2373123"/>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491298" y="4784240"/>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3716865" y="2526888"/>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3716865" y="2526888"/>
                  <a:ext cx="562911" cy="553998"/>
                </a:xfrm>
                <a:prstGeom prst="rect">
                  <a:avLst/>
                </a:prstGeom>
                <a:blipFill>
                  <a:blip r:embed="rId10"/>
                  <a:stretch>
                    <a:fillRect/>
                  </a:stretch>
                </a:blipFill>
              </p:spPr>
              <p:txBody>
                <a:bodyPr/>
                <a:lstStyle/>
                <a:p>
                  <a:r>
                    <a:rPr lang="en-US">
                      <a:noFill/>
                    </a:rPr>
                    <a:t> </a:t>
                  </a:r>
                </a:p>
              </p:txBody>
            </p:sp>
          </mc:Fallback>
        </mc:AlternateContent>
      </p:grpSp>
      <p:grpSp>
        <p:nvGrpSpPr>
          <p:cNvPr id="282" name="i2 path - MC - 1"/>
          <p:cNvGrpSpPr/>
          <p:nvPr/>
        </p:nvGrpSpPr>
        <p:grpSpPr>
          <a:xfrm>
            <a:off x="1433513" y="2033589"/>
            <a:ext cx="3267075" cy="2147886"/>
            <a:chOff x="1198499" y="2460736"/>
            <a:chExt cx="3267075" cy="2147886"/>
          </a:xfrm>
        </p:grpSpPr>
        <p:cxnSp>
          <p:nvCxnSpPr>
            <p:cNvPr id="283" name="Straight Connector 282"/>
            <p:cNvCxnSpPr/>
            <p:nvPr/>
          </p:nvCxnSpPr>
          <p:spPr>
            <a:xfrm>
              <a:off x="2531999" y="2917935"/>
              <a:ext cx="100012" cy="1905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2727262" y="3172728"/>
              <a:ext cx="230980" cy="21432"/>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1198499" y="2956035"/>
              <a:ext cx="1190625" cy="165258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3332099" y="2460736"/>
              <a:ext cx="1133475" cy="101441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flipV="1">
              <a:off x="3089212" y="3263217"/>
              <a:ext cx="180974" cy="171449"/>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i1 path"/>
          <p:cNvGrpSpPr/>
          <p:nvPr/>
        </p:nvGrpSpPr>
        <p:grpSpPr>
          <a:xfrm>
            <a:off x="1403350" y="1930845"/>
            <a:ext cx="3267710" cy="2260155"/>
            <a:chOff x="1403350" y="1930845"/>
            <a:chExt cx="3267710" cy="2260155"/>
          </a:xfrm>
        </p:grpSpPr>
        <p:cxnSp>
          <p:nvCxnSpPr>
            <p:cNvPr id="332" name="Straight Connector 331"/>
            <p:cNvCxnSpPr/>
            <p:nvPr/>
          </p:nvCxnSpPr>
          <p:spPr>
            <a:xfrm>
              <a:off x="3536950" y="3130059"/>
              <a:ext cx="1134110" cy="10609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flipV="1">
              <a:off x="3292476" y="2876144"/>
              <a:ext cx="168274" cy="1531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Oval 336"/>
            <p:cNvSpPr/>
            <p:nvPr/>
          </p:nvSpPr>
          <p:spPr>
            <a:xfrm rot="10800000" flipV="1">
              <a:off x="3415091" y="301939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2" name="Straight Connector 321"/>
            <p:cNvCxnSpPr>
              <a:endCxn id="327" idx="7"/>
            </p:cNvCxnSpPr>
            <p:nvPr/>
          </p:nvCxnSpPr>
          <p:spPr>
            <a:xfrm>
              <a:off x="2714625" y="2515964"/>
              <a:ext cx="113488" cy="2046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Oval 322"/>
            <p:cNvSpPr/>
            <p:nvPr/>
          </p:nvSpPr>
          <p:spPr>
            <a:xfrm rot="10800000" flipV="1">
              <a:off x="2602212" y="237781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4" name="Straight Connector 323"/>
            <p:cNvCxnSpPr/>
            <p:nvPr/>
          </p:nvCxnSpPr>
          <p:spPr>
            <a:xfrm flipH="1" flipV="1">
              <a:off x="2959100" y="2789869"/>
              <a:ext cx="215901" cy="234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rot="10800000" flipV="1">
              <a:off x="2805414" y="269787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30" name="Straight Connector 329"/>
            <p:cNvCxnSpPr/>
            <p:nvPr/>
          </p:nvCxnSpPr>
          <p:spPr>
            <a:xfrm>
              <a:off x="1403350" y="1930845"/>
              <a:ext cx="1199687" cy="474319"/>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8" name="Oval 337"/>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34" name="Oval 233"/>
          <p:cNvSpPr/>
          <p:nvPr/>
        </p:nvSpPr>
        <p:spPr>
          <a:xfrm>
            <a:off x="9201470" y="3352172"/>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i2 path - 6"/>
          <p:cNvGrpSpPr/>
          <p:nvPr/>
        </p:nvGrpSpPr>
        <p:grpSpPr>
          <a:xfrm>
            <a:off x="1424940" y="2019300"/>
            <a:ext cx="3276600" cy="2186940"/>
            <a:chOff x="1424940" y="2019300"/>
            <a:chExt cx="3276600" cy="2186940"/>
          </a:xfrm>
        </p:grpSpPr>
        <p:cxnSp>
          <p:nvCxnSpPr>
            <p:cNvPr id="246" name="Straight Connector 245"/>
            <p:cNvCxnSpPr/>
            <p:nvPr/>
          </p:nvCxnSpPr>
          <p:spPr>
            <a:xfrm>
              <a:off x="2552700" y="2933700"/>
              <a:ext cx="385763" cy="381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flipH="1" flipV="1">
              <a:off x="3070860" y="3048000"/>
              <a:ext cx="99060" cy="1524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1424940" y="2976563"/>
              <a:ext cx="980123" cy="122967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3546647" y="2019300"/>
              <a:ext cx="1154893" cy="143869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3261360" y="3322320"/>
              <a:ext cx="152400" cy="12954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rot="10800000" flipV="1">
              <a:off x="2381875" y="2833345"/>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53" name="Oval 252"/>
            <p:cNvSpPr/>
            <p:nvPr/>
          </p:nvSpPr>
          <p:spPr>
            <a:xfrm rot="10800000" flipV="1">
              <a:off x="2951027" y="289218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54" name="Oval 253"/>
            <p:cNvSpPr/>
            <p:nvPr/>
          </p:nvSpPr>
          <p:spPr>
            <a:xfrm rot="10800000" flipV="1">
              <a:off x="3429363" y="341744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255" name="Oval 254"/>
            <p:cNvSpPr/>
            <p:nvPr/>
          </p:nvSpPr>
          <p:spPr>
            <a:xfrm rot="10800000" flipV="1">
              <a:off x="3128711" y="3187059"/>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256" name="Oval 255"/>
          <p:cNvSpPr/>
          <p:nvPr/>
        </p:nvSpPr>
        <p:spPr>
          <a:xfrm>
            <a:off x="9102037" y="345469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7835282" y="3224316"/>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7486440" y="4883806"/>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9149976" y="4861835"/>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7938360" y="5201860"/>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8737183" y="3194050"/>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8230661" y="4101052"/>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p:cNvSpPr txBox="1"/>
          <p:nvPr/>
        </p:nvSpPr>
        <p:spPr>
          <a:xfrm>
            <a:off x="6873491" y="3600390"/>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grpSp>
        <p:nvGrpSpPr>
          <p:cNvPr id="6" name="MC path 2"/>
          <p:cNvGrpSpPr/>
          <p:nvPr/>
        </p:nvGrpSpPr>
        <p:grpSpPr>
          <a:xfrm>
            <a:off x="1409700" y="1933356"/>
            <a:ext cx="3290888" cy="2257644"/>
            <a:chOff x="4236813" y="7411469"/>
            <a:chExt cx="3290888" cy="2257644"/>
          </a:xfrm>
        </p:grpSpPr>
        <p:cxnSp>
          <p:nvCxnSpPr>
            <p:cNvPr id="312" name="Straight Connector 311"/>
            <p:cNvCxnSpPr/>
            <p:nvPr/>
          </p:nvCxnSpPr>
          <p:spPr>
            <a:xfrm>
              <a:off x="5567363" y="7996238"/>
              <a:ext cx="66675" cy="40005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a:off x="5638801" y="8286750"/>
              <a:ext cx="357187" cy="1143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4260626" y="8007001"/>
              <a:ext cx="1190625" cy="165258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6394226" y="7511702"/>
              <a:ext cx="1133475" cy="101441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flipV="1">
              <a:off x="6151339" y="8314183"/>
              <a:ext cx="180974" cy="171449"/>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6379322" y="8618188"/>
              <a:ext cx="1118851" cy="105092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flipV="1">
              <a:off x="6129113" y="8362925"/>
              <a:ext cx="158751" cy="144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Oval 319"/>
            <p:cNvSpPr/>
            <p:nvPr/>
          </p:nvSpPr>
          <p:spPr>
            <a:xfrm rot="10800000" flipV="1">
              <a:off x="6242204" y="849751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1" name="Straight Connector 320"/>
            <p:cNvCxnSpPr>
              <a:endCxn id="328" idx="0"/>
            </p:cNvCxnSpPr>
            <p:nvPr/>
          </p:nvCxnSpPr>
          <p:spPr>
            <a:xfrm>
              <a:off x="5524500" y="7991475"/>
              <a:ext cx="61700" cy="3940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Oval 324"/>
            <p:cNvSpPr/>
            <p:nvPr/>
          </p:nvSpPr>
          <p:spPr>
            <a:xfrm rot="10800000" flipV="1">
              <a:off x="5429325" y="785592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6" name="Straight Connector 325"/>
            <p:cNvCxnSpPr/>
            <p:nvPr/>
          </p:nvCxnSpPr>
          <p:spPr>
            <a:xfrm flipH="1">
              <a:off x="5643564" y="8345803"/>
              <a:ext cx="368074" cy="98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Oval 327"/>
            <p:cNvSpPr/>
            <p:nvPr/>
          </p:nvSpPr>
          <p:spPr>
            <a:xfrm rot="10800000" flipV="1">
              <a:off x="5508702" y="8385536"/>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29" name="Straight Connector 328"/>
            <p:cNvCxnSpPr/>
            <p:nvPr/>
          </p:nvCxnSpPr>
          <p:spPr>
            <a:xfrm>
              <a:off x="4236813" y="7411469"/>
              <a:ext cx="1193337" cy="471808"/>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rot="10800000" flipV="1">
              <a:off x="5998617" y="823046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333" name="MC path 3"/>
          <p:cNvGrpSpPr/>
          <p:nvPr/>
        </p:nvGrpSpPr>
        <p:grpSpPr>
          <a:xfrm>
            <a:off x="1409700" y="1933356"/>
            <a:ext cx="3290888" cy="2257644"/>
            <a:chOff x="4236813" y="7411469"/>
            <a:chExt cx="3290888" cy="2257644"/>
          </a:xfrm>
        </p:grpSpPr>
        <p:cxnSp>
          <p:nvCxnSpPr>
            <p:cNvPr id="334" name="Straight Connector 333"/>
            <p:cNvCxnSpPr/>
            <p:nvPr/>
          </p:nvCxnSpPr>
          <p:spPr>
            <a:xfrm>
              <a:off x="5379813" y="8284813"/>
              <a:ext cx="136525" cy="10795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5638801" y="8286750"/>
              <a:ext cx="357187" cy="114300"/>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4260626" y="8291163"/>
              <a:ext cx="973137" cy="1368426"/>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6394226" y="7511702"/>
              <a:ext cx="1133475" cy="101441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flipV="1">
              <a:off x="6151339" y="8314183"/>
              <a:ext cx="180974" cy="171449"/>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6379322" y="8618188"/>
              <a:ext cx="1118851" cy="105092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H="1" flipV="1">
              <a:off x="6129113" y="8362925"/>
              <a:ext cx="158751" cy="144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Oval 343"/>
            <p:cNvSpPr/>
            <p:nvPr/>
          </p:nvSpPr>
          <p:spPr>
            <a:xfrm rot="10800000" flipV="1">
              <a:off x="6242204" y="849751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45" name="Straight Connector 344"/>
            <p:cNvCxnSpPr/>
            <p:nvPr/>
          </p:nvCxnSpPr>
          <p:spPr>
            <a:xfrm>
              <a:off x="5344888" y="8310213"/>
              <a:ext cx="168275" cy="1460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Oval 345"/>
            <p:cNvSpPr/>
            <p:nvPr/>
          </p:nvSpPr>
          <p:spPr>
            <a:xfrm rot="10800000" flipV="1">
              <a:off x="5213425" y="817977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47" name="Straight Connector 346"/>
            <p:cNvCxnSpPr/>
            <p:nvPr/>
          </p:nvCxnSpPr>
          <p:spPr>
            <a:xfrm flipH="1">
              <a:off x="5643564" y="8345803"/>
              <a:ext cx="368074" cy="981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8" name="Oval 347"/>
            <p:cNvSpPr/>
            <p:nvPr/>
          </p:nvSpPr>
          <p:spPr>
            <a:xfrm rot="10800000" flipV="1">
              <a:off x="5508702" y="8385536"/>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349" name="Straight Connector 348"/>
            <p:cNvCxnSpPr/>
            <p:nvPr/>
          </p:nvCxnSpPr>
          <p:spPr>
            <a:xfrm>
              <a:off x="4236813" y="7411469"/>
              <a:ext cx="1009650" cy="78444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50" name="Oval 349"/>
            <p:cNvSpPr/>
            <p:nvPr/>
          </p:nvSpPr>
          <p:spPr>
            <a:xfrm rot="10800000" flipV="1">
              <a:off x="5998617" y="823046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351" name="Oval 350"/>
          <p:cNvSpPr/>
          <p:nvPr/>
        </p:nvSpPr>
        <p:spPr>
          <a:xfrm>
            <a:off x="9201469" y="3348768"/>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8957369" y="4050057"/>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MC path 4"/>
          <p:cNvGrpSpPr/>
          <p:nvPr/>
        </p:nvGrpSpPr>
        <p:grpSpPr>
          <a:xfrm>
            <a:off x="1390650" y="1995488"/>
            <a:ext cx="3314700" cy="2243137"/>
            <a:chOff x="4217763" y="7473601"/>
            <a:chExt cx="3314700" cy="2243137"/>
          </a:xfrm>
        </p:grpSpPr>
        <p:cxnSp>
          <p:nvCxnSpPr>
            <p:cNvPr id="363" name="Straight Connector 362"/>
            <p:cNvCxnSpPr/>
            <p:nvPr/>
          </p:nvCxnSpPr>
          <p:spPr>
            <a:xfrm flipH="1">
              <a:off x="5522688" y="8392763"/>
              <a:ext cx="523875" cy="63341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4279676" y="9102377"/>
              <a:ext cx="1081087" cy="61436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6608538" y="7473601"/>
              <a:ext cx="923925" cy="68580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a:off x="6156101" y="8249888"/>
              <a:ext cx="319087" cy="9048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6594251" y="8254651"/>
              <a:ext cx="933450" cy="140017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6146576" y="8202263"/>
              <a:ext cx="314326" cy="857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Oval 369"/>
            <p:cNvSpPr/>
            <p:nvPr/>
          </p:nvSpPr>
          <p:spPr>
            <a:xfrm rot="10800000" flipV="1">
              <a:off x="6461279" y="812127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72" name="Oval 371"/>
            <p:cNvSpPr/>
            <p:nvPr/>
          </p:nvSpPr>
          <p:spPr>
            <a:xfrm rot="10800000" flipV="1">
              <a:off x="5356300" y="8989402"/>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505" name="Straight Connector 504"/>
            <p:cNvCxnSpPr/>
            <p:nvPr/>
          </p:nvCxnSpPr>
          <p:spPr>
            <a:xfrm flipH="1">
              <a:off x="5470301" y="8349901"/>
              <a:ext cx="552450" cy="6429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4217763" y="7483126"/>
              <a:ext cx="1171575" cy="152400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09" name="Oval 508"/>
            <p:cNvSpPr/>
            <p:nvPr/>
          </p:nvSpPr>
          <p:spPr>
            <a:xfrm rot="10800000" flipV="1">
              <a:off x="5998617" y="823046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512" name="Oval 511"/>
          <p:cNvSpPr/>
          <p:nvPr/>
        </p:nvSpPr>
        <p:spPr>
          <a:xfrm>
            <a:off x="9251225" y="3818182"/>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MC path 5"/>
          <p:cNvGrpSpPr/>
          <p:nvPr/>
        </p:nvGrpSpPr>
        <p:grpSpPr>
          <a:xfrm>
            <a:off x="1365250" y="1949450"/>
            <a:ext cx="3340100" cy="2227263"/>
            <a:chOff x="4192363" y="7427563"/>
            <a:chExt cx="3340100" cy="2227263"/>
          </a:xfrm>
        </p:grpSpPr>
        <p:cxnSp>
          <p:nvCxnSpPr>
            <p:cNvPr id="514" name="Straight Connector 513"/>
            <p:cNvCxnSpPr/>
            <p:nvPr/>
          </p:nvCxnSpPr>
          <p:spPr>
            <a:xfrm>
              <a:off x="5384576" y="7978426"/>
              <a:ext cx="133350" cy="442912"/>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4192363" y="7945089"/>
              <a:ext cx="1058863" cy="169227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6694263" y="7473601"/>
              <a:ext cx="838200" cy="39211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H="1" flipV="1">
              <a:off x="6127527" y="8373713"/>
              <a:ext cx="4761" cy="23336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6672038" y="7954613"/>
              <a:ext cx="855663" cy="1700213"/>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flipV="1">
              <a:off x="6075138" y="8378476"/>
              <a:ext cx="4763" cy="22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5327426" y="7978426"/>
              <a:ext cx="157162"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4230463" y="7427563"/>
              <a:ext cx="1039813" cy="44132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flipH="1">
              <a:off x="5532213" y="8164163"/>
              <a:ext cx="180976"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5827488" y="8159401"/>
              <a:ext cx="195263" cy="11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V="1">
              <a:off x="6165626" y="8607078"/>
              <a:ext cx="185737" cy="85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flipV="1">
              <a:off x="6470515" y="7973663"/>
              <a:ext cx="147548" cy="567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flipH="1">
              <a:off x="5584601" y="8192738"/>
              <a:ext cx="161925" cy="25241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5860827" y="8111776"/>
              <a:ext cx="195261" cy="128587"/>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flipV="1">
              <a:off x="6165626" y="8540401"/>
              <a:ext cx="180975" cy="8096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a:off x="6408513" y="7941913"/>
              <a:ext cx="158750" cy="54133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520" name="Oval 519"/>
            <p:cNvSpPr/>
            <p:nvPr/>
          </p:nvSpPr>
          <p:spPr>
            <a:xfrm rot="10800000" flipV="1">
              <a:off x="6550179" y="781647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1" name="Oval 520"/>
            <p:cNvSpPr/>
            <p:nvPr/>
          </p:nvSpPr>
          <p:spPr>
            <a:xfrm rot="10800000" flipV="1">
              <a:off x="5237755" y="7827107"/>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4" name="Oval 523"/>
            <p:cNvSpPr/>
            <p:nvPr/>
          </p:nvSpPr>
          <p:spPr>
            <a:xfrm rot="10800000" flipV="1">
              <a:off x="5998617" y="823046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5" name="Oval 524"/>
            <p:cNvSpPr/>
            <p:nvPr/>
          </p:nvSpPr>
          <p:spPr>
            <a:xfrm rot="10800000" flipV="1">
              <a:off x="5431967" y="841945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6" name="Oval 525"/>
            <p:cNvSpPr/>
            <p:nvPr/>
          </p:nvSpPr>
          <p:spPr>
            <a:xfrm rot="10800000" flipV="1">
              <a:off x="5694138" y="8032276"/>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7" name="Oval 526"/>
            <p:cNvSpPr/>
            <p:nvPr/>
          </p:nvSpPr>
          <p:spPr>
            <a:xfrm rot="10800000" flipV="1">
              <a:off x="6023106" y="860942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8" name="Oval 527"/>
            <p:cNvSpPr/>
            <p:nvPr/>
          </p:nvSpPr>
          <p:spPr>
            <a:xfrm rot="10800000" flipV="1">
              <a:off x="6328455" y="847708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539" name="Oval 538"/>
          <p:cNvSpPr/>
          <p:nvPr/>
        </p:nvSpPr>
        <p:spPr>
          <a:xfrm>
            <a:off x="8689382" y="366967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8985035" y="3616606"/>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extBox 540"/>
          <p:cNvSpPr txBox="1"/>
          <p:nvPr/>
        </p:nvSpPr>
        <p:spPr>
          <a:xfrm>
            <a:off x="9204660" y="3160804"/>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sp>
        <p:nvSpPr>
          <p:cNvPr id="260" name="TextBox 6">
            <a:extLst>
              <a:ext uri="{FF2B5EF4-FFF2-40B4-BE49-F238E27FC236}">
                <a16:creationId xmlns:a16="http://schemas.microsoft.com/office/drawing/2014/main" id="{68DAE6FF-4ED2-4D2D-B3D5-4A144A1B5E55}"/>
              </a:ext>
            </a:extLst>
          </p:cNvPr>
          <p:cNvSpPr txBox="1"/>
          <p:nvPr/>
        </p:nvSpPr>
        <p:spPr>
          <a:xfrm>
            <a:off x="746342" y="5355917"/>
            <a:ext cx="2356735" cy="461665"/>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r>
              <a:rPr lang="en-US" sz="2400" dirty="0">
                <a:solidFill>
                  <a:schemeClr val="bg1">
                    <a:lumMod val="75000"/>
                  </a:schemeClr>
                </a:solidFill>
              </a:rPr>
              <a:t>[Bar et al. 2019]</a:t>
            </a:r>
            <a:endParaRPr lang="LID4096" sz="2400" dirty="0">
              <a:solidFill>
                <a:schemeClr val="bg1">
                  <a:lumMod val="75000"/>
                </a:schemeClr>
              </a:solidFill>
            </a:endParaRPr>
          </a:p>
        </p:txBody>
      </p:sp>
      <p:sp>
        <p:nvSpPr>
          <p:cNvPr id="261" name="TextBox 259">
            <a:extLst>
              <a:ext uri="{FF2B5EF4-FFF2-40B4-BE49-F238E27FC236}">
                <a16:creationId xmlns:a16="http://schemas.microsoft.com/office/drawing/2014/main" id="{214023B0-E5FB-4E47-8266-ABFCCFF7E1F6}"/>
              </a:ext>
            </a:extLst>
          </p:cNvPr>
          <p:cNvSpPr txBox="1"/>
          <p:nvPr/>
        </p:nvSpPr>
        <p:spPr>
          <a:xfrm rot="21236754">
            <a:off x="3128184" y="4926036"/>
            <a:ext cx="4091072" cy="1015663"/>
          </a:xfrm>
          <a:prstGeom prst="rect">
            <a:avLst/>
          </a:prstGeom>
          <a:noFill/>
          <a:effectLst>
            <a:outerShdw blurRad="50800" dist="38100" dir="13500000" algn="br" rotWithShape="0">
              <a:prstClr val="black">
                <a:alpha val="40000"/>
              </a:prstClr>
            </a:outerShdw>
          </a:effectLst>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a:lstStyle>
          <a:p>
            <a:pPr algn="ctr"/>
            <a:r>
              <a:rPr lang="en-US" sz="3000" dirty="0">
                <a:solidFill>
                  <a:srgbClr val="FFC000"/>
                </a:solidFill>
              </a:rPr>
              <a:t>Average path pairs with </a:t>
            </a:r>
            <a:r>
              <a:rPr lang="en-US" sz="3000" b="1" dirty="0">
                <a:solidFill>
                  <a:srgbClr val="FFC000"/>
                </a:solidFill>
              </a:rPr>
              <a:t>shared </a:t>
            </a:r>
            <a:r>
              <a:rPr lang="en-US" sz="3000" dirty="0">
                <a:solidFill>
                  <a:srgbClr val="FFC000"/>
                </a:solidFill>
              </a:rPr>
              <a:t>vertices</a:t>
            </a:r>
            <a:endParaRPr lang="LID4096" sz="3000" dirty="0">
              <a:solidFill>
                <a:srgbClr val="FFC000"/>
              </a:solidFill>
            </a:endParaRPr>
          </a:p>
        </p:txBody>
      </p:sp>
    </p:spTree>
    <p:custDataLst>
      <p:tags r:id="rId1"/>
    </p:custDataLst>
    <p:extLst>
      <p:ext uri="{BB962C8B-B14F-4D97-AF65-F5344CB8AC3E}">
        <p14:creationId xmlns:p14="http://schemas.microsoft.com/office/powerpoint/2010/main" val="11200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xit" presetSubtype="0" fill="hold" nodeType="withEffect">
                                  <p:stCondLst>
                                    <p:cond delay="0"/>
                                  </p:stCondLst>
                                  <p:childTnLst>
                                    <p:animEffect transition="out" filter="fade">
                                      <p:cBhvr>
                                        <p:cTn id="9" dur="500"/>
                                        <p:tgtEl>
                                          <p:spTgt spid="235"/>
                                        </p:tgtEl>
                                      </p:cBhvr>
                                    </p:animEffect>
                                    <p:set>
                                      <p:cBhvr>
                                        <p:cTn id="10" dur="1" fill="hold">
                                          <p:stCondLst>
                                            <p:cond delay="499"/>
                                          </p:stCondLst>
                                        </p:cTn>
                                        <p:tgtEl>
                                          <p:spTgt spid="23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57"/>
                                        </p:tgtEl>
                                      </p:cBhvr>
                                    </p:animEffect>
                                    <p:set>
                                      <p:cBhvr>
                                        <p:cTn id="13" dur="1" fill="hold">
                                          <p:stCondLst>
                                            <p:cond delay="499"/>
                                          </p:stCondLst>
                                        </p:cTn>
                                        <p:tgtEl>
                                          <p:spTgt spid="25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8"/>
                                        </p:tgtEl>
                                      </p:cBhvr>
                                    </p:animEffect>
                                    <p:set>
                                      <p:cBhvr>
                                        <p:cTn id="16" dur="1" fill="hold">
                                          <p:stCondLst>
                                            <p:cond delay="499"/>
                                          </p:stCondLst>
                                        </p:cTn>
                                        <p:tgtEl>
                                          <p:spTgt spid="25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59"/>
                                        </p:tgtEl>
                                      </p:cBhvr>
                                    </p:animEffect>
                                    <p:set>
                                      <p:cBhvr>
                                        <p:cTn id="19" dur="1" fill="hold">
                                          <p:stCondLst>
                                            <p:cond delay="499"/>
                                          </p:stCondLst>
                                        </p:cTn>
                                        <p:tgtEl>
                                          <p:spTgt spid="25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0"/>
                                        </p:tgtEl>
                                      </p:cBhvr>
                                    </p:animEffect>
                                    <p:set>
                                      <p:cBhvr>
                                        <p:cTn id="22" dur="1" fill="hold">
                                          <p:stCondLst>
                                            <p:cond delay="499"/>
                                          </p:stCondLst>
                                        </p:cTn>
                                        <p:tgtEl>
                                          <p:spTgt spid="27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71"/>
                                        </p:tgtEl>
                                      </p:cBhvr>
                                    </p:animEffect>
                                    <p:set>
                                      <p:cBhvr>
                                        <p:cTn id="25" dur="1" fill="hold">
                                          <p:stCondLst>
                                            <p:cond delay="499"/>
                                          </p:stCondLst>
                                        </p:cTn>
                                        <p:tgtEl>
                                          <p:spTgt spid="27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72"/>
                                        </p:tgtEl>
                                      </p:cBhvr>
                                    </p:animEffect>
                                    <p:set>
                                      <p:cBhvr>
                                        <p:cTn id="28" dur="1" fill="hold">
                                          <p:stCondLst>
                                            <p:cond delay="499"/>
                                          </p:stCondLst>
                                        </p:cTn>
                                        <p:tgtEl>
                                          <p:spTgt spid="27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73"/>
                                        </p:tgtEl>
                                      </p:cBhvr>
                                    </p:animEffect>
                                    <p:set>
                                      <p:cBhvr>
                                        <p:cTn id="31" dur="1" fill="hold">
                                          <p:stCondLst>
                                            <p:cond delay="499"/>
                                          </p:stCondLst>
                                        </p:cTn>
                                        <p:tgtEl>
                                          <p:spTgt spid="27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56"/>
                                        </p:tgtEl>
                                      </p:cBhvr>
                                    </p:animEffect>
                                    <p:set>
                                      <p:cBhvr>
                                        <p:cTn id="34" dur="1" fill="hold">
                                          <p:stCondLst>
                                            <p:cond delay="499"/>
                                          </p:stCondLst>
                                        </p:cTn>
                                        <p:tgtEl>
                                          <p:spTgt spid="256"/>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82"/>
                                        </p:tgtEl>
                                      </p:cBhvr>
                                    </p:animEffect>
                                    <p:set>
                                      <p:cBhvr>
                                        <p:cTn id="45" dur="1" fill="hold">
                                          <p:stCondLst>
                                            <p:cond delay="499"/>
                                          </p:stCondLst>
                                        </p:cTn>
                                        <p:tgtEl>
                                          <p:spTgt spid="28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1"/>
                                        </p:tgtEl>
                                        <p:attrNameLst>
                                          <p:attrName>style.visibility</p:attrName>
                                        </p:attrNameLst>
                                      </p:cBhvr>
                                      <p:to>
                                        <p:strVal val="visible"/>
                                      </p:to>
                                    </p:set>
                                    <p:animEffect transition="in" filter="fade">
                                      <p:cBhvr>
                                        <p:cTn id="51" dur="500"/>
                                        <p:tgtEl>
                                          <p:spTgt spid="35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3"/>
                                        </p:tgtEl>
                                        <p:attrNameLst>
                                          <p:attrName>style.visibility</p:attrName>
                                        </p:attrNameLst>
                                      </p:cBhvr>
                                      <p:to>
                                        <p:strVal val="visible"/>
                                      </p:to>
                                    </p:set>
                                    <p:animEffect transition="in" filter="fade">
                                      <p:cBhvr>
                                        <p:cTn id="56" dur="500"/>
                                        <p:tgtEl>
                                          <p:spTgt spid="333"/>
                                        </p:tgtEl>
                                      </p:cBhvr>
                                    </p:animEffect>
                                  </p:childTnLst>
                                </p:cTn>
                              </p:par>
                              <p:par>
                                <p:cTn id="57" presetID="10" presetClass="exit" presetSubtype="0" fill="hold" nodeType="withEffect">
                                  <p:stCondLst>
                                    <p:cond delay="0"/>
                                  </p:stCondLst>
                                  <p:childTnLst>
                                    <p:animEffect transition="out" filter="fade">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60"/>
                                        </p:tgtEl>
                                        <p:attrNameLst>
                                          <p:attrName>style.visibility</p:attrName>
                                        </p:attrNameLst>
                                      </p:cBhvr>
                                      <p:to>
                                        <p:strVal val="visible"/>
                                      </p:to>
                                    </p:set>
                                    <p:animEffect transition="in" filter="fade">
                                      <p:cBhvr>
                                        <p:cTn id="62" dur="500"/>
                                        <p:tgtEl>
                                          <p:spTgt spid="36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1"/>
                                        </p:tgtEl>
                                        <p:attrNameLst>
                                          <p:attrName>style.visibility</p:attrName>
                                        </p:attrNameLst>
                                      </p:cBhvr>
                                      <p:to>
                                        <p:strVal val="visible"/>
                                      </p:to>
                                    </p:set>
                                    <p:animEffect transition="in" filter="fade">
                                      <p:cBhvr>
                                        <p:cTn id="67" dur="500"/>
                                        <p:tgtEl>
                                          <p:spTgt spid="361"/>
                                        </p:tgtEl>
                                      </p:cBhvr>
                                    </p:animEffect>
                                  </p:childTnLst>
                                </p:cTn>
                              </p:par>
                              <p:par>
                                <p:cTn id="68" presetID="10" presetClass="exit" presetSubtype="0" fill="hold" nodeType="withEffect">
                                  <p:stCondLst>
                                    <p:cond delay="0"/>
                                  </p:stCondLst>
                                  <p:childTnLst>
                                    <p:animEffect transition="out" filter="fade">
                                      <p:cBhvr>
                                        <p:cTn id="69" dur="500"/>
                                        <p:tgtEl>
                                          <p:spTgt spid="333"/>
                                        </p:tgtEl>
                                      </p:cBhvr>
                                    </p:animEffect>
                                    <p:set>
                                      <p:cBhvr>
                                        <p:cTn id="70" dur="1" fill="hold">
                                          <p:stCondLst>
                                            <p:cond delay="499"/>
                                          </p:stCondLst>
                                        </p:cTn>
                                        <p:tgtEl>
                                          <p:spTgt spid="333"/>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512"/>
                                        </p:tgtEl>
                                        <p:attrNameLst>
                                          <p:attrName>style.visibility</p:attrName>
                                        </p:attrNameLst>
                                      </p:cBhvr>
                                      <p:to>
                                        <p:strVal val="visible"/>
                                      </p:to>
                                    </p:set>
                                    <p:animEffect transition="in" filter="fade">
                                      <p:cBhvr>
                                        <p:cTn id="73" dur="500"/>
                                        <p:tgtEl>
                                          <p:spTgt spid="5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13"/>
                                        </p:tgtEl>
                                        <p:attrNameLst>
                                          <p:attrName>style.visibility</p:attrName>
                                        </p:attrNameLst>
                                      </p:cBhvr>
                                      <p:to>
                                        <p:strVal val="visible"/>
                                      </p:to>
                                    </p:set>
                                    <p:animEffect transition="in" filter="fade">
                                      <p:cBhvr>
                                        <p:cTn id="78" dur="500"/>
                                        <p:tgtEl>
                                          <p:spTgt spid="5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39"/>
                                        </p:tgtEl>
                                        <p:attrNameLst>
                                          <p:attrName>style.visibility</p:attrName>
                                        </p:attrNameLst>
                                      </p:cBhvr>
                                      <p:to>
                                        <p:strVal val="visible"/>
                                      </p:to>
                                    </p:set>
                                    <p:animEffect transition="in" filter="fade">
                                      <p:cBhvr>
                                        <p:cTn id="81" dur="500"/>
                                        <p:tgtEl>
                                          <p:spTgt spid="539"/>
                                        </p:tgtEl>
                                      </p:cBhvr>
                                    </p:animEffect>
                                  </p:childTnLst>
                                </p:cTn>
                              </p:par>
                              <p:par>
                                <p:cTn id="82" presetID="10" presetClass="exit" presetSubtype="0" fill="hold" nodeType="withEffect">
                                  <p:stCondLst>
                                    <p:cond delay="0"/>
                                  </p:stCondLst>
                                  <p:childTnLst>
                                    <p:animEffect transition="out" filter="fade">
                                      <p:cBhvr>
                                        <p:cTn id="83" dur="500"/>
                                        <p:tgtEl>
                                          <p:spTgt spid="361"/>
                                        </p:tgtEl>
                                      </p:cBhvr>
                                    </p:animEffect>
                                    <p:set>
                                      <p:cBhvr>
                                        <p:cTn id="84" dur="1" fill="hold">
                                          <p:stCondLst>
                                            <p:cond delay="499"/>
                                          </p:stCondLst>
                                        </p:cTn>
                                        <p:tgtEl>
                                          <p:spTgt spid="36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40"/>
                                        </p:tgtEl>
                                        <p:attrNameLst>
                                          <p:attrName>style.visibility</p:attrName>
                                        </p:attrNameLst>
                                      </p:cBhvr>
                                      <p:to>
                                        <p:strVal val="visible"/>
                                      </p:to>
                                    </p:set>
                                    <p:animEffect transition="in" filter="fade">
                                      <p:cBhvr>
                                        <p:cTn id="89" dur="500"/>
                                        <p:tgtEl>
                                          <p:spTgt spid="54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41"/>
                                        </p:tgtEl>
                                        <p:attrNameLst>
                                          <p:attrName>style.visibility</p:attrName>
                                        </p:attrNameLst>
                                      </p:cBhvr>
                                      <p:to>
                                        <p:strVal val="visible"/>
                                      </p:to>
                                    </p:set>
                                    <p:animEffect transition="in" filter="fade">
                                      <p:cBhvr>
                                        <p:cTn id="92"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animBg="1"/>
      <p:bldP spid="256" grpId="0" animBg="1"/>
      <p:bldP spid="257" grpId="0" animBg="1"/>
      <p:bldP spid="258" grpId="0" animBg="1"/>
      <p:bldP spid="259" grpId="0" animBg="1"/>
      <p:bldP spid="270" grpId="0" animBg="1"/>
      <p:bldP spid="271" grpId="0" animBg="1"/>
      <p:bldP spid="272" grpId="0" animBg="1"/>
      <p:bldP spid="273" grpId="0"/>
      <p:bldP spid="351" grpId="0" animBg="1"/>
      <p:bldP spid="360" grpId="0" animBg="1"/>
      <p:bldP spid="512" grpId="0" animBg="1"/>
      <p:bldP spid="539" grpId="0" animBg="1"/>
      <p:bldP spid="540" grpId="0" animBg="1"/>
      <p:bldP spid="5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15</a:t>
            </a:fld>
            <a:endParaRPr lang="he-IL" dirty="0"/>
          </a:p>
        </p:txBody>
      </p:sp>
      <p:grpSp>
        <p:nvGrpSpPr>
          <p:cNvPr id="5" name="Group 4"/>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3" name="Rectangle 2"/>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5"/>
                  <a:stretch>
                    <a:fillRect b="-14754"/>
                  </a:stretch>
                </a:blipFill>
              </p:spPr>
              <p:txBody>
                <a:bodyPr/>
                <a:lstStyle/>
                <a:p>
                  <a:r>
                    <a:rPr lang="en-US">
                      <a:noFill/>
                    </a:rPr>
                    <a:t> </a:t>
                  </a:r>
                </a:p>
              </p:txBody>
            </p:sp>
          </mc:Fallback>
        </mc:AlternateContent>
      </p:grpSp>
      <p:grpSp>
        <p:nvGrpSpPr>
          <p:cNvPr id="37" name="Group 36"/>
          <p:cNvGrpSpPr/>
          <p:nvPr/>
        </p:nvGrpSpPr>
        <p:grpSpPr>
          <a:xfrm>
            <a:off x="6982683" y="2548858"/>
            <a:ext cx="3251317" cy="3177524"/>
            <a:chOff x="6749043" y="6942631"/>
            <a:chExt cx="3251317" cy="3177524"/>
          </a:xfrm>
        </p:grpSpPr>
        <p:cxnSp>
          <p:nvCxnSpPr>
            <p:cNvPr id="355" name="Straight Arrow Connector 354"/>
            <p:cNvCxnSpPr/>
            <p:nvPr/>
          </p:nvCxnSpPr>
          <p:spPr>
            <a:xfrm flipV="1">
              <a:off x="8180769"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396540" y="8686460"/>
              <a:ext cx="603820" cy="584775"/>
            </a:xfrm>
            <a:prstGeom prst="rect">
              <a:avLst/>
            </a:prstGeom>
            <a:noFill/>
          </p:spPr>
          <p:txBody>
            <a:bodyPr wrap="none" rtlCol="0">
              <a:spAutoFit/>
            </a:bodyPr>
            <a:lstStyle/>
            <a:p>
              <a:r>
                <a:rPr lang="en-US" sz="3200" dirty="0">
                  <a:solidFill>
                    <a:srgbClr val="FFFF99"/>
                  </a:solidFill>
                  <a:latin typeface="+mn-lt"/>
                </a:rPr>
                <a:t>Re</a:t>
              </a:r>
            </a:p>
          </p:txBody>
        </p:sp>
        <p:sp>
          <p:nvSpPr>
            <p:cNvPr id="358" name="TextBox 357"/>
            <p:cNvSpPr txBox="1"/>
            <p:nvPr/>
          </p:nvSpPr>
          <p:spPr>
            <a:xfrm>
              <a:off x="8251827" y="6942631"/>
              <a:ext cx="617477"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err="1">
                  <a:solidFill>
                    <a:srgbClr val="FFFF99"/>
                  </a:solidFill>
                </a:rPr>
                <a:t>Im</a:t>
              </a:r>
              <a:endParaRPr lang="en-US" dirty="0">
                <a:solidFill>
                  <a:srgbClr val="FFFF99"/>
                </a:solidFill>
              </a:endParaRPr>
            </a:p>
          </p:txBody>
        </p:sp>
        <p:cxnSp>
          <p:nvCxnSpPr>
            <p:cNvPr id="359" name="Straight Arrow Connector 358"/>
            <p:cNvCxnSpPr/>
            <p:nvPr/>
          </p:nvCxnSpPr>
          <p:spPr>
            <a:xfrm rot="5400000" flipV="1">
              <a:off x="8182738"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8794206" y="5511262"/>
                <a:ext cx="3296223" cy="400110"/>
              </a:xfrm>
              <a:prstGeom prst="rect">
                <a:avLst/>
              </a:prstGeom>
            </p:spPr>
            <p:txBody>
              <a:bodyPr wrap="none">
                <a:spAutoFit/>
              </a:bodyPr>
              <a:lstStyle/>
              <a:p>
                <a:r>
                  <a:rPr lang="en-US" sz="2000" dirty="0">
                    <a:solidFill>
                      <a:schemeClr val="bg1"/>
                    </a:solidFill>
                    <a:latin typeface="+mn-lt"/>
                    <a:ea typeface="Cambria Math" panose="02040503050406030204" pitchFamily="18" charset="0"/>
                  </a:rPr>
                  <a:t>Plot of: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𝑢</m:t>
                    </m:r>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1</m:t>
                            </m:r>
                          </m:sub>
                        </m:sSub>
                      </m:e>
                    </m:d>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𝑢</m:t>
                        </m:r>
                      </m:e>
                      <m:sup>
                        <m:r>
                          <a:rPr lang="en-US" sz="2000" i="1">
                            <a:solidFill>
                              <a:schemeClr val="bg1"/>
                            </a:solidFill>
                            <a:latin typeface="Cambria Math" panose="02040503050406030204" pitchFamily="18" charset="0"/>
                            <a:ea typeface="Cambria Math" panose="02040503050406030204" pitchFamily="18" charset="0"/>
                          </a:rPr>
                          <m:t>∗</m:t>
                        </m:r>
                      </m:sup>
                    </m:sSup>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2</m:t>
                            </m:r>
                          </m:sub>
                        </m:sSub>
                      </m:e>
                    </m:d>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8794206" y="5511262"/>
                <a:ext cx="3296223" cy="400110"/>
              </a:xfrm>
              <a:prstGeom prst="rect">
                <a:avLst/>
              </a:prstGeom>
              <a:blipFill>
                <a:blip r:embed="rId6"/>
                <a:stretch>
                  <a:fillRect l="-2037" t="-7576" b="-25758"/>
                </a:stretch>
              </a:blipFill>
            </p:spPr>
            <p:txBody>
              <a:bodyPr/>
              <a:lstStyle/>
              <a:p>
                <a:r>
                  <a:rPr lang="en-US">
                    <a:noFill/>
                  </a:rPr>
                  <a:t> </a:t>
                </a:r>
              </a:p>
            </p:txBody>
          </p:sp>
        </mc:Fallback>
      </mc:AlternateContent>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50" name="TextBox 149"/>
              <p:cNvSpPr txBox="1"/>
              <p:nvPr/>
            </p:nvSpPr>
            <p:spPr>
              <a:xfrm>
                <a:off x="923758" y="1897771"/>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923758" y="1897771"/>
                <a:ext cx="45089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923770" y="3508962"/>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923770" y="3508962"/>
                <a:ext cx="461600"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4891052" y="3650443"/>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4891052" y="3650443"/>
                <a:ext cx="552202" cy="553998"/>
              </a:xfrm>
              <a:prstGeom prst="rect">
                <a:avLst/>
              </a:prstGeom>
              <a:blipFill>
                <a:blip r:embed="rId9"/>
                <a:stretch>
                  <a:fillRect/>
                </a:stretch>
              </a:blipFill>
            </p:spPr>
            <p:txBody>
              <a:bodyPr/>
              <a:lstStyle/>
              <a:p>
                <a:r>
                  <a:rPr lang="en-US">
                    <a:noFill/>
                  </a:rPr>
                  <a:t> </a:t>
                </a:r>
              </a:p>
            </p:txBody>
          </p:sp>
        </mc:Fallback>
      </mc:AlternateContent>
      <p:sp>
        <p:nvSpPr>
          <p:cNvPr id="154" name="Oval 153"/>
          <p:cNvSpPr/>
          <p:nvPr/>
        </p:nvSpPr>
        <p:spPr>
          <a:xfrm>
            <a:off x="1140068" y="4137581"/>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656777" y="1726464"/>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7" name="TextBox 156"/>
              <p:cNvSpPr txBox="1"/>
              <p:nvPr/>
            </p:nvSpPr>
            <p:spPr>
              <a:xfrm>
                <a:off x="4882344" y="1880229"/>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4882344" y="1880229"/>
                <a:ext cx="562911" cy="553998"/>
              </a:xfrm>
              <a:prstGeom prst="rect">
                <a:avLst/>
              </a:prstGeom>
              <a:blipFill>
                <a:blip r:embed="rId10"/>
                <a:stretch>
                  <a:fillRect/>
                </a:stretch>
              </a:blipFill>
            </p:spPr>
            <p:txBody>
              <a:bodyPr/>
              <a:lstStyle/>
              <a:p>
                <a:r>
                  <a:rPr lang="en-US">
                    <a:noFill/>
                  </a:rPr>
                  <a:t> </a:t>
                </a:r>
              </a:p>
            </p:txBody>
          </p:sp>
        </mc:Fallback>
      </mc:AlternateContent>
      <p:cxnSp>
        <p:nvCxnSpPr>
          <p:cNvPr id="514" name="Straight Connector 513"/>
          <p:cNvCxnSpPr/>
          <p:nvPr/>
        </p:nvCxnSpPr>
        <p:spPr>
          <a:xfrm>
            <a:off x="2557463" y="2500313"/>
            <a:ext cx="133350" cy="442912"/>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1365250" y="2466976"/>
            <a:ext cx="1058863" cy="169227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3867150" y="1995488"/>
            <a:ext cx="838200" cy="39211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flipH="1" flipV="1">
            <a:off x="3300414" y="2895600"/>
            <a:ext cx="4761" cy="23336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3844925" y="2476500"/>
            <a:ext cx="855663" cy="1700213"/>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p:nvPr/>
        </p:nvCxnSpPr>
        <p:spPr>
          <a:xfrm flipH="1" flipV="1">
            <a:off x="3248025" y="2900363"/>
            <a:ext cx="4763" cy="2286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p:cNvCxnSpPr/>
          <p:nvPr/>
        </p:nvCxnSpPr>
        <p:spPr>
          <a:xfrm>
            <a:off x="2500313" y="2500313"/>
            <a:ext cx="157162"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1403350" y="1949450"/>
            <a:ext cx="1039813" cy="44132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flipH="1">
            <a:off x="2705100" y="2686050"/>
            <a:ext cx="180976" cy="2667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3000375" y="2681288"/>
            <a:ext cx="195263" cy="119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flipV="1">
            <a:off x="3338513" y="3128965"/>
            <a:ext cx="185737" cy="85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flipV="1">
            <a:off x="3643402" y="2495550"/>
            <a:ext cx="147548" cy="5675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flipH="1">
            <a:off x="2757488" y="2714625"/>
            <a:ext cx="161925" cy="25241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3033714" y="2633663"/>
            <a:ext cx="195261" cy="128587"/>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flipV="1">
            <a:off x="3338513" y="3062288"/>
            <a:ext cx="180975" cy="80963"/>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a:off x="3581400" y="2463800"/>
            <a:ext cx="158750" cy="541338"/>
          </a:xfrm>
          <a:prstGeom prst="line">
            <a:avLst/>
          </a:prstGeom>
          <a:ln w="38100">
            <a:solidFill>
              <a:srgbClr val="C39300"/>
            </a:solidFill>
            <a:prstDash val="sysDot"/>
          </a:ln>
        </p:spPr>
        <p:style>
          <a:lnRef idx="1">
            <a:schemeClr val="accent1"/>
          </a:lnRef>
          <a:fillRef idx="0">
            <a:schemeClr val="accent1"/>
          </a:fillRef>
          <a:effectRef idx="0">
            <a:schemeClr val="accent1"/>
          </a:effectRef>
          <a:fontRef idx="minor">
            <a:schemeClr val="tx1"/>
          </a:fontRef>
        </p:style>
      </p:cxnSp>
      <p:sp>
        <p:nvSpPr>
          <p:cNvPr id="520" name="Oval 519"/>
          <p:cNvSpPr/>
          <p:nvPr/>
        </p:nvSpPr>
        <p:spPr>
          <a:xfrm rot="10800000" flipV="1">
            <a:off x="3723066" y="2338360"/>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1" name="Oval 520"/>
          <p:cNvSpPr/>
          <p:nvPr/>
        </p:nvSpPr>
        <p:spPr>
          <a:xfrm rot="10800000" flipV="1">
            <a:off x="2410642" y="2348994"/>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4" name="Oval 523"/>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5" name="Oval 524"/>
          <p:cNvSpPr/>
          <p:nvPr/>
        </p:nvSpPr>
        <p:spPr>
          <a:xfrm rot="10800000" flipV="1">
            <a:off x="2604854" y="2941340"/>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6" name="Oval 525"/>
          <p:cNvSpPr/>
          <p:nvPr/>
        </p:nvSpPr>
        <p:spPr>
          <a:xfrm rot="10800000" flipV="1">
            <a:off x="2867025" y="2554163"/>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7" name="Oval 526"/>
          <p:cNvSpPr/>
          <p:nvPr/>
        </p:nvSpPr>
        <p:spPr>
          <a:xfrm rot="10800000" flipV="1">
            <a:off x="3195993" y="3131315"/>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528" name="Oval 527"/>
          <p:cNvSpPr/>
          <p:nvPr/>
        </p:nvSpPr>
        <p:spPr>
          <a:xfrm rot="10800000" flipV="1">
            <a:off x="3501342" y="2998971"/>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cxnSp>
        <p:nvCxnSpPr>
          <p:cNvPr id="262" name="Straight Connector 261"/>
          <p:cNvCxnSpPr/>
          <p:nvPr/>
        </p:nvCxnSpPr>
        <p:spPr>
          <a:xfrm>
            <a:off x="3867150" y="2452688"/>
            <a:ext cx="811530" cy="648652"/>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0" name="TextBox 259"/>
              <p:cNvSpPr txBox="1"/>
              <p:nvPr/>
            </p:nvSpPr>
            <p:spPr>
              <a:xfrm>
                <a:off x="-408530" y="2333513"/>
                <a:ext cx="274725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a:solidFill>
                                <a:srgbClr val="FF0000"/>
                              </a:solidFill>
                              <a:latin typeface="Cambria Math" panose="02040503050406030204" pitchFamily="18" charset="0"/>
                            </a:rPr>
                            <m:t>𝒊</m:t>
                          </m:r>
                        </m:e>
                        <m:sub>
                          <m:r>
                            <a:rPr lang="en-US" sz="3600" b="1" i="1">
                              <a:solidFill>
                                <a:srgbClr val="FF0000"/>
                              </a:solidFill>
                              <a:latin typeface="Cambria Math" panose="02040503050406030204" pitchFamily="18" charset="0"/>
                            </a:rPr>
                            <m:t>𝟏</m:t>
                          </m:r>
                        </m:sub>
                      </m:sSub>
                      <m:r>
                        <a:rPr lang="he-IL" sz="3600" b="1" i="1" smtClean="0">
                          <a:solidFill>
                            <a:schemeClr val="bg1"/>
                          </a:solidFill>
                          <a:latin typeface="Cambria Math" panose="02040503050406030204" pitchFamily="18" charset="0"/>
                        </a:rPr>
                        <m:t>=</m:t>
                      </m:r>
                      <m:sSub>
                        <m:sSubPr>
                          <m:ctrlPr>
                            <a:rPr lang="en-IL" sz="3600" b="1" i="1">
                              <a:solidFill>
                                <a:srgbClr val="FFC000"/>
                              </a:solidFill>
                              <a:latin typeface="Cambria Math" panose="02040503050406030204" pitchFamily="18" charset="0"/>
                            </a:rPr>
                          </m:ctrlPr>
                        </m:sSubPr>
                        <m:e>
                          <m:r>
                            <a:rPr lang="en-US" sz="3600" b="1" i="1">
                              <a:solidFill>
                                <a:srgbClr val="FFC000"/>
                              </a:solidFill>
                              <a:latin typeface="Cambria Math" panose="02040503050406030204" pitchFamily="18" charset="0"/>
                            </a:rPr>
                            <m:t>𝒊</m:t>
                          </m:r>
                        </m:e>
                        <m:sub>
                          <m:r>
                            <a:rPr lang="en-US" sz="3600" b="1" i="1">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260" name="TextBox 259"/>
              <p:cNvSpPr txBox="1">
                <a:spLocks noRot="1" noChangeAspect="1" noMove="1" noResize="1" noEditPoints="1" noAdjustHandles="1" noChangeArrowheads="1" noChangeShapeType="1" noTextEdit="1"/>
              </p:cNvSpPr>
              <p:nvPr/>
            </p:nvSpPr>
            <p:spPr>
              <a:xfrm>
                <a:off x="-408530" y="2333513"/>
                <a:ext cx="2747252" cy="553998"/>
              </a:xfrm>
              <a:prstGeom prst="rect">
                <a:avLst/>
              </a:prstGeom>
              <a:blipFill>
                <a:blip r:embed="rId11"/>
                <a:stretch>
                  <a:fillRect/>
                </a:stretch>
              </a:blipFill>
            </p:spPr>
            <p:txBody>
              <a:bodyPr/>
              <a:lstStyle/>
              <a:p>
                <a:r>
                  <a:rPr lang="en-US">
                    <a:noFill/>
                  </a:rPr>
                  <a:t> </a:t>
                </a:r>
              </a:p>
            </p:txBody>
          </p:sp>
        </mc:Fallback>
      </mc:AlternateContent>
      <p:cxnSp>
        <p:nvCxnSpPr>
          <p:cNvPr id="261" name="Straight Connector 260"/>
          <p:cNvCxnSpPr/>
          <p:nvPr/>
        </p:nvCxnSpPr>
        <p:spPr>
          <a:xfrm flipV="1">
            <a:off x="1402080" y="2446021"/>
            <a:ext cx="1013460" cy="624839"/>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1113423" y="1726464"/>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656777" y="4137581"/>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3" name="TextBox 262"/>
              <p:cNvSpPr txBox="1"/>
              <p:nvPr/>
            </p:nvSpPr>
            <p:spPr>
              <a:xfrm>
                <a:off x="4238386" y="2479833"/>
                <a:ext cx="274725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𝒗</m:t>
                          </m:r>
                        </m:e>
                        <m:sub>
                          <m:r>
                            <a:rPr lang="en-US" sz="3600" b="1" i="1">
                              <a:solidFill>
                                <a:srgbClr val="FF0000"/>
                              </a:solidFill>
                              <a:latin typeface="Cambria Math" panose="02040503050406030204" pitchFamily="18" charset="0"/>
                            </a:rPr>
                            <m:t>𝟏</m:t>
                          </m:r>
                        </m:sub>
                      </m:sSub>
                      <m:r>
                        <a:rPr lang="he-IL" sz="3600" b="1" i="1" smtClean="0">
                          <a:solidFill>
                            <a:schemeClr val="bg1"/>
                          </a:solidFill>
                          <a:latin typeface="Cambria Math" panose="02040503050406030204" pitchFamily="18" charset="0"/>
                        </a:rPr>
                        <m:t>=</m:t>
                      </m:r>
                      <m:sSub>
                        <m:sSubPr>
                          <m:ctrlPr>
                            <a:rPr lang="en-IL" sz="3600" b="1" i="1">
                              <a:solidFill>
                                <a:srgbClr val="FFC000"/>
                              </a:solidFill>
                              <a:latin typeface="Cambria Math" panose="02040503050406030204" pitchFamily="18" charset="0"/>
                            </a:rPr>
                          </m:ctrlPr>
                        </m:sSubPr>
                        <m:e>
                          <m:r>
                            <a:rPr lang="en-US" sz="3600" b="1" i="1" smtClean="0">
                              <a:solidFill>
                                <a:srgbClr val="FFC000"/>
                              </a:solidFill>
                              <a:latin typeface="Cambria Math" panose="02040503050406030204" pitchFamily="18" charset="0"/>
                            </a:rPr>
                            <m:t>𝒗</m:t>
                          </m:r>
                        </m:e>
                        <m:sub>
                          <m:r>
                            <a:rPr lang="en-US" sz="3600" b="1" i="1">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263" name="TextBox 262"/>
              <p:cNvSpPr txBox="1">
                <a:spLocks noRot="1" noChangeAspect="1" noMove="1" noResize="1" noEditPoints="1" noAdjustHandles="1" noChangeArrowheads="1" noChangeShapeType="1" noTextEdit="1"/>
              </p:cNvSpPr>
              <p:nvPr/>
            </p:nvSpPr>
            <p:spPr>
              <a:xfrm>
                <a:off x="4238386" y="2479833"/>
                <a:ext cx="2747252" cy="553998"/>
              </a:xfrm>
              <a:prstGeom prst="rect">
                <a:avLst/>
              </a:prstGeom>
              <a:blipFill>
                <a:blip r:embed="rId12"/>
                <a:stretch>
                  <a:fillRect/>
                </a:stretch>
              </a:blipFill>
            </p:spPr>
            <p:txBody>
              <a:bodyPr/>
              <a:lstStyle/>
              <a:p>
                <a:r>
                  <a:rPr lang="en-US">
                    <a:noFill/>
                  </a:rPr>
                  <a:t> </a:t>
                </a:r>
              </a:p>
            </p:txBody>
          </p:sp>
        </mc:Fallback>
      </mc:AlternateContent>
      <p:sp>
        <p:nvSpPr>
          <p:cNvPr id="184" name="Oval 183"/>
          <p:cNvSpPr/>
          <p:nvPr/>
        </p:nvSpPr>
        <p:spPr>
          <a:xfrm>
            <a:off x="9201470" y="3352172"/>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8957369" y="4050057"/>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9251225" y="3818182"/>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8689382" y="366967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8985035" y="3616606"/>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9204660" y="3160804"/>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sp>
        <p:nvSpPr>
          <p:cNvPr id="191" name="Oval 190"/>
          <p:cNvSpPr/>
          <p:nvPr/>
        </p:nvSpPr>
        <p:spPr bwMode="auto">
          <a:xfrm rot="1186413">
            <a:off x="1203574" y="2023724"/>
            <a:ext cx="1476377" cy="328304"/>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92" name="Oval 191"/>
          <p:cNvSpPr/>
          <p:nvPr/>
        </p:nvSpPr>
        <p:spPr bwMode="auto">
          <a:xfrm rot="18051678">
            <a:off x="740927" y="3068739"/>
            <a:ext cx="2297893" cy="464128"/>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93" name="Oval 192"/>
          <p:cNvSpPr/>
          <p:nvPr/>
        </p:nvSpPr>
        <p:spPr bwMode="auto">
          <a:xfrm rot="14581699">
            <a:off x="3263166" y="3158837"/>
            <a:ext cx="2021591" cy="374127"/>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94" name="Oval 193"/>
          <p:cNvSpPr/>
          <p:nvPr/>
        </p:nvSpPr>
        <p:spPr bwMode="auto">
          <a:xfrm rot="20038313">
            <a:off x="3694898" y="2018623"/>
            <a:ext cx="1189988" cy="374127"/>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195" name="Oval 194"/>
          <p:cNvSpPr/>
          <p:nvPr/>
        </p:nvSpPr>
        <p:spPr>
          <a:xfrm>
            <a:off x="8833790" y="4084972"/>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8537040" y="3534687"/>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spTree>
    <p:custDataLst>
      <p:tags r:id="rId1"/>
    </p:custDataLst>
    <p:extLst>
      <p:ext uri="{BB962C8B-B14F-4D97-AF65-F5344CB8AC3E}">
        <p14:creationId xmlns:p14="http://schemas.microsoft.com/office/powerpoint/2010/main" val="60791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89"/>
                                        </p:tgtEl>
                                      </p:cBhvr>
                                    </p:animEffect>
                                    <p:set>
                                      <p:cBhvr>
                                        <p:cTn id="7" dur="1" fill="hold">
                                          <p:stCondLst>
                                            <p:cond delay="499"/>
                                          </p:stCondLst>
                                        </p:cTn>
                                        <p:tgtEl>
                                          <p:spTgt spid="18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0"/>
                                        </p:tgtEl>
                                      </p:cBhvr>
                                    </p:animEffect>
                                    <p:set>
                                      <p:cBhvr>
                                        <p:cTn id="10" dur="1" fill="hold">
                                          <p:stCondLst>
                                            <p:cond delay="499"/>
                                          </p:stCondLst>
                                        </p:cTn>
                                        <p:tgtEl>
                                          <p:spTgt spid="19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500"/>
                                        <p:tgtEl>
                                          <p:spTgt spid="19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2"/>
                                        </p:tgtEl>
                                        <p:attrNameLst>
                                          <p:attrName>style.visibility</p:attrName>
                                        </p:attrNameLst>
                                      </p:cBhvr>
                                      <p:to>
                                        <p:strVal val="visible"/>
                                      </p:to>
                                    </p:set>
                                    <p:animEffect transition="in" filter="fade">
                                      <p:cBhvr>
                                        <p:cTn id="18" dur="500"/>
                                        <p:tgtEl>
                                          <p:spTgt spid="19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3"/>
                                        </p:tgtEl>
                                        <p:attrNameLst>
                                          <p:attrName>style.visibility</p:attrName>
                                        </p:attrNameLst>
                                      </p:cBhvr>
                                      <p:to>
                                        <p:strVal val="visible"/>
                                      </p:to>
                                    </p:set>
                                    <p:animEffect transition="in" filter="fade">
                                      <p:cBhvr>
                                        <p:cTn id="21" dur="500"/>
                                        <p:tgtEl>
                                          <p:spTgt spid="19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500"/>
                                        <p:tgtEl>
                                          <p:spTgt spid="19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91"/>
                                        </p:tgtEl>
                                      </p:cBhvr>
                                    </p:animEffect>
                                    <p:set>
                                      <p:cBhvr>
                                        <p:cTn id="29" dur="1" fill="hold">
                                          <p:stCondLst>
                                            <p:cond delay="499"/>
                                          </p:stCondLst>
                                        </p:cTn>
                                        <p:tgtEl>
                                          <p:spTgt spid="19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92"/>
                                        </p:tgtEl>
                                      </p:cBhvr>
                                    </p:animEffect>
                                    <p:set>
                                      <p:cBhvr>
                                        <p:cTn id="32" dur="1" fill="hold">
                                          <p:stCondLst>
                                            <p:cond delay="499"/>
                                          </p:stCondLst>
                                        </p:cTn>
                                        <p:tgtEl>
                                          <p:spTgt spid="19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93"/>
                                        </p:tgtEl>
                                      </p:cBhvr>
                                    </p:animEffect>
                                    <p:set>
                                      <p:cBhvr>
                                        <p:cTn id="35" dur="1" fill="hold">
                                          <p:stCondLst>
                                            <p:cond delay="499"/>
                                          </p:stCondLst>
                                        </p:cTn>
                                        <p:tgtEl>
                                          <p:spTgt spid="19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94"/>
                                        </p:tgtEl>
                                      </p:cBhvr>
                                    </p:animEffect>
                                    <p:set>
                                      <p:cBhvr>
                                        <p:cTn id="38" dur="1" fill="hold">
                                          <p:stCondLst>
                                            <p:cond delay="499"/>
                                          </p:stCondLst>
                                        </p:cTn>
                                        <p:tgtEl>
                                          <p:spTgt spid="194"/>
                                        </p:tgtEl>
                                        <p:attrNameLst>
                                          <p:attrName>style.visibility</p:attrName>
                                        </p:attrNameLst>
                                      </p:cBhvr>
                                      <p:to>
                                        <p:strVal val="hidden"/>
                                      </p:to>
                                    </p:set>
                                  </p:childTnLst>
                                </p:cTn>
                              </p:par>
                              <p:par>
                                <p:cTn id="39" presetID="42" presetClass="path" presetSubtype="0" accel="50000" decel="50000" fill="hold" grpId="0" nodeType="withEffect">
                                  <p:stCondLst>
                                    <p:cond delay="0"/>
                                  </p:stCondLst>
                                  <p:childTnLst>
                                    <p:animMotion origin="layout" path="M -1.04167E-6 -3.33333E-6 L -1.04167E-6 -0.17245 " pathEditMode="relative" rAng="0" ptsTypes="AA">
                                      <p:cBhvr>
                                        <p:cTn id="40" dur="2000" fill="hold"/>
                                        <p:tgtEl>
                                          <p:spTgt spid="154"/>
                                        </p:tgtEl>
                                        <p:attrNameLst>
                                          <p:attrName>ppt_x</p:attrName>
                                          <p:attrName>ppt_y</p:attrName>
                                        </p:attrNameLst>
                                      </p:cBhvr>
                                      <p:rCtr x="0" y="-8634"/>
                                    </p:animMotion>
                                  </p:childTnLst>
                                </p:cTn>
                              </p:par>
                              <p:par>
                                <p:cTn id="41" presetID="42" presetClass="path" presetSubtype="0" accel="50000" decel="50000" fill="hold" grpId="0" nodeType="withEffect">
                                  <p:stCondLst>
                                    <p:cond delay="0"/>
                                  </p:stCondLst>
                                  <p:childTnLst>
                                    <p:animMotion origin="layout" path="M 2.5E-6 -2.96296E-6 L 0.0013 0.18079 " pathEditMode="relative" rAng="0" ptsTypes="AA">
                                      <p:cBhvr>
                                        <p:cTn id="42" dur="2000" fill="hold"/>
                                        <p:tgtEl>
                                          <p:spTgt spid="153"/>
                                        </p:tgtEl>
                                        <p:attrNameLst>
                                          <p:attrName>ppt_x</p:attrName>
                                          <p:attrName>ppt_y</p:attrName>
                                        </p:attrNameLst>
                                      </p:cBhvr>
                                      <p:rCtr x="65" y="9028"/>
                                    </p:animMotion>
                                  </p:childTnLst>
                                </p:cTn>
                              </p:par>
                              <p:par>
                                <p:cTn id="43" presetID="10" presetClass="exit" presetSubtype="0" fill="hold" grpId="1" nodeType="withEffect">
                                  <p:stCondLst>
                                    <p:cond delay="1000"/>
                                  </p:stCondLst>
                                  <p:childTnLst>
                                    <p:animEffect transition="out" filter="fade">
                                      <p:cBhvr>
                                        <p:cTn id="44" dur="1000"/>
                                        <p:tgtEl>
                                          <p:spTgt spid="154"/>
                                        </p:tgtEl>
                                      </p:cBhvr>
                                    </p:animEffect>
                                    <p:set>
                                      <p:cBhvr>
                                        <p:cTn id="45" dur="1" fill="hold">
                                          <p:stCondLst>
                                            <p:cond delay="999"/>
                                          </p:stCondLst>
                                        </p:cTn>
                                        <p:tgtEl>
                                          <p:spTgt spid="154"/>
                                        </p:tgtEl>
                                        <p:attrNameLst>
                                          <p:attrName>style.visibility</p:attrName>
                                        </p:attrNameLst>
                                      </p:cBhvr>
                                      <p:to>
                                        <p:strVal val="hidden"/>
                                      </p:to>
                                    </p:set>
                                  </p:childTnLst>
                                </p:cTn>
                              </p:par>
                              <p:par>
                                <p:cTn id="46" presetID="10" presetClass="exit" presetSubtype="0" fill="hold" grpId="0" nodeType="withEffect">
                                  <p:stCondLst>
                                    <p:cond delay="100"/>
                                  </p:stCondLst>
                                  <p:childTnLst>
                                    <p:animEffect transition="out" filter="fade">
                                      <p:cBhvr>
                                        <p:cTn id="47" dur="1400"/>
                                        <p:tgtEl>
                                          <p:spTgt spid="151"/>
                                        </p:tgtEl>
                                      </p:cBhvr>
                                    </p:animEffect>
                                    <p:set>
                                      <p:cBhvr>
                                        <p:cTn id="48" dur="1" fill="hold">
                                          <p:stCondLst>
                                            <p:cond delay="1399"/>
                                          </p:stCondLst>
                                        </p:cTn>
                                        <p:tgtEl>
                                          <p:spTgt spid="151"/>
                                        </p:tgtEl>
                                        <p:attrNameLst>
                                          <p:attrName>style.visibility</p:attrName>
                                        </p:attrNameLst>
                                      </p:cBhvr>
                                      <p:to>
                                        <p:strVal val="hidden"/>
                                      </p:to>
                                    </p:set>
                                  </p:childTnLst>
                                </p:cTn>
                              </p:par>
                              <p:par>
                                <p:cTn id="49" presetID="10" presetClass="exit" presetSubtype="0" fill="hold" grpId="0" nodeType="withEffect">
                                  <p:stCondLst>
                                    <p:cond delay="100"/>
                                  </p:stCondLst>
                                  <p:childTnLst>
                                    <p:animEffect transition="out" filter="fade">
                                      <p:cBhvr>
                                        <p:cTn id="50" dur="1400"/>
                                        <p:tgtEl>
                                          <p:spTgt spid="150"/>
                                        </p:tgtEl>
                                      </p:cBhvr>
                                    </p:animEffect>
                                    <p:set>
                                      <p:cBhvr>
                                        <p:cTn id="51" dur="1" fill="hold">
                                          <p:stCondLst>
                                            <p:cond delay="1399"/>
                                          </p:stCondLst>
                                        </p:cTn>
                                        <p:tgtEl>
                                          <p:spTgt spid="150"/>
                                        </p:tgtEl>
                                        <p:attrNameLst>
                                          <p:attrName>style.visibility</p:attrName>
                                        </p:attrNameLst>
                                      </p:cBhvr>
                                      <p:to>
                                        <p:strVal val="hidden"/>
                                      </p:to>
                                    </p:set>
                                  </p:childTnLst>
                                </p:cTn>
                              </p:par>
                              <p:par>
                                <p:cTn id="52" presetID="10" presetClass="exit" presetSubtype="0" fill="hold" nodeType="withEffect">
                                  <p:stCondLst>
                                    <p:cond delay="100"/>
                                  </p:stCondLst>
                                  <p:childTnLst>
                                    <p:animEffect transition="out" filter="fade">
                                      <p:cBhvr>
                                        <p:cTn id="53" dur="1400"/>
                                        <p:tgtEl>
                                          <p:spTgt spid="523"/>
                                        </p:tgtEl>
                                      </p:cBhvr>
                                    </p:animEffect>
                                    <p:set>
                                      <p:cBhvr>
                                        <p:cTn id="54" dur="1" fill="hold">
                                          <p:stCondLst>
                                            <p:cond delay="1399"/>
                                          </p:stCondLst>
                                        </p:cTn>
                                        <p:tgtEl>
                                          <p:spTgt spid="523"/>
                                        </p:tgtEl>
                                        <p:attrNameLst>
                                          <p:attrName>style.visibility</p:attrName>
                                        </p:attrNameLst>
                                      </p:cBhvr>
                                      <p:to>
                                        <p:strVal val="hidden"/>
                                      </p:to>
                                    </p:set>
                                  </p:childTnLst>
                                </p:cTn>
                              </p:par>
                              <p:par>
                                <p:cTn id="55" presetID="10" presetClass="exit" presetSubtype="0" fill="hold" nodeType="withEffect">
                                  <p:stCondLst>
                                    <p:cond delay="100"/>
                                  </p:stCondLst>
                                  <p:childTnLst>
                                    <p:animEffect transition="out" filter="fade">
                                      <p:cBhvr>
                                        <p:cTn id="56" dur="1400"/>
                                        <p:tgtEl>
                                          <p:spTgt spid="515"/>
                                        </p:tgtEl>
                                      </p:cBhvr>
                                    </p:animEffect>
                                    <p:set>
                                      <p:cBhvr>
                                        <p:cTn id="57" dur="1" fill="hold">
                                          <p:stCondLst>
                                            <p:cond delay="1399"/>
                                          </p:stCondLst>
                                        </p:cTn>
                                        <p:tgtEl>
                                          <p:spTgt spid="515"/>
                                        </p:tgtEl>
                                        <p:attrNameLst>
                                          <p:attrName>style.visibility</p:attrName>
                                        </p:attrNameLst>
                                      </p:cBhvr>
                                      <p:to>
                                        <p:strVal val="hidden"/>
                                      </p:to>
                                    </p:set>
                                  </p:childTnLst>
                                </p:cTn>
                              </p:par>
                              <p:par>
                                <p:cTn id="58" presetID="10" presetClass="entr" presetSubtype="0" fill="hold" grpId="0" nodeType="withEffect">
                                  <p:stCondLst>
                                    <p:cond delay="1500"/>
                                  </p:stCondLst>
                                  <p:childTnLst>
                                    <p:set>
                                      <p:cBhvr>
                                        <p:cTn id="59" dur="1" fill="hold">
                                          <p:stCondLst>
                                            <p:cond delay="0"/>
                                          </p:stCondLst>
                                        </p:cTn>
                                        <p:tgtEl>
                                          <p:spTgt spid="260"/>
                                        </p:tgtEl>
                                        <p:attrNameLst>
                                          <p:attrName>style.visibility</p:attrName>
                                        </p:attrNameLst>
                                      </p:cBhvr>
                                      <p:to>
                                        <p:strVal val="visible"/>
                                      </p:to>
                                    </p:set>
                                    <p:animEffect transition="in" filter="fade">
                                      <p:cBhvr>
                                        <p:cTn id="60" dur="500"/>
                                        <p:tgtEl>
                                          <p:spTgt spid="260"/>
                                        </p:tgtEl>
                                      </p:cBhvr>
                                    </p:animEffect>
                                  </p:childTnLst>
                                </p:cTn>
                              </p:par>
                              <p:par>
                                <p:cTn id="61" presetID="10" presetClass="entr" presetSubtype="0" fill="hold" nodeType="withEffect">
                                  <p:stCondLst>
                                    <p:cond delay="1500"/>
                                  </p:stCondLst>
                                  <p:childTnLst>
                                    <p:set>
                                      <p:cBhvr>
                                        <p:cTn id="62" dur="1" fill="hold">
                                          <p:stCondLst>
                                            <p:cond delay="0"/>
                                          </p:stCondLst>
                                        </p:cTn>
                                        <p:tgtEl>
                                          <p:spTgt spid="261"/>
                                        </p:tgtEl>
                                        <p:attrNameLst>
                                          <p:attrName>style.visibility</p:attrName>
                                        </p:attrNameLst>
                                      </p:cBhvr>
                                      <p:to>
                                        <p:strVal val="visible"/>
                                      </p:to>
                                    </p:set>
                                    <p:animEffect transition="in" filter="fade">
                                      <p:cBhvr>
                                        <p:cTn id="63" dur="500"/>
                                        <p:tgtEl>
                                          <p:spTgt spid="261"/>
                                        </p:tgtEl>
                                      </p:cBhvr>
                                    </p:animEffect>
                                  </p:childTnLst>
                                </p:cTn>
                              </p:par>
                              <p:par>
                                <p:cTn id="64" presetID="42" presetClass="path" presetSubtype="0" accel="50000" decel="50000" fill="hold" grpId="0" nodeType="withEffect">
                                  <p:stCondLst>
                                    <p:cond delay="0"/>
                                  </p:stCondLst>
                                  <p:childTnLst>
                                    <p:animMotion origin="layout" path="M -2.5E-6 -3.33333E-6 L -2.5E-6 -0.16111 " pathEditMode="relative" rAng="0" ptsTypes="AA">
                                      <p:cBhvr>
                                        <p:cTn id="65" dur="2000" fill="hold"/>
                                        <p:tgtEl>
                                          <p:spTgt spid="156"/>
                                        </p:tgtEl>
                                        <p:attrNameLst>
                                          <p:attrName>ppt_x</p:attrName>
                                          <p:attrName>ppt_y</p:attrName>
                                        </p:attrNameLst>
                                      </p:cBhvr>
                                      <p:rCtr x="0" y="-8056"/>
                                    </p:animMotion>
                                  </p:childTnLst>
                                </p:cTn>
                              </p:par>
                              <p:par>
                                <p:cTn id="66" presetID="42" presetClass="path" presetSubtype="0" accel="50000" decel="50000" fill="hold" grpId="0" nodeType="withEffect">
                                  <p:stCondLst>
                                    <p:cond delay="0"/>
                                  </p:stCondLst>
                                  <p:childTnLst>
                                    <p:animMotion origin="layout" path="M -2.5E-6 -2.96296E-6 L -2.5E-6 0.19676 " pathEditMode="relative" rAng="0" ptsTypes="AA">
                                      <p:cBhvr>
                                        <p:cTn id="67" dur="2000" fill="hold"/>
                                        <p:tgtEl>
                                          <p:spTgt spid="155"/>
                                        </p:tgtEl>
                                        <p:attrNameLst>
                                          <p:attrName>ppt_x</p:attrName>
                                          <p:attrName>ppt_y</p:attrName>
                                        </p:attrNameLst>
                                      </p:cBhvr>
                                      <p:rCtr x="0" y="9838"/>
                                    </p:animMotion>
                                  </p:childTnLst>
                                </p:cTn>
                              </p:par>
                              <p:par>
                                <p:cTn id="68" presetID="10" presetClass="exit" presetSubtype="0" fill="hold" grpId="1" nodeType="withEffect">
                                  <p:stCondLst>
                                    <p:cond delay="1000"/>
                                  </p:stCondLst>
                                  <p:childTnLst>
                                    <p:animEffect transition="out" filter="fade">
                                      <p:cBhvr>
                                        <p:cTn id="69" dur="1000"/>
                                        <p:tgtEl>
                                          <p:spTgt spid="155"/>
                                        </p:tgtEl>
                                      </p:cBhvr>
                                    </p:animEffect>
                                    <p:set>
                                      <p:cBhvr>
                                        <p:cTn id="70" dur="1" fill="hold">
                                          <p:stCondLst>
                                            <p:cond delay="999"/>
                                          </p:stCondLst>
                                        </p:cTn>
                                        <p:tgtEl>
                                          <p:spTgt spid="155"/>
                                        </p:tgtEl>
                                        <p:attrNameLst>
                                          <p:attrName>style.visibility</p:attrName>
                                        </p:attrNameLst>
                                      </p:cBhvr>
                                      <p:to>
                                        <p:strVal val="hidden"/>
                                      </p:to>
                                    </p:set>
                                  </p:childTnLst>
                                </p:cTn>
                              </p:par>
                              <p:par>
                                <p:cTn id="71" presetID="10" presetClass="exit" presetSubtype="0" fill="hold" grpId="0" nodeType="withEffect">
                                  <p:stCondLst>
                                    <p:cond delay="100"/>
                                  </p:stCondLst>
                                  <p:childTnLst>
                                    <p:animEffect transition="out" filter="fade">
                                      <p:cBhvr>
                                        <p:cTn id="72" dur="1400"/>
                                        <p:tgtEl>
                                          <p:spTgt spid="152"/>
                                        </p:tgtEl>
                                      </p:cBhvr>
                                    </p:animEffect>
                                    <p:set>
                                      <p:cBhvr>
                                        <p:cTn id="73" dur="1" fill="hold">
                                          <p:stCondLst>
                                            <p:cond delay="1399"/>
                                          </p:stCondLst>
                                        </p:cTn>
                                        <p:tgtEl>
                                          <p:spTgt spid="152"/>
                                        </p:tgtEl>
                                        <p:attrNameLst>
                                          <p:attrName>style.visibility</p:attrName>
                                        </p:attrNameLst>
                                      </p:cBhvr>
                                      <p:to>
                                        <p:strVal val="hidden"/>
                                      </p:to>
                                    </p:set>
                                  </p:childTnLst>
                                </p:cTn>
                              </p:par>
                              <p:par>
                                <p:cTn id="74" presetID="10" presetClass="exit" presetSubtype="0" fill="hold" grpId="0" nodeType="withEffect">
                                  <p:stCondLst>
                                    <p:cond delay="100"/>
                                  </p:stCondLst>
                                  <p:childTnLst>
                                    <p:animEffect transition="out" filter="fade">
                                      <p:cBhvr>
                                        <p:cTn id="75" dur="1400"/>
                                        <p:tgtEl>
                                          <p:spTgt spid="157"/>
                                        </p:tgtEl>
                                      </p:cBhvr>
                                    </p:animEffect>
                                    <p:set>
                                      <p:cBhvr>
                                        <p:cTn id="76" dur="1" fill="hold">
                                          <p:stCondLst>
                                            <p:cond delay="1399"/>
                                          </p:stCondLst>
                                        </p:cTn>
                                        <p:tgtEl>
                                          <p:spTgt spid="157"/>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500"/>
                                        <p:tgtEl>
                                          <p:spTgt spid="516"/>
                                        </p:tgtEl>
                                      </p:cBhvr>
                                    </p:animEffect>
                                    <p:set>
                                      <p:cBhvr>
                                        <p:cTn id="79" dur="1" fill="hold">
                                          <p:stCondLst>
                                            <p:cond delay="1499"/>
                                          </p:stCondLst>
                                        </p:cTn>
                                        <p:tgtEl>
                                          <p:spTgt spid="516"/>
                                        </p:tgtEl>
                                        <p:attrNameLst>
                                          <p:attrName>style.visibility</p:attrName>
                                        </p:attrNameLst>
                                      </p:cBhvr>
                                      <p:to>
                                        <p:strVal val="hidden"/>
                                      </p:to>
                                    </p:set>
                                  </p:childTnLst>
                                </p:cTn>
                              </p:par>
                              <p:par>
                                <p:cTn id="80" presetID="10" presetClass="exit" presetSubtype="0" fill="hold" nodeType="withEffect">
                                  <p:stCondLst>
                                    <p:cond delay="100"/>
                                  </p:stCondLst>
                                  <p:childTnLst>
                                    <p:animEffect transition="out" filter="fade">
                                      <p:cBhvr>
                                        <p:cTn id="81" dur="1400"/>
                                        <p:tgtEl>
                                          <p:spTgt spid="518"/>
                                        </p:tgtEl>
                                      </p:cBhvr>
                                    </p:animEffect>
                                    <p:set>
                                      <p:cBhvr>
                                        <p:cTn id="82" dur="1" fill="hold">
                                          <p:stCondLst>
                                            <p:cond delay="1399"/>
                                          </p:stCondLst>
                                        </p:cTn>
                                        <p:tgtEl>
                                          <p:spTgt spid="518"/>
                                        </p:tgtEl>
                                        <p:attrNameLst>
                                          <p:attrName>style.visibility</p:attrName>
                                        </p:attrNameLst>
                                      </p:cBhvr>
                                      <p:to>
                                        <p:strVal val="hidden"/>
                                      </p:to>
                                    </p:set>
                                  </p:childTnLst>
                                </p:cTn>
                              </p:par>
                              <p:par>
                                <p:cTn id="83" presetID="10" presetClass="entr" presetSubtype="0" fill="hold" nodeType="withEffect">
                                  <p:stCondLst>
                                    <p:cond delay="1500"/>
                                  </p:stCondLst>
                                  <p:childTnLst>
                                    <p:set>
                                      <p:cBhvr>
                                        <p:cTn id="84" dur="1" fill="hold">
                                          <p:stCondLst>
                                            <p:cond delay="0"/>
                                          </p:stCondLst>
                                        </p:cTn>
                                        <p:tgtEl>
                                          <p:spTgt spid="262"/>
                                        </p:tgtEl>
                                        <p:attrNameLst>
                                          <p:attrName>style.visibility</p:attrName>
                                        </p:attrNameLst>
                                      </p:cBhvr>
                                      <p:to>
                                        <p:strVal val="visible"/>
                                      </p:to>
                                    </p:set>
                                    <p:animEffect transition="in" filter="fade">
                                      <p:cBhvr>
                                        <p:cTn id="85" dur="500"/>
                                        <p:tgtEl>
                                          <p:spTgt spid="262"/>
                                        </p:tgtEl>
                                      </p:cBhvr>
                                    </p:animEffect>
                                  </p:childTnLst>
                                </p:cTn>
                              </p:par>
                              <p:par>
                                <p:cTn id="86" presetID="10" presetClass="entr" presetSubtype="0" fill="hold" grpId="0" nodeType="withEffect">
                                  <p:stCondLst>
                                    <p:cond delay="1500"/>
                                  </p:stCondLst>
                                  <p:childTnLst>
                                    <p:set>
                                      <p:cBhvr>
                                        <p:cTn id="87" dur="1" fill="hold">
                                          <p:stCondLst>
                                            <p:cond delay="0"/>
                                          </p:stCondLst>
                                        </p:cTn>
                                        <p:tgtEl>
                                          <p:spTgt spid="263"/>
                                        </p:tgtEl>
                                        <p:attrNameLst>
                                          <p:attrName>style.visibility</p:attrName>
                                        </p:attrNameLst>
                                      </p:cBhvr>
                                      <p:to>
                                        <p:strVal val="visible"/>
                                      </p:to>
                                    </p:set>
                                    <p:animEffect transition="in" filter="fade">
                                      <p:cBhvr>
                                        <p:cTn id="88" dur="500"/>
                                        <p:tgtEl>
                                          <p:spTgt spid="263"/>
                                        </p:tgtEl>
                                      </p:cBhvr>
                                    </p:animEffect>
                                  </p:childTnLst>
                                </p:cTn>
                              </p:par>
                              <p:par>
                                <p:cTn id="89" presetID="42" presetClass="path" presetSubtype="0" accel="50000" decel="50000" fill="hold" grpId="0" nodeType="withEffect">
                                  <p:stCondLst>
                                    <p:cond delay="0"/>
                                  </p:stCondLst>
                                  <p:childTnLst>
                                    <p:animMotion origin="layout" path="M 3.33333E-6 -3.7037E-7 L 3.33333E-6 0.05532 " pathEditMode="relative" rAng="0" ptsTypes="AA">
                                      <p:cBhvr>
                                        <p:cTn id="90" dur="2000" fill="hold"/>
                                        <p:tgtEl>
                                          <p:spTgt spid="187"/>
                                        </p:tgtEl>
                                        <p:attrNameLst>
                                          <p:attrName>ppt_x</p:attrName>
                                          <p:attrName>ppt_y</p:attrName>
                                        </p:attrNameLst>
                                      </p:cBhvr>
                                      <p:rCtr x="0" y="2755"/>
                                    </p:animMotion>
                                  </p:childTnLst>
                                </p:cTn>
                              </p:par>
                              <p:par>
                                <p:cTn id="91" presetID="42" presetClass="path" presetSubtype="0" accel="50000" decel="50000" fill="hold" grpId="0" nodeType="withEffect">
                                  <p:stCondLst>
                                    <p:cond delay="0"/>
                                  </p:stCondLst>
                                  <p:childTnLst>
                                    <p:animMotion origin="layout" path="M 1.875E-6 3.33333E-6 L 1.875E-6 0.0206 " pathEditMode="relative" rAng="0" ptsTypes="AA">
                                      <p:cBhvr>
                                        <p:cTn id="92" dur="2000" fill="hold"/>
                                        <p:tgtEl>
                                          <p:spTgt spid="186"/>
                                        </p:tgtEl>
                                        <p:attrNameLst>
                                          <p:attrName>ppt_x</p:attrName>
                                          <p:attrName>ppt_y</p:attrName>
                                        </p:attrNameLst>
                                      </p:cBhvr>
                                      <p:rCtr x="0" y="1019"/>
                                    </p:animMotion>
                                  </p:childTnLst>
                                </p:cTn>
                              </p:par>
                              <p:par>
                                <p:cTn id="93" presetID="42" presetClass="path" presetSubtype="0" accel="50000" decel="50000" fill="hold" grpId="0" nodeType="withEffect">
                                  <p:stCondLst>
                                    <p:cond delay="0"/>
                                  </p:stCondLst>
                                  <p:childTnLst>
                                    <p:animMotion origin="layout" path="M -2.91667E-6 -2.59259E-6 L -2.91667E-6 0.07547 " pathEditMode="relative" rAng="0" ptsTypes="AA">
                                      <p:cBhvr>
                                        <p:cTn id="94" dur="2000" fill="hold"/>
                                        <p:tgtEl>
                                          <p:spTgt spid="188"/>
                                        </p:tgtEl>
                                        <p:attrNameLst>
                                          <p:attrName>ppt_x</p:attrName>
                                          <p:attrName>ppt_y</p:attrName>
                                        </p:attrNameLst>
                                      </p:cBhvr>
                                      <p:rCtr x="0" y="3773"/>
                                    </p:animMotion>
                                  </p:childTnLst>
                                </p:cTn>
                              </p:par>
                              <p:par>
                                <p:cTn id="95" presetID="42" presetClass="path" presetSubtype="0" accel="50000" decel="50000" fill="hold" grpId="0" nodeType="withEffect">
                                  <p:stCondLst>
                                    <p:cond delay="0"/>
                                  </p:stCondLst>
                                  <p:childTnLst>
                                    <p:animMotion origin="layout" path="M 1.11022E-16 3.7037E-6 L 1.11022E-16 0.12106 " pathEditMode="relative" rAng="0" ptsTypes="AA">
                                      <p:cBhvr>
                                        <p:cTn id="96" dur="2000" fill="hold"/>
                                        <p:tgtEl>
                                          <p:spTgt spid="184"/>
                                        </p:tgtEl>
                                        <p:attrNameLst>
                                          <p:attrName>ppt_x</p:attrName>
                                          <p:attrName>ppt_y</p:attrName>
                                        </p:attrNameLst>
                                      </p:cBhvr>
                                      <p:rCtr x="0" y="6042"/>
                                    </p:animMotion>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196"/>
                                        </p:tgtEl>
                                        <p:attrNameLst>
                                          <p:attrName>style.visibility</p:attrName>
                                        </p:attrNameLst>
                                      </p:cBhvr>
                                      <p:to>
                                        <p:strVal val="visible"/>
                                      </p:to>
                                    </p:set>
                                    <p:animEffect transition="in" filter="fade">
                                      <p:cBhvr>
                                        <p:cTn id="100" dur="500"/>
                                        <p:tgtEl>
                                          <p:spTgt spid="1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95"/>
                                        </p:tgtEl>
                                        <p:attrNameLst>
                                          <p:attrName>style.visibility</p:attrName>
                                        </p:attrNameLst>
                                      </p:cBhvr>
                                      <p:to>
                                        <p:strVal val="visible"/>
                                      </p:to>
                                    </p:set>
                                    <p:animEffect transition="in" filter="fade">
                                      <p:cBhvr>
                                        <p:cTn id="103"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1" grpId="0"/>
      <p:bldP spid="152" grpId="0"/>
      <p:bldP spid="154" grpId="0" animBg="1"/>
      <p:bldP spid="154" grpId="1" animBg="1"/>
      <p:bldP spid="155" grpId="0" animBg="1"/>
      <p:bldP spid="155" grpId="1" animBg="1"/>
      <p:bldP spid="157" grpId="0"/>
      <p:bldP spid="260" grpId="0"/>
      <p:bldP spid="153" grpId="0" animBg="1"/>
      <p:bldP spid="156" grpId="0" animBg="1"/>
      <p:bldP spid="263" grpId="0"/>
      <p:bldP spid="184" grpId="0" animBg="1"/>
      <p:bldP spid="186" grpId="0" animBg="1"/>
      <p:bldP spid="187" grpId="0" animBg="1"/>
      <p:bldP spid="188" grpId="0" animBg="1"/>
      <p:bldP spid="189" grpId="0" animBg="1"/>
      <p:bldP spid="190" grpId="0"/>
      <p:bldP spid="191" grpId="0" animBg="1"/>
      <p:bldP spid="191" grpId="1" animBg="1"/>
      <p:bldP spid="192" grpId="0" animBg="1"/>
      <p:bldP spid="192" grpId="1" animBg="1"/>
      <p:bldP spid="193" grpId="0" animBg="1"/>
      <p:bldP spid="193" grpId="1" animBg="1"/>
      <p:bldP spid="194" grpId="0" animBg="1"/>
      <p:bldP spid="194" grpId="1" animBg="1"/>
      <p:bldP spid="195" grpId="0" animBg="1"/>
      <p:bldP spid="1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Rendering speckle covariance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16</a:t>
            </a:fld>
            <a:endParaRPr lang="he-IL" dirty="0"/>
          </a:p>
        </p:txBody>
      </p:sp>
      <p:grpSp>
        <p:nvGrpSpPr>
          <p:cNvPr id="5" name="Group 4"/>
          <p:cNvGrpSpPr/>
          <p:nvPr/>
        </p:nvGrpSpPr>
        <p:grpSpPr>
          <a:xfrm>
            <a:off x="5688384" y="1215263"/>
            <a:ext cx="6036781" cy="1441951"/>
            <a:chOff x="5688384" y="1481963"/>
            <a:chExt cx="6036781" cy="1441951"/>
          </a:xfrm>
        </p:grpSpPr>
        <mc:AlternateContent xmlns:mc="http://schemas.openxmlformats.org/markup-compatibility/2006" xmlns:a14="http://schemas.microsoft.com/office/drawing/2010/main">
          <mc:Choice Requires="a14">
            <p:sp>
              <p:nvSpPr>
                <p:cNvPr id="3" name="Rectangle 2"/>
                <p:cNvSpPr/>
                <p:nvPr/>
              </p:nvSpPr>
              <p:spPr>
                <a:xfrm>
                  <a:off x="5688384" y="1481963"/>
                  <a:ext cx="6036781" cy="14360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chemeClr val="bg1"/>
                            </a:solidFill>
                            <a:latin typeface="Cambria Math" panose="02040503050406030204" pitchFamily="18" charset="0"/>
                            <a:ea typeface="Cambria Math" panose="02040503050406030204" pitchFamily="18" charset="0"/>
                          </a:rPr>
                          <m:t>Covariance</m:t>
                        </m:r>
                        <m:r>
                          <a:rPr lang="en-US" sz="2800" b="0" i="1" smtClean="0">
                            <a:solidFill>
                              <a:schemeClr val="bg1"/>
                            </a:solidFill>
                            <a:latin typeface="Cambria Math" panose="02040503050406030204" pitchFamily="18" charset="0"/>
                            <a:ea typeface="Cambria Math" panose="02040503050406030204" pitchFamily="18" charset="0"/>
                          </a:rPr>
                          <m:t>=</m:t>
                        </m:r>
                        <m:nary>
                          <m:naryPr>
                            <m:limLoc m:val="undOvr"/>
                            <m:ctrlPr>
                              <a:rPr lang="en-IL" sz="2800" i="1" smtClean="0">
                                <a:solidFill>
                                  <a:schemeClr val="bg1"/>
                                </a:solidFill>
                                <a:latin typeface="Cambria Math" panose="02040503050406030204" pitchFamily="18" charset="0"/>
                                <a:ea typeface="Cambria Math" panose="02040503050406030204" pitchFamily="18" charset="0"/>
                              </a:rPr>
                            </m:ctrlPr>
                          </m:naryPr>
                          <m:sub/>
                          <m:sup/>
                          <m:e>
                            <m:r>
                              <a:rPr lang="en-US" sz="2800" b="0" i="1" smtClean="0">
                                <a:solidFill>
                                  <a:schemeClr val="bg1"/>
                                </a:solidFill>
                                <a:latin typeface="Cambria Math" panose="02040503050406030204" pitchFamily="18" charset="0"/>
                                <a:ea typeface="Cambria Math" panose="02040503050406030204" pitchFamily="18" charset="0"/>
                              </a:rPr>
                              <m:t>𝑢</m:t>
                            </m:r>
                            <m:d>
                              <m:dPr>
                                <m:ctrlPr>
                                  <a:rPr lang="en-IL" sz="2800" b="0" i="1" smtClean="0">
                                    <a:solidFill>
                                      <a:schemeClr val="bg1"/>
                                    </a:solidFill>
                                    <a:latin typeface="Cambria Math" panose="02040503050406030204" pitchFamily="18" charset="0"/>
                                    <a:ea typeface="Cambria Math" panose="02040503050406030204" pitchFamily="18" charset="0"/>
                                  </a:rPr>
                                </m:ctrlPr>
                              </m:dPr>
                              <m:e>
                                <m:sSub>
                                  <m:sSubPr>
                                    <m:ctrlPr>
                                      <a:rPr lang="en-IL" sz="2800" b="0" i="1" smtClean="0">
                                        <a:solidFill>
                                          <a:schemeClr val="bg1"/>
                                        </a:solidFill>
                                        <a:latin typeface="Cambria Math" panose="02040503050406030204" pitchFamily="18" charset="0"/>
                                        <a:ea typeface="Cambria Math" panose="02040503050406030204" pitchFamily="18" charset="0"/>
                                      </a:rPr>
                                    </m:ctrlPr>
                                  </m:sSubPr>
                                  <m:e>
                                    <m:r>
                                      <m:rPr>
                                        <m:sty m:val="p"/>
                                      </m:rPr>
                                      <a:rPr lang="en-US" sz="2800" b="0" i="0" smtClean="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1</m:t>
                                    </m:r>
                                  </m:sub>
                                </m:sSub>
                              </m:e>
                            </m:d>
                            <m:r>
                              <a:rPr lang="en-IL" sz="2800" b="0" i="1" smtClean="0">
                                <a:solidFill>
                                  <a:schemeClr val="bg1"/>
                                </a:solidFill>
                                <a:latin typeface="Cambria Math" panose="02040503050406030204" pitchFamily="18" charset="0"/>
                                <a:ea typeface="Cambria Math" panose="02040503050406030204" pitchFamily="18" charset="0"/>
                              </a:rPr>
                              <m:t>∙</m:t>
                            </m:r>
                            <m:sSup>
                              <m:sSupPr>
                                <m:ctrlPr>
                                  <a:rPr lang="en-IL" sz="2800" b="0" i="1" smtClean="0">
                                    <a:solidFill>
                                      <a:schemeClr val="bg1"/>
                                    </a:solidFill>
                                    <a:latin typeface="Cambria Math" panose="02040503050406030204" pitchFamily="18" charset="0"/>
                                    <a:ea typeface="Cambria Math" panose="02040503050406030204" pitchFamily="18" charset="0"/>
                                  </a:rPr>
                                </m:ctrlPr>
                              </m:sSupPr>
                              <m:e>
                                <m:r>
                                  <a:rPr lang="en-US" sz="2800" b="0" i="1" smtClean="0">
                                    <a:solidFill>
                                      <a:schemeClr val="bg1"/>
                                    </a:solidFill>
                                    <a:latin typeface="Cambria Math" panose="02040503050406030204" pitchFamily="18" charset="0"/>
                                    <a:ea typeface="Cambria Math" panose="02040503050406030204" pitchFamily="18" charset="0"/>
                                  </a:rPr>
                                  <m:t>𝑢</m:t>
                                </m:r>
                              </m:e>
                              <m:sup>
                                <m:r>
                                  <a:rPr lang="en-US" sz="2800" b="0" i="1" smtClean="0">
                                    <a:solidFill>
                                      <a:schemeClr val="bg1"/>
                                    </a:solidFill>
                                    <a:latin typeface="Cambria Math" panose="02040503050406030204" pitchFamily="18" charset="0"/>
                                    <a:ea typeface="Cambria Math" panose="02040503050406030204" pitchFamily="18" charset="0"/>
                                  </a:rPr>
                                  <m:t>∗</m:t>
                                </m:r>
                              </m:sup>
                            </m:sSup>
                            <m:d>
                              <m:dPr>
                                <m:ctrlPr>
                                  <a:rPr lang="en-IL" sz="2800" i="1">
                                    <a:solidFill>
                                      <a:schemeClr val="bg1"/>
                                    </a:solidFill>
                                    <a:latin typeface="Cambria Math" panose="02040503050406030204" pitchFamily="18" charset="0"/>
                                    <a:ea typeface="Cambria Math" panose="02040503050406030204" pitchFamily="18" charset="0"/>
                                  </a:rPr>
                                </m:ctrlPr>
                              </m:dPr>
                              <m:e>
                                <m:sSub>
                                  <m:sSubPr>
                                    <m:ctrlPr>
                                      <a:rPr lang="en-IL" sz="2800" i="1">
                                        <a:solidFill>
                                          <a:schemeClr val="bg1"/>
                                        </a:solidFill>
                                        <a:latin typeface="Cambria Math" panose="02040503050406030204" pitchFamily="18" charset="0"/>
                                        <a:ea typeface="Cambria Math" panose="02040503050406030204" pitchFamily="18" charset="0"/>
                                      </a:rPr>
                                    </m:ctrlPr>
                                  </m:sSubPr>
                                  <m:e>
                                    <m:r>
                                      <m:rPr>
                                        <m:sty m:val="p"/>
                                      </m:rPr>
                                      <a:rPr lang="en-US" sz="2800">
                                        <a:solidFill>
                                          <a:schemeClr val="bg1"/>
                                        </a:solidFill>
                                        <a:latin typeface="Cambria Math" panose="02040503050406030204" pitchFamily="18" charset="0"/>
                                        <a:ea typeface="Cambria Math" panose="02040503050406030204" pitchFamily="18" charset="0"/>
                                      </a:rPr>
                                      <m:t>path</m:t>
                                    </m:r>
                                  </m:e>
                                  <m:sub>
                                    <m:r>
                                      <a:rPr lang="en-US" sz="2800" b="0" i="1" smtClean="0">
                                        <a:solidFill>
                                          <a:schemeClr val="bg1"/>
                                        </a:solidFill>
                                        <a:latin typeface="Cambria Math" panose="02040503050406030204" pitchFamily="18" charset="0"/>
                                        <a:ea typeface="Cambria Math" panose="02040503050406030204" pitchFamily="18" charset="0"/>
                                      </a:rPr>
                                      <m:t>2</m:t>
                                    </m:r>
                                  </m:sub>
                                </m:sSub>
                              </m:e>
                            </m:d>
                          </m:e>
                        </m:nary>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5688384" y="1481963"/>
                  <a:ext cx="6036781" cy="143609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498173" y="2554582"/>
                  <a:ext cx="14359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i="1" smtClean="0">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i="1">
                                <a:solidFill>
                                  <a:schemeClr val="bg1"/>
                                </a:solidFill>
                                <a:latin typeface="Cambria Math" panose="02040503050406030204" pitchFamily="18" charset="0"/>
                                <a:ea typeface="Cambria Math" panose="02040503050406030204" pitchFamily="18" charset="0"/>
                              </a:rPr>
                              <m:t>1</m:t>
                            </m:r>
                          </m:sub>
                        </m:sSub>
                        <m:r>
                          <a:rPr lang="en-US" b="0" i="1" smtClean="0">
                            <a:solidFill>
                              <a:schemeClr val="bg1"/>
                            </a:solidFill>
                            <a:latin typeface="Cambria Math" panose="02040503050406030204" pitchFamily="18" charset="0"/>
                            <a:ea typeface="Cambria Math" panose="02040503050406030204" pitchFamily="18" charset="0"/>
                          </a:rPr>
                          <m:t>,</m:t>
                        </m:r>
                        <m:sSub>
                          <m:sSubPr>
                            <m:ctrlPr>
                              <a:rPr lang="en-IL" i="1">
                                <a:solidFill>
                                  <a:schemeClr val="bg1"/>
                                </a:solidFill>
                                <a:latin typeface="Cambria Math" panose="02040503050406030204" pitchFamily="18" charset="0"/>
                                <a:ea typeface="Cambria Math" panose="02040503050406030204" pitchFamily="18" charset="0"/>
                              </a:rPr>
                            </m:ctrlPr>
                          </m:sSubPr>
                          <m:e>
                            <m:r>
                              <m:rPr>
                                <m:sty m:val="p"/>
                              </m:rPr>
                              <a:rPr lang="en-US">
                                <a:solidFill>
                                  <a:schemeClr val="bg1"/>
                                </a:solidFill>
                                <a:latin typeface="Cambria Math" panose="02040503050406030204" pitchFamily="18" charset="0"/>
                                <a:ea typeface="Cambria Math" panose="02040503050406030204" pitchFamily="18" charset="0"/>
                              </a:rPr>
                              <m:t>path</m:t>
                            </m:r>
                          </m:e>
                          <m:sub>
                            <m:r>
                              <a:rPr lang="en-US" b="0" i="1" smtClean="0">
                                <a:solidFill>
                                  <a:schemeClr val="bg1"/>
                                </a:solidFill>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498173" y="2554582"/>
                  <a:ext cx="1435970" cy="369332"/>
                </a:xfrm>
                <a:prstGeom prst="rect">
                  <a:avLst/>
                </a:prstGeom>
                <a:blipFill>
                  <a:blip r:embed="rId5"/>
                  <a:stretch>
                    <a:fillRect b="-14754"/>
                  </a:stretch>
                </a:blipFill>
              </p:spPr>
              <p:txBody>
                <a:bodyPr/>
                <a:lstStyle/>
                <a:p>
                  <a:r>
                    <a:rPr lang="en-US">
                      <a:noFill/>
                    </a:rPr>
                    <a:t> </a:t>
                  </a:r>
                </a:p>
              </p:txBody>
            </p:sp>
          </mc:Fallback>
        </mc:AlternateContent>
      </p:grpSp>
      <p:grpSp>
        <p:nvGrpSpPr>
          <p:cNvPr id="37" name="Group 36"/>
          <p:cNvGrpSpPr/>
          <p:nvPr/>
        </p:nvGrpSpPr>
        <p:grpSpPr>
          <a:xfrm>
            <a:off x="6982683" y="2548858"/>
            <a:ext cx="3251317" cy="3177524"/>
            <a:chOff x="6749043" y="6942631"/>
            <a:chExt cx="3251317" cy="3177524"/>
          </a:xfrm>
        </p:grpSpPr>
        <p:cxnSp>
          <p:nvCxnSpPr>
            <p:cNvPr id="355" name="Straight Arrow Connector 354"/>
            <p:cNvCxnSpPr/>
            <p:nvPr/>
          </p:nvCxnSpPr>
          <p:spPr>
            <a:xfrm flipV="1">
              <a:off x="8180769"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9396540" y="8686460"/>
              <a:ext cx="603820" cy="584775"/>
            </a:xfrm>
            <a:prstGeom prst="rect">
              <a:avLst/>
            </a:prstGeom>
            <a:noFill/>
          </p:spPr>
          <p:txBody>
            <a:bodyPr wrap="none" rtlCol="0">
              <a:spAutoFit/>
            </a:bodyPr>
            <a:lstStyle/>
            <a:p>
              <a:r>
                <a:rPr lang="en-US" sz="3200" dirty="0">
                  <a:solidFill>
                    <a:srgbClr val="FFFF99"/>
                  </a:solidFill>
                  <a:latin typeface="+mn-lt"/>
                </a:rPr>
                <a:t>Re</a:t>
              </a:r>
            </a:p>
          </p:txBody>
        </p:sp>
        <p:sp>
          <p:nvSpPr>
            <p:cNvPr id="358" name="TextBox 357"/>
            <p:cNvSpPr txBox="1"/>
            <p:nvPr/>
          </p:nvSpPr>
          <p:spPr>
            <a:xfrm>
              <a:off x="8251827" y="6942631"/>
              <a:ext cx="617477"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err="1">
                  <a:solidFill>
                    <a:srgbClr val="FFFF99"/>
                  </a:solidFill>
                </a:rPr>
                <a:t>Im</a:t>
              </a:r>
              <a:endParaRPr lang="en-US" dirty="0">
                <a:solidFill>
                  <a:srgbClr val="FFFF99"/>
                </a:solidFill>
              </a:endParaRPr>
            </a:p>
          </p:txBody>
        </p:sp>
        <p:cxnSp>
          <p:nvCxnSpPr>
            <p:cNvPr id="359" name="Straight Arrow Connector 358"/>
            <p:cNvCxnSpPr/>
            <p:nvPr/>
          </p:nvCxnSpPr>
          <p:spPr>
            <a:xfrm rot="5400000" flipV="1">
              <a:off x="8182738" y="7252766"/>
              <a:ext cx="0" cy="2867389"/>
            </a:xfrm>
            <a:prstGeom prst="straightConnector1">
              <a:avLst/>
            </a:prstGeom>
            <a:ln w="762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Rectangle 39"/>
              <p:cNvSpPr/>
              <p:nvPr/>
            </p:nvSpPr>
            <p:spPr>
              <a:xfrm>
                <a:off x="8794206" y="5511262"/>
                <a:ext cx="3296223" cy="400110"/>
              </a:xfrm>
              <a:prstGeom prst="rect">
                <a:avLst/>
              </a:prstGeom>
            </p:spPr>
            <p:txBody>
              <a:bodyPr wrap="none">
                <a:spAutoFit/>
              </a:bodyPr>
              <a:lstStyle/>
              <a:p>
                <a:r>
                  <a:rPr lang="en-US" sz="2000" dirty="0">
                    <a:solidFill>
                      <a:schemeClr val="bg1"/>
                    </a:solidFill>
                    <a:latin typeface="+mn-lt"/>
                    <a:ea typeface="Cambria Math" panose="02040503050406030204" pitchFamily="18" charset="0"/>
                  </a:rPr>
                  <a:t>Plot of: </a:t>
                </a:r>
                <a14:m>
                  <m:oMath xmlns:m="http://schemas.openxmlformats.org/officeDocument/2006/math">
                    <m:r>
                      <a:rPr lang="en-US" sz="2000" i="1">
                        <a:solidFill>
                          <a:schemeClr val="bg1"/>
                        </a:solidFill>
                        <a:latin typeface="Cambria Math" panose="02040503050406030204" pitchFamily="18" charset="0"/>
                        <a:ea typeface="Cambria Math" panose="02040503050406030204" pitchFamily="18" charset="0"/>
                      </a:rPr>
                      <m:t>𝑢</m:t>
                    </m:r>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1</m:t>
                            </m:r>
                          </m:sub>
                        </m:sSub>
                      </m:e>
                    </m:d>
                    <m:r>
                      <a:rPr lang="en-IL" sz="2000" i="1">
                        <a:solidFill>
                          <a:schemeClr val="bg1"/>
                        </a:solidFill>
                        <a:latin typeface="Cambria Math" panose="02040503050406030204" pitchFamily="18" charset="0"/>
                        <a:ea typeface="Cambria Math" panose="02040503050406030204" pitchFamily="18" charset="0"/>
                      </a:rPr>
                      <m:t>∙</m:t>
                    </m:r>
                    <m:sSup>
                      <m:sSupPr>
                        <m:ctrlPr>
                          <a:rPr lang="en-IL" sz="2000" i="1">
                            <a:solidFill>
                              <a:schemeClr val="bg1"/>
                            </a:solidFill>
                            <a:latin typeface="Cambria Math" panose="02040503050406030204" pitchFamily="18" charset="0"/>
                            <a:ea typeface="Cambria Math" panose="02040503050406030204" pitchFamily="18" charset="0"/>
                          </a:rPr>
                        </m:ctrlPr>
                      </m:sSupPr>
                      <m:e>
                        <m:r>
                          <a:rPr lang="en-US" sz="2000" i="1">
                            <a:solidFill>
                              <a:schemeClr val="bg1"/>
                            </a:solidFill>
                            <a:latin typeface="Cambria Math" panose="02040503050406030204" pitchFamily="18" charset="0"/>
                            <a:ea typeface="Cambria Math" panose="02040503050406030204" pitchFamily="18" charset="0"/>
                          </a:rPr>
                          <m:t>𝑢</m:t>
                        </m:r>
                      </m:e>
                      <m:sup>
                        <m:r>
                          <a:rPr lang="en-US" sz="2000" i="1">
                            <a:solidFill>
                              <a:schemeClr val="bg1"/>
                            </a:solidFill>
                            <a:latin typeface="Cambria Math" panose="02040503050406030204" pitchFamily="18" charset="0"/>
                            <a:ea typeface="Cambria Math" panose="02040503050406030204" pitchFamily="18" charset="0"/>
                          </a:rPr>
                          <m:t>∗</m:t>
                        </m:r>
                      </m:sup>
                    </m:sSup>
                    <m:d>
                      <m:dPr>
                        <m:ctrlPr>
                          <a:rPr lang="en-IL" sz="2000" i="1">
                            <a:solidFill>
                              <a:schemeClr val="bg1"/>
                            </a:solidFill>
                            <a:latin typeface="Cambria Math" panose="02040503050406030204" pitchFamily="18" charset="0"/>
                            <a:ea typeface="Cambria Math" panose="02040503050406030204" pitchFamily="18" charset="0"/>
                          </a:rPr>
                        </m:ctrlPr>
                      </m:dPr>
                      <m:e>
                        <m:sSub>
                          <m:sSubPr>
                            <m:ctrlPr>
                              <a:rPr lang="en-IL" sz="2000" i="1">
                                <a:solidFill>
                                  <a:schemeClr val="bg1"/>
                                </a:solidFill>
                                <a:latin typeface="Cambria Math" panose="02040503050406030204" pitchFamily="18" charset="0"/>
                                <a:ea typeface="Cambria Math" panose="02040503050406030204" pitchFamily="18" charset="0"/>
                              </a:rPr>
                            </m:ctrlPr>
                          </m:sSubPr>
                          <m:e>
                            <m:r>
                              <m:rPr>
                                <m:sty m:val="p"/>
                              </m:rPr>
                              <a:rPr lang="en-US" sz="2000">
                                <a:solidFill>
                                  <a:schemeClr val="bg1"/>
                                </a:solidFill>
                                <a:latin typeface="Cambria Math" panose="02040503050406030204" pitchFamily="18" charset="0"/>
                                <a:ea typeface="Cambria Math" panose="02040503050406030204" pitchFamily="18" charset="0"/>
                              </a:rPr>
                              <m:t>path</m:t>
                            </m:r>
                          </m:e>
                          <m:sub>
                            <m:r>
                              <a:rPr lang="en-US" sz="2000" i="1">
                                <a:solidFill>
                                  <a:schemeClr val="bg1"/>
                                </a:solidFill>
                                <a:latin typeface="Cambria Math" panose="02040503050406030204" pitchFamily="18" charset="0"/>
                                <a:ea typeface="Cambria Math" panose="02040503050406030204" pitchFamily="18" charset="0"/>
                              </a:rPr>
                              <m:t>2</m:t>
                            </m:r>
                          </m:sub>
                        </m:sSub>
                      </m:e>
                    </m:d>
                  </m:oMath>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8794206" y="5511262"/>
                <a:ext cx="3296223" cy="400110"/>
              </a:xfrm>
              <a:prstGeom prst="rect">
                <a:avLst/>
              </a:prstGeom>
              <a:blipFill>
                <a:blip r:embed="rId6"/>
                <a:stretch>
                  <a:fillRect l="-2037" t="-7576" b="-25758"/>
                </a:stretch>
              </a:blipFill>
            </p:spPr>
            <p:txBody>
              <a:bodyPr/>
              <a:lstStyle/>
              <a:p>
                <a:r>
                  <a:rPr lang="en-US">
                    <a:noFill/>
                  </a:rPr>
                  <a:t> </a:t>
                </a:r>
              </a:p>
            </p:txBody>
          </p:sp>
        </mc:Fallback>
      </mc:AlternateContent>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50" name="TextBox 149"/>
              <p:cNvSpPr txBox="1"/>
              <p:nvPr/>
            </p:nvSpPr>
            <p:spPr>
              <a:xfrm>
                <a:off x="923758" y="1897771"/>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923758" y="1897771"/>
                <a:ext cx="450893"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923770" y="3508962"/>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923770" y="3508962"/>
                <a:ext cx="461600"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4891052" y="3650443"/>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152" name="TextBox 151"/>
              <p:cNvSpPr txBox="1">
                <a:spLocks noRot="1" noChangeAspect="1" noMove="1" noResize="1" noEditPoints="1" noAdjustHandles="1" noChangeArrowheads="1" noChangeShapeType="1" noTextEdit="1"/>
              </p:cNvSpPr>
              <p:nvPr/>
            </p:nvSpPr>
            <p:spPr>
              <a:xfrm>
                <a:off x="4891052" y="3650443"/>
                <a:ext cx="552202" cy="5539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4882344" y="1880229"/>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4882344" y="1880229"/>
                <a:ext cx="562911" cy="553998"/>
              </a:xfrm>
              <a:prstGeom prst="rect">
                <a:avLst/>
              </a:prstGeom>
              <a:blipFill>
                <a:blip r:embed="rId10"/>
                <a:stretch>
                  <a:fillRect/>
                </a:stretch>
              </a:blipFill>
            </p:spPr>
            <p:txBody>
              <a:bodyPr/>
              <a:lstStyle/>
              <a:p>
                <a:r>
                  <a:rPr lang="en-US">
                    <a:noFill/>
                  </a:rPr>
                  <a:t> </a:t>
                </a:r>
              </a:p>
            </p:txBody>
          </p:sp>
        </mc:Fallback>
      </mc:AlternateContent>
      <p:sp>
        <p:nvSpPr>
          <p:cNvPr id="351" name="Oval 350"/>
          <p:cNvSpPr/>
          <p:nvPr/>
        </p:nvSpPr>
        <p:spPr>
          <a:xfrm>
            <a:off x="9296362" y="3380513"/>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9488867" y="3226749"/>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8881768" y="3702595"/>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Single 1"/>
          <p:cNvGrpSpPr/>
          <p:nvPr/>
        </p:nvGrpSpPr>
        <p:grpSpPr>
          <a:xfrm>
            <a:off x="1403350" y="1949450"/>
            <a:ext cx="3302000" cy="2253456"/>
            <a:chOff x="1403350" y="1949450"/>
            <a:chExt cx="3302000" cy="2253456"/>
          </a:xfrm>
        </p:grpSpPr>
        <p:cxnSp>
          <p:nvCxnSpPr>
            <p:cNvPr id="515" name="Straight Connector 514"/>
            <p:cNvCxnSpPr/>
            <p:nvPr/>
          </p:nvCxnSpPr>
          <p:spPr>
            <a:xfrm flipV="1">
              <a:off x="1419225" y="2886076"/>
              <a:ext cx="1762125" cy="131683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flipV="1">
              <a:off x="3314700" y="1995488"/>
              <a:ext cx="1390650" cy="79057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a:off x="3314700" y="2876550"/>
              <a:ext cx="1385888" cy="1300163"/>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p:nvPr/>
          </p:nvCxnSpPr>
          <p:spPr>
            <a:xfrm>
              <a:off x="1403350" y="1949450"/>
              <a:ext cx="1782763" cy="84137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24" name="Oval 523"/>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91" name="Single 2"/>
          <p:cNvGrpSpPr/>
          <p:nvPr/>
        </p:nvGrpSpPr>
        <p:grpSpPr>
          <a:xfrm>
            <a:off x="1371600" y="2004060"/>
            <a:ext cx="3314700" cy="2263140"/>
            <a:chOff x="1699073" y="1509529"/>
            <a:chExt cx="3314700" cy="2263140"/>
          </a:xfrm>
        </p:grpSpPr>
        <p:cxnSp>
          <p:nvCxnSpPr>
            <p:cNvPr id="192" name="Straight Connector 191"/>
            <p:cNvCxnSpPr/>
            <p:nvPr/>
          </p:nvCxnSpPr>
          <p:spPr>
            <a:xfrm flipV="1">
              <a:off x="1781623" y="2886077"/>
              <a:ext cx="1399727" cy="86754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314700" y="1517149"/>
              <a:ext cx="1699073" cy="126891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314700" y="2876550"/>
              <a:ext cx="1668593" cy="896119"/>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699073" y="1509529"/>
              <a:ext cx="1487040" cy="1281296"/>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204" name="Single 3"/>
          <p:cNvGrpSpPr/>
          <p:nvPr/>
        </p:nvGrpSpPr>
        <p:grpSpPr>
          <a:xfrm>
            <a:off x="1409700" y="1882140"/>
            <a:ext cx="3345180" cy="2331720"/>
            <a:chOff x="1304733" y="2286630"/>
            <a:chExt cx="3345180" cy="2331720"/>
          </a:xfrm>
        </p:grpSpPr>
        <p:cxnSp>
          <p:nvCxnSpPr>
            <p:cNvPr id="205" name="Straight Connector 204"/>
            <p:cNvCxnSpPr/>
            <p:nvPr/>
          </p:nvCxnSpPr>
          <p:spPr>
            <a:xfrm flipV="1">
              <a:off x="1327593" y="2886077"/>
              <a:ext cx="1853757" cy="1732273"/>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V="1">
              <a:off x="3314700" y="2286630"/>
              <a:ext cx="1251393" cy="49943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3314700" y="2876550"/>
              <a:ext cx="1335213" cy="1680840"/>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1304733" y="2309490"/>
              <a:ext cx="1881380" cy="481335"/>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214" name="Single 4"/>
          <p:cNvGrpSpPr/>
          <p:nvPr/>
        </p:nvGrpSpPr>
        <p:grpSpPr>
          <a:xfrm>
            <a:off x="1371600" y="1988820"/>
            <a:ext cx="3299460" cy="2270760"/>
            <a:chOff x="1502910" y="968931"/>
            <a:chExt cx="3299460" cy="2270760"/>
          </a:xfrm>
        </p:grpSpPr>
        <p:cxnSp>
          <p:nvCxnSpPr>
            <p:cNvPr id="215" name="Straight Connector 214"/>
            <p:cNvCxnSpPr/>
            <p:nvPr/>
          </p:nvCxnSpPr>
          <p:spPr>
            <a:xfrm flipV="1">
              <a:off x="1586730" y="2886078"/>
              <a:ext cx="1594620" cy="345993"/>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3314700" y="968931"/>
              <a:ext cx="1487670" cy="181713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314700" y="2876550"/>
              <a:ext cx="1464810" cy="3631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502910" y="991791"/>
              <a:ext cx="1683203" cy="179903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sp>
        <p:nvSpPr>
          <p:cNvPr id="154" name="Oval 153"/>
          <p:cNvSpPr/>
          <p:nvPr/>
        </p:nvSpPr>
        <p:spPr>
          <a:xfrm>
            <a:off x="1140068" y="4137581"/>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a:off x="9006530" y="3596107"/>
            <a:ext cx="192505" cy="188568"/>
          </a:xfrm>
          <a:prstGeom prst="ellipse">
            <a:avLst/>
          </a:prstGeom>
          <a:solidFill>
            <a:srgbClr val="C39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656777" y="1726464"/>
            <a:ext cx="326686" cy="326686"/>
          </a:xfrm>
          <a:prstGeom prst="ellipse">
            <a:avLst/>
          </a:prstGeom>
          <a:gradFill flip="none" rotWithShape="1">
            <a:gsLst>
              <a:gs pos="23000">
                <a:srgbClr val="E4AB00"/>
              </a:gs>
              <a:gs pos="0">
                <a:srgbClr val="FFC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656777" y="4137581"/>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113423" y="1726464"/>
            <a:ext cx="326686" cy="326686"/>
          </a:xfrm>
          <a:prstGeom prst="ellipse">
            <a:avLst/>
          </a:prstGeom>
          <a:gradFill flip="none" rotWithShape="1">
            <a:gsLst>
              <a:gs pos="23000">
                <a:srgbClr val="B30000"/>
              </a:gs>
              <a:gs pos="0">
                <a:srgbClr val="FF0000"/>
              </a:gs>
              <a:gs pos="100000">
                <a:schemeClr val="tx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9140050" y="3339638"/>
            <a:ext cx="367493" cy="359977"/>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extBox 224"/>
          <p:cNvSpPr txBox="1"/>
          <p:nvPr/>
        </p:nvSpPr>
        <p:spPr>
          <a:xfrm>
            <a:off x="9474260" y="3391012"/>
            <a:ext cx="1458476" cy="584775"/>
          </a:xfrm>
          <a:prstGeom prst="rect">
            <a:avLst/>
          </a:prstGeom>
          <a:noFill/>
        </p:spPr>
        <p:txBody>
          <a:bodyPr wrap="none" rtlCol="0">
            <a:spAutoFit/>
          </a:bodyPr>
          <a:lstStyle>
            <a:defPPr>
              <a:defRPr lang="en-US"/>
            </a:defPPr>
            <a:lvl1pPr>
              <a:defRPr sz="3200">
                <a:solidFill>
                  <a:schemeClr val="bg1"/>
                </a:solidFill>
                <a:latin typeface="+mn-lt"/>
              </a:defRPr>
            </a:lvl1pPr>
          </a:lstStyle>
          <a:p>
            <a:r>
              <a:rPr lang="en-US" dirty="0">
                <a:solidFill>
                  <a:srgbClr val="FFFF99"/>
                </a:solidFill>
              </a:rPr>
              <a:t>Integral</a:t>
            </a:r>
          </a:p>
        </p:txBody>
      </p:sp>
      <p:sp>
        <p:nvSpPr>
          <p:cNvPr id="176" name="TextBox 175">
            <a:extLst>
              <a:ext uri="{FF2B5EF4-FFF2-40B4-BE49-F238E27FC236}">
                <a16:creationId xmlns:a16="http://schemas.microsoft.com/office/drawing/2014/main" id="{A146CF82-C0D0-4F9F-89B3-6A4020AF19A0}"/>
              </a:ext>
            </a:extLst>
          </p:cNvPr>
          <p:cNvSpPr txBox="1"/>
          <p:nvPr/>
        </p:nvSpPr>
        <p:spPr>
          <a:xfrm rot="21236754">
            <a:off x="2139707" y="4731275"/>
            <a:ext cx="8016792" cy="1861006"/>
          </a:xfrm>
          <a:prstGeom prst="ellipse">
            <a:avLst/>
          </a:prstGeom>
          <a:no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r>
              <a:rPr lang="en-US" sz="4000" b="1" dirty="0">
                <a:solidFill>
                  <a:srgbClr val="FFC000"/>
                </a:solidFill>
                <a:effectLst>
                  <a:glow rad="228600">
                    <a:schemeClr val="accent6">
                      <a:satMod val="175000"/>
                      <a:alpha val="40000"/>
                    </a:schemeClr>
                  </a:glow>
                </a:effectLst>
              </a:rPr>
              <a:t>In this work: consider </a:t>
            </a:r>
          </a:p>
          <a:p>
            <a:r>
              <a:rPr lang="en-US" sz="4000" b="1" dirty="0">
                <a:solidFill>
                  <a:srgbClr val="FFC000"/>
                </a:solidFill>
                <a:effectLst>
                  <a:glow rad="228600">
                    <a:schemeClr val="accent6">
                      <a:satMod val="175000"/>
                      <a:alpha val="40000"/>
                    </a:schemeClr>
                  </a:glow>
                </a:effectLst>
              </a:rPr>
              <a:t>single scattering paths</a:t>
            </a:r>
            <a:endParaRPr lang="LID4096" sz="4000" b="1" dirty="0">
              <a:solidFill>
                <a:srgbClr val="FFC000"/>
              </a:solidFill>
              <a:effectLst>
                <a:glow rad="228600">
                  <a:schemeClr val="accent6">
                    <a:satMod val="175000"/>
                    <a:alpha val="40000"/>
                  </a:schemeClr>
                </a:glow>
              </a:effectLst>
            </a:endParaRPr>
          </a:p>
        </p:txBody>
      </p:sp>
    </p:spTree>
    <p:custDataLst>
      <p:tags r:id="rId1"/>
    </p:custDataLst>
    <p:extLst>
      <p:ext uri="{BB962C8B-B14F-4D97-AF65-F5344CB8AC3E}">
        <p14:creationId xmlns:p14="http://schemas.microsoft.com/office/powerpoint/2010/main" val="6133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anim calcmode="lin" valueType="num">
                                      <p:cBhvr>
                                        <p:cTn id="8" dur="1000" fill="hold"/>
                                        <p:tgtEl>
                                          <p:spTgt spid="176"/>
                                        </p:tgtEl>
                                        <p:attrNameLst>
                                          <p:attrName>ppt_x</p:attrName>
                                        </p:attrNameLst>
                                      </p:cBhvr>
                                      <p:tavLst>
                                        <p:tav tm="0">
                                          <p:val>
                                            <p:strVal val="#ppt_x"/>
                                          </p:val>
                                        </p:tav>
                                        <p:tav tm="100000">
                                          <p:val>
                                            <p:strVal val="#ppt_x"/>
                                          </p:val>
                                        </p:tav>
                                      </p:tavLst>
                                    </p:anim>
                                    <p:anim calcmode="lin" valueType="num">
                                      <p:cBhvr>
                                        <p:cTn id="9"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500"/>
                                        <p:tgtEl>
                                          <p:spTgt spid="1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1"/>
                                        </p:tgtEl>
                                        <p:attrNameLst>
                                          <p:attrName>style.visibility</p:attrName>
                                        </p:attrNameLst>
                                      </p:cBhvr>
                                      <p:to>
                                        <p:strVal val="visible"/>
                                      </p:to>
                                    </p:set>
                                    <p:animEffect transition="in" filter="fade">
                                      <p:cBhvr>
                                        <p:cTn id="20" dur="500"/>
                                        <p:tgtEl>
                                          <p:spTgt spid="3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91"/>
                                        </p:tgtEl>
                                      </p:cBhvr>
                                    </p:animEffect>
                                    <p:set>
                                      <p:cBhvr>
                                        <p:cTn id="25" dur="1" fill="hold">
                                          <p:stCondLst>
                                            <p:cond delay="499"/>
                                          </p:stCondLst>
                                        </p:cTn>
                                        <p:tgtEl>
                                          <p:spTgt spid="19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04"/>
                                        </p:tgtEl>
                                        <p:attrNameLst>
                                          <p:attrName>style.visibility</p:attrName>
                                        </p:attrNameLst>
                                      </p:cBhvr>
                                      <p:to>
                                        <p:strVal val="visible"/>
                                      </p:to>
                                    </p:set>
                                    <p:animEffect transition="in" filter="fade">
                                      <p:cBhvr>
                                        <p:cTn id="28" dur="500"/>
                                        <p:tgtEl>
                                          <p:spTgt spid="2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0"/>
                                        </p:tgtEl>
                                        <p:attrNameLst>
                                          <p:attrName>style.visibility</p:attrName>
                                        </p:attrNameLst>
                                      </p:cBhvr>
                                      <p:to>
                                        <p:strVal val="visible"/>
                                      </p:to>
                                    </p:set>
                                    <p:animEffect transition="in" filter="fade">
                                      <p:cBhvr>
                                        <p:cTn id="31" dur="500"/>
                                        <p:tgtEl>
                                          <p:spTgt spid="36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04"/>
                                        </p:tgtEl>
                                      </p:cBhvr>
                                    </p:animEffect>
                                    <p:set>
                                      <p:cBhvr>
                                        <p:cTn id="36" dur="1" fill="hold">
                                          <p:stCondLst>
                                            <p:cond delay="499"/>
                                          </p:stCondLst>
                                        </p:cTn>
                                        <p:tgtEl>
                                          <p:spTgt spid="20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214"/>
                                        </p:tgtEl>
                                        <p:attrNameLst>
                                          <p:attrName>style.visibility</p:attrName>
                                        </p:attrNameLst>
                                      </p:cBhvr>
                                      <p:to>
                                        <p:strVal val="visible"/>
                                      </p:to>
                                    </p:set>
                                    <p:animEffect transition="in" filter="fade">
                                      <p:cBhvr>
                                        <p:cTn id="39" dur="500"/>
                                        <p:tgtEl>
                                          <p:spTgt spid="2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9"/>
                                        </p:tgtEl>
                                        <p:attrNameLst>
                                          <p:attrName>style.visibility</p:attrName>
                                        </p:attrNameLst>
                                      </p:cBhvr>
                                      <p:to>
                                        <p:strVal val="visible"/>
                                      </p:to>
                                    </p:set>
                                    <p:animEffect transition="in" filter="fade">
                                      <p:cBhvr>
                                        <p:cTn id="42" dur="500"/>
                                        <p:tgtEl>
                                          <p:spTgt spid="5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
                                        </p:tgtEl>
                                        <p:attrNameLst>
                                          <p:attrName>style.visibility</p:attrName>
                                        </p:attrNameLst>
                                      </p:cBhvr>
                                      <p:to>
                                        <p:strVal val="visible"/>
                                      </p:to>
                                    </p:set>
                                    <p:animEffect transition="in" filter="fade">
                                      <p:cBhvr>
                                        <p:cTn id="47" dur="500"/>
                                        <p:tgtEl>
                                          <p:spTgt spid="2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animBg="1"/>
      <p:bldP spid="360" grpId="0" animBg="1"/>
      <p:bldP spid="539" grpId="0" animBg="1"/>
      <p:bldP spid="224" grpId="0" animBg="1"/>
      <p:bldP spid="225" grpId="0"/>
      <p:bldP spid="1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idx="4294967295"/>
          </p:nvPr>
        </p:nvSpPr>
        <p:spPr>
          <a:xfrm>
            <a:off x="-641266" y="2"/>
            <a:ext cx="12192000" cy="732816"/>
          </a:xfrm>
        </p:spPr>
        <p:txBody>
          <a:bodyPr>
            <a:normAutofit fontScale="90000"/>
          </a:bodyPr>
          <a:lstStyle/>
          <a:p>
            <a:r>
              <a:rPr lang="en-US" b="1" dirty="0">
                <a:solidFill>
                  <a:srgbClr val="FFC000"/>
                </a:solidFill>
              </a:rPr>
              <a:t>Closed-form single scattering covariance</a:t>
            </a:r>
          </a:p>
        </p:txBody>
      </p:sp>
      <p:sp>
        <p:nvSpPr>
          <p:cNvPr id="2" name="Slide Number Placeholder 1"/>
          <p:cNvSpPr>
            <a:spLocks noGrp="1"/>
          </p:cNvSpPr>
          <p:nvPr>
            <p:ph type="sldNum" sz="quarter" idx="11"/>
          </p:nvPr>
        </p:nvSpPr>
        <p:spPr>
          <a:xfrm>
            <a:off x="14955993" y="6442346"/>
            <a:ext cx="654465" cy="365125"/>
          </a:xfrm>
        </p:spPr>
        <p:txBody>
          <a:bodyPr/>
          <a:lstStyle/>
          <a:p>
            <a:fld id="{FB7609D2-90B4-4D6C-93DC-2189C2AAA5D9}" type="slidenum">
              <a:rPr lang="he-IL" smtClean="0"/>
              <a:t>17</a:t>
            </a:fld>
            <a:endParaRPr lang="he-IL" dirty="0"/>
          </a:p>
        </p:txBody>
      </p:sp>
      <mc:AlternateContent xmlns:mc="http://schemas.openxmlformats.org/markup-compatibility/2006" xmlns:a14="http://schemas.microsoft.com/office/drawing/2010/main">
        <mc:Choice Requires="a14">
          <p:sp>
            <p:nvSpPr>
              <p:cNvPr id="407" name="TextBox 406">
                <a:extLst>
                  <a:ext uri="{FF2B5EF4-FFF2-40B4-BE49-F238E27FC236}">
                    <a16:creationId xmlns:a16="http://schemas.microsoft.com/office/drawing/2014/main" id="{DEA09F5A-1661-4BDF-A2DF-89252468F52D}"/>
                  </a:ext>
                </a:extLst>
              </p:cNvPr>
              <p:cNvSpPr txBox="1"/>
              <p:nvPr/>
            </p:nvSpPr>
            <p:spPr>
              <a:xfrm>
                <a:off x="5152918" y="2858124"/>
                <a:ext cx="3919287"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m:rPr>
                          <m:sty m:val="p"/>
                        </m:rPr>
                        <a:rPr lang="en-US" sz="2400" b="0" i="0"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Δ</m:t>
                      </m:r>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400" b="0" i="1">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oMath>
                  </m:oMathPara>
                </a14:m>
                <a:endParaRPr lang="en-US" sz="24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07" name="TextBox 406">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5152918" y="2858124"/>
                <a:ext cx="3919287" cy="461665"/>
              </a:xfrm>
              <a:prstGeom prst="rect">
                <a:avLst/>
              </a:prstGeom>
              <a:blipFill>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8" name="TextBox 407">
                <a:extLst>
                  <a:ext uri="{FF2B5EF4-FFF2-40B4-BE49-F238E27FC236}">
                    <a16:creationId xmlns:a16="http://schemas.microsoft.com/office/drawing/2014/main" id="{DEA09F5A-1661-4BDF-A2DF-89252468F52D}"/>
                  </a:ext>
                </a:extLst>
              </p:cNvPr>
              <p:cNvSpPr txBox="1"/>
              <p:nvPr/>
            </p:nvSpPr>
            <p:spPr>
              <a:xfrm>
                <a:off x="8405094" y="2858124"/>
                <a:ext cx="3941359"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𝜏</m:t>
                      </m:r>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i="1">
                              <a:solidFill>
                                <a:srgbClr val="FFC00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en-US" sz="24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08" name="TextBox 407">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405094" y="2858124"/>
                <a:ext cx="3941359" cy="461665"/>
              </a:xfrm>
              <a:prstGeom prst="rect">
                <a:avLst/>
              </a:prstGeom>
              <a:blipFill>
                <a:blip r:embed="rId5"/>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0" name="TextBox 419"/>
              <p:cNvSpPr txBox="1"/>
              <p:nvPr/>
            </p:nvSpPr>
            <p:spPr>
              <a:xfrm>
                <a:off x="5227079" y="1880456"/>
                <a:ext cx="6851427"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rPr>
                        <m:t>𝐶</m:t>
                      </m:r>
                      <m:d>
                        <m:dPr>
                          <m:ctrlPr>
                            <a:rPr lang="en-IL" sz="2400" i="1">
                              <a:solidFill>
                                <a:schemeClr val="bg1"/>
                              </a:solidFill>
                              <a:latin typeface="Cambria Math" panose="02040503050406030204" pitchFamily="18" charset="0"/>
                            </a:rPr>
                          </m:ctrlPr>
                        </m:dPr>
                        <m:e>
                          <m:r>
                            <a:rPr lang="en-US" sz="2400" b="1" i="1">
                              <a:solidFill>
                                <a:srgbClr val="FFC000"/>
                              </a:solidFill>
                              <a:latin typeface="Cambria Math" panose="02040503050406030204" pitchFamily="18" charset="0"/>
                            </a:rPr>
                            <m:t>𝝉</m:t>
                          </m:r>
                          <m:r>
                            <a:rPr lang="en-US" sz="2400" i="1">
                              <a:solidFill>
                                <a:schemeClr val="bg1"/>
                              </a:solidFill>
                              <a:latin typeface="Cambria Math" panose="02040503050406030204" pitchFamily="18" charset="0"/>
                            </a:rPr>
                            <m:t>,</m:t>
                          </m:r>
                          <m:r>
                            <a:rPr lang="en-US" sz="2400" b="1">
                              <a:solidFill>
                                <a:srgbClr val="FFC000"/>
                              </a:solidFill>
                              <a:latin typeface="Cambria Math" panose="02040503050406030204" pitchFamily="18" charset="0"/>
                            </a:rPr>
                            <m:t>𝚫</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𝐿</m:t>
                      </m:r>
                      <m:r>
                        <a:rPr lang="en-US" sz="2400" i="1">
                          <a:solidFill>
                            <a:schemeClr val="bg1"/>
                          </a:solidFill>
                          <a:latin typeface="Cambria Math" panose="02040503050406030204" pitchFamily="18" charset="0"/>
                        </a:rPr>
                        <m:t>𝜌</m:t>
                      </m:r>
                      <m:d>
                        <m:dPr>
                          <m:ctrlPr>
                            <a:rPr lang="en-IL" sz="2400" i="1">
                              <a:solidFill>
                                <a:schemeClr val="bg1"/>
                              </a:solidFill>
                              <a:latin typeface="Cambria Math" panose="02040503050406030204" pitchFamily="18" charset="0"/>
                            </a:rPr>
                          </m:ctrlPr>
                        </m:dPr>
                        <m:e>
                          <m:r>
                            <a:rPr lang="en-US" sz="2400" b="1" i="1">
                              <a:solidFill>
                                <a:srgbClr val="FFC000"/>
                              </a:solidFill>
                              <a:latin typeface="Cambria Math" panose="02040503050406030204" pitchFamily="18" charset="0"/>
                            </a:rPr>
                            <m:t>𝝉</m:t>
                          </m:r>
                        </m:e>
                      </m:d>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𝑒</m:t>
                          </m:r>
                        </m:e>
                        <m:sup>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𝑡</m:t>
                              </m:r>
                            </m:sub>
                          </m:sSub>
                          <m:r>
                            <a:rPr lang="en-US" sz="2400" i="1">
                              <a:solidFill>
                                <a:schemeClr val="bg1"/>
                              </a:solidFill>
                              <a:latin typeface="Cambria Math" panose="02040503050406030204" pitchFamily="18" charset="0"/>
                            </a:rPr>
                            <m:t>𝐿</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𝑖𝑘𝐿</m:t>
                          </m:r>
                          <m:d>
                            <m:dPr>
                              <m:ctrlPr>
                                <a:rPr lang="en-IL" sz="2400" i="1">
                                  <a:solidFill>
                                    <a:schemeClr val="bg1"/>
                                  </a:solidFill>
                                  <a:latin typeface="Cambria Math" panose="02040503050406030204" pitchFamily="18" charset="0"/>
                                </a:rPr>
                              </m:ctrlPr>
                            </m:dPr>
                            <m:e>
                              <m:r>
                                <a:rPr lang="en-US" sz="2400" b="1">
                                  <a:solidFill>
                                    <a:srgbClr val="FFC000"/>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b="1" i="1">
                                  <a:solidFill>
                                    <a:srgbClr val="FFC000"/>
                                  </a:solidFill>
                                  <a:latin typeface="Cambria Math" panose="02040503050406030204" pitchFamily="18" charset="0"/>
                                  <a:ea typeface="Cambria Math" panose="02040503050406030204" pitchFamily="18" charset="0"/>
                                </a:rPr>
                                <m:t>𝝉</m:t>
                              </m:r>
                            </m:e>
                          </m:d>
                        </m:sup>
                      </m:sSup>
                      <m:r>
                        <m:rPr>
                          <m:sty m:val="p"/>
                        </m:rPr>
                        <a:rPr lang="en-US" sz="2400">
                          <a:solidFill>
                            <a:schemeClr val="bg1"/>
                          </a:solidFill>
                          <a:latin typeface="Cambria Math" panose="02040503050406030204" pitchFamily="18" charset="0"/>
                        </a:rPr>
                        <m:t>sinc</m:t>
                      </m:r>
                      <m:d>
                        <m:dPr>
                          <m:ctrlPr>
                            <a:rPr lang="en-IL"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𝑘𝐿</m:t>
                          </m:r>
                          <m:d>
                            <m:dPr>
                              <m:ctrlPr>
                                <a:rPr lang="en-IL" sz="2400" i="1">
                                  <a:solidFill>
                                    <a:schemeClr val="bg1"/>
                                  </a:solidFill>
                                  <a:latin typeface="Cambria Math" panose="02040503050406030204" pitchFamily="18" charset="0"/>
                                </a:rPr>
                              </m:ctrlPr>
                            </m:dPr>
                            <m:e>
                              <m:r>
                                <a:rPr lang="en-US" sz="2400">
                                  <a:solidFill>
                                    <a:srgbClr val="FFC000"/>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i="1">
                                  <a:solidFill>
                                    <a:srgbClr val="FFC000"/>
                                  </a:solidFill>
                                  <a:latin typeface="Cambria Math" panose="02040503050406030204" pitchFamily="18" charset="0"/>
                                  <a:ea typeface="Cambria Math" panose="02040503050406030204" pitchFamily="18" charset="0"/>
                                </a:rPr>
                                <m:t>𝝉</m:t>
                              </m:r>
                            </m:e>
                          </m:d>
                        </m:e>
                      </m:d>
                    </m:oMath>
                  </m:oMathPara>
                </a14:m>
                <a:endParaRPr lang="en-US" sz="2400" dirty="0">
                  <a:solidFill>
                    <a:schemeClr val="bg1"/>
                  </a:solidFill>
                </a:endParaRPr>
              </a:p>
            </p:txBody>
          </p:sp>
        </mc:Choice>
        <mc:Fallback xmlns="">
          <p:sp>
            <p:nvSpPr>
              <p:cNvPr id="420" name="TextBox 419"/>
              <p:cNvSpPr txBox="1">
                <a:spLocks noRot="1" noChangeAspect="1" noMove="1" noResize="1" noEditPoints="1" noAdjustHandles="1" noChangeArrowheads="1" noChangeShapeType="1" noTextEdit="1"/>
              </p:cNvSpPr>
              <p:nvPr/>
            </p:nvSpPr>
            <p:spPr>
              <a:xfrm>
                <a:off x="5227079" y="1880456"/>
                <a:ext cx="6851427" cy="423962"/>
              </a:xfrm>
              <a:prstGeom prst="rect">
                <a:avLst/>
              </a:prstGeom>
              <a:blipFill>
                <a:blip r:embed="rId6"/>
                <a:stretch>
                  <a:fillRect/>
                </a:stretch>
              </a:blipFill>
            </p:spPr>
            <p:txBody>
              <a:bodyPr/>
              <a:lstStyle/>
              <a:p>
                <a:r>
                  <a:rPr lang="en-US">
                    <a:noFill/>
                  </a:rPr>
                  <a:t> </a:t>
                </a:r>
              </a:p>
            </p:txBody>
          </p:sp>
        </mc:Fallback>
      </mc:AlternateContent>
      <p:sp>
        <p:nvSpPr>
          <p:cNvPr id="421" name="TextBox 420"/>
          <p:cNvSpPr txBox="1"/>
          <p:nvPr/>
        </p:nvSpPr>
        <p:spPr>
          <a:xfrm>
            <a:off x="5362354" y="2552846"/>
            <a:ext cx="6181239"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dirty="0"/>
              <a:t>Illumination and viewing directions:</a:t>
            </a:r>
            <a:endParaRPr lang="he-IL" sz="2400" dirty="0"/>
          </a:p>
        </p:txBody>
      </p:sp>
      <p:sp>
        <p:nvSpPr>
          <p:cNvPr id="422" name="TextBox 421"/>
          <p:cNvSpPr txBox="1"/>
          <p:nvPr/>
        </p:nvSpPr>
        <p:spPr>
          <a:xfrm>
            <a:off x="5362354" y="3363940"/>
            <a:ext cx="6181239"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dirty="0"/>
              <a:t>Medium thickness:</a:t>
            </a:r>
            <a:endParaRPr lang="he-IL" sz="2400" dirty="0"/>
          </a:p>
        </p:txBody>
      </p:sp>
      <mc:AlternateContent xmlns:mc="http://schemas.openxmlformats.org/markup-compatibility/2006" xmlns:a14="http://schemas.microsoft.com/office/drawing/2010/main">
        <mc:Choice Requires="a14">
          <p:sp>
            <p:nvSpPr>
              <p:cNvPr id="423" name="TextBox 422">
                <a:extLst>
                  <a:ext uri="{FF2B5EF4-FFF2-40B4-BE49-F238E27FC236}">
                    <a16:creationId xmlns:a16="http://schemas.microsoft.com/office/drawing/2014/main" id="{DEA09F5A-1661-4BDF-A2DF-89252468F52D}"/>
                  </a:ext>
                </a:extLst>
              </p:cNvPr>
              <p:cNvSpPr txBox="1"/>
              <p:nvPr/>
            </p:nvSpPr>
            <p:spPr>
              <a:xfrm>
                <a:off x="7689527" y="3371740"/>
                <a:ext cx="690167"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𝐿</m:t>
                      </m:r>
                    </m:oMath>
                  </m:oMathPara>
                </a14:m>
                <a:endParaRPr lang="en-US" sz="24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23" name="TextBox 42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7689527" y="3371740"/>
                <a:ext cx="690167" cy="461665"/>
              </a:xfrm>
              <a:prstGeom prst="rect">
                <a:avLst/>
              </a:prstGeom>
              <a:blipFill>
                <a:blip r:embed="rId7"/>
                <a:stretch>
                  <a:fillRect/>
                </a:stretch>
              </a:blipFill>
            </p:spPr>
            <p:txBody>
              <a:bodyPr/>
              <a:lstStyle/>
              <a:p>
                <a:r>
                  <a:rPr lang="en-US">
                    <a:noFill/>
                  </a:rPr>
                  <a:t> </a:t>
                </a:r>
              </a:p>
            </p:txBody>
          </p:sp>
        </mc:Fallback>
      </mc:AlternateContent>
      <p:grpSp>
        <p:nvGrpSpPr>
          <p:cNvPr id="52" name="Group 51"/>
          <p:cNvGrpSpPr/>
          <p:nvPr/>
        </p:nvGrpSpPr>
        <p:grpSpPr>
          <a:xfrm>
            <a:off x="2180672" y="5039379"/>
            <a:ext cx="1840583" cy="553998"/>
            <a:chOff x="8960559" y="5011260"/>
            <a:chExt cx="1840583" cy="553998"/>
          </a:xfrm>
        </p:grpSpPr>
        <mc:AlternateContent xmlns:mc="http://schemas.openxmlformats.org/markup-compatibility/2006" xmlns:a14="http://schemas.microsoft.com/office/drawing/2010/main">
          <mc:Choice Requires="a14">
            <p:sp>
              <p:nvSpPr>
                <p:cNvPr id="429" name="TextBox 428"/>
                <p:cNvSpPr txBox="1"/>
                <p:nvPr/>
              </p:nvSpPr>
              <p:spPr>
                <a:xfrm>
                  <a:off x="8960559" y="5011260"/>
                  <a:ext cx="37510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B050"/>
                            </a:solidFill>
                            <a:latin typeface="Cambria Math" panose="02040503050406030204" pitchFamily="18" charset="0"/>
                          </a:rPr>
                          <m:t>𝟎</m:t>
                        </m:r>
                      </m:oMath>
                    </m:oMathPara>
                  </a14:m>
                  <a:endParaRPr lang="en-US" sz="3600" b="1" i="1" dirty="0">
                    <a:solidFill>
                      <a:srgbClr val="7030A0"/>
                    </a:solidFill>
                    <a:latin typeface="Cambria Math" panose="02040503050406030204" pitchFamily="18" charset="0"/>
                  </a:endParaRPr>
                </a:p>
              </p:txBody>
            </p:sp>
          </mc:Choice>
          <mc:Fallback xmlns="">
            <p:sp>
              <p:nvSpPr>
                <p:cNvPr id="429" name="TextBox 428"/>
                <p:cNvSpPr txBox="1">
                  <a:spLocks noRot="1" noChangeAspect="1" noMove="1" noResize="1" noEditPoints="1" noAdjustHandles="1" noChangeArrowheads="1" noChangeShapeType="1" noTextEdit="1"/>
                </p:cNvSpPr>
                <p:nvPr/>
              </p:nvSpPr>
              <p:spPr>
                <a:xfrm>
                  <a:off x="8960559" y="5011260"/>
                  <a:ext cx="375103" cy="553998"/>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0" name="TextBox 429"/>
                <p:cNvSpPr txBox="1"/>
                <p:nvPr/>
              </p:nvSpPr>
              <p:spPr>
                <a:xfrm>
                  <a:off x="10440466" y="5011260"/>
                  <a:ext cx="36067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B050"/>
                            </a:solidFill>
                            <a:latin typeface="Cambria Math" panose="02040503050406030204" pitchFamily="18" charset="0"/>
                          </a:rPr>
                          <m:t>𝑳</m:t>
                        </m:r>
                      </m:oMath>
                    </m:oMathPara>
                  </a14:m>
                  <a:endParaRPr lang="en-US" sz="3600" b="1" i="1" dirty="0">
                    <a:solidFill>
                      <a:srgbClr val="7030A0"/>
                    </a:solidFill>
                    <a:latin typeface="Cambria Math" panose="02040503050406030204" pitchFamily="18" charset="0"/>
                  </a:endParaRPr>
                </a:p>
              </p:txBody>
            </p:sp>
          </mc:Choice>
          <mc:Fallback xmlns="">
            <p:sp>
              <p:nvSpPr>
                <p:cNvPr id="430" name="TextBox 429"/>
                <p:cNvSpPr txBox="1">
                  <a:spLocks noRot="1" noChangeAspect="1" noMove="1" noResize="1" noEditPoints="1" noAdjustHandles="1" noChangeArrowheads="1" noChangeShapeType="1" noTextEdit="1"/>
                </p:cNvSpPr>
                <p:nvPr/>
              </p:nvSpPr>
              <p:spPr>
                <a:xfrm>
                  <a:off x="10440466" y="5011260"/>
                  <a:ext cx="360676" cy="553998"/>
                </a:xfrm>
                <a:prstGeom prst="rect">
                  <a:avLst/>
                </a:prstGeom>
                <a:blipFill>
                  <a:blip r:embed="rId2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59" name="TextBox 1158"/>
              <p:cNvSpPr txBox="1"/>
              <p:nvPr/>
            </p:nvSpPr>
            <p:spPr>
              <a:xfrm>
                <a:off x="5227079" y="1880456"/>
                <a:ext cx="6851427"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rPr>
                        <m:t>𝐶</m:t>
                      </m:r>
                      <m:d>
                        <m:dPr>
                          <m:ctrlPr>
                            <a:rPr lang="en-IL" sz="2400" i="1">
                              <a:solidFill>
                                <a:schemeClr val="bg1"/>
                              </a:solidFill>
                              <a:latin typeface="Cambria Math" panose="02040503050406030204" pitchFamily="18" charset="0"/>
                            </a:rPr>
                          </m:ctrlPr>
                        </m:dPr>
                        <m:e>
                          <m:r>
                            <a:rPr lang="en-US" sz="2400" b="1" i="1">
                              <a:solidFill>
                                <a:srgbClr val="FFFF99"/>
                              </a:solidFill>
                              <a:latin typeface="Cambria Math" panose="02040503050406030204" pitchFamily="18" charset="0"/>
                            </a:rPr>
                            <m:t>𝝉</m:t>
                          </m:r>
                          <m:r>
                            <a:rPr lang="en-US" sz="2400" i="1">
                              <a:solidFill>
                                <a:schemeClr val="bg1"/>
                              </a:solidFill>
                              <a:latin typeface="Cambria Math" panose="02040503050406030204" pitchFamily="18" charset="0"/>
                            </a:rPr>
                            <m:t>,</m:t>
                          </m:r>
                          <m:r>
                            <a:rPr lang="en-US" sz="2400" b="1">
                              <a:solidFill>
                                <a:srgbClr val="FFFF99"/>
                              </a:solidFill>
                              <a:latin typeface="Cambria Math" panose="02040503050406030204" pitchFamily="18" charset="0"/>
                            </a:rPr>
                            <m:t>𝚫</m:t>
                          </m:r>
                        </m:e>
                      </m:d>
                      <m:r>
                        <a:rPr lang="en-US" sz="2400" i="1">
                          <a:solidFill>
                            <a:schemeClr val="bg1"/>
                          </a:solidFill>
                          <a:latin typeface="Cambria Math" panose="02040503050406030204" pitchFamily="18" charset="0"/>
                        </a:rPr>
                        <m:t>=</m:t>
                      </m:r>
                      <m:r>
                        <a:rPr lang="en-US" sz="2400" i="1">
                          <a:solidFill>
                            <a:srgbClr val="FFC000"/>
                          </a:solidFill>
                          <a:latin typeface="Cambria Math" panose="02040503050406030204" pitchFamily="18" charset="0"/>
                        </a:rPr>
                        <m:t>𝐿</m:t>
                      </m:r>
                      <m:r>
                        <a:rPr lang="en-US" sz="2400" i="1">
                          <a:solidFill>
                            <a:schemeClr val="bg1"/>
                          </a:solidFill>
                          <a:latin typeface="Cambria Math" panose="02040503050406030204" pitchFamily="18" charset="0"/>
                        </a:rPr>
                        <m:t>𝜌</m:t>
                      </m:r>
                      <m:d>
                        <m:dPr>
                          <m:ctrlPr>
                            <a:rPr lang="en-IL" sz="2400" i="1">
                              <a:solidFill>
                                <a:schemeClr val="bg1"/>
                              </a:solidFill>
                              <a:latin typeface="Cambria Math" panose="02040503050406030204" pitchFamily="18" charset="0"/>
                            </a:rPr>
                          </m:ctrlPr>
                        </m:dPr>
                        <m:e>
                          <m:r>
                            <a:rPr lang="en-US" sz="2400" b="1" i="1">
                              <a:solidFill>
                                <a:srgbClr val="FFFF99"/>
                              </a:solidFill>
                              <a:latin typeface="Cambria Math" panose="02040503050406030204" pitchFamily="18" charset="0"/>
                            </a:rPr>
                            <m:t>𝝉</m:t>
                          </m:r>
                        </m:e>
                      </m:d>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𝑒</m:t>
                          </m:r>
                        </m:e>
                        <m:sup>
                          <m:r>
                            <a:rPr lang="en-US" sz="2400" i="1">
                              <a:solidFill>
                                <a:schemeClr val="bg1"/>
                              </a:solidFill>
                              <a:latin typeface="Cambria Math" panose="02040503050406030204" pitchFamily="18" charset="0"/>
                            </a:rPr>
                            <m:t>−</m:t>
                          </m:r>
                          <m:sSub>
                            <m:sSubPr>
                              <m:ctrlPr>
                                <a:rPr lang="en-US" sz="2400" i="1">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𝑡</m:t>
                              </m:r>
                            </m:sub>
                          </m:sSub>
                          <m:r>
                            <a:rPr lang="en-US" sz="2400" i="1">
                              <a:solidFill>
                                <a:srgbClr val="FFC000"/>
                              </a:solidFill>
                              <a:latin typeface="Cambria Math" panose="02040503050406030204" pitchFamily="18" charset="0"/>
                            </a:rPr>
                            <m:t>𝐿</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𝑖𝑘𝐿</m:t>
                          </m:r>
                          <m:d>
                            <m:dPr>
                              <m:ctrlPr>
                                <a:rPr lang="en-IL" sz="2400" i="1">
                                  <a:solidFill>
                                    <a:schemeClr val="bg1"/>
                                  </a:solidFill>
                                  <a:latin typeface="Cambria Math" panose="02040503050406030204" pitchFamily="18" charset="0"/>
                                </a:rPr>
                              </m:ctrlPr>
                            </m:dPr>
                            <m:e>
                              <m:r>
                                <a:rPr lang="en-US" sz="2400" b="1">
                                  <a:solidFill>
                                    <a:srgbClr val="FFFF99"/>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b="1" i="1">
                                  <a:solidFill>
                                    <a:srgbClr val="FFFF99"/>
                                  </a:solidFill>
                                  <a:latin typeface="Cambria Math" panose="02040503050406030204" pitchFamily="18" charset="0"/>
                                  <a:ea typeface="Cambria Math" panose="02040503050406030204" pitchFamily="18" charset="0"/>
                                </a:rPr>
                                <m:t>𝝉</m:t>
                              </m:r>
                            </m:e>
                          </m:d>
                        </m:sup>
                      </m:sSup>
                      <m:r>
                        <m:rPr>
                          <m:sty m:val="p"/>
                        </m:rPr>
                        <a:rPr lang="en-US" sz="2400">
                          <a:solidFill>
                            <a:schemeClr val="bg1"/>
                          </a:solidFill>
                          <a:latin typeface="Cambria Math" panose="02040503050406030204" pitchFamily="18" charset="0"/>
                        </a:rPr>
                        <m:t>sinc</m:t>
                      </m:r>
                      <m:d>
                        <m:dPr>
                          <m:ctrlPr>
                            <a:rPr lang="en-IL"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𝑘𝐿</m:t>
                          </m:r>
                          <m:d>
                            <m:dPr>
                              <m:ctrlPr>
                                <a:rPr lang="en-IL" sz="2400" i="1">
                                  <a:solidFill>
                                    <a:schemeClr val="bg1"/>
                                  </a:solidFill>
                                  <a:latin typeface="Cambria Math" panose="02040503050406030204" pitchFamily="18" charset="0"/>
                                </a:rPr>
                              </m:ctrlPr>
                            </m:dPr>
                            <m:e>
                              <m:r>
                                <a:rPr lang="en-US" sz="2400">
                                  <a:solidFill>
                                    <a:srgbClr val="FFFF99"/>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i="1">
                                  <a:solidFill>
                                    <a:srgbClr val="FFFF99"/>
                                  </a:solidFill>
                                  <a:latin typeface="Cambria Math" panose="02040503050406030204" pitchFamily="18" charset="0"/>
                                  <a:ea typeface="Cambria Math" panose="02040503050406030204" pitchFamily="18" charset="0"/>
                                </a:rPr>
                                <m:t>𝝉</m:t>
                              </m:r>
                            </m:e>
                          </m:d>
                        </m:e>
                      </m:d>
                    </m:oMath>
                  </m:oMathPara>
                </a14:m>
                <a:endParaRPr lang="en-US" sz="2400" dirty="0">
                  <a:solidFill>
                    <a:schemeClr val="bg1"/>
                  </a:solidFill>
                </a:endParaRPr>
              </a:p>
            </p:txBody>
          </p:sp>
        </mc:Choice>
        <mc:Fallback xmlns="">
          <p:sp>
            <p:nvSpPr>
              <p:cNvPr id="1159" name="TextBox 1158"/>
              <p:cNvSpPr txBox="1">
                <a:spLocks noRot="1" noChangeAspect="1" noMove="1" noResize="1" noEditPoints="1" noAdjustHandles="1" noChangeArrowheads="1" noChangeShapeType="1" noTextEdit="1"/>
              </p:cNvSpPr>
              <p:nvPr/>
            </p:nvSpPr>
            <p:spPr>
              <a:xfrm>
                <a:off x="5227079" y="1880456"/>
                <a:ext cx="6851427" cy="423962"/>
              </a:xfrm>
              <a:prstGeom prst="rect">
                <a:avLst/>
              </a:prstGeom>
              <a:blipFill>
                <a:blip r:embed="rId23"/>
                <a:stretch>
                  <a:fillRect/>
                </a:stretch>
              </a:blipFill>
            </p:spPr>
            <p:txBody>
              <a:bodyPr/>
              <a:lstStyle/>
              <a:p>
                <a:r>
                  <a:rPr lang="en-US">
                    <a:noFill/>
                  </a:rPr>
                  <a:t> </a:t>
                </a:r>
              </a:p>
            </p:txBody>
          </p:sp>
        </mc:Fallback>
      </mc:AlternateContent>
      <p:sp>
        <p:nvSpPr>
          <p:cNvPr id="1160" name="TextBox 1159"/>
          <p:cNvSpPr txBox="1"/>
          <p:nvPr/>
        </p:nvSpPr>
        <p:spPr>
          <a:xfrm>
            <a:off x="5362354" y="4065361"/>
            <a:ext cx="6181239"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dirty="0"/>
              <a:t>Material parameters:</a:t>
            </a:r>
            <a:endParaRPr lang="he-IL" sz="2400" dirty="0"/>
          </a:p>
        </p:txBody>
      </p:sp>
      <mc:AlternateContent xmlns:mc="http://schemas.openxmlformats.org/markup-compatibility/2006" xmlns:a14="http://schemas.microsoft.com/office/drawing/2010/main">
        <mc:Choice Requires="a14">
          <p:sp>
            <p:nvSpPr>
              <p:cNvPr id="1168" name="TextBox 1167"/>
              <p:cNvSpPr txBox="1"/>
              <p:nvPr/>
            </p:nvSpPr>
            <p:spPr>
              <a:xfrm>
                <a:off x="7864341" y="5474602"/>
                <a:ext cx="6744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C000"/>
                          </a:solidFill>
                          <a:latin typeface="Cambria Math" panose="02040503050406030204" pitchFamily="18" charset="0"/>
                        </a:rPr>
                        <m:t>𝜌</m:t>
                      </m:r>
                      <m:d>
                        <m:dPr>
                          <m:ctrlPr>
                            <a:rPr lang="en-IL" sz="2400" b="0" i="1" smtClean="0">
                              <a:solidFill>
                                <a:srgbClr val="FFC000"/>
                              </a:solidFill>
                              <a:latin typeface="Cambria Math" panose="02040503050406030204" pitchFamily="18" charset="0"/>
                            </a:rPr>
                          </m:ctrlPr>
                        </m:dPr>
                        <m:e>
                          <m:r>
                            <a:rPr lang="en-US" sz="2400" b="1" i="1" smtClean="0">
                              <a:solidFill>
                                <a:srgbClr val="FFC000"/>
                              </a:solidFill>
                              <a:latin typeface="Cambria Math" panose="02040503050406030204" pitchFamily="18" charset="0"/>
                            </a:rPr>
                            <m:t>𝝉</m:t>
                          </m:r>
                        </m:e>
                      </m:d>
                    </m:oMath>
                  </m:oMathPara>
                </a14:m>
                <a:endParaRPr lang="en-US" sz="2400" b="0" dirty="0">
                  <a:solidFill>
                    <a:srgbClr val="FFC000"/>
                  </a:solidFill>
                </a:endParaRPr>
              </a:p>
            </p:txBody>
          </p:sp>
        </mc:Choice>
        <mc:Fallback xmlns="">
          <p:sp>
            <p:nvSpPr>
              <p:cNvPr id="1168" name="TextBox 1167"/>
              <p:cNvSpPr txBox="1">
                <a:spLocks noRot="1" noChangeAspect="1" noMove="1" noResize="1" noEditPoints="1" noAdjustHandles="1" noChangeArrowheads="1" noChangeShapeType="1" noTextEdit="1"/>
              </p:cNvSpPr>
              <p:nvPr/>
            </p:nvSpPr>
            <p:spPr>
              <a:xfrm>
                <a:off x="7864341" y="5474602"/>
                <a:ext cx="674415" cy="369332"/>
              </a:xfrm>
              <a:prstGeom prst="rect">
                <a:avLst/>
              </a:prstGeom>
              <a:blipFill>
                <a:blip r:embed="rId24"/>
                <a:stretch>
                  <a:fillRect l="-9910"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9" name="TextBox 1168"/>
              <p:cNvSpPr txBox="1"/>
              <p:nvPr/>
            </p:nvSpPr>
            <p:spPr>
              <a:xfrm>
                <a:off x="5227079" y="1880456"/>
                <a:ext cx="6851427"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bg1"/>
                          </a:solidFill>
                          <a:latin typeface="Cambria Math" panose="02040503050406030204" pitchFamily="18" charset="0"/>
                        </a:rPr>
                        <m:t>𝐶</m:t>
                      </m:r>
                      <m:d>
                        <m:dPr>
                          <m:ctrlPr>
                            <a:rPr lang="en-IL" sz="2400" i="1">
                              <a:solidFill>
                                <a:schemeClr val="bg1"/>
                              </a:solidFill>
                              <a:latin typeface="Cambria Math" panose="02040503050406030204" pitchFamily="18" charset="0"/>
                            </a:rPr>
                          </m:ctrlPr>
                        </m:dPr>
                        <m:e>
                          <m:r>
                            <a:rPr lang="en-US" sz="2400" b="1" i="1">
                              <a:solidFill>
                                <a:srgbClr val="FFFF99"/>
                              </a:solidFill>
                              <a:latin typeface="Cambria Math" panose="02040503050406030204" pitchFamily="18" charset="0"/>
                            </a:rPr>
                            <m:t>𝝉</m:t>
                          </m:r>
                          <m:r>
                            <a:rPr lang="en-US" sz="2400" i="1">
                              <a:solidFill>
                                <a:schemeClr val="bg1"/>
                              </a:solidFill>
                              <a:latin typeface="Cambria Math" panose="02040503050406030204" pitchFamily="18" charset="0"/>
                            </a:rPr>
                            <m:t>,</m:t>
                          </m:r>
                          <m:r>
                            <a:rPr lang="en-US" sz="2400" b="1">
                              <a:solidFill>
                                <a:srgbClr val="FFFF99"/>
                              </a:solidFill>
                              <a:latin typeface="Cambria Math" panose="02040503050406030204" pitchFamily="18" charset="0"/>
                            </a:rPr>
                            <m:t>𝚫</m:t>
                          </m:r>
                        </m:e>
                      </m:d>
                      <m:r>
                        <a:rPr lang="en-US" sz="2400" i="1">
                          <a:solidFill>
                            <a:schemeClr val="bg1"/>
                          </a:solidFill>
                          <a:latin typeface="Cambria Math" panose="02040503050406030204" pitchFamily="18" charset="0"/>
                        </a:rPr>
                        <m:t>=</m:t>
                      </m:r>
                      <m:r>
                        <a:rPr lang="en-US" sz="2400" i="1">
                          <a:solidFill>
                            <a:srgbClr val="FFFF99"/>
                          </a:solidFill>
                          <a:latin typeface="Cambria Math" panose="02040503050406030204" pitchFamily="18" charset="0"/>
                        </a:rPr>
                        <m:t>𝐿</m:t>
                      </m:r>
                      <m:r>
                        <a:rPr lang="en-US" sz="2400" i="1">
                          <a:solidFill>
                            <a:srgbClr val="FFC000"/>
                          </a:solidFill>
                          <a:latin typeface="Cambria Math" panose="02040503050406030204" pitchFamily="18" charset="0"/>
                        </a:rPr>
                        <m:t>𝜌</m:t>
                      </m:r>
                      <m:d>
                        <m:dPr>
                          <m:ctrlPr>
                            <a:rPr lang="en-IL" sz="2400" i="1">
                              <a:solidFill>
                                <a:schemeClr val="bg1"/>
                              </a:solidFill>
                              <a:latin typeface="Cambria Math" panose="02040503050406030204" pitchFamily="18" charset="0"/>
                            </a:rPr>
                          </m:ctrlPr>
                        </m:dPr>
                        <m:e>
                          <m:r>
                            <a:rPr lang="en-US" sz="2400" b="1" i="1">
                              <a:solidFill>
                                <a:srgbClr val="FFFF99"/>
                              </a:solidFill>
                              <a:latin typeface="Cambria Math" panose="02040503050406030204" pitchFamily="18" charset="0"/>
                            </a:rPr>
                            <m:t>𝝉</m:t>
                          </m:r>
                        </m:e>
                      </m:d>
                      <m:sSub>
                        <m:sSubPr>
                          <m:ctrlPr>
                            <a:rPr lang="en-US" sz="2400" i="1" smtClean="0">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𝜎</m:t>
                          </m:r>
                        </m:e>
                        <m:sub>
                          <m:r>
                            <a:rPr lang="en-US" sz="2400" i="1">
                              <a:solidFill>
                                <a:srgbClr val="FFC000"/>
                              </a:solidFill>
                              <a:latin typeface="Cambria Math" panose="02040503050406030204" pitchFamily="18" charset="0"/>
                            </a:rPr>
                            <m:t>𝑠</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𝑒</m:t>
                          </m:r>
                        </m:e>
                        <m:sup>
                          <m:r>
                            <a:rPr lang="en-US" sz="2400" i="1">
                              <a:solidFill>
                                <a:schemeClr val="bg1"/>
                              </a:solidFill>
                              <a:latin typeface="Cambria Math" panose="02040503050406030204" pitchFamily="18" charset="0"/>
                            </a:rPr>
                            <m:t>−</m:t>
                          </m:r>
                          <m:sSub>
                            <m:sSubPr>
                              <m:ctrlPr>
                                <a:rPr lang="en-US" sz="2400" i="1" smtClean="0">
                                  <a:solidFill>
                                    <a:srgbClr val="FFC000"/>
                                  </a:solidFill>
                                  <a:latin typeface="Cambria Math" panose="02040503050406030204" pitchFamily="18" charset="0"/>
                                </a:rPr>
                              </m:ctrlPr>
                            </m:sSubPr>
                            <m:e>
                              <m:r>
                                <a:rPr lang="en-US" sz="2400" i="1">
                                  <a:solidFill>
                                    <a:srgbClr val="FFC000"/>
                                  </a:solidFill>
                                  <a:latin typeface="Cambria Math" panose="02040503050406030204" pitchFamily="18" charset="0"/>
                                </a:rPr>
                                <m:t>𝜎</m:t>
                              </m:r>
                            </m:e>
                            <m:sub>
                              <m:r>
                                <a:rPr lang="en-US" sz="2400" i="1">
                                  <a:solidFill>
                                    <a:srgbClr val="FFC000"/>
                                  </a:solidFill>
                                  <a:latin typeface="Cambria Math" panose="02040503050406030204" pitchFamily="18" charset="0"/>
                                </a:rPr>
                                <m:t>𝑡</m:t>
                              </m:r>
                            </m:sub>
                          </m:sSub>
                          <m:r>
                            <a:rPr lang="en-US" sz="2400" i="1">
                              <a:solidFill>
                                <a:srgbClr val="FFFF99"/>
                              </a:solidFill>
                              <a:latin typeface="Cambria Math" panose="02040503050406030204" pitchFamily="18" charset="0"/>
                            </a:rPr>
                            <m:t>𝐿</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𝑖𝑘𝐿</m:t>
                          </m:r>
                          <m:d>
                            <m:dPr>
                              <m:ctrlPr>
                                <a:rPr lang="en-IL" sz="2400" i="1">
                                  <a:solidFill>
                                    <a:schemeClr val="bg1"/>
                                  </a:solidFill>
                                  <a:latin typeface="Cambria Math" panose="02040503050406030204" pitchFamily="18" charset="0"/>
                                </a:rPr>
                              </m:ctrlPr>
                            </m:dPr>
                            <m:e>
                              <m:r>
                                <a:rPr lang="en-US" sz="2400" b="1">
                                  <a:solidFill>
                                    <a:srgbClr val="FFFF99"/>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b="1" i="1">
                                  <a:solidFill>
                                    <a:srgbClr val="FFFF99"/>
                                  </a:solidFill>
                                  <a:latin typeface="Cambria Math" panose="02040503050406030204" pitchFamily="18" charset="0"/>
                                  <a:ea typeface="Cambria Math" panose="02040503050406030204" pitchFamily="18" charset="0"/>
                                </a:rPr>
                                <m:t>𝝉</m:t>
                              </m:r>
                            </m:e>
                          </m:d>
                        </m:sup>
                      </m:sSup>
                      <m:r>
                        <m:rPr>
                          <m:sty m:val="p"/>
                        </m:rPr>
                        <a:rPr lang="en-US" sz="2400">
                          <a:solidFill>
                            <a:schemeClr val="bg1"/>
                          </a:solidFill>
                          <a:latin typeface="Cambria Math" panose="02040503050406030204" pitchFamily="18" charset="0"/>
                        </a:rPr>
                        <m:t>sinc</m:t>
                      </m:r>
                      <m:d>
                        <m:dPr>
                          <m:ctrlPr>
                            <a:rPr lang="en-IL"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𝑘𝐿</m:t>
                          </m:r>
                          <m:d>
                            <m:dPr>
                              <m:ctrlPr>
                                <a:rPr lang="en-IL" sz="2400" i="1">
                                  <a:solidFill>
                                    <a:schemeClr val="bg1"/>
                                  </a:solidFill>
                                  <a:latin typeface="Cambria Math" panose="02040503050406030204" pitchFamily="18" charset="0"/>
                                </a:rPr>
                              </m:ctrlPr>
                            </m:dPr>
                            <m:e>
                              <m:r>
                                <a:rPr lang="en-US" sz="2400">
                                  <a:solidFill>
                                    <a:srgbClr val="FFFF99"/>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i="1">
                                  <a:solidFill>
                                    <a:srgbClr val="FFFF99"/>
                                  </a:solidFill>
                                  <a:latin typeface="Cambria Math" panose="02040503050406030204" pitchFamily="18" charset="0"/>
                                  <a:ea typeface="Cambria Math" panose="02040503050406030204" pitchFamily="18" charset="0"/>
                                </a:rPr>
                                <m:t>𝝉</m:t>
                              </m:r>
                            </m:e>
                          </m:d>
                        </m:e>
                      </m:d>
                    </m:oMath>
                  </m:oMathPara>
                </a14:m>
                <a:endParaRPr lang="en-US" sz="2400" dirty="0">
                  <a:solidFill>
                    <a:schemeClr val="bg1"/>
                  </a:solidFill>
                </a:endParaRPr>
              </a:p>
            </p:txBody>
          </p:sp>
        </mc:Choice>
        <mc:Fallback xmlns="">
          <p:sp>
            <p:nvSpPr>
              <p:cNvPr id="1169" name="TextBox 1168"/>
              <p:cNvSpPr txBox="1">
                <a:spLocks noRot="1" noChangeAspect="1" noMove="1" noResize="1" noEditPoints="1" noAdjustHandles="1" noChangeArrowheads="1" noChangeShapeType="1" noTextEdit="1"/>
              </p:cNvSpPr>
              <p:nvPr/>
            </p:nvSpPr>
            <p:spPr>
              <a:xfrm>
                <a:off x="5227079" y="1880456"/>
                <a:ext cx="6851427" cy="423962"/>
              </a:xfrm>
              <a:prstGeom prst="rect">
                <a:avLst/>
              </a:prstGeom>
              <a:blipFill>
                <a:blip r:embed="rId25"/>
                <a:stretch>
                  <a:fillRect/>
                </a:stretch>
              </a:blipFill>
            </p:spPr>
            <p:txBody>
              <a:bodyPr/>
              <a:lstStyle/>
              <a:p>
                <a:r>
                  <a:rPr lang="en-US">
                    <a:noFill/>
                  </a:rPr>
                  <a:t> </a:t>
                </a:r>
              </a:p>
            </p:txBody>
          </p:sp>
        </mc:Fallback>
      </mc:AlternateContent>
      <p:grpSp>
        <p:nvGrpSpPr>
          <p:cNvPr id="22" name="Group 21"/>
          <p:cNvGrpSpPr/>
          <p:nvPr/>
        </p:nvGrpSpPr>
        <p:grpSpPr>
          <a:xfrm>
            <a:off x="9362705" y="4453303"/>
            <a:ext cx="2630372" cy="1421416"/>
            <a:chOff x="-4246794" y="4079521"/>
            <a:chExt cx="2630372" cy="1421416"/>
          </a:xfrm>
        </p:grpSpPr>
        <p:pic>
          <p:nvPicPr>
            <p:cNvPr id="54" name="Picture 53"/>
            <p:cNvPicPr>
              <a:picLocks noChangeAspect="1"/>
            </p:cNvPicPr>
            <p:nvPr/>
          </p:nvPicPr>
          <p:blipFill>
            <a:blip r:embed="rId26">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3606873" y="4617324"/>
              <a:ext cx="1662033" cy="883613"/>
            </a:xfrm>
            <a:prstGeom prst="rect">
              <a:avLst/>
            </a:prstGeom>
          </p:spPr>
        </p:pic>
        <p:cxnSp>
          <p:nvCxnSpPr>
            <p:cNvPr id="1163" name="Straight Connector 1162"/>
            <p:cNvCxnSpPr/>
            <p:nvPr/>
          </p:nvCxnSpPr>
          <p:spPr>
            <a:xfrm>
              <a:off x="-4224199" y="5039582"/>
              <a:ext cx="953941" cy="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4" name="TextBox 1163"/>
                <p:cNvSpPr txBox="1"/>
                <p:nvPr/>
              </p:nvSpPr>
              <p:spPr>
                <a:xfrm>
                  <a:off x="-4246794" y="4376598"/>
                  <a:ext cx="57541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sSub>
                      </m:oMath>
                    </m:oMathPara>
                  </a14:m>
                  <a:endParaRPr lang="en-US" sz="3600" i="1" dirty="0">
                    <a:solidFill>
                      <a:srgbClr val="FFC000"/>
                    </a:solidFill>
                    <a:latin typeface="Cambria Math" panose="02040503050406030204" pitchFamily="18" charset="0"/>
                  </a:endParaRPr>
                </a:p>
              </p:txBody>
            </p:sp>
          </mc:Choice>
          <mc:Fallback xmlns="">
            <p:sp>
              <p:nvSpPr>
                <p:cNvPr id="1164" name="TextBox 1163"/>
                <p:cNvSpPr txBox="1">
                  <a:spLocks noRot="1" noChangeAspect="1" noMove="1" noResize="1" noEditPoints="1" noAdjustHandles="1" noChangeArrowheads="1" noChangeShapeType="1" noTextEdit="1"/>
                </p:cNvSpPr>
                <p:nvPr/>
              </p:nvSpPr>
              <p:spPr>
                <a:xfrm>
                  <a:off x="-4246794" y="4376598"/>
                  <a:ext cx="575414" cy="553998"/>
                </a:xfrm>
                <a:prstGeom prst="rect">
                  <a:avLst/>
                </a:prstGeom>
                <a:blipFill>
                  <a:blip r:embed="rId27"/>
                  <a:stretch>
                    <a:fillRect/>
                  </a:stretch>
                </a:blipFill>
              </p:spPr>
              <p:txBody>
                <a:bodyPr/>
                <a:lstStyle/>
                <a:p>
                  <a:r>
                    <a:rPr lang="en-US">
                      <a:noFill/>
                    </a:rPr>
                    <a:t> </a:t>
                  </a:r>
                </a:p>
              </p:txBody>
            </p:sp>
          </mc:Fallback>
        </mc:AlternateContent>
        <p:cxnSp>
          <p:nvCxnSpPr>
            <p:cNvPr id="1165" name="Straight Connector 1164"/>
            <p:cNvCxnSpPr/>
            <p:nvPr/>
          </p:nvCxnSpPr>
          <p:spPr>
            <a:xfrm flipV="1">
              <a:off x="-2999585" y="4296498"/>
              <a:ext cx="1054227" cy="66872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6" name="TextBox 1165"/>
                <p:cNvSpPr txBox="1"/>
                <p:nvPr/>
              </p:nvSpPr>
              <p:spPr>
                <a:xfrm>
                  <a:off x="-2655256" y="4079521"/>
                  <a:ext cx="68121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b="0" i="1" smtClean="0">
                                <a:solidFill>
                                  <a:srgbClr val="FFC000"/>
                                </a:solidFill>
                                <a:latin typeface="Cambria Math" panose="02040503050406030204" pitchFamily="18" charset="0"/>
                              </a:rPr>
                              <m:t>𝑣</m:t>
                            </m:r>
                          </m:e>
                          <m:sub/>
                        </m:sSub>
                      </m:oMath>
                    </m:oMathPara>
                  </a14:m>
                  <a:endParaRPr lang="en-US" sz="3600" i="1" dirty="0">
                    <a:solidFill>
                      <a:srgbClr val="FFC000"/>
                    </a:solidFill>
                    <a:latin typeface="Cambria Math" panose="02040503050406030204" pitchFamily="18" charset="0"/>
                  </a:endParaRPr>
                </a:p>
              </p:txBody>
            </p:sp>
          </mc:Choice>
          <mc:Fallback xmlns="">
            <p:sp>
              <p:nvSpPr>
                <p:cNvPr id="1166" name="TextBox 1165"/>
                <p:cNvSpPr txBox="1">
                  <a:spLocks noRot="1" noChangeAspect="1" noMove="1" noResize="1" noEditPoints="1" noAdjustHandles="1" noChangeArrowheads="1" noChangeShapeType="1" noTextEdit="1"/>
                </p:cNvSpPr>
                <p:nvPr/>
              </p:nvSpPr>
              <p:spPr>
                <a:xfrm>
                  <a:off x="-2655256" y="4079521"/>
                  <a:ext cx="681212" cy="553998"/>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4" name="TextBox 443"/>
                <p:cNvSpPr txBox="1"/>
                <p:nvPr/>
              </p:nvSpPr>
              <p:spPr>
                <a:xfrm>
                  <a:off x="-1951450" y="4342340"/>
                  <a:ext cx="33502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C000"/>
                            </a:solidFill>
                            <a:latin typeface="Cambria Math" panose="02040503050406030204" pitchFamily="18" charset="0"/>
                          </a:rPr>
                          <m:t>𝝉</m:t>
                        </m:r>
                      </m:oMath>
                    </m:oMathPara>
                  </a14:m>
                  <a:endParaRPr lang="en-US" sz="3600" b="1" i="1" dirty="0">
                    <a:solidFill>
                      <a:srgbClr val="FFC000"/>
                    </a:solidFill>
                    <a:latin typeface="Cambria Math" panose="02040503050406030204" pitchFamily="18" charset="0"/>
                  </a:endParaRPr>
                </a:p>
              </p:txBody>
            </p:sp>
          </mc:Choice>
          <mc:Fallback xmlns="">
            <p:sp>
              <p:nvSpPr>
                <p:cNvPr id="444" name="TextBox 443"/>
                <p:cNvSpPr txBox="1">
                  <a:spLocks noRot="1" noChangeAspect="1" noMove="1" noResize="1" noEditPoints="1" noAdjustHandles="1" noChangeArrowheads="1" noChangeShapeType="1" noTextEdit="1"/>
                </p:cNvSpPr>
                <p:nvPr/>
              </p:nvSpPr>
              <p:spPr>
                <a:xfrm>
                  <a:off x="-1951450" y="4342340"/>
                  <a:ext cx="335028" cy="553998"/>
                </a:xfrm>
                <a:prstGeom prst="rect">
                  <a:avLst/>
                </a:prstGeom>
                <a:blipFill>
                  <a:blip r:embed="rId29"/>
                  <a:stretch>
                    <a:fillRect/>
                  </a:stretch>
                </a:blipFill>
              </p:spPr>
              <p:txBody>
                <a:bodyPr/>
                <a:lstStyle/>
                <a:p>
                  <a:r>
                    <a:rPr lang="en-US">
                      <a:noFill/>
                    </a:rPr>
                    <a:t> </a:t>
                  </a:r>
                </a:p>
              </p:txBody>
            </p:sp>
          </mc:Fallback>
        </mc:AlternateContent>
        <p:cxnSp>
          <p:nvCxnSpPr>
            <p:cNvPr id="401" name="Straight Connector 400"/>
            <p:cNvCxnSpPr/>
            <p:nvPr/>
          </p:nvCxnSpPr>
          <p:spPr>
            <a:xfrm>
              <a:off x="-3159125" y="5039582"/>
              <a:ext cx="1415379" cy="0"/>
            </a:xfrm>
            <a:prstGeom prst="line">
              <a:avLst/>
            </a:prstGeom>
            <a:ln w="571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62" name="Oval 1161"/>
            <p:cNvSpPr/>
            <p:nvPr/>
          </p:nvSpPr>
          <p:spPr>
            <a:xfrm rot="10800000" flipV="1">
              <a:off x="-3261188" y="4891795"/>
              <a:ext cx="262952" cy="262952"/>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404" name="Freeform 403"/>
            <p:cNvSpPr/>
            <p:nvPr/>
          </p:nvSpPr>
          <p:spPr>
            <a:xfrm rot="10800000">
              <a:off x="-2203454" y="4528575"/>
              <a:ext cx="246095" cy="450850"/>
            </a:xfrm>
            <a:custGeom>
              <a:avLst/>
              <a:gdLst>
                <a:gd name="connsiteX0" fmla="*/ 93695 w 246095"/>
                <a:gd name="connsiteY0" fmla="*/ 0 h 450850"/>
                <a:gd name="connsiteX1" fmla="*/ 36545 w 246095"/>
                <a:gd name="connsiteY1" fmla="*/ 57150 h 450850"/>
                <a:gd name="connsiteX2" fmla="*/ 4795 w 246095"/>
                <a:gd name="connsiteY2" fmla="*/ 127000 h 450850"/>
                <a:gd name="connsiteX3" fmla="*/ 4795 w 246095"/>
                <a:gd name="connsiteY3" fmla="*/ 254000 h 450850"/>
                <a:gd name="connsiteX4" fmla="*/ 49245 w 246095"/>
                <a:gd name="connsiteY4" fmla="*/ 355600 h 450850"/>
                <a:gd name="connsiteX5" fmla="*/ 106395 w 246095"/>
                <a:gd name="connsiteY5" fmla="*/ 400050 h 450850"/>
                <a:gd name="connsiteX6" fmla="*/ 138145 w 246095"/>
                <a:gd name="connsiteY6" fmla="*/ 412750 h 450850"/>
                <a:gd name="connsiteX7" fmla="*/ 201645 w 246095"/>
                <a:gd name="connsiteY7" fmla="*/ 431800 h 450850"/>
                <a:gd name="connsiteX8" fmla="*/ 246095 w 246095"/>
                <a:gd name="connsiteY8" fmla="*/ 45085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5" h="450850">
                  <a:moveTo>
                    <a:pt x="93695" y="0"/>
                  </a:moveTo>
                  <a:cubicBezTo>
                    <a:pt x="72528" y="17991"/>
                    <a:pt x="51362" y="35983"/>
                    <a:pt x="36545" y="57150"/>
                  </a:cubicBezTo>
                  <a:cubicBezTo>
                    <a:pt x="21728" y="78317"/>
                    <a:pt x="10087" y="94192"/>
                    <a:pt x="4795" y="127000"/>
                  </a:cubicBezTo>
                  <a:cubicBezTo>
                    <a:pt x="-497" y="159808"/>
                    <a:pt x="-2613" y="215900"/>
                    <a:pt x="4795" y="254000"/>
                  </a:cubicBezTo>
                  <a:cubicBezTo>
                    <a:pt x="12203" y="292100"/>
                    <a:pt x="32312" y="331258"/>
                    <a:pt x="49245" y="355600"/>
                  </a:cubicBezTo>
                  <a:cubicBezTo>
                    <a:pt x="66178" y="379942"/>
                    <a:pt x="91578" y="390525"/>
                    <a:pt x="106395" y="400050"/>
                  </a:cubicBezTo>
                  <a:cubicBezTo>
                    <a:pt x="121212" y="409575"/>
                    <a:pt x="122270" y="407458"/>
                    <a:pt x="138145" y="412750"/>
                  </a:cubicBezTo>
                  <a:cubicBezTo>
                    <a:pt x="154020" y="418042"/>
                    <a:pt x="183653" y="425450"/>
                    <a:pt x="201645" y="431800"/>
                  </a:cubicBezTo>
                  <a:cubicBezTo>
                    <a:pt x="219637" y="438150"/>
                    <a:pt x="232866" y="444500"/>
                    <a:pt x="246095" y="450850"/>
                  </a:cubicBezTo>
                </a:path>
              </a:pathLst>
            </a:custGeom>
            <a:ln w="57150">
              <a:solidFill>
                <a:srgbClr val="FFC000"/>
              </a:solidFill>
              <a:headEnd type="none"/>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2D050"/>
                </a:solidFill>
              </a:endParaRPr>
            </a:p>
          </p:txBody>
        </p:sp>
      </p:grpSp>
      <p:sp>
        <p:nvSpPr>
          <p:cNvPr id="1049" name="TextBox 1048"/>
          <p:cNvSpPr txBox="1"/>
          <p:nvPr/>
        </p:nvSpPr>
        <p:spPr>
          <a:xfrm>
            <a:off x="5753441" y="4547845"/>
            <a:ext cx="3064085"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b="0" dirty="0"/>
              <a:t>Scattering coefficient:</a:t>
            </a:r>
            <a:endParaRPr lang="he-IL" sz="2400" b="0" dirty="0"/>
          </a:p>
        </p:txBody>
      </p:sp>
      <p:sp>
        <p:nvSpPr>
          <p:cNvPr id="1050" name="TextBox 1049"/>
          <p:cNvSpPr txBox="1"/>
          <p:nvPr/>
        </p:nvSpPr>
        <p:spPr>
          <a:xfrm>
            <a:off x="5753441" y="4992437"/>
            <a:ext cx="3064085"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b="0" dirty="0"/>
              <a:t>Extinction coefficient:</a:t>
            </a:r>
            <a:endParaRPr lang="he-IL" sz="2400" b="0" dirty="0"/>
          </a:p>
        </p:txBody>
      </p:sp>
      <p:sp>
        <p:nvSpPr>
          <p:cNvPr id="1051" name="TextBox 1050"/>
          <p:cNvSpPr txBox="1"/>
          <p:nvPr/>
        </p:nvSpPr>
        <p:spPr>
          <a:xfrm>
            <a:off x="5753441" y="5437029"/>
            <a:ext cx="2392061" cy="461665"/>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pPr algn="l"/>
            <a:r>
              <a:rPr lang="en-US" sz="2400" b="0" dirty="0"/>
              <a:t>Phase function:</a:t>
            </a:r>
            <a:endParaRPr lang="he-IL" sz="2400" b="0" dirty="0"/>
          </a:p>
        </p:txBody>
      </p:sp>
      <mc:AlternateContent xmlns:mc="http://schemas.openxmlformats.org/markup-compatibility/2006" xmlns:a14="http://schemas.microsoft.com/office/drawing/2010/main">
        <mc:Choice Requires="a14">
          <p:sp>
            <p:nvSpPr>
              <p:cNvPr id="1052" name="TextBox 1051">
                <a:extLst>
                  <a:ext uri="{FF2B5EF4-FFF2-40B4-BE49-F238E27FC236}">
                    <a16:creationId xmlns:a16="http://schemas.microsoft.com/office/drawing/2014/main" id="{DEA09F5A-1661-4BDF-A2DF-89252468F52D}"/>
                  </a:ext>
                </a:extLst>
              </p:cNvPr>
              <p:cNvSpPr txBox="1"/>
              <p:nvPr/>
            </p:nvSpPr>
            <p:spPr>
              <a:xfrm>
                <a:off x="8480423" y="4500016"/>
                <a:ext cx="700922"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𝜎</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𝑠</m:t>
                          </m:r>
                        </m:sub>
                      </m:sSub>
                    </m:oMath>
                  </m:oMathPara>
                </a14:m>
                <a:endParaRPr lang="en-US" sz="24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52" name="TextBox 1051">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480423" y="4500016"/>
                <a:ext cx="700922" cy="461665"/>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3" name="TextBox 1052">
                <a:extLst>
                  <a:ext uri="{FF2B5EF4-FFF2-40B4-BE49-F238E27FC236}">
                    <a16:creationId xmlns:a16="http://schemas.microsoft.com/office/drawing/2014/main" id="{DEA09F5A-1661-4BDF-A2DF-89252468F52D}"/>
                  </a:ext>
                </a:extLst>
              </p:cNvPr>
              <p:cNvSpPr txBox="1"/>
              <p:nvPr/>
            </p:nvSpPr>
            <p:spPr>
              <a:xfrm>
                <a:off x="8480423" y="4956935"/>
                <a:ext cx="700922"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sSub>
                        <m:sSubPr>
                          <m:ctrlP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𝜎</m:t>
                          </m:r>
                        </m:e>
                        <m:sub>
                          <m:r>
                            <a:rPr lang="en-US" sz="2400" b="0" i="1" smtClean="0">
                              <a:solidFill>
                                <a:srgbClr val="FFC000"/>
                              </a:solidFill>
                              <a:latin typeface="Cambria Math" panose="02040503050406030204" pitchFamily="18" charset="0"/>
                              <a:ea typeface="Open Sans" panose="020B0606030504020204" pitchFamily="34" charset="0"/>
                              <a:cs typeface="Open Sans" panose="020B0606030504020204" pitchFamily="34" charset="0"/>
                            </a:rPr>
                            <m:t>𝑡</m:t>
                          </m:r>
                        </m:sub>
                      </m:sSub>
                    </m:oMath>
                  </m:oMathPara>
                </a14:m>
                <a:endParaRPr lang="en-US" sz="2400" b="0" dirty="0">
                  <a:solidFill>
                    <a:srgbClr val="FFC00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053" name="TextBox 105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480423" y="4956935"/>
                <a:ext cx="700922" cy="461665"/>
              </a:xfrm>
              <a:prstGeom prst="rect">
                <a:avLst/>
              </a:prstGeom>
              <a:blipFill>
                <a:blip r:embed="rId31"/>
                <a:stretch>
                  <a:fillRect b="-3947"/>
                </a:stretch>
              </a:blipFill>
            </p:spPr>
            <p:txBody>
              <a:bodyPr/>
              <a:lstStyle/>
              <a:p>
                <a:r>
                  <a:rPr lang="en-US">
                    <a:noFill/>
                  </a:rPr>
                  <a:t> </a:t>
                </a:r>
              </a:p>
            </p:txBody>
          </p:sp>
        </mc:Fallback>
      </mc:AlternateContent>
      <p:grpSp>
        <p:nvGrpSpPr>
          <p:cNvPr id="415" name="Setup 3"/>
          <p:cNvGrpSpPr/>
          <p:nvPr/>
        </p:nvGrpSpPr>
        <p:grpSpPr>
          <a:xfrm>
            <a:off x="2248154" y="1015947"/>
            <a:ext cx="1698842" cy="4048934"/>
            <a:chOff x="1679472" y="1189946"/>
            <a:chExt cx="1185049" cy="2824386"/>
          </a:xfrm>
        </p:grpSpPr>
        <p:cxnSp>
          <p:nvCxnSpPr>
            <p:cNvPr id="416" name="Straight Connector 415"/>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418" name="Rectangle 417"/>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5" name="Oval 504"/>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6" name="Oval 505"/>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7" name="Oval 506"/>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8" name="Oval 507"/>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9" name="Oval 508"/>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0" name="Oval 509"/>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1" name="Oval 510"/>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2" name="Oval 511"/>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3" name="Oval 512"/>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4" name="Oval 513"/>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5" name="Oval 514"/>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6" name="Oval 515"/>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7" name="Oval 516"/>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8" name="Oval 517"/>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9" name="Oval 518"/>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0" name="Oval 519"/>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1" name="Oval 520"/>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2" name="Oval 521"/>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3" name="Oval 522"/>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4" name="Oval 523"/>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5" name="Oval 524"/>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6" name="Oval 525"/>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7" name="Oval 526"/>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8" name="Oval 527"/>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9" name="Oval 528"/>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0" name="Oval 529"/>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1" name="Oval 530"/>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2" name="Oval 531"/>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3" name="Oval 532"/>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4" name="Oval 533"/>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5" name="Oval 534"/>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6" name="Oval 535"/>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7" name="Oval 536"/>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8" name="Oval 537"/>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9" name="Oval 538"/>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0" name="Oval 539"/>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1" name="Oval 540"/>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2" name="Oval 541"/>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3" name="Oval 542"/>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4" name="Oval 543"/>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5" name="Oval 544"/>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6" name="Oval 545"/>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7" name="Oval 546"/>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8" name="Oval 547"/>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9" name="Oval 548"/>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0" name="Oval 549"/>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1" name="Oval 550"/>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mc:AlternateContent xmlns:mc="http://schemas.openxmlformats.org/markup-compatibility/2006" xmlns:a14="http://schemas.microsoft.com/office/drawing/2010/main">
        <mc:Choice Requires="a14">
          <p:sp>
            <p:nvSpPr>
              <p:cNvPr id="552" name="TextBox 551"/>
              <p:cNvSpPr txBox="1"/>
              <p:nvPr/>
            </p:nvSpPr>
            <p:spPr>
              <a:xfrm>
                <a:off x="923758" y="1897771"/>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552" name="TextBox 551"/>
              <p:cNvSpPr txBox="1">
                <a:spLocks noRot="1" noChangeAspect="1" noMove="1" noResize="1" noEditPoints="1" noAdjustHandles="1" noChangeArrowheads="1" noChangeShapeType="1" noTextEdit="1"/>
              </p:cNvSpPr>
              <p:nvPr/>
            </p:nvSpPr>
            <p:spPr>
              <a:xfrm>
                <a:off x="923758" y="1897771"/>
                <a:ext cx="450893" cy="553998"/>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3" name="TextBox 552"/>
              <p:cNvSpPr txBox="1"/>
              <p:nvPr/>
            </p:nvSpPr>
            <p:spPr>
              <a:xfrm>
                <a:off x="923770" y="3508962"/>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553" name="TextBox 552"/>
              <p:cNvSpPr txBox="1">
                <a:spLocks noRot="1" noChangeAspect="1" noMove="1" noResize="1" noEditPoints="1" noAdjustHandles="1" noChangeArrowheads="1" noChangeShapeType="1" noTextEdit="1"/>
              </p:cNvSpPr>
              <p:nvPr/>
            </p:nvSpPr>
            <p:spPr>
              <a:xfrm>
                <a:off x="923770" y="3508962"/>
                <a:ext cx="461600" cy="553998"/>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4" name="TextBox 553"/>
              <p:cNvSpPr txBox="1"/>
              <p:nvPr/>
            </p:nvSpPr>
            <p:spPr>
              <a:xfrm>
                <a:off x="4256027" y="3589382"/>
                <a:ext cx="552202" cy="553998"/>
              </a:xfrm>
              <a:prstGeom prst="rect">
                <a:avLst/>
              </a:prstGeom>
              <a:noFill/>
            </p:spPr>
            <p:txBody>
              <a:bodyPr wrap="none" lIns="0" tIns="0" rIns="0" bIns="0" rtlCol="0">
                <a:spAutoFit/>
              </a:bodyPr>
              <a:lstStyle>
                <a:defPPr>
                  <a:defRPr lang="en-US"/>
                </a:defPPr>
                <a:lvl1pPr>
                  <a:defRPr sz="3600" i="1">
                    <a:solidFill>
                      <a:srgbClr val="FF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i="1" smtClean="0">
                              <a:latin typeface="Cambria Math" panose="02040503050406030204" pitchFamily="18" charset="0"/>
                            </a:rPr>
                          </m:ctrlPr>
                        </m:sSubPr>
                        <m:e>
                          <m:r>
                            <a:rPr lang="en-US">
                              <a:latin typeface="Cambria Math" panose="02040503050406030204" pitchFamily="18" charset="0"/>
                            </a:rPr>
                            <m:t>𝑣</m:t>
                          </m:r>
                        </m:e>
                        <m:sub>
                          <m:r>
                            <a:rPr lang="en-US" b="0" i="1" smtClean="0">
                              <a:latin typeface="Cambria Math" panose="02040503050406030204" pitchFamily="18" charset="0"/>
                            </a:rPr>
                            <m:t>1</m:t>
                          </m:r>
                        </m:sub>
                      </m:sSub>
                    </m:oMath>
                  </m:oMathPara>
                </a14:m>
                <a:endParaRPr lang="en-US" dirty="0"/>
              </a:p>
            </p:txBody>
          </p:sp>
        </mc:Choice>
        <mc:Fallback xmlns="">
          <p:sp>
            <p:nvSpPr>
              <p:cNvPr id="554" name="TextBox 553"/>
              <p:cNvSpPr txBox="1">
                <a:spLocks noRot="1" noChangeAspect="1" noMove="1" noResize="1" noEditPoints="1" noAdjustHandles="1" noChangeArrowheads="1" noChangeShapeType="1" noTextEdit="1"/>
              </p:cNvSpPr>
              <p:nvPr/>
            </p:nvSpPr>
            <p:spPr>
              <a:xfrm>
                <a:off x="4256027" y="3589382"/>
                <a:ext cx="552202" cy="553998"/>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5" name="TextBox 554"/>
              <p:cNvSpPr txBox="1"/>
              <p:nvPr/>
            </p:nvSpPr>
            <p:spPr>
              <a:xfrm>
                <a:off x="4284572" y="2334834"/>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555" name="TextBox 554"/>
              <p:cNvSpPr txBox="1">
                <a:spLocks noRot="1" noChangeAspect="1" noMove="1" noResize="1" noEditPoints="1" noAdjustHandles="1" noChangeArrowheads="1" noChangeShapeType="1" noTextEdit="1"/>
              </p:cNvSpPr>
              <p:nvPr/>
            </p:nvSpPr>
            <p:spPr>
              <a:xfrm>
                <a:off x="4284572" y="2334834"/>
                <a:ext cx="562911" cy="553998"/>
              </a:xfrm>
              <a:prstGeom prst="rect">
                <a:avLst/>
              </a:prstGeom>
              <a:blipFill>
                <a:blip r:embed="rId35"/>
                <a:stretch>
                  <a:fillRect/>
                </a:stretch>
              </a:blipFill>
            </p:spPr>
            <p:txBody>
              <a:bodyPr/>
              <a:lstStyle/>
              <a:p>
                <a:r>
                  <a:rPr lang="en-US">
                    <a:noFill/>
                  </a:rPr>
                  <a:t> </a:t>
                </a:r>
              </a:p>
            </p:txBody>
          </p:sp>
        </mc:Fallback>
      </mc:AlternateContent>
      <p:grpSp>
        <p:nvGrpSpPr>
          <p:cNvPr id="574" name="Single 4"/>
          <p:cNvGrpSpPr/>
          <p:nvPr/>
        </p:nvGrpSpPr>
        <p:grpSpPr>
          <a:xfrm>
            <a:off x="1371600" y="1988820"/>
            <a:ext cx="3299460" cy="2270760"/>
            <a:chOff x="1502910" y="968931"/>
            <a:chExt cx="3299460" cy="2270760"/>
          </a:xfrm>
        </p:grpSpPr>
        <p:cxnSp>
          <p:nvCxnSpPr>
            <p:cNvPr id="575" name="Straight Connector 574"/>
            <p:cNvCxnSpPr/>
            <p:nvPr/>
          </p:nvCxnSpPr>
          <p:spPr>
            <a:xfrm flipV="1">
              <a:off x="1586730" y="2886078"/>
              <a:ext cx="1594620" cy="345993"/>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a:xfrm flipV="1">
              <a:off x="3314700" y="968931"/>
              <a:ext cx="1487670" cy="181713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3314700" y="2876550"/>
              <a:ext cx="1464810" cy="3631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502910" y="991791"/>
              <a:ext cx="1683203" cy="1799034"/>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79" name="Oval 578"/>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p:grpSp>
        <p:nvGrpSpPr>
          <p:cNvPr id="16" name="Group 15"/>
          <p:cNvGrpSpPr/>
          <p:nvPr/>
        </p:nvGrpSpPr>
        <p:grpSpPr>
          <a:xfrm>
            <a:off x="1637000" y="3164930"/>
            <a:ext cx="2995848" cy="1871527"/>
            <a:chOff x="1637000" y="3164930"/>
            <a:chExt cx="2995848" cy="1871527"/>
          </a:xfrm>
        </p:grpSpPr>
        <p:cxnSp>
          <p:nvCxnSpPr>
            <p:cNvPr id="584" name="Straight Connector 583"/>
            <p:cNvCxnSpPr/>
            <p:nvPr/>
          </p:nvCxnSpPr>
          <p:spPr>
            <a:xfrm flipV="1">
              <a:off x="3257730" y="3564642"/>
              <a:ext cx="1321890" cy="283458"/>
            </a:xfrm>
            <a:prstGeom prst="line">
              <a:avLst/>
            </a:prstGeom>
            <a:ln w="571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585" name="Straight Connector 584"/>
            <p:cNvCxnSpPr/>
            <p:nvPr/>
          </p:nvCxnSpPr>
          <p:spPr>
            <a:xfrm>
              <a:off x="3251200" y="4035199"/>
              <a:ext cx="919148" cy="1001258"/>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86" name="Arc 585"/>
            <p:cNvSpPr/>
            <p:nvPr/>
          </p:nvSpPr>
          <p:spPr>
            <a:xfrm rot="6016741">
              <a:off x="3679915" y="4112414"/>
              <a:ext cx="606496" cy="606496"/>
            </a:xfrm>
            <a:prstGeom prst="arc">
              <a:avLst>
                <a:gd name="adj1" fmla="val 13376396"/>
                <a:gd name="adj2" fmla="val 21161039"/>
              </a:avLst>
            </a:prstGeom>
            <a:ln w="76200">
              <a:solidFill>
                <a:srgbClr val="00B050"/>
              </a:solidFill>
              <a:headEnd type="triangle" w="med"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7" name="TextBox 586"/>
                <p:cNvSpPr txBox="1"/>
                <p:nvPr/>
              </p:nvSpPr>
              <p:spPr>
                <a:xfrm>
                  <a:off x="4297820" y="4380432"/>
                  <a:ext cx="33502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B050"/>
                            </a:solidFill>
                            <a:latin typeface="Cambria Math" panose="02040503050406030204" pitchFamily="18" charset="0"/>
                          </a:rPr>
                          <m:t>𝝉</m:t>
                        </m:r>
                      </m:oMath>
                    </m:oMathPara>
                  </a14:m>
                  <a:endParaRPr lang="en-US" sz="3600" b="1" i="1" dirty="0">
                    <a:solidFill>
                      <a:srgbClr val="7030A0"/>
                    </a:solidFill>
                    <a:latin typeface="Cambria Math" panose="02040503050406030204" pitchFamily="18" charset="0"/>
                  </a:endParaRPr>
                </a:p>
              </p:txBody>
            </p:sp>
          </mc:Choice>
          <mc:Fallback xmlns="">
            <p:sp>
              <p:nvSpPr>
                <p:cNvPr id="587" name="TextBox 586"/>
                <p:cNvSpPr txBox="1">
                  <a:spLocks noRot="1" noChangeAspect="1" noMove="1" noResize="1" noEditPoints="1" noAdjustHandles="1" noChangeArrowheads="1" noChangeShapeType="1" noTextEdit="1"/>
                </p:cNvSpPr>
                <p:nvPr/>
              </p:nvSpPr>
              <p:spPr>
                <a:xfrm>
                  <a:off x="4297820" y="4380432"/>
                  <a:ext cx="335028" cy="553998"/>
                </a:xfrm>
                <a:prstGeom prst="rect">
                  <a:avLst/>
                </a:prstGeom>
                <a:blipFill>
                  <a:blip r:embed="rId36"/>
                  <a:stretch>
                    <a:fillRect/>
                  </a:stretch>
                </a:blipFill>
              </p:spPr>
              <p:txBody>
                <a:bodyPr/>
                <a:lstStyle/>
                <a:p>
                  <a:r>
                    <a:rPr lang="en-US">
                      <a:noFill/>
                    </a:rPr>
                    <a:t> </a:t>
                  </a:r>
                </a:p>
              </p:txBody>
            </p:sp>
          </mc:Fallback>
        </mc:AlternateContent>
        <p:sp>
          <p:nvSpPr>
            <p:cNvPr id="590" name="Arc 589"/>
            <p:cNvSpPr/>
            <p:nvPr/>
          </p:nvSpPr>
          <p:spPr>
            <a:xfrm rot="14709846">
              <a:off x="2110838" y="3269985"/>
              <a:ext cx="736744" cy="736744"/>
            </a:xfrm>
            <a:prstGeom prst="arc">
              <a:avLst>
                <a:gd name="adj1" fmla="val 13376396"/>
                <a:gd name="adj2" fmla="val 1397264"/>
              </a:avLst>
            </a:prstGeom>
            <a:ln w="76200">
              <a:solidFill>
                <a:srgbClr val="00B050"/>
              </a:solidFill>
              <a:headEnd type="triangle"/>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1" dirty="0">
                <a:solidFill>
                  <a:srgbClr val="7030A0"/>
                </a:solidFill>
                <a:latin typeface="Cambria Math" panose="02040503050406030204" pitchFamily="18" charset="0"/>
              </a:endParaRPr>
            </a:p>
            <a:p>
              <a:pPr algn="ctr"/>
              <a:endParaRPr lang="en-US" dirty="0"/>
            </a:p>
          </p:txBody>
        </p:sp>
        <mc:AlternateContent xmlns:mc="http://schemas.openxmlformats.org/markup-compatibility/2006" xmlns:a14="http://schemas.microsoft.com/office/drawing/2010/main">
          <mc:Choice Requires="a14">
            <p:sp>
              <p:nvSpPr>
                <p:cNvPr id="591" name="TextBox 590"/>
                <p:cNvSpPr txBox="1"/>
                <p:nvPr/>
              </p:nvSpPr>
              <p:spPr>
                <a:xfrm>
                  <a:off x="1637000" y="3164930"/>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B050"/>
                            </a:solidFill>
                            <a:latin typeface="Cambria Math" panose="02040503050406030204" pitchFamily="18" charset="0"/>
                          </a:rPr>
                          <m:t>𝚫</m:t>
                        </m:r>
                      </m:oMath>
                    </m:oMathPara>
                  </a14:m>
                  <a:endParaRPr lang="en-US" sz="3600" b="1" i="1" dirty="0">
                    <a:solidFill>
                      <a:srgbClr val="7030A0"/>
                    </a:solidFill>
                    <a:latin typeface="Cambria Math" panose="02040503050406030204" pitchFamily="18" charset="0"/>
                  </a:endParaRPr>
                </a:p>
              </p:txBody>
            </p:sp>
          </mc:Choice>
          <mc:Fallback xmlns="">
            <p:sp>
              <p:nvSpPr>
                <p:cNvPr id="591" name="TextBox 590"/>
                <p:cNvSpPr txBox="1">
                  <a:spLocks noRot="1" noChangeAspect="1" noMove="1" noResize="1" noEditPoints="1" noAdjustHandles="1" noChangeArrowheads="1" noChangeShapeType="1" noTextEdit="1"/>
                </p:cNvSpPr>
                <p:nvPr/>
              </p:nvSpPr>
              <p:spPr>
                <a:xfrm>
                  <a:off x="1637000" y="3164930"/>
                  <a:ext cx="397545" cy="553998"/>
                </a:xfrm>
                <a:prstGeom prst="rect">
                  <a:avLst/>
                </a:prstGeom>
                <a:blipFill>
                  <a:blip r:embed="rId3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6" name="TextBox 595"/>
              <p:cNvSpPr txBox="1"/>
              <p:nvPr/>
            </p:nvSpPr>
            <p:spPr>
              <a:xfrm>
                <a:off x="5228325" y="1882050"/>
                <a:ext cx="6851427"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panose="02040503050406030204" pitchFamily="18" charset="0"/>
                        </a:rPr>
                        <m:t>𝐶</m:t>
                      </m:r>
                      <m:d>
                        <m:dPr>
                          <m:ctrlPr>
                            <a:rPr lang="en-IL" sz="2400" i="1">
                              <a:solidFill>
                                <a:schemeClr val="bg1"/>
                              </a:solidFill>
                              <a:latin typeface="Cambria Math" panose="02040503050406030204" pitchFamily="18" charset="0"/>
                            </a:rPr>
                          </m:ctrlPr>
                        </m:dPr>
                        <m:e>
                          <m:r>
                            <a:rPr lang="en-US" sz="2400" b="1" i="1">
                              <a:solidFill>
                                <a:schemeClr val="bg1"/>
                              </a:solidFill>
                              <a:latin typeface="Cambria Math" panose="02040503050406030204" pitchFamily="18" charset="0"/>
                            </a:rPr>
                            <m:t>𝝉</m:t>
                          </m:r>
                          <m:r>
                            <a:rPr lang="en-US" sz="2400" i="1">
                              <a:solidFill>
                                <a:schemeClr val="bg1"/>
                              </a:solidFill>
                              <a:latin typeface="Cambria Math" panose="02040503050406030204" pitchFamily="18" charset="0"/>
                            </a:rPr>
                            <m:t>,</m:t>
                          </m:r>
                          <m:r>
                            <a:rPr lang="en-US" sz="2400" b="1">
                              <a:solidFill>
                                <a:schemeClr val="bg1"/>
                              </a:solidFill>
                              <a:latin typeface="Cambria Math" panose="02040503050406030204" pitchFamily="18" charset="0"/>
                            </a:rPr>
                            <m:t>𝚫</m:t>
                          </m:r>
                        </m:e>
                      </m:d>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𝐿</m:t>
                      </m:r>
                      <m:r>
                        <a:rPr lang="en-US" sz="2400" i="1">
                          <a:solidFill>
                            <a:schemeClr val="bg1"/>
                          </a:solidFill>
                          <a:latin typeface="Cambria Math" panose="02040503050406030204" pitchFamily="18" charset="0"/>
                        </a:rPr>
                        <m:t>𝜌</m:t>
                      </m:r>
                      <m:d>
                        <m:dPr>
                          <m:ctrlPr>
                            <a:rPr lang="en-IL" sz="2400" i="1">
                              <a:solidFill>
                                <a:schemeClr val="bg1"/>
                              </a:solidFill>
                              <a:latin typeface="Cambria Math" panose="02040503050406030204" pitchFamily="18" charset="0"/>
                            </a:rPr>
                          </m:ctrlPr>
                        </m:dPr>
                        <m:e>
                          <m:r>
                            <a:rPr lang="en-US" sz="2400" b="1" i="1">
                              <a:solidFill>
                                <a:schemeClr val="bg1"/>
                              </a:solidFill>
                              <a:latin typeface="Cambria Math" panose="02040503050406030204" pitchFamily="18" charset="0"/>
                            </a:rPr>
                            <m:t>𝝉</m:t>
                          </m:r>
                        </m:e>
                      </m:d>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𝑠</m:t>
                          </m:r>
                        </m:sub>
                      </m:sSub>
                      <m:sSup>
                        <m:sSupPr>
                          <m:ctrlPr>
                            <a:rPr lang="en-US" sz="2400" i="1">
                              <a:solidFill>
                                <a:schemeClr val="bg1"/>
                              </a:solidFill>
                              <a:latin typeface="Cambria Math" panose="02040503050406030204" pitchFamily="18" charset="0"/>
                            </a:rPr>
                          </m:ctrlPr>
                        </m:sSupPr>
                        <m:e>
                          <m:r>
                            <a:rPr lang="en-US" sz="2400" i="1">
                              <a:solidFill>
                                <a:schemeClr val="bg1"/>
                              </a:solidFill>
                              <a:latin typeface="Cambria Math" panose="02040503050406030204" pitchFamily="18" charset="0"/>
                            </a:rPr>
                            <m:t>𝑒</m:t>
                          </m:r>
                        </m:e>
                        <m:sup>
                          <m:r>
                            <a:rPr lang="en-US" sz="2400" i="1">
                              <a:solidFill>
                                <a:schemeClr val="bg1"/>
                              </a:solidFill>
                              <a:latin typeface="Cambria Math" panose="02040503050406030204" pitchFamily="18" charset="0"/>
                            </a:rPr>
                            <m:t>−</m:t>
                          </m:r>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𝜎</m:t>
                              </m:r>
                            </m:e>
                            <m:sub>
                              <m:r>
                                <a:rPr lang="en-US" sz="2400" i="1">
                                  <a:solidFill>
                                    <a:schemeClr val="bg1"/>
                                  </a:solidFill>
                                  <a:latin typeface="Cambria Math" panose="02040503050406030204" pitchFamily="18" charset="0"/>
                                </a:rPr>
                                <m:t>𝑡</m:t>
                              </m:r>
                            </m:sub>
                          </m:sSub>
                          <m:r>
                            <a:rPr lang="en-US" sz="2400" i="1">
                              <a:solidFill>
                                <a:schemeClr val="bg1"/>
                              </a:solidFill>
                              <a:latin typeface="Cambria Math" panose="02040503050406030204" pitchFamily="18" charset="0"/>
                            </a:rPr>
                            <m:t>𝐿</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𝑖𝑘𝐿</m:t>
                          </m:r>
                          <m:d>
                            <m:dPr>
                              <m:ctrlPr>
                                <a:rPr lang="en-IL" sz="2400" i="1">
                                  <a:solidFill>
                                    <a:schemeClr val="bg1"/>
                                  </a:solidFill>
                                  <a:latin typeface="Cambria Math" panose="02040503050406030204" pitchFamily="18" charset="0"/>
                                </a:rPr>
                              </m:ctrlPr>
                            </m:dPr>
                            <m:e>
                              <m:r>
                                <a:rPr lang="en-US" sz="2400" b="1">
                                  <a:solidFill>
                                    <a:schemeClr val="bg1"/>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b="1" i="1">
                                  <a:solidFill>
                                    <a:schemeClr val="bg1"/>
                                  </a:solidFill>
                                  <a:latin typeface="Cambria Math" panose="02040503050406030204" pitchFamily="18" charset="0"/>
                                  <a:ea typeface="Cambria Math" panose="02040503050406030204" pitchFamily="18" charset="0"/>
                                </a:rPr>
                                <m:t>𝝉</m:t>
                              </m:r>
                            </m:e>
                          </m:d>
                        </m:sup>
                      </m:sSup>
                      <m:r>
                        <m:rPr>
                          <m:sty m:val="p"/>
                        </m:rPr>
                        <a:rPr lang="en-US" sz="2400">
                          <a:solidFill>
                            <a:schemeClr val="bg1"/>
                          </a:solidFill>
                          <a:latin typeface="Cambria Math" panose="02040503050406030204" pitchFamily="18" charset="0"/>
                        </a:rPr>
                        <m:t>sinc</m:t>
                      </m:r>
                      <m:d>
                        <m:dPr>
                          <m:ctrlPr>
                            <a:rPr lang="en-IL"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0</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5</m:t>
                          </m:r>
                          <m:r>
                            <a:rPr lang="en-US" sz="2400" i="1">
                              <a:solidFill>
                                <a:schemeClr val="bg1"/>
                              </a:solidFill>
                              <a:latin typeface="Cambria Math" panose="02040503050406030204" pitchFamily="18" charset="0"/>
                            </a:rPr>
                            <m:t>𝑘𝐿</m:t>
                          </m:r>
                          <m:d>
                            <m:dPr>
                              <m:ctrlPr>
                                <a:rPr lang="en-IL" sz="2400" i="1">
                                  <a:solidFill>
                                    <a:schemeClr val="bg1"/>
                                  </a:solidFill>
                                  <a:latin typeface="Cambria Math" panose="02040503050406030204" pitchFamily="18" charset="0"/>
                                </a:rPr>
                              </m:ctrlPr>
                            </m:dPr>
                            <m:e>
                              <m:r>
                                <a:rPr lang="en-US" sz="2400">
                                  <a:solidFill>
                                    <a:schemeClr val="bg1"/>
                                  </a:solidFill>
                                  <a:latin typeface="Cambria Math" panose="02040503050406030204" pitchFamily="18" charset="0"/>
                                </a:rPr>
                                <m:t>𝚫</m:t>
                              </m:r>
                              <m:r>
                                <a:rPr lang="en-IL" sz="2400" i="1">
                                  <a:solidFill>
                                    <a:schemeClr val="bg1"/>
                                  </a:solidFill>
                                  <a:latin typeface="Cambria Math" panose="02040503050406030204" pitchFamily="18" charset="0"/>
                                  <a:ea typeface="Cambria Math" panose="02040503050406030204" pitchFamily="18" charset="0"/>
                                </a:rPr>
                                <m:t>∙</m:t>
                              </m:r>
                              <m:r>
                                <a:rPr lang="en-US" sz="2400" i="1">
                                  <a:solidFill>
                                    <a:schemeClr val="bg1"/>
                                  </a:solidFill>
                                  <a:latin typeface="Cambria Math" panose="02040503050406030204" pitchFamily="18" charset="0"/>
                                  <a:ea typeface="Cambria Math" panose="02040503050406030204" pitchFamily="18" charset="0"/>
                                </a:rPr>
                                <m:t>𝝉</m:t>
                              </m:r>
                            </m:e>
                          </m:d>
                        </m:e>
                      </m:d>
                    </m:oMath>
                  </m:oMathPara>
                </a14:m>
                <a:endParaRPr lang="en-US" sz="2400" dirty="0">
                  <a:solidFill>
                    <a:schemeClr val="bg1"/>
                  </a:solidFill>
                </a:endParaRPr>
              </a:p>
            </p:txBody>
          </p:sp>
        </mc:Choice>
        <mc:Fallback xmlns="">
          <p:sp>
            <p:nvSpPr>
              <p:cNvPr id="596" name="TextBox 595"/>
              <p:cNvSpPr txBox="1">
                <a:spLocks noRot="1" noChangeAspect="1" noMove="1" noResize="1" noEditPoints="1" noAdjustHandles="1" noChangeArrowheads="1" noChangeShapeType="1" noTextEdit="1"/>
              </p:cNvSpPr>
              <p:nvPr/>
            </p:nvSpPr>
            <p:spPr>
              <a:xfrm>
                <a:off x="5228325" y="1882050"/>
                <a:ext cx="6851427" cy="423962"/>
              </a:xfrm>
              <a:prstGeom prst="rect">
                <a:avLst/>
              </a:prstGeom>
              <a:blipFill>
                <a:blip r:embed="rId38"/>
                <a:stretch>
                  <a:fillRect/>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72ED2911-DAB7-4A07-84E3-2CE6466BC77A}"/>
              </a:ext>
            </a:extLst>
          </p:cNvPr>
          <p:cNvSpPr/>
          <p:nvPr/>
        </p:nvSpPr>
        <p:spPr>
          <a:xfrm>
            <a:off x="5011387" y="1694757"/>
            <a:ext cx="7180613" cy="81332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11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par>
                                <p:cTn id="8" presetID="10" presetClass="exit" presetSubtype="0" fill="hold" grpId="0" nodeType="withEffect">
                                  <p:stCondLst>
                                    <p:cond delay="0"/>
                                  </p:stCondLst>
                                  <p:childTnLst>
                                    <p:animEffect transition="out" filter="fade">
                                      <p:cBhvr>
                                        <p:cTn id="9" dur="500"/>
                                        <p:tgtEl>
                                          <p:spTgt spid="596"/>
                                        </p:tgtEl>
                                      </p:cBhvr>
                                    </p:animEffect>
                                    <p:set>
                                      <p:cBhvr>
                                        <p:cTn id="10" dur="1" fill="hold">
                                          <p:stCondLst>
                                            <p:cond delay="499"/>
                                          </p:stCondLst>
                                        </p:cTn>
                                        <p:tgtEl>
                                          <p:spTgt spid="59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420"/>
                                        </p:tgtEl>
                                        <p:attrNameLst>
                                          <p:attrName>style.visibility</p:attrName>
                                        </p:attrNameLst>
                                      </p:cBhvr>
                                      <p:to>
                                        <p:strVal val="visible"/>
                                      </p:to>
                                    </p:set>
                                    <p:animEffect transition="in" filter="fade">
                                      <p:cBhvr>
                                        <p:cTn id="13" dur="500"/>
                                        <p:tgtEl>
                                          <p:spTgt spid="4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8"/>
                                        </p:tgtEl>
                                        <p:attrNameLst>
                                          <p:attrName>style.visibility</p:attrName>
                                        </p:attrNameLst>
                                      </p:cBhvr>
                                      <p:to>
                                        <p:strVal val="visible"/>
                                      </p:to>
                                    </p:set>
                                    <p:animEffect transition="in" filter="fade">
                                      <p:cBhvr>
                                        <p:cTn id="16" dur="500"/>
                                        <p:tgtEl>
                                          <p:spTgt spid="4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1"/>
                                        </p:tgtEl>
                                        <p:attrNameLst>
                                          <p:attrName>style.visibility</p:attrName>
                                        </p:attrNameLst>
                                      </p:cBhvr>
                                      <p:to>
                                        <p:strVal val="visible"/>
                                      </p:to>
                                    </p:set>
                                    <p:animEffect transition="in" filter="fade">
                                      <p:cBhvr>
                                        <p:cTn id="19" dur="500"/>
                                        <p:tgtEl>
                                          <p:spTgt spid="421"/>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1" nodeType="clickEffect">
                                  <p:stCondLst>
                                    <p:cond delay="0"/>
                                  </p:stCondLst>
                                  <p:childTnLst>
                                    <p:animClr clrSpc="rgb" dir="cw">
                                      <p:cBhvr override="childStyle">
                                        <p:cTn id="26" dur="500" fill="hold"/>
                                        <p:tgtEl>
                                          <p:spTgt spid="407"/>
                                        </p:tgtEl>
                                        <p:attrNameLst>
                                          <p:attrName>style.color</p:attrName>
                                        </p:attrNameLst>
                                      </p:cBhvr>
                                      <p:to>
                                        <a:srgbClr val="FFFF99"/>
                                      </p:to>
                                    </p:animClr>
                                  </p:childTnLst>
                                </p:cTn>
                              </p:par>
                              <p:par>
                                <p:cTn id="27" presetID="3" presetClass="emph" presetSubtype="2" fill="hold" grpId="1" nodeType="withEffect">
                                  <p:stCondLst>
                                    <p:cond delay="0"/>
                                  </p:stCondLst>
                                  <p:childTnLst>
                                    <p:animClr clrSpc="rgb" dir="cw">
                                      <p:cBhvr override="childStyle">
                                        <p:cTn id="28" dur="500" fill="hold"/>
                                        <p:tgtEl>
                                          <p:spTgt spid="408"/>
                                        </p:tgtEl>
                                        <p:attrNameLst>
                                          <p:attrName>style.color</p:attrName>
                                        </p:attrNameLst>
                                      </p:cBhvr>
                                      <p:to>
                                        <a:srgbClr val="FFFF99"/>
                                      </p:to>
                                    </p:animClr>
                                  </p:childTnLst>
                                </p:cTn>
                              </p:par>
                              <p:par>
                                <p:cTn id="29" presetID="10" presetClass="entr" presetSubtype="0" fill="hold" grpId="0" nodeType="withEffect">
                                  <p:stCondLst>
                                    <p:cond delay="0"/>
                                  </p:stCondLst>
                                  <p:childTnLst>
                                    <p:set>
                                      <p:cBhvr>
                                        <p:cTn id="30" dur="1" fill="hold">
                                          <p:stCondLst>
                                            <p:cond delay="0"/>
                                          </p:stCondLst>
                                        </p:cTn>
                                        <p:tgtEl>
                                          <p:spTgt spid="422"/>
                                        </p:tgtEl>
                                        <p:attrNameLst>
                                          <p:attrName>style.visibility</p:attrName>
                                        </p:attrNameLst>
                                      </p:cBhvr>
                                      <p:to>
                                        <p:strVal val="visible"/>
                                      </p:to>
                                    </p:set>
                                    <p:animEffect transition="in" filter="fade">
                                      <p:cBhvr>
                                        <p:cTn id="31" dur="500"/>
                                        <p:tgtEl>
                                          <p:spTgt spid="4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3"/>
                                        </p:tgtEl>
                                        <p:attrNameLst>
                                          <p:attrName>style.visibility</p:attrName>
                                        </p:attrNameLst>
                                      </p:cBhvr>
                                      <p:to>
                                        <p:strVal val="visible"/>
                                      </p:to>
                                    </p:set>
                                    <p:animEffect transition="in" filter="fade">
                                      <p:cBhvr>
                                        <p:cTn id="34" dur="500"/>
                                        <p:tgtEl>
                                          <p:spTgt spid="423"/>
                                        </p:tgtEl>
                                      </p:cBhvr>
                                    </p:animEffect>
                                  </p:childTnLst>
                                </p:cTn>
                              </p:par>
                              <p:par>
                                <p:cTn id="35" presetID="10"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par>
                                <p:cTn id="38" presetID="10" presetClass="exit" presetSubtype="0" fill="hold" grpId="1" nodeType="withEffect">
                                  <p:stCondLst>
                                    <p:cond delay="0"/>
                                  </p:stCondLst>
                                  <p:childTnLst>
                                    <p:animEffect transition="out" filter="fade">
                                      <p:cBhvr>
                                        <p:cTn id="39" dur="500"/>
                                        <p:tgtEl>
                                          <p:spTgt spid="420"/>
                                        </p:tgtEl>
                                      </p:cBhvr>
                                    </p:animEffect>
                                    <p:set>
                                      <p:cBhvr>
                                        <p:cTn id="40" dur="1" fill="hold">
                                          <p:stCondLst>
                                            <p:cond delay="499"/>
                                          </p:stCondLst>
                                        </p:cTn>
                                        <p:tgtEl>
                                          <p:spTgt spid="420"/>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59"/>
                                        </p:tgtEl>
                                        <p:attrNameLst>
                                          <p:attrName>style.visibility</p:attrName>
                                        </p:attrNameLst>
                                      </p:cBhvr>
                                      <p:to>
                                        <p:strVal val="visible"/>
                                      </p:to>
                                    </p:set>
                                    <p:animEffect transition="in" filter="fade">
                                      <p:cBhvr>
                                        <p:cTn id="43" dur="500"/>
                                        <p:tgtEl>
                                          <p:spTgt spid="11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60"/>
                                        </p:tgtEl>
                                        <p:attrNameLst>
                                          <p:attrName>style.visibility</p:attrName>
                                        </p:attrNameLst>
                                      </p:cBhvr>
                                      <p:to>
                                        <p:strVal val="visible"/>
                                      </p:to>
                                    </p:set>
                                    <p:animEffect transition="in" filter="fade">
                                      <p:cBhvr>
                                        <p:cTn id="48" dur="500"/>
                                        <p:tgtEl>
                                          <p:spTgt spid="1160"/>
                                        </p:tgtEl>
                                      </p:cBhvr>
                                    </p:animEffect>
                                  </p:childTnLst>
                                </p:cTn>
                              </p:par>
                              <p:par>
                                <p:cTn id="49" presetID="3" presetClass="emph" presetSubtype="2" fill="hold" grpId="1" nodeType="withEffect">
                                  <p:stCondLst>
                                    <p:cond delay="0"/>
                                  </p:stCondLst>
                                  <p:childTnLst>
                                    <p:animClr clrSpc="rgb" dir="cw">
                                      <p:cBhvr override="childStyle">
                                        <p:cTn id="50" dur="500" fill="hold"/>
                                        <p:tgtEl>
                                          <p:spTgt spid="423"/>
                                        </p:tgtEl>
                                        <p:attrNameLst>
                                          <p:attrName>style.color</p:attrName>
                                        </p:attrNameLst>
                                      </p:cBhvr>
                                      <p:to>
                                        <a:srgbClr val="FFFF99"/>
                                      </p:to>
                                    </p:animClr>
                                  </p:childTnLst>
                                </p:cTn>
                              </p:par>
                              <p:par>
                                <p:cTn id="51" presetID="10" presetClass="entr" presetSubtype="0" fill="hold" grpId="0" nodeType="withEffect">
                                  <p:stCondLst>
                                    <p:cond delay="0"/>
                                  </p:stCondLst>
                                  <p:childTnLst>
                                    <p:set>
                                      <p:cBhvr>
                                        <p:cTn id="52" dur="1" fill="hold">
                                          <p:stCondLst>
                                            <p:cond delay="0"/>
                                          </p:stCondLst>
                                        </p:cTn>
                                        <p:tgtEl>
                                          <p:spTgt spid="1169"/>
                                        </p:tgtEl>
                                        <p:attrNameLst>
                                          <p:attrName>style.visibility</p:attrName>
                                        </p:attrNameLst>
                                      </p:cBhvr>
                                      <p:to>
                                        <p:strVal val="visible"/>
                                      </p:to>
                                    </p:set>
                                    <p:animEffect transition="in" filter="fade">
                                      <p:cBhvr>
                                        <p:cTn id="53" dur="500"/>
                                        <p:tgtEl>
                                          <p:spTgt spid="1169"/>
                                        </p:tgtEl>
                                      </p:cBhvr>
                                    </p:animEffect>
                                  </p:childTnLst>
                                </p:cTn>
                              </p:par>
                              <p:par>
                                <p:cTn id="54" presetID="10" presetClass="exit" presetSubtype="0" fill="hold" grpId="1" nodeType="withEffect">
                                  <p:stCondLst>
                                    <p:cond delay="0"/>
                                  </p:stCondLst>
                                  <p:childTnLst>
                                    <p:animEffect transition="out" filter="fade">
                                      <p:cBhvr>
                                        <p:cTn id="55" dur="500"/>
                                        <p:tgtEl>
                                          <p:spTgt spid="1159"/>
                                        </p:tgtEl>
                                      </p:cBhvr>
                                    </p:animEffect>
                                    <p:set>
                                      <p:cBhvr>
                                        <p:cTn id="56" dur="1" fill="hold">
                                          <p:stCondLst>
                                            <p:cond delay="499"/>
                                          </p:stCondLst>
                                        </p:cTn>
                                        <p:tgtEl>
                                          <p:spTgt spid="115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168"/>
                                        </p:tgtEl>
                                        <p:attrNameLst>
                                          <p:attrName>style.visibility</p:attrName>
                                        </p:attrNameLst>
                                      </p:cBhvr>
                                      <p:to>
                                        <p:strVal val="visible"/>
                                      </p:to>
                                    </p:set>
                                    <p:animEffect transition="in" filter="fade">
                                      <p:cBhvr>
                                        <p:cTn id="59" dur="500"/>
                                        <p:tgtEl>
                                          <p:spTgt spid="1168"/>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49"/>
                                        </p:tgtEl>
                                        <p:attrNameLst>
                                          <p:attrName>style.visibility</p:attrName>
                                        </p:attrNameLst>
                                      </p:cBhvr>
                                      <p:to>
                                        <p:strVal val="visible"/>
                                      </p:to>
                                    </p:set>
                                    <p:animEffect transition="in" filter="fade">
                                      <p:cBhvr>
                                        <p:cTn id="65" dur="500"/>
                                        <p:tgtEl>
                                          <p:spTgt spid="104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50"/>
                                        </p:tgtEl>
                                        <p:attrNameLst>
                                          <p:attrName>style.visibility</p:attrName>
                                        </p:attrNameLst>
                                      </p:cBhvr>
                                      <p:to>
                                        <p:strVal val="visible"/>
                                      </p:to>
                                    </p:set>
                                    <p:animEffect transition="in" filter="fade">
                                      <p:cBhvr>
                                        <p:cTn id="68" dur="500"/>
                                        <p:tgtEl>
                                          <p:spTgt spid="105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51"/>
                                        </p:tgtEl>
                                        <p:attrNameLst>
                                          <p:attrName>style.visibility</p:attrName>
                                        </p:attrNameLst>
                                      </p:cBhvr>
                                      <p:to>
                                        <p:strVal val="visible"/>
                                      </p:to>
                                    </p:set>
                                    <p:animEffect transition="in" filter="fade">
                                      <p:cBhvr>
                                        <p:cTn id="71" dur="500"/>
                                        <p:tgtEl>
                                          <p:spTgt spid="105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52"/>
                                        </p:tgtEl>
                                        <p:attrNameLst>
                                          <p:attrName>style.visibility</p:attrName>
                                        </p:attrNameLst>
                                      </p:cBhvr>
                                      <p:to>
                                        <p:strVal val="visible"/>
                                      </p:to>
                                    </p:set>
                                    <p:animEffect transition="in" filter="fade">
                                      <p:cBhvr>
                                        <p:cTn id="74" dur="500"/>
                                        <p:tgtEl>
                                          <p:spTgt spid="10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3"/>
                                        </p:tgtEl>
                                        <p:attrNameLst>
                                          <p:attrName>style.visibility</p:attrName>
                                        </p:attrNameLst>
                                      </p:cBhvr>
                                      <p:to>
                                        <p:strVal val="visible"/>
                                      </p:to>
                                    </p:set>
                                    <p:animEffect transition="in" filter="fade">
                                      <p:cBhvr>
                                        <p:cTn id="77" dur="500"/>
                                        <p:tgtEl>
                                          <p:spTgt spid="1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p:bldP spid="407" grpId="1"/>
      <p:bldP spid="408" grpId="0"/>
      <p:bldP spid="408" grpId="1"/>
      <p:bldP spid="420" grpId="0"/>
      <p:bldP spid="420" grpId="1"/>
      <p:bldP spid="421" grpId="0"/>
      <p:bldP spid="422" grpId="0"/>
      <p:bldP spid="423" grpId="0"/>
      <p:bldP spid="423" grpId="1"/>
      <p:bldP spid="1159" grpId="0"/>
      <p:bldP spid="1159" grpId="1"/>
      <p:bldP spid="1160" grpId="0"/>
      <p:bldP spid="1168" grpId="0"/>
      <p:bldP spid="1169" grpId="0"/>
      <p:bldP spid="1049" grpId="0"/>
      <p:bldP spid="1050" grpId="0"/>
      <p:bldP spid="1051" grpId="0"/>
      <p:bldP spid="1052" grpId="0"/>
      <p:bldP spid="1053" grpId="0"/>
      <p:bldP spid="5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D 01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882" y="1914845"/>
            <a:ext cx="2415528" cy="2398696"/>
          </a:xfrm>
          <a:prstGeom prst="rect">
            <a:avLst/>
          </a:prstGeom>
        </p:spPr>
      </p:pic>
      <p:pic>
        <p:nvPicPr>
          <p:cNvPr id="4" name="OD 03 -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395" y="1913660"/>
            <a:ext cx="2415528" cy="2398696"/>
          </a:xfrm>
          <a:prstGeom prst="rect">
            <a:avLst/>
          </a:prstGeom>
        </p:spPr>
      </p:pic>
      <p:pic>
        <p:nvPicPr>
          <p:cNvPr id="131" name="OD 100 -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908" y="1920929"/>
            <a:ext cx="2415528" cy="2398696"/>
          </a:xfrm>
          <a:prstGeom prst="rect">
            <a:avLst/>
          </a:prstGeom>
        </p:spPr>
      </p:pic>
      <mc:AlternateContent xmlns:mc="http://schemas.openxmlformats.org/markup-compatibility/2006" xmlns:a14="http://schemas.microsoft.com/office/drawing/2010/main">
        <mc:Choice Requires="a14">
          <p:sp>
            <p:nvSpPr>
              <p:cNvPr id="19" name="TextBox 102">
                <a:extLst>
                  <a:ext uri="{FF2B5EF4-FFF2-40B4-BE49-F238E27FC236}">
                    <a16:creationId xmlns:a16="http://schemas.microsoft.com/office/drawing/2014/main" id="{DEA09F5A-1661-4BDF-A2DF-89252468F52D}"/>
                  </a:ext>
                </a:extLst>
              </p:cNvPr>
              <p:cNvSpPr txBox="1"/>
              <p:nvPr/>
            </p:nvSpPr>
            <p:spPr>
              <a:xfrm rot="16200000">
                <a:off x="-1053171" y="2821759"/>
                <a:ext cx="3211576"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chemeClr val="bg1"/>
                    </a:solidFill>
                  </a:rPr>
                  <a:t>Covariance </a:t>
                </a:r>
                <a14:m>
                  <m:oMath xmlns:m="http://schemas.openxmlformats.org/officeDocument/2006/math">
                    <m:r>
                      <a:rPr lang="en-US" sz="2800" i="1">
                        <a:latin typeface="Cambria Math" panose="02040503050406030204" pitchFamily="18" charset="0"/>
                      </a:rPr>
                      <m:t>𝐶</m:t>
                    </m:r>
                    <m:d>
                      <m:dPr>
                        <m:ctrlPr>
                          <a:rPr lang="en-IL" sz="2800" i="1">
                            <a:latin typeface="Cambria Math" panose="02040503050406030204" pitchFamily="18" charset="0"/>
                          </a:rPr>
                        </m:ctrlPr>
                      </m:dPr>
                      <m:e>
                        <m:r>
                          <a:rPr lang="en-US" sz="2800" b="1">
                            <a:latin typeface="Cambria Math" panose="02040503050406030204" pitchFamily="18" charset="0"/>
                          </a:rPr>
                          <m:t>𝚫</m:t>
                        </m:r>
                      </m:e>
                    </m:d>
                  </m:oMath>
                </a14:m>
                <a:endParaRPr lang="en-US" sz="2800" dirty="0"/>
              </a:p>
            </p:txBody>
          </p:sp>
        </mc:Choice>
        <mc:Fallback xmlns="">
          <p:sp>
            <p:nvSpPr>
              <p:cNvPr id="19"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rot="16200000">
                <a:off x="-1053171" y="2821759"/>
                <a:ext cx="3211576" cy="553998"/>
              </a:xfrm>
              <a:prstGeom prst="rect">
                <a:avLst/>
              </a:prstGeom>
              <a:blipFill>
                <a:blip r:embed="rId10"/>
                <a:stretch>
                  <a:fillRect l="-13187" r="-34066"/>
                </a:stretch>
              </a:blipFill>
            </p:spPr>
            <p:txBody>
              <a:bodyPr/>
              <a:lstStyle/>
              <a:p>
                <a:r>
                  <a:rPr lang="en-US">
                    <a:noFill/>
                  </a:rPr>
                  <a:t> </a:t>
                </a:r>
              </a:p>
            </p:txBody>
          </p:sp>
        </mc:Fallback>
      </mc:AlternateContent>
      <p:sp>
        <p:nvSpPr>
          <p:cNvPr id="43" name="Title 1"/>
          <p:cNvSpPr>
            <a:spLocks noGrp="1"/>
          </p:cNvSpPr>
          <p:nvPr>
            <p:ph type="title" idx="4294967295"/>
          </p:nvPr>
        </p:nvSpPr>
        <p:spPr>
          <a:xfrm>
            <a:off x="0" y="2"/>
            <a:ext cx="9918700" cy="732816"/>
          </a:xfrm>
        </p:spPr>
        <p:txBody>
          <a:bodyPr>
            <a:normAutofit fontScale="90000"/>
          </a:bodyPr>
          <a:lstStyle/>
          <a:p>
            <a:r>
              <a:rPr lang="en-US" b="1" dirty="0">
                <a:solidFill>
                  <a:srgbClr val="FFC000"/>
                </a:solidFill>
              </a:rPr>
              <a:t>Single scattering covariance evaluation</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18</a:t>
            </a:fld>
            <a:endParaRPr lang="he-IL" dirty="0"/>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688" y="1337138"/>
            <a:ext cx="6411220" cy="409632"/>
          </a:xfrm>
          <a:prstGeom prst="rect">
            <a:avLst/>
          </a:prstGeom>
        </p:spPr>
      </p:pic>
      <p:sp>
        <p:nvSpPr>
          <p:cNvPr id="35" name="Oval 34"/>
          <p:cNvSpPr/>
          <p:nvPr/>
        </p:nvSpPr>
        <p:spPr bwMode="auto">
          <a:xfrm rot="911406">
            <a:off x="1878443" y="3256601"/>
            <a:ext cx="1381569" cy="328304"/>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mc:AlternateContent xmlns:mc="http://schemas.openxmlformats.org/markup-compatibility/2006" xmlns:a14="http://schemas.microsoft.com/office/drawing/2010/main">
        <mc:Choice Requires="a14">
          <p:sp>
            <p:nvSpPr>
              <p:cNvPr id="17" name="TextBox 102">
                <a:extLst>
                  <a:ext uri="{FF2B5EF4-FFF2-40B4-BE49-F238E27FC236}">
                    <a16:creationId xmlns:a16="http://schemas.microsoft.com/office/drawing/2014/main" id="{DEA09F5A-1661-4BDF-A2DF-89252468F52D}"/>
                  </a:ext>
                </a:extLst>
              </p:cNvPr>
              <p:cNvSpPr txBox="1"/>
              <p:nvPr/>
            </p:nvSpPr>
            <p:spPr>
              <a:xfrm>
                <a:off x="1098175" y="4324332"/>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7"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1098175" y="4324332"/>
                <a:ext cx="1857095" cy="553998"/>
              </a:xfrm>
              <a:prstGeom prst="rect">
                <a:avLst/>
              </a:prstGeom>
              <a:blipFill>
                <a:blip r:embed="rId12"/>
                <a:stretch>
                  <a:fillRect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EA09F5A-1661-4BDF-A2DF-89252468F52D}"/>
                  </a:ext>
                </a:extLst>
              </p:cNvPr>
              <p:cNvSpPr txBox="1"/>
              <p:nvPr/>
            </p:nvSpPr>
            <p:spPr>
              <a:xfrm>
                <a:off x="8465653" y="5020738"/>
                <a:ext cx="3308079"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400" b="1"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𝚫</m:t>
                      </m:r>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𝒊</m:t>
                          </m:r>
                        </m:e>
                        <m: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𝟐</m:t>
                          </m:r>
                        </m:sub>
                      </m:s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𝒊</m:t>
                          </m:r>
                        </m:e>
                        <m: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𝟏</m:t>
                          </m:r>
                        </m:sub>
                      </m:s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𝒗</m:t>
                          </m:r>
                        </m:e>
                        <m: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𝟐</m:t>
                          </m:r>
                        </m:sub>
                      </m:s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𝒗</m:t>
                          </m:r>
                        </m:e>
                        <m: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𝟏</m:t>
                          </m:r>
                        </m:sub>
                      </m:sSub>
                    </m:oMath>
                  </m:oMathPara>
                </a14:m>
                <a:endPar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4" name="TextBox 63">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465653" y="5020738"/>
                <a:ext cx="3308079" cy="461665"/>
              </a:xfrm>
              <a:prstGeom prst="rect">
                <a:avLst/>
              </a:prstGeom>
              <a:blipFill>
                <a:blip r:embed="rId13"/>
                <a:stretch>
                  <a:fillRect b="-5333"/>
                </a:stretch>
              </a:blipFill>
            </p:spPr>
            <p:txBody>
              <a:bodyPr/>
              <a:lstStyle/>
              <a:p>
                <a:r>
                  <a:rPr lang="en-US">
                    <a:noFill/>
                  </a:rPr>
                  <a:t> </a:t>
                </a:r>
              </a:p>
            </p:txBody>
          </p:sp>
        </mc:Fallback>
      </mc:AlternateContent>
      <p:sp>
        <p:nvSpPr>
          <p:cNvPr id="71" name="TextBox 102">
            <a:extLst>
              <a:ext uri="{FF2B5EF4-FFF2-40B4-BE49-F238E27FC236}">
                <a16:creationId xmlns:a16="http://schemas.microsoft.com/office/drawing/2014/main" id="{DEA09F5A-1661-4BDF-A2DF-89252468F52D}"/>
              </a:ext>
            </a:extLst>
          </p:cNvPr>
          <p:cNvSpPr txBox="1"/>
          <p:nvPr/>
        </p:nvSpPr>
        <p:spPr>
          <a:xfrm>
            <a:off x="1799857" y="4903392"/>
            <a:ext cx="5550604" cy="954107"/>
          </a:xfrm>
          <a:prstGeom prst="rect">
            <a:avLst/>
          </a:prstGeom>
        </p:spPr>
        <p:txBody>
          <a:bodyPr wrap="square">
            <a:spAutoFit/>
          </a:bodyPr>
          <a:lstStyle>
            <a:defPPr>
              <a:defRPr lang="en-US"/>
            </a:defPPr>
            <a:lvl1pPr algn="ctr">
              <a:defRPr sz="4000">
                <a:solidFill>
                  <a:schemeClr val="bg1"/>
                </a:solidFill>
                <a:latin typeface="+mn-lt"/>
              </a:defRPr>
            </a:lvl1pPr>
          </a:lstStyle>
          <a:p>
            <a:r>
              <a:rPr lang="en-US" sz="2800" dirty="0">
                <a:solidFill>
                  <a:srgbClr val="FFFF99"/>
                </a:solidFill>
              </a:rPr>
              <a:t>O.D. = average number of scattering events on a path though the volume</a:t>
            </a:r>
          </a:p>
        </p:txBody>
      </p:sp>
      <p:grpSp>
        <p:nvGrpSpPr>
          <p:cNvPr id="408" name="Group 407"/>
          <p:cNvGrpSpPr/>
          <p:nvPr/>
        </p:nvGrpSpPr>
        <p:grpSpPr>
          <a:xfrm>
            <a:off x="9266101" y="2200374"/>
            <a:ext cx="1354703" cy="2820631"/>
            <a:chOff x="9266101" y="2200374"/>
            <a:chExt cx="1354703" cy="2820631"/>
          </a:xfrm>
        </p:grpSpPr>
        <p:cxnSp>
          <p:nvCxnSpPr>
            <p:cNvPr id="409" name="Straight Connector 408"/>
            <p:cNvCxnSpPr/>
            <p:nvPr/>
          </p:nvCxnSpPr>
          <p:spPr>
            <a:xfrm>
              <a:off x="9266101" y="2200374"/>
              <a:ext cx="0" cy="2816141"/>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10620804" y="2200376"/>
              <a:ext cx="0" cy="2816139"/>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411" name="Rectangle 410"/>
            <p:cNvSpPr/>
            <p:nvPr/>
          </p:nvSpPr>
          <p:spPr>
            <a:xfrm rot="5400000" flipV="1">
              <a:off x="8534732" y="2948413"/>
              <a:ext cx="2820629" cy="1324556"/>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9822613" y="44835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10010022" y="44303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9982100" y="42550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9930879" y="41480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10010022" y="405324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0146412" y="3879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9920633" y="38002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9802874" y="37981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9953045" y="36584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0153711" y="36481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9933723" y="35421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0091836" y="35725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0049706" y="366991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9872215" y="37077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9857936" y="3368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9872621" y="310248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9950815" y="296474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9753048" y="3232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0010022" y="31216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9893361" y="32352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0154733" y="32184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10132098" y="30639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10022434" y="3026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9791576" y="397789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9769410" y="28903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9893360" y="281925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0051304" y="28749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0132098" y="2759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10058935" y="27024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9923494" y="26581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9775603" y="2715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0133120" y="34278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0064856" y="43407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9385637" y="4301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9558363" y="429212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9629982" y="4353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9762282" y="42852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9376958" y="4217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9500908" y="4146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9658852" y="420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9666483" y="40298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9531042" y="3985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9383151" y="404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9386428" y="384766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9667274" y="35758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9531833" y="35314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9383942" y="358887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10302206" y="31692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10361413" y="33261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10483489" y="3268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10373825" y="3230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10506125" y="3162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10402695" y="30794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10483489" y="2963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10410326" y="29070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10274885" y="28626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9329583" y="3440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9453533" y="3369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9611477" y="3425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9692271" y="3309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9483667" y="3208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9335776" y="3265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10455856" y="43821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10159788" y="43327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10296037" y="44186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10347197" y="4279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10480204" y="421710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10319275" y="41042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10112927" y="42187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10412370" y="39527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10497567" y="41065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10268054" y="399718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10175993" y="39455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10347197" y="39024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10483587" y="37284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10463614" y="38421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10470294" y="360788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10257808" y="36494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10206158" y="38089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10140049" y="36472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10290220" y="35076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10381627" y="36284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10490886" y="34973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10386881" y="351909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10209390" y="3556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10402031" y="418996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10099457" y="41344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10465330" y="27748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10392167" y="2718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10256726" y="267389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9357210" y="30035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9529936" y="29939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9348531" y="2919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5" name="Oval 504"/>
            <p:cNvSpPr/>
            <p:nvPr/>
          </p:nvSpPr>
          <p:spPr>
            <a:xfrm rot="7041228" flipV="1">
              <a:off x="9472481" y="28484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6" name="Oval 505"/>
            <p:cNvSpPr/>
            <p:nvPr/>
          </p:nvSpPr>
          <p:spPr>
            <a:xfrm rot="7041228" flipV="1">
              <a:off x="9630425" y="29041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7" name="Oval 506"/>
            <p:cNvSpPr/>
            <p:nvPr/>
          </p:nvSpPr>
          <p:spPr>
            <a:xfrm rot="7041228" flipV="1">
              <a:off x="9638056" y="27317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8" name="Oval 507"/>
            <p:cNvSpPr/>
            <p:nvPr/>
          </p:nvSpPr>
          <p:spPr>
            <a:xfrm rot="7041228" flipV="1">
              <a:off x="9502615" y="2687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9" name="Oval 508"/>
            <p:cNvSpPr/>
            <p:nvPr/>
          </p:nvSpPr>
          <p:spPr>
            <a:xfrm rot="7041228" flipV="1">
              <a:off x="9354724" y="27447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511" name="Straight Connector 510"/>
          <p:cNvCxnSpPr/>
          <p:nvPr/>
        </p:nvCxnSpPr>
        <p:spPr>
          <a:xfrm>
            <a:off x="8872054" y="2672913"/>
            <a:ext cx="656441" cy="6564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V="1">
            <a:off x="8709032" y="3635592"/>
            <a:ext cx="821830" cy="29411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4" name="TextBox 513"/>
              <p:cNvSpPr txBox="1"/>
              <p:nvPr/>
            </p:nvSpPr>
            <p:spPr>
              <a:xfrm>
                <a:off x="8459451" y="2080709"/>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514" name="TextBox 513"/>
              <p:cNvSpPr txBox="1">
                <a:spLocks noRot="1" noChangeAspect="1" noMove="1" noResize="1" noEditPoints="1" noAdjustHandles="1" noChangeArrowheads="1" noChangeShapeType="1" noTextEdit="1"/>
              </p:cNvSpPr>
              <p:nvPr/>
            </p:nvSpPr>
            <p:spPr>
              <a:xfrm>
                <a:off x="8459451" y="2080709"/>
                <a:ext cx="450893" cy="553998"/>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5" name="TextBox 514"/>
              <p:cNvSpPr txBox="1"/>
              <p:nvPr/>
            </p:nvSpPr>
            <p:spPr>
              <a:xfrm>
                <a:off x="8455572" y="3910384"/>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515" name="TextBox 514"/>
              <p:cNvSpPr txBox="1">
                <a:spLocks noRot="1" noChangeAspect="1" noMove="1" noResize="1" noEditPoints="1" noAdjustHandles="1" noChangeArrowheads="1" noChangeShapeType="1" noTextEdit="1"/>
              </p:cNvSpPr>
              <p:nvPr/>
            </p:nvSpPr>
            <p:spPr>
              <a:xfrm>
                <a:off x="8455572" y="3910384"/>
                <a:ext cx="461600" cy="553998"/>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2" name="TextBox 102">
                <a:extLst>
                  <a:ext uri="{FF2B5EF4-FFF2-40B4-BE49-F238E27FC236}">
                    <a16:creationId xmlns:a16="http://schemas.microsoft.com/office/drawing/2014/main" id="{DEA09F5A-1661-4BDF-A2DF-89252468F52D}"/>
                  </a:ext>
                </a:extLst>
              </p:cNvPr>
              <p:cNvSpPr txBox="1"/>
              <p:nvPr/>
            </p:nvSpPr>
            <p:spPr>
              <a:xfrm>
                <a:off x="3714754" y="4309818"/>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32"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3714754" y="4309818"/>
                <a:ext cx="1857095" cy="553998"/>
              </a:xfrm>
              <a:prstGeom prst="rect">
                <a:avLst/>
              </a:prstGeom>
              <a:blipFill>
                <a:blip r:embed="rId19"/>
                <a:stretch>
                  <a:fillRect t="-13187"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02">
                <a:extLst>
                  <a:ext uri="{FF2B5EF4-FFF2-40B4-BE49-F238E27FC236}">
                    <a16:creationId xmlns:a16="http://schemas.microsoft.com/office/drawing/2014/main" id="{DEA09F5A-1661-4BDF-A2DF-89252468F52D}"/>
                  </a:ext>
                </a:extLst>
              </p:cNvPr>
              <p:cNvSpPr txBox="1"/>
              <p:nvPr/>
            </p:nvSpPr>
            <p:spPr>
              <a:xfrm>
                <a:off x="6246488" y="4324332"/>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33"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6246488" y="4324332"/>
                <a:ext cx="1857095" cy="553998"/>
              </a:xfrm>
              <a:prstGeom prst="rect">
                <a:avLst/>
              </a:prstGeom>
              <a:blipFill>
                <a:blip r:embed="rId20"/>
                <a:stretch>
                  <a:fillRect t="-13187" b="-34066"/>
                </a:stretch>
              </a:blipFill>
            </p:spPr>
            <p:txBody>
              <a:bodyPr/>
              <a:lstStyle/>
              <a:p>
                <a:r>
                  <a:rPr lang="en-US">
                    <a:noFill/>
                  </a:rPr>
                  <a:t> </a:t>
                </a:r>
              </a:p>
            </p:txBody>
          </p:sp>
        </mc:Fallback>
      </mc:AlternateContent>
      <p:sp>
        <p:nvSpPr>
          <p:cNvPr id="137" name="Oval 136"/>
          <p:cNvSpPr/>
          <p:nvPr/>
        </p:nvSpPr>
        <p:spPr bwMode="auto">
          <a:xfrm rot="300926">
            <a:off x="4256808" y="3779567"/>
            <a:ext cx="1486412" cy="320292"/>
          </a:xfrm>
          <a:prstGeom prst="ellipse">
            <a:avLst/>
          </a:prstGeom>
          <a:noFill/>
          <a:ln w="76200" cap="flat" cmpd="sng" algn="ctr">
            <a:solidFill>
              <a:srgbClr val="00B050"/>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4" name="TextBox 102">
            <a:extLst>
              <a:ext uri="{FF2B5EF4-FFF2-40B4-BE49-F238E27FC236}">
                <a16:creationId xmlns:a16="http://schemas.microsoft.com/office/drawing/2014/main" id="{DEA09F5A-1661-4BDF-A2DF-89252468F52D}"/>
              </a:ext>
            </a:extLst>
          </p:cNvPr>
          <p:cNvSpPr txBox="1"/>
          <p:nvPr/>
        </p:nvSpPr>
        <p:spPr>
          <a:xfrm>
            <a:off x="3837028" y="1857026"/>
            <a:ext cx="2296633"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3</a:t>
            </a:r>
          </a:p>
        </p:txBody>
      </p:sp>
      <p:sp>
        <p:nvSpPr>
          <p:cNvPr id="136" name="TextBox 102">
            <a:extLst>
              <a:ext uri="{FF2B5EF4-FFF2-40B4-BE49-F238E27FC236}">
                <a16:creationId xmlns:a16="http://schemas.microsoft.com/office/drawing/2014/main" id="{DEA09F5A-1661-4BDF-A2DF-89252468F52D}"/>
              </a:ext>
            </a:extLst>
          </p:cNvPr>
          <p:cNvSpPr txBox="1"/>
          <p:nvPr/>
        </p:nvSpPr>
        <p:spPr>
          <a:xfrm>
            <a:off x="6266220" y="1857026"/>
            <a:ext cx="2296633"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100</a:t>
            </a:r>
          </a:p>
        </p:txBody>
      </p:sp>
      <p:sp>
        <p:nvSpPr>
          <p:cNvPr id="33" name="TextBox 102">
            <a:extLst>
              <a:ext uri="{FF2B5EF4-FFF2-40B4-BE49-F238E27FC236}">
                <a16:creationId xmlns:a16="http://schemas.microsoft.com/office/drawing/2014/main" id="{DEA09F5A-1661-4BDF-A2DF-89252468F52D}"/>
              </a:ext>
            </a:extLst>
          </p:cNvPr>
          <p:cNvSpPr txBox="1"/>
          <p:nvPr/>
        </p:nvSpPr>
        <p:spPr>
          <a:xfrm>
            <a:off x="1383989" y="1857026"/>
            <a:ext cx="2264735"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1</a:t>
            </a:r>
          </a:p>
        </p:txBody>
      </p:sp>
      <p:sp>
        <p:nvSpPr>
          <p:cNvPr id="7" name="Oval 6">
            <a:extLst>
              <a:ext uri="{FF2B5EF4-FFF2-40B4-BE49-F238E27FC236}">
                <a16:creationId xmlns:a16="http://schemas.microsoft.com/office/drawing/2014/main" id="{BABCDC0C-67C6-4BD2-A26B-1F7B27AF8578}"/>
              </a:ext>
            </a:extLst>
          </p:cNvPr>
          <p:cNvSpPr/>
          <p:nvPr/>
        </p:nvSpPr>
        <p:spPr>
          <a:xfrm>
            <a:off x="1079559" y="1913660"/>
            <a:ext cx="197271" cy="187656"/>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4" name="Oval 143">
            <a:extLst>
              <a:ext uri="{FF2B5EF4-FFF2-40B4-BE49-F238E27FC236}">
                <a16:creationId xmlns:a16="http://schemas.microsoft.com/office/drawing/2014/main" id="{7CE68B91-607F-44BA-A51C-97CEB0D45424}"/>
              </a:ext>
            </a:extLst>
          </p:cNvPr>
          <p:cNvSpPr/>
          <p:nvPr/>
        </p:nvSpPr>
        <p:spPr>
          <a:xfrm>
            <a:off x="1083949" y="2656174"/>
            <a:ext cx="197271" cy="187656"/>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45" name="TextBox 144">
            <a:extLst>
              <a:ext uri="{FF2B5EF4-FFF2-40B4-BE49-F238E27FC236}">
                <a16:creationId xmlns:a16="http://schemas.microsoft.com/office/drawing/2014/main" id="{1783929E-B9E8-4015-9388-5E9F15EFD7DC}"/>
              </a:ext>
            </a:extLst>
          </p:cNvPr>
          <p:cNvSpPr txBox="1"/>
          <p:nvPr/>
        </p:nvSpPr>
        <p:spPr>
          <a:xfrm>
            <a:off x="1022203" y="2318993"/>
            <a:ext cx="2248449" cy="830997"/>
          </a:xfrm>
          <a:prstGeom prst="rect">
            <a:avLst/>
          </a:prstGeom>
          <a:noFill/>
        </p:spPr>
        <p:txBody>
          <a:bodyPr wrap="square">
            <a:spAutoFit/>
          </a:bodyPr>
          <a:lstStyle/>
          <a:p>
            <a:pPr algn="r"/>
            <a:r>
              <a:rPr lang="en-US" sz="1600" b="0" i="0" u="none" strike="noStrike" kern="1200" dirty="0">
                <a:solidFill>
                  <a:srgbClr val="00B050"/>
                </a:solidFill>
                <a:effectLst/>
                <a:latin typeface="Arial" charset="0"/>
                <a:ea typeface="+mn-ea"/>
                <a:cs typeface="Arial" charset="0"/>
              </a:rPr>
              <a:t>This range is very useful for several applications</a:t>
            </a:r>
            <a:endParaRPr lang="LID4096" sz="1600" dirty="0">
              <a:solidFill>
                <a:srgbClr val="00B050"/>
              </a:solidFill>
            </a:endParaRP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AD56D672-C2A4-48BF-AF12-5AE9E85260AF}"/>
                  </a:ext>
                </a:extLst>
              </p:cNvPr>
              <p:cNvSpPr txBox="1"/>
              <p:nvPr/>
            </p:nvSpPr>
            <p:spPr>
              <a:xfrm>
                <a:off x="8205868" y="2549742"/>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42" name="TextBox 141">
                <a:extLst>
                  <a:ext uri="{FF2B5EF4-FFF2-40B4-BE49-F238E27FC236}">
                    <a16:creationId xmlns:a16="http://schemas.microsoft.com/office/drawing/2014/main" id="{AD56D672-C2A4-48BF-AF12-5AE9E85260AF}"/>
                  </a:ext>
                </a:extLst>
              </p:cNvPr>
              <p:cNvSpPr txBox="1">
                <a:spLocks noRot="1" noChangeAspect="1" noMove="1" noResize="1" noEditPoints="1" noAdjustHandles="1" noChangeArrowheads="1" noChangeShapeType="1" noTextEdit="1"/>
              </p:cNvSpPr>
              <p:nvPr/>
            </p:nvSpPr>
            <p:spPr>
              <a:xfrm>
                <a:off x="8205868" y="2549742"/>
                <a:ext cx="461600" cy="553998"/>
              </a:xfrm>
              <a:prstGeom prst="rect">
                <a:avLst/>
              </a:prstGeom>
              <a:blipFill>
                <a:blip r:embed="rId21"/>
                <a:stretch>
                  <a:fillRect/>
                </a:stretch>
              </a:blipFill>
            </p:spPr>
            <p:txBody>
              <a:bodyPr/>
              <a:lstStyle/>
              <a:p>
                <a:r>
                  <a:rPr lang="LID4096">
                    <a:noFill/>
                  </a:rPr>
                  <a:t> </a:t>
                </a:r>
              </a:p>
            </p:txBody>
          </p:sp>
        </mc:Fallback>
      </mc:AlternateContent>
      <p:cxnSp>
        <p:nvCxnSpPr>
          <p:cNvPr id="147" name="Straight Connector 146">
            <a:extLst>
              <a:ext uri="{FF2B5EF4-FFF2-40B4-BE49-F238E27FC236}">
                <a16:creationId xmlns:a16="http://schemas.microsoft.com/office/drawing/2014/main" id="{BA67F6F9-45A5-4C02-A550-690569ACFEA6}"/>
              </a:ext>
            </a:extLst>
          </p:cNvPr>
          <p:cNvCxnSpPr>
            <a:cxnSpLocks/>
          </p:cNvCxnSpPr>
          <p:nvPr/>
        </p:nvCxnSpPr>
        <p:spPr>
          <a:xfrm flipV="1">
            <a:off x="8711940" y="3611499"/>
            <a:ext cx="820317" cy="32407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520" name="Group 519"/>
          <p:cNvGrpSpPr/>
          <p:nvPr/>
        </p:nvGrpSpPr>
        <p:grpSpPr>
          <a:xfrm>
            <a:off x="8465374" y="3072310"/>
            <a:ext cx="1109703" cy="825841"/>
            <a:chOff x="8465374" y="3072310"/>
            <a:chExt cx="1109703" cy="825841"/>
          </a:xfrm>
        </p:grpSpPr>
        <p:sp>
          <p:nvSpPr>
            <p:cNvPr id="523" name="Arc 522"/>
            <p:cNvSpPr/>
            <p:nvPr/>
          </p:nvSpPr>
          <p:spPr>
            <a:xfrm rot="14709846">
              <a:off x="8838333" y="3072310"/>
              <a:ext cx="736744" cy="736744"/>
            </a:xfrm>
            <a:prstGeom prst="arc">
              <a:avLst>
                <a:gd name="adj1" fmla="val 13376396"/>
                <a:gd name="adj2" fmla="val 1397264"/>
              </a:avLst>
            </a:prstGeom>
            <a:ln w="76200">
              <a:solidFill>
                <a:srgbClr val="00B050"/>
              </a:solidFill>
              <a:headEnd type="triangle"/>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1" dirty="0">
                <a:solidFill>
                  <a:srgbClr val="7030A0"/>
                </a:solidFill>
                <a:latin typeface="Cambria Math" panose="02040503050406030204" pitchFamily="18" charset="0"/>
              </a:endParaRPr>
            </a:p>
            <a:p>
              <a:pPr algn="ctr"/>
              <a:endParaRPr lang="en-US" dirty="0"/>
            </a:p>
          </p:txBody>
        </p:sp>
        <mc:AlternateContent xmlns:mc="http://schemas.openxmlformats.org/markup-compatibility/2006" xmlns:a14="http://schemas.microsoft.com/office/drawing/2010/main">
          <mc:Choice Requires="a14">
            <p:sp>
              <p:nvSpPr>
                <p:cNvPr id="524" name="TextBox 523"/>
                <p:cNvSpPr txBox="1"/>
                <p:nvPr/>
              </p:nvSpPr>
              <p:spPr>
                <a:xfrm>
                  <a:off x="8465374" y="3344153"/>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B050"/>
                            </a:solidFill>
                            <a:latin typeface="Cambria Math" panose="02040503050406030204" pitchFamily="18" charset="0"/>
                          </a:rPr>
                          <m:t>𝚫</m:t>
                        </m:r>
                      </m:oMath>
                    </m:oMathPara>
                  </a14:m>
                  <a:endParaRPr lang="en-US" sz="3600" b="1" i="1" dirty="0">
                    <a:solidFill>
                      <a:srgbClr val="7030A0"/>
                    </a:solidFill>
                    <a:latin typeface="Cambria Math" panose="02040503050406030204" pitchFamily="18" charset="0"/>
                  </a:endParaRPr>
                </a:p>
              </p:txBody>
            </p:sp>
          </mc:Choice>
          <mc:Fallback xmlns="">
            <p:sp>
              <p:nvSpPr>
                <p:cNvPr id="524" name="TextBox 523"/>
                <p:cNvSpPr txBox="1">
                  <a:spLocks noRot="1" noChangeAspect="1" noMove="1" noResize="1" noEditPoints="1" noAdjustHandles="1" noChangeArrowheads="1" noChangeShapeType="1" noTextEdit="1"/>
                </p:cNvSpPr>
                <p:nvPr/>
              </p:nvSpPr>
              <p:spPr>
                <a:xfrm>
                  <a:off x="8465374" y="3344153"/>
                  <a:ext cx="397545" cy="553998"/>
                </a:xfrm>
                <a:prstGeom prst="rect">
                  <a:avLst/>
                </a:prstGeom>
                <a:blipFill>
                  <a:blip r:embed="rId1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6B885614-B7CB-4D8F-A36B-BDA8236B6BB7}"/>
                  </a:ext>
                </a:extLst>
              </p:cNvPr>
              <p:cNvSpPr txBox="1"/>
              <p:nvPr/>
            </p:nvSpPr>
            <p:spPr>
              <a:xfrm>
                <a:off x="8576493" y="3872178"/>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178" name="TextBox 177">
                <a:extLst>
                  <a:ext uri="{FF2B5EF4-FFF2-40B4-BE49-F238E27FC236}">
                    <a16:creationId xmlns:a16="http://schemas.microsoft.com/office/drawing/2014/main" id="{6B885614-B7CB-4D8F-A36B-BDA8236B6BB7}"/>
                  </a:ext>
                </a:extLst>
              </p:cNvPr>
              <p:cNvSpPr txBox="1">
                <a:spLocks noRot="1" noChangeAspect="1" noMove="1" noResize="1" noEditPoints="1" noAdjustHandles="1" noChangeArrowheads="1" noChangeShapeType="1" noTextEdit="1"/>
              </p:cNvSpPr>
              <p:nvPr/>
            </p:nvSpPr>
            <p:spPr>
              <a:xfrm>
                <a:off x="8576493" y="3872178"/>
                <a:ext cx="461600" cy="553998"/>
              </a:xfrm>
              <a:prstGeom prst="rect">
                <a:avLst/>
              </a:prstGeom>
              <a:blipFill>
                <a:blip r:embed="rId22"/>
                <a:stretch>
                  <a:fillRect/>
                </a:stretch>
              </a:blipFill>
            </p:spPr>
            <p:txBody>
              <a:bodyPr/>
              <a:lstStyle/>
              <a:p>
                <a:r>
                  <a:rPr lang="LID4096">
                    <a:noFill/>
                  </a:rPr>
                  <a:t> </a:t>
                </a:r>
              </a:p>
            </p:txBody>
          </p:sp>
        </mc:Fallback>
      </mc:AlternateContent>
      <p:grpSp>
        <p:nvGrpSpPr>
          <p:cNvPr id="11" name="Group 10">
            <a:extLst>
              <a:ext uri="{FF2B5EF4-FFF2-40B4-BE49-F238E27FC236}">
                <a16:creationId xmlns:a16="http://schemas.microsoft.com/office/drawing/2014/main" id="{9D0989F3-9F5A-4BDB-8314-95752FC834DB}"/>
              </a:ext>
            </a:extLst>
          </p:cNvPr>
          <p:cNvGrpSpPr/>
          <p:nvPr/>
        </p:nvGrpSpPr>
        <p:grpSpPr>
          <a:xfrm>
            <a:off x="533653" y="1297562"/>
            <a:ext cx="6411220" cy="422971"/>
            <a:chOff x="544467" y="1118202"/>
            <a:chExt cx="6411220" cy="422971"/>
          </a:xfrm>
        </p:grpSpPr>
        <p:sp>
          <p:nvSpPr>
            <p:cNvPr id="6" name="Rectangle 5">
              <a:extLst>
                <a:ext uri="{FF2B5EF4-FFF2-40B4-BE49-F238E27FC236}">
                  <a16:creationId xmlns:a16="http://schemas.microsoft.com/office/drawing/2014/main" id="{BE6A4123-975A-418C-A2DE-8129912E645B}"/>
                </a:ext>
              </a:extLst>
            </p:cNvPr>
            <p:cNvSpPr/>
            <p:nvPr/>
          </p:nvSpPr>
          <p:spPr>
            <a:xfrm>
              <a:off x="544467" y="1118202"/>
              <a:ext cx="6411220" cy="422971"/>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Exact                  Single Scattering</a:t>
              </a:r>
              <a:endParaRPr lang="LID4096" sz="2400" dirty="0"/>
            </a:p>
          </p:txBody>
        </p:sp>
        <p:cxnSp>
          <p:nvCxnSpPr>
            <p:cNvPr id="9" name="Straight Connector 8">
              <a:extLst>
                <a:ext uri="{FF2B5EF4-FFF2-40B4-BE49-F238E27FC236}">
                  <a16:creationId xmlns:a16="http://schemas.microsoft.com/office/drawing/2014/main" id="{F5D600EB-C23B-4DA7-A6E4-7D1C8336F250}"/>
                </a:ext>
              </a:extLst>
            </p:cNvPr>
            <p:cNvCxnSpPr>
              <a:cxnSpLocks/>
            </p:cNvCxnSpPr>
            <p:nvPr/>
          </p:nvCxnSpPr>
          <p:spPr>
            <a:xfrm>
              <a:off x="1022203" y="1336582"/>
              <a:ext cx="70168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F91D7F4-E380-49EC-9530-997A256B81D0}"/>
                </a:ext>
              </a:extLst>
            </p:cNvPr>
            <p:cNvCxnSpPr>
              <a:cxnSpLocks/>
            </p:cNvCxnSpPr>
            <p:nvPr/>
          </p:nvCxnSpPr>
          <p:spPr>
            <a:xfrm>
              <a:off x="2971301" y="1337138"/>
              <a:ext cx="701686" cy="0"/>
            </a:xfrm>
            <a:prstGeom prst="line">
              <a:avLst/>
            </a:prstGeom>
            <a:ln w="57150">
              <a:solidFill>
                <a:srgbClr val="CCFF66"/>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77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wipe(up)">
                                      <p:cBhvr>
                                        <p:cTn id="7" dur="500"/>
                                        <p:tgtEl>
                                          <p:spTgt spid="520"/>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520"/>
                                        </p:tgtEl>
                                        <p:attrNameLst>
                                          <p:attrName>r</p:attrName>
                                        </p:attrNameLst>
                                      </p:cBhvr>
                                    </p:animRot>
                                    <p:animRot by="-240000">
                                      <p:cBhvr>
                                        <p:cTn id="11" dur="200" fill="hold">
                                          <p:stCondLst>
                                            <p:cond delay="200"/>
                                          </p:stCondLst>
                                        </p:cTn>
                                        <p:tgtEl>
                                          <p:spTgt spid="520"/>
                                        </p:tgtEl>
                                        <p:attrNameLst>
                                          <p:attrName>r</p:attrName>
                                        </p:attrNameLst>
                                      </p:cBhvr>
                                    </p:animRot>
                                    <p:animRot by="240000">
                                      <p:cBhvr>
                                        <p:cTn id="12" dur="200" fill="hold">
                                          <p:stCondLst>
                                            <p:cond delay="400"/>
                                          </p:stCondLst>
                                        </p:cTn>
                                        <p:tgtEl>
                                          <p:spTgt spid="520"/>
                                        </p:tgtEl>
                                        <p:attrNameLst>
                                          <p:attrName>r</p:attrName>
                                        </p:attrNameLst>
                                      </p:cBhvr>
                                    </p:animRot>
                                    <p:animRot by="-240000">
                                      <p:cBhvr>
                                        <p:cTn id="13" dur="200" fill="hold">
                                          <p:stCondLst>
                                            <p:cond delay="600"/>
                                          </p:stCondLst>
                                        </p:cTn>
                                        <p:tgtEl>
                                          <p:spTgt spid="520"/>
                                        </p:tgtEl>
                                        <p:attrNameLst>
                                          <p:attrName>r</p:attrName>
                                        </p:attrNameLst>
                                      </p:cBhvr>
                                    </p:animRot>
                                    <p:animRot by="120000">
                                      <p:cBhvr>
                                        <p:cTn id="14" dur="200" fill="hold">
                                          <p:stCondLst>
                                            <p:cond delay="800"/>
                                          </p:stCondLst>
                                        </p:cTn>
                                        <p:tgtEl>
                                          <p:spTgt spid="5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26" presetClass="emph" presetSubtype="0" fill="hold" grpId="1" nodeType="afterEffect">
                                  <p:stCondLst>
                                    <p:cond delay="0"/>
                                  </p:stCondLst>
                                  <p:childTnLst>
                                    <p:animEffect transition="out" filter="fade">
                                      <p:cBhvr>
                                        <p:cTn id="23" dur="500" tmFilter="0, 0; .2, .5; .8, .5; 1, 0"/>
                                        <p:tgtEl>
                                          <p:spTgt spid="144"/>
                                        </p:tgtEl>
                                      </p:cBhvr>
                                    </p:animEffect>
                                    <p:animScale>
                                      <p:cBhvr>
                                        <p:cTn id="24" dur="250" autoRev="1" fill="hold"/>
                                        <p:tgtEl>
                                          <p:spTgt spid="144"/>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8" presetClass="emph" presetSubtype="0" fill="hold" nodeType="withEffect">
                                  <p:stCondLst>
                                    <p:cond delay="0"/>
                                  </p:stCondLst>
                                  <p:childTnLst>
                                    <p:animRot by="3900000">
                                      <p:cBhvr>
                                        <p:cTn id="29" dur="500" fill="hold"/>
                                        <p:tgtEl>
                                          <p:spTgt spid="512"/>
                                        </p:tgtEl>
                                        <p:attrNameLst>
                                          <p:attrName>r</p:attrName>
                                        </p:attrNameLst>
                                      </p:cBhvr>
                                    </p:animRot>
                                  </p:childTnLst>
                                </p:cTn>
                              </p:par>
                              <p:par>
                                <p:cTn id="30" presetID="42" presetClass="path" presetSubtype="0" accel="50000" decel="50000" fill="hold" nodeType="withEffect">
                                  <p:stCondLst>
                                    <p:cond delay="0"/>
                                  </p:stCondLst>
                                  <p:childTnLst>
                                    <p:animMotion origin="layout" path="M 3.125E-6 1.11111E-6 L 0.00312 -0.08935 " pathEditMode="relative" rAng="0" ptsTypes="AA">
                                      <p:cBhvr>
                                        <p:cTn id="31" dur="1000" fill="hold"/>
                                        <p:tgtEl>
                                          <p:spTgt spid="512"/>
                                        </p:tgtEl>
                                        <p:attrNameLst>
                                          <p:attrName>ppt_x</p:attrName>
                                          <p:attrName>ppt_y</p:attrName>
                                        </p:attrNameLst>
                                      </p:cBhvr>
                                      <p:rCtr x="156" y="-4468"/>
                                    </p:animMotion>
                                  </p:childTnLst>
                                </p:cTn>
                              </p:par>
                              <p:par>
                                <p:cTn id="32" presetID="1" presetClass="exit" presetSubtype="0" fill="hold" nodeType="withEffect">
                                  <p:stCondLst>
                                    <p:cond delay="0"/>
                                  </p:stCondLst>
                                  <p:childTnLst>
                                    <p:set>
                                      <p:cBhvr>
                                        <p:cTn id="33" dur="1" fill="hold">
                                          <p:stCondLst>
                                            <p:cond delay="0"/>
                                          </p:stCondLst>
                                        </p:cTn>
                                        <p:tgtEl>
                                          <p:spTgt spid="520"/>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15"/>
                                        </p:tgtEl>
                                        <p:attrNameLst>
                                          <p:attrName>style.visibility</p:attrName>
                                        </p:attrNameLst>
                                      </p:cBhvr>
                                      <p:to>
                                        <p:strVal val="hidden"/>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7" presetClass="path" presetSubtype="0" accel="50000" decel="50000" fill="hold" grpId="2" nodeType="clickEffect">
                                  <p:stCondLst>
                                    <p:cond delay="0"/>
                                  </p:stCondLst>
                                  <p:childTnLst>
                                    <p:animMotion origin="layout" path="M 0.00013 -0.00024 L 0.025 0.02986 C 0.03059 0.0368 0.03815 0.04467 0.04752 0.05416 C 0.05716 0.06342 0.06562 0.07129 0.07148 0.07569 L 0.10039 0.09861 " pathEditMode="relative" rAng="1740000" ptsTypes="AAAAA">
                                      <p:cBhvr>
                                        <p:cTn id="42" dur="1000" fill="hold"/>
                                        <p:tgtEl>
                                          <p:spTgt spid="144"/>
                                        </p:tgtEl>
                                        <p:attrNameLst>
                                          <p:attrName>ppt_x</p:attrName>
                                          <p:attrName>ppt_y</p:attrName>
                                        </p:attrNameLst>
                                      </p:cBhvr>
                                      <p:rCtr x="4922" y="5231"/>
                                    </p:animMotion>
                                  </p:childTnLst>
                                </p:cTn>
                              </p:par>
                              <p:par>
                                <p:cTn id="43" presetID="37" presetClass="path" presetSubtype="0" accel="50000" decel="50000" fill="hold" grpId="2" nodeType="withEffect">
                                  <p:stCondLst>
                                    <p:cond delay="0"/>
                                  </p:stCondLst>
                                  <p:childTnLst>
                                    <p:animMotion origin="layout" path="M 0.00013 -0.00023 L 0.01485 0.07199 C 0.01758 0.08773 0.02435 0.10695 0.03321 0.12523 C 0.04349 0.1456 0.05261 0.15926 0.06081 0.1669 L 0.09961 0.20394 " pathEditMode="relative" rAng="2940000" ptsTypes="AAAAA">
                                      <p:cBhvr>
                                        <p:cTn id="44" dur="1000" fill="hold"/>
                                        <p:tgtEl>
                                          <p:spTgt spid="7"/>
                                        </p:tgtEl>
                                        <p:attrNameLst>
                                          <p:attrName>ppt_x</p:attrName>
                                          <p:attrName>ppt_y</p:attrName>
                                        </p:attrNameLst>
                                      </p:cBhvr>
                                      <p:rCtr x="4180" y="11435"/>
                                    </p:animMotion>
                                  </p:childTnLst>
                                </p:cTn>
                              </p:par>
                              <p:par>
                                <p:cTn id="45" presetID="1" presetClass="exit" presetSubtype="0" fill="hold" nodeType="withEffect">
                                  <p:stCondLst>
                                    <p:cond delay="0"/>
                                  </p:stCondLst>
                                  <p:childTnLst>
                                    <p:set>
                                      <p:cBhvr>
                                        <p:cTn id="46" dur="1" fill="hold">
                                          <p:stCondLst>
                                            <p:cond delay="0"/>
                                          </p:stCondLst>
                                        </p:cTn>
                                        <p:tgtEl>
                                          <p:spTgt spid="51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47"/>
                                        </p:tgtEl>
                                        <p:attrNameLst>
                                          <p:attrName>style.visibility</p:attrName>
                                        </p:attrNameLst>
                                      </p:cBhvr>
                                      <p:to>
                                        <p:strVal val="visible"/>
                                      </p:to>
                                    </p:set>
                                    <p:animEffect transition="in" filter="fade">
                                      <p:cBhvr>
                                        <p:cTn id="51" dur="1000"/>
                                        <p:tgtEl>
                                          <p:spTgt spid="147"/>
                                        </p:tgtEl>
                                      </p:cBhvr>
                                    </p:animEffect>
                                  </p:childTnLst>
                                </p:cTn>
                              </p:par>
                              <p:par>
                                <p:cTn id="52" presetID="1" presetClass="entr" presetSubtype="0" fill="hold" nodeType="withEffect">
                                  <p:stCondLst>
                                    <p:cond delay="0"/>
                                  </p:stCondLst>
                                  <p:childTnLst>
                                    <p:set>
                                      <p:cBhvr>
                                        <p:cTn id="53" dur="1" fill="hold">
                                          <p:stCondLst>
                                            <p:cond delay="0"/>
                                          </p:stCondLst>
                                        </p:cTn>
                                        <p:tgtEl>
                                          <p:spTgt spid="52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7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2"/>
                                        </p:tgtEl>
                                        <p:attrNameLst>
                                          <p:attrName>style.visibility</p:attrName>
                                        </p:attrNameLst>
                                      </p:cBhvr>
                                      <p:to>
                                        <p:strVal val="visible"/>
                                      </p:to>
                                    </p:set>
                                  </p:childTnLst>
                                </p:cTn>
                              </p:par>
                            </p:childTnLst>
                          </p:cTn>
                        </p:par>
                        <p:par>
                          <p:cTn id="73" fill="hold">
                            <p:stCondLst>
                              <p:cond delay="0"/>
                            </p:stCondLst>
                            <p:childTnLst>
                              <p:par>
                                <p:cTn id="74" presetID="10" presetClass="entr" presetSubtype="0" fill="hold" grpId="0" nodeType="after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fade">
                                      <p:cBhvr>
                                        <p:cTn id="76" dur="500"/>
                                        <p:tgtEl>
                                          <p:spTgt spid="137"/>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15" grpId="0"/>
      <p:bldP spid="132" grpId="0"/>
      <p:bldP spid="133" grpId="0"/>
      <p:bldP spid="137" grpId="0" animBg="1"/>
      <p:bldP spid="34" grpId="0"/>
      <p:bldP spid="136" grpId="0"/>
      <p:bldP spid="7" grpId="0" animBg="1"/>
      <p:bldP spid="7" grpId="1" animBg="1"/>
      <p:bldP spid="7" grpId="2" animBg="1"/>
      <p:bldP spid="144" grpId="0" animBg="1"/>
      <p:bldP spid="144" grpId="1" animBg="1"/>
      <p:bldP spid="144" grpId="2" animBg="1"/>
      <p:bldP spid="145" grpId="0"/>
      <p:bldP spid="142" grpId="0"/>
      <p:bldP spid="142" grpId="1"/>
      <p:bldP spid="1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OD 100 -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908" y="1920929"/>
            <a:ext cx="2415528" cy="2398695"/>
          </a:xfrm>
          <a:prstGeom prst="rect">
            <a:avLst/>
          </a:prstGeom>
        </p:spPr>
      </p:pic>
      <p:pic>
        <p:nvPicPr>
          <p:cNvPr id="139" name="OD 03 -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7395" y="1913660"/>
            <a:ext cx="2415528" cy="2398695"/>
          </a:xfrm>
          <a:prstGeom prst="rect">
            <a:avLst/>
          </a:prstGeom>
        </p:spPr>
      </p:pic>
      <p:pic>
        <p:nvPicPr>
          <p:cNvPr id="138" name="OD 01 -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882" y="1914845"/>
            <a:ext cx="2415528" cy="2398695"/>
          </a:xfrm>
          <a:prstGeom prst="rect">
            <a:avLst/>
          </a:prstGeom>
        </p:spPr>
      </p:pic>
      <mc:AlternateContent xmlns:mc="http://schemas.openxmlformats.org/markup-compatibility/2006" xmlns:a14="http://schemas.microsoft.com/office/drawing/2010/main">
        <mc:Choice Requires="a14">
          <p:sp>
            <p:nvSpPr>
              <p:cNvPr id="19" name="TextBox 102">
                <a:extLst>
                  <a:ext uri="{FF2B5EF4-FFF2-40B4-BE49-F238E27FC236}">
                    <a16:creationId xmlns:a16="http://schemas.microsoft.com/office/drawing/2014/main" id="{DEA09F5A-1661-4BDF-A2DF-89252468F52D}"/>
                  </a:ext>
                </a:extLst>
              </p:cNvPr>
              <p:cNvSpPr txBox="1"/>
              <p:nvPr/>
            </p:nvSpPr>
            <p:spPr>
              <a:xfrm rot="16200000">
                <a:off x="-1053171" y="2821759"/>
                <a:ext cx="3211576"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chemeClr val="bg1"/>
                    </a:solidFill>
                  </a:rPr>
                  <a:t>Covariance </a:t>
                </a:r>
                <a14:m>
                  <m:oMath xmlns:m="http://schemas.openxmlformats.org/officeDocument/2006/math">
                    <m:r>
                      <a:rPr lang="en-US" sz="2800" i="1">
                        <a:latin typeface="Cambria Math" panose="02040503050406030204" pitchFamily="18" charset="0"/>
                      </a:rPr>
                      <m:t>𝐶</m:t>
                    </m:r>
                    <m:d>
                      <m:dPr>
                        <m:ctrlPr>
                          <a:rPr lang="en-IL" sz="2800" i="1">
                            <a:latin typeface="Cambria Math" panose="02040503050406030204" pitchFamily="18" charset="0"/>
                          </a:rPr>
                        </m:ctrlPr>
                      </m:dPr>
                      <m:e>
                        <m:r>
                          <a:rPr lang="en-US" sz="2800" b="1">
                            <a:latin typeface="Cambria Math" panose="02040503050406030204" pitchFamily="18" charset="0"/>
                          </a:rPr>
                          <m:t>𝚫</m:t>
                        </m:r>
                      </m:e>
                    </m:d>
                  </m:oMath>
                </a14:m>
                <a:endParaRPr lang="en-US" sz="2800" dirty="0"/>
              </a:p>
            </p:txBody>
          </p:sp>
        </mc:Choice>
        <mc:Fallback xmlns="">
          <p:sp>
            <p:nvSpPr>
              <p:cNvPr id="19"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rot="16200000">
                <a:off x="-1053171" y="2821759"/>
                <a:ext cx="3211576" cy="553998"/>
              </a:xfrm>
              <a:prstGeom prst="rect">
                <a:avLst/>
              </a:prstGeom>
              <a:blipFill>
                <a:blip r:embed="rId7"/>
                <a:stretch>
                  <a:fillRect l="-13187" r="-34066"/>
                </a:stretch>
              </a:blipFill>
            </p:spPr>
            <p:txBody>
              <a:bodyPr/>
              <a:lstStyle/>
              <a:p>
                <a:r>
                  <a:rPr lang="LID4096">
                    <a:noFill/>
                  </a:rPr>
                  <a:t> </a:t>
                </a:r>
              </a:p>
            </p:txBody>
          </p:sp>
        </mc:Fallback>
      </mc:AlternateContent>
      <p:sp>
        <p:nvSpPr>
          <p:cNvPr id="43" name="Title 1"/>
          <p:cNvSpPr>
            <a:spLocks noGrp="1"/>
          </p:cNvSpPr>
          <p:nvPr>
            <p:ph type="title" idx="4294967295"/>
          </p:nvPr>
        </p:nvSpPr>
        <p:spPr>
          <a:xfrm>
            <a:off x="0" y="2"/>
            <a:ext cx="9918700" cy="732816"/>
          </a:xfrm>
        </p:spPr>
        <p:txBody>
          <a:bodyPr>
            <a:normAutofit fontScale="90000"/>
          </a:bodyPr>
          <a:lstStyle/>
          <a:p>
            <a:r>
              <a:rPr lang="en-US" b="1" dirty="0">
                <a:solidFill>
                  <a:srgbClr val="FFC000"/>
                </a:solidFill>
              </a:rPr>
              <a:t>Single scattering covariance evaluation</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19</a:t>
            </a:fld>
            <a:endParaRPr lang="he-IL"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688" y="1337138"/>
            <a:ext cx="6411220" cy="409632"/>
          </a:xfrm>
          <a:prstGeom prst="rect">
            <a:avLst/>
          </a:prstGeom>
        </p:spPr>
      </p:pic>
      <p:sp>
        <p:nvSpPr>
          <p:cNvPr id="33" name="TextBox 102">
            <a:extLst>
              <a:ext uri="{FF2B5EF4-FFF2-40B4-BE49-F238E27FC236}">
                <a16:creationId xmlns:a16="http://schemas.microsoft.com/office/drawing/2014/main" id="{DEA09F5A-1661-4BDF-A2DF-89252468F52D}"/>
              </a:ext>
            </a:extLst>
          </p:cNvPr>
          <p:cNvSpPr txBox="1"/>
          <p:nvPr/>
        </p:nvSpPr>
        <p:spPr>
          <a:xfrm>
            <a:off x="1383989" y="1857026"/>
            <a:ext cx="2264735"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1</a:t>
            </a:r>
          </a:p>
        </p:txBody>
      </p:sp>
      <p:sp>
        <p:nvSpPr>
          <p:cNvPr id="34" name="TextBox 102">
            <a:extLst>
              <a:ext uri="{FF2B5EF4-FFF2-40B4-BE49-F238E27FC236}">
                <a16:creationId xmlns:a16="http://schemas.microsoft.com/office/drawing/2014/main" id="{DEA09F5A-1661-4BDF-A2DF-89252468F52D}"/>
              </a:ext>
            </a:extLst>
          </p:cNvPr>
          <p:cNvSpPr txBox="1"/>
          <p:nvPr/>
        </p:nvSpPr>
        <p:spPr>
          <a:xfrm>
            <a:off x="3837028" y="1857026"/>
            <a:ext cx="2296633"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3</a:t>
            </a:r>
          </a:p>
        </p:txBody>
      </p:sp>
      <mc:AlternateContent xmlns:mc="http://schemas.openxmlformats.org/markup-compatibility/2006" xmlns:a14="http://schemas.microsoft.com/office/drawing/2010/main">
        <mc:Choice Requires="a14">
          <p:sp>
            <p:nvSpPr>
              <p:cNvPr id="17" name="TextBox 102">
                <a:extLst>
                  <a:ext uri="{FF2B5EF4-FFF2-40B4-BE49-F238E27FC236}">
                    <a16:creationId xmlns:a16="http://schemas.microsoft.com/office/drawing/2014/main" id="{DEA09F5A-1661-4BDF-A2DF-89252468F52D}"/>
                  </a:ext>
                </a:extLst>
              </p:cNvPr>
              <p:cNvSpPr txBox="1"/>
              <p:nvPr/>
            </p:nvSpPr>
            <p:spPr>
              <a:xfrm>
                <a:off x="1098175" y="4324332"/>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7"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1098175" y="4324332"/>
                <a:ext cx="1857095" cy="553998"/>
              </a:xfrm>
              <a:prstGeom prst="rect">
                <a:avLst/>
              </a:prstGeom>
              <a:blipFill>
                <a:blip r:embed="rId9"/>
                <a:stretch>
                  <a:fillRect t="-13187" b="-3406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EA09F5A-1661-4BDF-A2DF-89252468F52D}"/>
                  </a:ext>
                </a:extLst>
              </p:cNvPr>
              <p:cNvSpPr txBox="1"/>
              <p:nvPr/>
            </p:nvSpPr>
            <p:spPr>
              <a:xfrm>
                <a:off x="8465653" y="5020738"/>
                <a:ext cx="3308079"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400" b="1" i="0"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𝚫</m:t>
                      </m:r>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𝒊</m:t>
                          </m:r>
                        </m:e>
                        <m: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𝟐</m:t>
                          </m:r>
                        </m:sub>
                      </m:s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𝒊</m:t>
                          </m:r>
                        </m:e>
                        <m: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𝟏</m:t>
                          </m:r>
                        </m:sub>
                      </m:sSub>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𝒗</m:t>
                          </m:r>
                        </m:e>
                        <m: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𝟐</m:t>
                          </m:r>
                        </m:sub>
                      </m:s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1"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𝒗</m:t>
                          </m:r>
                        </m:e>
                        <m:sub>
                          <m:r>
                            <a:rPr lang="en-US" sz="2400" b="1" i="1">
                              <a:solidFill>
                                <a:srgbClr val="00B050"/>
                              </a:solidFill>
                              <a:latin typeface="Cambria Math" panose="02040503050406030204" pitchFamily="18" charset="0"/>
                              <a:ea typeface="Open Sans" panose="020B0606030504020204" pitchFamily="34" charset="0"/>
                              <a:cs typeface="Open Sans" panose="020B0606030504020204" pitchFamily="34" charset="0"/>
                            </a:rPr>
                            <m:t>𝟏</m:t>
                          </m:r>
                        </m:sub>
                      </m:sSub>
                    </m:oMath>
                  </m:oMathPara>
                </a14:m>
                <a:endPar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4" name="TextBox 63">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465653" y="5020738"/>
                <a:ext cx="3308079" cy="461665"/>
              </a:xfrm>
              <a:prstGeom prst="rect">
                <a:avLst/>
              </a:prstGeom>
              <a:blipFill>
                <a:blip r:embed="rId10"/>
                <a:stretch>
                  <a:fillRect b="-2667"/>
                </a:stretch>
              </a:blipFill>
            </p:spPr>
            <p:txBody>
              <a:bodyPr/>
              <a:lstStyle/>
              <a:p>
                <a:r>
                  <a:rPr lang="LID4096">
                    <a:noFill/>
                  </a:rPr>
                  <a:t> </a:t>
                </a:r>
              </a:p>
            </p:txBody>
          </p:sp>
        </mc:Fallback>
      </mc:AlternateContent>
      <p:sp>
        <p:nvSpPr>
          <p:cNvPr id="71" name="TextBox 102">
            <a:extLst>
              <a:ext uri="{FF2B5EF4-FFF2-40B4-BE49-F238E27FC236}">
                <a16:creationId xmlns:a16="http://schemas.microsoft.com/office/drawing/2014/main" id="{DEA09F5A-1661-4BDF-A2DF-89252468F52D}"/>
              </a:ext>
            </a:extLst>
          </p:cNvPr>
          <p:cNvSpPr txBox="1"/>
          <p:nvPr/>
        </p:nvSpPr>
        <p:spPr>
          <a:xfrm>
            <a:off x="1799857" y="4903392"/>
            <a:ext cx="5550604" cy="954107"/>
          </a:xfrm>
          <a:prstGeom prst="rect">
            <a:avLst/>
          </a:prstGeom>
        </p:spPr>
        <p:txBody>
          <a:bodyPr wrap="square">
            <a:spAutoFit/>
          </a:bodyPr>
          <a:lstStyle>
            <a:defPPr>
              <a:defRPr lang="en-US"/>
            </a:defPPr>
            <a:lvl1pPr algn="ctr">
              <a:defRPr sz="4000">
                <a:solidFill>
                  <a:schemeClr val="bg1"/>
                </a:solidFill>
                <a:latin typeface="+mn-lt"/>
              </a:defRPr>
            </a:lvl1pPr>
          </a:lstStyle>
          <a:p>
            <a:r>
              <a:rPr lang="en-US" sz="2800" dirty="0">
                <a:solidFill>
                  <a:srgbClr val="FFFF99"/>
                </a:solidFill>
              </a:rPr>
              <a:t>O.D. = average number of scattering events on a path though the volume</a:t>
            </a:r>
          </a:p>
        </p:txBody>
      </p:sp>
      <p:grpSp>
        <p:nvGrpSpPr>
          <p:cNvPr id="408" name="Group 407"/>
          <p:cNvGrpSpPr/>
          <p:nvPr/>
        </p:nvGrpSpPr>
        <p:grpSpPr>
          <a:xfrm>
            <a:off x="9260359" y="2193713"/>
            <a:ext cx="1354703" cy="2820631"/>
            <a:chOff x="9266101" y="2200374"/>
            <a:chExt cx="1354703" cy="2820631"/>
          </a:xfrm>
        </p:grpSpPr>
        <p:cxnSp>
          <p:nvCxnSpPr>
            <p:cNvPr id="409" name="Straight Connector 408"/>
            <p:cNvCxnSpPr/>
            <p:nvPr/>
          </p:nvCxnSpPr>
          <p:spPr>
            <a:xfrm>
              <a:off x="9266101" y="2200374"/>
              <a:ext cx="0" cy="2816141"/>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10620804" y="2200376"/>
              <a:ext cx="0" cy="2816139"/>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411" name="Rectangle 410"/>
            <p:cNvSpPr/>
            <p:nvPr/>
          </p:nvSpPr>
          <p:spPr>
            <a:xfrm rot="5400000" flipV="1">
              <a:off x="8534732" y="2948413"/>
              <a:ext cx="2820629" cy="1324556"/>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9822613" y="44835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10010022" y="44303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9982100" y="42550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9930879" y="41480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10010022" y="405324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0146412" y="3879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9920633" y="38002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9802874" y="37981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9953045" y="36584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0153711" y="36481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9933723" y="35421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0091836" y="35725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0049706" y="366991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9872215" y="37077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9857936" y="3368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9872621" y="310248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9950815" y="296474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9753048" y="3232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0010022" y="31216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9893361" y="32352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0154733" y="32184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10132098" y="30639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10022434" y="3026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9791576" y="397789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9769410" y="28903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9893360" y="281925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0051304" y="28749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0132098" y="2759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10058935" y="27024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9923494" y="26581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9775603" y="2715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0133120" y="34278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0064856" y="43407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9385637" y="4301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9558363" y="429212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9629982" y="4353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9762282" y="42852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9376958" y="4217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9500908" y="4146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9658852" y="420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9666483" y="40298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9531042" y="3985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9383151" y="404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9386428" y="384766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9667274" y="35758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9531833" y="35314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9383942" y="358887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10302206" y="31692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10361413" y="33261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10483489" y="3268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10373825" y="3230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10506125" y="3162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10402695" y="30794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10483489" y="2963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10410326" y="29070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10274885" y="28626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9329583" y="3440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9453533" y="3369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9611477" y="3425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9692271" y="3309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9483667" y="3208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9335776" y="3265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10455856" y="43821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10159788" y="43327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10296037" y="44186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10347197" y="4279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10480204" y="421710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10319275" y="41042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10112927" y="42187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10412370" y="39527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10497567" y="41065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10268054" y="399718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10175993" y="39455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10347197" y="39024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10483587" y="37284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10463614" y="38421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10470294" y="360788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10257808" y="36494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10206158" y="38089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10140049" y="36472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10290220" y="35076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10381627" y="36284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10490886" y="34973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10386881" y="351909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10209390" y="3556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10402031" y="418996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10099457" y="41344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10465330" y="27748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10392167" y="2718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10256726" y="267389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9357210" y="30035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9529936" y="29939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9348531" y="2919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5" name="Oval 504"/>
            <p:cNvSpPr/>
            <p:nvPr/>
          </p:nvSpPr>
          <p:spPr>
            <a:xfrm rot="7041228" flipV="1">
              <a:off x="9472481" y="28484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6" name="Oval 505"/>
            <p:cNvSpPr/>
            <p:nvPr/>
          </p:nvSpPr>
          <p:spPr>
            <a:xfrm rot="7041228" flipV="1">
              <a:off x="9630425" y="29041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7" name="Oval 506"/>
            <p:cNvSpPr/>
            <p:nvPr/>
          </p:nvSpPr>
          <p:spPr>
            <a:xfrm rot="7041228" flipV="1">
              <a:off x="9638056" y="27317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8" name="Oval 507"/>
            <p:cNvSpPr/>
            <p:nvPr/>
          </p:nvSpPr>
          <p:spPr>
            <a:xfrm rot="7041228" flipV="1">
              <a:off x="9502615" y="2687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9" name="Oval 508"/>
            <p:cNvSpPr/>
            <p:nvPr/>
          </p:nvSpPr>
          <p:spPr>
            <a:xfrm rot="7041228" flipV="1">
              <a:off x="9354724" y="27447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511" name="Straight Connector 510"/>
          <p:cNvCxnSpPr/>
          <p:nvPr/>
        </p:nvCxnSpPr>
        <p:spPr>
          <a:xfrm>
            <a:off x="8870781" y="2663749"/>
            <a:ext cx="656441" cy="6564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V="1">
            <a:off x="8707759" y="3626428"/>
            <a:ext cx="821830" cy="29411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4" name="TextBox 513"/>
              <p:cNvSpPr txBox="1"/>
              <p:nvPr/>
            </p:nvSpPr>
            <p:spPr>
              <a:xfrm>
                <a:off x="8458178" y="2071545"/>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514" name="TextBox 513"/>
              <p:cNvSpPr txBox="1">
                <a:spLocks noRot="1" noChangeAspect="1" noMove="1" noResize="1" noEditPoints="1" noAdjustHandles="1" noChangeArrowheads="1" noChangeShapeType="1" noTextEdit="1"/>
              </p:cNvSpPr>
              <p:nvPr/>
            </p:nvSpPr>
            <p:spPr>
              <a:xfrm>
                <a:off x="8458178" y="2071545"/>
                <a:ext cx="450893" cy="553998"/>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5" name="TextBox 514"/>
              <p:cNvSpPr txBox="1"/>
              <p:nvPr/>
            </p:nvSpPr>
            <p:spPr>
              <a:xfrm>
                <a:off x="8497686" y="3892979"/>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515" name="TextBox 514"/>
              <p:cNvSpPr txBox="1">
                <a:spLocks noRot="1" noChangeAspect="1" noMove="1" noResize="1" noEditPoints="1" noAdjustHandles="1" noChangeArrowheads="1" noChangeShapeType="1" noTextEdit="1"/>
              </p:cNvSpPr>
              <p:nvPr/>
            </p:nvSpPr>
            <p:spPr>
              <a:xfrm>
                <a:off x="8497686" y="3892979"/>
                <a:ext cx="461600" cy="553998"/>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6" name="TextBox 515"/>
              <p:cNvSpPr txBox="1"/>
              <p:nvPr/>
            </p:nvSpPr>
            <p:spPr>
              <a:xfrm>
                <a:off x="11081933" y="3225370"/>
                <a:ext cx="55220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𝑣</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516" name="TextBox 515"/>
              <p:cNvSpPr txBox="1">
                <a:spLocks noRot="1" noChangeAspect="1" noMove="1" noResize="1" noEditPoints="1" noAdjustHandles="1" noChangeArrowheads="1" noChangeShapeType="1" noTextEdit="1"/>
              </p:cNvSpPr>
              <p:nvPr/>
            </p:nvSpPr>
            <p:spPr>
              <a:xfrm>
                <a:off x="11081933" y="3225370"/>
                <a:ext cx="552202" cy="553998"/>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17" name="TextBox 516"/>
              <p:cNvSpPr txBox="1"/>
              <p:nvPr/>
            </p:nvSpPr>
            <p:spPr>
              <a:xfrm>
                <a:off x="10911320" y="2016598"/>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b="0" i="1" smtClean="0">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517" name="TextBox 516"/>
              <p:cNvSpPr txBox="1">
                <a:spLocks noRot="1" noChangeAspect="1" noMove="1" noResize="1" noEditPoints="1" noAdjustHandles="1" noChangeArrowheads="1" noChangeShapeType="1" noTextEdit="1"/>
              </p:cNvSpPr>
              <p:nvPr/>
            </p:nvSpPr>
            <p:spPr>
              <a:xfrm>
                <a:off x="10911320" y="2016598"/>
                <a:ext cx="562911" cy="553998"/>
              </a:xfrm>
              <a:prstGeom prst="rect">
                <a:avLst/>
              </a:prstGeom>
              <a:blipFill>
                <a:blip r:embed="rId14"/>
                <a:stretch>
                  <a:fillRect/>
                </a:stretch>
              </a:blipFill>
            </p:spPr>
            <p:txBody>
              <a:bodyPr/>
              <a:lstStyle/>
              <a:p>
                <a:r>
                  <a:rPr lang="LID4096">
                    <a:noFill/>
                  </a:rPr>
                  <a:t> </a:t>
                </a:r>
              </a:p>
            </p:txBody>
          </p:sp>
        </mc:Fallback>
      </mc:AlternateContent>
      <p:cxnSp>
        <p:nvCxnSpPr>
          <p:cNvPr id="518" name="Straight Connector 517"/>
          <p:cNvCxnSpPr/>
          <p:nvPr/>
        </p:nvCxnSpPr>
        <p:spPr>
          <a:xfrm>
            <a:off x="10389965" y="3660159"/>
            <a:ext cx="1044009" cy="230768"/>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9" name="Straight Connector 518"/>
          <p:cNvCxnSpPr>
            <a:cxnSpLocks/>
          </p:cNvCxnSpPr>
          <p:nvPr/>
        </p:nvCxnSpPr>
        <p:spPr>
          <a:xfrm flipV="1">
            <a:off x="10368447" y="2590939"/>
            <a:ext cx="824220" cy="73035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520" name="Group 519"/>
          <p:cNvGrpSpPr/>
          <p:nvPr/>
        </p:nvGrpSpPr>
        <p:grpSpPr>
          <a:xfrm>
            <a:off x="8459632" y="3065649"/>
            <a:ext cx="1109703" cy="825841"/>
            <a:chOff x="8465374" y="3072310"/>
            <a:chExt cx="1109703" cy="825841"/>
          </a:xfrm>
        </p:grpSpPr>
        <p:sp>
          <p:nvSpPr>
            <p:cNvPr id="523" name="Arc 522"/>
            <p:cNvSpPr/>
            <p:nvPr/>
          </p:nvSpPr>
          <p:spPr>
            <a:xfrm rot="14709846">
              <a:off x="8838333" y="3072310"/>
              <a:ext cx="736744" cy="736744"/>
            </a:xfrm>
            <a:prstGeom prst="arc">
              <a:avLst>
                <a:gd name="adj1" fmla="val 13376396"/>
                <a:gd name="adj2" fmla="val 1397264"/>
              </a:avLst>
            </a:prstGeom>
            <a:ln w="76200">
              <a:solidFill>
                <a:srgbClr val="00B050"/>
              </a:solidFill>
              <a:headEnd type="triangle"/>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1" dirty="0">
                <a:solidFill>
                  <a:srgbClr val="7030A0"/>
                </a:solidFill>
                <a:latin typeface="Cambria Math" panose="02040503050406030204" pitchFamily="18" charset="0"/>
              </a:endParaRPr>
            </a:p>
            <a:p>
              <a:pPr algn="ctr"/>
              <a:endParaRPr lang="en-US" dirty="0"/>
            </a:p>
          </p:txBody>
        </p:sp>
        <mc:AlternateContent xmlns:mc="http://schemas.openxmlformats.org/markup-compatibility/2006" xmlns:a14="http://schemas.microsoft.com/office/drawing/2010/main">
          <mc:Choice Requires="a14">
            <p:sp>
              <p:nvSpPr>
                <p:cNvPr id="524" name="TextBox 523"/>
                <p:cNvSpPr txBox="1"/>
                <p:nvPr/>
              </p:nvSpPr>
              <p:spPr>
                <a:xfrm>
                  <a:off x="8465374" y="3344153"/>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B050"/>
                            </a:solidFill>
                            <a:latin typeface="Cambria Math" panose="02040503050406030204" pitchFamily="18" charset="0"/>
                          </a:rPr>
                          <m:t>𝚫</m:t>
                        </m:r>
                      </m:oMath>
                    </m:oMathPara>
                  </a14:m>
                  <a:endParaRPr lang="en-US" sz="3600" b="1" i="1" dirty="0">
                    <a:solidFill>
                      <a:srgbClr val="7030A0"/>
                    </a:solidFill>
                    <a:latin typeface="Cambria Math" panose="02040503050406030204" pitchFamily="18" charset="0"/>
                  </a:endParaRPr>
                </a:p>
              </p:txBody>
            </p:sp>
          </mc:Choice>
          <mc:Fallback xmlns="">
            <p:sp>
              <p:nvSpPr>
                <p:cNvPr id="524" name="TextBox 523"/>
                <p:cNvSpPr txBox="1">
                  <a:spLocks noRot="1" noChangeAspect="1" noMove="1" noResize="1" noEditPoints="1" noAdjustHandles="1" noChangeArrowheads="1" noChangeShapeType="1" noTextEdit="1"/>
                </p:cNvSpPr>
                <p:nvPr/>
              </p:nvSpPr>
              <p:spPr>
                <a:xfrm>
                  <a:off x="8465374" y="3344153"/>
                  <a:ext cx="397545" cy="553998"/>
                </a:xfrm>
                <a:prstGeom prst="rect">
                  <a:avLst/>
                </a:prstGeom>
                <a:blipFill>
                  <a:blip r:embed="rId15"/>
                  <a:stretch>
                    <a:fillRect/>
                  </a:stretch>
                </a:blipFill>
              </p:spPr>
              <p:txBody>
                <a:bodyPr/>
                <a:lstStyle/>
                <a:p>
                  <a:r>
                    <a:rPr lang="LID4096">
                      <a:noFill/>
                    </a:rPr>
                    <a:t> </a:t>
                  </a:r>
                </a:p>
              </p:txBody>
            </p:sp>
          </mc:Fallback>
        </mc:AlternateContent>
      </p:grpSp>
      <mc:AlternateContent xmlns:mc="http://schemas.openxmlformats.org/markup-compatibility/2006" xmlns:a14="http://schemas.microsoft.com/office/drawing/2010/main">
        <mc:Choice Requires="a14">
          <p:sp>
            <p:nvSpPr>
              <p:cNvPr id="132" name="TextBox 102">
                <a:extLst>
                  <a:ext uri="{FF2B5EF4-FFF2-40B4-BE49-F238E27FC236}">
                    <a16:creationId xmlns:a16="http://schemas.microsoft.com/office/drawing/2014/main" id="{DEA09F5A-1661-4BDF-A2DF-89252468F52D}"/>
                  </a:ext>
                </a:extLst>
              </p:cNvPr>
              <p:cNvSpPr txBox="1"/>
              <p:nvPr/>
            </p:nvSpPr>
            <p:spPr>
              <a:xfrm>
                <a:off x="3714754" y="4309818"/>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32"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3714754" y="4309818"/>
                <a:ext cx="1857095" cy="553998"/>
              </a:xfrm>
              <a:prstGeom prst="rect">
                <a:avLst/>
              </a:prstGeom>
              <a:blipFill>
                <a:blip r:embed="rId16"/>
                <a:stretch>
                  <a:fillRect t="-13187" b="-3406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3" name="TextBox 102">
                <a:extLst>
                  <a:ext uri="{FF2B5EF4-FFF2-40B4-BE49-F238E27FC236}">
                    <a16:creationId xmlns:a16="http://schemas.microsoft.com/office/drawing/2014/main" id="{DEA09F5A-1661-4BDF-A2DF-89252468F52D}"/>
                  </a:ext>
                </a:extLst>
              </p:cNvPr>
              <p:cNvSpPr txBox="1"/>
              <p:nvPr/>
            </p:nvSpPr>
            <p:spPr>
              <a:xfrm>
                <a:off x="6246488" y="4324332"/>
                <a:ext cx="1857095" cy="553998"/>
              </a:xfrm>
              <a:prstGeom prst="rect">
                <a:avLst/>
              </a:prstGeom>
            </p:spPr>
            <p:txBody>
              <a:bodyPr wrap="square">
                <a:spAutoFit/>
              </a:bodyPr>
              <a:lstStyle>
                <a:defPPr>
                  <a:defRPr lang="en-US"/>
                </a:defPPr>
                <a:lvl1pPr algn="ctr">
                  <a:defRPr sz="4000">
                    <a:solidFill>
                      <a:schemeClr val="bg1"/>
                    </a:solidFill>
                    <a:latin typeface="+mn-lt"/>
                  </a:defRPr>
                </a:lvl1pPr>
              </a:lstStyle>
              <a:p>
                <a14:m>
                  <m:oMath xmlns:m="http://schemas.openxmlformats.org/officeDocument/2006/math">
                    <m:r>
                      <m:rPr>
                        <m:sty m:val="p"/>
                      </m:rPr>
                      <a:rPr lang="en-US" sz="3000" b="0" i="0" smtClean="0">
                        <a:solidFill>
                          <a:schemeClr val="bg1"/>
                        </a:solidFill>
                        <a:latin typeface="Cambria Math" panose="02040503050406030204" pitchFamily="18" charset="0"/>
                      </a:rPr>
                      <m:t>Δ</m:t>
                    </m:r>
                  </m:oMath>
                </a14:m>
                <a:r>
                  <a:rPr lang="en-US" sz="3000" dirty="0">
                    <a:solidFill>
                      <a:schemeClr val="bg1"/>
                    </a:solidFill>
                  </a:rPr>
                  <a:t> [</a:t>
                </a:r>
                <a:r>
                  <a:rPr lang="en-US" sz="3000" dirty="0" err="1">
                    <a:solidFill>
                      <a:schemeClr val="bg1"/>
                    </a:solidFill>
                  </a:rPr>
                  <a:t>deg</a:t>
                </a:r>
                <a:r>
                  <a:rPr lang="en-US" sz="3000" dirty="0">
                    <a:solidFill>
                      <a:schemeClr val="bg1"/>
                    </a:solidFill>
                  </a:rPr>
                  <a:t>]</a:t>
                </a:r>
              </a:p>
            </p:txBody>
          </p:sp>
        </mc:Choice>
        <mc:Fallback xmlns="">
          <p:sp>
            <p:nvSpPr>
              <p:cNvPr id="133" name="TextBox 102">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6246488" y="4324332"/>
                <a:ext cx="1857095" cy="553998"/>
              </a:xfrm>
              <a:prstGeom prst="rect">
                <a:avLst/>
              </a:prstGeom>
              <a:blipFill>
                <a:blip r:embed="rId17"/>
                <a:stretch>
                  <a:fillRect t="-13187" b="-34066"/>
                </a:stretch>
              </a:blipFill>
            </p:spPr>
            <p:txBody>
              <a:bodyPr/>
              <a:lstStyle/>
              <a:p>
                <a:r>
                  <a:rPr lang="LID4096">
                    <a:noFill/>
                  </a:rPr>
                  <a:t> </a:t>
                </a:r>
              </a:p>
            </p:txBody>
          </p:sp>
        </mc:Fallback>
      </mc:AlternateContent>
      <p:sp>
        <p:nvSpPr>
          <p:cNvPr id="136" name="TextBox 102">
            <a:extLst>
              <a:ext uri="{FF2B5EF4-FFF2-40B4-BE49-F238E27FC236}">
                <a16:creationId xmlns:a16="http://schemas.microsoft.com/office/drawing/2014/main" id="{DEA09F5A-1661-4BDF-A2DF-89252468F52D}"/>
              </a:ext>
            </a:extLst>
          </p:cNvPr>
          <p:cNvSpPr txBox="1"/>
          <p:nvPr/>
        </p:nvSpPr>
        <p:spPr>
          <a:xfrm>
            <a:off x="6266220" y="1857026"/>
            <a:ext cx="2296633"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solidFill>
                  <a:srgbClr val="FFFF99"/>
                </a:solidFill>
              </a:rPr>
              <a:t>O.D. = 100</a:t>
            </a:r>
          </a:p>
        </p:txBody>
      </p:sp>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6533" y="1337138"/>
            <a:ext cx="8221222" cy="409632"/>
          </a:xfrm>
          <a:prstGeom prst="rect">
            <a:avLst/>
          </a:prstGeom>
        </p:spPr>
      </p:pic>
      <p:sp>
        <p:nvSpPr>
          <p:cNvPr id="141" name="TextBox 140">
            <a:extLst>
              <a:ext uri="{FF2B5EF4-FFF2-40B4-BE49-F238E27FC236}">
                <a16:creationId xmlns:a16="http://schemas.microsoft.com/office/drawing/2014/main" id="{3CF295FC-FBB2-4AA0-8D47-E90B68336427}"/>
              </a:ext>
            </a:extLst>
          </p:cNvPr>
          <p:cNvSpPr txBox="1"/>
          <p:nvPr/>
        </p:nvSpPr>
        <p:spPr>
          <a:xfrm rot="21329408">
            <a:off x="1895493" y="3119468"/>
            <a:ext cx="2887606" cy="646331"/>
          </a:xfrm>
          <a:prstGeom prst="rect">
            <a:avLst/>
          </a:prstGeom>
          <a:solidFill>
            <a:srgbClr val="FF6699"/>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b="0" i="0" u="none" strike="noStrike" kern="1200" dirty="0">
                <a:solidFill>
                  <a:schemeClr val="tx1"/>
                </a:solidFill>
                <a:effectLst/>
                <a:latin typeface="Arial" charset="0"/>
                <a:ea typeface="+mn-ea"/>
                <a:cs typeface="Arial" charset="0"/>
              </a:rPr>
              <a:t>Diffusion is too pessimistic for smaller optical depths</a:t>
            </a:r>
            <a:endParaRPr lang="LID4096" dirty="0">
              <a:solidFill>
                <a:schemeClr val="tx1"/>
              </a:solidFill>
            </a:endParaRPr>
          </a:p>
        </p:txBody>
      </p:sp>
      <p:sp>
        <p:nvSpPr>
          <p:cNvPr id="142" name="TextBox 141">
            <a:extLst>
              <a:ext uri="{FF2B5EF4-FFF2-40B4-BE49-F238E27FC236}">
                <a16:creationId xmlns:a16="http://schemas.microsoft.com/office/drawing/2014/main" id="{4B79CA30-E5EF-4C59-96DB-F2FA8A5DD1F1}"/>
              </a:ext>
            </a:extLst>
          </p:cNvPr>
          <p:cNvSpPr txBox="1"/>
          <p:nvPr/>
        </p:nvSpPr>
        <p:spPr>
          <a:xfrm rot="21329408">
            <a:off x="5693867" y="3087904"/>
            <a:ext cx="2731694" cy="646331"/>
          </a:xfrm>
          <a:prstGeom prst="rect">
            <a:avLst/>
          </a:prstGeom>
          <a:solidFill>
            <a:srgbClr val="FF6699"/>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b="0" i="0" u="none" strike="noStrike" kern="1200" dirty="0">
                <a:solidFill>
                  <a:schemeClr val="tx1"/>
                </a:solidFill>
                <a:effectLst/>
                <a:latin typeface="Arial" charset="0"/>
                <a:ea typeface="+mn-ea"/>
                <a:cs typeface="Arial" charset="0"/>
              </a:rPr>
              <a:t>Diffusion is accurate, but there is zero covariance.</a:t>
            </a:r>
            <a:endParaRPr lang="LID4096" dirty="0">
              <a:solidFill>
                <a:schemeClr val="tx1"/>
              </a:solidFill>
            </a:endParaRPr>
          </a:p>
        </p:txBody>
      </p:sp>
      <p:grpSp>
        <p:nvGrpSpPr>
          <p:cNvPr id="143" name="Group 142">
            <a:extLst>
              <a:ext uri="{FF2B5EF4-FFF2-40B4-BE49-F238E27FC236}">
                <a16:creationId xmlns:a16="http://schemas.microsoft.com/office/drawing/2014/main" id="{E04B7E57-91CE-4EC4-B9D3-4F66A93C8D6C}"/>
              </a:ext>
            </a:extLst>
          </p:cNvPr>
          <p:cNvGrpSpPr/>
          <p:nvPr/>
        </p:nvGrpSpPr>
        <p:grpSpPr>
          <a:xfrm>
            <a:off x="9619837" y="3419605"/>
            <a:ext cx="1567184" cy="1437550"/>
            <a:chOff x="3065664" y="3892301"/>
            <a:chExt cx="1567184" cy="1437550"/>
          </a:xfrm>
        </p:grpSpPr>
        <p:cxnSp>
          <p:nvCxnSpPr>
            <p:cNvPr id="145" name="Straight Connector 144">
              <a:extLst>
                <a:ext uri="{FF2B5EF4-FFF2-40B4-BE49-F238E27FC236}">
                  <a16:creationId xmlns:a16="http://schemas.microsoft.com/office/drawing/2014/main" id="{0133BE46-D4D4-41CD-9D19-485EF520D5DF}"/>
                </a:ext>
              </a:extLst>
            </p:cNvPr>
            <p:cNvCxnSpPr>
              <a:cxnSpLocks/>
              <a:stCxn id="470" idx="1"/>
            </p:cNvCxnSpPr>
            <p:nvPr/>
          </p:nvCxnSpPr>
          <p:spPr>
            <a:xfrm>
              <a:off x="3065664" y="3892301"/>
              <a:ext cx="1457627" cy="1437550"/>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46" name="Arc 145">
              <a:extLst>
                <a:ext uri="{FF2B5EF4-FFF2-40B4-BE49-F238E27FC236}">
                  <a16:creationId xmlns:a16="http://schemas.microsoft.com/office/drawing/2014/main" id="{0368230B-16A5-4675-9573-A9EA6AFE64A6}"/>
                </a:ext>
              </a:extLst>
            </p:cNvPr>
            <p:cNvSpPr/>
            <p:nvPr/>
          </p:nvSpPr>
          <p:spPr>
            <a:xfrm rot="6016741">
              <a:off x="3679915" y="4112414"/>
              <a:ext cx="606496" cy="606496"/>
            </a:xfrm>
            <a:prstGeom prst="arc">
              <a:avLst>
                <a:gd name="adj1" fmla="val 13376396"/>
                <a:gd name="adj2" fmla="val 21161039"/>
              </a:avLst>
            </a:prstGeom>
            <a:ln w="76200">
              <a:solidFill>
                <a:srgbClr val="00B050"/>
              </a:solidFill>
              <a:headEnd type="triangle" w="med"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084EF4F5-298E-45F9-81CD-1D414F76D63C}"/>
                    </a:ext>
                  </a:extLst>
                </p:cNvPr>
                <p:cNvSpPr txBox="1"/>
                <p:nvPr/>
              </p:nvSpPr>
              <p:spPr>
                <a:xfrm>
                  <a:off x="4297820" y="4380432"/>
                  <a:ext cx="33502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B050"/>
                            </a:solidFill>
                            <a:latin typeface="Cambria Math" panose="02040503050406030204" pitchFamily="18" charset="0"/>
                          </a:rPr>
                          <m:t>𝝉</m:t>
                        </m:r>
                      </m:oMath>
                    </m:oMathPara>
                  </a14:m>
                  <a:endParaRPr lang="en-US" sz="3600" b="1" i="1" dirty="0">
                    <a:solidFill>
                      <a:srgbClr val="7030A0"/>
                    </a:solidFill>
                    <a:latin typeface="Cambria Math" panose="02040503050406030204" pitchFamily="18" charset="0"/>
                  </a:endParaRPr>
                </a:p>
              </p:txBody>
            </p:sp>
          </mc:Choice>
          <mc:Fallback xmlns="">
            <p:sp>
              <p:nvSpPr>
                <p:cNvPr id="587" name="TextBox 586"/>
                <p:cNvSpPr txBox="1">
                  <a:spLocks noRot="1" noChangeAspect="1" noMove="1" noResize="1" noEditPoints="1" noAdjustHandles="1" noChangeArrowheads="1" noChangeShapeType="1" noTextEdit="1"/>
                </p:cNvSpPr>
                <p:nvPr/>
              </p:nvSpPr>
              <p:spPr>
                <a:xfrm>
                  <a:off x="4297820" y="4380432"/>
                  <a:ext cx="335028" cy="553998"/>
                </a:xfrm>
                <a:prstGeom prst="rect">
                  <a:avLst/>
                </a:prstGeom>
                <a:blipFill>
                  <a:blip r:embed="rId3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F520074B-6E1C-45FF-8B37-12659CD436DD}"/>
                  </a:ext>
                </a:extLst>
              </p:cNvPr>
              <p:cNvSpPr txBox="1"/>
              <p:nvPr/>
            </p:nvSpPr>
            <p:spPr>
              <a:xfrm>
                <a:off x="8099262" y="5388534"/>
                <a:ext cx="3941359" cy="461665"/>
              </a:xfrm>
              <a:prstGeom prst="rect">
                <a:avLst/>
              </a:prstGeom>
              <a:noFill/>
            </p:spPr>
            <p:txBody>
              <a:bodyPr wrap="square" rtlCol="0">
                <a:spAutoFit/>
              </a:bodyPr>
              <a:lstStyle>
                <a:defPPr>
                  <a:defRPr kern="1200" smtId="4294967295"/>
                </a:defPPr>
              </a:lstStyle>
              <a:p>
                <a:pPr/>
                <a14:m>
                  <m:oMathPara xmlns:m="http://schemas.openxmlformats.org/officeDocument/2006/math">
                    <m:oMathParaPr>
                      <m:jc m:val="centerGroup"/>
                    </m:oMathParaPr>
                    <m:oMath xmlns:m="http://schemas.openxmlformats.org/officeDocument/2006/math">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𝜏</m:t>
                      </m:r>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t>1</m:t>
                          </m:r>
                        </m:sub>
                      </m:sSub>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𝑣</m:t>
                          </m:r>
                        </m:e>
                        <m:sub>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2</m:t>
                          </m:r>
                        </m:sub>
                      </m:sSub>
                      <m:r>
                        <a:rPr lang="en-US" sz="2400" b="0" i="1" smtClean="0">
                          <a:solidFill>
                            <a:srgbClr val="00B050"/>
                          </a:solidFill>
                          <a:latin typeface="Cambria Math" panose="02040503050406030204" pitchFamily="18" charset="0"/>
                          <a:ea typeface="Open Sans" panose="020B0606030504020204" pitchFamily="34" charset="0"/>
                          <a:cs typeface="Open Sans" panose="020B0606030504020204" pitchFamily="34" charset="0"/>
                        </a:rPr>
                        <m:t>−</m:t>
                      </m:r>
                      <m:sSub>
                        <m:sSubPr>
                          <m:ctrlP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ctrlPr>
                        </m:sSubPr>
                        <m:e>
                          <m: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t>𝑖</m:t>
                          </m:r>
                        </m:e>
                        <m:sub>
                          <m:r>
                            <a:rPr lang="en-US" sz="2400" i="1">
                              <a:solidFill>
                                <a:srgbClr val="00B050"/>
                              </a:solidFill>
                              <a:latin typeface="Cambria Math" panose="02040503050406030204" pitchFamily="18" charset="0"/>
                              <a:ea typeface="Open Sans" panose="020B0606030504020204" pitchFamily="34" charset="0"/>
                              <a:cs typeface="Open Sans" panose="020B0606030504020204" pitchFamily="34" charset="0"/>
                            </a:rPr>
                            <m:t>2</m:t>
                          </m:r>
                        </m:sub>
                      </m:sSub>
                    </m:oMath>
                  </m:oMathPara>
                </a14:m>
                <a:endParaRPr lang="en-US" sz="2400" b="0"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54" name="TextBox 153">
                <a:extLst>
                  <a:ext uri="{FF2B5EF4-FFF2-40B4-BE49-F238E27FC236}">
                    <a16:creationId xmlns:a16="http://schemas.microsoft.com/office/drawing/2014/main" id="{F520074B-6E1C-45FF-8B37-12659CD436DD}"/>
                  </a:ext>
                </a:extLst>
              </p:cNvPr>
              <p:cNvSpPr txBox="1">
                <a:spLocks noRot="1" noChangeAspect="1" noMove="1" noResize="1" noEditPoints="1" noAdjustHandles="1" noChangeArrowheads="1" noChangeShapeType="1" noTextEdit="1"/>
              </p:cNvSpPr>
              <p:nvPr/>
            </p:nvSpPr>
            <p:spPr>
              <a:xfrm>
                <a:off x="8099262" y="5388534"/>
                <a:ext cx="3941359" cy="461665"/>
              </a:xfrm>
              <a:prstGeom prst="rect">
                <a:avLst/>
              </a:prstGeom>
              <a:blipFill>
                <a:blip r:embed="rId37"/>
                <a:stretch>
                  <a:fillRect/>
                </a:stretch>
              </a:blipFill>
            </p:spPr>
            <p:txBody>
              <a:bodyPr/>
              <a:lstStyle/>
              <a:p>
                <a:r>
                  <a:rPr lang="LID4096">
                    <a:noFill/>
                  </a:rPr>
                  <a:t> </a:t>
                </a:r>
              </a:p>
            </p:txBody>
          </p:sp>
        </mc:Fallback>
      </mc:AlternateContent>
      <p:grpSp>
        <p:nvGrpSpPr>
          <p:cNvPr id="144" name="Group 143">
            <a:extLst>
              <a:ext uri="{FF2B5EF4-FFF2-40B4-BE49-F238E27FC236}">
                <a16:creationId xmlns:a16="http://schemas.microsoft.com/office/drawing/2014/main" id="{06804293-08B6-4063-96E2-9DA9371F646A}"/>
              </a:ext>
            </a:extLst>
          </p:cNvPr>
          <p:cNvGrpSpPr/>
          <p:nvPr/>
        </p:nvGrpSpPr>
        <p:grpSpPr>
          <a:xfrm>
            <a:off x="509144" y="1280862"/>
            <a:ext cx="8362910" cy="430177"/>
            <a:chOff x="552616" y="1118699"/>
            <a:chExt cx="8401200" cy="451381"/>
          </a:xfrm>
        </p:grpSpPr>
        <p:sp>
          <p:nvSpPr>
            <p:cNvPr id="148" name="Rectangle 147">
              <a:extLst>
                <a:ext uri="{FF2B5EF4-FFF2-40B4-BE49-F238E27FC236}">
                  <a16:creationId xmlns:a16="http://schemas.microsoft.com/office/drawing/2014/main" id="{B558E2FF-8766-45C4-AFF1-6B30EB3A8332}"/>
                </a:ext>
              </a:extLst>
            </p:cNvPr>
            <p:cNvSpPr/>
            <p:nvPr/>
          </p:nvSpPr>
          <p:spPr>
            <a:xfrm>
              <a:off x="552616" y="1118699"/>
              <a:ext cx="8401200" cy="451381"/>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                Exact                   Single Scattering                Diffusion model</a:t>
              </a:r>
              <a:endParaRPr lang="LID4096" sz="2400" dirty="0"/>
            </a:p>
          </p:txBody>
        </p:sp>
        <p:cxnSp>
          <p:nvCxnSpPr>
            <p:cNvPr id="149" name="Straight Connector 148">
              <a:extLst>
                <a:ext uri="{FF2B5EF4-FFF2-40B4-BE49-F238E27FC236}">
                  <a16:creationId xmlns:a16="http://schemas.microsoft.com/office/drawing/2014/main" id="{3DF4C4F8-8BDE-40E1-92F6-75366D5CAA60}"/>
                </a:ext>
              </a:extLst>
            </p:cNvPr>
            <p:cNvCxnSpPr>
              <a:cxnSpLocks/>
            </p:cNvCxnSpPr>
            <p:nvPr/>
          </p:nvCxnSpPr>
          <p:spPr>
            <a:xfrm>
              <a:off x="859711" y="1336582"/>
              <a:ext cx="70168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8928FFB-12D5-4164-8D81-13EABAC5E61F}"/>
                </a:ext>
              </a:extLst>
            </p:cNvPr>
            <p:cNvCxnSpPr>
              <a:cxnSpLocks/>
            </p:cNvCxnSpPr>
            <p:nvPr/>
          </p:nvCxnSpPr>
          <p:spPr>
            <a:xfrm>
              <a:off x="2841423" y="1337138"/>
              <a:ext cx="701686" cy="0"/>
            </a:xfrm>
            <a:prstGeom prst="line">
              <a:avLst/>
            </a:prstGeom>
            <a:ln w="57150">
              <a:solidFill>
                <a:srgbClr val="CCFF66"/>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CEA48DA6-363E-450D-BDF2-8F24471B9112}"/>
              </a:ext>
            </a:extLst>
          </p:cNvPr>
          <p:cNvCxnSpPr>
            <a:cxnSpLocks/>
          </p:cNvCxnSpPr>
          <p:nvPr/>
        </p:nvCxnSpPr>
        <p:spPr>
          <a:xfrm>
            <a:off x="5989971" y="1541954"/>
            <a:ext cx="701686" cy="0"/>
          </a:xfrm>
          <a:prstGeom prst="line">
            <a:avLst/>
          </a:prstGeom>
          <a:ln w="57150">
            <a:solidFill>
              <a:srgbClr val="FF6699"/>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853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4"/>
                                        </p:tgtEl>
                                        <p:attrNameLst>
                                          <p:attrName>style.visibility</p:attrName>
                                        </p:attrNameLst>
                                      </p:cBhvr>
                                      <p:to>
                                        <p:strVal val="visible"/>
                                      </p:to>
                                    </p:set>
                                  </p:childTnLst>
                                </p:cTn>
                              </p:par>
                            </p:childTnLst>
                          </p:cTn>
                        </p:par>
                        <p:par>
                          <p:cTn id="26" fill="hold">
                            <p:stCondLst>
                              <p:cond delay="0"/>
                            </p:stCondLst>
                            <p:childTnLst>
                              <p:par>
                                <p:cTn id="27" presetID="32" presetClass="emph" presetSubtype="0" fill="hold" nodeType="afterEffect">
                                  <p:stCondLst>
                                    <p:cond delay="0"/>
                                  </p:stCondLst>
                                  <p:childTnLst>
                                    <p:animRot by="120000">
                                      <p:cBhvr>
                                        <p:cTn id="28" dur="100" fill="hold">
                                          <p:stCondLst>
                                            <p:cond delay="0"/>
                                          </p:stCondLst>
                                        </p:cTn>
                                        <p:tgtEl>
                                          <p:spTgt spid="143"/>
                                        </p:tgtEl>
                                        <p:attrNameLst>
                                          <p:attrName>r</p:attrName>
                                        </p:attrNameLst>
                                      </p:cBhvr>
                                    </p:animRot>
                                    <p:animRot by="-240000">
                                      <p:cBhvr>
                                        <p:cTn id="29" dur="200" fill="hold">
                                          <p:stCondLst>
                                            <p:cond delay="200"/>
                                          </p:stCondLst>
                                        </p:cTn>
                                        <p:tgtEl>
                                          <p:spTgt spid="143"/>
                                        </p:tgtEl>
                                        <p:attrNameLst>
                                          <p:attrName>r</p:attrName>
                                        </p:attrNameLst>
                                      </p:cBhvr>
                                    </p:animRot>
                                    <p:animRot by="240000">
                                      <p:cBhvr>
                                        <p:cTn id="30" dur="200" fill="hold">
                                          <p:stCondLst>
                                            <p:cond delay="400"/>
                                          </p:stCondLst>
                                        </p:cTn>
                                        <p:tgtEl>
                                          <p:spTgt spid="143"/>
                                        </p:tgtEl>
                                        <p:attrNameLst>
                                          <p:attrName>r</p:attrName>
                                        </p:attrNameLst>
                                      </p:cBhvr>
                                    </p:animRot>
                                    <p:animRot by="-240000">
                                      <p:cBhvr>
                                        <p:cTn id="31" dur="200" fill="hold">
                                          <p:stCondLst>
                                            <p:cond delay="600"/>
                                          </p:stCondLst>
                                        </p:cTn>
                                        <p:tgtEl>
                                          <p:spTgt spid="143"/>
                                        </p:tgtEl>
                                        <p:attrNameLst>
                                          <p:attrName>r</p:attrName>
                                        </p:attrNameLst>
                                      </p:cBhvr>
                                    </p:animRot>
                                    <p:animRot by="120000">
                                      <p:cBhvr>
                                        <p:cTn id="32" dur="200" fill="hold">
                                          <p:stCondLst>
                                            <p:cond delay="800"/>
                                          </p:stCondLst>
                                        </p:cTn>
                                        <p:tgtEl>
                                          <p:spTgt spid="1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517" grpId="0"/>
      <p:bldP spid="141" grpId="0" animBg="1"/>
      <p:bldP spid="142" grpId="0" animBg="1"/>
      <p:bldP spid="1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speckle 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76" y="1027990"/>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0" name="speckle 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1" name="speckle 0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2" name="speckle 0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3" name="speckle 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4" name="speckle 0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5" name="speckl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6" name="speckl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7" name="speckl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8" name="speckl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99" name="speckl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0" name="speckl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1" name="speckl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2" name="speckl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3" name="speckl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4" name="speckle 1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5" name="speckl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6" name="speckl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7" name="speckl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8" name="speckle 2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09" name="speckle 2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10" name="speckle 2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11" name="speckle 2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12" name="speckle 2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13" name="speckle 28"/>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114" name="speckle 0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816677" y="1029601"/>
            <a:ext cx="2963049" cy="3115981"/>
          </a:xfrm>
          <a:prstGeom prst="rect">
            <a:avLst/>
          </a:prstGeom>
          <a:effectLst>
            <a:outerShdw blurRad="50800" dist="38100" dir="2700000" algn="tl" rotWithShape="0">
              <a:prstClr val="black">
                <a:alpha val="40000"/>
              </a:prstClr>
            </a:outerShdw>
          </a:effectLst>
          <a:scene3d>
            <a:camera prst="isometricOffAxis2Left"/>
            <a:lightRig rig="threePt" dir="t"/>
          </a:scene3d>
        </p:spPr>
      </p:pic>
      <p:pic>
        <p:nvPicPr>
          <p:cNvPr id="61" name="Picture 60" descr="Laser (dinghy) - Wikipedia"/>
          <p:cNvPicPr>
            <a:picLocks noChangeAspect="1"/>
          </p:cNvPicPr>
          <p:nvPr/>
        </p:nvPicPr>
        <p:blipFill rotWithShape="1">
          <a:blip r:embed="rId30" cstate="print">
            <a:extLst>
              <a:ext uri="{28A0092B-C50C-407E-A947-70E740481C1C}">
                <a14:useLocalDpi xmlns:a14="http://schemas.microsoft.com/office/drawing/2010/main" val="0"/>
              </a:ext>
            </a:extLst>
          </a:blip>
          <a:srcRect r="46212"/>
          <a:stretch/>
        </p:blipFill>
        <p:spPr>
          <a:xfrm>
            <a:off x="3602577" y="3554567"/>
            <a:ext cx="1691701" cy="1740011"/>
          </a:xfrm>
          <a:prstGeom prst="rect">
            <a:avLst/>
          </a:prstGeom>
        </p:spPr>
      </p:pic>
      <p:grpSp>
        <p:nvGrpSpPr>
          <p:cNvPr id="29" name="Group 28"/>
          <p:cNvGrpSpPr/>
          <p:nvPr/>
        </p:nvGrpSpPr>
        <p:grpSpPr>
          <a:xfrm>
            <a:off x="5874805" y="3926341"/>
            <a:ext cx="745505" cy="1189808"/>
            <a:chOff x="1013012" y="1264265"/>
            <a:chExt cx="501116" cy="807241"/>
          </a:xfrm>
        </p:grpSpPr>
        <p:sp>
          <p:nvSpPr>
            <p:cNvPr id="47" name="Oval 46"/>
            <p:cNvSpPr/>
            <p:nvPr/>
          </p:nvSpPr>
          <p:spPr>
            <a:xfrm>
              <a:off x="1117903" y="191755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Oval 30"/>
            <p:cNvSpPr/>
            <p:nvPr/>
          </p:nvSpPr>
          <p:spPr>
            <a:xfrm>
              <a:off x="1368900" y="1816941"/>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Oval 34"/>
            <p:cNvSpPr/>
            <p:nvPr/>
          </p:nvSpPr>
          <p:spPr>
            <a:xfrm>
              <a:off x="1251895" y="157909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Oval 38"/>
            <p:cNvSpPr/>
            <p:nvPr/>
          </p:nvSpPr>
          <p:spPr>
            <a:xfrm>
              <a:off x="1013012" y="1425389"/>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Oval 49"/>
            <p:cNvSpPr/>
            <p:nvPr/>
          </p:nvSpPr>
          <p:spPr>
            <a:xfrm>
              <a:off x="1221443" y="1264265"/>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8" name="Group 27"/>
          <p:cNvGrpSpPr/>
          <p:nvPr/>
        </p:nvGrpSpPr>
        <p:grpSpPr>
          <a:xfrm>
            <a:off x="2617615" y="3182880"/>
            <a:ext cx="3037954" cy="2142484"/>
            <a:chOff x="228601" y="1264265"/>
            <a:chExt cx="2042062" cy="1453596"/>
          </a:xfrm>
        </p:grpSpPr>
        <p:sp>
          <p:nvSpPr>
            <p:cNvPr id="7" name="Oval 6"/>
            <p:cNvSpPr/>
            <p:nvPr/>
          </p:nvSpPr>
          <p:spPr>
            <a:xfrm>
              <a:off x="645456" y="1768676"/>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Oval 7"/>
            <p:cNvSpPr/>
            <p:nvPr/>
          </p:nvSpPr>
          <p:spPr>
            <a:xfrm>
              <a:off x="1382358" y="1882589"/>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p:cNvSpPr/>
            <p:nvPr/>
          </p:nvSpPr>
          <p:spPr>
            <a:xfrm>
              <a:off x="1004047" y="2409953"/>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p:cNvSpPr/>
            <p:nvPr/>
          </p:nvSpPr>
          <p:spPr>
            <a:xfrm>
              <a:off x="1768063" y="1405906"/>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Oval 10"/>
            <p:cNvSpPr/>
            <p:nvPr/>
          </p:nvSpPr>
          <p:spPr>
            <a:xfrm>
              <a:off x="1274558" y="2146271"/>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Oval 11"/>
            <p:cNvSpPr/>
            <p:nvPr/>
          </p:nvSpPr>
          <p:spPr>
            <a:xfrm>
              <a:off x="1422695" y="144496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p:cNvSpPr/>
            <p:nvPr/>
          </p:nvSpPr>
          <p:spPr>
            <a:xfrm>
              <a:off x="1454972" y="2563907"/>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Oval 13"/>
            <p:cNvSpPr/>
            <p:nvPr/>
          </p:nvSpPr>
          <p:spPr>
            <a:xfrm>
              <a:off x="1851370" y="2393577"/>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Oval 14"/>
            <p:cNvSpPr/>
            <p:nvPr/>
          </p:nvSpPr>
          <p:spPr>
            <a:xfrm>
              <a:off x="357691" y="2176751"/>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1013012" y="1425389"/>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Oval 16"/>
            <p:cNvSpPr/>
            <p:nvPr/>
          </p:nvSpPr>
          <p:spPr>
            <a:xfrm>
              <a:off x="1495309" y="2316601"/>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Oval 17"/>
            <p:cNvSpPr/>
            <p:nvPr/>
          </p:nvSpPr>
          <p:spPr>
            <a:xfrm>
              <a:off x="2002897" y="1988883"/>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p:cNvSpPr/>
            <p:nvPr/>
          </p:nvSpPr>
          <p:spPr>
            <a:xfrm>
              <a:off x="228601" y="1847984"/>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Oval 19"/>
            <p:cNvSpPr/>
            <p:nvPr/>
          </p:nvSpPr>
          <p:spPr>
            <a:xfrm>
              <a:off x="586743" y="1366104"/>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p:cNvSpPr/>
            <p:nvPr/>
          </p:nvSpPr>
          <p:spPr>
            <a:xfrm>
              <a:off x="520402" y="241521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Oval 21"/>
            <p:cNvSpPr/>
            <p:nvPr/>
          </p:nvSpPr>
          <p:spPr>
            <a:xfrm>
              <a:off x="867784" y="195801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p:cNvSpPr/>
            <p:nvPr/>
          </p:nvSpPr>
          <p:spPr>
            <a:xfrm>
              <a:off x="1534758" y="2034989"/>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Oval 23"/>
            <p:cNvSpPr/>
            <p:nvPr/>
          </p:nvSpPr>
          <p:spPr>
            <a:xfrm>
              <a:off x="1117903" y="1917552"/>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Oval 24"/>
            <p:cNvSpPr/>
            <p:nvPr/>
          </p:nvSpPr>
          <p:spPr>
            <a:xfrm>
              <a:off x="2125435" y="2220605"/>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Oval 26"/>
            <p:cNvSpPr/>
            <p:nvPr/>
          </p:nvSpPr>
          <p:spPr>
            <a:xfrm>
              <a:off x="1221443" y="1264265"/>
              <a:ext cx="145228" cy="15395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3" name="Title 1"/>
          <p:cNvSpPr>
            <a:spLocks noGrp="1"/>
          </p:cNvSpPr>
          <p:nvPr>
            <p:ph type="title" idx="4294967295"/>
          </p:nvPr>
        </p:nvSpPr>
        <p:spPr>
          <a:xfrm>
            <a:off x="0" y="2"/>
            <a:ext cx="9956800" cy="732816"/>
          </a:xfrm>
        </p:spPr>
        <p:txBody>
          <a:bodyPr>
            <a:normAutofit fontScale="90000"/>
          </a:bodyPr>
          <a:lstStyle/>
          <a:p>
            <a:r>
              <a:rPr lang="en-US" b="1" dirty="0">
                <a:solidFill>
                  <a:srgbClr val="FFC000"/>
                </a:solidFill>
              </a:rPr>
              <a:t>Coherent scattering and memory effect </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2</a:t>
            </a:fld>
            <a:endParaRPr lang="he-IL" dirty="0"/>
          </a:p>
        </p:txBody>
      </p:sp>
      <p:sp>
        <p:nvSpPr>
          <p:cNvPr id="5" name="Cube 4"/>
          <p:cNvSpPr/>
          <p:nvPr/>
        </p:nvSpPr>
        <p:spPr>
          <a:xfrm>
            <a:off x="2031325" y="2865418"/>
            <a:ext cx="5037551" cy="2906894"/>
          </a:xfrm>
          <a:prstGeom prst="cube">
            <a:avLst>
              <a:gd name="adj" fmla="val 37985"/>
            </a:avLst>
          </a:prstGeom>
          <a:solidFill>
            <a:schemeClr val="bg1">
              <a:lumMod val="75000"/>
              <a:alpha val="57000"/>
            </a:schemeClr>
          </a:solidFill>
          <a:ln>
            <a:no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6" name="Group 25"/>
          <p:cNvGrpSpPr/>
          <p:nvPr/>
        </p:nvGrpSpPr>
        <p:grpSpPr>
          <a:xfrm>
            <a:off x="3110019" y="-1552592"/>
            <a:ext cx="2507018" cy="12112842"/>
            <a:chOff x="2511309" y="-3984637"/>
            <a:chExt cx="2507018" cy="12112842"/>
          </a:xfrm>
        </p:grpSpPr>
        <p:sp>
          <p:nvSpPr>
            <p:cNvPr id="52" name="Can 51"/>
            <p:cNvSpPr/>
            <p:nvPr/>
          </p:nvSpPr>
          <p:spPr>
            <a:xfrm rot="1095700" flipV="1">
              <a:off x="2511309" y="1630360"/>
              <a:ext cx="658965" cy="6497845"/>
            </a:xfrm>
            <a:prstGeom prst="can">
              <a:avLst>
                <a:gd name="adj" fmla="val 827"/>
              </a:avLst>
            </a:prstGeom>
            <a:solidFill>
              <a:srgbClr val="FF0000"/>
            </a:solidFill>
            <a:ln>
              <a:noFill/>
            </a:ln>
            <a:effectLst>
              <a:glow rad="228600">
                <a:srgbClr val="C00000">
                  <a:alpha val="40000"/>
                </a:srgbClr>
              </a:glow>
              <a:softEdge rad="127000"/>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Can 55"/>
            <p:cNvSpPr/>
            <p:nvPr/>
          </p:nvSpPr>
          <p:spPr>
            <a:xfrm rot="1095700" flipV="1">
              <a:off x="4359362" y="-3984637"/>
              <a:ext cx="658965" cy="6497845"/>
            </a:xfrm>
            <a:prstGeom prst="can">
              <a:avLst>
                <a:gd name="adj" fmla="val 827"/>
              </a:avLst>
            </a:prstGeom>
            <a:noFill/>
            <a:ln>
              <a:noFill/>
            </a:ln>
            <a:effectLst>
              <a:glow rad="228600">
                <a:srgbClr val="C00000">
                  <a:alpha val="40000"/>
                </a:srgbClr>
              </a:glow>
              <a:softEdge rad="127000"/>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4" name="TextBox 73"/>
          <p:cNvSpPr txBox="1"/>
          <p:nvPr/>
        </p:nvSpPr>
        <p:spPr>
          <a:xfrm>
            <a:off x="2967540" y="873662"/>
            <a:ext cx="2378267" cy="1015663"/>
          </a:xfrm>
          <a:prstGeom prst="rect">
            <a:avLst/>
          </a:prstGeom>
          <a:noFill/>
        </p:spPr>
        <p:txBody>
          <a:bodyPr wrap="square" rtlCol="1">
            <a:spAutoFit/>
          </a:bodyPr>
          <a:lstStyle/>
          <a:p>
            <a:pPr algn="ctr"/>
            <a:r>
              <a:rPr lang="en-US" sz="3000" dirty="0">
                <a:solidFill>
                  <a:schemeClr val="bg1"/>
                </a:solidFill>
                <a:latin typeface="+mn-lt"/>
                <a:cs typeface="Calibri Light" panose="020F0302020204030204" pitchFamily="34" charset="0"/>
              </a:rPr>
              <a:t>Speckle Image</a:t>
            </a:r>
            <a:endParaRPr lang="he-IL" sz="3000" dirty="0">
              <a:solidFill>
                <a:schemeClr val="bg1"/>
              </a:solidFill>
              <a:latin typeface="+mn-lt"/>
              <a:cs typeface="Calibri Light" panose="020F0302020204030204" pitchFamily="34" charset="0"/>
            </a:endParaRPr>
          </a:p>
        </p:txBody>
      </p:sp>
      <p:sp>
        <p:nvSpPr>
          <p:cNvPr id="75" name="TextBox 74"/>
          <p:cNvSpPr txBox="1"/>
          <p:nvPr/>
        </p:nvSpPr>
        <p:spPr>
          <a:xfrm>
            <a:off x="905400" y="4854399"/>
            <a:ext cx="3222339" cy="1015663"/>
          </a:xfrm>
          <a:prstGeom prst="rect">
            <a:avLst/>
          </a:prstGeom>
          <a:noFill/>
        </p:spPr>
        <p:txBody>
          <a:bodyPr wrap="square" rtlCol="1">
            <a:spAutoFit/>
          </a:bodyPr>
          <a:lstStyle/>
          <a:p>
            <a:pPr algn="ctr"/>
            <a:r>
              <a:rPr lang="en-US" sz="3000" dirty="0">
                <a:solidFill>
                  <a:schemeClr val="bg1"/>
                </a:solidFill>
                <a:latin typeface="+mn-lt"/>
              </a:rPr>
              <a:t>Coherent Illumination</a:t>
            </a:r>
            <a:endParaRPr lang="he-IL" sz="3000" dirty="0">
              <a:solidFill>
                <a:schemeClr val="bg1"/>
              </a:solidFill>
              <a:latin typeface="+mn-lt"/>
            </a:endParaRPr>
          </a:p>
        </p:txBody>
      </p:sp>
      <p:pic>
        <p:nvPicPr>
          <p:cNvPr id="87" name="Picture 86"/>
          <p:cNvPicPr>
            <a:picLocks noChangeAspect="1"/>
          </p:cNvPicPr>
          <p:nvPr/>
        </p:nvPicPr>
        <p:blipFill rotWithShape="1">
          <a:blip r:embed="rId31" cstate="print">
            <a:extLst>
              <a:ext uri="{BEBA8EAE-BF5A-486C-A8C5-ECC9F3942E4B}">
                <a14:imgProps xmlns:a14="http://schemas.microsoft.com/office/drawing/2010/main">
                  <a14:imgLayer r:embed="rId32">
                    <a14:imgEffect>
                      <a14:brightnessContrast bright="-20000" contrast="20000"/>
                    </a14:imgEffect>
                  </a14:imgLayer>
                </a14:imgProps>
              </a:ext>
              <a:ext uri="{28A0092B-C50C-407E-A947-70E740481C1C}">
                <a14:useLocalDpi xmlns:a14="http://schemas.microsoft.com/office/drawing/2010/main" val="0"/>
              </a:ext>
            </a:extLst>
          </a:blip>
          <a:srcRect l="1951" t="43193" r="69516" b="7839"/>
          <a:stretch/>
        </p:blipFill>
        <p:spPr>
          <a:xfrm>
            <a:off x="8693876" y="4845820"/>
            <a:ext cx="1004039" cy="969268"/>
          </a:xfrm>
          <a:prstGeom prst="rect">
            <a:avLst/>
          </a:prstGeom>
          <a:ln w="12700">
            <a:solidFill>
              <a:schemeClr val="bg1"/>
            </a:solidFill>
          </a:ln>
        </p:spPr>
      </p:pic>
      <p:pic>
        <p:nvPicPr>
          <p:cNvPr id="88" name="Picture 87"/>
          <p:cNvPicPr>
            <a:picLocks noChangeAspect="1"/>
          </p:cNvPicPr>
          <p:nvPr/>
        </p:nvPicPr>
        <p:blipFill rotWithShape="1">
          <a:blip r:embed="rId33">
            <a:extLst>
              <a:ext uri="{BEBA8EAE-BF5A-486C-A8C5-ECC9F3942E4B}">
                <a14:imgProps xmlns:a14="http://schemas.microsoft.com/office/drawing/2010/main">
                  <a14:imgLayer r:embed="rId34">
                    <a14:imgEffect>
                      <a14:brightnessContrast bright="-20000" contrast="40000"/>
                    </a14:imgEffect>
                  </a14:imgLayer>
                </a14:imgProps>
              </a:ext>
            </a:extLst>
          </a:blip>
          <a:srcRect l="27591" t="43451" r="8909" b="8925"/>
          <a:stretch/>
        </p:blipFill>
        <p:spPr>
          <a:xfrm>
            <a:off x="9799432" y="4851792"/>
            <a:ext cx="963296" cy="963296"/>
          </a:xfrm>
          <a:prstGeom prst="rect">
            <a:avLst/>
          </a:prstGeom>
          <a:ln>
            <a:solidFill>
              <a:schemeClr val="bg1"/>
            </a:solidFill>
          </a:ln>
        </p:spPr>
      </p:pic>
      <p:sp>
        <p:nvSpPr>
          <p:cNvPr id="30" name="TextBox 29"/>
          <p:cNvSpPr txBox="1"/>
          <p:nvPr/>
        </p:nvSpPr>
        <p:spPr>
          <a:xfrm>
            <a:off x="7677309" y="2027777"/>
            <a:ext cx="4175637" cy="1477328"/>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r>
              <a:rPr lang="en-US" dirty="0"/>
              <a:t>In this work</a:t>
            </a:r>
            <a:r>
              <a:rPr lang="en-US" b="0" dirty="0"/>
              <a:t>: develop a closed-form expression for speckle statistics</a:t>
            </a:r>
            <a:endParaRPr lang="he-IL" b="0" dirty="0"/>
          </a:p>
        </p:txBody>
      </p:sp>
      <p:sp>
        <p:nvSpPr>
          <p:cNvPr id="76" name="TextBox 75"/>
          <p:cNvSpPr txBox="1"/>
          <p:nvPr/>
        </p:nvSpPr>
        <p:spPr>
          <a:xfrm>
            <a:off x="6063186" y="4935504"/>
            <a:ext cx="2926777" cy="1015663"/>
          </a:xfrm>
          <a:prstGeom prst="rect">
            <a:avLst/>
          </a:prstGeom>
          <a:noFill/>
        </p:spPr>
        <p:txBody>
          <a:bodyPr wrap="square" rtlCol="1">
            <a:spAutoFit/>
          </a:bodyPr>
          <a:lstStyle/>
          <a:p>
            <a:pPr algn="ctr"/>
            <a:r>
              <a:rPr lang="en-US" sz="3000" dirty="0">
                <a:solidFill>
                  <a:schemeClr val="bg1"/>
                </a:solidFill>
                <a:latin typeface="+mn-lt"/>
              </a:rPr>
              <a:t>Scattering Medium</a:t>
            </a:r>
            <a:endParaRPr lang="he-IL" sz="3000" dirty="0">
              <a:solidFill>
                <a:schemeClr val="bg1"/>
              </a:solidFill>
              <a:latin typeface="+mn-lt"/>
            </a:endParaRPr>
          </a:p>
        </p:txBody>
      </p:sp>
    </p:spTree>
    <p:custDataLst>
      <p:tags r:id="rId1"/>
    </p:custDataLst>
    <p:extLst>
      <p:ext uri="{BB962C8B-B14F-4D97-AF65-F5344CB8AC3E}">
        <p14:creationId xmlns:p14="http://schemas.microsoft.com/office/powerpoint/2010/main" val="12378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200"/>
                                  </p:stCondLst>
                                  <p:childTnLst>
                                    <p:animRot by="2400000">
                                      <p:cBhvr>
                                        <p:cTn id="6" dur="4800" fill="hold"/>
                                        <p:tgtEl>
                                          <p:spTgt spid="26"/>
                                        </p:tgtEl>
                                        <p:attrNameLst>
                                          <p:attrName>r</p:attrName>
                                        </p:attrNameLst>
                                      </p:cBhvr>
                                    </p:animRot>
                                  </p:childTnLst>
                                </p:cTn>
                              </p:par>
                              <p:par>
                                <p:cTn id="7" presetID="1" presetClass="exit" presetSubtype="0" fill="hold" nodeType="withEffect">
                                  <p:stCondLst>
                                    <p:cond delay="200"/>
                                  </p:stCondLst>
                                  <p:childTnLst>
                                    <p:set>
                                      <p:cBhvr>
                                        <p:cTn id="8" dur="1" fill="hold">
                                          <p:stCondLst>
                                            <p:cond delay="0"/>
                                          </p:stCondLst>
                                        </p:cTn>
                                        <p:tgtEl>
                                          <p:spTgt spid="89"/>
                                        </p:tgtEl>
                                        <p:attrNameLst>
                                          <p:attrName>style.visibility</p:attrName>
                                        </p:attrNameLst>
                                      </p:cBhvr>
                                      <p:to>
                                        <p:strVal val="hidden"/>
                                      </p:to>
                                    </p:set>
                                  </p:childTnLst>
                                </p:cTn>
                              </p:par>
                              <p:par>
                                <p:cTn id="9" presetID="1" presetClass="entr" presetSubtype="0" fill="hold" nodeType="withEffect">
                                  <p:stCondLst>
                                    <p:cond delay="20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xit" presetSubtype="0" fill="hold" nodeType="withEffect">
                                  <p:stCondLst>
                                    <p:cond delay="400"/>
                                  </p:stCondLst>
                                  <p:childTnLst>
                                    <p:set>
                                      <p:cBhvr>
                                        <p:cTn id="12" dur="1" fill="hold">
                                          <p:stCondLst>
                                            <p:cond delay="0"/>
                                          </p:stCondLst>
                                        </p:cTn>
                                        <p:tgtEl>
                                          <p:spTgt spid="114"/>
                                        </p:tgtEl>
                                        <p:attrNameLst>
                                          <p:attrName>style.visibility</p:attrName>
                                        </p:attrNameLst>
                                      </p:cBhvr>
                                      <p:to>
                                        <p:strVal val="hidden"/>
                                      </p:to>
                                    </p:set>
                                  </p:childTnLst>
                                </p:cTn>
                              </p:par>
                              <p:par>
                                <p:cTn id="13" presetID="1" presetClass="entr" presetSubtype="0" fill="hold" nodeType="withEffect">
                                  <p:stCondLst>
                                    <p:cond delay="40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xit" presetSubtype="0" fill="hold" nodeType="withEffect">
                                  <p:stCondLst>
                                    <p:cond delay="60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ntr" presetSubtype="0" fill="hold" nodeType="withEffect">
                                  <p:stCondLst>
                                    <p:cond delay="60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xit" presetSubtype="0" fill="hold" nodeType="withEffect">
                                  <p:stCondLst>
                                    <p:cond delay="80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ntr" presetSubtype="0" fill="hold" nodeType="withEffect">
                                  <p:stCondLst>
                                    <p:cond delay="80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xit" presetSubtype="0" fill="hold" nodeType="withEffect">
                                  <p:stCondLst>
                                    <p:cond delay="1000"/>
                                  </p:stCondLst>
                                  <p:childTnLst>
                                    <p:set>
                                      <p:cBhvr>
                                        <p:cTn id="24" dur="1" fill="hold">
                                          <p:stCondLst>
                                            <p:cond delay="0"/>
                                          </p:stCondLst>
                                        </p:cTn>
                                        <p:tgtEl>
                                          <p:spTgt spid="92"/>
                                        </p:tgtEl>
                                        <p:attrNameLst>
                                          <p:attrName>style.visibility</p:attrName>
                                        </p:attrNameLst>
                                      </p:cBhvr>
                                      <p:to>
                                        <p:strVal val="hidden"/>
                                      </p:to>
                                    </p:set>
                                  </p:childTnLst>
                                </p:cTn>
                              </p:par>
                              <p:par>
                                <p:cTn id="25" presetID="1" presetClass="entr" presetSubtype="0" fill="hold" nodeType="withEffect">
                                  <p:stCondLst>
                                    <p:cond delay="100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xit" presetSubtype="0" fill="hold" nodeType="withEffect">
                                  <p:stCondLst>
                                    <p:cond delay="1200"/>
                                  </p:stCondLst>
                                  <p:childTnLst>
                                    <p:set>
                                      <p:cBhvr>
                                        <p:cTn id="28" dur="1" fill="hold">
                                          <p:stCondLst>
                                            <p:cond delay="0"/>
                                          </p:stCondLst>
                                        </p:cTn>
                                        <p:tgtEl>
                                          <p:spTgt spid="93"/>
                                        </p:tgtEl>
                                        <p:attrNameLst>
                                          <p:attrName>style.visibility</p:attrName>
                                        </p:attrNameLst>
                                      </p:cBhvr>
                                      <p:to>
                                        <p:strVal val="hidden"/>
                                      </p:to>
                                    </p:set>
                                  </p:childTnLst>
                                </p:cTn>
                              </p:par>
                              <p:par>
                                <p:cTn id="29" presetID="1" presetClass="entr" presetSubtype="0" fill="hold" nodeType="withEffect">
                                  <p:stCondLst>
                                    <p:cond delay="120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xit" presetSubtype="0" fill="hold" nodeType="withEffect">
                                  <p:stCondLst>
                                    <p:cond delay="1400"/>
                                  </p:stCondLst>
                                  <p:childTnLst>
                                    <p:set>
                                      <p:cBhvr>
                                        <p:cTn id="32" dur="1" fill="hold">
                                          <p:stCondLst>
                                            <p:cond delay="0"/>
                                          </p:stCondLst>
                                        </p:cTn>
                                        <p:tgtEl>
                                          <p:spTgt spid="94"/>
                                        </p:tgtEl>
                                        <p:attrNameLst>
                                          <p:attrName>style.visibility</p:attrName>
                                        </p:attrNameLst>
                                      </p:cBhvr>
                                      <p:to>
                                        <p:strVal val="hidden"/>
                                      </p:to>
                                    </p:set>
                                  </p:childTnLst>
                                </p:cTn>
                              </p:par>
                              <p:par>
                                <p:cTn id="33" presetID="1" presetClass="entr" presetSubtype="0" fill="hold" nodeType="withEffect">
                                  <p:stCondLst>
                                    <p:cond delay="140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xit" presetSubtype="0" fill="hold" nodeType="withEffect">
                                  <p:stCondLst>
                                    <p:cond delay="1600"/>
                                  </p:stCondLst>
                                  <p:childTnLst>
                                    <p:set>
                                      <p:cBhvr>
                                        <p:cTn id="36" dur="1" fill="hold">
                                          <p:stCondLst>
                                            <p:cond delay="0"/>
                                          </p:stCondLst>
                                        </p:cTn>
                                        <p:tgtEl>
                                          <p:spTgt spid="95"/>
                                        </p:tgtEl>
                                        <p:attrNameLst>
                                          <p:attrName>style.visibility</p:attrName>
                                        </p:attrNameLst>
                                      </p:cBhvr>
                                      <p:to>
                                        <p:strVal val="hidden"/>
                                      </p:to>
                                    </p:set>
                                  </p:childTnLst>
                                </p:cTn>
                              </p:par>
                              <p:par>
                                <p:cTn id="37" presetID="1" presetClass="entr" presetSubtype="0" fill="hold" nodeType="withEffect">
                                  <p:stCondLst>
                                    <p:cond delay="160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xit" presetSubtype="0" fill="hold" nodeType="withEffect">
                                  <p:stCondLst>
                                    <p:cond delay="1800"/>
                                  </p:stCondLst>
                                  <p:childTnLst>
                                    <p:set>
                                      <p:cBhvr>
                                        <p:cTn id="40" dur="1" fill="hold">
                                          <p:stCondLst>
                                            <p:cond delay="0"/>
                                          </p:stCondLst>
                                        </p:cTn>
                                        <p:tgtEl>
                                          <p:spTgt spid="96"/>
                                        </p:tgtEl>
                                        <p:attrNameLst>
                                          <p:attrName>style.visibility</p:attrName>
                                        </p:attrNameLst>
                                      </p:cBhvr>
                                      <p:to>
                                        <p:strVal val="hidden"/>
                                      </p:to>
                                    </p:set>
                                  </p:childTnLst>
                                </p:cTn>
                              </p:par>
                              <p:par>
                                <p:cTn id="41" presetID="1" presetClass="entr" presetSubtype="0" fill="hold" nodeType="withEffect">
                                  <p:stCondLst>
                                    <p:cond delay="180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xit" presetSubtype="0" fill="hold" nodeType="withEffect">
                                  <p:stCondLst>
                                    <p:cond delay="2000"/>
                                  </p:stCondLst>
                                  <p:childTnLst>
                                    <p:set>
                                      <p:cBhvr>
                                        <p:cTn id="44" dur="1" fill="hold">
                                          <p:stCondLst>
                                            <p:cond delay="0"/>
                                          </p:stCondLst>
                                        </p:cTn>
                                        <p:tgtEl>
                                          <p:spTgt spid="97"/>
                                        </p:tgtEl>
                                        <p:attrNameLst>
                                          <p:attrName>style.visibility</p:attrName>
                                        </p:attrNameLst>
                                      </p:cBhvr>
                                      <p:to>
                                        <p:strVal val="hidden"/>
                                      </p:to>
                                    </p:set>
                                  </p:childTnLst>
                                </p:cTn>
                              </p:par>
                              <p:par>
                                <p:cTn id="45" presetID="1" presetClass="entr" presetSubtype="0" fill="hold" nodeType="withEffect">
                                  <p:stCondLst>
                                    <p:cond delay="200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xit" presetSubtype="0" fill="hold" nodeType="withEffect">
                                  <p:stCondLst>
                                    <p:cond delay="2200"/>
                                  </p:stCondLst>
                                  <p:childTnLst>
                                    <p:set>
                                      <p:cBhvr>
                                        <p:cTn id="48" dur="1" fill="hold">
                                          <p:stCondLst>
                                            <p:cond delay="0"/>
                                          </p:stCondLst>
                                        </p:cTn>
                                        <p:tgtEl>
                                          <p:spTgt spid="98"/>
                                        </p:tgtEl>
                                        <p:attrNameLst>
                                          <p:attrName>style.visibility</p:attrName>
                                        </p:attrNameLst>
                                      </p:cBhvr>
                                      <p:to>
                                        <p:strVal val="hidden"/>
                                      </p:to>
                                    </p:set>
                                  </p:childTnLst>
                                </p:cTn>
                              </p:par>
                              <p:par>
                                <p:cTn id="49" presetID="1" presetClass="entr" presetSubtype="0" fill="hold" nodeType="withEffect">
                                  <p:stCondLst>
                                    <p:cond delay="2200"/>
                                  </p:stCondLst>
                                  <p:childTnLst>
                                    <p:set>
                                      <p:cBhvr>
                                        <p:cTn id="50" dur="1" fill="hold">
                                          <p:stCondLst>
                                            <p:cond delay="0"/>
                                          </p:stCondLst>
                                        </p:cTn>
                                        <p:tgtEl>
                                          <p:spTgt spid="99"/>
                                        </p:tgtEl>
                                        <p:attrNameLst>
                                          <p:attrName>style.visibility</p:attrName>
                                        </p:attrNameLst>
                                      </p:cBhvr>
                                      <p:to>
                                        <p:strVal val="visible"/>
                                      </p:to>
                                    </p:set>
                                  </p:childTnLst>
                                </p:cTn>
                              </p:par>
                              <p:par>
                                <p:cTn id="51" presetID="1" presetClass="exit" presetSubtype="0" fill="hold" nodeType="withEffect">
                                  <p:stCondLst>
                                    <p:cond delay="2400"/>
                                  </p:stCondLst>
                                  <p:childTnLst>
                                    <p:set>
                                      <p:cBhvr>
                                        <p:cTn id="52" dur="1" fill="hold">
                                          <p:stCondLst>
                                            <p:cond delay="0"/>
                                          </p:stCondLst>
                                        </p:cTn>
                                        <p:tgtEl>
                                          <p:spTgt spid="99"/>
                                        </p:tgtEl>
                                        <p:attrNameLst>
                                          <p:attrName>style.visibility</p:attrName>
                                        </p:attrNameLst>
                                      </p:cBhvr>
                                      <p:to>
                                        <p:strVal val="hidden"/>
                                      </p:to>
                                    </p:set>
                                  </p:childTnLst>
                                </p:cTn>
                              </p:par>
                              <p:par>
                                <p:cTn id="53" presetID="1" presetClass="entr" presetSubtype="0" fill="hold" nodeType="withEffect">
                                  <p:stCondLst>
                                    <p:cond delay="2400"/>
                                  </p:stCondLst>
                                  <p:childTnLst>
                                    <p:set>
                                      <p:cBhvr>
                                        <p:cTn id="54" dur="1" fill="hold">
                                          <p:stCondLst>
                                            <p:cond delay="0"/>
                                          </p:stCondLst>
                                        </p:cTn>
                                        <p:tgtEl>
                                          <p:spTgt spid="100"/>
                                        </p:tgtEl>
                                        <p:attrNameLst>
                                          <p:attrName>style.visibility</p:attrName>
                                        </p:attrNameLst>
                                      </p:cBhvr>
                                      <p:to>
                                        <p:strVal val="visible"/>
                                      </p:to>
                                    </p:set>
                                  </p:childTnLst>
                                </p:cTn>
                              </p:par>
                              <p:par>
                                <p:cTn id="55" presetID="1" presetClass="exit" presetSubtype="0" fill="hold" nodeType="withEffect">
                                  <p:stCondLst>
                                    <p:cond delay="2600"/>
                                  </p:stCondLst>
                                  <p:childTnLst>
                                    <p:set>
                                      <p:cBhvr>
                                        <p:cTn id="56" dur="1" fill="hold">
                                          <p:stCondLst>
                                            <p:cond delay="0"/>
                                          </p:stCondLst>
                                        </p:cTn>
                                        <p:tgtEl>
                                          <p:spTgt spid="100"/>
                                        </p:tgtEl>
                                        <p:attrNameLst>
                                          <p:attrName>style.visibility</p:attrName>
                                        </p:attrNameLst>
                                      </p:cBhvr>
                                      <p:to>
                                        <p:strVal val="hidden"/>
                                      </p:to>
                                    </p:set>
                                  </p:childTnLst>
                                </p:cTn>
                              </p:par>
                              <p:par>
                                <p:cTn id="57" presetID="1" presetClass="entr" presetSubtype="0" fill="hold" nodeType="withEffect">
                                  <p:stCondLst>
                                    <p:cond delay="260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xit" presetSubtype="0" fill="hold" nodeType="withEffect">
                                  <p:stCondLst>
                                    <p:cond delay="2800"/>
                                  </p:stCondLst>
                                  <p:childTnLst>
                                    <p:set>
                                      <p:cBhvr>
                                        <p:cTn id="60" dur="1" fill="hold">
                                          <p:stCondLst>
                                            <p:cond delay="0"/>
                                          </p:stCondLst>
                                        </p:cTn>
                                        <p:tgtEl>
                                          <p:spTgt spid="101"/>
                                        </p:tgtEl>
                                        <p:attrNameLst>
                                          <p:attrName>style.visibility</p:attrName>
                                        </p:attrNameLst>
                                      </p:cBhvr>
                                      <p:to>
                                        <p:strVal val="hidden"/>
                                      </p:to>
                                    </p:set>
                                  </p:childTnLst>
                                </p:cTn>
                              </p:par>
                              <p:par>
                                <p:cTn id="61" presetID="1" presetClass="entr" presetSubtype="0" fill="hold" nodeType="withEffect">
                                  <p:stCondLst>
                                    <p:cond delay="2800"/>
                                  </p:stCondLst>
                                  <p:childTnLst>
                                    <p:set>
                                      <p:cBhvr>
                                        <p:cTn id="62" dur="1" fill="hold">
                                          <p:stCondLst>
                                            <p:cond delay="0"/>
                                          </p:stCondLst>
                                        </p:cTn>
                                        <p:tgtEl>
                                          <p:spTgt spid="102"/>
                                        </p:tgtEl>
                                        <p:attrNameLst>
                                          <p:attrName>style.visibility</p:attrName>
                                        </p:attrNameLst>
                                      </p:cBhvr>
                                      <p:to>
                                        <p:strVal val="visible"/>
                                      </p:to>
                                    </p:set>
                                  </p:childTnLst>
                                </p:cTn>
                              </p:par>
                              <p:par>
                                <p:cTn id="63" presetID="1" presetClass="exit" presetSubtype="0" fill="hold" nodeType="withEffect">
                                  <p:stCondLst>
                                    <p:cond delay="3000"/>
                                  </p:stCondLst>
                                  <p:childTnLst>
                                    <p:set>
                                      <p:cBhvr>
                                        <p:cTn id="64" dur="1" fill="hold">
                                          <p:stCondLst>
                                            <p:cond delay="0"/>
                                          </p:stCondLst>
                                        </p:cTn>
                                        <p:tgtEl>
                                          <p:spTgt spid="102"/>
                                        </p:tgtEl>
                                        <p:attrNameLst>
                                          <p:attrName>style.visibility</p:attrName>
                                        </p:attrNameLst>
                                      </p:cBhvr>
                                      <p:to>
                                        <p:strVal val="hidden"/>
                                      </p:to>
                                    </p:set>
                                  </p:childTnLst>
                                </p:cTn>
                              </p:par>
                              <p:par>
                                <p:cTn id="65" presetID="1" presetClass="entr" presetSubtype="0" fill="hold" nodeType="withEffect">
                                  <p:stCondLst>
                                    <p:cond delay="300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xit" presetSubtype="0" fill="hold" nodeType="withEffect">
                                  <p:stCondLst>
                                    <p:cond delay="3200"/>
                                  </p:stCondLst>
                                  <p:childTnLst>
                                    <p:set>
                                      <p:cBhvr>
                                        <p:cTn id="68" dur="1" fill="hold">
                                          <p:stCondLst>
                                            <p:cond delay="0"/>
                                          </p:stCondLst>
                                        </p:cTn>
                                        <p:tgtEl>
                                          <p:spTgt spid="103"/>
                                        </p:tgtEl>
                                        <p:attrNameLst>
                                          <p:attrName>style.visibility</p:attrName>
                                        </p:attrNameLst>
                                      </p:cBhvr>
                                      <p:to>
                                        <p:strVal val="hidden"/>
                                      </p:to>
                                    </p:set>
                                  </p:childTnLst>
                                </p:cTn>
                              </p:par>
                              <p:par>
                                <p:cTn id="69" presetID="1" presetClass="entr" presetSubtype="0" fill="hold" nodeType="withEffect">
                                  <p:stCondLst>
                                    <p:cond delay="3200"/>
                                  </p:stCondLst>
                                  <p:childTnLst>
                                    <p:set>
                                      <p:cBhvr>
                                        <p:cTn id="70" dur="1" fill="hold">
                                          <p:stCondLst>
                                            <p:cond delay="0"/>
                                          </p:stCondLst>
                                        </p:cTn>
                                        <p:tgtEl>
                                          <p:spTgt spid="104"/>
                                        </p:tgtEl>
                                        <p:attrNameLst>
                                          <p:attrName>style.visibility</p:attrName>
                                        </p:attrNameLst>
                                      </p:cBhvr>
                                      <p:to>
                                        <p:strVal val="visible"/>
                                      </p:to>
                                    </p:set>
                                  </p:childTnLst>
                                </p:cTn>
                              </p:par>
                              <p:par>
                                <p:cTn id="71" presetID="1" presetClass="exit" presetSubtype="0" fill="hold" nodeType="withEffect">
                                  <p:stCondLst>
                                    <p:cond delay="3400"/>
                                  </p:stCondLst>
                                  <p:childTnLst>
                                    <p:set>
                                      <p:cBhvr>
                                        <p:cTn id="72" dur="1" fill="hold">
                                          <p:stCondLst>
                                            <p:cond delay="0"/>
                                          </p:stCondLst>
                                        </p:cTn>
                                        <p:tgtEl>
                                          <p:spTgt spid="104"/>
                                        </p:tgtEl>
                                        <p:attrNameLst>
                                          <p:attrName>style.visibility</p:attrName>
                                        </p:attrNameLst>
                                      </p:cBhvr>
                                      <p:to>
                                        <p:strVal val="hidden"/>
                                      </p:to>
                                    </p:set>
                                  </p:childTnLst>
                                </p:cTn>
                              </p:par>
                              <p:par>
                                <p:cTn id="73" presetID="1" presetClass="entr" presetSubtype="0" fill="hold" nodeType="withEffect">
                                  <p:stCondLst>
                                    <p:cond delay="340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xit" presetSubtype="0" fill="hold" nodeType="withEffect">
                                  <p:stCondLst>
                                    <p:cond delay="3600"/>
                                  </p:stCondLst>
                                  <p:childTnLst>
                                    <p:set>
                                      <p:cBhvr>
                                        <p:cTn id="76" dur="1" fill="hold">
                                          <p:stCondLst>
                                            <p:cond delay="0"/>
                                          </p:stCondLst>
                                        </p:cTn>
                                        <p:tgtEl>
                                          <p:spTgt spid="105"/>
                                        </p:tgtEl>
                                        <p:attrNameLst>
                                          <p:attrName>style.visibility</p:attrName>
                                        </p:attrNameLst>
                                      </p:cBhvr>
                                      <p:to>
                                        <p:strVal val="hidden"/>
                                      </p:to>
                                    </p:set>
                                  </p:childTnLst>
                                </p:cTn>
                              </p:par>
                              <p:par>
                                <p:cTn id="77" presetID="1" presetClass="entr" presetSubtype="0" fill="hold" nodeType="withEffect">
                                  <p:stCondLst>
                                    <p:cond delay="3600"/>
                                  </p:stCondLst>
                                  <p:childTnLst>
                                    <p:set>
                                      <p:cBhvr>
                                        <p:cTn id="78" dur="1" fill="hold">
                                          <p:stCondLst>
                                            <p:cond delay="0"/>
                                          </p:stCondLst>
                                        </p:cTn>
                                        <p:tgtEl>
                                          <p:spTgt spid="106"/>
                                        </p:tgtEl>
                                        <p:attrNameLst>
                                          <p:attrName>style.visibility</p:attrName>
                                        </p:attrNameLst>
                                      </p:cBhvr>
                                      <p:to>
                                        <p:strVal val="visible"/>
                                      </p:to>
                                    </p:set>
                                  </p:childTnLst>
                                </p:cTn>
                              </p:par>
                              <p:par>
                                <p:cTn id="79" presetID="1" presetClass="exit" presetSubtype="0" fill="hold" nodeType="withEffect">
                                  <p:stCondLst>
                                    <p:cond delay="3800"/>
                                  </p:stCondLst>
                                  <p:childTnLst>
                                    <p:set>
                                      <p:cBhvr>
                                        <p:cTn id="80" dur="1" fill="hold">
                                          <p:stCondLst>
                                            <p:cond delay="0"/>
                                          </p:stCondLst>
                                        </p:cTn>
                                        <p:tgtEl>
                                          <p:spTgt spid="106"/>
                                        </p:tgtEl>
                                        <p:attrNameLst>
                                          <p:attrName>style.visibility</p:attrName>
                                        </p:attrNameLst>
                                      </p:cBhvr>
                                      <p:to>
                                        <p:strVal val="hidden"/>
                                      </p:to>
                                    </p:set>
                                  </p:childTnLst>
                                </p:cTn>
                              </p:par>
                              <p:par>
                                <p:cTn id="81" presetID="1" presetClass="entr" presetSubtype="0" fill="hold" nodeType="withEffect">
                                  <p:stCondLst>
                                    <p:cond delay="3800"/>
                                  </p:stCondLst>
                                  <p:childTnLst>
                                    <p:set>
                                      <p:cBhvr>
                                        <p:cTn id="82" dur="1" fill="hold">
                                          <p:stCondLst>
                                            <p:cond delay="0"/>
                                          </p:stCondLst>
                                        </p:cTn>
                                        <p:tgtEl>
                                          <p:spTgt spid="107"/>
                                        </p:tgtEl>
                                        <p:attrNameLst>
                                          <p:attrName>style.visibility</p:attrName>
                                        </p:attrNameLst>
                                      </p:cBhvr>
                                      <p:to>
                                        <p:strVal val="visible"/>
                                      </p:to>
                                    </p:set>
                                  </p:childTnLst>
                                </p:cTn>
                              </p:par>
                              <p:par>
                                <p:cTn id="83" presetID="1" presetClass="exit" presetSubtype="0" fill="hold" nodeType="withEffect">
                                  <p:stCondLst>
                                    <p:cond delay="4000"/>
                                  </p:stCondLst>
                                  <p:childTnLst>
                                    <p:set>
                                      <p:cBhvr>
                                        <p:cTn id="84" dur="1" fill="hold">
                                          <p:stCondLst>
                                            <p:cond delay="0"/>
                                          </p:stCondLst>
                                        </p:cTn>
                                        <p:tgtEl>
                                          <p:spTgt spid="107"/>
                                        </p:tgtEl>
                                        <p:attrNameLst>
                                          <p:attrName>style.visibility</p:attrName>
                                        </p:attrNameLst>
                                      </p:cBhvr>
                                      <p:to>
                                        <p:strVal val="hidden"/>
                                      </p:to>
                                    </p:set>
                                  </p:childTnLst>
                                </p:cTn>
                              </p:par>
                              <p:par>
                                <p:cTn id="85" presetID="1" presetClass="entr" presetSubtype="0" fill="hold" nodeType="withEffect">
                                  <p:stCondLst>
                                    <p:cond delay="400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xit" presetSubtype="0" fill="hold" nodeType="withEffect">
                                  <p:stCondLst>
                                    <p:cond delay="4200"/>
                                  </p:stCondLst>
                                  <p:childTnLst>
                                    <p:set>
                                      <p:cBhvr>
                                        <p:cTn id="88" dur="1" fill="hold">
                                          <p:stCondLst>
                                            <p:cond delay="0"/>
                                          </p:stCondLst>
                                        </p:cTn>
                                        <p:tgtEl>
                                          <p:spTgt spid="108"/>
                                        </p:tgtEl>
                                        <p:attrNameLst>
                                          <p:attrName>style.visibility</p:attrName>
                                        </p:attrNameLst>
                                      </p:cBhvr>
                                      <p:to>
                                        <p:strVal val="hidden"/>
                                      </p:to>
                                    </p:set>
                                  </p:childTnLst>
                                </p:cTn>
                              </p:par>
                              <p:par>
                                <p:cTn id="89" presetID="1" presetClass="entr" presetSubtype="0" fill="hold" nodeType="withEffect">
                                  <p:stCondLst>
                                    <p:cond delay="4200"/>
                                  </p:stCondLst>
                                  <p:childTnLst>
                                    <p:set>
                                      <p:cBhvr>
                                        <p:cTn id="90" dur="1" fill="hold">
                                          <p:stCondLst>
                                            <p:cond delay="0"/>
                                          </p:stCondLst>
                                        </p:cTn>
                                        <p:tgtEl>
                                          <p:spTgt spid="109"/>
                                        </p:tgtEl>
                                        <p:attrNameLst>
                                          <p:attrName>style.visibility</p:attrName>
                                        </p:attrNameLst>
                                      </p:cBhvr>
                                      <p:to>
                                        <p:strVal val="visible"/>
                                      </p:to>
                                    </p:set>
                                  </p:childTnLst>
                                </p:cTn>
                              </p:par>
                              <p:par>
                                <p:cTn id="91" presetID="1" presetClass="exit" presetSubtype="0" fill="hold" nodeType="withEffect">
                                  <p:stCondLst>
                                    <p:cond delay="4400"/>
                                  </p:stCondLst>
                                  <p:childTnLst>
                                    <p:set>
                                      <p:cBhvr>
                                        <p:cTn id="92" dur="1" fill="hold">
                                          <p:stCondLst>
                                            <p:cond delay="0"/>
                                          </p:stCondLst>
                                        </p:cTn>
                                        <p:tgtEl>
                                          <p:spTgt spid="109"/>
                                        </p:tgtEl>
                                        <p:attrNameLst>
                                          <p:attrName>style.visibility</p:attrName>
                                        </p:attrNameLst>
                                      </p:cBhvr>
                                      <p:to>
                                        <p:strVal val="hidden"/>
                                      </p:to>
                                    </p:set>
                                  </p:childTnLst>
                                </p:cTn>
                              </p:par>
                              <p:par>
                                <p:cTn id="93" presetID="1" presetClass="entr" presetSubtype="0" fill="hold" nodeType="withEffect">
                                  <p:stCondLst>
                                    <p:cond delay="4400"/>
                                  </p:stCondLst>
                                  <p:childTnLst>
                                    <p:set>
                                      <p:cBhvr>
                                        <p:cTn id="94" dur="1" fill="hold">
                                          <p:stCondLst>
                                            <p:cond delay="0"/>
                                          </p:stCondLst>
                                        </p:cTn>
                                        <p:tgtEl>
                                          <p:spTgt spid="110"/>
                                        </p:tgtEl>
                                        <p:attrNameLst>
                                          <p:attrName>style.visibility</p:attrName>
                                        </p:attrNameLst>
                                      </p:cBhvr>
                                      <p:to>
                                        <p:strVal val="visible"/>
                                      </p:to>
                                    </p:set>
                                  </p:childTnLst>
                                </p:cTn>
                              </p:par>
                              <p:par>
                                <p:cTn id="95" presetID="1" presetClass="exit" presetSubtype="0" fill="hold" nodeType="withEffect">
                                  <p:stCondLst>
                                    <p:cond delay="4600"/>
                                  </p:stCondLst>
                                  <p:childTnLst>
                                    <p:set>
                                      <p:cBhvr>
                                        <p:cTn id="96" dur="1" fill="hold">
                                          <p:stCondLst>
                                            <p:cond delay="0"/>
                                          </p:stCondLst>
                                        </p:cTn>
                                        <p:tgtEl>
                                          <p:spTgt spid="110"/>
                                        </p:tgtEl>
                                        <p:attrNameLst>
                                          <p:attrName>style.visibility</p:attrName>
                                        </p:attrNameLst>
                                      </p:cBhvr>
                                      <p:to>
                                        <p:strVal val="hidden"/>
                                      </p:to>
                                    </p:set>
                                  </p:childTnLst>
                                </p:cTn>
                              </p:par>
                              <p:par>
                                <p:cTn id="97" presetID="1" presetClass="entr" presetSubtype="0" fill="hold" nodeType="withEffect">
                                  <p:stCondLst>
                                    <p:cond delay="4600"/>
                                  </p:stCondLst>
                                  <p:childTnLst>
                                    <p:set>
                                      <p:cBhvr>
                                        <p:cTn id="98" dur="1" fill="hold">
                                          <p:stCondLst>
                                            <p:cond delay="0"/>
                                          </p:stCondLst>
                                        </p:cTn>
                                        <p:tgtEl>
                                          <p:spTgt spid="111"/>
                                        </p:tgtEl>
                                        <p:attrNameLst>
                                          <p:attrName>style.visibility</p:attrName>
                                        </p:attrNameLst>
                                      </p:cBhvr>
                                      <p:to>
                                        <p:strVal val="visible"/>
                                      </p:to>
                                    </p:set>
                                  </p:childTnLst>
                                </p:cTn>
                              </p:par>
                              <p:par>
                                <p:cTn id="99" presetID="1" presetClass="exit" presetSubtype="0" fill="hold" nodeType="withEffect">
                                  <p:stCondLst>
                                    <p:cond delay="4800"/>
                                  </p:stCondLst>
                                  <p:childTnLst>
                                    <p:set>
                                      <p:cBhvr>
                                        <p:cTn id="100" dur="1" fill="hold">
                                          <p:stCondLst>
                                            <p:cond delay="0"/>
                                          </p:stCondLst>
                                        </p:cTn>
                                        <p:tgtEl>
                                          <p:spTgt spid="111"/>
                                        </p:tgtEl>
                                        <p:attrNameLst>
                                          <p:attrName>style.visibility</p:attrName>
                                        </p:attrNameLst>
                                      </p:cBhvr>
                                      <p:to>
                                        <p:strVal val="hidden"/>
                                      </p:to>
                                    </p:set>
                                  </p:childTnLst>
                                </p:cTn>
                              </p:par>
                              <p:par>
                                <p:cTn id="101" presetID="1" presetClass="entr" presetSubtype="0" fill="hold" nodeType="withEffect">
                                  <p:stCondLst>
                                    <p:cond delay="4800"/>
                                  </p:stCondLst>
                                  <p:childTnLst>
                                    <p:set>
                                      <p:cBhvr>
                                        <p:cTn id="102" dur="1" fill="hold">
                                          <p:stCondLst>
                                            <p:cond delay="0"/>
                                          </p:stCondLst>
                                        </p:cTn>
                                        <p:tgtEl>
                                          <p:spTgt spid="112"/>
                                        </p:tgtEl>
                                        <p:attrNameLst>
                                          <p:attrName>style.visibility</p:attrName>
                                        </p:attrNameLst>
                                      </p:cBhvr>
                                      <p:to>
                                        <p:strVal val="visible"/>
                                      </p:to>
                                    </p:set>
                                  </p:childTnLst>
                                </p:cTn>
                              </p:par>
                              <p:par>
                                <p:cTn id="103" presetID="1" presetClass="exit" presetSubtype="0" fill="hold" nodeType="withEffect">
                                  <p:stCondLst>
                                    <p:cond delay="5000"/>
                                  </p:stCondLst>
                                  <p:childTnLst>
                                    <p:set>
                                      <p:cBhvr>
                                        <p:cTn id="104" dur="1" fill="hold">
                                          <p:stCondLst>
                                            <p:cond delay="0"/>
                                          </p:stCondLst>
                                        </p:cTn>
                                        <p:tgtEl>
                                          <p:spTgt spid="112"/>
                                        </p:tgtEl>
                                        <p:attrNameLst>
                                          <p:attrName>style.visibility</p:attrName>
                                        </p:attrNameLst>
                                      </p:cBhvr>
                                      <p:to>
                                        <p:strVal val="hidden"/>
                                      </p:to>
                                    </p:set>
                                  </p:childTnLst>
                                </p:cTn>
                              </p:par>
                              <p:par>
                                <p:cTn id="105" presetID="1" presetClass="entr" presetSubtype="0" fill="hold" nodeType="withEffect">
                                  <p:stCondLst>
                                    <p:cond delay="5000"/>
                                  </p:stCondLst>
                                  <p:childTnLst>
                                    <p:set>
                                      <p:cBhvr>
                                        <p:cTn id="106" dur="1" fill="hold">
                                          <p:stCondLst>
                                            <p:cond delay="0"/>
                                          </p:stCondLst>
                                        </p:cTn>
                                        <p:tgtEl>
                                          <p:spTgt spid="1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B59E774-AA73-4604-95B2-AB82AC84DAF3}"/>
              </a:ext>
            </a:extLst>
          </p:cNvPr>
          <p:cNvSpPr/>
          <p:nvPr/>
        </p:nvSpPr>
        <p:spPr>
          <a:xfrm rot="831874">
            <a:off x="3154518" y="797220"/>
            <a:ext cx="688434" cy="873804"/>
          </a:xfrm>
          <a:prstGeom prst="ellipse">
            <a:avLst/>
          </a:prstGeom>
          <a:solidFill>
            <a:srgbClr val="FF0000"/>
          </a:solidFill>
          <a:ln w="38100">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57" name="Group 56">
            <a:extLst>
              <a:ext uri="{FF2B5EF4-FFF2-40B4-BE49-F238E27FC236}">
                <a16:creationId xmlns:a16="http://schemas.microsoft.com/office/drawing/2014/main" id="{F66BA264-2979-4587-BF05-03046E1ADB89}"/>
              </a:ext>
            </a:extLst>
          </p:cNvPr>
          <p:cNvGrpSpPr/>
          <p:nvPr/>
        </p:nvGrpSpPr>
        <p:grpSpPr>
          <a:xfrm>
            <a:off x="4568" y="1705258"/>
            <a:ext cx="4576292" cy="2073535"/>
            <a:chOff x="-2891712" y="2279181"/>
            <a:chExt cx="4716004" cy="2077162"/>
          </a:xfrm>
          <a:scene3d>
            <a:camera prst="orthographicFront">
              <a:rot lat="0" lon="0" rev="600000"/>
            </a:camera>
            <a:lightRig rig="threePt" dir="t"/>
          </a:scene3d>
        </p:grpSpPr>
        <mc:AlternateContent xmlns:mc="http://schemas.openxmlformats.org/markup-compatibility/2006" xmlns:a14="http://schemas.microsoft.com/office/drawing/2010/main">
          <mc:Choice Requires="a14">
            <p:graphicFrame>
              <p:nvGraphicFramePr>
                <p:cNvPr id="5" name="Object 4">
                  <a:extLst>
                    <a:ext uri="{FF2B5EF4-FFF2-40B4-BE49-F238E27FC236}">
                      <a16:creationId xmlns:a16="http://schemas.microsoft.com/office/drawing/2014/main" id="{564F837D-87E4-4268-8ED3-38D7C3AAB079}"/>
                    </a:ext>
                  </a:extLst>
                </p:cNvPr>
                <p:cNvGraphicFramePr>
                  <a:graphicFrameLocks noChangeAspect="1"/>
                </p:cNvGraphicFramePr>
                <p:nvPr/>
              </p:nvGraphicFramePr>
              <p:xfrm>
                <a:off x="-2858865" y="2750217"/>
                <a:ext cx="1375278" cy="1078553"/>
              </p:xfrm>
              <a:graphic>
                <a:graphicData uri="http://schemas.openxmlformats.org/presentationml/2006/ole">
                  <mc:AlternateContent>
                    <mc:Choice xmlns:v="urn:schemas-microsoft-com:vml" Requires="v">
                      <p:oleObj spid="_x0000_s57345" name="Acrobat Document" r:id="rId5" imgW="2273078" imgH="1923808" progId="AcroExch.Document.DC">
                        <p:embed/>
                      </p:oleObj>
                    </mc:Choice>
                    <mc:Fallback>
                      <p:oleObj name="Acrobat Document" r:id="rId5" imgW="2273078" imgH="1923808" progId="AcroExch.Document.DC">
                        <p:embed/>
                        <p:pic>
                          <p:nvPicPr>
                            <p:cNvPr id="5" name="Object 4">
                              <a:extLst>
                                <a:ext uri="{FF2B5EF4-FFF2-40B4-BE49-F238E27FC236}">
                                  <a16:creationId xmlns:a16="http://schemas.microsoft.com/office/drawing/2014/main" id="{564F837D-87E4-4268-8ED3-38D7C3AAB079}"/>
                                </a:ext>
                              </a:extLst>
                            </p:cNvPr>
                            <p:cNvPicPr/>
                            <p:nvPr/>
                          </p:nvPicPr>
                          <p:blipFill>
                            <a:blip r:embed="rId6"/>
                            <a:stretch>
                              <a:fillRect/>
                            </a:stretch>
                          </p:blipFill>
                          <p:spPr>
                            <a:xfrm>
                              <a:off x="-2858865" y="2750217"/>
                              <a:ext cx="1375278" cy="1078553"/>
                            </a:xfrm>
                            <a:prstGeom prst="rect">
                              <a:avLst/>
                            </a:prstGeom>
                          </p:spPr>
                        </p:pic>
                      </p:oleObj>
                    </mc:Fallback>
                  </mc:AlternateContent>
                </a:graphicData>
              </a:graphic>
            </p:graphicFrame>
          </mc:Choice>
          <mc:Fallback xmlns="">
            <p:graphicFrame>
              <p:nvGraphicFramePr>
                <p:cNvPr id="5" name="Object 4">
                  <a:extLst>
                    <a:ext uri="{FF2B5EF4-FFF2-40B4-BE49-F238E27FC236}">
                      <a16:creationId xmlns:a16="http://schemas.microsoft.com/office/drawing/2014/main" id="{564F837D-87E4-4268-8ED3-38D7C3AAB079}"/>
                    </a:ext>
                  </a:extLst>
                </p:cNvPr>
                <p:cNvGraphicFramePr>
                  <a:graphicFrameLocks noChangeAspect="1"/>
                </p:cNvGraphicFramePr>
                <p:nvPr>
                  <p:extLst>
                    <p:ext uri="{D42A27DB-BD31-4B8C-83A1-F6EECF244321}">
                      <p14:modId xmlns:p14="http://schemas.microsoft.com/office/powerpoint/2010/main" val="342838036"/>
                    </p:ext>
                  </p:extLst>
                </p:nvPr>
              </p:nvGraphicFramePr>
              <p:xfrm>
                <a:off x="-2858865" y="2750217"/>
                <a:ext cx="1375278" cy="1078553"/>
              </p:xfrm>
              <a:graphic>
                <a:graphicData uri="http://schemas.openxmlformats.org/presentationml/2006/ole">
                  <mc:AlternateContent>
                    <mc:Choice xmlns:v="urn:schemas-microsoft-com:vml" Requires="v">
                      <p:oleObj name="Acrobat Document" r:id="rId32" imgW="2273078" imgH="1923808" progId="AcroExch.Document.DC">
                        <p:embed/>
                      </p:oleObj>
                    </mc:Choice>
                    <mc:Fallback>
                      <p:oleObj name="Acrobat Document" r:id="rId32" imgW="2273078" imgH="1923808" progId="AcroExch.Document.DC">
                        <p:embed/>
                        <p:pic>
                          <p:nvPicPr>
                            <p:cNvPr id="5" name="Object 4">
                              <a:extLst>
                                <a:ext uri="{FF2B5EF4-FFF2-40B4-BE49-F238E27FC236}">
                                  <a16:creationId xmlns:a16="http://schemas.microsoft.com/office/drawing/2014/main" id="{564F837D-87E4-4268-8ED3-38D7C3AAB079}"/>
                                </a:ext>
                              </a:extLst>
                            </p:cNvPr>
                            <p:cNvPicPr/>
                            <p:nvPr/>
                          </p:nvPicPr>
                          <p:blipFill>
                            <a:blip r:embed="rId33"/>
                            <a:stretch>
                              <a:fillRect/>
                            </a:stretch>
                          </p:blipFill>
                          <p:spPr>
                            <a:xfrm>
                              <a:off x="-2858865" y="2750217"/>
                              <a:ext cx="1375278" cy="1078553"/>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8" name="Object 7">
                  <a:extLst>
                    <a:ext uri="{FF2B5EF4-FFF2-40B4-BE49-F238E27FC236}">
                      <a16:creationId xmlns:a16="http://schemas.microsoft.com/office/drawing/2014/main" id="{D5842515-70C0-4A8B-B5B3-38089DD1C2CD}"/>
                    </a:ext>
                  </a:extLst>
                </p:cNvPr>
                <p:cNvGraphicFramePr>
                  <a:graphicFrameLocks noChangeAspect="1"/>
                </p:cNvGraphicFramePr>
                <p:nvPr/>
              </p:nvGraphicFramePr>
              <p:xfrm>
                <a:off x="-1536238" y="2750217"/>
                <a:ext cx="1375278" cy="1078553"/>
              </p:xfrm>
              <a:graphic>
                <a:graphicData uri="http://schemas.openxmlformats.org/presentationml/2006/ole">
                  <mc:AlternateContent>
                    <mc:Choice xmlns:v="urn:schemas-microsoft-com:vml" Requires="v">
                      <p:oleObj spid="_x0000_s57346" name="Acrobat Document" r:id="rId34" imgW="2273078" imgH="1923808" progId="AcroExch.Document.DC">
                        <p:embed/>
                      </p:oleObj>
                    </mc:Choice>
                    <mc:Fallback>
                      <p:oleObj name="Acrobat Document" r:id="rId34" imgW="2273078" imgH="1923808" progId="AcroExch.Document.DC">
                        <p:embed/>
                        <p:pic>
                          <p:nvPicPr>
                            <p:cNvPr id="8" name="Object 7">
                              <a:extLst>
                                <a:ext uri="{FF2B5EF4-FFF2-40B4-BE49-F238E27FC236}">
                                  <a16:creationId xmlns:a16="http://schemas.microsoft.com/office/drawing/2014/main" id="{D5842515-70C0-4A8B-B5B3-38089DD1C2CD}"/>
                                </a:ext>
                              </a:extLst>
                            </p:cNvPr>
                            <p:cNvPicPr/>
                            <p:nvPr/>
                          </p:nvPicPr>
                          <p:blipFill>
                            <a:blip r:embed="rId35"/>
                            <a:stretch>
                              <a:fillRect/>
                            </a:stretch>
                          </p:blipFill>
                          <p:spPr>
                            <a:xfrm>
                              <a:off x="-1536238" y="2750217"/>
                              <a:ext cx="1375278" cy="1078553"/>
                            </a:xfrm>
                            <a:prstGeom prst="rect">
                              <a:avLst/>
                            </a:prstGeom>
                          </p:spPr>
                        </p:pic>
                      </p:oleObj>
                    </mc:Fallback>
                  </mc:AlternateContent>
                </a:graphicData>
              </a:graphic>
            </p:graphicFrame>
          </mc:Choice>
          <mc:Fallback xmlns="">
            <p:graphicFrame>
              <p:nvGraphicFramePr>
                <p:cNvPr id="8" name="Object 7">
                  <a:extLst>
                    <a:ext uri="{FF2B5EF4-FFF2-40B4-BE49-F238E27FC236}">
                      <a16:creationId xmlns:a16="http://schemas.microsoft.com/office/drawing/2014/main" id="{D5842515-70C0-4A8B-B5B3-38089DD1C2CD}"/>
                    </a:ext>
                  </a:extLst>
                </p:cNvPr>
                <p:cNvGraphicFramePr>
                  <a:graphicFrameLocks noChangeAspect="1"/>
                </p:cNvGraphicFramePr>
                <p:nvPr>
                  <p:extLst>
                    <p:ext uri="{D42A27DB-BD31-4B8C-83A1-F6EECF244321}">
                      <p14:modId xmlns:p14="http://schemas.microsoft.com/office/powerpoint/2010/main" val="3942197011"/>
                    </p:ext>
                  </p:extLst>
                </p:nvPr>
              </p:nvGraphicFramePr>
              <p:xfrm>
                <a:off x="-1536238" y="2750217"/>
                <a:ext cx="1375278" cy="1078553"/>
              </p:xfrm>
              <a:graphic>
                <a:graphicData uri="http://schemas.openxmlformats.org/presentationml/2006/ole">
                  <mc:AlternateContent>
                    <mc:Choice xmlns:v="urn:schemas-microsoft-com:vml" Requires="v">
                      <p:oleObj name="Acrobat Document" r:id="rId36" imgW="2273078" imgH="1923808" progId="AcroExch.Document.DC">
                        <p:embed/>
                      </p:oleObj>
                    </mc:Choice>
                    <mc:Fallback>
                      <p:oleObj name="Acrobat Document" r:id="rId36" imgW="2273078" imgH="1923808" progId="AcroExch.Document.DC">
                        <p:embed/>
                        <p:pic>
                          <p:nvPicPr>
                            <p:cNvPr id="8" name="Object 7">
                              <a:extLst>
                                <a:ext uri="{FF2B5EF4-FFF2-40B4-BE49-F238E27FC236}">
                                  <a16:creationId xmlns:a16="http://schemas.microsoft.com/office/drawing/2014/main" id="{D5842515-70C0-4A8B-B5B3-38089DD1C2CD}"/>
                                </a:ext>
                              </a:extLst>
                            </p:cNvPr>
                            <p:cNvPicPr/>
                            <p:nvPr/>
                          </p:nvPicPr>
                          <p:blipFill>
                            <a:blip r:embed="rId37"/>
                            <a:stretch>
                              <a:fillRect/>
                            </a:stretch>
                          </p:blipFill>
                          <p:spPr>
                            <a:xfrm>
                              <a:off x="-1536238" y="2750217"/>
                              <a:ext cx="1375278" cy="1078553"/>
                            </a:xfrm>
                            <a:prstGeom prst="rect">
                              <a:avLst/>
                            </a:prstGeom>
                          </p:spPr>
                        </p:pic>
                      </p:oleObj>
                    </mc:Fallback>
                  </mc:AlternateContent>
                </a:graphicData>
              </a:graphic>
            </p:graphicFrame>
          </mc:Fallback>
        </mc:AlternateContent>
        <mc:AlternateContent xmlns:mc="http://schemas.openxmlformats.org/markup-compatibility/2006" xmlns:a14="http://schemas.microsoft.com/office/drawing/2010/main">
          <mc:Choice Requires="a14">
            <p:graphicFrame>
              <p:nvGraphicFramePr>
                <p:cNvPr id="10" name="Object 9">
                  <a:extLst>
                    <a:ext uri="{FF2B5EF4-FFF2-40B4-BE49-F238E27FC236}">
                      <a16:creationId xmlns:a16="http://schemas.microsoft.com/office/drawing/2014/main" id="{66430F96-6BB6-42F3-8E5E-CE50A556A7AE}"/>
                    </a:ext>
                  </a:extLst>
                </p:cNvPr>
                <p:cNvGraphicFramePr>
                  <a:graphicFrameLocks noChangeAspect="1"/>
                </p:cNvGraphicFramePr>
                <p:nvPr/>
              </p:nvGraphicFramePr>
              <p:xfrm>
                <a:off x="-207854" y="2750217"/>
                <a:ext cx="1375278" cy="1078553"/>
              </p:xfrm>
              <a:graphic>
                <a:graphicData uri="http://schemas.openxmlformats.org/presentationml/2006/ole">
                  <mc:AlternateContent>
                    <mc:Choice xmlns:v="urn:schemas-microsoft-com:vml" Requires="v">
                      <p:oleObj spid="_x0000_s57347" name="Acrobat Document" r:id="rId38" imgW="2273078" imgH="1923808" progId="AcroExch.Document.DC">
                        <p:embed/>
                      </p:oleObj>
                    </mc:Choice>
                    <mc:Fallback>
                      <p:oleObj name="Acrobat Document" r:id="rId38" imgW="2273078" imgH="1923808" progId="AcroExch.Document.DC">
                        <p:embed/>
                        <p:pic>
                          <p:nvPicPr>
                            <p:cNvPr id="10" name="Object 9">
                              <a:extLst>
                                <a:ext uri="{FF2B5EF4-FFF2-40B4-BE49-F238E27FC236}">
                                  <a16:creationId xmlns:a16="http://schemas.microsoft.com/office/drawing/2014/main" id="{66430F96-6BB6-42F3-8E5E-CE50A556A7AE}"/>
                                </a:ext>
                              </a:extLst>
                            </p:cNvPr>
                            <p:cNvPicPr/>
                            <p:nvPr/>
                          </p:nvPicPr>
                          <p:blipFill>
                            <a:blip r:embed="rId39"/>
                            <a:stretch>
                              <a:fillRect/>
                            </a:stretch>
                          </p:blipFill>
                          <p:spPr>
                            <a:xfrm>
                              <a:off x="-207854" y="2750217"/>
                              <a:ext cx="1375278" cy="1078553"/>
                            </a:xfrm>
                            <a:prstGeom prst="rect">
                              <a:avLst/>
                            </a:prstGeom>
                          </p:spPr>
                        </p:pic>
                      </p:oleObj>
                    </mc:Fallback>
                  </mc:AlternateContent>
                </a:graphicData>
              </a:graphic>
            </p:graphicFrame>
          </mc:Choice>
          <mc:Fallback xmlns="">
            <p:graphicFrame>
              <p:nvGraphicFramePr>
                <p:cNvPr id="10" name="Object 9">
                  <a:extLst>
                    <a:ext uri="{FF2B5EF4-FFF2-40B4-BE49-F238E27FC236}">
                      <a16:creationId xmlns:a16="http://schemas.microsoft.com/office/drawing/2014/main" id="{66430F96-6BB6-42F3-8E5E-CE50A556A7AE}"/>
                    </a:ext>
                  </a:extLst>
                </p:cNvPr>
                <p:cNvGraphicFramePr>
                  <a:graphicFrameLocks noChangeAspect="1"/>
                </p:cNvGraphicFramePr>
                <p:nvPr>
                  <p:extLst>
                    <p:ext uri="{D42A27DB-BD31-4B8C-83A1-F6EECF244321}">
                      <p14:modId xmlns:p14="http://schemas.microsoft.com/office/powerpoint/2010/main" val="940343860"/>
                    </p:ext>
                  </p:extLst>
                </p:nvPr>
              </p:nvGraphicFramePr>
              <p:xfrm>
                <a:off x="-207854" y="2750217"/>
                <a:ext cx="1375278" cy="1078553"/>
              </p:xfrm>
              <a:graphic>
                <a:graphicData uri="http://schemas.openxmlformats.org/presentationml/2006/ole">
                  <mc:AlternateContent>
                    <mc:Choice xmlns:v="urn:schemas-microsoft-com:vml" Requires="v">
                      <p:oleObj name="Acrobat Document" r:id="rId40" imgW="2273078" imgH="1923808" progId="AcroExch.Document.DC">
                        <p:embed/>
                      </p:oleObj>
                    </mc:Choice>
                    <mc:Fallback>
                      <p:oleObj name="Acrobat Document" r:id="rId40" imgW="2273078" imgH="1923808" progId="AcroExch.Document.DC">
                        <p:embed/>
                        <p:pic>
                          <p:nvPicPr>
                            <p:cNvPr id="10" name="Object 9">
                              <a:extLst>
                                <a:ext uri="{FF2B5EF4-FFF2-40B4-BE49-F238E27FC236}">
                                  <a16:creationId xmlns:a16="http://schemas.microsoft.com/office/drawing/2014/main" id="{66430F96-6BB6-42F3-8E5E-CE50A556A7AE}"/>
                                </a:ext>
                              </a:extLst>
                            </p:cNvPr>
                            <p:cNvPicPr/>
                            <p:nvPr/>
                          </p:nvPicPr>
                          <p:blipFill>
                            <a:blip r:embed="rId41"/>
                            <a:stretch>
                              <a:fillRect/>
                            </a:stretch>
                          </p:blipFill>
                          <p:spPr>
                            <a:xfrm>
                              <a:off x="-207854" y="2750217"/>
                              <a:ext cx="1375278" cy="1078553"/>
                            </a:xfrm>
                            <a:prstGeom prst="rect">
                              <a:avLst/>
                            </a:prstGeom>
                          </p:spPr>
                        </p:pic>
                      </p:oleObj>
                    </mc:Fallback>
                  </mc:AlternateContent>
                </a:graphicData>
              </a:graphic>
            </p:graphicFrame>
          </mc:Fallback>
        </mc:AlternateContent>
        <p:sp>
          <p:nvSpPr>
            <p:cNvPr id="42" name="TextBox 111">
              <a:extLst>
                <a:ext uri="{FF2B5EF4-FFF2-40B4-BE49-F238E27FC236}">
                  <a16:creationId xmlns:a16="http://schemas.microsoft.com/office/drawing/2014/main" id="{60BB045D-A340-4EAB-B383-1E66524C9DED}"/>
                </a:ext>
              </a:extLst>
            </p:cNvPr>
            <p:cNvSpPr txBox="1"/>
            <p:nvPr/>
          </p:nvSpPr>
          <p:spPr>
            <a:xfrm>
              <a:off x="244475" y="3802345"/>
              <a:ext cx="1579817" cy="553998"/>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lgn="ctr"/>
              <a:r>
                <a:rPr lang="el-GR" sz="3000" b="1" dirty="0">
                  <a:solidFill>
                    <a:schemeClr val="bg1"/>
                  </a:solidFill>
                  <a:latin typeface="+mn-lt"/>
                </a:rPr>
                <a:t>Δ</a:t>
              </a:r>
              <a:endParaRPr lang="en-US" sz="3000" b="1" dirty="0">
                <a:solidFill>
                  <a:schemeClr val="bg1"/>
                </a:solidFill>
                <a:latin typeface="+mn-lt"/>
              </a:endParaRPr>
            </a:p>
          </p:txBody>
        </p:sp>
        <p:cxnSp>
          <p:nvCxnSpPr>
            <p:cNvPr id="44" name="Straight Arrow Connector 43">
              <a:extLst>
                <a:ext uri="{FF2B5EF4-FFF2-40B4-BE49-F238E27FC236}">
                  <a16:creationId xmlns:a16="http://schemas.microsoft.com/office/drawing/2014/main" id="{60ED2764-B5AE-4A1F-86C3-4226E109433F}"/>
                </a:ext>
              </a:extLst>
            </p:cNvPr>
            <p:cNvCxnSpPr/>
            <p:nvPr/>
          </p:nvCxnSpPr>
          <p:spPr>
            <a:xfrm>
              <a:off x="-2780194" y="4006722"/>
              <a:ext cx="3599532" cy="153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3749D96-4798-4DB3-BE85-5FE28FB549E6}"/>
                </a:ext>
              </a:extLst>
            </p:cNvPr>
            <p:cNvCxnSpPr>
              <a:cxnSpLocks/>
            </p:cNvCxnSpPr>
            <p:nvPr/>
          </p:nvCxnSpPr>
          <p:spPr>
            <a:xfrm flipV="1">
              <a:off x="-2780194" y="2815302"/>
              <a:ext cx="0" cy="8966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CCF915C-12FB-466B-B3CE-8D18B83BF3B3}"/>
                </a:ext>
              </a:extLst>
            </p:cNvPr>
            <p:cNvCxnSpPr>
              <a:cxnSpLocks/>
            </p:cNvCxnSpPr>
            <p:nvPr/>
          </p:nvCxnSpPr>
          <p:spPr>
            <a:xfrm flipV="1">
              <a:off x="-2780194" y="3720507"/>
              <a:ext cx="926411" cy="103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E2237834-81CF-4E51-8D34-F8B64A58E1C1}"/>
                    </a:ext>
                  </a:extLst>
                </p:cNvPr>
                <p:cNvSpPr txBox="1"/>
                <p:nvPr/>
              </p:nvSpPr>
              <p:spPr>
                <a:xfrm>
                  <a:off x="-1934230" y="3278909"/>
                  <a:ext cx="339837" cy="481094"/>
                </a:xfrm>
                <a:prstGeom prst="rect">
                  <a:avLst/>
                </a:prstGeom>
                <a:noFill/>
              </p:spPr>
              <p:txBody>
                <a:bodyPr wrap="none" lIns="0" tIns="0" rIns="0" bIns="0" rtlCol="0">
                  <a:spAutoFit/>
                </a:bodyPr>
                <a:lstStyle/>
                <a:p>
                  <a14:m>
                    <m:oMath xmlns:m="http://schemas.openxmlformats.org/officeDocument/2006/math">
                      <m:r>
                        <a:rPr lang="en-US" sz="3200" b="1" i="1" smtClean="0">
                          <a:solidFill>
                            <a:schemeClr val="bg1"/>
                          </a:solidFill>
                          <a:latin typeface="Cambria Math" panose="02040503050406030204" pitchFamily="18" charset="0"/>
                        </a:rPr>
                        <m:t>𝝉</m:t>
                      </m:r>
                    </m:oMath>
                  </a14:m>
                  <a:r>
                    <a:rPr lang="en-US" sz="3200" b="1" i="1" baseline="-25000" dirty="0">
                      <a:solidFill>
                        <a:schemeClr val="bg1"/>
                      </a:solidFill>
                      <a:latin typeface="Cambria Math" panose="02040503050406030204" pitchFamily="18" charset="0"/>
                    </a:rPr>
                    <a:t>x</a:t>
                  </a:r>
                </a:p>
              </p:txBody>
            </p:sp>
          </mc:Choice>
          <mc:Fallback xmlns="">
            <p:sp>
              <p:nvSpPr>
                <p:cNvPr id="51" name="TextBox 50">
                  <a:extLst>
                    <a:ext uri="{FF2B5EF4-FFF2-40B4-BE49-F238E27FC236}">
                      <a16:creationId xmlns:a16="http://schemas.microsoft.com/office/drawing/2014/main" id="{E2237834-81CF-4E51-8D34-F8B64A58E1C1}"/>
                    </a:ext>
                  </a:extLst>
                </p:cNvPr>
                <p:cNvSpPr txBox="1">
                  <a:spLocks noRot="1" noChangeAspect="1" noMove="1" noResize="1" noEditPoints="1" noAdjustHandles="1" noChangeArrowheads="1" noChangeShapeType="1" noTextEdit="1"/>
                </p:cNvSpPr>
                <p:nvPr/>
              </p:nvSpPr>
              <p:spPr>
                <a:xfrm>
                  <a:off x="-1934230" y="3278909"/>
                  <a:ext cx="339837" cy="481094"/>
                </a:xfrm>
                <a:prstGeom prst="rect">
                  <a:avLst/>
                </a:prstGeom>
                <a:blipFill>
                  <a:blip r:embed="rId42"/>
                  <a:stretch>
                    <a:fillRect r="-9589"/>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7AC74084-2433-4F0F-A27A-98CFD2D8023E}"/>
                    </a:ext>
                  </a:extLst>
                </p:cNvPr>
                <p:cNvSpPr txBox="1"/>
                <p:nvPr/>
              </p:nvSpPr>
              <p:spPr>
                <a:xfrm>
                  <a:off x="-2708760" y="2640885"/>
                  <a:ext cx="344646" cy="481094"/>
                </a:xfrm>
                <a:prstGeom prst="rect">
                  <a:avLst/>
                </a:prstGeom>
                <a:noFill/>
              </p:spPr>
              <p:txBody>
                <a:bodyPr wrap="none" lIns="0" tIns="0" rIns="0" bIns="0" rtlCol="0">
                  <a:spAutoFit/>
                </a:bodyPr>
                <a:lstStyle/>
                <a:p>
                  <a14:m>
                    <m:oMath xmlns:m="http://schemas.openxmlformats.org/officeDocument/2006/math">
                      <m:r>
                        <a:rPr lang="en-US" sz="3200" b="1" i="1" smtClean="0">
                          <a:solidFill>
                            <a:schemeClr val="bg1"/>
                          </a:solidFill>
                          <a:latin typeface="Cambria Math" panose="02040503050406030204" pitchFamily="18" charset="0"/>
                        </a:rPr>
                        <m:t>𝝉</m:t>
                      </m:r>
                    </m:oMath>
                  </a14:m>
                  <a:r>
                    <a:rPr lang="en-US" sz="3200" b="1" i="1" baseline="-25000" dirty="0">
                      <a:solidFill>
                        <a:schemeClr val="bg1"/>
                      </a:solidFill>
                      <a:latin typeface="Cambria Math" panose="02040503050406030204" pitchFamily="18" charset="0"/>
                    </a:rPr>
                    <a:t>y</a:t>
                  </a:r>
                </a:p>
              </p:txBody>
            </p:sp>
          </mc:Choice>
          <mc:Fallback xmlns="">
            <p:sp>
              <p:nvSpPr>
                <p:cNvPr id="52" name="TextBox 51">
                  <a:extLst>
                    <a:ext uri="{FF2B5EF4-FFF2-40B4-BE49-F238E27FC236}">
                      <a16:creationId xmlns:a16="http://schemas.microsoft.com/office/drawing/2014/main" id="{7AC74084-2433-4F0F-A27A-98CFD2D8023E}"/>
                    </a:ext>
                  </a:extLst>
                </p:cNvPr>
                <p:cNvSpPr txBox="1">
                  <a:spLocks noRot="1" noChangeAspect="1" noMove="1" noResize="1" noEditPoints="1" noAdjustHandles="1" noChangeArrowheads="1" noChangeShapeType="1" noTextEdit="1"/>
                </p:cNvSpPr>
                <p:nvPr/>
              </p:nvSpPr>
              <p:spPr>
                <a:xfrm>
                  <a:off x="-2708760" y="2640885"/>
                  <a:ext cx="344646" cy="481094"/>
                </a:xfrm>
                <a:prstGeom prst="rect">
                  <a:avLst/>
                </a:prstGeom>
                <a:blipFill>
                  <a:blip r:embed="rId43"/>
                  <a:stretch>
                    <a:fillRect r="-12000" b="-4348"/>
                  </a:stretch>
                </a:blipFill>
              </p:spPr>
              <p:txBody>
                <a:bodyPr/>
                <a:lstStyle/>
                <a:p>
                  <a:r>
                    <a:rPr lang="LID4096">
                      <a:noFill/>
                    </a:rPr>
                    <a:t> </a:t>
                  </a:r>
                </a:p>
              </p:txBody>
            </p:sp>
          </mc:Fallback>
        </mc:AlternateContent>
        <p:sp>
          <p:nvSpPr>
            <p:cNvPr id="53" name="TextBox 111">
              <a:extLst>
                <a:ext uri="{FF2B5EF4-FFF2-40B4-BE49-F238E27FC236}">
                  <a16:creationId xmlns:a16="http://schemas.microsoft.com/office/drawing/2014/main" id="{4F442726-D8C3-490B-A2B4-E7C5BE658ACD}"/>
                </a:ext>
              </a:extLst>
            </p:cNvPr>
            <p:cNvSpPr txBox="1"/>
            <p:nvPr/>
          </p:nvSpPr>
          <p:spPr>
            <a:xfrm>
              <a:off x="-2891712" y="2279181"/>
              <a:ext cx="4317028" cy="832451"/>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lgn="ctr"/>
              <a:r>
                <a:rPr lang="en-US" sz="2400" b="1" dirty="0">
                  <a:solidFill>
                    <a:schemeClr val="bg1"/>
                  </a:solidFill>
                  <a:latin typeface="+mn-lt"/>
                </a:rPr>
                <a:t>Covariance lab </a:t>
              </a:r>
            </a:p>
            <a:p>
              <a:pPr algn="ctr"/>
              <a:r>
                <a:rPr lang="en-US" sz="2400" b="1" dirty="0">
                  <a:solidFill>
                    <a:schemeClr val="bg1"/>
                  </a:solidFill>
                  <a:latin typeface="+mn-lt"/>
                </a:rPr>
                <a:t>measurements</a:t>
              </a:r>
            </a:p>
          </p:txBody>
        </p:sp>
      </p:grpSp>
      <p:sp>
        <p:nvSpPr>
          <p:cNvPr id="43" name="Title 1"/>
          <p:cNvSpPr>
            <a:spLocks noGrp="1"/>
          </p:cNvSpPr>
          <p:nvPr>
            <p:ph type="title" idx="4294967295"/>
          </p:nvPr>
        </p:nvSpPr>
        <p:spPr>
          <a:xfrm>
            <a:off x="0" y="2"/>
            <a:ext cx="9918700" cy="732816"/>
          </a:xfrm>
        </p:spPr>
        <p:txBody>
          <a:bodyPr>
            <a:normAutofit fontScale="90000"/>
          </a:bodyPr>
          <a:lstStyle/>
          <a:p>
            <a:r>
              <a:rPr lang="en-US" b="1" dirty="0">
                <a:solidFill>
                  <a:srgbClr val="FFC000"/>
                </a:solidFill>
              </a:rPr>
              <a:t>Explaining dependency on scattering angle</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20</a:t>
            </a:fld>
            <a:endParaRPr lang="he-IL" dirty="0"/>
          </a:p>
        </p:txBody>
      </p:sp>
      <p:sp>
        <p:nvSpPr>
          <p:cNvPr id="14" name="TextBox 102">
            <a:extLst>
              <a:ext uri="{FF2B5EF4-FFF2-40B4-BE49-F238E27FC236}">
                <a16:creationId xmlns:a16="http://schemas.microsoft.com/office/drawing/2014/main" id="{DEA09F5A-1661-4BDF-A2DF-89252468F52D}"/>
              </a:ext>
            </a:extLst>
          </p:cNvPr>
          <p:cNvSpPr txBox="1"/>
          <p:nvPr/>
        </p:nvSpPr>
        <p:spPr>
          <a:xfrm>
            <a:off x="1393630" y="5913429"/>
            <a:ext cx="9564914" cy="553998"/>
          </a:xfrm>
          <a:prstGeom prst="rect">
            <a:avLst/>
          </a:prstGeom>
        </p:spPr>
        <p:txBody>
          <a:bodyPr wrap="square">
            <a:spAutoFit/>
          </a:bodyPr>
          <a:lstStyle>
            <a:defPPr>
              <a:defRPr lang="en-US"/>
            </a:defPPr>
            <a:lvl1pPr algn="ctr">
              <a:defRPr sz="4000">
                <a:solidFill>
                  <a:schemeClr val="bg1"/>
                </a:solidFill>
                <a:latin typeface="+mn-lt"/>
              </a:defRPr>
            </a:lvl1pPr>
          </a:lstStyle>
          <a:p>
            <a:r>
              <a:rPr lang="en-US" sz="3000" dirty="0"/>
              <a:t>Correlation decays for larger scattering angles</a:t>
            </a:r>
          </a:p>
        </p:txBody>
      </p:sp>
      <p:grpSp>
        <p:nvGrpSpPr>
          <p:cNvPr id="3" name="Group 2"/>
          <p:cNvGrpSpPr/>
          <p:nvPr/>
        </p:nvGrpSpPr>
        <p:grpSpPr>
          <a:xfrm>
            <a:off x="2591054" y="1650507"/>
            <a:ext cx="6338844" cy="3932067"/>
            <a:chOff x="2591054" y="1650507"/>
            <a:chExt cx="6338844" cy="3932067"/>
          </a:xfrm>
        </p:grpSpPr>
        <p:sp>
          <p:nvSpPr>
            <p:cNvPr id="17" name="TextBox 111">
              <a:extLst>
                <a:ext uri="{FF2B5EF4-FFF2-40B4-BE49-F238E27FC236}">
                  <a16:creationId xmlns:a16="http://schemas.microsoft.com/office/drawing/2014/main" id="{DEA09F5A-1661-4BDF-A2DF-89252468F52D}"/>
                </a:ext>
              </a:extLst>
            </p:cNvPr>
            <p:cNvSpPr txBox="1"/>
            <p:nvPr/>
          </p:nvSpPr>
          <p:spPr>
            <a:xfrm>
              <a:off x="3755947" y="1650507"/>
              <a:ext cx="1579817" cy="553998"/>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lgn="ctr"/>
              <a:r>
                <a:rPr lang="el-GR" sz="3000" b="1" dirty="0">
                  <a:solidFill>
                    <a:schemeClr val="bg1"/>
                  </a:solidFill>
                  <a:latin typeface="+mn-lt"/>
                </a:rPr>
                <a:t>Δ</a:t>
              </a:r>
              <a:r>
                <a:rPr lang="en-US" sz="3000" b="1" dirty="0">
                  <a:solidFill>
                    <a:schemeClr val="bg1"/>
                  </a:solidFill>
                  <a:latin typeface="+mn-lt"/>
                </a:rPr>
                <a:t> = 0</a:t>
              </a:r>
              <a:r>
                <a:rPr lang="en-IL" sz="3000" dirty="0">
                  <a:solidFill>
                    <a:schemeClr val="bg1"/>
                  </a:solidFill>
                  <a:latin typeface="+mn-lt"/>
                </a:rPr>
                <a:t>°</a:t>
              </a:r>
              <a:endParaRPr lang="en-US" sz="3000" b="1" dirty="0">
                <a:solidFill>
                  <a:schemeClr val="bg1"/>
                </a:solidFill>
                <a:latin typeface="+mn-lt"/>
              </a:endParaRPr>
            </a:p>
          </p:txBody>
        </p:sp>
        <p:sp>
          <p:nvSpPr>
            <p:cNvPr id="18" name="TextBox 112">
              <a:extLst>
                <a:ext uri="{FF2B5EF4-FFF2-40B4-BE49-F238E27FC236}">
                  <a16:creationId xmlns:a16="http://schemas.microsoft.com/office/drawing/2014/main" id="{DEA09F5A-1661-4BDF-A2DF-89252468F52D}"/>
                </a:ext>
              </a:extLst>
            </p:cNvPr>
            <p:cNvSpPr txBox="1"/>
            <p:nvPr/>
          </p:nvSpPr>
          <p:spPr>
            <a:xfrm>
              <a:off x="5518592" y="1650507"/>
              <a:ext cx="1579817" cy="553998"/>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lgn="ctr"/>
              <a:r>
                <a:rPr lang="el-GR" sz="3000" b="1" dirty="0">
                  <a:solidFill>
                    <a:schemeClr val="bg1"/>
                  </a:solidFill>
                  <a:latin typeface="+mn-lt"/>
                </a:rPr>
                <a:t>Δ</a:t>
              </a:r>
              <a:r>
                <a:rPr lang="en-US" sz="3000" b="1" dirty="0">
                  <a:solidFill>
                    <a:schemeClr val="bg1"/>
                  </a:solidFill>
                  <a:latin typeface="+mn-lt"/>
                </a:rPr>
                <a:t> = 5</a:t>
              </a:r>
              <a:r>
                <a:rPr lang="en-IL" sz="3000" dirty="0">
                  <a:solidFill>
                    <a:schemeClr val="bg1"/>
                  </a:solidFill>
                  <a:latin typeface="+mn-lt"/>
                </a:rPr>
                <a:t>°</a:t>
              </a:r>
              <a:endParaRPr lang="en-US" sz="3000" b="1" dirty="0">
                <a:solidFill>
                  <a:schemeClr val="bg1"/>
                </a:solidFill>
                <a:latin typeface="+mn-lt"/>
              </a:endParaRPr>
            </a:p>
          </p:txBody>
        </p:sp>
        <p:sp>
          <p:nvSpPr>
            <p:cNvPr id="19" name="TextBox 113">
              <a:extLst>
                <a:ext uri="{FF2B5EF4-FFF2-40B4-BE49-F238E27FC236}">
                  <a16:creationId xmlns:a16="http://schemas.microsoft.com/office/drawing/2014/main" id="{DEA09F5A-1661-4BDF-A2DF-89252468F52D}"/>
                </a:ext>
              </a:extLst>
            </p:cNvPr>
            <p:cNvSpPr txBox="1"/>
            <p:nvPr/>
          </p:nvSpPr>
          <p:spPr>
            <a:xfrm>
              <a:off x="7217134" y="1650507"/>
              <a:ext cx="1712764" cy="553998"/>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lgn="ctr"/>
              <a:r>
                <a:rPr lang="el-GR" sz="3000" b="1" dirty="0">
                  <a:solidFill>
                    <a:schemeClr val="bg1"/>
                  </a:solidFill>
                  <a:latin typeface="+mn-lt"/>
                </a:rPr>
                <a:t>Δ</a:t>
              </a:r>
              <a:r>
                <a:rPr lang="en-US" sz="3000" b="1" dirty="0">
                  <a:solidFill>
                    <a:schemeClr val="bg1"/>
                  </a:solidFill>
                  <a:latin typeface="+mn-lt"/>
                </a:rPr>
                <a:t> = 20</a:t>
              </a:r>
              <a:r>
                <a:rPr lang="en-IL" sz="3000" dirty="0">
                  <a:solidFill>
                    <a:schemeClr val="bg1"/>
                  </a:solidFill>
                  <a:latin typeface="+mn-lt"/>
                </a:rPr>
                <a:t>°</a:t>
              </a:r>
              <a:endParaRPr lang="en-US" sz="3000" b="1" dirty="0">
                <a:solidFill>
                  <a:schemeClr val="bg1"/>
                </a:solidFill>
                <a:latin typeface="+mn-lt"/>
              </a:endParaRPr>
            </a:p>
          </p:txBody>
        </p:sp>
        <p:sp>
          <p:nvSpPr>
            <p:cNvPr id="20" name="TextBox 114">
              <a:extLst>
                <a:ext uri="{FF2B5EF4-FFF2-40B4-BE49-F238E27FC236}">
                  <a16:creationId xmlns:a16="http://schemas.microsoft.com/office/drawing/2014/main" id="{DEA09F5A-1661-4BDF-A2DF-89252468F52D}"/>
                </a:ext>
              </a:extLst>
            </p:cNvPr>
            <p:cNvSpPr txBox="1"/>
            <p:nvPr/>
          </p:nvSpPr>
          <p:spPr>
            <a:xfrm rot="16200000">
              <a:off x="2509279" y="2556213"/>
              <a:ext cx="1628629" cy="77563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r>
                <a:rPr lang="en-US" sz="2400" dirty="0">
                  <a:solidFill>
                    <a:schemeClr val="bg1"/>
                  </a:solidFill>
                  <a:latin typeface="+mn-lt"/>
                </a:rPr>
                <a:t>Total</a:t>
              </a:r>
              <a:r>
                <a:rPr lang="en-US" sz="2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dirty="0">
                  <a:solidFill>
                    <a:schemeClr val="bg1"/>
                  </a:solidFill>
                  <a:latin typeface="+mn-lt"/>
                </a:rPr>
                <a:t>Covariance</a:t>
              </a:r>
            </a:p>
          </p:txBody>
        </p:sp>
        <p:sp>
          <p:nvSpPr>
            <p:cNvPr id="21" name="TextBox 115">
              <a:extLst>
                <a:ext uri="{FF2B5EF4-FFF2-40B4-BE49-F238E27FC236}">
                  <a16:creationId xmlns:a16="http://schemas.microsoft.com/office/drawing/2014/main" id="{DEA09F5A-1661-4BDF-A2DF-89252468F52D}"/>
                </a:ext>
              </a:extLst>
            </p:cNvPr>
            <p:cNvSpPr txBox="1"/>
            <p:nvPr/>
          </p:nvSpPr>
          <p:spPr>
            <a:xfrm rot="16200000">
              <a:off x="2300894" y="4172058"/>
              <a:ext cx="1700676" cy="1120355"/>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r>
                <a:rPr lang="en-US" sz="2400" dirty="0">
                  <a:solidFill>
                    <a:schemeClr val="bg1"/>
                  </a:solidFill>
                  <a:latin typeface="+mn-lt"/>
                </a:rPr>
                <a:t>Single Scattering Covariance</a:t>
              </a:r>
            </a:p>
          </p:txBody>
        </p:sp>
        <p:pic>
          <p:nvPicPr>
            <p:cNvPr id="22" name="Picture 21"/>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734516" y="2129713"/>
              <a:ext cx="1623305" cy="1628628"/>
            </a:xfrm>
            <a:prstGeom prst="rect">
              <a:avLst/>
            </a:prstGeom>
            <a:ln w="38100">
              <a:solidFill>
                <a:schemeClr val="tx1"/>
              </a:solidFill>
            </a:ln>
          </p:spPr>
        </p:pic>
        <p:pic>
          <p:nvPicPr>
            <p:cNvPr id="23" name="Picture 22"/>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498997" y="2129713"/>
              <a:ext cx="1623305" cy="1628628"/>
            </a:xfrm>
            <a:prstGeom prst="rect">
              <a:avLst/>
            </a:prstGeom>
            <a:ln w="38100">
              <a:solidFill>
                <a:schemeClr val="tx1"/>
              </a:solidFill>
            </a:ln>
          </p:spPr>
        </p:pic>
        <p:pic>
          <p:nvPicPr>
            <p:cNvPr id="24" name="Picture 23"/>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7263478" y="2129713"/>
              <a:ext cx="1623305" cy="1628628"/>
            </a:xfrm>
            <a:prstGeom prst="rect">
              <a:avLst/>
            </a:prstGeom>
            <a:ln w="38100">
              <a:solidFill>
                <a:schemeClr val="tx1"/>
              </a:solidFill>
            </a:ln>
          </p:spPr>
        </p:pic>
        <p:pic>
          <p:nvPicPr>
            <p:cNvPr id="25" name="Picture 24"/>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3734516" y="3893754"/>
              <a:ext cx="1623304" cy="1628627"/>
            </a:xfrm>
            <a:prstGeom prst="rect">
              <a:avLst/>
            </a:prstGeom>
            <a:ln w="38100">
              <a:solidFill>
                <a:schemeClr val="tx1"/>
              </a:solidFill>
            </a:ln>
          </p:spPr>
        </p:pic>
        <p:pic>
          <p:nvPicPr>
            <p:cNvPr id="26" name="Picture 25"/>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5498997" y="3893754"/>
              <a:ext cx="1623305" cy="1628628"/>
            </a:xfrm>
            <a:prstGeom prst="rect">
              <a:avLst/>
            </a:prstGeom>
            <a:ln w="38100">
              <a:solidFill>
                <a:schemeClr val="tx1"/>
              </a:solidFill>
            </a:ln>
          </p:spPr>
        </p:pic>
        <p:pic>
          <p:nvPicPr>
            <p:cNvPr id="27" name="Picture 26"/>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263478" y="3893754"/>
              <a:ext cx="1623305" cy="1628628"/>
            </a:xfrm>
            <a:prstGeom prst="rect">
              <a:avLst/>
            </a:prstGeom>
            <a:ln w="38100">
              <a:solidFill>
                <a:schemeClr val="tx1"/>
              </a:solidFill>
            </a:ln>
          </p:spPr>
        </p:pic>
      </p:grpSp>
      <p:sp>
        <p:nvSpPr>
          <p:cNvPr id="28" name="TextBox 102">
            <a:extLst>
              <a:ext uri="{FF2B5EF4-FFF2-40B4-BE49-F238E27FC236}">
                <a16:creationId xmlns:a16="http://schemas.microsoft.com/office/drawing/2014/main" id="{DEA09F5A-1661-4BDF-A2DF-89252468F52D}"/>
              </a:ext>
            </a:extLst>
          </p:cNvPr>
          <p:cNvSpPr txBox="1"/>
          <p:nvPr/>
        </p:nvSpPr>
        <p:spPr>
          <a:xfrm>
            <a:off x="3280751" y="5452393"/>
            <a:ext cx="6350000" cy="461665"/>
          </a:xfrm>
          <a:prstGeom prst="rect">
            <a:avLst/>
          </a:prstGeom>
        </p:spPr>
        <p:txBody>
          <a:bodyPr wrap="square">
            <a:spAutoFit/>
          </a:bodyPr>
          <a:lstStyle>
            <a:defPPr>
              <a:defRPr lang="en-US"/>
            </a:defPPr>
            <a:lvl1pPr algn="ctr">
              <a:defRPr sz="4000">
                <a:solidFill>
                  <a:schemeClr val="bg1"/>
                </a:solidFill>
                <a:latin typeface="+mn-lt"/>
              </a:defRPr>
            </a:lvl1pPr>
          </a:lstStyle>
          <a:p>
            <a:r>
              <a:rPr lang="en-US" sz="2400" dirty="0">
                <a:solidFill>
                  <a:srgbClr val="FFFF99"/>
                </a:solidFill>
              </a:rPr>
              <a:t>Simulated covariance with O.D. = 5</a:t>
            </a:r>
          </a:p>
        </p:txBody>
      </p:sp>
      <mc:AlternateContent xmlns:mc="http://schemas.openxmlformats.org/markup-compatibility/2006" xmlns:a14="http://schemas.microsoft.com/office/drawing/2010/main">
        <mc:Choice Requires="a14">
          <p:sp>
            <p:nvSpPr>
              <p:cNvPr id="29" name="TextBox 28"/>
              <p:cNvSpPr txBox="1"/>
              <p:nvPr/>
            </p:nvSpPr>
            <p:spPr>
              <a:xfrm>
                <a:off x="8581441" y="5266187"/>
                <a:ext cx="4021388" cy="4616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bg1"/>
                          </a:solidFill>
                          <a:latin typeface="Cambria Math" panose="02040503050406030204" pitchFamily="18" charset="0"/>
                        </a:rPr>
                        <m:t>𝐶</m:t>
                      </m:r>
                      <m:d>
                        <m:dPr>
                          <m:ctrlPr>
                            <a:rPr lang="en-IL" sz="3000" i="1">
                              <a:solidFill>
                                <a:schemeClr val="bg1"/>
                              </a:solidFill>
                              <a:latin typeface="Cambria Math" panose="02040503050406030204" pitchFamily="18" charset="0"/>
                            </a:rPr>
                          </m:ctrlPr>
                        </m:dPr>
                        <m:e>
                          <m:r>
                            <a:rPr lang="en-US" sz="3000" b="1" i="1">
                              <a:solidFill>
                                <a:schemeClr val="bg1"/>
                              </a:solidFill>
                              <a:latin typeface="Cambria Math" panose="02040503050406030204" pitchFamily="18" charset="0"/>
                            </a:rPr>
                            <m:t>𝝉</m:t>
                          </m:r>
                          <m:r>
                            <a:rPr lang="en-US" sz="3000" i="1">
                              <a:solidFill>
                                <a:schemeClr val="bg1"/>
                              </a:solidFill>
                              <a:latin typeface="Cambria Math" panose="02040503050406030204" pitchFamily="18" charset="0"/>
                            </a:rPr>
                            <m:t>,</m:t>
                          </m:r>
                          <m:r>
                            <a:rPr lang="en-US" sz="3000" b="1">
                              <a:solidFill>
                                <a:schemeClr val="bg1"/>
                              </a:solidFill>
                              <a:latin typeface="Cambria Math" panose="02040503050406030204" pitchFamily="18" charset="0"/>
                            </a:rPr>
                            <m:t>𝚫</m:t>
                          </m:r>
                        </m:e>
                      </m:d>
                      <m:r>
                        <a:rPr lang="en-IL" sz="3000" i="1" smtClean="0">
                          <a:solidFill>
                            <a:schemeClr val="bg1"/>
                          </a:solidFill>
                          <a:latin typeface="Cambria Math" panose="02040503050406030204" pitchFamily="18" charset="0"/>
                          <a:ea typeface="Cambria Math" panose="02040503050406030204" pitchFamily="18" charset="0"/>
                        </a:rPr>
                        <m:t>∝</m:t>
                      </m:r>
                      <m:r>
                        <a:rPr lang="en-US" sz="3000" i="1">
                          <a:solidFill>
                            <a:schemeClr val="bg1"/>
                          </a:solidFill>
                          <a:latin typeface="Cambria Math" panose="02040503050406030204" pitchFamily="18" charset="0"/>
                        </a:rPr>
                        <m:t>𝜌</m:t>
                      </m:r>
                      <m:d>
                        <m:dPr>
                          <m:ctrlPr>
                            <a:rPr lang="en-IL" sz="3000" i="1">
                              <a:solidFill>
                                <a:schemeClr val="bg1"/>
                              </a:solidFill>
                              <a:latin typeface="Cambria Math" panose="02040503050406030204" pitchFamily="18" charset="0"/>
                            </a:rPr>
                          </m:ctrlPr>
                        </m:dPr>
                        <m:e>
                          <m:r>
                            <a:rPr lang="en-US" sz="3000" b="1" i="1">
                              <a:solidFill>
                                <a:schemeClr val="bg1"/>
                              </a:solidFill>
                              <a:latin typeface="Cambria Math" panose="02040503050406030204" pitchFamily="18" charset="0"/>
                            </a:rPr>
                            <m:t>𝝉</m:t>
                          </m:r>
                        </m:e>
                      </m:d>
                    </m:oMath>
                  </m:oMathPara>
                </a14:m>
                <a:endParaRPr lang="en-US" sz="30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581441" y="5266187"/>
                <a:ext cx="4021388" cy="461665"/>
              </a:xfrm>
              <a:prstGeom prst="rect">
                <a:avLst/>
              </a:prstGeom>
              <a:blipFill>
                <a:blip r:embed="rId50"/>
                <a:stretch>
                  <a:fillRect/>
                </a:stretch>
              </a:blipFill>
            </p:spPr>
            <p:txBody>
              <a:bodyPr/>
              <a:lstStyle/>
              <a:p>
                <a:r>
                  <a:rPr lang="LID4096">
                    <a:noFill/>
                  </a:rPr>
                  <a:t> </a:t>
                </a:r>
              </a:p>
            </p:txBody>
          </p:sp>
        </mc:Fallback>
      </mc:AlternateContent>
      <p:grpSp>
        <p:nvGrpSpPr>
          <p:cNvPr id="30" name="Group 29"/>
          <p:cNvGrpSpPr/>
          <p:nvPr/>
        </p:nvGrpSpPr>
        <p:grpSpPr>
          <a:xfrm>
            <a:off x="8986101" y="3794681"/>
            <a:ext cx="3047653" cy="1421416"/>
            <a:chOff x="-4664075" y="4079521"/>
            <a:chExt cx="3047653" cy="1421416"/>
          </a:xfrm>
        </p:grpSpPr>
        <p:pic>
          <p:nvPicPr>
            <p:cNvPr id="31" name="Picture 30"/>
            <p:cNvPicPr>
              <a:picLocks noChangeAspect="1"/>
            </p:cNvPicPr>
            <p:nvPr/>
          </p:nvPicPr>
          <p:blipFill>
            <a:blip r:embed="rId51">
              <a:clrChange>
                <a:clrFrom>
                  <a:srgbClr val="7F7F7F"/>
                </a:clrFrom>
                <a:clrTo>
                  <a:srgbClr val="7F7F7F">
                    <a:alpha val="0"/>
                  </a:srgbClr>
                </a:clrTo>
              </a:clrChange>
              <a:extLst>
                <a:ext uri="{28A0092B-C50C-407E-A947-70E740481C1C}">
                  <a14:useLocalDpi xmlns:a14="http://schemas.microsoft.com/office/drawing/2010/main" val="0"/>
                </a:ext>
              </a:extLst>
            </a:blip>
            <a:stretch>
              <a:fillRect/>
            </a:stretch>
          </p:blipFill>
          <p:spPr>
            <a:xfrm>
              <a:off x="-3606873" y="4617324"/>
              <a:ext cx="1662033" cy="883613"/>
            </a:xfrm>
            <a:prstGeom prst="rect">
              <a:avLst/>
            </a:prstGeom>
          </p:spPr>
        </p:pic>
        <p:cxnSp>
          <p:nvCxnSpPr>
            <p:cNvPr id="32" name="Straight Connector 31"/>
            <p:cNvCxnSpPr/>
            <p:nvPr/>
          </p:nvCxnSpPr>
          <p:spPr>
            <a:xfrm>
              <a:off x="-4664075" y="5039582"/>
              <a:ext cx="1393817" cy="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4526461" y="4454986"/>
                  <a:ext cx="57541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sSub>
                      </m:oMath>
                    </m:oMathPara>
                  </a14:m>
                  <a:endParaRPr lang="en-US" sz="3600" i="1" dirty="0">
                    <a:solidFill>
                      <a:srgbClr val="FFC000"/>
                    </a:solidFill>
                    <a:latin typeface="Cambria Math" panose="02040503050406030204" pitchFamily="18" charset="0"/>
                  </a:endParaRPr>
                </a:p>
              </p:txBody>
            </p:sp>
          </mc:Choice>
          <mc:Fallback xmlns="">
            <p:sp>
              <p:nvSpPr>
                <p:cNvPr id="1164" name="TextBox 1163"/>
                <p:cNvSpPr txBox="1">
                  <a:spLocks noRot="1" noChangeAspect="1" noMove="1" noResize="1" noEditPoints="1" noAdjustHandles="1" noChangeArrowheads="1" noChangeShapeType="1" noTextEdit="1"/>
                </p:cNvSpPr>
                <p:nvPr/>
              </p:nvSpPr>
              <p:spPr>
                <a:xfrm>
                  <a:off x="-4526461" y="4454986"/>
                  <a:ext cx="575414" cy="553998"/>
                </a:xfrm>
                <a:prstGeom prst="rect">
                  <a:avLst/>
                </a:prstGeom>
                <a:blipFill>
                  <a:blip r:embed="rId27"/>
                  <a:stretch>
                    <a:fillRect/>
                  </a:stretch>
                </a:blipFill>
              </p:spPr>
              <p:txBody>
                <a:bodyPr/>
                <a:lstStyle/>
                <a:p>
                  <a:r>
                    <a:rPr lang="en-US">
                      <a:noFill/>
                    </a:rPr>
                    <a:t> </a:t>
                  </a:r>
                </a:p>
              </p:txBody>
            </p:sp>
          </mc:Fallback>
        </mc:AlternateContent>
        <p:cxnSp>
          <p:nvCxnSpPr>
            <p:cNvPr id="34" name="Straight Connector 33"/>
            <p:cNvCxnSpPr/>
            <p:nvPr/>
          </p:nvCxnSpPr>
          <p:spPr>
            <a:xfrm flipV="1">
              <a:off x="-2999585" y="4296498"/>
              <a:ext cx="1054227" cy="668721"/>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2655256" y="4079521"/>
                  <a:ext cx="68121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b="0" i="1" smtClean="0">
                                <a:solidFill>
                                  <a:srgbClr val="FFC000"/>
                                </a:solidFill>
                                <a:latin typeface="Cambria Math" panose="02040503050406030204" pitchFamily="18" charset="0"/>
                              </a:rPr>
                              <m:t>𝑣</m:t>
                            </m:r>
                          </m:e>
                          <m:sub/>
                        </m:sSub>
                      </m:oMath>
                    </m:oMathPara>
                  </a14:m>
                  <a:endParaRPr lang="en-US" sz="3600" i="1" dirty="0">
                    <a:solidFill>
                      <a:srgbClr val="FFC000"/>
                    </a:solidFill>
                    <a:latin typeface="Cambria Math" panose="02040503050406030204" pitchFamily="18" charset="0"/>
                  </a:endParaRPr>
                </a:p>
              </p:txBody>
            </p:sp>
          </mc:Choice>
          <mc:Fallback xmlns="">
            <p:sp>
              <p:nvSpPr>
                <p:cNvPr id="1166" name="TextBox 1165"/>
                <p:cNvSpPr txBox="1">
                  <a:spLocks noRot="1" noChangeAspect="1" noMove="1" noResize="1" noEditPoints="1" noAdjustHandles="1" noChangeArrowheads="1" noChangeShapeType="1" noTextEdit="1"/>
                </p:cNvSpPr>
                <p:nvPr/>
              </p:nvSpPr>
              <p:spPr>
                <a:xfrm>
                  <a:off x="-2655256" y="4079521"/>
                  <a:ext cx="681212" cy="553998"/>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951450" y="4342340"/>
                  <a:ext cx="33502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C000"/>
                            </a:solidFill>
                            <a:latin typeface="Cambria Math" panose="02040503050406030204" pitchFamily="18" charset="0"/>
                          </a:rPr>
                          <m:t>𝝉</m:t>
                        </m:r>
                      </m:oMath>
                    </m:oMathPara>
                  </a14:m>
                  <a:endParaRPr lang="en-US" sz="3600" b="1" i="1" dirty="0">
                    <a:solidFill>
                      <a:srgbClr val="FFC000"/>
                    </a:solidFill>
                    <a:latin typeface="Cambria Math" panose="02040503050406030204" pitchFamily="18" charset="0"/>
                  </a:endParaRPr>
                </a:p>
              </p:txBody>
            </p:sp>
          </mc:Choice>
          <mc:Fallback xmlns="">
            <p:sp>
              <p:nvSpPr>
                <p:cNvPr id="444" name="TextBox 443"/>
                <p:cNvSpPr txBox="1">
                  <a:spLocks noRot="1" noChangeAspect="1" noMove="1" noResize="1" noEditPoints="1" noAdjustHandles="1" noChangeArrowheads="1" noChangeShapeType="1" noTextEdit="1"/>
                </p:cNvSpPr>
                <p:nvPr/>
              </p:nvSpPr>
              <p:spPr>
                <a:xfrm>
                  <a:off x="-1951450" y="4342340"/>
                  <a:ext cx="335028" cy="553998"/>
                </a:xfrm>
                <a:prstGeom prst="rect">
                  <a:avLst/>
                </a:prstGeom>
                <a:blipFill>
                  <a:blip r:embed="rId29"/>
                  <a:stretch>
                    <a:fillRect/>
                  </a:stretch>
                </a:blipFill>
              </p:spPr>
              <p:txBody>
                <a:bodyPr/>
                <a:lstStyle/>
                <a:p>
                  <a:r>
                    <a:rPr lang="en-US">
                      <a:noFill/>
                    </a:rPr>
                    <a:t> </a:t>
                  </a:r>
                </a:p>
              </p:txBody>
            </p:sp>
          </mc:Fallback>
        </mc:AlternateContent>
        <p:cxnSp>
          <p:nvCxnSpPr>
            <p:cNvPr id="37" name="Straight Connector 36"/>
            <p:cNvCxnSpPr/>
            <p:nvPr/>
          </p:nvCxnSpPr>
          <p:spPr>
            <a:xfrm>
              <a:off x="-3159125" y="5039582"/>
              <a:ext cx="1415379" cy="0"/>
            </a:xfrm>
            <a:prstGeom prst="line">
              <a:avLst/>
            </a:prstGeom>
            <a:ln w="57150">
              <a:solidFill>
                <a:srgbClr val="FFC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rot="10800000" flipV="1">
              <a:off x="-3261188" y="4891795"/>
              <a:ext cx="262952" cy="262952"/>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sp>
          <p:nvSpPr>
            <p:cNvPr id="39" name="Freeform 38"/>
            <p:cNvSpPr/>
            <p:nvPr/>
          </p:nvSpPr>
          <p:spPr>
            <a:xfrm rot="10800000">
              <a:off x="-2203454" y="4528575"/>
              <a:ext cx="246095" cy="450850"/>
            </a:xfrm>
            <a:custGeom>
              <a:avLst/>
              <a:gdLst>
                <a:gd name="connsiteX0" fmla="*/ 93695 w 246095"/>
                <a:gd name="connsiteY0" fmla="*/ 0 h 450850"/>
                <a:gd name="connsiteX1" fmla="*/ 36545 w 246095"/>
                <a:gd name="connsiteY1" fmla="*/ 57150 h 450850"/>
                <a:gd name="connsiteX2" fmla="*/ 4795 w 246095"/>
                <a:gd name="connsiteY2" fmla="*/ 127000 h 450850"/>
                <a:gd name="connsiteX3" fmla="*/ 4795 w 246095"/>
                <a:gd name="connsiteY3" fmla="*/ 254000 h 450850"/>
                <a:gd name="connsiteX4" fmla="*/ 49245 w 246095"/>
                <a:gd name="connsiteY4" fmla="*/ 355600 h 450850"/>
                <a:gd name="connsiteX5" fmla="*/ 106395 w 246095"/>
                <a:gd name="connsiteY5" fmla="*/ 400050 h 450850"/>
                <a:gd name="connsiteX6" fmla="*/ 138145 w 246095"/>
                <a:gd name="connsiteY6" fmla="*/ 412750 h 450850"/>
                <a:gd name="connsiteX7" fmla="*/ 201645 w 246095"/>
                <a:gd name="connsiteY7" fmla="*/ 431800 h 450850"/>
                <a:gd name="connsiteX8" fmla="*/ 246095 w 246095"/>
                <a:gd name="connsiteY8" fmla="*/ 450850 h 45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5" h="450850">
                  <a:moveTo>
                    <a:pt x="93695" y="0"/>
                  </a:moveTo>
                  <a:cubicBezTo>
                    <a:pt x="72528" y="17991"/>
                    <a:pt x="51362" y="35983"/>
                    <a:pt x="36545" y="57150"/>
                  </a:cubicBezTo>
                  <a:cubicBezTo>
                    <a:pt x="21728" y="78317"/>
                    <a:pt x="10087" y="94192"/>
                    <a:pt x="4795" y="127000"/>
                  </a:cubicBezTo>
                  <a:cubicBezTo>
                    <a:pt x="-497" y="159808"/>
                    <a:pt x="-2613" y="215900"/>
                    <a:pt x="4795" y="254000"/>
                  </a:cubicBezTo>
                  <a:cubicBezTo>
                    <a:pt x="12203" y="292100"/>
                    <a:pt x="32312" y="331258"/>
                    <a:pt x="49245" y="355600"/>
                  </a:cubicBezTo>
                  <a:cubicBezTo>
                    <a:pt x="66178" y="379942"/>
                    <a:pt x="91578" y="390525"/>
                    <a:pt x="106395" y="400050"/>
                  </a:cubicBezTo>
                  <a:cubicBezTo>
                    <a:pt x="121212" y="409575"/>
                    <a:pt x="122270" y="407458"/>
                    <a:pt x="138145" y="412750"/>
                  </a:cubicBezTo>
                  <a:cubicBezTo>
                    <a:pt x="154020" y="418042"/>
                    <a:pt x="183653" y="425450"/>
                    <a:pt x="201645" y="431800"/>
                  </a:cubicBezTo>
                  <a:cubicBezTo>
                    <a:pt x="219637" y="438150"/>
                    <a:pt x="232866" y="444500"/>
                    <a:pt x="246095" y="450850"/>
                  </a:cubicBezTo>
                </a:path>
              </a:pathLst>
            </a:custGeom>
            <a:ln w="57150">
              <a:solidFill>
                <a:srgbClr val="FFC000"/>
              </a:solidFill>
              <a:headEnd type="none"/>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92D050"/>
                </a:solidFill>
              </a:endParaRPr>
            </a:p>
          </p:txBody>
        </p:sp>
      </p:grpSp>
      <p:sp>
        <p:nvSpPr>
          <p:cNvPr id="58" name="Rounded Rectangle 39">
            <a:extLst>
              <a:ext uri="{FF2B5EF4-FFF2-40B4-BE49-F238E27FC236}">
                <a16:creationId xmlns:a16="http://schemas.microsoft.com/office/drawing/2014/main" id="{F9903223-264A-4322-B65B-8FDFEE810B6D}"/>
              </a:ext>
            </a:extLst>
          </p:cNvPr>
          <p:cNvSpPr/>
          <p:nvPr/>
        </p:nvSpPr>
        <p:spPr>
          <a:xfrm rot="20938393">
            <a:off x="114002" y="3884520"/>
            <a:ext cx="4258179" cy="1724734"/>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See paper for other new properties that our model reveals</a:t>
            </a:r>
            <a:endParaRPr lang="en-US" sz="3600" dirty="0">
              <a:solidFill>
                <a:schemeClr val="bg1"/>
              </a:solidFill>
            </a:endParaRPr>
          </a:p>
        </p:txBody>
      </p:sp>
      <p:grpSp>
        <p:nvGrpSpPr>
          <p:cNvPr id="6" name="Group 5">
            <a:extLst>
              <a:ext uri="{FF2B5EF4-FFF2-40B4-BE49-F238E27FC236}">
                <a16:creationId xmlns:a16="http://schemas.microsoft.com/office/drawing/2014/main" id="{AA242E9D-5DB9-49DB-94C6-E705CFAE19E8}"/>
              </a:ext>
            </a:extLst>
          </p:cNvPr>
          <p:cNvGrpSpPr/>
          <p:nvPr/>
        </p:nvGrpSpPr>
        <p:grpSpPr>
          <a:xfrm>
            <a:off x="9080991" y="492840"/>
            <a:ext cx="3175957" cy="2997746"/>
            <a:chOff x="8463920" y="2023259"/>
            <a:chExt cx="3175957" cy="2997746"/>
          </a:xfrm>
        </p:grpSpPr>
        <p:grpSp>
          <p:nvGrpSpPr>
            <p:cNvPr id="169" name="Group 168">
              <a:extLst>
                <a:ext uri="{FF2B5EF4-FFF2-40B4-BE49-F238E27FC236}">
                  <a16:creationId xmlns:a16="http://schemas.microsoft.com/office/drawing/2014/main" id="{7FED4D13-AF54-4319-899D-FDA4613466B6}"/>
                </a:ext>
              </a:extLst>
            </p:cNvPr>
            <p:cNvGrpSpPr/>
            <p:nvPr/>
          </p:nvGrpSpPr>
          <p:grpSpPr>
            <a:xfrm>
              <a:off x="9266101" y="2200374"/>
              <a:ext cx="1354703" cy="2820631"/>
              <a:chOff x="9266101" y="2200374"/>
              <a:chExt cx="1354703" cy="2820631"/>
            </a:xfrm>
          </p:grpSpPr>
          <p:cxnSp>
            <p:nvCxnSpPr>
              <p:cNvPr id="170" name="Straight Connector 169">
                <a:extLst>
                  <a:ext uri="{FF2B5EF4-FFF2-40B4-BE49-F238E27FC236}">
                    <a16:creationId xmlns:a16="http://schemas.microsoft.com/office/drawing/2014/main" id="{359F83FA-3166-416B-8A52-16F4E6CD293B}"/>
                  </a:ext>
                </a:extLst>
              </p:cNvPr>
              <p:cNvCxnSpPr/>
              <p:nvPr/>
            </p:nvCxnSpPr>
            <p:spPr>
              <a:xfrm>
                <a:off x="9266101" y="2200374"/>
                <a:ext cx="0" cy="2816141"/>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630F74B-994E-4454-862C-7A497757E9CD}"/>
                  </a:ext>
                </a:extLst>
              </p:cNvPr>
              <p:cNvCxnSpPr/>
              <p:nvPr/>
            </p:nvCxnSpPr>
            <p:spPr>
              <a:xfrm>
                <a:off x="10620804" y="2200376"/>
                <a:ext cx="0" cy="2816139"/>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22A01A08-DD9D-4434-BE50-8D3110EBAE8C}"/>
                  </a:ext>
                </a:extLst>
              </p:cNvPr>
              <p:cNvSpPr/>
              <p:nvPr/>
            </p:nvSpPr>
            <p:spPr>
              <a:xfrm rot="5400000" flipV="1">
                <a:off x="8534732" y="2948413"/>
                <a:ext cx="2820629" cy="1324556"/>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3" name="Oval 172">
                <a:extLst>
                  <a:ext uri="{FF2B5EF4-FFF2-40B4-BE49-F238E27FC236}">
                    <a16:creationId xmlns:a16="http://schemas.microsoft.com/office/drawing/2014/main" id="{861069D2-2234-49CA-8DD6-BA966F6A8DA7}"/>
                  </a:ext>
                </a:extLst>
              </p:cNvPr>
              <p:cNvSpPr/>
              <p:nvPr/>
            </p:nvSpPr>
            <p:spPr>
              <a:xfrm rot="7041228" flipV="1">
                <a:off x="9822613" y="44835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4" name="Oval 173">
                <a:extLst>
                  <a:ext uri="{FF2B5EF4-FFF2-40B4-BE49-F238E27FC236}">
                    <a16:creationId xmlns:a16="http://schemas.microsoft.com/office/drawing/2014/main" id="{0E4DEBC4-F97C-4B21-ACCB-6661A0A4CA58}"/>
                  </a:ext>
                </a:extLst>
              </p:cNvPr>
              <p:cNvSpPr/>
              <p:nvPr/>
            </p:nvSpPr>
            <p:spPr>
              <a:xfrm rot="7041228" flipV="1">
                <a:off x="10010022" y="44303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5" name="Oval 174">
                <a:extLst>
                  <a:ext uri="{FF2B5EF4-FFF2-40B4-BE49-F238E27FC236}">
                    <a16:creationId xmlns:a16="http://schemas.microsoft.com/office/drawing/2014/main" id="{B4175181-4F7C-4D30-8FBD-6A165BE52928}"/>
                  </a:ext>
                </a:extLst>
              </p:cNvPr>
              <p:cNvSpPr/>
              <p:nvPr/>
            </p:nvSpPr>
            <p:spPr>
              <a:xfrm rot="7041228" flipV="1">
                <a:off x="9982100" y="42550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6" name="Oval 175">
                <a:extLst>
                  <a:ext uri="{FF2B5EF4-FFF2-40B4-BE49-F238E27FC236}">
                    <a16:creationId xmlns:a16="http://schemas.microsoft.com/office/drawing/2014/main" id="{3B083ACF-538E-4586-A7D0-87DD2FB2ADD5}"/>
                  </a:ext>
                </a:extLst>
              </p:cNvPr>
              <p:cNvSpPr/>
              <p:nvPr/>
            </p:nvSpPr>
            <p:spPr>
              <a:xfrm rot="7041228" flipV="1">
                <a:off x="9930879" y="41480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7" name="Oval 176">
                <a:extLst>
                  <a:ext uri="{FF2B5EF4-FFF2-40B4-BE49-F238E27FC236}">
                    <a16:creationId xmlns:a16="http://schemas.microsoft.com/office/drawing/2014/main" id="{655038F1-E1B1-4580-BCA9-026AA49D43E9}"/>
                  </a:ext>
                </a:extLst>
              </p:cNvPr>
              <p:cNvSpPr/>
              <p:nvPr/>
            </p:nvSpPr>
            <p:spPr>
              <a:xfrm rot="7041228" flipV="1">
                <a:off x="10010022" y="405324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8" name="Oval 177">
                <a:extLst>
                  <a:ext uri="{FF2B5EF4-FFF2-40B4-BE49-F238E27FC236}">
                    <a16:creationId xmlns:a16="http://schemas.microsoft.com/office/drawing/2014/main" id="{26A6BCCA-3E56-4C5D-985E-03C56C72FCBE}"/>
                  </a:ext>
                </a:extLst>
              </p:cNvPr>
              <p:cNvSpPr/>
              <p:nvPr/>
            </p:nvSpPr>
            <p:spPr>
              <a:xfrm rot="7041228" flipV="1">
                <a:off x="10146412" y="3879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Oval 178">
                <a:extLst>
                  <a:ext uri="{FF2B5EF4-FFF2-40B4-BE49-F238E27FC236}">
                    <a16:creationId xmlns:a16="http://schemas.microsoft.com/office/drawing/2014/main" id="{251F965E-49F0-4C55-BCD1-097030553982}"/>
                  </a:ext>
                </a:extLst>
              </p:cNvPr>
              <p:cNvSpPr/>
              <p:nvPr/>
            </p:nvSpPr>
            <p:spPr>
              <a:xfrm rot="7041228" flipV="1">
                <a:off x="9920633" y="38002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0" name="Oval 179">
                <a:extLst>
                  <a:ext uri="{FF2B5EF4-FFF2-40B4-BE49-F238E27FC236}">
                    <a16:creationId xmlns:a16="http://schemas.microsoft.com/office/drawing/2014/main" id="{C3F56F0D-8D42-48E8-BE90-F4E94C9C8321}"/>
                  </a:ext>
                </a:extLst>
              </p:cNvPr>
              <p:cNvSpPr/>
              <p:nvPr/>
            </p:nvSpPr>
            <p:spPr>
              <a:xfrm rot="7041228" flipV="1">
                <a:off x="9802874" y="37981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1" name="Oval 180">
                <a:extLst>
                  <a:ext uri="{FF2B5EF4-FFF2-40B4-BE49-F238E27FC236}">
                    <a16:creationId xmlns:a16="http://schemas.microsoft.com/office/drawing/2014/main" id="{8C91B329-FCB8-4107-AA55-90A30093A283}"/>
                  </a:ext>
                </a:extLst>
              </p:cNvPr>
              <p:cNvSpPr/>
              <p:nvPr/>
            </p:nvSpPr>
            <p:spPr>
              <a:xfrm rot="7041228" flipV="1">
                <a:off x="9953045" y="36584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2" name="Oval 181">
                <a:extLst>
                  <a:ext uri="{FF2B5EF4-FFF2-40B4-BE49-F238E27FC236}">
                    <a16:creationId xmlns:a16="http://schemas.microsoft.com/office/drawing/2014/main" id="{FEDCD871-FB6F-4EF0-BA15-ECCEAFDF0907}"/>
                  </a:ext>
                </a:extLst>
              </p:cNvPr>
              <p:cNvSpPr/>
              <p:nvPr/>
            </p:nvSpPr>
            <p:spPr>
              <a:xfrm rot="7041228" flipV="1">
                <a:off x="10153711" y="36481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3" name="Oval 182">
                <a:extLst>
                  <a:ext uri="{FF2B5EF4-FFF2-40B4-BE49-F238E27FC236}">
                    <a16:creationId xmlns:a16="http://schemas.microsoft.com/office/drawing/2014/main" id="{4B0304C0-B294-4010-9666-E936754896C0}"/>
                  </a:ext>
                </a:extLst>
              </p:cNvPr>
              <p:cNvSpPr/>
              <p:nvPr/>
            </p:nvSpPr>
            <p:spPr>
              <a:xfrm rot="7041228" flipV="1">
                <a:off x="9933723" y="35421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4" name="Oval 183">
                <a:extLst>
                  <a:ext uri="{FF2B5EF4-FFF2-40B4-BE49-F238E27FC236}">
                    <a16:creationId xmlns:a16="http://schemas.microsoft.com/office/drawing/2014/main" id="{8387552C-AC7C-45FB-A81E-6B528E1A63E0}"/>
                  </a:ext>
                </a:extLst>
              </p:cNvPr>
              <p:cNvSpPr/>
              <p:nvPr/>
            </p:nvSpPr>
            <p:spPr>
              <a:xfrm rot="7041228" flipV="1">
                <a:off x="10091836" y="35725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5" name="Oval 184">
                <a:extLst>
                  <a:ext uri="{FF2B5EF4-FFF2-40B4-BE49-F238E27FC236}">
                    <a16:creationId xmlns:a16="http://schemas.microsoft.com/office/drawing/2014/main" id="{1DA6759B-FAA2-4120-91C5-F98CDE9B25AC}"/>
                  </a:ext>
                </a:extLst>
              </p:cNvPr>
              <p:cNvSpPr/>
              <p:nvPr/>
            </p:nvSpPr>
            <p:spPr>
              <a:xfrm rot="7041228" flipV="1">
                <a:off x="10049706" y="366991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6" name="Oval 185">
                <a:extLst>
                  <a:ext uri="{FF2B5EF4-FFF2-40B4-BE49-F238E27FC236}">
                    <a16:creationId xmlns:a16="http://schemas.microsoft.com/office/drawing/2014/main" id="{9EF255A0-B59F-447C-99DD-5B7CBCBF47EC}"/>
                  </a:ext>
                </a:extLst>
              </p:cNvPr>
              <p:cNvSpPr/>
              <p:nvPr/>
            </p:nvSpPr>
            <p:spPr>
              <a:xfrm rot="7041228" flipV="1">
                <a:off x="9872215" y="37077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7" name="Oval 186">
                <a:extLst>
                  <a:ext uri="{FF2B5EF4-FFF2-40B4-BE49-F238E27FC236}">
                    <a16:creationId xmlns:a16="http://schemas.microsoft.com/office/drawing/2014/main" id="{970B7F32-D7FD-41C0-B9CA-D3D13F7D5B63}"/>
                  </a:ext>
                </a:extLst>
              </p:cNvPr>
              <p:cNvSpPr/>
              <p:nvPr/>
            </p:nvSpPr>
            <p:spPr>
              <a:xfrm rot="7041228" flipV="1">
                <a:off x="9857936" y="3368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8" name="Oval 187">
                <a:extLst>
                  <a:ext uri="{FF2B5EF4-FFF2-40B4-BE49-F238E27FC236}">
                    <a16:creationId xmlns:a16="http://schemas.microsoft.com/office/drawing/2014/main" id="{E078FA1D-E1C0-41FE-AFCD-DA53679C8F07}"/>
                  </a:ext>
                </a:extLst>
              </p:cNvPr>
              <p:cNvSpPr/>
              <p:nvPr/>
            </p:nvSpPr>
            <p:spPr>
              <a:xfrm rot="7041228" flipV="1">
                <a:off x="9872621" y="310248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9" name="Oval 188">
                <a:extLst>
                  <a:ext uri="{FF2B5EF4-FFF2-40B4-BE49-F238E27FC236}">
                    <a16:creationId xmlns:a16="http://schemas.microsoft.com/office/drawing/2014/main" id="{73D01A5D-F720-4AF9-83C9-6EF458873638}"/>
                  </a:ext>
                </a:extLst>
              </p:cNvPr>
              <p:cNvSpPr/>
              <p:nvPr/>
            </p:nvSpPr>
            <p:spPr>
              <a:xfrm rot="7041228" flipV="1">
                <a:off x="9950815" y="296474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0" name="Oval 189">
                <a:extLst>
                  <a:ext uri="{FF2B5EF4-FFF2-40B4-BE49-F238E27FC236}">
                    <a16:creationId xmlns:a16="http://schemas.microsoft.com/office/drawing/2014/main" id="{9D08C9EE-48FD-4818-88BB-A0F01EEFAEEC}"/>
                  </a:ext>
                </a:extLst>
              </p:cNvPr>
              <p:cNvSpPr/>
              <p:nvPr/>
            </p:nvSpPr>
            <p:spPr>
              <a:xfrm rot="7041228" flipV="1">
                <a:off x="9753048" y="3232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1" name="Oval 190">
                <a:extLst>
                  <a:ext uri="{FF2B5EF4-FFF2-40B4-BE49-F238E27FC236}">
                    <a16:creationId xmlns:a16="http://schemas.microsoft.com/office/drawing/2014/main" id="{9665749A-771A-4BE0-9AB9-812DE30FEA29}"/>
                  </a:ext>
                </a:extLst>
              </p:cNvPr>
              <p:cNvSpPr/>
              <p:nvPr/>
            </p:nvSpPr>
            <p:spPr>
              <a:xfrm rot="7041228" flipV="1">
                <a:off x="10010022" y="31216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2" name="Oval 191">
                <a:extLst>
                  <a:ext uri="{FF2B5EF4-FFF2-40B4-BE49-F238E27FC236}">
                    <a16:creationId xmlns:a16="http://schemas.microsoft.com/office/drawing/2014/main" id="{6B1D615A-4A15-4041-8674-160144608D94}"/>
                  </a:ext>
                </a:extLst>
              </p:cNvPr>
              <p:cNvSpPr/>
              <p:nvPr/>
            </p:nvSpPr>
            <p:spPr>
              <a:xfrm rot="7041228" flipV="1">
                <a:off x="9893361" y="32352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3" name="Oval 192">
                <a:extLst>
                  <a:ext uri="{FF2B5EF4-FFF2-40B4-BE49-F238E27FC236}">
                    <a16:creationId xmlns:a16="http://schemas.microsoft.com/office/drawing/2014/main" id="{3CB45872-9F52-4A1C-8A92-8EB07B01FD2B}"/>
                  </a:ext>
                </a:extLst>
              </p:cNvPr>
              <p:cNvSpPr/>
              <p:nvPr/>
            </p:nvSpPr>
            <p:spPr>
              <a:xfrm rot="7041228" flipV="1">
                <a:off x="10154733" y="32184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4" name="Oval 193">
                <a:extLst>
                  <a:ext uri="{FF2B5EF4-FFF2-40B4-BE49-F238E27FC236}">
                    <a16:creationId xmlns:a16="http://schemas.microsoft.com/office/drawing/2014/main" id="{5D7D720A-E72B-4D63-8CE4-EEEF9D7FC5E0}"/>
                  </a:ext>
                </a:extLst>
              </p:cNvPr>
              <p:cNvSpPr/>
              <p:nvPr/>
            </p:nvSpPr>
            <p:spPr>
              <a:xfrm rot="7041228" flipV="1">
                <a:off x="10132098" y="30639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5" name="Oval 194">
                <a:extLst>
                  <a:ext uri="{FF2B5EF4-FFF2-40B4-BE49-F238E27FC236}">
                    <a16:creationId xmlns:a16="http://schemas.microsoft.com/office/drawing/2014/main" id="{05FDCF23-BBF2-462C-83A0-9298BF11A5AC}"/>
                  </a:ext>
                </a:extLst>
              </p:cNvPr>
              <p:cNvSpPr/>
              <p:nvPr/>
            </p:nvSpPr>
            <p:spPr>
              <a:xfrm rot="7041228" flipV="1">
                <a:off x="10022434" y="3026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6" name="Oval 195">
                <a:extLst>
                  <a:ext uri="{FF2B5EF4-FFF2-40B4-BE49-F238E27FC236}">
                    <a16:creationId xmlns:a16="http://schemas.microsoft.com/office/drawing/2014/main" id="{4A9F7889-01DE-48F0-8070-C085BFD75CE7}"/>
                  </a:ext>
                </a:extLst>
              </p:cNvPr>
              <p:cNvSpPr/>
              <p:nvPr/>
            </p:nvSpPr>
            <p:spPr>
              <a:xfrm rot="7041228" flipV="1">
                <a:off x="9791576" y="397789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7" name="Oval 196">
                <a:extLst>
                  <a:ext uri="{FF2B5EF4-FFF2-40B4-BE49-F238E27FC236}">
                    <a16:creationId xmlns:a16="http://schemas.microsoft.com/office/drawing/2014/main" id="{19CE783C-9275-4431-9974-B9F3572DA2E7}"/>
                  </a:ext>
                </a:extLst>
              </p:cNvPr>
              <p:cNvSpPr/>
              <p:nvPr/>
            </p:nvSpPr>
            <p:spPr>
              <a:xfrm rot="7041228" flipV="1">
                <a:off x="9769410" y="28903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8" name="Oval 197">
                <a:extLst>
                  <a:ext uri="{FF2B5EF4-FFF2-40B4-BE49-F238E27FC236}">
                    <a16:creationId xmlns:a16="http://schemas.microsoft.com/office/drawing/2014/main" id="{2971A14B-E0E2-4A33-A729-B40F3B8178C9}"/>
                  </a:ext>
                </a:extLst>
              </p:cNvPr>
              <p:cNvSpPr/>
              <p:nvPr/>
            </p:nvSpPr>
            <p:spPr>
              <a:xfrm rot="7041228" flipV="1">
                <a:off x="9893360" y="281925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9" name="Oval 198">
                <a:extLst>
                  <a:ext uri="{FF2B5EF4-FFF2-40B4-BE49-F238E27FC236}">
                    <a16:creationId xmlns:a16="http://schemas.microsoft.com/office/drawing/2014/main" id="{CC2AF909-C982-4E77-8433-A37DEC4BE076}"/>
                  </a:ext>
                </a:extLst>
              </p:cNvPr>
              <p:cNvSpPr/>
              <p:nvPr/>
            </p:nvSpPr>
            <p:spPr>
              <a:xfrm rot="7041228" flipV="1">
                <a:off x="10051304" y="28749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0" name="Oval 199">
                <a:extLst>
                  <a:ext uri="{FF2B5EF4-FFF2-40B4-BE49-F238E27FC236}">
                    <a16:creationId xmlns:a16="http://schemas.microsoft.com/office/drawing/2014/main" id="{C6BF6A37-A05A-41E6-A251-D593A01D10E2}"/>
                  </a:ext>
                </a:extLst>
              </p:cNvPr>
              <p:cNvSpPr/>
              <p:nvPr/>
            </p:nvSpPr>
            <p:spPr>
              <a:xfrm rot="7041228" flipV="1">
                <a:off x="10132098" y="2759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1" name="Oval 200">
                <a:extLst>
                  <a:ext uri="{FF2B5EF4-FFF2-40B4-BE49-F238E27FC236}">
                    <a16:creationId xmlns:a16="http://schemas.microsoft.com/office/drawing/2014/main" id="{D3D0D3FC-E70B-4236-B30F-FB750DF9A4FD}"/>
                  </a:ext>
                </a:extLst>
              </p:cNvPr>
              <p:cNvSpPr/>
              <p:nvPr/>
            </p:nvSpPr>
            <p:spPr>
              <a:xfrm rot="7041228" flipV="1">
                <a:off x="10058935" y="27024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2" name="Oval 201">
                <a:extLst>
                  <a:ext uri="{FF2B5EF4-FFF2-40B4-BE49-F238E27FC236}">
                    <a16:creationId xmlns:a16="http://schemas.microsoft.com/office/drawing/2014/main" id="{44955D70-0683-4004-BC2A-F8385FE0B765}"/>
                  </a:ext>
                </a:extLst>
              </p:cNvPr>
              <p:cNvSpPr/>
              <p:nvPr/>
            </p:nvSpPr>
            <p:spPr>
              <a:xfrm rot="7041228" flipV="1">
                <a:off x="9923494" y="26581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3" name="Oval 202">
                <a:extLst>
                  <a:ext uri="{FF2B5EF4-FFF2-40B4-BE49-F238E27FC236}">
                    <a16:creationId xmlns:a16="http://schemas.microsoft.com/office/drawing/2014/main" id="{5A298536-0590-469A-BE67-5852A6E23833}"/>
                  </a:ext>
                </a:extLst>
              </p:cNvPr>
              <p:cNvSpPr/>
              <p:nvPr/>
            </p:nvSpPr>
            <p:spPr>
              <a:xfrm rot="7041228" flipV="1">
                <a:off x="9775603" y="2715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4" name="Oval 203">
                <a:extLst>
                  <a:ext uri="{FF2B5EF4-FFF2-40B4-BE49-F238E27FC236}">
                    <a16:creationId xmlns:a16="http://schemas.microsoft.com/office/drawing/2014/main" id="{82544335-016E-400F-93D9-76C4A58611DE}"/>
                  </a:ext>
                </a:extLst>
              </p:cNvPr>
              <p:cNvSpPr/>
              <p:nvPr/>
            </p:nvSpPr>
            <p:spPr>
              <a:xfrm rot="7041228" flipV="1">
                <a:off x="10133120" y="34278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5" name="Oval 204">
                <a:extLst>
                  <a:ext uri="{FF2B5EF4-FFF2-40B4-BE49-F238E27FC236}">
                    <a16:creationId xmlns:a16="http://schemas.microsoft.com/office/drawing/2014/main" id="{1BFD8A01-3F7F-4212-A9DA-65F8318D9985}"/>
                  </a:ext>
                </a:extLst>
              </p:cNvPr>
              <p:cNvSpPr/>
              <p:nvPr/>
            </p:nvSpPr>
            <p:spPr>
              <a:xfrm rot="7041228" flipV="1">
                <a:off x="10064856" y="43407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6" name="Oval 205">
                <a:extLst>
                  <a:ext uri="{FF2B5EF4-FFF2-40B4-BE49-F238E27FC236}">
                    <a16:creationId xmlns:a16="http://schemas.microsoft.com/office/drawing/2014/main" id="{70972B8D-F0A9-46B0-A895-508FE36D40F9}"/>
                  </a:ext>
                </a:extLst>
              </p:cNvPr>
              <p:cNvSpPr/>
              <p:nvPr/>
            </p:nvSpPr>
            <p:spPr>
              <a:xfrm rot="7041228" flipV="1">
                <a:off x="9385637" y="4301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7" name="Oval 206">
                <a:extLst>
                  <a:ext uri="{FF2B5EF4-FFF2-40B4-BE49-F238E27FC236}">
                    <a16:creationId xmlns:a16="http://schemas.microsoft.com/office/drawing/2014/main" id="{9D534D09-3F63-4C89-9FCE-033B2380CEB3}"/>
                  </a:ext>
                </a:extLst>
              </p:cNvPr>
              <p:cNvSpPr/>
              <p:nvPr/>
            </p:nvSpPr>
            <p:spPr>
              <a:xfrm rot="7041228" flipV="1">
                <a:off x="9558363" y="429212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8" name="Oval 207">
                <a:extLst>
                  <a:ext uri="{FF2B5EF4-FFF2-40B4-BE49-F238E27FC236}">
                    <a16:creationId xmlns:a16="http://schemas.microsoft.com/office/drawing/2014/main" id="{6ECD6DCB-0D88-4812-A5FC-E65570C1896A}"/>
                  </a:ext>
                </a:extLst>
              </p:cNvPr>
              <p:cNvSpPr/>
              <p:nvPr/>
            </p:nvSpPr>
            <p:spPr>
              <a:xfrm rot="7041228" flipV="1">
                <a:off x="9629982" y="4353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9" name="Oval 208">
                <a:extLst>
                  <a:ext uri="{FF2B5EF4-FFF2-40B4-BE49-F238E27FC236}">
                    <a16:creationId xmlns:a16="http://schemas.microsoft.com/office/drawing/2014/main" id="{4149F2B0-6CF0-4067-BE0A-BDD335A260B5}"/>
                  </a:ext>
                </a:extLst>
              </p:cNvPr>
              <p:cNvSpPr/>
              <p:nvPr/>
            </p:nvSpPr>
            <p:spPr>
              <a:xfrm rot="7041228" flipV="1">
                <a:off x="9762282" y="42852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0" name="Oval 209">
                <a:extLst>
                  <a:ext uri="{FF2B5EF4-FFF2-40B4-BE49-F238E27FC236}">
                    <a16:creationId xmlns:a16="http://schemas.microsoft.com/office/drawing/2014/main" id="{274A8A04-8FCC-47A2-840C-A841CD0E3E5F}"/>
                  </a:ext>
                </a:extLst>
              </p:cNvPr>
              <p:cNvSpPr/>
              <p:nvPr/>
            </p:nvSpPr>
            <p:spPr>
              <a:xfrm rot="7041228" flipV="1">
                <a:off x="9376958" y="4217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1" name="Oval 210">
                <a:extLst>
                  <a:ext uri="{FF2B5EF4-FFF2-40B4-BE49-F238E27FC236}">
                    <a16:creationId xmlns:a16="http://schemas.microsoft.com/office/drawing/2014/main" id="{017CE0C5-C2BE-4E20-A49E-C807F0D34381}"/>
                  </a:ext>
                </a:extLst>
              </p:cNvPr>
              <p:cNvSpPr/>
              <p:nvPr/>
            </p:nvSpPr>
            <p:spPr>
              <a:xfrm rot="7041228" flipV="1">
                <a:off x="9500908" y="4146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2" name="Oval 211">
                <a:extLst>
                  <a:ext uri="{FF2B5EF4-FFF2-40B4-BE49-F238E27FC236}">
                    <a16:creationId xmlns:a16="http://schemas.microsoft.com/office/drawing/2014/main" id="{86B8DA48-D5EC-45EC-A7B3-868258C3C0A8}"/>
                  </a:ext>
                </a:extLst>
              </p:cNvPr>
              <p:cNvSpPr/>
              <p:nvPr/>
            </p:nvSpPr>
            <p:spPr>
              <a:xfrm rot="7041228" flipV="1">
                <a:off x="9658852" y="420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3" name="Oval 212">
                <a:extLst>
                  <a:ext uri="{FF2B5EF4-FFF2-40B4-BE49-F238E27FC236}">
                    <a16:creationId xmlns:a16="http://schemas.microsoft.com/office/drawing/2014/main" id="{E4253EE5-DD12-4E50-806E-A6B903564B18}"/>
                  </a:ext>
                </a:extLst>
              </p:cNvPr>
              <p:cNvSpPr/>
              <p:nvPr/>
            </p:nvSpPr>
            <p:spPr>
              <a:xfrm rot="7041228" flipV="1">
                <a:off x="9666483" y="40298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4" name="Oval 213">
                <a:extLst>
                  <a:ext uri="{FF2B5EF4-FFF2-40B4-BE49-F238E27FC236}">
                    <a16:creationId xmlns:a16="http://schemas.microsoft.com/office/drawing/2014/main" id="{78316681-EF5D-46F0-A38F-8E5C34A82D18}"/>
                  </a:ext>
                </a:extLst>
              </p:cNvPr>
              <p:cNvSpPr/>
              <p:nvPr/>
            </p:nvSpPr>
            <p:spPr>
              <a:xfrm rot="7041228" flipV="1">
                <a:off x="9531042" y="3985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5" name="Oval 214">
                <a:extLst>
                  <a:ext uri="{FF2B5EF4-FFF2-40B4-BE49-F238E27FC236}">
                    <a16:creationId xmlns:a16="http://schemas.microsoft.com/office/drawing/2014/main" id="{48224D99-BB36-4B62-99F3-76A0ABE50742}"/>
                  </a:ext>
                </a:extLst>
              </p:cNvPr>
              <p:cNvSpPr/>
              <p:nvPr/>
            </p:nvSpPr>
            <p:spPr>
              <a:xfrm rot="7041228" flipV="1">
                <a:off x="9383151" y="404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6" name="Oval 215">
                <a:extLst>
                  <a:ext uri="{FF2B5EF4-FFF2-40B4-BE49-F238E27FC236}">
                    <a16:creationId xmlns:a16="http://schemas.microsoft.com/office/drawing/2014/main" id="{2FE630A6-AC5C-4B33-914D-36FB4461CD3D}"/>
                  </a:ext>
                </a:extLst>
              </p:cNvPr>
              <p:cNvSpPr/>
              <p:nvPr/>
            </p:nvSpPr>
            <p:spPr>
              <a:xfrm rot="7041228" flipV="1">
                <a:off x="9386428" y="384766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7" name="Oval 216">
                <a:extLst>
                  <a:ext uri="{FF2B5EF4-FFF2-40B4-BE49-F238E27FC236}">
                    <a16:creationId xmlns:a16="http://schemas.microsoft.com/office/drawing/2014/main" id="{E024C75B-4B57-41E6-A289-CF04957C2A97}"/>
                  </a:ext>
                </a:extLst>
              </p:cNvPr>
              <p:cNvSpPr/>
              <p:nvPr/>
            </p:nvSpPr>
            <p:spPr>
              <a:xfrm rot="7041228" flipV="1">
                <a:off x="9667274" y="35758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8" name="Oval 217">
                <a:extLst>
                  <a:ext uri="{FF2B5EF4-FFF2-40B4-BE49-F238E27FC236}">
                    <a16:creationId xmlns:a16="http://schemas.microsoft.com/office/drawing/2014/main" id="{4A5C07D4-714B-4592-9407-3CF8895E3FD6}"/>
                  </a:ext>
                </a:extLst>
              </p:cNvPr>
              <p:cNvSpPr/>
              <p:nvPr/>
            </p:nvSpPr>
            <p:spPr>
              <a:xfrm rot="7041228" flipV="1">
                <a:off x="9531833" y="35314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9" name="Oval 218">
                <a:extLst>
                  <a:ext uri="{FF2B5EF4-FFF2-40B4-BE49-F238E27FC236}">
                    <a16:creationId xmlns:a16="http://schemas.microsoft.com/office/drawing/2014/main" id="{DFF5275C-22B7-4389-9553-12811C94A983}"/>
                  </a:ext>
                </a:extLst>
              </p:cNvPr>
              <p:cNvSpPr/>
              <p:nvPr/>
            </p:nvSpPr>
            <p:spPr>
              <a:xfrm rot="7041228" flipV="1">
                <a:off x="9383942" y="358887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0" name="Oval 219">
                <a:extLst>
                  <a:ext uri="{FF2B5EF4-FFF2-40B4-BE49-F238E27FC236}">
                    <a16:creationId xmlns:a16="http://schemas.microsoft.com/office/drawing/2014/main" id="{D510F2AA-5845-4536-8E23-5117C10EC8C8}"/>
                  </a:ext>
                </a:extLst>
              </p:cNvPr>
              <p:cNvSpPr/>
              <p:nvPr/>
            </p:nvSpPr>
            <p:spPr>
              <a:xfrm rot="7041228" flipV="1">
                <a:off x="10302206" y="31692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1" name="Oval 220">
                <a:extLst>
                  <a:ext uri="{FF2B5EF4-FFF2-40B4-BE49-F238E27FC236}">
                    <a16:creationId xmlns:a16="http://schemas.microsoft.com/office/drawing/2014/main" id="{34869C07-A442-434F-A64F-68264FB908A7}"/>
                  </a:ext>
                </a:extLst>
              </p:cNvPr>
              <p:cNvSpPr/>
              <p:nvPr/>
            </p:nvSpPr>
            <p:spPr>
              <a:xfrm rot="7041228" flipV="1">
                <a:off x="10361413" y="33261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2" name="Oval 221">
                <a:extLst>
                  <a:ext uri="{FF2B5EF4-FFF2-40B4-BE49-F238E27FC236}">
                    <a16:creationId xmlns:a16="http://schemas.microsoft.com/office/drawing/2014/main" id="{70CB991A-ED44-4E52-AC37-5CFB5A6CC51B}"/>
                  </a:ext>
                </a:extLst>
              </p:cNvPr>
              <p:cNvSpPr/>
              <p:nvPr/>
            </p:nvSpPr>
            <p:spPr>
              <a:xfrm rot="7041228" flipV="1">
                <a:off x="10483489" y="3268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3" name="Oval 222">
                <a:extLst>
                  <a:ext uri="{FF2B5EF4-FFF2-40B4-BE49-F238E27FC236}">
                    <a16:creationId xmlns:a16="http://schemas.microsoft.com/office/drawing/2014/main" id="{05F8138C-6340-4C20-8DC1-25993AF4A78B}"/>
                  </a:ext>
                </a:extLst>
              </p:cNvPr>
              <p:cNvSpPr/>
              <p:nvPr/>
            </p:nvSpPr>
            <p:spPr>
              <a:xfrm rot="7041228" flipV="1">
                <a:off x="10373825" y="3230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4" name="Oval 223">
                <a:extLst>
                  <a:ext uri="{FF2B5EF4-FFF2-40B4-BE49-F238E27FC236}">
                    <a16:creationId xmlns:a16="http://schemas.microsoft.com/office/drawing/2014/main" id="{C5799202-E399-43C3-A957-E2392755E0CD}"/>
                  </a:ext>
                </a:extLst>
              </p:cNvPr>
              <p:cNvSpPr/>
              <p:nvPr/>
            </p:nvSpPr>
            <p:spPr>
              <a:xfrm rot="7041228" flipV="1">
                <a:off x="10506125" y="3162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5" name="Oval 224">
                <a:extLst>
                  <a:ext uri="{FF2B5EF4-FFF2-40B4-BE49-F238E27FC236}">
                    <a16:creationId xmlns:a16="http://schemas.microsoft.com/office/drawing/2014/main" id="{35D392EC-60CB-4DC4-A134-83796077877A}"/>
                  </a:ext>
                </a:extLst>
              </p:cNvPr>
              <p:cNvSpPr/>
              <p:nvPr/>
            </p:nvSpPr>
            <p:spPr>
              <a:xfrm rot="7041228" flipV="1">
                <a:off x="10402695" y="30794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6" name="Oval 225">
                <a:extLst>
                  <a:ext uri="{FF2B5EF4-FFF2-40B4-BE49-F238E27FC236}">
                    <a16:creationId xmlns:a16="http://schemas.microsoft.com/office/drawing/2014/main" id="{B56CCE66-704F-4F68-ADA2-7654BC892B78}"/>
                  </a:ext>
                </a:extLst>
              </p:cNvPr>
              <p:cNvSpPr/>
              <p:nvPr/>
            </p:nvSpPr>
            <p:spPr>
              <a:xfrm rot="7041228" flipV="1">
                <a:off x="10483489" y="2963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7" name="Oval 226">
                <a:extLst>
                  <a:ext uri="{FF2B5EF4-FFF2-40B4-BE49-F238E27FC236}">
                    <a16:creationId xmlns:a16="http://schemas.microsoft.com/office/drawing/2014/main" id="{7E32BA18-B3EC-4C92-8F7D-919FB0BEC6DE}"/>
                  </a:ext>
                </a:extLst>
              </p:cNvPr>
              <p:cNvSpPr/>
              <p:nvPr/>
            </p:nvSpPr>
            <p:spPr>
              <a:xfrm rot="7041228" flipV="1">
                <a:off x="10410326" y="29070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8" name="Oval 227">
                <a:extLst>
                  <a:ext uri="{FF2B5EF4-FFF2-40B4-BE49-F238E27FC236}">
                    <a16:creationId xmlns:a16="http://schemas.microsoft.com/office/drawing/2014/main" id="{7CDC7146-6DCC-4EBD-979B-2335A13CAC38}"/>
                  </a:ext>
                </a:extLst>
              </p:cNvPr>
              <p:cNvSpPr/>
              <p:nvPr/>
            </p:nvSpPr>
            <p:spPr>
              <a:xfrm rot="7041228" flipV="1">
                <a:off x="10274885" y="28626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9" name="Oval 228">
                <a:extLst>
                  <a:ext uri="{FF2B5EF4-FFF2-40B4-BE49-F238E27FC236}">
                    <a16:creationId xmlns:a16="http://schemas.microsoft.com/office/drawing/2014/main" id="{EEB3927D-13B3-4E5E-9558-4D9B79E80DC1}"/>
                  </a:ext>
                </a:extLst>
              </p:cNvPr>
              <p:cNvSpPr/>
              <p:nvPr/>
            </p:nvSpPr>
            <p:spPr>
              <a:xfrm rot="7041228" flipV="1">
                <a:off x="9329583" y="3440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0" name="Oval 229">
                <a:extLst>
                  <a:ext uri="{FF2B5EF4-FFF2-40B4-BE49-F238E27FC236}">
                    <a16:creationId xmlns:a16="http://schemas.microsoft.com/office/drawing/2014/main" id="{4A43AF8B-E05A-448A-823D-52DB67C9B61C}"/>
                  </a:ext>
                </a:extLst>
              </p:cNvPr>
              <p:cNvSpPr/>
              <p:nvPr/>
            </p:nvSpPr>
            <p:spPr>
              <a:xfrm rot="7041228" flipV="1">
                <a:off x="9453533" y="3369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1" name="Oval 230">
                <a:extLst>
                  <a:ext uri="{FF2B5EF4-FFF2-40B4-BE49-F238E27FC236}">
                    <a16:creationId xmlns:a16="http://schemas.microsoft.com/office/drawing/2014/main" id="{2CF0B612-07B8-4CCF-928E-9F28156D558A}"/>
                  </a:ext>
                </a:extLst>
              </p:cNvPr>
              <p:cNvSpPr/>
              <p:nvPr/>
            </p:nvSpPr>
            <p:spPr>
              <a:xfrm rot="7041228" flipV="1">
                <a:off x="9611477" y="3425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2" name="Oval 231">
                <a:extLst>
                  <a:ext uri="{FF2B5EF4-FFF2-40B4-BE49-F238E27FC236}">
                    <a16:creationId xmlns:a16="http://schemas.microsoft.com/office/drawing/2014/main" id="{B4017207-4934-46B6-A0B5-C127FBFFF40E}"/>
                  </a:ext>
                </a:extLst>
              </p:cNvPr>
              <p:cNvSpPr/>
              <p:nvPr/>
            </p:nvSpPr>
            <p:spPr>
              <a:xfrm rot="7041228" flipV="1">
                <a:off x="9692271" y="3309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3" name="Oval 232">
                <a:extLst>
                  <a:ext uri="{FF2B5EF4-FFF2-40B4-BE49-F238E27FC236}">
                    <a16:creationId xmlns:a16="http://schemas.microsoft.com/office/drawing/2014/main" id="{1361833C-F6DF-4259-8BE0-222AE9799B0D}"/>
                  </a:ext>
                </a:extLst>
              </p:cNvPr>
              <p:cNvSpPr/>
              <p:nvPr/>
            </p:nvSpPr>
            <p:spPr>
              <a:xfrm rot="7041228" flipV="1">
                <a:off x="9483667" y="3208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4" name="Oval 233">
                <a:extLst>
                  <a:ext uri="{FF2B5EF4-FFF2-40B4-BE49-F238E27FC236}">
                    <a16:creationId xmlns:a16="http://schemas.microsoft.com/office/drawing/2014/main" id="{D1734270-1B93-4A58-8C41-091AE7138A58}"/>
                  </a:ext>
                </a:extLst>
              </p:cNvPr>
              <p:cNvSpPr/>
              <p:nvPr/>
            </p:nvSpPr>
            <p:spPr>
              <a:xfrm rot="7041228" flipV="1">
                <a:off x="9335776" y="3265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5" name="Oval 234">
                <a:extLst>
                  <a:ext uri="{FF2B5EF4-FFF2-40B4-BE49-F238E27FC236}">
                    <a16:creationId xmlns:a16="http://schemas.microsoft.com/office/drawing/2014/main" id="{98CDC7FA-4AA8-4906-94C1-6A5DBC1E0379}"/>
                  </a:ext>
                </a:extLst>
              </p:cNvPr>
              <p:cNvSpPr/>
              <p:nvPr/>
            </p:nvSpPr>
            <p:spPr>
              <a:xfrm rot="7041228" flipV="1">
                <a:off x="10455856" y="43821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6" name="Oval 235">
                <a:extLst>
                  <a:ext uri="{FF2B5EF4-FFF2-40B4-BE49-F238E27FC236}">
                    <a16:creationId xmlns:a16="http://schemas.microsoft.com/office/drawing/2014/main" id="{484F78CC-BD83-44AC-9B0C-0CC1C53F55B9}"/>
                  </a:ext>
                </a:extLst>
              </p:cNvPr>
              <p:cNvSpPr/>
              <p:nvPr/>
            </p:nvSpPr>
            <p:spPr>
              <a:xfrm rot="7041228" flipV="1">
                <a:off x="10159788" y="43327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7" name="Oval 236">
                <a:extLst>
                  <a:ext uri="{FF2B5EF4-FFF2-40B4-BE49-F238E27FC236}">
                    <a16:creationId xmlns:a16="http://schemas.microsoft.com/office/drawing/2014/main" id="{82B4F09A-2130-4CC9-8C1B-52F2B75EE8C9}"/>
                  </a:ext>
                </a:extLst>
              </p:cNvPr>
              <p:cNvSpPr/>
              <p:nvPr/>
            </p:nvSpPr>
            <p:spPr>
              <a:xfrm rot="7041228" flipV="1">
                <a:off x="10296037" y="44186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8" name="Oval 237">
                <a:extLst>
                  <a:ext uri="{FF2B5EF4-FFF2-40B4-BE49-F238E27FC236}">
                    <a16:creationId xmlns:a16="http://schemas.microsoft.com/office/drawing/2014/main" id="{0EC5C808-3053-4384-94D5-E47A311F9F9E}"/>
                  </a:ext>
                </a:extLst>
              </p:cNvPr>
              <p:cNvSpPr/>
              <p:nvPr/>
            </p:nvSpPr>
            <p:spPr>
              <a:xfrm rot="7041228" flipV="1">
                <a:off x="10347197" y="4279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9" name="Oval 238">
                <a:extLst>
                  <a:ext uri="{FF2B5EF4-FFF2-40B4-BE49-F238E27FC236}">
                    <a16:creationId xmlns:a16="http://schemas.microsoft.com/office/drawing/2014/main" id="{1C9BA326-5CA3-4467-94DE-6376596C6A21}"/>
                  </a:ext>
                </a:extLst>
              </p:cNvPr>
              <p:cNvSpPr/>
              <p:nvPr/>
            </p:nvSpPr>
            <p:spPr>
              <a:xfrm rot="7041228" flipV="1">
                <a:off x="10480204" y="421710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0" name="Oval 239">
                <a:extLst>
                  <a:ext uri="{FF2B5EF4-FFF2-40B4-BE49-F238E27FC236}">
                    <a16:creationId xmlns:a16="http://schemas.microsoft.com/office/drawing/2014/main" id="{B54AB955-A964-420E-94D1-95A71E26BD91}"/>
                  </a:ext>
                </a:extLst>
              </p:cNvPr>
              <p:cNvSpPr/>
              <p:nvPr/>
            </p:nvSpPr>
            <p:spPr>
              <a:xfrm rot="7041228" flipV="1">
                <a:off x="10319275" y="41042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1" name="Oval 240">
                <a:extLst>
                  <a:ext uri="{FF2B5EF4-FFF2-40B4-BE49-F238E27FC236}">
                    <a16:creationId xmlns:a16="http://schemas.microsoft.com/office/drawing/2014/main" id="{B1897671-34F9-48E2-A5C9-BD362F0FC503}"/>
                  </a:ext>
                </a:extLst>
              </p:cNvPr>
              <p:cNvSpPr/>
              <p:nvPr/>
            </p:nvSpPr>
            <p:spPr>
              <a:xfrm rot="7041228" flipV="1">
                <a:off x="10112927" y="42187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2" name="Oval 241">
                <a:extLst>
                  <a:ext uri="{FF2B5EF4-FFF2-40B4-BE49-F238E27FC236}">
                    <a16:creationId xmlns:a16="http://schemas.microsoft.com/office/drawing/2014/main" id="{0ABC526A-3E6C-430C-B195-E8FAD39E2753}"/>
                  </a:ext>
                </a:extLst>
              </p:cNvPr>
              <p:cNvSpPr/>
              <p:nvPr/>
            </p:nvSpPr>
            <p:spPr>
              <a:xfrm rot="7041228" flipV="1">
                <a:off x="10412370" y="39527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3" name="Oval 242">
                <a:extLst>
                  <a:ext uri="{FF2B5EF4-FFF2-40B4-BE49-F238E27FC236}">
                    <a16:creationId xmlns:a16="http://schemas.microsoft.com/office/drawing/2014/main" id="{9254D456-0D7B-4B0D-A493-A61DCC100864}"/>
                  </a:ext>
                </a:extLst>
              </p:cNvPr>
              <p:cNvSpPr/>
              <p:nvPr/>
            </p:nvSpPr>
            <p:spPr>
              <a:xfrm rot="7041228" flipV="1">
                <a:off x="10497567" y="41065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4" name="Oval 243">
                <a:extLst>
                  <a:ext uri="{FF2B5EF4-FFF2-40B4-BE49-F238E27FC236}">
                    <a16:creationId xmlns:a16="http://schemas.microsoft.com/office/drawing/2014/main" id="{EA7B2EF4-EA53-448B-850E-3F36AA797AB3}"/>
                  </a:ext>
                </a:extLst>
              </p:cNvPr>
              <p:cNvSpPr/>
              <p:nvPr/>
            </p:nvSpPr>
            <p:spPr>
              <a:xfrm rot="7041228" flipV="1">
                <a:off x="10268054" y="399718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5" name="Oval 244">
                <a:extLst>
                  <a:ext uri="{FF2B5EF4-FFF2-40B4-BE49-F238E27FC236}">
                    <a16:creationId xmlns:a16="http://schemas.microsoft.com/office/drawing/2014/main" id="{557C13EB-C725-4B4D-B819-4D287A17A212}"/>
                  </a:ext>
                </a:extLst>
              </p:cNvPr>
              <p:cNvSpPr/>
              <p:nvPr/>
            </p:nvSpPr>
            <p:spPr>
              <a:xfrm rot="7041228" flipV="1">
                <a:off x="10175993" y="39455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6" name="Oval 245">
                <a:extLst>
                  <a:ext uri="{FF2B5EF4-FFF2-40B4-BE49-F238E27FC236}">
                    <a16:creationId xmlns:a16="http://schemas.microsoft.com/office/drawing/2014/main" id="{C1D2A6F0-362A-4B88-A30C-D6C3E6C0380B}"/>
                  </a:ext>
                </a:extLst>
              </p:cNvPr>
              <p:cNvSpPr/>
              <p:nvPr/>
            </p:nvSpPr>
            <p:spPr>
              <a:xfrm rot="7041228" flipV="1">
                <a:off x="10347197" y="39024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7" name="Oval 246">
                <a:extLst>
                  <a:ext uri="{FF2B5EF4-FFF2-40B4-BE49-F238E27FC236}">
                    <a16:creationId xmlns:a16="http://schemas.microsoft.com/office/drawing/2014/main" id="{97F71B8F-F0EA-4820-B85A-AE52BAD93471}"/>
                  </a:ext>
                </a:extLst>
              </p:cNvPr>
              <p:cNvSpPr/>
              <p:nvPr/>
            </p:nvSpPr>
            <p:spPr>
              <a:xfrm rot="7041228" flipV="1">
                <a:off x="10483587" y="37284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8" name="Oval 247">
                <a:extLst>
                  <a:ext uri="{FF2B5EF4-FFF2-40B4-BE49-F238E27FC236}">
                    <a16:creationId xmlns:a16="http://schemas.microsoft.com/office/drawing/2014/main" id="{DE4A6EB6-AB09-4ACA-A939-5BF782B64D7D}"/>
                  </a:ext>
                </a:extLst>
              </p:cNvPr>
              <p:cNvSpPr/>
              <p:nvPr/>
            </p:nvSpPr>
            <p:spPr>
              <a:xfrm rot="7041228" flipV="1">
                <a:off x="10463614" y="38421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9" name="Oval 248">
                <a:extLst>
                  <a:ext uri="{FF2B5EF4-FFF2-40B4-BE49-F238E27FC236}">
                    <a16:creationId xmlns:a16="http://schemas.microsoft.com/office/drawing/2014/main" id="{4A2902F3-3B5A-480C-AF6E-F5C1696FE927}"/>
                  </a:ext>
                </a:extLst>
              </p:cNvPr>
              <p:cNvSpPr/>
              <p:nvPr/>
            </p:nvSpPr>
            <p:spPr>
              <a:xfrm rot="7041228" flipV="1">
                <a:off x="10470294" y="360788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0" name="Oval 249">
                <a:extLst>
                  <a:ext uri="{FF2B5EF4-FFF2-40B4-BE49-F238E27FC236}">
                    <a16:creationId xmlns:a16="http://schemas.microsoft.com/office/drawing/2014/main" id="{CED7ABB0-E02D-496B-A233-FD29FB02AF37}"/>
                  </a:ext>
                </a:extLst>
              </p:cNvPr>
              <p:cNvSpPr/>
              <p:nvPr/>
            </p:nvSpPr>
            <p:spPr>
              <a:xfrm rot="7041228" flipV="1">
                <a:off x="10257808" y="36494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1" name="Oval 250">
                <a:extLst>
                  <a:ext uri="{FF2B5EF4-FFF2-40B4-BE49-F238E27FC236}">
                    <a16:creationId xmlns:a16="http://schemas.microsoft.com/office/drawing/2014/main" id="{71FB25ED-DFDB-4CB4-904C-662578183C44}"/>
                  </a:ext>
                </a:extLst>
              </p:cNvPr>
              <p:cNvSpPr/>
              <p:nvPr/>
            </p:nvSpPr>
            <p:spPr>
              <a:xfrm rot="7041228" flipV="1">
                <a:off x="10206158" y="38089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2" name="Oval 251">
                <a:extLst>
                  <a:ext uri="{FF2B5EF4-FFF2-40B4-BE49-F238E27FC236}">
                    <a16:creationId xmlns:a16="http://schemas.microsoft.com/office/drawing/2014/main" id="{386D8983-ACD4-4D80-BCD4-ACD34D599AA9}"/>
                  </a:ext>
                </a:extLst>
              </p:cNvPr>
              <p:cNvSpPr/>
              <p:nvPr/>
            </p:nvSpPr>
            <p:spPr>
              <a:xfrm rot="7041228" flipV="1">
                <a:off x="10140049" y="36472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3" name="Oval 252">
                <a:extLst>
                  <a:ext uri="{FF2B5EF4-FFF2-40B4-BE49-F238E27FC236}">
                    <a16:creationId xmlns:a16="http://schemas.microsoft.com/office/drawing/2014/main" id="{B351F284-703A-4CB5-A011-1664F6A4E59A}"/>
                  </a:ext>
                </a:extLst>
              </p:cNvPr>
              <p:cNvSpPr/>
              <p:nvPr/>
            </p:nvSpPr>
            <p:spPr>
              <a:xfrm rot="7041228" flipV="1">
                <a:off x="10290220" y="35076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4" name="Oval 253">
                <a:extLst>
                  <a:ext uri="{FF2B5EF4-FFF2-40B4-BE49-F238E27FC236}">
                    <a16:creationId xmlns:a16="http://schemas.microsoft.com/office/drawing/2014/main" id="{1688E024-242B-4503-AB99-59580140C659}"/>
                  </a:ext>
                </a:extLst>
              </p:cNvPr>
              <p:cNvSpPr/>
              <p:nvPr/>
            </p:nvSpPr>
            <p:spPr>
              <a:xfrm rot="7041228" flipV="1">
                <a:off x="10381627" y="36284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5" name="Oval 254">
                <a:extLst>
                  <a:ext uri="{FF2B5EF4-FFF2-40B4-BE49-F238E27FC236}">
                    <a16:creationId xmlns:a16="http://schemas.microsoft.com/office/drawing/2014/main" id="{4BB14A9E-E4F4-4F8A-A0F2-A2809DA38254}"/>
                  </a:ext>
                </a:extLst>
              </p:cNvPr>
              <p:cNvSpPr/>
              <p:nvPr/>
            </p:nvSpPr>
            <p:spPr>
              <a:xfrm rot="7041228" flipV="1">
                <a:off x="10490886" y="34973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6" name="Oval 255">
                <a:extLst>
                  <a:ext uri="{FF2B5EF4-FFF2-40B4-BE49-F238E27FC236}">
                    <a16:creationId xmlns:a16="http://schemas.microsoft.com/office/drawing/2014/main" id="{EE8ADF25-A9D4-4DC1-9AFF-750365ED40F3}"/>
                  </a:ext>
                </a:extLst>
              </p:cNvPr>
              <p:cNvSpPr/>
              <p:nvPr/>
            </p:nvSpPr>
            <p:spPr>
              <a:xfrm rot="7041228" flipV="1">
                <a:off x="10386881" y="351909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7" name="Oval 256">
                <a:extLst>
                  <a:ext uri="{FF2B5EF4-FFF2-40B4-BE49-F238E27FC236}">
                    <a16:creationId xmlns:a16="http://schemas.microsoft.com/office/drawing/2014/main" id="{9F21FD23-63B0-46C3-887A-90978A24A3F9}"/>
                  </a:ext>
                </a:extLst>
              </p:cNvPr>
              <p:cNvSpPr/>
              <p:nvPr/>
            </p:nvSpPr>
            <p:spPr>
              <a:xfrm rot="7041228" flipV="1">
                <a:off x="10209390" y="3556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8" name="Oval 257">
                <a:extLst>
                  <a:ext uri="{FF2B5EF4-FFF2-40B4-BE49-F238E27FC236}">
                    <a16:creationId xmlns:a16="http://schemas.microsoft.com/office/drawing/2014/main" id="{EE168685-1E4D-4437-9647-D88DB6083023}"/>
                  </a:ext>
                </a:extLst>
              </p:cNvPr>
              <p:cNvSpPr/>
              <p:nvPr/>
            </p:nvSpPr>
            <p:spPr>
              <a:xfrm rot="7041228" flipV="1">
                <a:off x="10402031" y="418996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9" name="Oval 258">
                <a:extLst>
                  <a:ext uri="{FF2B5EF4-FFF2-40B4-BE49-F238E27FC236}">
                    <a16:creationId xmlns:a16="http://schemas.microsoft.com/office/drawing/2014/main" id="{112CE31E-AE3A-429F-A902-4F161E8AE2C3}"/>
                  </a:ext>
                </a:extLst>
              </p:cNvPr>
              <p:cNvSpPr/>
              <p:nvPr/>
            </p:nvSpPr>
            <p:spPr>
              <a:xfrm rot="7041228" flipV="1">
                <a:off x="10099457" y="41344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0" name="Oval 259">
                <a:extLst>
                  <a:ext uri="{FF2B5EF4-FFF2-40B4-BE49-F238E27FC236}">
                    <a16:creationId xmlns:a16="http://schemas.microsoft.com/office/drawing/2014/main" id="{9EF86C97-9AAE-4C77-BE67-02C64654CE4E}"/>
                  </a:ext>
                </a:extLst>
              </p:cNvPr>
              <p:cNvSpPr/>
              <p:nvPr/>
            </p:nvSpPr>
            <p:spPr>
              <a:xfrm rot="7041228" flipV="1">
                <a:off x="10465330" y="27748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1" name="Oval 260">
                <a:extLst>
                  <a:ext uri="{FF2B5EF4-FFF2-40B4-BE49-F238E27FC236}">
                    <a16:creationId xmlns:a16="http://schemas.microsoft.com/office/drawing/2014/main" id="{35AD3F4B-DC03-4EA8-8CFE-2AD09073B486}"/>
                  </a:ext>
                </a:extLst>
              </p:cNvPr>
              <p:cNvSpPr/>
              <p:nvPr/>
            </p:nvSpPr>
            <p:spPr>
              <a:xfrm rot="7041228" flipV="1">
                <a:off x="10392167" y="2718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2" name="Oval 261">
                <a:extLst>
                  <a:ext uri="{FF2B5EF4-FFF2-40B4-BE49-F238E27FC236}">
                    <a16:creationId xmlns:a16="http://schemas.microsoft.com/office/drawing/2014/main" id="{EC1A5268-BD31-43D3-85C0-AD98F1088EBB}"/>
                  </a:ext>
                </a:extLst>
              </p:cNvPr>
              <p:cNvSpPr/>
              <p:nvPr/>
            </p:nvSpPr>
            <p:spPr>
              <a:xfrm rot="7041228" flipV="1">
                <a:off x="10256726" y="267389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3" name="Oval 262">
                <a:extLst>
                  <a:ext uri="{FF2B5EF4-FFF2-40B4-BE49-F238E27FC236}">
                    <a16:creationId xmlns:a16="http://schemas.microsoft.com/office/drawing/2014/main" id="{F969EE09-B8CF-4640-B3FC-7E2B1C84AD4F}"/>
                  </a:ext>
                </a:extLst>
              </p:cNvPr>
              <p:cNvSpPr/>
              <p:nvPr/>
            </p:nvSpPr>
            <p:spPr>
              <a:xfrm rot="7041228" flipV="1">
                <a:off x="9357210" y="30035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4" name="Oval 263">
                <a:extLst>
                  <a:ext uri="{FF2B5EF4-FFF2-40B4-BE49-F238E27FC236}">
                    <a16:creationId xmlns:a16="http://schemas.microsoft.com/office/drawing/2014/main" id="{3DD4893E-D304-48D1-A65A-BD1321A1D605}"/>
                  </a:ext>
                </a:extLst>
              </p:cNvPr>
              <p:cNvSpPr/>
              <p:nvPr/>
            </p:nvSpPr>
            <p:spPr>
              <a:xfrm rot="7041228" flipV="1">
                <a:off x="9529936" y="29939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5" name="Oval 264">
                <a:extLst>
                  <a:ext uri="{FF2B5EF4-FFF2-40B4-BE49-F238E27FC236}">
                    <a16:creationId xmlns:a16="http://schemas.microsoft.com/office/drawing/2014/main" id="{0A90BCCF-4DCB-45F0-A029-D46C2A88860B}"/>
                  </a:ext>
                </a:extLst>
              </p:cNvPr>
              <p:cNvSpPr/>
              <p:nvPr/>
            </p:nvSpPr>
            <p:spPr>
              <a:xfrm rot="7041228" flipV="1">
                <a:off x="9348531" y="2919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6" name="Oval 265">
                <a:extLst>
                  <a:ext uri="{FF2B5EF4-FFF2-40B4-BE49-F238E27FC236}">
                    <a16:creationId xmlns:a16="http://schemas.microsoft.com/office/drawing/2014/main" id="{70E4229A-1D79-4938-B038-D6E7FF7B289F}"/>
                  </a:ext>
                </a:extLst>
              </p:cNvPr>
              <p:cNvSpPr/>
              <p:nvPr/>
            </p:nvSpPr>
            <p:spPr>
              <a:xfrm rot="7041228" flipV="1">
                <a:off x="9472481" y="28484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7" name="Oval 266">
                <a:extLst>
                  <a:ext uri="{FF2B5EF4-FFF2-40B4-BE49-F238E27FC236}">
                    <a16:creationId xmlns:a16="http://schemas.microsoft.com/office/drawing/2014/main" id="{A4F30528-4D40-4353-B991-1B61C2DD2CEB}"/>
                  </a:ext>
                </a:extLst>
              </p:cNvPr>
              <p:cNvSpPr/>
              <p:nvPr/>
            </p:nvSpPr>
            <p:spPr>
              <a:xfrm rot="7041228" flipV="1">
                <a:off x="9630425" y="29041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8" name="Oval 267">
                <a:extLst>
                  <a:ext uri="{FF2B5EF4-FFF2-40B4-BE49-F238E27FC236}">
                    <a16:creationId xmlns:a16="http://schemas.microsoft.com/office/drawing/2014/main" id="{B8AF8BF0-2BCF-4222-9BC7-395F7C4AEE13}"/>
                  </a:ext>
                </a:extLst>
              </p:cNvPr>
              <p:cNvSpPr/>
              <p:nvPr/>
            </p:nvSpPr>
            <p:spPr>
              <a:xfrm rot="7041228" flipV="1">
                <a:off x="9638056" y="27317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9" name="Oval 268">
                <a:extLst>
                  <a:ext uri="{FF2B5EF4-FFF2-40B4-BE49-F238E27FC236}">
                    <a16:creationId xmlns:a16="http://schemas.microsoft.com/office/drawing/2014/main" id="{2CDA5F0D-3DA8-4261-9738-060F95FD59D0}"/>
                  </a:ext>
                </a:extLst>
              </p:cNvPr>
              <p:cNvSpPr/>
              <p:nvPr/>
            </p:nvSpPr>
            <p:spPr>
              <a:xfrm rot="7041228" flipV="1">
                <a:off x="9502615" y="2687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0" name="Oval 269">
                <a:extLst>
                  <a:ext uri="{FF2B5EF4-FFF2-40B4-BE49-F238E27FC236}">
                    <a16:creationId xmlns:a16="http://schemas.microsoft.com/office/drawing/2014/main" id="{B6FB6B52-B2FC-40D9-BFAD-498341FF599E}"/>
                  </a:ext>
                </a:extLst>
              </p:cNvPr>
              <p:cNvSpPr/>
              <p:nvPr/>
            </p:nvSpPr>
            <p:spPr>
              <a:xfrm rot="7041228" flipV="1">
                <a:off x="9354724" y="27447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cxnSp>
          <p:nvCxnSpPr>
            <p:cNvPr id="271" name="Straight Connector 270">
              <a:extLst>
                <a:ext uri="{FF2B5EF4-FFF2-40B4-BE49-F238E27FC236}">
                  <a16:creationId xmlns:a16="http://schemas.microsoft.com/office/drawing/2014/main" id="{1F90EB11-0916-4F46-B2EC-B1940B14D08B}"/>
                </a:ext>
              </a:extLst>
            </p:cNvPr>
            <p:cNvCxnSpPr/>
            <p:nvPr/>
          </p:nvCxnSpPr>
          <p:spPr>
            <a:xfrm>
              <a:off x="8876523" y="2670410"/>
              <a:ext cx="656441" cy="656441"/>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BF29EB2-FAF0-43DC-816F-74CBE8B0D456}"/>
                </a:ext>
              </a:extLst>
            </p:cNvPr>
            <p:cNvCxnSpPr/>
            <p:nvPr/>
          </p:nvCxnSpPr>
          <p:spPr>
            <a:xfrm flipV="1">
              <a:off x="8713501" y="3633089"/>
              <a:ext cx="821830" cy="294117"/>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F3A1F91D-D98F-48BA-89B1-019E8690E754}"/>
                    </a:ext>
                  </a:extLst>
                </p:cNvPr>
                <p:cNvSpPr txBox="1"/>
                <p:nvPr/>
              </p:nvSpPr>
              <p:spPr>
                <a:xfrm>
                  <a:off x="8463920" y="2078206"/>
                  <a:ext cx="45089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a:solidFill>
                                  <a:srgbClr val="FF0000"/>
                                </a:solidFill>
                                <a:latin typeface="Cambria Math" panose="02040503050406030204" pitchFamily="18" charset="0"/>
                              </a:rPr>
                            </m:ctrlPr>
                          </m:sSubPr>
                          <m:e>
                            <m:r>
                              <a:rPr lang="en-US" sz="3600" i="1">
                                <a:solidFill>
                                  <a:srgbClr val="FF0000"/>
                                </a:solidFill>
                                <a:latin typeface="Cambria Math" panose="02040503050406030204" pitchFamily="18" charset="0"/>
                              </a:rPr>
                              <m:t>𝑖</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273" name="TextBox 272">
                  <a:extLst>
                    <a:ext uri="{FF2B5EF4-FFF2-40B4-BE49-F238E27FC236}">
                      <a16:creationId xmlns:a16="http://schemas.microsoft.com/office/drawing/2014/main" id="{F3A1F91D-D98F-48BA-89B1-019E8690E754}"/>
                    </a:ext>
                  </a:extLst>
                </p:cNvPr>
                <p:cNvSpPr txBox="1">
                  <a:spLocks noRot="1" noChangeAspect="1" noMove="1" noResize="1" noEditPoints="1" noAdjustHandles="1" noChangeArrowheads="1" noChangeShapeType="1" noTextEdit="1"/>
                </p:cNvSpPr>
                <p:nvPr/>
              </p:nvSpPr>
              <p:spPr>
                <a:xfrm>
                  <a:off x="8463920" y="2078206"/>
                  <a:ext cx="450893" cy="553998"/>
                </a:xfrm>
                <a:prstGeom prst="rect">
                  <a:avLst/>
                </a:prstGeom>
                <a:blipFill>
                  <a:blip r:embed="rId5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A67BDAA2-841D-4543-8046-472BCE7B983F}"/>
                    </a:ext>
                  </a:extLst>
                </p:cNvPr>
                <p:cNvSpPr txBox="1"/>
                <p:nvPr/>
              </p:nvSpPr>
              <p:spPr>
                <a:xfrm>
                  <a:off x="8503428" y="3899640"/>
                  <a:ext cx="461600"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i="1">
                                <a:solidFill>
                                  <a:srgbClr val="FFC000"/>
                                </a:solidFill>
                                <a:latin typeface="Cambria Math" panose="02040503050406030204" pitchFamily="18" charset="0"/>
                              </a:rPr>
                              <m:t>𝑖</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274" name="TextBox 273">
                  <a:extLst>
                    <a:ext uri="{FF2B5EF4-FFF2-40B4-BE49-F238E27FC236}">
                      <a16:creationId xmlns:a16="http://schemas.microsoft.com/office/drawing/2014/main" id="{A67BDAA2-841D-4543-8046-472BCE7B983F}"/>
                    </a:ext>
                  </a:extLst>
                </p:cNvPr>
                <p:cNvSpPr txBox="1">
                  <a:spLocks noRot="1" noChangeAspect="1" noMove="1" noResize="1" noEditPoints="1" noAdjustHandles="1" noChangeArrowheads="1" noChangeShapeType="1" noTextEdit="1"/>
                </p:cNvSpPr>
                <p:nvPr/>
              </p:nvSpPr>
              <p:spPr>
                <a:xfrm>
                  <a:off x="8503428" y="3899640"/>
                  <a:ext cx="461600" cy="553998"/>
                </a:xfrm>
                <a:prstGeom prst="rect">
                  <a:avLst/>
                </a:prstGeom>
                <a:blipFill>
                  <a:blip r:embed="rId5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5" name="TextBox 274">
                  <a:extLst>
                    <a:ext uri="{FF2B5EF4-FFF2-40B4-BE49-F238E27FC236}">
                      <a16:creationId xmlns:a16="http://schemas.microsoft.com/office/drawing/2014/main" id="{5B930B9E-0B0A-4435-9255-7B4B7B632EEC}"/>
                    </a:ext>
                  </a:extLst>
                </p:cNvPr>
                <p:cNvSpPr txBox="1"/>
                <p:nvPr/>
              </p:nvSpPr>
              <p:spPr>
                <a:xfrm>
                  <a:off x="11087675" y="3232031"/>
                  <a:ext cx="55220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0000"/>
                                </a:solidFill>
                                <a:latin typeface="Cambria Math" panose="02040503050406030204" pitchFamily="18" charset="0"/>
                              </a:rPr>
                            </m:ctrlPr>
                          </m:sSubPr>
                          <m:e>
                            <m:r>
                              <a:rPr lang="en-US" sz="3600" b="0" i="1" smtClean="0">
                                <a:solidFill>
                                  <a:srgbClr val="FF0000"/>
                                </a:solidFill>
                                <a:latin typeface="Cambria Math" panose="02040503050406030204" pitchFamily="18" charset="0"/>
                              </a:rPr>
                              <m:t>𝑣</m:t>
                            </m:r>
                          </m:e>
                          <m:sub>
                            <m:r>
                              <a:rPr lang="en-US" sz="3600" i="1">
                                <a:solidFill>
                                  <a:srgbClr val="FF0000"/>
                                </a:solidFill>
                                <a:latin typeface="Cambria Math" panose="02040503050406030204" pitchFamily="18" charset="0"/>
                              </a:rPr>
                              <m:t>1</m:t>
                            </m:r>
                          </m:sub>
                        </m:sSub>
                      </m:oMath>
                    </m:oMathPara>
                  </a14:m>
                  <a:endParaRPr lang="en-US" sz="3600" i="1" dirty="0">
                    <a:solidFill>
                      <a:srgbClr val="FF0000"/>
                    </a:solidFill>
                    <a:latin typeface="Cambria Math" panose="02040503050406030204" pitchFamily="18" charset="0"/>
                  </a:endParaRPr>
                </a:p>
              </p:txBody>
            </p:sp>
          </mc:Choice>
          <mc:Fallback xmlns="">
            <p:sp>
              <p:nvSpPr>
                <p:cNvPr id="275" name="TextBox 274">
                  <a:extLst>
                    <a:ext uri="{FF2B5EF4-FFF2-40B4-BE49-F238E27FC236}">
                      <a16:creationId xmlns:a16="http://schemas.microsoft.com/office/drawing/2014/main" id="{5B930B9E-0B0A-4435-9255-7B4B7B632EEC}"/>
                    </a:ext>
                  </a:extLst>
                </p:cNvPr>
                <p:cNvSpPr txBox="1">
                  <a:spLocks noRot="1" noChangeAspect="1" noMove="1" noResize="1" noEditPoints="1" noAdjustHandles="1" noChangeArrowheads="1" noChangeShapeType="1" noTextEdit="1"/>
                </p:cNvSpPr>
                <p:nvPr/>
              </p:nvSpPr>
              <p:spPr>
                <a:xfrm>
                  <a:off x="11087675" y="3232031"/>
                  <a:ext cx="552202" cy="553998"/>
                </a:xfrm>
                <a:prstGeom prst="rect">
                  <a:avLst/>
                </a:prstGeom>
                <a:blipFill>
                  <a:blip r:embed="rId5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6" name="TextBox 275">
                  <a:extLst>
                    <a:ext uri="{FF2B5EF4-FFF2-40B4-BE49-F238E27FC236}">
                      <a16:creationId xmlns:a16="http://schemas.microsoft.com/office/drawing/2014/main" id="{7C1394C6-80A7-41F9-B0C5-1EC537B457D6}"/>
                    </a:ext>
                  </a:extLst>
                </p:cNvPr>
                <p:cNvSpPr txBox="1"/>
                <p:nvPr/>
              </p:nvSpPr>
              <p:spPr>
                <a:xfrm>
                  <a:off x="10917062" y="2023259"/>
                  <a:ext cx="562911"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i="1" smtClean="0">
                                <a:solidFill>
                                  <a:srgbClr val="FFC000"/>
                                </a:solidFill>
                                <a:latin typeface="Cambria Math" panose="02040503050406030204" pitchFamily="18" charset="0"/>
                              </a:rPr>
                            </m:ctrlPr>
                          </m:sSubPr>
                          <m:e>
                            <m:r>
                              <a:rPr lang="en-US" sz="3600" b="0" i="1" smtClean="0">
                                <a:solidFill>
                                  <a:srgbClr val="FFC000"/>
                                </a:solidFill>
                                <a:latin typeface="Cambria Math" panose="02040503050406030204" pitchFamily="18" charset="0"/>
                              </a:rPr>
                              <m:t>𝑣</m:t>
                            </m:r>
                          </m:e>
                          <m:sub>
                            <m:r>
                              <a:rPr lang="en-US" sz="3600" b="0" i="1" smtClean="0">
                                <a:solidFill>
                                  <a:srgbClr val="FFC000"/>
                                </a:solidFill>
                                <a:latin typeface="Cambria Math" panose="02040503050406030204" pitchFamily="18" charset="0"/>
                              </a:rPr>
                              <m:t>2</m:t>
                            </m:r>
                          </m:sub>
                        </m:sSub>
                      </m:oMath>
                    </m:oMathPara>
                  </a14:m>
                  <a:endParaRPr lang="en-US" sz="3600" i="1" dirty="0">
                    <a:solidFill>
                      <a:srgbClr val="FFC000"/>
                    </a:solidFill>
                    <a:latin typeface="Cambria Math" panose="02040503050406030204" pitchFamily="18" charset="0"/>
                  </a:endParaRPr>
                </a:p>
              </p:txBody>
            </p:sp>
          </mc:Choice>
          <mc:Fallback xmlns="">
            <p:sp>
              <p:nvSpPr>
                <p:cNvPr id="276" name="TextBox 275">
                  <a:extLst>
                    <a:ext uri="{FF2B5EF4-FFF2-40B4-BE49-F238E27FC236}">
                      <a16:creationId xmlns:a16="http://schemas.microsoft.com/office/drawing/2014/main" id="{7C1394C6-80A7-41F9-B0C5-1EC537B457D6}"/>
                    </a:ext>
                  </a:extLst>
                </p:cNvPr>
                <p:cNvSpPr txBox="1">
                  <a:spLocks noRot="1" noChangeAspect="1" noMove="1" noResize="1" noEditPoints="1" noAdjustHandles="1" noChangeArrowheads="1" noChangeShapeType="1" noTextEdit="1"/>
                </p:cNvSpPr>
                <p:nvPr/>
              </p:nvSpPr>
              <p:spPr>
                <a:xfrm>
                  <a:off x="10917062" y="2023259"/>
                  <a:ext cx="562911" cy="553998"/>
                </a:xfrm>
                <a:prstGeom prst="rect">
                  <a:avLst/>
                </a:prstGeom>
                <a:blipFill>
                  <a:blip r:embed="rId55"/>
                  <a:stretch>
                    <a:fillRect/>
                  </a:stretch>
                </a:blipFill>
              </p:spPr>
              <p:txBody>
                <a:bodyPr/>
                <a:lstStyle/>
                <a:p>
                  <a:r>
                    <a:rPr lang="LID4096">
                      <a:noFill/>
                    </a:rPr>
                    <a:t> </a:t>
                  </a:r>
                </a:p>
              </p:txBody>
            </p:sp>
          </mc:Fallback>
        </mc:AlternateContent>
        <p:cxnSp>
          <p:nvCxnSpPr>
            <p:cNvPr id="277" name="Straight Connector 276">
              <a:extLst>
                <a:ext uri="{FF2B5EF4-FFF2-40B4-BE49-F238E27FC236}">
                  <a16:creationId xmlns:a16="http://schemas.microsoft.com/office/drawing/2014/main" id="{0B143119-4EDE-4F0D-859F-A54581928899}"/>
                </a:ext>
              </a:extLst>
            </p:cNvPr>
            <p:cNvCxnSpPr/>
            <p:nvPr/>
          </p:nvCxnSpPr>
          <p:spPr>
            <a:xfrm>
              <a:off x="10395707" y="3666820"/>
              <a:ext cx="1044009" cy="230768"/>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469E8BA-1548-4BA1-8829-457865E85BF9}"/>
                </a:ext>
              </a:extLst>
            </p:cNvPr>
            <p:cNvCxnSpPr>
              <a:cxnSpLocks/>
            </p:cNvCxnSpPr>
            <p:nvPr/>
          </p:nvCxnSpPr>
          <p:spPr>
            <a:xfrm flipV="1">
              <a:off x="10374189" y="2597600"/>
              <a:ext cx="824220" cy="730350"/>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279" name="Group 278">
              <a:extLst>
                <a:ext uri="{FF2B5EF4-FFF2-40B4-BE49-F238E27FC236}">
                  <a16:creationId xmlns:a16="http://schemas.microsoft.com/office/drawing/2014/main" id="{6D609B88-C8DD-42AF-BF5B-A13DD6E1046C}"/>
                </a:ext>
              </a:extLst>
            </p:cNvPr>
            <p:cNvGrpSpPr/>
            <p:nvPr/>
          </p:nvGrpSpPr>
          <p:grpSpPr>
            <a:xfrm>
              <a:off x="8465374" y="3072310"/>
              <a:ext cx="1109703" cy="825841"/>
              <a:chOff x="8465374" y="3072310"/>
              <a:chExt cx="1109703" cy="825841"/>
            </a:xfrm>
          </p:grpSpPr>
          <p:sp>
            <p:nvSpPr>
              <p:cNvPr id="280" name="Arc 279">
                <a:extLst>
                  <a:ext uri="{FF2B5EF4-FFF2-40B4-BE49-F238E27FC236}">
                    <a16:creationId xmlns:a16="http://schemas.microsoft.com/office/drawing/2014/main" id="{7D56707C-9D66-481C-999E-CCE6AC3E5BFD}"/>
                  </a:ext>
                </a:extLst>
              </p:cNvPr>
              <p:cNvSpPr/>
              <p:nvPr/>
            </p:nvSpPr>
            <p:spPr>
              <a:xfrm rot="14709846">
                <a:off x="8838333" y="3072310"/>
                <a:ext cx="736744" cy="736744"/>
              </a:xfrm>
              <a:prstGeom prst="arc">
                <a:avLst>
                  <a:gd name="adj1" fmla="val 13376396"/>
                  <a:gd name="adj2" fmla="val 1397264"/>
                </a:avLst>
              </a:prstGeom>
              <a:ln w="76200">
                <a:solidFill>
                  <a:srgbClr val="00B050"/>
                </a:solidFill>
                <a:headEnd type="triangle"/>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1" dirty="0">
                  <a:solidFill>
                    <a:srgbClr val="7030A0"/>
                  </a:solidFill>
                  <a:latin typeface="Cambria Math" panose="02040503050406030204" pitchFamily="18" charset="0"/>
                </a:endParaRPr>
              </a:p>
              <a:p>
                <a:pPr algn="ctr"/>
                <a:endParaRPr lang="en-US" dirty="0"/>
              </a:p>
            </p:txBody>
          </p:sp>
          <mc:AlternateContent xmlns:mc="http://schemas.openxmlformats.org/markup-compatibility/2006" xmlns:a14="http://schemas.microsoft.com/office/drawing/2010/main">
            <mc:Choice Requires="a14">
              <p:sp>
                <p:nvSpPr>
                  <p:cNvPr id="281" name="TextBox 280">
                    <a:extLst>
                      <a:ext uri="{FF2B5EF4-FFF2-40B4-BE49-F238E27FC236}">
                        <a16:creationId xmlns:a16="http://schemas.microsoft.com/office/drawing/2014/main" id="{9496F572-CB8A-442E-90EB-91094E684ADC}"/>
                      </a:ext>
                    </a:extLst>
                  </p:cNvPr>
                  <p:cNvSpPr txBox="1"/>
                  <p:nvPr/>
                </p:nvSpPr>
                <p:spPr>
                  <a:xfrm>
                    <a:off x="8465374" y="3344153"/>
                    <a:ext cx="39754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rgbClr val="00B050"/>
                              </a:solidFill>
                              <a:latin typeface="Cambria Math" panose="02040503050406030204" pitchFamily="18" charset="0"/>
                            </a:rPr>
                            <m:t>𝚫</m:t>
                          </m:r>
                        </m:oMath>
                      </m:oMathPara>
                    </a14:m>
                    <a:endParaRPr lang="en-US" sz="3600" b="1" i="1" dirty="0">
                      <a:solidFill>
                        <a:srgbClr val="7030A0"/>
                      </a:solidFill>
                      <a:latin typeface="Cambria Math" panose="02040503050406030204" pitchFamily="18" charset="0"/>
                    </a:endParaRPr>
                  </a:p>
                </p:txBody>
              </p:sp>
            </mc:Choice>
            <mc:Fallback xmlns="">
              <p:sp>
                <p:nvSpPr>
                  <p:cNvPr id="524" name="TextBox 523"/>
                  <p:cNvSpPr txBox="1">
                    <a:spLocks noRot="1" noChangeAspect="1" noMove="1" noResize="1" noEditPoints="1" noAdjustHandles="1" noChangeArrowheads="1" noChangeShapeType="1" noTextEdit="1"/>
                  </p:cNvSpPr>
                  <p:nvPr/>
                </p:nvSpPr>
                <p:spPr>
                  <a:xfrm>
                    <a:off x="8465374" y="3344153"/>
                    <a:ext cx="397545" cy="553998"/>
                  </a:xfrm>
                  <a:prstGeom prst="rect">
                    <a:avLst/>
                  </a:prstGeom>
                  <a:blipFill>
                    <a:blip r:embed="rId15"/>
                    <a:stretch>
                      <a:fillRect/>
                    </a:stretch>
                  </a:blipFill>
                </p:spPr>
                <p:txBody>
                  <a:bodyPr/>
                  <a:lstStyle/>
                  <a:p>
                    <a:r>
                      <a:rPr lang="LID4096">
                        <a:noFill/>
                      </a:rPr>
                      <a:t> </a:t>
                    </a:r>
                  </a:p>
                </p:txBody>
              </p:sp>
            </mc:Fallback>
          </mc:AlternateContent>
        </p:grpSp>
        <p:grpSp>
          <p:nvGrpSpPr>
            <p:cNvPr id="282" name="Group 281">
              <a:extLst>
                <a:ext uri="{FF2B5EF4-FFF2-40B4-BE49-F238E27FC236}">
                  <a16:creationId xmlns:a16="http://schemas.microsoft.com/office/drawing/2014/main" id="{7337AC46-B2DA-4255-BCB9-6A92CF2A9311}"/>
                </a:ext>
              </a:extLst>
            </p:cNvPr>
            <p:cNvGrpSpPr/>
            <p:nvPr/>
          </p:nvGrpSpPr>
          <p:grpSpPr>
            <a:xfrm>
              <a:off x="9625579" y="3426266"/>
              <a:ext cx="1561442" cy="1437550"/>
              <a:chOff x="3071406" y="3898962"/>
              <a:chExt cx="1561442" cy="1437550"/>
            </a:xfrm>
          </p:grpSpPr>
          <p:cxnSp>
            <p:nvCxnSpPr>
              <p:cNvPr id="283" name="Straight Connector 282">
                <a:extLst>
                  <a:ext uri="{FF2B5EF4-FFF2-40B4-BE49-F238E27FC236}">
                    <a16:creationId xmlns:a16="http://schemas.microsoft.com/office/drawing/2014/main" id="{8054321C-B8D7-4E32-ADE7-98E73D25577A}"/>
                  </a:ext>
                </a:extLst>
              </p:cNvPr>
              <p:cNvCxnSpPr>
                <a:cxnSpLocks/>
                <a:stCxn id="231" idx="1"/>
              </p:cNvCxnSpPr>
              <p:nvPr/>
            </p:nvCxnSpPr>
            <p:spPr>
              <a:xfrm>
                <a:off x="3071406" y="3898962"/>
                <a:ext cx="1457627" cy="1437550"/>
              </a:xfrm>
              <a:prstGeom prst="line">
                <a:avLst/>
              </a:prstGeom>
              <a:ln w="5715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4" name="Arc 283">
                <a:extLst>
                  <a:ext uri="{FF2B5EF4-FFF2-40B4-BE49-F238E27FC236}">
                    <a16:creationId xmlns:a16="http://schemas.microsoft.com/office/drawing/2014/main" id="{6C90939E-364E-49BE-AEF2-C357FA97ED68}"/>
                  </a:ext>
                </a:extLst>
              </p:cNvPr>
              <p:cNvSpPr/>
              <p:nvPr/>
            </p:nvSpPr>
            <p:spPr>
              <a:xfrm rot="6016741">
                <a:off x="3679915" y="4112414"/>
                <a:ext cx="606496" cy="606496"/>
              </a:xfrm>
              <a:prstGeom prst="arc">
                <a:avLst>
                  <a:gd name="adj1" fmla="val 13376396"/>
                  <a:gd name="adj2" fmla="val 21161039"/>
                </a:avLst>
              </a:prstGeom>
              <a:ln w="76200">
                <a:solidFill>
                  <a:srgbClr val="00B050"/>
                </a:solidFill>
                <a:headEnd type="triangle" w="med" len="sm"/>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5" name="TextBox 284">
                    <a:extLst>
                      <a:ext uri="{FF2B5EF4-FFF2-40B4-BE49-F238E27FC236}">
                        <a16:creationId xmlns:a16="http://schemas.microsoft.com/office/drawing/2014/main" id="{2FB264B9-9411-44F7-887E-5DD55C3887AC}"/>
                      </a:ext>
                    </a:extLst>
                  </p:cNvPr>
                  <p:cNvSpPr txBox="1"/>
                  <p:nvPr/>
                </p:nvSpPr>
                <p:spPr>
                  <a:xfrm>
                    <a:off x="4297820" y="4380432"/>
                    <a:ext cx="335028"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00B050"/>
                              </a:solidFill>
                              <a:latin typeface="Cambria Math" panose="02040503050406030204" pitchFamily="18" charset="0"/>
                            </a:rPr>
                            <m:t>𝝉</m:t>
                          </m:r>
                        </m:oMath>
                      </m:oMathPara>
                    </a14:m>
                    <a:endParaRPr lang="en-US" sz="3600" b="1" i="1" dirty="0">
                      <a:solidFill>
                        <a:srgbClr val="7030A0"/>
                      </a:solidFill>
                      <a:latin typeface="Cambria Math" panose="02040503050406030204" pitchFamily="18" charset="0"/>
                    </a:endParaRPr>
                  </a:p>
                </p:txBody>
              </p:sp>
            </mc:Choice>
            <mc:Fallback xmlns="">
              <p:sp>
                <p:nvSpPr>
                  <p:cNvPr id="587" name="TextBox 586"/>
                  <p:cNvSpPr txBox="1">
                    <a:spLocks noRot="1" noChangeAspect="1" noMove="1" noResize="1" noEditPoints="1" noAdjustHandles="1" noChangeArrowheads="1" noChangeShapeType="1" noTextEdit="1"/>
                  </p:cNvSpPr>
                  <p:nvPr/>
                </p:nvSpPr>
                <p:spPr>
                  <a:xfrm>
                    <a:off x="4297820" y="4380432"/>
                    <a:ext cx="335028" cy="553998"/>
                  </a:xfrm>
                  <a:prstGeom prst="rect">
                    <a:avLst/>
                  </a:prstGeom>
                  <a:blipFill>
                    <a:blip r:embed="rId56"/>
                    <a:stretch>
                      <a:fillRect/>
                    </a:stretch>
                  </a:blipFill>
                </p:spPr>
                <p:txBody>
                  <a:bodyPr/>
                  <a:lstStyle/>
                  <a:p>
                    <a:r>
                      <a:rPr lang="en-US">
                        <a:noFill/>
                      </a:rPr>
                      <a:t> </a:t>
                    </a:r>
                  </a:p>
                </p:txBody>
              </p:sp>
            </mc:Fallback>
          </mc:AlternateContent>
        </p:grpSp>
      </p:grpSp>
      <p:grpSp>
        <p:nvGrpSpPr>
          <p:cNvPr id="9" name="Group 8">
            <a:extLst>
              <a:ext uri="{FF2B5EF4-FFF2-40B4-BE49-F238E27FC236}">
                <a16:creationId xmlns:a16="http://schemas.microsoft.com/office/drawing/2014/main" id="{041FC677-1253-42E7-99A0-3EEEBC7A763D}"/>
              </a:ext>
            </a:extLst>
          </p:cNvPr>
          <p:cNvGrpSpPr/>
          <p:nvPr/>
        </p:nvGrpSpPr>
        <p:grpSpPr>
          <a:xfrm>
            <a:off x="1571428" y="797220"/>
            <a:ext cx="7241053" cy="813325"/>
            <a:chOff x="5640175" y="5643026"/>
            <a:chExt cx="7241053" cy="813325"/>
          </a:xfrm>
        </p:grpSpPr>
        <mc:AlternateContent xmlns:mc="http://schemas.openxmlformats.org/markup-compatibility/2006" xmlns:a14="http://schemas.microsoft.com/office/drawing/2010/main">
          <mc:Choice Requires="a14">
            <p:sp>
              <p:nvSpPr>
                <p:cNvPr id="403" name="TextBox 402">
                  <a:extLst>
                    <a:ext uri="{FF2B5EF4-FFF2-40B4-BE49-F238E27FC236}">
                      <a16:creationId xmlns:a16="http://schemas.microsoft.com/office/drawing/2014/main" id="{A6E21046-4B36-41A3-97D0-1B7249B2068E}"/>
                    </a:ext>
                  </a:extLst>
                </p:cNvPr>
                <p:cNvSpPr txBox="1"/>
                <p:nvPr/>
              </p:nvSpPr>
              <p:spPr>
                <a:xfrm>
                  <a:off x="5644735" y="5820575"/>
                  <a:ext cx="7135030" cy="4416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i="1" smtClean="0">
                            <a:solidFill>
                              <a:schemeClr val="bg1"/>
                            </a:solidFill>
                            <a:latin typeface="Cambria Math" panose="02040503050406030204" pitchFamily="18" charset="0"/>
                          </a:rPr>
                          <m:t>𝐶</m:t>
                        </m:r>
                        <m:d>
                          <m:dPr>
                            <m:ctrlPr>
                              <a:rPr lang="en-IL" sz="2500" i="1">
                                <a:solidFill>
                                  <a:schemeClr val="bg1"/>
                                </a:solidFill>
                                <a:latin typeface="Cambria Math" panose="02040503050406030204" pitchFamily="18" charset="0"/>
                              </a:rPr>
                            </m:ctrlPr>
                          </m:dPr>
                          <m:e>
                            <m:r>
                              <a:rPr lang="en-US" sz="2500" b="1" i="1">
                                <a:solidFill>
                                  <a:schemeClr val="bg1"/>
                                </a:solidFill>
                                <a:latin typeface="Cambria Math" panose="02040503050406030204" pitchFamily="18" charset="0"/>
                              </a:rPr>
                              <m:t>𝝉</m:t>
                            </m:r>
                            <m:r>
                              <a:rPr lang="en-US" sz="2500" i="1">
                                <a:solidFill>
                                  <a:schemeClr val="bg1"/>
                                </a:solidFill>
                                <a:latin typeface="Cambria Math" panose="02040503050406030204" pitchFamily="18" charset="0"/>
                              </a:rPr>
                              <m:t>,</m:t>
                            </m:r>
                            <m:r>
                              <a:rPr lang="en-US" sz="2500" b="1">
                                <a:solidFill>
                                  <a:schemeClr val="bg1"/>
                                </a:solidFill>
                                <a:latin typeface="Cambria Math" panose="02040503050406030204" pitchFamily="18" charset="0"/>
                              </a:rPr>
                              <m:t>𝚫</m:t>
                            </m:r>
                          </m:e>
                        </m:d>
                        <m:r>
                          <a:rPr lang="en-US" sz="2500" i="1">
                            <a:solidFill>
                              <a:schemeClr val="bg1"/>
                            </a:solidFill>
                            <a:latin typeface="Cambria Math" panose="02040503050406030204" pitchFamily="18" charset="0"/>
                          </a:rPr>
                          <m:t>=</m:t>
                        </m:r>
                        <m:r>
                          <a:rPr lang="en-US" sz="2500" i="1">
                            <a:solidFill>
                              <a:schemeClr val="bg1"/>
                            </a:solidFill>
                            <a:latin typeface="Cambria Math" panose="02040503050406030204" pitchFamily="18" charset="0"/>
                          </a:rPr>
                          <m:t>𝐿</m:t>
                        </m:r>
                        <m:r>
                          <a:rPr lang="en-US" sz="2500" i="1">
                            <a:solidFill>
                              <a:schemeClr val="bg1"/>
                            </a:solidFill>
                            <a:latin typeface="Cambria Math" panose="02040503050406030204" pitchFamily="18" charset="0"/>
                          </a:rPr>
                          <m:t>𝜌</m:t>
                        </m:r>
                        <m:d>
                          <m:dPr>
                            <m:ctrlPr>
                              <a:rPr lang="en-IL" sz="2500" i="1">
                                <a:solidFill>
                                  <a:schemeClr val="bg1"/>
                                </a:solidFill>
                                <a:latin typeface="Cambria Math" panose="02040503050406030204" pitchFamily="18" charset="0"/>
                              </a:rPr>
                            </m:ctrlPr>
                          </m:dPr>
                          <m:e>
                            <m:r>
                              <a:rPr lang="en-US" sz="2500" b="1" i="1">
                                <a:solidFill>
                                  <a:schemeClr val="bg1"/>
                                </a:solidFill>
                                <a:latin typeface="Cambria Math" panose="02040503050406030204" pitchFamily="18" charset="0"/>
                              </a:rPr>
                              <m:t>𝝉</m:t>
                            </m:r>
                          </m:e>
                        </m:d>
                        <m:sSub>
                          <m:sSubPr>
                            <m:ctrlPr>
                              <a:rPr lang="en-US" sz="2500" i="1" smtClean="0">
                                <a:solidFill>
                                  <a:schemeClr val="bg1"/>
                                </a:solidFill>
                                <a:latin typeface="Cambria Math" panose="02040503050406030204" pitchFamily="18" charset="0"/>
                              </a:rPr>
                            </m:ctrlPr>
                          </m:sSubPr>
                          <m:e>
                            <m:r>
                              <a:rPr lang="en-US" sz="2500" i="1">
                                <a:solidFill>
                                  <a:schemeClr val="bg1"/>
                                </a:solidFill>
                                <a:latin typeface="Cambria Math" panose="02040503050406030204" pitchFamily="18" charset="0"/>
                              </a:rPr>
                              <m:t>𝜎</m:t>
                            </m:r>
                          </m:e>
                          <m:sub>
                            <m:r>
                              <a:rPr lang="en-US" sz="2500" i="1">
                                <a:solidFill>
                                  <a:schemeClr val="bg1"/>
                                </a:solidFill>
                                <a:latin typeface="Cambria Math" panose="02040503050406030204" pitchFamily="18" charset="0"/>
                              </a:rPr>
                              <m:t>𝑠</m:t>
                            </m:r>
                          </m:sub>
                        </m:sSub>
                        <m:sSup>
                          <m:sSupPr>
                            <m:ctrlPr>
                              <a:rPr lang="en-US" sz="2500" i="1">
                                <a:solidFill>
                                  <a:schemeClr val="bg1"/>
                                </a:solidFill>
                                <a:latin typeface="Cambria Math" panose="02040503050406030204" pitchFamily="18" charset="0"/>
                              </a:rPr>
                            </m:ctrlPr>
                          </m:sSupPr>
                          <m:e>
                            <m:r>
                              <a:rPr lang="en-US" sz="2500" i="1">
                                <a:solidFill>
                                  <a:schemeClr val="bg1"/>
                                </a:solidFill>
                                <a:latin typeface="Cambria Math" panose="02040503050406030204" pitchFamily="18" charset="0"/>
                              </a:rPr>
                              <m:t>𝑒</m:t>
                            </m:r>
                          </m:e>
                          <m:sup>
                            <m:r>
                              <a:rPr lang="en-US" sz="2500" i="1">
                                <a:solidFill>
                                  <a:schemeClr val="bg1"/>
                                </a:solidFill>
                                <a:latin typeface="Cambria Math" panose="02040503050406030204" pitchFamily="18" charset="0"/>
                              </a:rPr>
                              <m:t>−</m:t>
                            </m:r>
                            <m:sSub>
                              <m:sSubPr>
                                <m:ctrlPr>
                                  <a:rPr lang="en-US" sz="2500" i="1" smtClean="0">
                                    <a:solidFill>
                                      <a:schemeClr val="bg1"/>
                                    </a:solidFill>
                                    <a:latin typeface="Cambria Math" panose="02040503050406030204" pitchFamily="18" charset="0"/>
                                  </a:rPr>
                                </m:ctrlPr>
                              </m:sSubPr>
                              <m:e>
                                <m:r>
                                  <a:rPr lang="en-US" sz="2500" i="1">
                                    <a:solidFill>
                                      <a:schemeClr val="bg1"/>
                                    </a:solidFill>
                                    <a:latin typeface="Cambria Math" panose="02040503050406030204" pitchFamily="18" charset="0"/>
                                  </a:rPr>
                                  <m:t>𝜎</m:t>
                                </m:r>
                              </m:e>
                              <m:sub>
                                <m:r>
                                  <a:rPr lang="en-US" sz="2500" i="1">
                                    <a:solidFill>
                                      <a:schemeClr val="bg1"/>
                                    </a:solidFill>
                                    <a:latin typeface="Cambria Math" panose="02040503050406030204" pitchFamily="18" charset="0"/>
                                  </a:rPr>
                                  <m:t>𝑡</m:t>
                                </m:r>
                              </m:sub>
                            </m:sSub>
                            <m:r>
                              <a:rPr lang="en-US" sz="2500" i="1">
                                <a:solidFill>
                                  <a:schemeClr val="bg1"/>
                                </a:solidFill>
                                <a:latin typeface="Cambria Math" panose="02040503050406030204" pitchFamily="18" charset="0"/>
                              </a:rPr>
                              <m:t>𝐿</m:t>
                            </m:r>
                            <m:r>
                              <a:rPr lang="en-US" sz="2500" i="1">
                                <a:solidFill>
                                  <a:schemeClr val="bg1"/>
                                </a:solidFill>
                                <a:latin typeface="Cambria Math" panose="02040503050406030204" pitchFamily="18" charset="0"/>
                              </a:rPr>
                              <m:t>−</m:t>
                            </m:r>
                            <m:r>
                              <a:rPr lang="en-US" sz="2500" i="1">
                                <a:solidFill>
                                  <a:schemeClr val="bg1"/>
                                </a:solidFill>
                                <a:latin typeface="Cambria Math" panose="02040503050406030204" pitchFamily="18" charset="0"/>
                              </a:rPr>
                              <m:t>0</m:t>
                            </m:r>
                            <m:r>
                              <a:rPr lang="en-US" sz="2500" i="1">
                                <a:solidFill>
                                  <a:schemeClr val="bg1"/>
                                </a:solidFill>
                                <a:latin typeface="Cambria Math" panose="02040503050406030204" pitchFamily="18" charset="0"/>
                              </a:rPr>
                              <m:t>.</m:t>
                            </m:r>
                            <m:r>
                              <a:rPr lang="en-US" sz="2500" i="1">
                                <a:solidFill>
                                  <a:schemeClr val="bg1"/>
                                </a:solidFill>
                                <a:latin typeface="Cambria Math" panose="02040503050406030204" pitchFamily="18" charset="0"/>
                              </a:rPr>
                              <m:t>5</m:t>
                            </m:r>
                            <m:r>
                              <a:rPr lang="en-US" sz="2500" i="1">
                                <a:solidFill>
                                  <a:schemeClr val="bg1"/>
                                </a:solidFill>
                                <a:latin typeface="Cambria Math" panose="02040503050406030204" pitchFamily="18" charset="0"/>
                              </a:rPr>
                              <m:t>𝑖𝑘𝐿</m:t>
                            </m:r>
                            <m:d>
                              <m:dPr>
                                <m:ctrlPr>
                                  <a:rPr lang="en-IL" sz="2500" i="1">
                                    <a:solidFill>
                                      <a:schemeClr val="bg1"/>
                                    </a:solidFill>
                                    <a:latin typeface="Cambria Math" panose="02040503050406030204" pitchFamily="18" charset="0"/>
                                  </a:rPr>
                                </m:ctrlPr>
                              </m:dPr>
                              <m:e>
                                <m:r>
                                  <a:rPr lang="en-US" sz="2500" b="1">
                                    <a:solidFill>
                                      <a:schemeClr val="bg1"/>
                                    </a:solidFill>
                                    <a:latin typeface="Cambria Math" panose="02040503050406030204" pitchFamily="18" charset="0"/>
                                  </a:rPr>
                                  <m:t>𝚫</m:t>
                                </m:r>
                                <m:r>
                                  <a:rPr lang="en-IL" sz="2500" i="1">
                                    <a:solidFill>
                                      <a:schemeClr val="bg1"/>
                                    </a:solidFill>
                                    <a:latin typeface="Cambria Math" panose="02040503050406030204" pitchFamily="18" charset="0"/>
                                    <a:ea typeface="Cambria Math" panose="02040503050406030204" pitchFamily="18" charset="0"/>
                                  </a:rPr>
                                  <m:t>∙</m:t>
                                </m:r>
                                <m:r>
                                  <a:rPr lang="en-US" sz="2500" b="1" i="1">
                                    <a:solidFill>
                                      <a:schemeClr val="bg1"/>
                                    </a:solidFill>
                                    <a:latin typeface="Cambria Math" panose="02040503050406030204" pitchFamily="18" charset="0"/>
                                    <a:ea typeface="Cambria Math" panose="02040503050406030204" pitchFamily="18" charset="0"/>
                                  </a:rPr>
                                  <m:t>𝝉</m:t>
                                </m:r>
                              </m:e>
                            </m:d>
                          </m:sup>
                        </m:sSup>
                        <m:r>
                          <m:rPr>
                            <m:sty m:val="p"/>
                          </m:rPr>
                          <a:rPr lang="en-US" sz="2500">
                            <a:solidFill>
                              <a:schemeClr val="bg1"/>
                            </a:solidFill>
                            <a:latin typeface="Cambria Math" panose="02040503050406030204" pitchFamily="18" charset="0"/>
                          </a:rPr>
                          <m:t>sinc</m:t>
                        </m:r>
                        <m:d>
                          <m:dPr>
                            <m:ctrlPr>
                              <a:rPr lang="en-IL" sz="2500" i="1">
                                <a:solidFill>
                                  <a:schemeClr val="bg1"/>
                                </a:solidFill>
                                <a:latin typeface="Cambria Math" panose="02040503050406030204" pitchFamily="18" charset="0"/>
                              </a:rPr>
                            </m:ctrlPr>
                          </m:dPr>
                          <m:e>
                            <m:r>
                              <a:rPr lang="en-US" sz="2500" i="1">
                                <a:solidFill>
                                  <a:schemeClr val="bg1"/>
                                </a:solidFill>
                                <a:latin typeface="Cambria Math" panose="02040503050406030204" pitchFamily="18" charset="0"/>
                              </a:rPr>
                              <m:t>0</m:t>
                            </m:r>
                            <m:r>
                              <a:rPr lang="en-US" sz="2500" i="1">
                                <a:solidFill>
                                  <a:schemeClr val="bg1"/>
                                </a:solidFill>
                                <a:latin typeface="Cambria Math" panose="02040503050406030204" pitchFamily="18" charset="0"/>
                              </a:rPr>
                              <m:t>.</m:t>
                            </m:r>
                            <m:r>
                              <a:rPr lang="en-US" sz="2500" i="1">
                                <a:solidFill>
                                  <a:schemeClr val="bg1"/>
                                </a:solidFill>
                                <a:latin typeface="Cambria Math" panose="02040503050406030204" pitchFamily="18" charset="0"/>
                              </a:rPr>
                              <m:t>5</m:t>
                            </m:r>
                            <m:r>
                              <a:rPr lang="en-US" sz="2500" i="1">
                                <a:solidFill>
                                  <a:schemeClr val="bg1"/>
                                </a:solidFill>
                                <a:latin typeface="Cambria Math" panose="02040503050406030204" pitchFamily="18" charset="0"/>
                              </a:rPr>
                              <m:t>𝑘𝐿</m:t>
                            </m:r>
                            <m:d>
                              <m:dPr>
                                <m:ctrlPr>
                                  <a:rPr lang="en-IL" sz="2500" i="1">
                                    <a:solidFill>
                                      <a:schemeClr val="bg1"/>
                                    </a:solidFill>
                                    <a:latin typeface="Cambria Math" panose="02040503050406030204" pitchFamily="18" charset="0"/>
                                  </a:rPr>
                                </m:ctrlPr>
                              </m:dPr>
                              <m:e>
                                <m:r>
                                  <a:rPr lang="en-US" sz="2500">
                                    <a:solidFill>
                                      <a:schemeClr val="bg1"/>
                                    </a:solidFill>
                                    <a:latin typeface="Cambria Math" panose="02040503050406030204" pitchFamily="18" charset="0"/>
                                  </a:rPr>
                                  <m:t>𝚫</m:t>
                                </m:r>
                                <m:r>
                                  <a:rPr lang="en-IL" sz="2500" i="1">
                                    <a:solidFill>
                                      <a:schemeClr val="bg1"/>
                                    </a:solidFill>
                                    <a:latin typeface="Cambria Math" panose="02040503050406030204" pitchFamily="18" charset="0"/>
                                    <a:ea typeface="Cambria Math" panose="02040503050406030204" pitchFamily="18" charset="0"/>
                                  </a:rPr>
                                  <m:t>∙</m:t>
                                </m:r>
                                <m:r>
                                  <a:rPr lang="en-US" sz="2500" i="1">
                                    <a:solidFill>
                                      <a:schemeClr val="bg1"/>
                                    </a:solidFill>
                                    <a:latin typeface="Cambria Math" panose="02040503050406030204" pitchFamily="18" charset="0"/>
                                    <a:ea typeface="Cambria Math" panose="02040503050406030204" pitchFamily="18" charset="0"/>
                                  </a:rPr>
                                  <m:t>𝝉</m:t>
                                </m:r>
                              </m:e>
                            </m:d>
                          </m:e>
                        </m:d>
                      </m:oMath>
                    </m:oMathPara>
                  </a14:m>
                  <a:endParaRPr lang="en-US" sz="2500" dirty="0">
                    <a:solidFill>
                      <a:schemeClr val="bg1"/>
                    </a:solidFill>
                  </a:endParaRPr>
                </a:p>
              </p:txBody>
            </p:sp>
          </mc:Choice>
          <mc:Fallback xmlns="">
            <p:sp>
              <p:nvSpPr>
                <p:cNvPr id="403" name="TextBox 402">
                  <a:extLst>
                    <a:ext uri="{FF2B5EF4-FFF2-40B4-BE49-F238E27FC236}">
                      <a16:creationId xmlns:a16="http://schemas.microsoft.com/office/drawing/2014/main" id="{A6E21046-4B36-41A3-97D0-1B7249B2068E}"/>
                    </a:ext>
                  </a:extLst>
                </p:cNvPr>
                <p:cNvSpPr txBox="1">
                  <a:spLocks noRot="1" noChangeAspect="1" noMove="1" noResize="1" noEditPoints="1" noAdjustHandles="1" noChangeArrowheads="1" noChangeShapeType="1" noTextEdit="1"/>
                </p:cNvSpPr>
                <p:nvPr/>
              </p:nvSpPr>
              <p:spPr>
                <a:xfrm>
                  <a:off x="5644735" y="5820575"/>
                  <a:ext cx="7135030" cy="441659"/>
                </a:xfrm>
                <a:prstGeom prst="rect">
                  <a:avLst/>
                </a:prstGeom>
                <a:blipFill>
                  <a:blip r:embed="rId57"/>
                  <a:stretch>
                    <a:fillRect/>
                  </a:stretch>
                </a:blipFill>
              </p:spPr>
              <p:txBody>
                <a:bodyPr/>
                <a:lstStyle/>
                <a:p>
                  <a:r>
                    <a:rPr lang="LID4096">
                      <a:noFill/>
                    </a:rPr>
                    <a:t> </a:t>
                  </a:r>
                </a:p>
              </p:txBody>
            </p:sp>
          </mc:Fallback>
        </mc:AlternateContent>
        <p:sp>
          <p:nvSpPr>
            <p:cNvPr id="404" name="Rectangle: Rounded Corners 403">
              <a:extLst>
                <a:ext uri="{FF2B5EF4-FFF2-40B4-BE49-F238E27FC236}">
                  <a16:creationId xmlns:a16="http://schemas.microsoft.com/office/drawing/2014/main" id="{82EDC59E-E46D-4CF4-B985-7B79DA39C305}"/>
                </a:ext>
              </a:extLst>
            </p:cNvPr>
            <p:cNvSpPr/>
            <p:nvPr/>
          </p:nvSpPr>
          <p:spPr>
            <a:xfrm>
              <a:off x="5640175" y="5643026"/>
              <a:ext cx="7241053" cy="813325"/>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04907404-252D-454D-898E-67723DC91DA7}"/>
              </a:ext>
            </a:extLst>
          </p:cNvPr>
          <p:cNvSpPr txBox="1"/>
          <p:nvPr/>
        </p:nvSpPr>
        <p:spPr>
          <a:xfrm>
            <a:off x="249318" y="927928"/>
            <a:ext cx="1834509" cy="400110"/>
          </a:xfrm>
          <a:prstGeom prst="rect">
            <a:avLst/>
          </a:prstGeom>
          <a:noFill/>
        </p:spPr>
        <p:txBody>
          <a:bodyPr wrap="square" rtlCol="0">
            <a:spAutoFit/>
          </a:bodyPr>
          <a:lstStyle/>
          <a:p>
            <a:r>
              <a:rPr lang="en-US" sz="2000" dirty="0">
                <a:solidFill>
                  <a:srgbClr val="FFFF00"/>
                </a:solidFill>
              </a:rPr>
              <a:t>Our model</a:t>
            </a:r>
            <a:endParaRPr lang="LID4096" sz="2000" dirty="0">
              <a:solidFill>
                <a:srgbClr val="FFFF00"/>
              </a:solidFill>
            </a:endParaRPr>
          </a:p>
        </p:txBody>
      </p:sp>
      <p:sp>
        <p:nvSpPr>
          <p:cNvPr id="40" name="Rounded Rectangle 39">
            <a:extLst>
              <a:ext uri="{FF2B5EF4-FFF2-40B4-BE49-F238E27FC236}">
                <a16:creationId xmlns:a16="http://schemas.microsoft.com/office/drawing/2014/main" id="{7C27A6F8-766B-433B-A55F-4AA011D1F24F}"/>
              </a:ext>
            </a:extLst>
          </p:cNvPr>
          <p:cNvSpPr/>
          <p:nvPr/>
        </p:nvSpPr>
        <p:spPr>
          <a:xfrm rot="20938393">
            <a:off x="28232" y="1807734"/>
            <a:ext cx="4258179" cy="1724734"/>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Can recover phase function from correlation</a:t>
            </a:r>
            <a:endParaRPr lang="en-US" sz="3600" dirty="0">
              <a:solidFill>
                <a:schemeClr val="bg1"/>
              </a:solidFill>
            </a:endParaRPr>
          </a:p>
        </p:txBody>
      </p:sp>
    </p:spTree>
    <p:custDataLst>
      <p:tags r:id="rId2"/>
    </p:custDataLst>
    <p:extLst>
      <p:ext uri="{BB962C8B-B14F-4D97-AF65-F5344CB8AC3E}">
        <p14:creationId xmlns:p14="http://schemas.microsoft.com/office/powerpoint/2010/main" val="16666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 presetClass="exit" presetSubtype="0" fill="hold" nodeType="withEffect">
                                  <p:stCondLst>
                                    <p:cond delay="0"/>
                                  </p:stCondLst>
                                  <p:childTnLst>
                                    <p:set>
                                      <p:cBhvr>
                                        <p:cTn id="27" dur="1" fill="hold">
                                          <p:stCondLst>
                                            <p:cond delay="0"/>
                                          </p:stCondLst>
                                        </p:cTn>
                                        <p:tgtEl>
                                          <p:spTgt spid="5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anim calcmode="lin" valueType="num">
                                      <p:cBhvr>
                                        <p:cTn id="40" dur="500" fill="hold"/>
                                        <p:tgtEl>
                                          <p:spTgt spid="40"/>
                                        </p:tgtEl>
                                        <p:attrNameLst>
                                          <p:attrName>ppt_x</p:attrName>
                                        </p:attrNameLst>
                                      </p:cBhvr>
                                      <p:tavLst>
                                        <p:tav tm="0">
                                          <p:val>
                                            <p:strVal val="#ppt_x"/>
                                          </p:val>
                                        </p:tav>
                                        <p:tav tm="100000">
                                          <p:val>
                                            <p:strVal val="#ppt_x"/>
                                          </p:val>
                                        </p:tav>
                                      </p:tavLst>
                                    </p:anim>
                                    <p:anim calcmode="lin" valueType="num">
                                      <p:cBhvr>
                                        <p:cTn id="41"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28"/>
                                        </p:tgtEl>
                                        <p:attrNameLst>
                                          <p:attrName>r</p:attrName>
                                        </p:attrNameLst>
                                      </p:cBhvr>
                                    </p:animRot>
                                    <p:animRot by="-240000">
                                      <p:cBhvr>
                                        <p:cTn id="46" dur="200" fill="hold">
                                          <p:stCondLst>
                                            <p:cond delay="200"/>
                                          </p:stCondLst>
                                        </p:cTn>
                                        <p:tgtEl>
                                          <p:spTgt spid="28"/>
                                        </p:tgtEl>
                                        <p:attrNameLst>
                                          <p:attrName>r</p:attrName>
                                        </p:attrNameLst>
                                      </p:cBhvr>
                                    </p:animRot>
                                    <p:animRot by="240000">
                                      <p:cBhvr>
                                        <p:cTn id="47" dur="200" fill="hold">
                                          <p:stCondLst>
                                            <p:cond delay="400"/>
                                          </p:stCondLst>
                                        </p:cTn>
                                        <p:tgtEl>
                                          <p:spTgt spid="28"/>
                                        </p:tgtEl>
                                        <p:attrNameLst>
                                          <p:attrName>r</p:attrName>
                                        </p:attrNameLst>
                                      </p:cBhvr>
                                    </p:animRot>
                                    <p:animRot by="-240000">
                                      <p:cBhvr>
                                        <p:cTn id="48" dur="200" fill="hold">
                                          <p:stCondLst>
                                            <p:cond delay="600"/>
                                          </p:stCondLst>
                                        </p:cTn>
                                        <p:tgtEl>
                                          <p:spTgt spid="28"/>
                                        </p:tgtEl>
                                        <p:attrNameLst>
                                          <p:attrName>r</p:attrName>
                                        </p:attrNameLst>
                                      </p:cBhvr>
                                    </p:animRot>
                                    <p:animRot by="120000">
                                      <p:cBhvr>
                                        <p:cTn id="49" dur="200" fill="hold">
                                          <p:stCondLst>
                                            <p:cond delay="800"/>
                                          </p:stCondLst>
                                        </p:cTn>
                                        <p:tgtEl>
                                          <p:spTgt spid="28"/>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anim calcmode="lin" valueType="num">
                                      <p:cBhvr>
                                        <p:cTn id="55" dur="500" fill="hold"/>
                                        <p:tgtEl>
                                          <p:spTgt spid="58"/>
                                        </p:tgtEl>
                                        <p:attrNameLst>
                                          <p:attrName>ppt_x</p:attrName>
                                        </p:attrNameLst>
                                      </p:cBhvr>
                                      <p:tavLst>
                                        <p:tav tm="0">
                                          <p:val>
                                            <p:strVal val="#ppt_x"/>
                                          </p:val>
                                        </p:tav>
                                        <p:tav tm="100000">
                                          <p:val>
                                            <p:strVal val="#ppt_x"/>
                                          </p:val>
                                        </p:tav>
                                      </p:tavLst>
                                    </p:anim>
                                    <p:anim calcmode="lin" valueType="num">
                                      <p:cBhvr>
                                        <p:cTn id="56"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28" grpId="0"/>
      <p:bldP spid="28" grpId="1"/>
      <p:bldP spid="29" grpId="0"/>
      <p:bldP spid="58"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8333" y="3029580"/>
            <a:ext cx="2144213" cy="2527616"/>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648" y="3029580"/>
            <a:ext cx="2144214" cy="2527616"/>
          </a:xfrm>
          <a:prstGeom prst="rect">
            <a:avLst/>
          </a:prstGeom>
        </p:spPr>
      </p:pic>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Tilt-shift memory effect</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21</a:t>
            </a:fld>
            <a:endParaRPr lang="he-IL" dirty="0"/>
          </a:p>
        </p:txBody>
      </p:sp>
      <p:sp>
        <p:nvSpPr>
          <p:cNvPr id="15" name="TextBox 117">
            <a:extLst>
              <a:ext uri="{FF2B5EF4-FFF2-40B4-BE49-F238E27FC236}">
                <a16:creationId xmlns:a16="http://schemas.microsoft.com/office/drawing/2014/main" id="{DEA09F5A-1661-4BDF-A2DF-89252468F52D}"/>
              </a:ext>
            </a:extLst>
          </p:cNvPr>
          <p:cNvSpPr txBox="1"/>
          <p:nvPr/>
        </p:nvSpPr>
        <p:spPr>
          <a:xfrm>
            <a:off x="698769" y="807962"/>
            <a:ext cx="9546653" cy="954107"/>
          </a:xfrm>
          <a:prstGeom prst="rect">
            <a:avLst/>
          </a:prstGeom>
        </p:spPr>
        <p:txBody>
          <a:bodyPr wrap="square">
            <a:spAutoFit/>
          </a:bodyPr>
          <a:lstStyle>
            <a:defPPr>
              <a:defRPr lang="en-US"/>
            </a:defPPr>
            <a:lvl1pPr algn="ctr">
              <a:defRPr sz="3000">
                <a:solidFill>
                  <a:srgbClr val="FFFF99"/>
                </a:solidFill>
                <a:latin typeface="+mn-lt"/>
              </a:defRPr>
            </a:lvl1pPr>
          </a:lstStyle>
          <a:p>
            <a:r>
              <a:rPr lang="en-US" sz="2800" dirty="0"/>
              <a:t>Our single scattering model explains lab measurements by [G. </a:t>
            </a:r>
            <a:r>
              <a:rPr lang="en-US" sz="2800" dirty="0" err="1"/>
              <a:t>Osnabrugge</a:t>
            </a:r>
            <a:r>
              <a:rPr lang="en-US" sz="2800" dirty="0"/>
              <a:t> et al. 2017] more accurately than previous models</a:t>
            </a:r>
          </a:p>
        </p:txBody>
      </p:sp>
      <mc:AlternateContent xmlns:mc="http://schemas.openxmlformats.org/markup-compatibility/2006" xmlns:a14="http://schemas.microsoft.com/office/drawing/2010/main">
        <mc:Choice Requires="a14">
          <p:sp>
            <p:nvSpPr>
              <p:cNvPr id="26" name="TextBox 544">
                <a:extLst>
                  <a:ext uri="{FF2B5EF4-FFF2-40B4-BE49-F238E27FC236}">
                    <a16:creationId xmlns:a16="http://schemas.microsoft.com/office/drawing/2014/main" id="{DEA09F5A-1661-4BDF-A2DF-89252468F52D}"/>
                  </a:ext>
                </a:extLst>
              </p:cNvPr>
              <p:cNvSpPr txBox="1"/>
              <p:nvPr/>
            </p:nvSpPr>
            <p:spPr>
              <a:xfrm rot="16200000">
                <a:off x="442898" y="4034165"/>
                <a:ext cx="1245257" cy="40011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𝜃</m:t>
                      </m:r>
                      <m:r>
                        <a:rPr lang="en-US" sz="2000" b="0" i="1" smtClean="0">
                          <a:solidFill>
                            <a:schemeClr val="bg1"/>
                          </a:solidFill>
                          <a:latin typeface="Cambria Math" panose="02040503050406030204" pitchFamily="18" charset="0"/>
                        </a:rPr>
                        <m:t> </m:t>
                      </m:r>
                      <m:d>
                        <m:dPr>
                          <m:begChr m:val="["/>
                          <m:endChr m:val="]"/>
                          <m:ctrlPr>
                            <a:rPr lang="en-IL"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rad</m:t>
                          </m:r>
                        </m:e>
                      </m:d>
                    </m:oMath>
                  </m:oMathPara>
                </a14:m>
                <a:endParaRPr lang="en-US" sz="2000" b="0" dirty="0">
                  <a:solidFill>
                    <a:schemeClr val="bg1"/>
                  </a:solidFill>
                  <a:latin typeface="+mn-lt"/>
                </a:endParaRPr>
              </a:p>
            </p:txBody>
          </p:sp>
        </mc:Choice>
        <mc:Fallback xmlns="">
          <p:sp>
            <p:nvSpPr>
              <p:cNvPr id="26" name="TextBox 544">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rot="16200000">
                <a:off x="442898" y="4034165"/>
                <a:ext cx="1245257" cy="400110"/>
              </a:xfrm>
              <a:prstGeom prst="rect">
                <a:avLst/>
              </a:prstGeom>
              <a:blipFill>
                <a:blip r:embed="rId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TextBox 544">
                <a:extLst>
                  <a:ext uri="{FF2B5EF4-FFF2-40B4-BE49-F238E27FC236}">
                    <a16:creationId xmlns:a16="http://schemas.microsoft.com/office/drawing/2014/main" id="{DEA09F5A-1661-4BDF-A2DF-89252468F52D}"/>
                  </a:ext>
                </a:extLst>
              </p:cNvPr>
              <p:cNvSpPr txBox="1"/>
              <p:nvPr/>
            </p:nvSpPr>
            <p:spPr>
              <a:xfrm>
                <a:off x="2177977" y="5476963"/>
                <a:ext cx="1245257" cy="40011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Δ</m:t>
                      </m:r>
                      <m:r>
                        <a:rPr lang="en-US" sz="2000" b="0" i="1" smtClean="0">
                          <a:solidFill>
                            <a:schemeClr val="bg1"/>
                          </a:solidFill>
                          <a:latin typeface="Cambria Math" panose="02040503050406030204" pitchFamily="18" charset="0"/>
                        </a:rPr>
                        <m:t> </m:t>
                      </m:r>
                      <m:d>
                        <m:dPr>
                          <m:begChr m:val="["/>
                          <m:endChr m:val="]"/>
                          <m:ctrlPr>
                            <a:rPr lang="en-IL"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μm</m:t>
                          </m:r>
                        </m:e>
                      </m:d>
                    </m:oMath>
                  </m:oMathPara>
                </a14:m>
                <a:endParaRPr lang="en-US" sz="2000" b="0" dirty="0">
                  <a:solidFill>
                    <a:schemeClr val="bg1"/>
                  </a:solidFill>
                  <a:latin typeface="+mn-lt"/>
                </a:endParaRPr>
              </a:p>
            </p:txBody>
          </p:sp>
        </mc:Choice>
        <mc:Fallback xmlns="">
          <p:sp>
            <p:nvSpPr>
              <p:cNvPr id="27" name="TextBox 544">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2177977" y="5476963"/>
                <a:ext cx="1245257" cy="400110"/>
              </a:xfrm>
              <a:prstGeom prst="rect">
                <a:avLst/>
              </a:prstGeom>
              <a:blipFill>
                <a:blip r:embed="rId7"/>
                <a:stretch>
                  <a:fillRect b="-7576"/>
                </a:stretch>
              </a:blipFill>
            </p:spPr>
            <p:txBody>
              <a:bodyPr/>
              <a:lstStyle/>
              <a:p>
                <a:r>
                  <a:rPr lang="LID4096">
                    <a:noFill/>
                  </a:rPr>
                  <a:t> </a:t>
                </a:r>
              </a:p>
            </p:txBody>
          </p:sp>
        </mc:Fallback>
      </mc:AlternateContent>
      <p:sp>
        <p:nvSpPr>
          <p:cNvPr id="16" name="TextBox 544">
            <a:extLst>
              <a:ext uri="{FF2B5EF4-FFF2-40B4-BE49-F238E27FC236}">
                <a16:creationId xmlns:a16="http://schemas.microsoft.com/office/drawing/2014/main" id="{DEA09F5A-1661-4BDF-A2DF-89252468F52D}"/>
              </a:ext>
            </a:extLst>
          </p:cNvPr>
          <p:cNvSpPr txBox="1"/>
          <p:nvPr/>
        </p:nvSpPr>
        <p:spPr>
          <a:xfrm>
            <a:off x="4487922" y="2138074"/>
            <a:ext cx="3349254" cy="707886"/>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r>
              <a:rPr lang="en-US" sz="2000" dirty="0">
                <a:solidFill>
                  <a:schemeClr val="bg1"/>
                </a:solidFill>
                <a:latin typeface="+mn-lt"/>
              </a:rPr>
              <a:t>Lab measurement by  </a:t>
            </a:r>
            <a:r>
              <a:rPr lang="en-US" sz="2000" dirty="0" err="1">
                <a:solidFill>
                  <a:schemeClr val="bg1"/>
                </a:solidFill>
                <a:latin typeface="+mn-lt"/>
              </a:rPr>
              <a:t>Osnabrugge</a:t>
            </a:r>
            <a:r>
              <a:rPr lang="en-US" sz="2000" dirty="0">
                <a:solidFill>
                  <a:schemeClr val="bg1"/>
                </a:solidFill>
                <a:latin typeface="+mn-lt"/>
              </a:rPr>
              <a:t> et al.</a:t>
            </a:r>
          </a:p>
        </p:txBody>
      </p:sp>
      <p:sp>
        <p:nvSpPr>
          <p:cNvPr id="20" name="TextBox 119">
            <a:extLst>
              <a:ext uri="{FF2B5EF4-FFF2-40B4-BE49-F238E27FC236}">
                <a16:creationId xmlns:a16="http://schemas.microsoft.com/office/drawing/2014/main" id="{6527E28B-1503-43A0-9FCA-DB8D6EDC2DC5}"/>
              </a:ext>
            </a:extLst>
          </p:cNvPr>
          <p:cNvSpPr txBox="1"/>
          <p:nvPr/>
        </p:nvSpPr>
        <p:spPr>
          <a:xfrm>
            <a:off x="1021654" y="1998951"/>
            <a:ext cx="3770664" cy="1323439"/>
          </a:xfrm>
          <a:prstGeom prst="rect">
            <a:avLst/>
          </a:prstGeom>
          <a:noFill/>
        </p:spPr>
        <p:txBody>
          <a:bodyPr wrap="square" rtlCol="0">
            <a:spAutoFit/>
          </a:bodyPr>
          <a:lstStyle>
            <a:defPPr>
              <a:defRPr lang="en-US"/>
            </a:defPPr>
            <a:lvl1pPr algn="ctr">
              <a:defRPr sz="2000" b="1">
                <a:solidFill>
                  <a:schemeClr val="bg1"/>
                </a:solidFill>
                <a:latin typeface="+mn-lt"/>
              </a:defRPr>
            </a:lvl1pPr>
            <a:lvl2pPr algn="ctr">
              <a:defRPr sz="4300" b="1">
                <a:solidFill>
                  <a:srgbClr val="FF9900"/>
                </a:solidFill>
                <a:latin typeface="Arial"/>
              </a:defRPr>
            </a:lvl2pPr>
            <a:lvl3pPr algn="ctr">
              <a:defRPr sz="4300" b="1">
                <a:solidFill>
                  <a:srgbClr val="FF9900"/>
                </a:solidFill>
                <a:latin typeface="Arial"/>
              </a:defRPr>
            </a:lvl3pPr>
            <a:lvl4pPr algn="ctr">
              <a:defRPr sz="4300" b="1">
                <a:solidFill>
                  <a:srgbClr val="FF9900"/>
                </a:solidFill>
                <a:latin typeface="Arial"/>
              </a:defRPr>
            </a:lvl4pPr>
            <a:lvl5pPr algn="ctr">
              <a:defRPr sz="4300" b="1">
                <a:solidFill>
                  <a:srgbClr val="FF9900"/>
                </a:solidFill>
                <a:latin typeface="Arial"/>
              </a:defRPr>
            </a:lvl5pPr>
            <a:lvl6pPr algn="l" rtl="0">
              <a:defRPr sz="4300" b="1">
                <a:solidFill>
                  <a:srgbClr val="FF9900"/>
                </a:solidFill>
                <a:latin typeface="Arial"/>
              </a:defRPr>
            </a:lvl6pPr>
            <a:lvl7pPr algn="l" rtl="0">
              <a:defRPr sz="4300" b="1">
                <a:solidFill>
                  <a:srgbClr val="FF9900"/>
                </a:solidFill>
                <a:latin typeface="Arial"/>
              </a:defRPr>
            </a:lvl7pPr>
            <a:lvl8pPr algn="l" rtl="0">
              <a:defRPr sz="4300" b="1">
                <a:solidFill>
                  <a:srgbClr val="FF9900"/>
                </a:solidFill>
                <a:latin typeface="Arial"/>
              </a:defRPr>
            </a:lvl8pPr>
            <a:lvl9pPr algn="l" rtl="0">
              <a:defRPr sz="4300" b="1">
                <a:solidFill>
                  <a:srgbClr val="FF9900"/>
                </a:solidFill>
                <a:latin typeface="Arial"/>
              </a:defRPr>
            </a:lvl9pPr>
          </a:lstStyle>
          <a:p>
            <a:r>
              <a:rPr lang="en-US" dirty="0"/>
              <a:t>Analytic model by </a:t>
            </a:r>
            <a:r>
              <a:rPr lang="en-US" dirty="0" err="1"/>
              <a:t>Osnabrugge</a:t>
            </a:r>
            <a:r>
              <a:rPr lang="en-US" dirty="0"/>
              <a:t> et al. based on a Fokker-Plank approximation</a:t>
            </a:r>
          </a:p>
          <a:p>
            <a:endParaRPr lang="en-US" dirty="0"/>
          </a:p>
        </p:txBody>
      </p:sp>
      <p:sp>
        <p:nvSpPr>
          <p:cNvPr id="21" name="TextBox 120">
            <a:extLst>
              <a:ext uri="{FF2B5EF4-FFF2-40B4-BE49-F238E27FC236}">
                <a16:creationId xmlns:a16="http://schemas.microsoft.com/office/drawing/2014/main" id="{FB45C252-B1F7-4390-BD9F-E4FE0DA8D530}"/>
              </a:ext>
            </a:extLst>
          </p:cNvPr>
          <p:cNvSpPr txBox="1"/>
          <p:nvPr/>
        </p:nvSpPr>
        <p:spPr>
          <a:xfrm>
            <a:off x="8326542" y="2138074"/>
            <a:ext cx="2203624" cy="707886"/>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r>
              <a:rPr lang="en-US" sz="2000" dirty="0">
                <a:solidFill>
                  <a:schemeClr val="bg1"/>
                </a:solidFill>
                <a:latin typeface="+mn-lt"/>
              </a:rPr>
              <a:t>Our single scattering model</a:t>
            </a:r>
          </a:p>
        </p:txBody>
      </p:sp>
      <p:pic>
        <p:nvPicPr>
          <p:cNvPr id="22" name="Picture 21"/>
          <p:cNvPicPr>
            <a:picLocks noChangeAspect="1"/>
          </p:cNvPicPr>
          <p:nvPr/>
        </p:nvPicPr>
        <p:blipFill rotWithShape="1">
          <a:blip r:embed="rId8">
            <a:extLst>
              <a:ext uri="{28A0092B-C50C-407E-A947-70E740481C1C}">
                <a14:useLocalDpi xmlns:a14="http://schemas.microsoft.com/office/drawing/2010/main" val="0"/>
              </a:ext>
            </a:extLst>
          </a:blip>
          <a:srcRect l="14063"/>
          <a:stretch/>
        </p:blipFill>
        <p:spPr>
          <a:xfrm>
            <a:off x="5066270" y="3029580"/>
            <a:ext cx="2184374" cy="2527616"/>
          </a:xfrm>
          <a:prstGeom prst="rect">
            <a:avLst/>
          </a:prstGeom>
        </p:spPr>
      </p:pic>
      <mc:AlternateContent xmlns:mc="http://schemas.openxmlformats.org/markup-compatibility/2006" xmlns:a14="http://schemas.microsoft.com/office/drawing/2010/main">
        <mc:Choice Requires="a14">
          <p:sp>
            <p:nvSpPr>
              <p:cNvPr id="25" name="TextBox 544">
                <a:extLst>
                  <a:ext uri="{FF2B5EF4-FFF2-40B4-BE49-F238E27FC236}">
                    <a16:creationId xmlns:a16="http://schemas.microsoft.com/office/drawing/2014/main" id="{DEA09F5A-1661-4BDF-A2DF-89252468F52D}"/>
                  </a:ext>
                </a:extLst>
              </p:cNvPr>
              <p:cNvSpPr txBox="1"/>
              <p:nvPr/>
            </p:nvSpPr>
            <p:spPr>
              <a:xfrm>
                <a:off x="5551881" y="5531749"/>
                <a:ext cx="1245257" cy="40011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Δ</m:t>
                      </m:r>
                      <m:r>
                        <a:rPr lang="en-US" sz="2000" b="0" i="1" smtClean="0">
                          <a:solidFill>
                            <a:schemeClr val="bg1"/>
                          </a:solidFill>
                          <a:latin typeface="Cambria Math" panose="02040503050406030204" pitchFamily="18" charset="0"/>
                        </a:rPr>
                        <m:t> </m:t>
                      </m:r>
                      <m:d>
                        <m:dPr>
                          <m:begChr m:val="["/>
                          <m:endChr m:val="]"/>
                          <m:ctrlPr>
                            <a:rPr lang="en-IL"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μm</m:t>
                          </m:r>
                        </m:e>
                      </m:d>
                    </m:oMath>
                  </m:oMathPara>
                </a14:m>
                <a:endParaRPr lang="en-US" sz="2000" b="0" dirty="0">
                  <a:solidFill>
                    <a:schemeClr val="bg1"/>
                  </a:solidFill>
                  <a:latin typeface="+mn-lt"/>
                </a:endParaRPr>
              </a:p>
            </p:txBody>
          </p:sp>
        </mc:Choice>
        <mc:Fallback xmlns="">
          <p:sp>
            <p:nvSpPr>
              <p:cNvPr id="25" name="TextBox 544">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5551881" y="5531749"/>
                <a:ext cx="1245257" cy="400110"/>
              </a:xfrm>
              <a:prstGeom prst="rect">
                <a:avLst/>
              </a:prstGeom>
              <a:blipFill>
                <a:blip r:embed="rId9"/>
                <a:stretch>
                  <a:fillRect b="-757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544">
                <a:extLst>
                  <a:ext uri="{FF2B5EF4-FFF2-40B4-BE49-F238E27FC236}">
                    <a16:creationId xmlns:a16="http://schemas.microsoft.com/office/drawing/2014/main" id="{DEA09F5A-1661-4BDF-A2DF-89252468F52D}"/>
                  </a:ext>
                </a:extLst>
              </p:cNvPr>
              <p:cNvSpPr txBox="1"/>
              <p:nvPr/>
            </p:nvSpPr>
            <p:spPr>
              <a:xfrm>
                <a:off x="8802453" y="5531749"/>
                <a:ext cx="1245257" cy="40011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14:m>
                  <m:oMathPara xmlns:m="http://schemas.openxmlformats.org/officeDocument/2006/math">
                    <m:oMathParaPr>
                      <m:jc m:val="centerGroup"/>
                    </m:oMathParaPr>
                    <m:oMath xmlns:m="http://schemas.openxmlformats.org/officeDocument/2006/math">
                      <m:r>
                        <m:rPr>
                          <m:sty m:val="p"/>
                        </m:rPr>
                        <a:rPr lang="en-US" sz="2000" b="0" i="0" smtClean="0">
                          <a:solidFill>
                            <a:schemeClr val="bg1"/>
                          </a:solidFill>
                          <a:latin typeface="Cambria Math" panose="02040503050406030204" pitchFamily="18" charset="0"/>
                        </a:rPr>
                        <m:t>Δ</m:t>
                      </m:r>
                      <m:r>
                        <a:rPr lang="en-US" sz="2000" b="0" i="1" smtClean="0">
                          <a:solidFill>
                            <a:schemeClr val="bg1"/>
                          </a:solidFill>
                          <a:latin typeface="Cambria Math" panose="02040503050406030204" pitchFamily="18" charset="0"/>
                        </a:rPr>
                        <m:t> </m:t>
                      </m:r>
                      <m:d>
                        <m:dPr>
                          <m:begChr m:val="["/>
                          <m:endChr m:val="]"/>
                          <m:ctrlPr>
                            <a:rPr lang="en-IL"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μm</m:t>
                          </m:r>
                        </m:e>
                      </m:d>
                    </m:oMath>
                  </m:oMathPara>
                </a14:m>
                <a:endParaRPr lang="en-US" sz="2000" b="0" dirty="0">
                  <a:solidFill>
                    <a:schemeClr val="bg1"/>
                  </a:solidFill>
                  <a:latin typeface="+mn-lt"/>
                </a:endParaRPr>
              </a:p>
            </p:txBody>
          </p:sp>
        </mc:Choice>
        <mc:Fallback xmlns="">
          <p:sp>
            <p:nvSpPr>
              <p:cNvPr id="30" name="TextBox 544">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a:off x="8802453" y="5531749"/>
                <a:ext cx="1245257" cy="400110"/>
              </a:xfrm>
              <a:prstGeom prst="rect">
                <a:avLst/>
              </a:prstGeom>
              <a:blipFill>
                <a:blip r:embed="rId10"/>
                <a:stretch>
                  <a:fillRect b="-7576"/>
                </a:stretch>
              </a:blipFill>
            </p:spPr>
            <p:txBody>
              <a:bodyPr/>
              <a:lstStyle/>
              <a:p>
                <a:r>
                  <a:rPr lang="LID4096">
                    <a:noFill/>
                  </a:rPr>
                  <a:t> </a:t>
                </a:r>
              </a:p>
            </p:txBody>
          </p:sp>
        </mc:Fallback>
      </mc:AlternateContent>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r="85015"/>
          <a:stretch/>
        </p:blipFill>
        <p:spPr>
          <a:xfrm>
            <a:off x="4716604" y="3029581"/>
            <a:ext cx="380894" cy="2527615"/>
          </a:xfrm>
          <a:prstGeom prst="rect">
            <a:avLst/>
          </a:prstGeom>
        </p:spPr>
      </p:pic>
      <mc:AlternateContent xmlns:mc="http://schemas.openxmlformats.org/markup-compatibility/2006" xmlns:a14="http://schemas.microsoft.com/office/drawing/2010/main">
        <mc:Choice Requires="a14">
          <p:sp>
            <p:nvSpPr>
              <p:cNvPr id="24" name="TextBox 544">
                <a:extLst>
                  <a:ext uri="{FF2B5EF4-FFF2-40B4-BE49-F238E27FC236}">
                    <a16:creationId xmlns:a16="http://schemas.microsoft.com/office/drawing/2014/main" id="{DEA09F5A-1661-4BDF-A2DF-89252468F52D}"/>
                  </a:ext>
                </a:extLst>
              </p:cNvPr>
              <p:cNvSpPr txBox="1"/>
              <p:nvPr/>
            </p:nvSpPr>
            <p:spPr>
              <a:xfrm rot="16200000">
                <a:off x="3885479" y="3958185"/>
                <a:ext cx="1245257" cy="400110"/>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𝜃</m:t>
                      </m:r>
                      <m:r>
                        <a:rPr lang="en-US" sz="2000" b="0" i="1" smtClean="0">
                          <a:solidFill>
                            <a:schemeClr val="bg1"/>
                          </a:solidFill>
                          <a:latin typeface="Cambria Math" panose="02040503050406030204" pitchFamily="18" charset="0"/>
                        </a:rPr>
                        <m:t> </m:t>
                      </m:r>
                      <m:d>
                        <m:dPr>
                          <m:begChr m:val="["/>
                          <m:endChr m:val="]"/>
                          <m:ctrlPr>
                            <a:rPr lang="en-IL" sz="2000" b="0" i="1" smtClean="0">
                              <a:solidFill>
                                <a:schemeClr val="bg1"/>
                              </a:solidFill>
                              <a:latin typeface="Cambria Math" panose="02040503050406030204" pitchFamily="18" charset="0"/>
                            </a:rPr>
                          </m:ctrlPr>
                        </m:dPr>
                        <m:e>
                          <m:r>
                            <m:rPr>
                              <m:sty m:val="p"/>
                            </m:rPr>
                            <a:rPr lang="en-US" sz="2000" b="0" i="0" smtClean="0">
                              <a:solidFill>
                                <a:schemeClr val="bg1"/>
                              </a:solidFill>
                              <a:latin typeface="Cambria Math" panose="02040503050406030204" pitchFamily="18" charset="0"/>
                            </a:rPr>
                            <m:t>rad</m:t>
                          </m:r>
                        </m:e>
                      </m:d>
                    </m:oMath>
                  </m:oMathPara>
                </a14:m>
                <a:endParaRPr lang="en-US" sz="2000" b="0" dirty="0">
                  <a:solidFill>
                    <a:schemeClr val="bg1"/>
                  </a:solidFill>
                  <a:latin typeface="+mn-lt"/>
                </a:endParaRPr>
              </a:p>
            </p:txBody>
          </p:sp>
        </mc:Choice>
        <mc:Fallback xmlns="">
          <p:sp>
            <p:nvSpPr>
              <p:cNvPr id="24" name="TextBox 544">
                <a:extLst>
                  <a:ext uri="{FF2B5EF4-FFF2-40B4-BE49-F238E27FC236}">
                    <a16:creationId xmlns:a16="http://schemas.microsoft.com/office/drawing/2014/main" id="{DEA09F5A-1661-4BDF-A2DF-89252468F52D}"/>
                  </a:ext>
                </a:extLst>
              </p:cNvPr>
              <p:cNvSpPr txBox="1">
                <a:spLocks noRot="1" noChangeAspect="1" noMove="1" noResize="1" noEditPoints="1" noAdjustHandles="1" noChangeArrowheads="1" noChangeShapeType="1" noTextEdit="1"/>
              </p:cNvSpPr>
              <p:nvPr/>
            </p:nvSpPr>
            <p:spPr>
              <a:xfrm rot="16200000">
                <a:off x="3885479" y="3958185"/>
                <a:ext cx="1245257" cy="400110"/>
              </a:xfrm>
              <a:prstGeom prst="rect">
                <a:avLst/>
              </a:prstGeom>
              <a:blipFill>
                <a:blip r:embed="rId12"/>
                <a:stretch>
                  <a:fillRect/>
                </a:stretch>
              </a:blipFill>
            </p:spPr>
            <p:txBody>
              <a:bodyPr/>
              <a:lstStyle/>
              <a:p>
                <a:r>
                  <a:rPr lang="LID4096">
                    <a:noFill/>
                  </a:rPr>
                  <a:t> </a:t>
                </a:r>
              </a:p>
            </p:txBody>
          </p:sp>
        </mc:Fallback>
      </mc:AlternateContent>
      <p:pic>
        <p:nvPicPr>
          <p:cNvPr id="19" name="Picture 18">
            <a:extLst>
              <a:ext uri="{FF2B5EF4-FFF2-40B4-BE49-F238E27FC236}">
                <a16:creationId xmlns:a16="http://schemas.microsoft.com/office/drawing/2014/main" id="{C1CBE921-222F-49F4-863E-823F4E90BA37}"/>
              </a:ext>
            </a:extLst>
          </p:cNvPr>
          <p:cNvPicPr>
            <a:picLocks noChangeAspect="1"/>
          </p:cNvPicPr>
          <p:nvPr/>
        </p:nvPicPr>
        <p:blipFill rotWithShape="1">
          <a:blip r:embed="rId11">
            <a:extLst>
              <a:ext uri="{28A0092B-C50C-407E-A947-70E740481C1C}">
                <a14:useLocalDpi xmlns:a14="http://schemas.microsoft.com/office/drawing/2010/main" val="0"/>
              </a:ext>
            </a:extLst>
          </a:blip>
          <a:srcRect r="85015"/>
          <a:stretch/>
        </p:blipFill>
        <p:spPr>
          <a:xfrm>
            <a:off x="1306352" y="3048307"/>
            <a:ext cx="380894" cy="2527615"/>
          </a:xfrm>
          <a:prstGeom prst="rect">
            <a:avLst/>
          </a:prstGeom>
        </p:spPr>
      </p:pic>
      <p:grpSp>
        <p:nvGrpSpPr>
          <p:cNvPr id="4" name="Group 3">
            <a:extLst>
              <a:ext uri="{FF2B5EF4-FFF2-40B4-BE49-F238E27FC236}">
                <a16:creationId xmlns:a16="http://schemas.microsoft.com/office/drawing/2014/main" id="{A8941010-4F34-49C9-92CE-6FB44F8A79A2}"/>
              </a:ext>
            </a:extLst>
          </p:cNvPr>
          <p:cNvGrpSpPr/>
          <p:nvPr/>
        </p:nvGrpSpPr>
        <p:grpSpPr>
          <a:xfrm>
            <a:off x="5173884" y="3171463"/>
            <a:ext cx="1941305" cy="2019307"/>
            <a:chOff x="5173884" y="3171463"/>
            <a:chExt cx="1941305" cy="2019307"/>
          </a:xfrm>
        </p:grpSpPr>
        <p:sp>
          <p:nvSpPr>
            <p:cNvPr id="3" name="Freeform: Shape 2">
              <a:extLst>
                <a:ext uri="{FF2B5EF4-FFF2-40B4-BE49-F238E27FC236}">
                  <a16:creationId xmlns:a16="http://schemas.microsoft.com/office/drawing/2014/main" id="{A708B31D-A819-4B80-A7D2-EB01E46469E6}"/>
                </a:ext>
              </a:extLst>
            </p:cNvPr>
            <p:cNvSpPr/>
            <p:nvPr/>
          </p:nvSpPr>
          <p:spPr>
            <a:xfrm>
              <a:off x="5173884" y="3171463"/>
              <a:ext cx="914400" cy="1678329"/>
            </a:xfrm>
            <a:custGeom>
              <a:avLst/>
              <a:gdLst>
                <a:gd name="connsiteX0" fmla="*/ 914400 w 914400"/>
                <a:gd name="connsiteY0" fmla="*/ 0 h 1678329"/>
                <a:gd name="connsiteX1" fmla="*/ 717630 w 914400"/>
                <a:gd name="connsiteY1" fmla="*/ 914400 h 1678329"/>
                <a:gd name="connsiteX2" fmla="*/ 0 w 914400"/>
                <a:gd name="connsiteY2" fmla="*/ 1678329 h 1678329"/>
              </a:gdLst>
              <a:ahLst/>
              <a:cxnLst>
                <a:cxn ang="0">
                  <a:pos x="connsiteX0" y="connsiteY0"/>
                </a:cxn>
                <a:cxn ang="0">
                  <a:pos x="connsiteX1" y="connsiteY1"/>
                </a:cxn>
                <a:cxn ang="0">
                  <a:pos x="connsiteX2" y="connsiteY2"/>
                </a:cxn>
              </a:cxnLst>
              <a:rect l="l" t="t" r="r" b="b"/>
              <a:pathLst>
                <a:path w="914400" h="1678329">
                  <a:moveTo>
                    <a:pt x="914400" y="0"/>
                  </a:moveTo>
                  <a:cubicBezTo>
                    <a:pt x="892215" y="317339"/>
                    <a:pt x="870030" y="634679"/>
                    <a:pt x="717630" y="914400"/>
                  </a:cubicBezTo>
                  <a:cubicBezTo>
                    <a:pt x="565230" y="1194121"/>
                    <a:pt x="282615" y="1436225"/>
                    <a:pt x="0" y="1678329"/>
                  </a:cubicBezTo>
                </a:path>
              </a:pathLst>
            </a:custGeom>
            <a:no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Freeform: Shape 27">
              <a:extLst>
                <a:ext uri="{FF2B5EF4-FFF2-40B4-BE49-F238E27FC236}">
                  <a16:creationId xmlns:a16="http://schemas.microsoft.com/office/drawing/2014/main" id="{365E8CAF-CA25-4C10-BE2D-DAD6C446B4CD}"/>
                </a:ext>
              </a:extLst>
            </p:cNvPr>
            <p:cNvSpPr/>
            <p:nvPr/>
          </p:nvSpPr>
          <p:spPr>
            <a:xfrm flipH="1" flipV="1">
              <a:off x="6200789" y="3512441"/>
              <a:ext cx="914400" cy="1678329"/>
            </a:xfrm>
            <a:custGeom>
              <a:avLst/>
              <a:gdLst>
                <a:gd name="connsiteX0" fmla="*/ 914400 w 914400"/>
                <a:gd name="connsiteY0" fmla="*/ 0 h 1678329"/>
                <a:gd name="connsiteX1" fmla="*/ 717630 w 914400"/>
                <a:gd name="connsiteY1" fmla="*/ 914400 h 1678329"/>
                <a:gd name="connsiteX2" fmla="*/ 0 w 914400"/>
                <a:gd name="connsiteY2" fmla="*/ 1678329 h 1678329"/>
              </a:gdLst>
              <a:ahLst/>
              <a:cxnLst>
                <a:cxn ang="0">
                  <a:pos x="connsiteX0" y="connsiteY0"/>
                </a:cxn>
                <a:cxn ang="0">
                  <a:pos x="connsiteX1" y="connsiteY1"/>
                </a:cxn>
                <a:cxn ang="0">
                  <a:pos x="connsiteX2" y="connsiteY2"/>
                </a:cxn>
              </a:cxnLst>
              <a:rect l="l" t="t" r="r" b="b"/>
              <a:pathLst>
                <a:path w="914400" h="1678329">
                  <a:moveTo>
                    <a:pt x="914400" y="0"/>
                  </a:moveTo>
                  <a:cubicBezTo>
                    <a:pt x="892215" y="317339"/>
                    <a:pt x="870030" y="634679"/>
                    <a:pt x="717630" y="914400"/>
                  </a:cubicBezTo>
                  <a:cubicBezTo>
                    <a:pt x="565230" y="1194121"/>
                    <a:pt x="282615" y="1436225"/>
                    <a:pt x="0" y="1678329"/>
                  </a:cubicBezTo>
                </a:path>
              </a:pathLst>
            </a:custGeom>
            <a:no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pic>
        <p:nvPicPr>
          <p:cNvPr id="29" name="Picture 28">
            <a:extLst>
              <a:ext uri="{FF2B5EF4-FFF2-40B4-BE49-F238E27FC236}">
                <a16:creationId xmlns:a16="http://schemas.microsoft.com/office/drawing/2014/main" id="{541C4298-8A93-40CF-AE6F-D20A0BA52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648" y="3029580"/>
            <a:ext cx="2144214" cy="2527616"/>
          </a:xfrm>
          <a:prstGeom prst="rect">
            <a:avLst/>
          </a:prstGeom>
        </p:spPr>
      </p:pic>
      <p:grpSp>
        <p:nvGrpSpPr>
          <p:cNvPr id="32" name="Group 31">
            <a:extLst>
              <a:ext uri="{FF2B5EF4-FFF2-40B4-BE49-F238E27FC236}">
                <a16:creationId xmlns:a16="http://schemas.microsoft.com/office/drawing/2014/main" id="{E29B5AC9-7816-4F06-B3C7-39CBA6D22C73}"/>
              </a:ext>
            </a:extLst>
          </p:cNvPr>
          <p:cNvGrpSpPr/>
          <p:nvPr/>
        </p:nvGrpSpPr>
        <p:grpSpPr>
          <a:xfrm>
            <a:off x="8331862" y="3137779"/>
            <a:ext cx="2164000" cy="2019307"/>
            <a:chOff x="5173884" y="3171463"/>
            <a:chExt cx="1941305" cy="2019307"/>
          </a:xfrm>
        </p:grpSpPr>
        <p:sp>
          <p:nvSpPr>
            <p:cNvPr id="33" name="Freeform: Shape 32">
              <a:extLst>
                <a:ext uri="{FF2B5EF4-FFF2-40B4-BE49-F238E27FC236}">
                  <a16:creationId xmlns:a16="http://schemas.microsoft.com/office/drawing/2014/main" id="{AB630AA5-5621-4FAC-9451-569D3EB35BE2}"/>
                </a:ext>
              </a:extLst>
            </p:cNvPr>
            <p:cNvSpPr/>
            <p:nvPr/>
          </p:nvSpPr>
          <p:spPr>
            <a:xfrm>
              <a:off x="5173884" y="3171463"/>
              <a:ext cx="914400" cy="1678329"/>
            </a:xfrm>
            <a:custGeom>
              <a:avLst/>
              <a:gdLst>
                <a:gd name="connsiteX0" fmla="*/ 914400 w 914400"/>
                <a:gd name="connsiteY0" fmla="*/ 0 h 1678329"/>
                <a:gd name="connsiteX1" fmla="*/ 717630 w 914400"/>
                <a:gd name="connsiteY1" fmla="*/ 914400 h 1678329"/>
                <a:gd name="connsiteX2" fmla="*/ 0 w 914400"/>
                <a:gd name="connsiteY2" fmla="*/ 1678329 h 1678329"/>
              </a:gdLst>
              <a:ahLst/>
              <a:cxnLst>
                <a:cxn ang="0">
                  <a:pos x="connsiteX0" y="connsiteY0"/>
                </a:cxn>
                <a:cxn ang="0">
                  <a:pos x="connsiteX1" y="connsiteY1"/>
                </a:cxn>
                <a:cxn ang="0">
                  <a:pos x="connsiteX2" y="connsiteY2"/>
                </a:cxn>
              </a:cxnLst>
              <a:rect l="l" t="t" r="r" b="b"/>
              <a:pathLst>
                <a:path w="914400" h="1678329">
                  <a:moveTo>
                    <a:pt x="914400" y="0"/>
                  </a:moveTo>
                  <a:cubicBezTo>
                    <a:pt x="892215" y="317339"/>
                    <a:pt x="870030" y="634679"/>
                    <a:pt x="717630" y="914400"/>
                  </a:cubicBezTo>
                  <a:cubicBezTo>
                    <a:pt x="565230" y="1194121"/>
                    <a:pt x="282615" y="1436225"/>
                    <a:pt x="0" y="1678329"/>
                  </a:cubicBezTo>
                </a:path>
              </a:pathLst>
            </a:custGeom>
            <a:no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4" name="Freeform: Shape 33">
              <a:extLst>
                <a:ext uri="{FF2B5EF4-FFF2-40B4-BE49-F238E27FC236}">
                  <a16:creationId xmlns:a16="http://schemas.microsoft.com/office/drawing/2014/main" id="{571CDEFC-CD09-40D7-9384-9B16A7433D01}"/>
                </a:ext>
              </a:extLst>
            </p:cNvPr>
            <p:cNvSpPr/>
            <p:nvPr/>
          </p:nvSpPr>
          <p:spPr>
            <a:xfrm flipH="1" flipV="1">
              <a:off x="6200789" y="3512441"/>
              <a:ext cx="914400" cy="1678329"/>
            </a:xfrm>
            <a:custGeom>
              <a:avLst/>
              <a:gdLst>
                <a:gd name="connsiteX0" fmla="*/ 914400 w 914400"/>
                <a:gd name="connsiteY0" fmla="*/ 0 h 1678329"/>
                <a:gd name="connsiteX1" fmla="*/ 717630 w 914400"/>
                <a:gd name="connsiteY1" fmla="*/ 914400 h 1678329"/>
                <a:gd name="connsiteX2" fmla="*/ 0 w 914400"/>
                <a:gd name="connsiteY2" fmla="*/ 1678329 h 1678329"/>
              </a:gdLst>
              <a:ahLst/>
              <a:cxnLst>
                <a:cxn ang="0">
                  <a:pos x="connsiteX0" y="connsiteY0"/>
                </a:cxn>
                <a:cxn ang="0">
                  <a:pos x="connsiteX1" y="connsiteY1"/>
                </a:cxn>
                <a:cxn ang="0">
                  <a:pos x="connsiteX2" y="connsiteY2"/>
                </a:cxn>
              </a:cxnLst>
              <a:rect l="l" t="t" r="r" b="b"/>
              <a:pathLst>
                <a:path w="914400" h="1678329">
                  <a:moveTo>
                    <a:pt x="914400" y="0"/>
                  </a:moveTo>
                  <a:cubicBezTo>
                    <a:pt x="892215" y="317339"/>
                    <a:pt x="870030" y="634679"/>
                    <a:pt x="717630" y="914400"/>
                  </a:cubicBezTo>
                  <a:cubicBezTo>
                    <a:pt x="565230" y="1194121"/>
                    <a:pt x="282615" y="1436225"/>
                    <a:pt x="0" y="1678329"/>
                  </a:cubicBezTo>
                </a:path>
              </a:pathLst>
            </a:custGeom>
            <a:no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5" name="Oval 4">
            <a:extLst>
              <a:ext uri="{FF2B5EF4-FFF2-40B4-BE49-F238E27FC236}">
                <a16:creationId xmlns:a16="http://schemas.microsoft.com/office/drawing/2014/main" id="{BF78B0C8-324F-4F8E-B026-25CF3806E9B7}"/>
              </a:ext>
            </a:extLst>
          </p:cNvPr>
          <p:cNvSpPr/>
          <p:nvPr/>
        </p:nvSpPr>
        <p:spPr>
          <a:xfrm rot="2213400">
            <a:off x="2580597" y="3172327"/>
            <a:ext cx="414826" cy="2104619"/>
          </a:xfrm>
          <a:prstGeom prst="ellipse">
            <a:avLst/>
          </a:prstGeom>
          <a:noFill/>
          <a:ln w="2857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ustDataLst>
      <p:tags r:id="rId1"/>
    </p:custDataLst>
    <p:extLst>
      <p:ext uri="{BB962C8B-B14F-4D97-AF65-F5344CB8AC3E}">
        <p14:creationId xmlns:p14="http://schemas.microsoft.com/office/powerpoint/2010/main" val="3591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0"/>
                                          </p:stCondLst>
                                        </p:cTn>
                                        <p:tgtEl>
                                          <p:spTgt spid="23"/>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par>
                                <p:cTn id="42" presetID="1" presetClass="exit"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16" grpId="0"/>
      <p:bldP spid="20" grpId="0"/>
      <p:bldP spid="21" grpId="0"/>
      <p:bldP spid="25" grpId="0"/>
      <p:bldP spid="30" grpId="0"/>
      <p:bldP spid="24" grpId="0"/>
      <p:bldP spid="24" grpId="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OD 03 -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694" y="2382390"/>
            <a:ext cx="2415528" cy="2398696"/>
          </a:xfrm>
          <a:prstGeom prst="rect">
            <a:avLst/>
          </a:prstGeom>
        </p:spPr>
      </p:pic>
      <p:grpSp>
        <p:nvGrpSpPr>
          <p:cNvPr id="382" name="Setup 3"/>
          <p:cNvGrpSpPr/>
          <p:nvPr/>
        </p:nvGrpSpPr>
        <p:grpSpPr>
          <a:xfrm>
            <a:off x="1336929" y="130169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Summary</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22</a:t>
            </a:fld>
            <a:endParaRPr lang="he-IL" dirty="0"/>
          </a:p>
        </p:txBody>
      </p:sp>
      <p:sp>
        <p:nvSpPr>
          <p:cNvPr id="41" name="AutoShape 2" descr="\I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1" name="Single 2"/>
          <p:cNvGrpSpPr/>
          <p:nvPr/>
        </p:nvGrpSpPr>
        <p:grpSpPr>
          <a:xfrm>
            <a:off x="460375" y="2289810"/>
            <a:ext cx="3314700" cy="2263140"/>
            <a:chOff x="1699073" y="1509529"/>
            <a:chExt cx="3314700" cy="2263140"/>
          </a:xfrm>
        </p:grpSpPr>
        <p:cxnSp>
          <p:nvCxnSpPr>
            <p:cNvPr id="192" name="Straight Connector 191"/>
            <p:cNvCxnSpPr/>
            <p:nvPr/>
          </p:nvCxnSpPr>
          <p:spPr>
            <a:xfrm flipV="1">
              <a:off x="1781623" y="2886077"/>
              <a:ext cx="1399727" cy="867542"/>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3314700" y="1517149"/>
              <a:ext cx="1699073" cy="1268915"/>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3314700" y="2876550"/>
              <a:ext cx="1668593" cy="896119"/>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699073" y="1509529"/>
              <a:ext cx="1487040" cy="1281296"/>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rot="10800000" flipV="1">
              <a:off x="3171504" y="2752348"/>
              <a:ext cx="154997" cy="154997"/>
            </a:xfrm>
            <a:prstGeom prst="ellipse">
              <a:avLst/>
            </a:prstGeom>
            <a:solidFill>
              <a:schemeClr val="bg1">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aseline="-25000" dirty="0"/>
            </a:p>
          </p:txBody>
        </p:sp>
      </p:grpSp>
      <mc:AlternateContent xmlns:mc="http://schemas.openxmlformats.org/markup-compatibility/2006" xmlns:a14="http://schemas.microsoft.com/office/drawing/2010/main">
        <mc:Choice Requires="a14">
          <p:sp>
            <p:nvSpPr>
              <p:cNvPr id="176" name="TextBox 175"/>
              <p:cNvSpPr txBox="1"/>
              <p:nvPr/>
            </p:nvSpPr>
            <p:spPr>
              <a:xfrm>
                <a:off x="890301" y="5437463"/>
                <a:ext cx="2420880" cy="46166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smtClean="0">
                          <a:solidFill>
                            <a:schemeClr val="bg1"/>
                          </a:solidFill>
                          <a:latin typeface="Cambria Math" panose="02040503050406030204" pitchFamily="18" charset="0"/>
                        </a:rPr>
                        <m:t>𝐶</m:t>
                      </m:r>
                      <m:d>
                        <m:dPr>
                          <m:ctrlPr>
                            <a:rPr lang="en-IL" sz="3000" i="1">
                              <a:solidFill>
                                <a:schemeClr val="bg1"/>
                              </a:solidFill>
                              <a:latin typeface="Cambria Math" panose="02040503050406030204" pitchFamily="18" charset="0"/>
                            </a:rPr>
                          </m:ctrlPr>
                        </m:dPr>
                        <m:e>
                          <m:r>
                            <a:rPr lang="en-US" sz="3000" b="1" i="1">
                              <a:solidFill>
                                <a:schemeClr val="bg1"/>
                              </a:solidFill>
                              <a:latin typeface="Cambria Math" panose="02040503050406030204" pitchFamily="18" charset="0"/>
                            </a:rPr>
                            <m:t>𝝉</m:t>
                          </m:r>
                          <m:r>
                            <a:rPr lang="en-US" sz="3000" i="1">
                              <a:solidFill>
                                <a:schemeClr val="bg1"/>
                              </a:solidFill>
                              <a:latin typeface="Cambria Math" panose="02040503050406030204" pitchFamily="18" charset="0"/>
                            </a:rPr>
                            <m:t>,</m:t>
                          </m:r>
                          <m:r>
                            <a:rPr lang="en-US" sz="3000" b="1">
                              <a:solidFill>
                                <a:schemeClr val="bg1"/>
                              </a:solidFill>
                              <a:latin typeface="Cambria Math" panose="02040503050406030204" pitchFamily="18" charset="0"/>
                            </a:rPr>
                            <m:t>𝚫</m:t>
                          </m:r>
                        </m:e>
                      </m:d>
                      <m:r>
                        <a:rPr lang="en-IL" sz="3000" i="1" smtClean="0">
                          <a:solidFill>
                            <a:schemeClr val="bg1"/>
                          </a:solidFill>
                          <a:latin typeface="Cambria Math" panose="02040503050406030204" pitchFamily="18" charset="0"/>
                          <a:ea typeface="Cambria Math" panose="02040503050406030204" pitchFamily="18" charset="0"/>
                        </a:rPr>
                        <m:t>∝</m:t>
                      </m:r>
                      <m:r>
                        <a:rPr lang="en-US" sz="3000" i="1">
                          <a:solidFill>
                            <a:schemeClr val="bg1"/>
                          </a:solidFill>
                          <a:latin typeface="Cambria Math" panose="02040503050406030204" pitchFamily="18" charset="0"/>
                        </a:rPr>
                        <m:t>𝜌</m:t>
                      </m:r>
                      <m:d>
                        <m:dPr>
                          <m:ctrlPr>
                            <a:rPr lang="en-IL" sz="3000" i="1">
                              <a:solidFill>
                                <a:schemeClr val="bg1"/>
                              </a:solidFill>
                              <a:latin typeface="Cambria Math" panose="02040503050406030204" pitchFamily="18" charset="0"/>
                            </a:rPr>
                          </m:ctrlPr>
                        </m:dPr>
                        <m:e>
                          <m:r>
                            <a:rPr lang="en-US" sz="3000" b="1" i="1">
                              <a:solidFill>
                                <a:schemeClr val="bg1"/>
                              </a:solidFill>
                              <a:latin typeface="Cambria Math" panose="02040503050406030204" pitchFamily="18" charset="0"/>
                            </a:rPr>
                            <m:t>𝝉</m:t>
                          </m:r>
                        </m:e>
                      </m:d>
                    </m:oMath>
                  </m:oMathPara>
                </a14:m>
                <a:endParaRPr lang="en-US" sz="3000" dirty="0">
                  <a:solidFill>
                    <a:schemeClr val="bg1"/>
                  </a:solidFill>
                </a:endParaRPr>
              </a:p>
            </p:txBody>
          </p:sp>
        </mc:Choice>
        <mc:Fallback xmlns="">
          <p:sp>
            <p:nvSpPr>
              <p:cNvPr id="176" name="TextBox 175"/>
              <p:cNvSpPr txBox="1">
                <a:spLocks noRot="1" noChangeAspect="1" noMove="1" noResize="1" noEditPoints="1" noAdjustHandles="1" noChangeArrowheads="1" noChangeShapeType="1" noTextEdit="1"/>
              </p:cNvSpPr>
              <p:nvPr/>
            </p:nvSpPr>
            <p:spPr>
              <a:xfrm>
                <a:off x="890301" y="5437463"/>
                <a:ext cx="2420880" cy="461665"/>
              </a:xfrm>
              <a:prstGeom prst="rect">
                <a:avLst/>
              </a:prstGeom>
              <a:blipFill>
                <a:blip r:embed="rId5"/>
                <a:stretch>
                  <a:fillRect/>
                </a:stretch>
              </a:blipFill>
            </p:spPr>
            <p:txBody>
              <a:bodyPr/>
              <a:lstStyle/>
              <a:p>
                <a:r>
                  <a:rPr lang="en-US">
                    <a:noFill/>
                  </a:rPr>
                  <a:t> </a:t>
                </a:r>
              </a:p>
            </p:txBody>
          </p:sp>
        </mc:Fallback>
      </mc:AlternateContent>
      <p:sp>
        <p:nvSpPr>
          <p:cNvPr id="177" name="TextBox 176"/>
          <p:cNvSpPr txBox="1"/>
          <p:nvPr/>
        </p:nvSpPr>
        <p:spPr>
          <a:xfrm>
            <a:off x="530181" y="787301"/>
            <a:ext cx="3300779" cy="553998"/>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r>
              <a:rPr lang="en-US" b="0" dirty="0"/>
              <a:t>Single scattering</a:t>
            </a:r>
            <a:endParaRPr lang="he-IL" b="0" dirty="0"/>
          </a:p>
        </p:txBody>
      </p:sp>
      <p:sp>
        <p:nvSpPr>
          <p:cNvPr id="179" name="Rounded Rectangle 178">
            <a:extLst>
              <a:ext uri="{FF2B5EF4-FFF2-40B4-BE49-F238E27FC236}">
                <a16:creationId xmlns:a16="http://schemas.microsoft.com/office/drawing/2014/main" id="{7C27A6F8-766B-433B-A55F-4AA011D1F24F}"/>
              </a:ext>
            </a:extLst>
          </p:cNvPr>
          <p:cNvSpPr/>
          <p:nvPr/>
        </p:nvSpPr>
        <p:spPr>
          <a:xfrm rot="20219901">
            <a:off x="101666" y="1887389"/>
            <a:ext cx="4140026" cy="1152333"/>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Accurate for thick materials!</a:t>
            </a:r>
            <a:endParaRPr lang="en-US" sz="3600" dirty="0">
              <a:solidFill>
                <a:schemeClr val="bg1"/>
              </a:solidFill>
            </a:endParaRPr>
          </a:p>
        </p:txBody>
      </p:sp>
      <p:grpSp>
        <p:nvGrpSpPr>
          <p:cNvPr id="8" name="Group 7"/>
          <p:cNvGrpSpPr/>
          <p:nvPr/>
        </p:nvGrpSpPr>
        <p:grpSpPr>
          <a:xfrm>
            <a:off x="5245103" y="2592130"/>
            <a:ext cx="2566769" cy="1253281"/>
            <a:chOff x="4994516" y="1498547"/>
            <a:chExt cx="2566769" cy="1253281"/>
          </a:xfrm>
        </p:grpSpPr>
        <p:pic>
          <p:nvPicPr>
            <p:cNvPr id="180" name="Picture 1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4516" y="1500412"/>
              <a:ext cx="1247326" cy="1251416"/>
            </a:xfrm>
            <a:prstGeom prst="rect">
              <a:avLst/>
            </a:prstGeom>
            <a:ln w="38100">
              <a:solidFill>
                <a:schemeClr val="tx1"/>
              </a:solidFill>
            </a:ln>
          </p:spPr>
        </p:pic>
        <p:pic>
          <p:nvPicPr>
            <p:cNvPr id="181" name="Picture 1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3959" y="1498547"/>
              <a:ext cx="1247326" cy="1251416"/>
            </a:xfrm>
            <a:prstGeom prst="rect">
              <a:avLst/>
            </a:prstGeom>
            <a:ln w="38100">
              <a:solidFill>
                <a:schemeClr val="tx1"/>
              </a:solidFill>
            </a:ln>
          </p:spPr>
        </p:pic>
      </p:grpSp>
      <p:sp>
        <p:nvSpPr>
          <p:cNvPr id="187" name="TextBox 186"/>
          <p:cNvSpPr txBox="1"/>
          <p:nvPr/>
        </p:nvSpPr>
        <p:spPr>
          <a:xfrm>
            <a:off x="4457935" y="1127992"/>
            <a:ext cx="3300779" cy="1015663"/>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r>
              <a:rPr lang="en-US" b="0" dirty="0"/>
              <a:t>Better explanation of speckle statistics</a:t>
            </a:r>
            <a:endParaRPr lang="he-IL" b="0" dirty="0"/>
          </a:p>
        </p:txBody>
      </p:sp>
      <p:pic>
        <p:nvPicPr>
          <p:cNvPr id="188" name="Picture 187"/>
          <p:cNvPicPr>
            <a:picLocks noChangeAspect="1"/>
          </p:cNvPicPr>
          <p:nvPr/>
        </p:nvPicPr>
        <p:blipFill rotWithShape="1">
          <a:blip r:embed="rId8">
            <a:extLst>
              <a:ext uri="{28A0092B-C50C-407E-A947-70E740481C1C}">
                <a14:useLocalDpi xmlns:a14="http://schemas.microsoft.com/office/drawing/2010/main" val="0"/>
              </a:ext>
            </a:extLst>
          </a:blip>
          <a:srcRect b="10612"/>
          <a:stretch/>
        </p:blipFill>
        <p:spPr>
          <a:xfrm>
            <a:off x="6637094" y="3965682"/>
            <a:ext cx="1385483" cy="145990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1330" y="3122218"/>
            <a:ext cx="3844853" cy="2065940"/>
          </a:xfrm>
          <a:prstGeom prst="rect">
            <a:avLst/>
          </a:prstGeom>
        </p:spPr>
      </p:pic>
      <p:sp>
        <p:nvSpPr>
          <p:cNvPr id="234" name="TextBox 233"/>
          <p:cNvSpPr txBox="1"/>
          <p:nvPr/>
        </p:nvSpPr>
        <p:spPr>
          <a:xfrm>
            <a:off x="8563988" y="2771111"/>
            <a:ext cx="3300779" cy="553998"/>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r>
              <a:rPr lang="en-US" b="0" dirty="0"/>
              <a:t>Applications</a:t>
            </a:r>
            <a:endParaRPr lang="he-IL" b="0" dirty="0"/>
          </a:p>
        </p:txBody>
      </p:sp>
      <p:sp>
        <p:nvSpPr>
          <p:cNvPr id="146" name="TextBox 145">
            <a:extLst>
              <a:ext uri="{FF2B5EF4-FFF2-40B4-BE49-F238E27FC236}">
                <a16:creationId xmlns:a16="http://schemas.microsoft.com/office/drawing/2014/main" id="{13571AE4-D717-4645-AC60-33108E254154}"/>
              </a:ext>
            </a:extLst>
          </p:cNvPr>
          <p:cNvSpPr txBox="1"/>
          <p:nvPr/>
        </p:nvSpPr>
        <p:spPr>
          <a:xfrm>
            <a:off x="635598" y="372079"/>
            <a:ext cx="3300779" cy="553998"/>
          </a:xfrm>
          <a:prstGeom prst="rect">
            <a:avLst/>
          </a:prstGeom>
          <a:noFill/>
        </p:spPr>
        <p:txBody>
          <a:bodyPr wrap="square" rtlCol="1">
            <a:spAutoFit/>
          </a:bodyPr>
          <a:lstStyle>
            <a:defPPr>
              <a:defRPr lang="en-US"/>
            </a:defPPr>
            <a:lvl1pPr algn="ctr">
              <a:defRPr sz="3000" b="1">
                <a:solidFill>
                  <a:schemeClr val="bg1"/>
                </a:solidFill>
                <a:latin typeface="+mn-lt"/>
                <a:cs typeface="Calibri Light" panose="020F0302020204030204" pitchFamily="34" charset="0"/>
              </a:defRPr>
            </a:lvl1pPr>
          </a:lstStyle>
          <a:p>
            <a:r>
              <a:rPr lang="en-US" b="0" dirty="0"/>
              <a:t>Speckle Covariance</a:t>
            </a:r>
            <a:endParaRPr lang="he-IL" b="0" dirty="0"/>
          </a:p>
        </p:txBody>
      </p:sp>
    </p:spTree>
    <p:custDataLst>
      <p:tags r:id="rId1"/>
    </p:custDataLst>
    <p:extLst>
      <p:ext uri="{BB962C8B-B14F-4D97-AF65-F5344CB8AC3E}">
        <p14:creationId xmlns:p14="http://schemas.microsoft.com/office/powerpoint/2010/main" val="36557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anim calcmode="lin" valueType="num">
                                      <p:cBhvr>
                                        <p:cTn id="8" dur="1000" fill="hold"/>
                                        <p:tgtEl>
                                          <p:spTgt spid="179"/>
                                        </p:tgtEl>
                                        <p:attrNameLst>
                                          <p:attrName>ppt_x</p:attrName>
                                        </p:attrNameLst>
                                      </p:cBhvr>
                                      <p:tavLst>
                                        <p:tav tm="0">
                                          <p:val>
                                            <p:strVal val="#ppt_x"/>
                                          </p:val>
                                        </p:tav>
                                        <p:tav tm="100000">
                                          <p:val>
                                            <p:strVal val="#ppt_x"/>
                                          </p:val>
                                        </p:tav>
                                      </p:tavLst>
                                    </p:anim>
                                    <p:anim calcmode="lin" valueType="num">
                                      <p:cBhvr>
                                        <p:cTn id="9"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2"/>
                                        </p:tgtEl>
                                        <p:attrNameLst>
                                          <p:attrName>style.visibility</p:attrName>
                                        </p:attrNameLst>
                                      </p:cBhvr>
                                      <p:to>
                                        <p:strVal val="visible"/>
                                      </p:to>
                                    </p:set>
                                    <p:animEffect transition="in" filter="fade">
                                      <p:cBhvr>
                                        <p:cTn id="14" dur="500"/>
                                        <p:tgtEl>
                                          <p:spTgt spid="182"/>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7"/>
                                        </p:tgtEl>
                                        <p:attrNameLst>
                                          <p:attrName>style.visibility</p:attrName>
                                        </p:attrNameLst>
                                      </p:cBhvr>
                                      <p:to>
                                        <p:strVal val="visible"/>
                                      </p:to>
                                    </p:set>
                                    <p:animEffect transition="in" filter="fade">
                                      <p:cBhvr>
                                        <p:cTn id="20" dur="500"/>
                                        <p:tgtEl>
                                          <p:spTgt spid="187"/>
                                        </p:tgtEl>
                                      </p:cBhvr>
                                    </p:animEffect>
                                  </p:childTnLst>
                                </p:cTn>
                              </p:par>
                              <p:par>
                                <p:cTn id="21" presetID="10" presetClass="entr" presetSubtype="0" fill="hold" nodeType="with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500"/>
                                        <p:tgtEl>
                                          <p:spTgt spid="18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4"/>
                                        </p:tgtEl>
                                        <p:attrNameLst>
                                          <p:attrName>style.visibility</p:attrName>
                                        </p:attrNameLst>
                                      </p:cBhvr>
                                      <p:to>
                                        <p:strVal val="visible"/>
                                      </p:to>
                                    </p:set>
                                    <p:animEffect transition="in" filter="fade">
                                      <p:cBhvr>
                                        <p:cTn id="28" dur="500"/>
                                        <p:tgtEl>
                                          <p:spTgt spid="234"/>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7" grpId="0"/>
      <p:bldP spid="2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326082" y="6356351"/>
            <a:ext cx="5632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486E46-8155-4659-B003-5F764003AB30}" type="slidenum">
              <a:rPr kumimoji="0" lang="he-IL"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he-IL"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1"/>
          <p:cNvSpPr txBox="1">
            <a:spLocks/>
          </p:cNvSpPr>
          <p:nvPr/>
        </p:nvSpPr>
        <p:spPr>
          <a:xfrm>
            <a:off x="0" y="-1"/>
            <a:ext cx="6656439" cy="920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C000"/>
                </a:solidFill>
                <a:effectLst/>
                <a:uLnTx/>
                <a:uFillTx/>
                <a:latin typeface="Calibri"/>
                <a:ea typeface="+mj-ea"/>
                <a:cs typeface="+mj-cs"/>
              </a:rPr>
              <a:t>See paper for details</a:t>
            </a:r>
          </a:p>
        </p:txBody>
      </p:sp>
      <p:pic>
        <p:nvPicPr>
          <p:cNvPr id="6" name="Picture 5"/>
          <p:cNvPicPr>
            <a:picLocks noChangeAspect="1"/>
          </p:cNvPicPr>
          <p:nvPr/>
        </p:nvPicPr>
        <p:blipFill rotWithShape="1">
          <a:blip r:embed="rId3"/>
          <a:srcRect b="32774"/>
          <a:stretch/>
        </p:blipFill>
        <p:spPr>
          <a:xfrm rot="21032402">
            <a:off x="1644276" y="1359208"/>
            <a:ext cx="5772608" cy="52371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559" y="2533522"/>
            <a:ext cx="2579684" cy="2579684"/>
          </a:xfrm>
          <a:prstGeom prst="rect">
            <a:avLst/>
          </a:prstGeom>
        </p:spPr>
      </p:pic>
      <p:sp>
        <p:nvSpPr>
          <p:cNvPr id="10" name="TextBox 544">
            <a:extLst>
              <a:ext uri="{FF2B5EF4-FFF2-40B4-BE49-F238E27FC236}">
                <a16:creationId xmlns:a16="http://schemas.microsoft.com/office/drawing/2014/main" id="{DEA09F5A-1661-4BDF-A2DF-89252468F52D}"/>
              </a:ext>
            </a:extLst>
          </p:cNvPr>
          <p:cNvSpPr txBox="1"/>
          <p:nvPr/>
        </p:nvSpPr>
        <p:spPr>
          <a:xfrm>
            <a:off x="8425861" y="1850394"/>
            <a:ext cx="3349254" cy="646331"/>
          </a:xfrm>
          <a:prstGeom prst="rect">
            <a:avLst/>
          </a:prstGeom>
          <a:noFill/>
        </p:spPr>
        <p:txBody>
          <a:bodyPr wrap="square" rtlCol="0">
            <a:spAutoFit/>
          </a:bodyPr>
          <a:lstStyle>
            <a:defPPr>
              <a:defRPr lang="en-US"/>
            </a:defPPr>
            <a:lvl1pPr algn="ctr" rtl="0" fontAlgn="base">
              <a:spcBef>
                <a:spcPct val="0"/>
              </a:spcBef>
              <a:spcAft>
                <a:spcPct val="0"/>
              </a:spcAft>
              <a:defRPr sz="4300" b="1" kern="1200">
                <a:solidFill>
                  <a:srgbClr val="FF9900"/>
                </a:solidFill>
                <a:latin typeface="Arial"/>
                <a:ea typeface="+mn-ea"/>
                <a:cs typeface="+mn-cs"/>
              </a:defRPr>
            </a:lvl1pPr>
            <a:lvl2pPr marL="457200" algn="ctr" rtl="0" fontAlgn="base">
              <a:spcBef>
                <a:spcPct val="0"/>
              </a:spcBef>
              <a:spcAft>
                <a:spcPct val="0"/>
              </a:spcAft>
              <a:defRPr sz="4300" b="1" kern="1200">
                <a:solidFill>
                  <a:srgbClr val="FF9900"/>
                </a:solidFill>
                <a:latin typeface="Arial"/>
                <a:ea typeface="+mn-ea"/>
                <a:cs typeface="+mn-cs"/>
              </a:defRPr>
            </a:lvl2pPr>
            <a:lvl3pPr marL="914400" algn="ctr" rtl="0" fontAlgn="base">
              <a:spcBef>
                <a:spcPct val="0"/>
              </a:spcBef>
              <a:spcAft>
                <a:spcPct val="0"/>
              </a:spcAft>
              <a:defRPr sz="4300" b="1" kern="1200">
                <a:solidFill>
                  <a:srgbClr val="FF9900"/>
                </a:solidFill>
                <a:latin typeface="Arial"/>
                <a:ea typeface="+mn-ea"/>
                <a:cs typeface="+mn-cs"/>
              </a:defRPr>
            </a:lvl3pPr>
            <a:lvl4pPr marL="1371600" algn="ctr" rtl="0" fontAlgn="base">
              <a:spcBef>
                <a:spcPct val="0"/>
              </a:spcBef>
              <a:spcAft>
                <a:spcPct val="0"/>
              </a:spcAft>
              <a:defRPr sz="4300" b="1" kern="1200">
                <a:solidFill>
                  <a:srgbClr val="FF9900"/>
                </a:solidFill>
                <a:latin typeface="Arial"/>
                <a:ea typeface="+mn-ea"/>
                <a:cs typeface="+mn-cs"/>
              </a:defRPr>
            </a:lvl4pPr>
            <a:lvl5pPr marL="1828800" algn="ctr" rtl="0" fontAlgn="base">
              <a:spcBef>
                <a:spcPct val="0"/>
              </a:spcBef>
              <a:spcAft>
                <a:spcPct val="0"/>
              </a:spcAft>
              <a:defRPr sz="4300" b="1" kern="1200">
                <a:solidFill>
                  <a:srgbClr val="FF9900"/>
                </a:solidFill>
                <a:latin typeface="Arial"/>
                <a:ea typeface="+mn-ea"/>
                <a:cs typeface="+mn-cs"/>
              </a:defRPr>
            </a:lvl5pPr>
            <a:lvl6pPr marL="2286000" algn="l" defTabSz="914400" rtl="0" eaLnBrk="1" latinLnBrk="0" hangingPunct="1">
              <a:defRPr sz="4300" b="1" kern="1200">
                <a:solidFill>
                  <a:srgbClr val="FF9900"/>
                </a:solidFill>
                <a:latin typeface="Arial"/>
                <a:ea typeface="+mn-ea"/>
                <a:cs typeface="+mn-cs"/>
              </a:defRPr>
            </a:lvl6pPr>
            <a:lvl7pPr marL="2743200" algn="l" defTabSz="914400" rtl="0" eaLnBrk="1" latinLnBrk="0" hangingPunct="1">
              <a:defRPr sz="4300" b="1" kern="1200">
                <a:solidFill>
                  <a:srgbClr val="FF9900"/>
                </a:solidFill>
                <a:latin typeface="Arial"/>
                <a:ea typeface="+mn-ea"/>
                <a:cs typeface="+mn-cs"/>
              </a:defRPr>
            </a:lvl7pPr>
            <a:lvl8pPr marL="3200400" algn="l" defTabSz="914400" rtl="0" eaLnBrk="1" latinLnBrk="0" hangingPunct="1">
              <a:defRPr sz="4300" b="1" kern="1200">
                <a:solidFill>
                  <a:srgbClr val="FF9900"/>
                </a:solidFill>
                <a:latin typeface="Arial"/>
                <a:ea typeface="+mn-ea"/>
                <a:cs typeface="+mn-cs"/>
              </a:defRPr>
            </a:lvl8pPr>
            <a:lvl9pPr marL="3657600" algn="l" defTabSz="914400" rtl="0" eaLnBrk="1" latinLnBrk="0" hangingPunct="1">
              <a:defRPr sz="4300" b="1" kern="1200">
                <a:solidFill>
                  <a:srgbClr val="FF9900"/>
                </a:solidFill>
                <a:latin typeface="Arial"/>
                <a:ea typeface="+mn-ea"/>
                <a:cs typeface="+mn-cs"/>
              </a:defRPr>
            </a:lvl9pPr>
          </a:lstStyle>
          <a:p>
            <a:r>
              <a:rPr lang="en-US" sz="3600" dirty="0">
                <a:solidFill>
                  <a:schemeClr val="bg1"/>
                </a:solidFill>
                <a:latin typeface="+mn-lt"/>
              </a:rPr>
              <a:t>Link to paper</a:t>
            </a:r>
          </a:p>
        </p:txBody>
      </p:sp>
      <p:sp>
        <p:nvSpPr>
          <p:cNvPr id="11" name="Rectangle 10"/>
          <p:cNvSpPr/>
          <p:nvPr/>
        </p:nvSpPr>
        <p:spPr>
          <a:xfrm>
            <a:off x="8117133" y="5113206"/>
            <a:ext cx="3927383" cy="523220"/>
          </a:xfrm>
          <a:prstGeom prst="rect">
            <a:avLst/>
          </a:prstGeom>
        </p:spPr>
        <p:txBody>
          <a:bodyPr wrap="square">
            <a:spAutoFit/>
          </a:bodyPr>
          <a:lstStyle/>
          <a:p>
            <a:pPr algn="ctr"/>
            <a:r>
              <a:rPr lang="en-US" sz="1400" dirty="0">
                <a:solidFill>
                  <a:srgbClr val="FFFF99"/>
                </a:solidFill>
                <a:latin typeface="+mn-lt"/>
              </a:rPr>
              <a:t>https://webee.technion.ac.il/people/anat.levin/papers/BarEtAl_SingleScattering_ICCP2021.pdf</a:t>
            </a:r>
          </a:p>
        </p:txBody>
      </p:sp>
    </p:spTree>
    <p:extLst>
      <p:ext uri="{BB962C8B-B14F-4D97-AF65-F5344CB8AC3E}">
        <p14:creationId xmlns:p14="http://schemas.microsoft.com/office/powerpoint/2010/main" val="400486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3</a:t>
            </a:fld>
            <a:endParaRPr lang="he-IL" dirty="0"/>
          </a:p>
        </p:txBody>
      </p:sp>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8733" y="816237"/>
            <a:ext cx="2589492" cy="2589492"/>
          </a:xfrm>
          <a:prstGeom prst="rect">
            <a:avLst/>
          </a:prstGeom>
          <a:scene3d>
            <a:camera prst="isometricLeftDown"/>
            <a:lightRig rig="threePt" dir="t"/>
          </a:scene3d>
        </p:spPr>
      </p:pic>
      <p:sp>
        <p:nvSpPr>
          <p:cNvPr id="160" name="TextBox 159">
            <a:extLst>
              <a:ext uri="{FF2B5EF4-FFF2-40B4-BE49-F238E27FC236}">
                <a16:creationId xmlns:a16="http://schemas.microsoft.com/office/drawing/2014/main" id="{85E0AB8B-3C04-4AF3-94C5-213C51E6EDF2}"/>
              </a:ext>
            </a:extLst>
          </p:cNvPr>
          <p:cNvSpPr txBox="1"/>
          <p:nvPr/>
        </p:nvSpPr>
        <p:spPr>
          <a:xfrm>
            <a:off x="0" y="4404951"/>
            <a:ext cx="12191999" cy="1384995"/>
          </a:xfrm>
          <a:prstGeom prst="rect">
            <a:avLst/>
          </a:prstGeom>
          <a:noFill/>
        </p:spPr>
        <p:txBody>
          <a:bodyPr wrap="square" rtlCol="0">
            <a:spAutoFit/>
          </a:bodyPr>
          <a:lstStyle/>
          <a:p>
            <a:pPr algn="ctr"/>
            <a:r>
              <a:rPr lang="en-US" sz="2800" dirty="0">
                <a:solidFill>
                  <a:srgbClr val="FFFF99"/>
                </a:solidFill>
              </a:rPr>
              <a:t>Our model can help to explain:</a:t>
            </a:r>
          </a:p>
          <a:p>
            <a:pPr algn="ctr"/>
            <a:r>
              <a:rPr lang="en-US" sz="2800" dirty="0">
                <a:solidFill>
                  <a:srgbClr val="FFFF99"/>
                </a:solidFill>
              </a:rPr>
              <a:t> For what types of materials does this work?</a:t>
            </a:r>
          </a:p>
          <a:p>
            <a:pPr algn="ctr"/>
            <a:r>
              <a:rPr lang="en-US" sz="2800" dirty="0">
                <a:solidFill>
                  <a:srgbClr val="FFFF99"/>
                </a:solidFill>
              </a:rPr>
              <a:t>What kinds of targets can it reconstruct?</a:t>
            </a:r>
          </a:p>
        </p:txBody>
      </p:sp>
      <p:cxnSp>
        <p:nvCxnSpPr>
          <p:cNvPr id="161" name="Straight Arrow Connector 160">
            <a:extLst>
              <a:ext uri="{FF2B5EF4-FFF2-40B4-BE49-F238E27FC236}">
                <a16:creationId xmlns:a16="http://schemas.microsoft.com/office/drawing/2014/main" id="{7FC55CD1-7E26-4106-BD7C-328D940E8058}"/>
              </a:ext>
            </a:extLst>
          </p:cNvPr>
          <p:cNvCxnSpPr>
            <a:cxnSpLocks/>
          </p:cNvCxnSpPr>
          <p:nvPr/>
        </p:nvCxnSpPr>
        <p:spPr>
          <a:xfrm flipV="1">
            <a:off x="5059819" y="2091226"/>
            <a:ext cx="1600754" cy="442992"/>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62" name="Group 161">
            <a:extLst>
              <a:ext uri="{FF2B5EF4-FFF2-40B4-BE49-F238E27FC236}">
                <a16:creationId xmlns:a16="http://schemas.microsoft.com/office/drawing/2014/main" id="{4A7C9BD6-C447-4A2B-ACFB-E121ADAC71BE}"/>
              </a:ext>
            </a:extLst>
          </p:cNvPr>
          <p:cNvGrpSpPr/>
          <p:nvPr/>
        </p:nvGrpSpPr>
        <p:grpSpPr>
          <a:xfrm rot="1009364">
            <a:off x="5071069" y="1773000"/>
            <a:ext cx="838105" cy="1236763"/>
            <a:chOff x="9578007" y="4607403"/>
            <a:chExt cx="1499585" cy="3749744"/>
          </a:xfrm>
        </p:grpSpPr>
        <p:grpSp>
          <p:nvGrpSpPr>
            <p:cNvPr id="163" name="Group 162">
              <a:extLst>
                <a:ext uri="{FF2B5EF4-FFF2-40B4-BE49-F238E27FC236}">
                  <a16:creationId xmlns:a16="http://schemas.microsoft.com/office/drawing/2014/main" id="{754B162B-A4AC-4B40-BCD1-2AAA3DE8E105}"/>
                </a:ext>
              </a:extLst>
            </p:cNvPr>
            <p:cNvGrpSpPr/>
            <p:nvPr/>
          </p:nvGrpSpPr>
          <p:grpSpPr>
            <a:xfrm rot="14699114">
              <a:off x="8650724" y="5969189"/>
              <a:ext cx="2871012" cy="1016445"/>
              <a:chOff x="8650724" y="5969189"/>
              <a:chExt cx="2871012" cy="1016445"/>
            </a:xfrm>
          </p:grpSpPr>
          <p:sp>
            <p:nvSpPr>
              <p:cNvPr id="172" name="Freeform: Shape 40">
                <a:extLst>
                  <a:ext uri="{FF2B5EF4-FFF2-40B4-BE49-F238E27FC236}">
                    <a16:creationId xmlns:a16="http://schemas.microsoft.com/office/drawing/2014/main" id="{C66725BC-EED0-4CC1-A16D-2582C5425AC4}"/>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73" name="Freeform: Shape 41">
                <a:extLst>
                  <a:ext uri="{FF2B5EF4-FFF2-40B4-BE49-F238E27FC236}">
                    <a16:creationId xmlns:a16="http://schemas.microsoft.com/office/drawing/2014/main" id="{A161F469-9571-4E11-AF31-1FBAC9122533}"/>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74" name="Freeform: Shape 42">
                <a:extLst>
                  <a:ext uri="{FF2B5EF4-FFF2-40B4-BE49-F238E27FC236}">
                    <a16:creationId xmlns:a16="http://schemas.microsoft.com/office/drawing/2014/main" id="{207CF354-BD4F-4138-819C-29809F8B864F}"/>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164" name="Group 163">
              <a:extLst>
                <a:ext uri="{FF2B5EF4-FFF2-40B4-BE49-F238E27FC236}">
                  <a16:creationId xmlns:a16="http://schemas.microsoft.com/office/drawing/2014/main" id="{3C27E0EC-5320-459A-8B44-101E0BE35AC8}"/>
                </a:ext>
              </a:extLst>
            </p:cNvPr>
            <p:cNvGrpSpPr/>
            <p:nvPr/>
          </p:nvGrpSpPr>
          <p:grpSpPr>
            <a:xfrm rot="14699114">
              <a:off x="9133864" y="6413418"/>
              <a:ext cx="2871012" cy="1016445"/>
              <a:chOff x="8650724" y="5969189"/>
              <a:chExt cx="2871012" cy="1016445"/>
            </a:xfrm>
          </p:grpSpPr>
          <p:sp>
            <p:nvSpPr>
              <p:cNvPr id="169" name="Freeform: Shape 40">
                <a:extLst>
                  <a:ext uri="{FF2B5EF4-FFF2-40B4-BE49-F238E27FC236}">
                    <a16:creationId xmlns:a16="http://schemas.microsoft.com/office/drawing/2014/main" id="{566B75C3-2B9C-4902-9AB9-C0CA54323D71}"/>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70" name="Freeform: Shape 41">
                <a:extLst>
                  <a:ext uri="{FF2B5EF4-FFF2-40B4-BE49-F238E27FC236}">
                    <a16:creationId xmlns:a16="http://schemas.microsoft.com/office/drawing/2014/main" id="{231FFD81-EF36-43FF-81BB-3FE9CAEF99C5}"/>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71" name="Freeform: Shape 42">
                <a:extLst>
                  <a:ext uri="{FF2B5EF4-FFF2-40B4-BE49-F238E27FC236}">
                    <a16:creationId xmlns:a16="http://schemas.microsoft.com/office/drawing/2014/main" id="{A971AE32-9F97-4100-9D16-A7E1AA997CC7}"/>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nvGrpSpPr>
            <p:cNvPr id="165" name="Group 164">
              <a:extLst>
                <a:ext uri="{FF2B5EF4-FFF2-40B4-BE49-F238E27FC236}">
                  <a16:creationId xmlns:a16="http://schemas.microsoft.com/office/drawing/2014/main" id="{E2939F32-3F86-4B06-8B42-78F988D7A91B}"/>
                </a:ext>
              </a:extLst>
            </p:cNvPr>
            <p:cNvGrpSpPr/>
            <p:nvPr/>
          </p:nvGrpSpPr>
          <p:grpSpPr>
            <a:xfrm rot="14699114">
              <a:off x="9013894" y="5534686"/>
              <a:ext cx="2871012" cy="1016445"/>
              <a:chOff x="8650724" y="5969189"/>
              <a:chExt cx="2871012" cy="1016445"/>
            </a:xfrm>
          </p:grpSpPr>
          <p:sp>
            <p:nvSpPr>
              <p:cNvPr id="166" name="Freeform: Shape 40">
                <a:extLst>
                  <a:ext uri="{FF2B5EF4-FFF2-40B4-BE49-F238E27FC236}">
                    <a16:creationId xmlns:a16="http://schemas.microsoft.com/office/drawing/2014/main" id="{CFF1C968-34F0-4489-981F-284927675B8A}"/>
                  </a:ext>
                </a:extLst>
              </p:cNvPr>
              <p:cNvSpPr/>
              <p:nvPr/>
            </p:nvSpPr>
            <p:spPr>
              <a:xfrm>
                <a:off x="9006715" y="5969189"/>
                <a:ext cx="2194296"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67" name="Freeform: Shape 41">
                <a:extLst>
                  <a:ext uri="{FF2B5EF4-FFF2-40B4-BE49-F238E27FC236}">
                    <a16:creationId xmlns:a16="http://schemas.microsoft.com/office/drawing/2014/main" id="{EC6D46C3-D841-435D-9B03-5B2A185B8207}"/>
                  </a:ext>
                </a:extLst>
              </p:cNvPr>
              <p:cNvSpPr/>
              <p:nvPr/>
            </p:nvSpPr>
            <p:spPr>
              <a:xfrm>
                <a:off x="8832639" y="6172236"/>
                <a:ext cx="2542447" cy="528792"/>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sp>
            <p:nvSpPr>
              <p:cNvPr id="168" name="Freeform: Shape 42">
                <a:extLst>
                  <a:ext uri="{FF2B5EF4-FFF2-40B4-BE49-F238E27FC236}">
                    <a16:creationId xmlns:a16="http://schemas.microsoft.com/office/drawing/2014/main" id="{A354475D-5C6F-4749-A583-0B08966FC37A}"/>
                  </a:ext>
                </a:extLst>
              </p:cNvPr>
              <p:cNvSpPr/>
              <p:nvPr/>
            </p:nvSpPr>
            <p:spPr>
              <a:xfrm>
                <a:off x="8650724" y="6308059"/>
                <a:ext cx="2871012" cy="677575"/>
              </a:xfrm>
              <a:custGeom>
                <a:avLst/>
                <a:gdLst>
                  <a:gd name="connsiteX0" fmla="*/ 0 w 2280331"/>
                  <a:gd name="connsiteY0" fmla="*/ 0 h 593328"/>
                  <a:gd name="connsiteX1" fmla="*/ 97722 w 2280331"/>
                  <a:gd name="connsiteY1" fmla="*/ 446730 h 593328"/>
                  <a:gd name="connsiteX2" fmla="*/ 509551 w 2280331"/>
                  <a:gd name="connsiteY2" fmla="*/ 300147 h 593328"/>
                  <a:gd name="connsiteX3" fmla="*/ 837618 w 2280331"/>
                  <a:gd name="connsiteY3" fmla="*/ 593313 h 593328"/>
                  <a:gd name="connsiteX4" fmla="*/ 1263407 w 2280331"/>
                  <a:gd name="connsiteY4" fmla="*/ 314107 h 593328"/>
                  <a:gd name="connsiteX5" fmla="*/ 1577514 w 2280331"/>
                  <a:gd name="connsiteY5" fmla="*/ 460690 h 593328"/>
                  <a:gd name="connsiteX6" fmla="*/ 1884641 w 2280331"/>
                  <a:gd name="connsiteY6" fmla="*/ 321087 h 593328"/>
                  <a:gd name="connsiteX7" fmla="*/ 2247609 w 2280331"/>
                  <a:gd name="connsiteY7" fmla="*/ 321087 h 593328"/>
                  <a:gd name="connsiteX8" fmla="*/ 2240629 w 2280331"/>
                  <a:gd name="connsiteY8" fmla="*/ 76782 h 59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0331" h="593328">
                    <a:moveTo>
                      <a:pt x="0" y="0"/>
                    </a:moveTo>
                    <a:cubicBezTo>
                      <a:pt x="6398" y="198353"/>
                      <a:pt x="12797" y="396706"/>
                      <a:pt x="97722" y="446730"/>
                    </a:cubicBezTo>
                    <a:cubicBezTo>
                      <a:pt x="182647" y="496754"/>
                      <a:pt x="386235" y="275717"/>
                      <a:pt x="509551" y="300147"/>
                    </a:cubicBezTo>
                    <a:cubicBezTo>
                      <a:pt x="632867" y="324577"/>
                      <a:pt x="711975" y="590986"/>
                      <a:pt x="837618" y="593313"/>
                    </a:cubicBezTo>
                    <a:cubicBezTo>
                      <a:pt x="963261" y="595640"/>
                      <a:pt x="1140091" y="336211"/>
                      <a:pt x="1263407" y="314107"/>
                    </a:cubicBezTo>
                    <a:cubicBezTo>
                      <a:pt x="1386723" y="292003"/>
                      <a:pt x="1473975" y="459527"/>
                      <a:pt x="1577514" y="460690"/>
                    </a:cubicBezTo>
                    <a:cubicBezTo>
                      <a:pt x="1681053" y="461853"/>
                      <a:pt x="1772959" y="344354"/>
                      <a:pt x="1884641" y="321087"/>
                    </a:cubicBezTo>
                    <a:cubicBezTo>
                      <a:pt x="1996323" y="297820"/>
                      <a:pt x="2188278" y="361805"/>
                      <a:pt x="2247609" y="321087"/>
                    </a:cubicBezTo>
                    <a:cubicBezTo>
                      <a:pt x="2306940" y="280369"/>
                      <a:pt x="2273784" y="178575"/>
                      <a:pt x="2240629" y="76782"/>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C000"/>
                  </a:solidFill>
                </a:endParaRPr>
              </a:p>
            </p:txBody>
          </p:sp>
        </p:grpSp>
      </p:grpSp>
      <p:sp>
        <p:nvSpPr>
          <p:cNvPr id="175" name="Rectangle 174">
            <a:extLst>
              <a:ext uri="{FF2B5EF4-FFF2-40B4-BE49-F238E27FC236}">
                <a16:creationId xmlns:a16="http://schemas.microsoft.com/office/drawing/2014/main" id="{35A5382B-873F-4994-BDCD-D5E982A077A0}"/>
              </a:ext>
            </a:extLst>
          </p:cNvPr>
          <p:cNvSpPr/>
          <p:nvPr/>
        </p:nvSpPr>
        <p:spPr>
          <a:xfrm>
            <a:off x="5974567" y="2976431"/>
            <a:ext cx="1205641"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mj-lt"/>
                <a:cs typeface="Arial" panose="020B0604020202020204" pitchFamily="34" charset="0"/>
              </a:rPr>
              <a:t>Speckle Image</a:t>
            </a:r>
            <a:endParaRPr lang="he-IL" sz="2000" dirty="0">
              <a:solidFill>
                <a:schemeClr val="bg1"/>
              </a:solidFill>
              <a:latin typeface="+mj-lt"/>
              <a:cs typeface="Arial" panose="020B0604020202020204" pitchFamily="34" charset="0"/>
            </a:endParaRPr>
          </a:p>
        </p:txBody>
      </p:sp>
      <p:sp>
        <p:nvSpPr>
          <p:cNvPr id="176" name="Cube 175">
            <a:extLst>
              <a:ext uri="{FF2B5EF4-FFF2-40B4-BE49-F238E27FC236}">
                <a16:creationId xmlns:a16="http://schemas.microsoft.com/office/drawing/2014/main" id="{44F23DA7-35BA-4EBC-8503-C221D56994CD}"/>
              </a:ext>
            </a:extLst>
          </p:cNvPr>
          <p:cNvSpPr/>
          <p:nvPr/>
        </p:nvSpPr>
        <p:spPr>
          <a:xfrm rot="16200000">
            <a:off x="3825785" y="2112961"/>
            <a:ext cx="2037535" cy="741967"/>
          </a:xfrm>
          <a:prstGeom prst="cube">
            <a:avLst>
              <a:gd name="adj" fmla="val 76655"/>
            </a:avLst>
          </a:prstGeom>
          <a:blipFill>
            <a:blip r:embed="rId5"/>
            <a:tile tx="0" ty="0" sx="100000" sy="100000" flip="none" algn="tl"/>
          </a:blip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200" dirty="0">
              <a:solidFill>
                <a:srgbClr val="FFC000"/>
              </a:solidFill>
            </a:endParaRPr>
          </a:p>
        </p:txBody>
      </p:sp>
      <p:sp>
        <p:nvSpPr>
          <p:cNvPr id="177" name="Rectangle 176">
            <a:extLst>
              <a:ext uri="{FF2B5EF4-FFF2-40B4-BE49-F238E27FC236}">
                <a16:creationId xmlns:a16="http://schemas.microsoft.com/office/drawing/2014/main" id="{42EC2F05-3625-4A60-BC1B-6B70FEFC2FE8}"/>
              </a:ext>
            </a:extLst>
          </p:cNvPr>
          <p:cNvSpPr/>
          <p:nvPr/>
        </p:nvSpPr>
        <p:spPr>
          <a:xfrm>
            <a:off x="4114101" y="3470723"/>
            <a:ext cx="1632130"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mj-lt"/>
                <a:cs typeface="Arial" panose="020B0604020202020204" pitchFamily="34" charset="0"/>
              </a:rPr>
              <a:t>Scattering Layer</a:t>
            </a:r>
            <a:endParaRPr lang="he-IL" sz="2000" dirty="0">
              <a:solidFill>
                <a:schemeClr val="bg1"/>
              </a:solidFill>
              <a:latin typeface="+mj-lt"/>
              <a:cs typeface="Arial" panose="020B0604020202020204" pitchFamily="34" charset="0"/>
            </a:endParaRPr>
          </a:p>
        </p:txBody>
      </p:sp>
      <p:cxnSp>
        <p:nvCxnSpPr>
          <p:cNvPr id="178" name="Straight Arrow Connector 177">
            <a:extLst>
              <a:ext uri="{FF2B5EF4-FFF2-40B4-BE49-F238E27FC236}">
                <a16:creationId xmlns:a16="http://schemas.microsoft.com/office/drawing/2014/main" id="{75C96BB6-DBC1-4E20-B711-849F4BB0BE27}"/>
              </a:ext>
            </a:extLst>
          </p:cNvPr>
          <p:cNvCxnSpPr>
            <a:cxnSpLocks/>
          </p:cNvCxnSpPr>
          <p:nvPr/>
        </p:nvCxnSpPr>
        <p:spPr>
          <a:xfrm flipV="1">
            <a:off x="3769072" y="2542779"/>
            <a:ext cx="1101124" cy="241640"/>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9" name="Group 178"/>
          <p:cNvGrpSpPr/>
          <p:nvPr/>
        </p:nvGrpSpPr>
        <p:grpSpPr>
          <a:xfrm>
            <a:off x="7168758" y="1554999"/>
            <a:ext cx="1950346" cy="1481101"/>
            <a:chOff x="6780829" y="1830765"/>
            <a:chExt cx="1950346" cy="1481101"/>
          </a:xfrm>
        </p:grpSpPr>
        <p:pic>
          <p:nvPicPr>
            <p:cNvPr id="180" name="Picture 1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1497" y="1830765"/>
              <a:ext cx="1249678" cy="1481101"/>
            </a:xfrm>
            <a:prstGeom prst="rect">
              <a:avLst/>
            </a:prstGeom>
            <a:ln>
              <a:solidFill>
                <a:srgbClr val="FFFF00"/>
              </a:solidFill>
            </a:ln>
          </p:spPr>
        </p:pic>
        <p:sp>
          <p:nvSpPr>
            <p:cNvPr id="181" name="Arrow: Right 43">
              <a:extLst>
                <a:ext uri="{FF2B5EF4-FFF2-40B4-BE49-F238E27FC236}">
                  <a16:creationId xmlns:a16="http://schemas.microsoft.com/office/drawing/2014/main" id="{081D6D4A-6746-4D89-B616-971C02EA5997}"/>
                </a:ext>
              </a:extLst>
            </p:cNvPr>
            <p:cNvSpPr/>
            <p:nvPr/>
          </p:nvSpPr>
          <p:spPr>
            <a:xfrm>
              <a:off x="6780829" y="2248400"/>
              <a:ext cx="596773" cy="645832"/>
            </a:xfrm>
            <a:prstGeom prst="righ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182" name="Rectangle 181">
            <a:extLst>
              <a:ext uri="{FF2B5EF4-FFF2-40B4-BE49-F238E27FC236}">
                <a16:creationId xmlns:a16="http://schemas.microsoft.com/office/drawing/2014/main" id="{8B034ABF-2B41-4154-9359-B02090D6AE95}"/>
              </a:ext>
            </a:extLst>
          </p:cNvPr>
          <p:cNvSpPr/>
          <p:nvPr/>
        </p:nvSpPr>
        <p:spPr>
          <a:xfrm>
            <a:off x="7036056" y="3101421"/>
            <a:ext cx="2773537"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latin typeface="+mj-lt"/>
                <a:cs typeface="Arial" panose="020B0604020202020204" pitchFamily="34" charset="0"/>
              </a:rPr>
              <a:t>Reconstruction</a:t>
            </a:r>
            <a:endParaRPr lang="he-IL" sz="2000" dirty="0">
              <a:solidFill>
                <a:schemeClr val="bg1"/>
              </a:solidFill>
              <a:latin typeface="+mj-lt"/>
              <a:cs typeface="Arial" panose="020B0604020202020204" pitchFamily="34" charset="0"/>
            </a:endParaRPr>
          </a:p>
        </p:txBody>
      </p:sp>
      <p:sp>
        <p:nvSpPr>
          <p:cNvPr id="184" name="TextBox 183">
            <a:extLst>
              <a:ext uri="{FF2B5EF4-FFF2-40B4-BE49-F238E27FC236}">
                <a16:creationId xmlns:a16="http://schemas.microsoft.com/office/drawing/2014/main" id="{89C09C93-5C22-46FF-BA8A-ABA0B6C7E97B}"/>
              </a:ext>
            </a:extLst>
          </p:cNvPr>
          <p:cNvSpPr txBox="1"/>
          <p:nvPr/>
        </p:nvSpPr>
        <p:spPr>
          <a:xfrm>
            <a:off x="0" y="579353"/>
            <a:ext cx="12192000" cy="461665"/>
          </a:xfrm>
          <a:prstGeom prst="rect">
            <a:avLst/>
          </a:prstGeom>
          <a:noFill/>
        </p:spPr>
        <p:txBody>
          <a:bodyPr wrap="square" rtlCol="0">
            <a:spAutoFit/>
          </a:bodyPr>
          <a:lstStyle/>
          <a:p>
            <a:pPr algn="ctr"/>
            <a:r>
              <a:rPr lang="en-US" sz="2400" b="1" dirty="0">
                <a:solidFill>
                  <a:schemeClr val="bg1"/>
                </a:solidFill>
                <a:latin typeface="+mn-lt"/>
              </a:rPr>
              <a:t>Seeing through scattering materials </a:t>
            </a:r>
            <a:r>
              <a:rPr lang="en-US" i="1" dirty="0">
                <a:solidFill>
                  <a:schemeClr val="bg1"/>
                </a:solidFill>
                <a:latin typeface="+mn-lt"/>
              </a:rPr>
              <a:t>[Katz et al. 2014]</a:t>
            </a:r>
            <a:endParaRPr lang="en-US" sz="1400" b="1" i="1" dirty="0">
              <a:solidFill>
                <a:schemeClr val="bg1"/>
              </a:solidFill>
              <a:latin typeface="+mn-lt"/>
            </a:endParaRPr>
          </a:p>
        </p:txBody>
      </p:sp>
      <p:sp>
        <p:nvSpPr>
          <p:cNvPr id="185" name="Rectangle 184">
            <a:extLst>
              <a:ext uri="{FF2B5EF4-FFF2-40B4-BE49-F238E27FC236}">
                <a16:creationId xmlns:a16="http://schemas.microsoft.com/office/drawing/2014/main" id="{1B4B2CCA-7234-430B-8176-836EDCDECDEF}"/>
              </a:ext>
            </a:extLst>
          </p:cNvPr>
          <p:cNvSpPr/>
          <p:nvPr/>
        </p:nvSpPr>
        <p:spPr>
          <a:xfrm>
            <a:off x="2787126" y="3457954"/>
            <a:ext cx="1399557" cy="70788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solidFill>
                  <a:schemeClr val="bg1"/>
                </a:solidFill>
                <a:cs typeface="Arial" panose="020B0604020202020204" pitchFamily="34" charset="0"/>
              </a:rPr>
              <a:t>Hidden Object</a:t>
            </a:r>
            <a:endParaRPr lang="he-IL" sz="2000" dirty="0">
              <a:solidFill>
                <a:schemeClr val="bg1"/>
              </a:solidFill>
              <a:cs typeface="Arial" panose="020B0604020202020204" pitchFamily="34" charset="0"/>
            </a:endParaRPr>
          </a:p>
        </p:txBody>
      </p:sp>
      <p:sp>
        <p:nvSpPr>
          <p:cNvPr id="187" name="Title 1"/>
          <p:cNvSpPr txBox="1">
            <a:spLocks/>
          </p:cNvSpPr>
          <p:nvPr/>
        </p:nvSpPr>
        <p:spPr>
          <a:xfrm>
            <a:off x="0" y="2"/>
            <a:ext cx="12192000" cy="7328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Speckle imaging applications</a:t>
            </a:r>
          </a:p>
        </p:txBody>
      </p:sp>
      <p:pic>
        <p:nvPicPr>
          <p:cNvPr id="32" name="Picture 31">
            <a:extLst>
              <a:ext uri="{FF2B5EF4-FFF2-40B4-BE49-F238E27FC236}">
                <a16:creationId xmlns:a16="http://schemas.microsoft.com/office/drawing/2014/main" id="{1AFFD97C-DD0E-412D-9821-229E2B9CBEB9}"/>
              </a:ext>
            </a:extLst>
          </p:cNvPr>
          <p:cNvPicPr>
            <a:picLocks noChangeAspect="1"/>
          </p:cNvPicPr>
          <p:nvPr/>
        </p:nvPicPr>
        <p:blipFill rotWithShape="1">
          <a:blip r:embed="rId7">
            <a:clrChange>
              <a:clrFrom>
                <a:srgbClr val="100000"/>
              </a:clrFrom>
              <a:clrTo>
                <a:srgbClr val="100000">
                  <a:alpha val="0"/>
                </a:srgbClr>
              </a:clrTo>
            </a:clrChange>
          </a:blip>
          <a:srcRect l="14175" t="14730" r="14450" b="13677"/>
          <a:stretch/>
        </p:blipFill>
        <p:spPr>
          <a:xfrm>
            <a:off x="2786403" y="1569572"/>
            <a:ext cx="1684650" cy="1994173"/>
          </a:xfrm>
          <a:prstGeom prst="rect">
            <a:avLst/>
          </a:prstGeom>
          <a:ln>
            <a:noFill/>
          </a:ln>
          <a:scene3d>
            <a:camera prst="isometricOffAxis1Left"/>
            <a:lightRig rig="threePt" dir="t"/>
          </a:scene3d>
        </p:spPr>
      </p:pic>
    </p:spTree>
    <p:custDataLst>
      <p:tags r:id="rId1"/>
    </p:custDataLst>
    <p:extLst>
      <p:ext uri="{BB962C8B-B14F-4D97-AF65-F5344CB8AC3E}">
        <p14:creationId xmlns:p14="http://schemas.microsoft.com/office/powerpoint/2010/main" val="12239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2" name="Group 471"/>
          <p:cNvGrpSpPr/>
          <p:nvPr/>
        </p:nvGrpSpPr>
        <p:grpSpPr>
          <a:xfrm>
            <a:off x="9441683" y="1689341"/>
            <a:ext cx="1354703" cy="2820631"/>
            <a:chOff x="9266101" y="2200374"/>
            <a:chExt cx="1354703" cy="2820631"/>
          </a:xfrm>
        </p:grpSpPr>
        <p:cxnSp>
          <p:nvCxnSpPr>
            <p:cNvPr id="473" name="Straight Connector 472"/>
            <p:cNvCxnSpPr/>
            <p:nvPr/>
          </p:nvCxnSpPr>
          <p:spPr>
            <a:xfrm>
              <a:off x="9266101" y="2200374"/>
              <a:ext cx="0" cy="2816141"/>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10620804" y="2200376"/>
              <a:ext cx="0" cy="2816139"/>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475" name="Rectangle 474"/>
            <p:cNvSpPr/>
            <p:nvPr/>
          </p:nvSpPr>
          <p:spPr>
            <a:xfrm rot="5400000" flipV="1">
              <a:off x="8534732" y="2948413"/>
              <a:ext cx="2820629" cy="1324556"/>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9822613" y="44835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10010022" y="44303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9982100" y="42550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9930879" y="41480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10010022" y="405324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10146412" y="3879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9920633" y="38002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9802874" y="37981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9953045" y="36584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10153711" y="36481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9933723" y="35421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10091836" y="35725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10049706" y="366991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9872215" y="37077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9857936" y="3368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9872621" y="310248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9950815" y="296474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9753048" y="3232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10010022" y="31216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9893361" y="32352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10154733" y="32184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10132098" y="30639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10022434" y="3026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9791576" y="397789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9769410" y="28903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9893360" y="281925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10051304" y="28749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10132098" y="275905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10058935" y="27024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9923494" y="265810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6" name="Oval 605"/>
            <p:cNvSpPr/>
            <p:nvPr/>
          </p:nvSpPr>
          <p:spPr>
            <a:xfrm rot="7041228" flipV="1">
              <a:off x="9775603" y="2715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8" name="Oval 607"/>
            <p:cNvSpPr/>
            <p:nvPr/>
          </p:nvSpPr>
          <p:spPr>
            <a:xfrm rot="7041228" flipV="1">
              <a:off x="10133120" y="34278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0" name="Oval 609"/>
            <p:cNvSpPr/>
            <p:nvPr/>
          </p:nvSpPr>
          <p:spPr>
            <a:xfrm rot="7041228" flipV="1">
              <a:off x="10064856" y="43407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1" name="Oval 610"/>
            <p:cNvSpPr/>
            <p:nvPr/>
          </p:nvSpPr>
          <p:spPr>
            <a:xfrm rot="7041228" flipV="1">
              <a:off x="9385637" y="4301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2" name="Oval 611"/>
            <p:cNvSpPr/>
            <p:nvPr/>
          </p:nvSpPr>
          <p:spPr>
            <a:xfrm rot="7041228" flipV="1">
              <a:off x="9558363" y="429212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3" name="Oval 612"/>
            <p:cNvSpPr/>
            <p:nvPr/>
          </p:nvSpPr>
          <p:spPr>
            <a:xfrm rot="7041228" flipV="1">
              <a:off x="9629982" y="4353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5" name="Oval 614"/>
            <p:cNvSpPr/>
            <p:nvPr/>
          </p:nvSpPr>
          <p:spPr>
            <a:xfrm rot="7041228" flipV="1">
              <a:off x="9762282" y="42852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6" name="Oval 615"/>
            <p:cNvSpPr/>
            <p:nvPr/>
          </p:nvSpPr>
          <p:spPr>
            <a:xfrm rot="7041228" flipV="1">
              <a:off x="9376958" y="4217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7" name="Oval 616"/>
            <p:cNvSpPr/>
            <p:nvPr/>
          </p:nvSpPr>
          <p:spPr>
            <a:xfrm rot="7041228" flipV="1">
              <a:off x="9500908" y="4146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8" name="Oval 617"/>
            <p:cNvSpPr/>
            <p:nvPr/>
          </p:nvSpPr>
          <p:spPr>
            <a:xfrm rot="7041228" flipV="1">
              <a:off x="9658852" y="420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9" name="Oval 618"/>
            <p:cNvSpPr/>
            <p:nvPr/>
          </p:nvSpPr>
          <p:spPr>
            <a:xfrm rot="7041228" flipV="1">
              <a:off x="9666483" y="40298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0" name="Oval 619"/>
            <p:cNvSpPr/>
            <p:nvPr/>
          </p:nvSpPr>
          <p:spPr>
            <a:xfrm rot="7041228" flipV="1">
              <a:off x="9531042" y="3985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1" name="Oval 620"/>
            <p:cNvSpPr/>
            <p:nvPr/>
          </p:nvSpPr>
          <p:spPr>
            <a:xfrm rot="7041228" flipV="1">
              <a:off x="9383151" y="404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2" name="Oval 621"/>
            <p:cNvSpPr/>
            <p:nvPr/>
          </p:nvSpPr>
          <p:spPr>
            <a:xfrm rot="7041228" flipV="1">
              <a:off x="9386428" y="384766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3" name="Oval 622"/>
            <p:cNvSpPr/>
            <p:nvPr/>
          </p:nvSpPr>
          <p:spPr>
            <a:xfrm rot="7041228" flipV="1">
              <a:off x="9667274" y="35758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4" name="Oval 623"/>
            <p:cNvSpPr/>
            <p:nvPr/>
          </p:nvSpPr>
          <p:spPr>
            <a:xfrm rot="7041228" flipV="1">
              <a:off x="9531833" y="353143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5" name="Oval 624"/>
            <p:cNvSpPr/>
            <p:nvPr/>
          </p:nvSpPr>
          <p:spPr>
            <a:xfrm rot="7041228" flipV="1">
              <a:off x="9383942" y="358887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6" name="Oval 625"/>
            <p:cNvSpPr/>
            <p:nvPr/>
          </p:nvSpPr>
          <p:spPr>
            <a:xfrm rot="7041228" flipV="1">
              <a:off x="10302206" y="31692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7" name="Oval 626"/>
            <p:cNvSpPr/>
            <p:nvPr/>
          </p:nvSpPr>
          <p:spPr>
            <a:xfrm rot="7041228" flipV="1">
              <a:off x="10361413" y="33261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8" name="Oval 627"/>
            <p:cNvSpPr/>
            <p:nvPr/>
          </p:nvSpPr>
          <p:spPr>
            <a:xfrm rot="7041228" flipV="1">
              <a:off x="10483489" y="3268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9" name="Oval 628"/>
            <p:cNvSpPr/>
            <p:nvPr/>
          </p:nvSpPr>
          <p:spPr>
            <a:xfrm rot="7041228" flipV="1">
              <a:off x="10373825" y="3230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0" name="Oval 629"/>
            <p:cNvSpPr/>
            <p:nvPr/>
          </p:nvSpPr>
          <p:spPr>
            <a:xfrm rot="7041228" flipV="1">
              <a:off x="10506125" y="3162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1" name="Oval 630"/>
            <p:cNvSpPr/>
            <p:nvPr/>
          </p:nvSpPr>
          <p:spPr>
            <a:xfrm rot="7041228" flipV="1">
              <a:off x="10402695" y="30794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2" name="Oval 631"/>
            <p:cNvSpPr/>
            <p:nvPr/>
          </p:nvSpPr>
          <p:spPr>
            <a:xfrm rot="7041228" flipV="1">
              <a:off x="10483489" y="296357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3" name="Oval 632"/>
            <p:cNvSpPr/>
            <p:nvPr/>
          </p:nvSpPr>
          <p:spPr>
            <a:xfrm rot="7041228" flipV="1">
              <a:off x="10410326" y="29070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4" name="Oval 633"/>
            <p:cNvSpPr/>
            <p:nvPr/>
          </p:nvSpPr>
          <p:spPr>
            <a:xfrm rot="7041228" flipV="1">
              <a:off x="10274885" y="28626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5" name="Oval 634"/>
            <p:cNvSpPr/>
            <p:nvPr/>
          </p:nvSpPr>
          <p:spPr>
            <a:xfrm rot="7041228" flipV="1">
              <a:off x="9329583" y="34406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6" name="Oval 635"/>
            <p:cNvSpPr/>
            <p:nvPr/>
          </p:nvSpPr>
          <p:spPr>
            <a:xfrm rot="7041228" flipV="1">
              <a:off x="9453533" y="33696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7" name="Oval 636"/>
            <p:cNvSpPr/>
            <p:nvPr/>
          </p:nvSpPr>
          <p:spPr>
            <a:xfrm rot="7041228" flipV="1">
              <a:off x="9611477" y="3425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8" name="Oval 637"/>
            <p:cNvSpPr/>
            <p:nvPr/>
          </p:nvSpPr>
          <p:spPr>
            <a:xfrm rot="7041228" flipV="1">
              <a:off x="9692271" y="33094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9" name="Oval 638"/>
            <p:cNvSpPr/>
            <p:nvPr/>
          </p:nvSpPr>
          <p:spPr>
            <a:xfrm rot="7041228" flipV="1">
              <a:off x="9483667" y="320847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0" name="Oval 639"/>
            <p:cNvSpPr/>
            <p:nvPr/>
          </p:nvSpPr>
          <p:spPr>
            <a:xfrm rot="7041228" flipV="1">
              <a:off x="9335776" y="3265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1" name="Oval 640"/>
            <p:cNvSpPr/>
            <p:nvPr/>
          </p:nvSpPr>
          <p:spPr>
            <a:xfrm rot="7041228" flipV="1">
              <a:off x="10455856" y="438219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2" name="Oval 641"/>
            <p:cNvSpPr/>
            <p:nvPr/>
          </p:nvSpPr>
          <p:spPr>
            <a:xfrm rot="7041228" flipV="1">
              <a:off x="10159788" y="43327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3" name="Oval 642"/>
            <p:cNvSpPr/>
            <p:nvPr/>
          </p:nvSpPr>
          <p:spPr>
            <a:xfrm rot="7041228" flipV="1">
              <a:off x="10296037" y="44186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4" name="Oval 643"/>
            <p:cNvSpPr/>
            <p:nvPr/>
          </p:nvSpPr>
          <p:spPr>
            <a:xfrm rot="7041228" flipV="1">
              <a:off x="10347197" y="4279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5" name="Oval 644"/>
            <p:cNvSpPr/>
            <p:nvPr/>
          </p:nvSpPr>
          <p:spPr>
            <a:xfrm rot="7041228" flipV="1">
              <a:off x="10480204" y="421710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6" name="Oval 645"/>
            <p:cNvSpPr/>
            <p:nvPr/>
          </p:nvSpPr>
          <p:spPr>
            <a:xfrm rot="7041228" flipV="1">
              <a:off x="10319275" y="41042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7" name="Oval 646"/>
            <p:cNvSpPr/>
            <p:nvPr/>
          </p:nvSpPr>
          <p:spPr>
            <a:xfrm rot="7041228" flipV="1">
              <a:off x="10112927" y="42187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8" name="Oval 647"/>
            <p:cNvSpPr/>
            <p:nvPr/>
          </p:nvSpPr>
          <p:spPr>
            <a:xfrm rot="7041228" flipV="1">
              <a:off x="10412370" y="39527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9" name="Oval 648"/>
            <p:cNvSpPr/>
            <p:nvPr/>
          </p:nvSpPr>
          <p:spPr>
            <a:xfrm rot="7041228" flipV="1">
              <a:off x="10497567" y="41065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0" name="Oval 649"/>
            <p:cNvSpPr/>
            <p:nvPr/>
          </p:nvSpPr>
          <p:spPr>
            <a:xfrm rot="7041228" flipV="1">
              <a:off x="10268054" y="399718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1" name="Oval 650"/>
            <p:cNvSpPr/>
            <p:nvPr/>
          </p:nvSpPr>
          <p:spPr>
            <a:xfrm rot="7041228" flipV="1">
              <a:off x="10175993" y="39455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2" name="Oval 651"/>
            <p:cNvSpPr/>
            <p:nvPr/>
          </p:nvSpPr>
          <p:spPr>
            <a:xfrm rot="7041228" flipV="1">
              <a:off x="10347197" y="39024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3" name="Oval 652"/>
            <p:cNvSpPr/>
            <p:nvPr/>
          </p:nvSpPr>
          <p:spPr>
            <a:xfrm rot="7041228" flipV="1">
              <a:off x="10483587" y="37284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4" name="Oval 653"/>
            <p:cNvSpPr/>
            <p:nvPr/>
          </p:nvSpPr>
          <p:spPr>
            <a:xfrm rot="7041228" flipV="1">
              <a:off x="10463614" y="38421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5" name="Oval 654"/>
            <p:cNvSpPr/>
            <p:nvPr/>
          </p:nvSpPr>
          <p:spPr>
            <a:xfrm rot="7041228" flipV="1">
              <a:off x="10470294" y="360788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6" name="Oval 655"/>
            <p:cNvSpPr/>
            <p:nvPr/>
          </p:nvSpPr>
          <p:spPr>
            <a:xfrm rot="7041228" flipV="1">
              <a:off x="10257808" y="36494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7" name="Oval 656"/>
            <p:cNvSpPr/>
            <p:nvPr/>
          </p:nvSpPr>
          <p:spPr>
            <a:xfrm rot="7041228" flipV="1">
              <a:off x="10206158" y="38089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8" name="Oval 657"/>
            <p:cNvSpPr/>
            <p:nvPr/>
          </p:nvSpPr>
          <p:spPr>
            <a:xfrm rot="7041228" flipV="1">
              <a:off x="10140049" y="36472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9" name="Oval 658"/>
            <p:cNvSpPr/>
            <p:nvPr/>
          </p:nvSpPr>
          <p:spPr>
            <a:xfrm rot="7041228" flipV="1">
              <a:off x="10290220" y="35076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0" name="Oval 659"/>
            <p:cNvSpPr/>
            <p:nvPr/>
          </p:nvSpPr>
          <p:spPr>
            <a:xfrm rot="7041228" flipV="1">
              <a:off x="10381627" y="36284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1" name="Oval 660"/>
            <p:cNvSpPr/>
            <p:nvPr/>
          </p:nvSpPr>
          <p:spPr>
            <a:xfrm rot="7041228" flipV="1">
              <a:off x="10490886" y="34973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2" name="Oval 661"/>
            <p:cNvSpPr/>
            <p:nvPr/>
          </p:nvSpPr>
          <p:spPr>
            <a:xfrm rot="7041228" flipV="1">
              <a:off x="10386881" y="351909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3" name="Oval 662"/>
            <p:cNvSpPr/>
            <p:nvPr/>
          </p:nvSpPr>
          <p:spPr>
            <a:xfrm rot="7041228" flipV="1">
              <a:off x="10209390" y="3556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4" name="Oval 663"/>
            <p:cNvSpPr/>
            <p:nvPr/>
          </p:nvSpPr>
          <p:spPr>
            <a:xfrm rot="7041228" flipV="1">
              <a:off x="10402031" y="418996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5" name="Oval 664"/>
            <p:cNvSpPr/>
            <p:nvPr/>
          </p:nvSpPr>
          <p:spPr>
            <a:xfrm rot="7041228" flipV="1">
              <a:off x="10099457" y="41344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6" name="Oval 665"/>
            <p:cNvSpPr/>
            <p:nvPr/>
          </p:nvSpPr>
          <p:spPr>
            <a:xfrm rot="7041228" flipV="1">
              <a:off x="10465330" y="27748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7" name="Oval 666"/>
            <p:cNvSpPr/>
            <p:nvPr/>
          </p:nvSpPr>
          <p:spPr>
            <a:xfrm rot="7041228" flipV="1">
              <a:off x="10392167" y="2718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8" name="Oval 667"/>
            <p:cNvSpPr/>
            <p:nvPr/>
          </p:nvSpPr>
          <p:spPr>
            <a:xfrm rot="7041228" flipV="1">
              <a:off x="10256726" y="267389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9" name="Oval 668"/>
            <p:cNvSpPr/>
            <p:nvPr/>
          </p:nvSpPr>
          <p:spPr>
            <a:xfrm rot="7041228" flipV="1">
              <a:off x="9357210" y="30035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0" name="Oval 669"/>
            <p:cNvSpPr/>
            <p:nvPr/>
          </p:nvSpPr>
          <p:spPr>
            <a:xfrm rot="7041228" flipV="1">
              <a:off x="9529936" y="29939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1" name="Oval 670"/>
            <p:cNvSpPr/>
            <p:nvPr/>
          </p:nvSpPr>
          <p:spPr>
            <a:xfrm rot="7041228" flipV="1">
              <a:off x="9348531" y="2919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2" name="Oval 671"/>
            <p:cNvSpPr/>
            <p:nvPr/>
          </p:nvSpPr>
          <p:spPr>
            <a:xfrm rot="7041228" flipV="1">
              <a:off x="9472481" y="28484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3" name="Oval 672"/>
            <p:cNvSpPr/>
            <p:nvPr/>
          </p:nvSpPr>
          <p:spPr>
            <a:xfrm rot="7041228" flipV="1">
              <a:off x="9630425" y="29041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4" name="Oval 673"/>
            <p:cNvSpPr/>
            <p:nvPr/>
          </p:nvSpPr>
          <p:spPr>
            <a:xfrm rot="7041228" flipV="1">
              <a:off x="9638056" y="27317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5" name="Oval 674"/>
            <p:cNvSpPr/>
            <p:nvPr/>
          </p:nvSpPr>
          <p:spPr>
            <a:xfrm rot="7041228" flipV="1">
              <a:off x="9502615" y="26873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6" name="Oval 675"/>
            <p:cNvSpPr/>
            <p:nvPr/>
          </p:nvSpPr>
          <p:spPr>
            <a:xfrm rot="7041228" flipV="1">
              <a:off x="9354724" y="27447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4</a:t>
            </a:fld>
            <a:endParaRPr lang="he-IL" dirty="0"/>
          </a:p>
        </p:txBody>
      </p:sp>
      <p:grpSp>
        <p:nvGrpSpPr>
          <p:cNvPr id="250" name="Group 249"/>
          <p:cNvGrpSpPr/>
          <p:nvPr/>
        </p:nvGrpSpPr>
        <p:grpSpPr>
          <a:xfrm rot="10800000" flipH="1" flipV="1">
            <a:off x="1696704" y="-148113"/>
            <a:ext cx="6697762" cy="6168827"/>
            <a:chOff x="-443391" y="751355"/>
            <a:chExt cx="2750909" cy="2272669"/>
          </a:xfrm>
        </p:grpSpPr>
        <p:grpSp>
          <p:nvGrpSpPr>
            <p:cNvPr id="251" name="Group 250"/>
            <p:cNvGrpSpPr/>
            <p:nvPr/>
          </p:nvGrpSpPr>
          <p:grpSpPr>
            <a:xfrm>
              <a:off x="-316848" y="751355"/>
              <a:ext cx="2624366" cy="2256708"/>
              <a:chOff x="3331566" y="-58091"/>
              <a:chExt cx="1020718" cy="914400"/>
            </a:xfrm>
            <a:gradFill>
              <a:gsLst>
                <a:gs pos="0">
                  <a:schemeClr val="bg1">
                    <a:lumMod val="65000"/>
                  </a:schemeClr>
                </a:gs>
                <a:gs pos="47000">
                  <a:schemeClr val="bg1"/>
                </a:gs>
                <a:gs pos="60000">
                  <a:schemeClr val="bg1"/>
                </a:gs>
                <a:gs pos="100000">
                  <a:schemeClr val="bg1">
                    <a:lumMod val="65000"/>
                  </a:schemeClr>
                </a:gs>
              </a:gsLst>
              <a:lin ang="5400000" scaled="1"/>
            </a:gradFill>
          </p:grpSpPr>
          <p:grpSp>
            <p:nvGrpSpPr>
              <p:cNvPr id="253" name="Group 252"/>
              <p:cNvGrpSpPr/>
              <p:nvPr/>
            </p:nvGrpSpPr>
            <p:grpSpPr>
              <a:xfrm>
                <a:off x="3934429" y="288561"/>
                <a:ext cx="417855" cy="234033"/>
                <a:chOff x="3934429" y="288561"/>
                <a:chExt cx="417855" cy="234033"/>
              </a:xfrm>
              <a:grpFill/>
            </p:grpSpPr>
            <p:sp>
              <p:nvSpPr>
                <p:cNvPr id="255" name="Trapezoid 254"/>
                <p:cNvSpPr/>
                <p:nvPr/>
              </p:nvSpPr>
              <p:spPr>
                <a:xfrm rot="5400000">
                  <a:off x="4176486" y="346796"/>
                  <a:ext cx="234031" cy="117565"/>
                </a:xfrm>
                <a:prstGeom prst="trapezoid">
                  <a:avLst>
                    <a:gd name="adj" fmla="val 58525"/>
                  </a:avLst>
                </a:prstGeom>
                <a:gradFill flip="none" rotWithShape="1">
                  <a:gsLst>
                    <a:gs pos="0">
                      <a:schemeClr val="bg1">
                        <a:lumMod val="65000"/>
                        <a:alpha val="76000"/>
                      </a:schemeClr>
                    </a:gs>
                    <a:gs pos="52000">
                      <a:schemeClr val="bg1"/>
                    </a:gs>
                    <a:gs pos="55000">
                      <a:schemeClr val="bg1"/>
                    </a:gs>
                    <a:gs pos="100000">
                      <a:schemeClr val="bg1">
                        <a:lumMod val="65000"/>
                        <a:alpha val="77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sp>
              <p:nvSpPr>
                <p:cNvPr id="256" name="Rectangle 255"/>
                <p:cNvSpPr/>
                <p:nvPr/>
              </p:nvSpPr>
              <p:spPr>
                <a:xfrm>
                  <a:off x="3934429" y="288561"/>
                  <a:ext cx="300292" cy="234031"/>
                </a:xfrm>
                <a:prstGeom prst="rect">
                  <a:avLst/>
                </a:prstGeom>
                <a:gradFill>
                  <a:gsLst>
                    <a:gs pos="0">
                      <a:schemeClr val="bg1">
                        <a:lumMod val="65000"/>
                        <a:alpha val="86000"/>
                      </a:schemeClr>
                    </a:gs>
                    <a:gs pos="48000">
                      <a:schemeClr val="bg1"/>
                    </a:gs>
                    <a:gs pos="53000">
                      <a:schemeClr val="bg1"/>
                    </a:gs>
                    <a:gs pos="100000">
                      <a:schemeClr val="bg1">
                        <a:lumMod val="65000"/>
                        <a:alpha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1"/>
                </a:p>
              </p:txBody>
            </p:sp>
          </p:grpSp>
          <p:sp>
            <p:nvSpPr>
              <p:cNvPr id="254" name="Arc 253"/>
              <p:cNvSpPr/>
              <p:nvPr/>
            </p:nvSpPr>
            <p:spPr>
              <a:xfrm rot="4562821">
                <a:off x="3331566" y="-58091"/>
                <a:ext cx="914400" cy="914400"/>
              </a:xfrm>
              <a:prstGeom prst="arc">
                <a:avLst>
                  <a:gd name="adj1" fmla="val 16246627"/>
                  <a:gd name="adj2" fmla="val 17892881"/>
                </a:avLst>
              </a:prstGeom>
              <a:no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1801"/>
              </a:p>
            </p:txBody>
          </p:sp>
        </p:grpSp>
        <p:sp>
          <p:nvSpPr>
            <p:cNvPr id="252" name="Arc 251"/>
            <p:cNvSpPr/>
            <p:nvPr/>
          </p:nvSpPr>
          <p:spPr>
            <a:xfrm rot="4562821">
              <a:off x="-396239" y="720164"/>
              <a:ext cx="2256708" cy="2351012"/>
            </a:xfrm>
            <a:prstGeom prst="arc">
              <a:avLst>
                <a:gd name="adj1" fmla="val 16200000"/>
                <a:gd name="adj2" fmla="val 17892881"/>
              </a:avLst>
            </a:prstGeom>
            <a:ln w="12700">
              <a:prstDash val="sysDash"/>
            </a:ln>
          </p:spPr>
          <p:style>
            <a:lnRef idx="1">
              <a:schemeClr val="accent6"/>
            </a:lnRef>
            <a:fillRef idx="0">
              <a:schemeClr val="accent6"/>
            </a:fillRef>
            <a:effectRef idx="0">
              <a:schemeClr val="accent6"/>
            </a:effectRef>
            <a:fontRef idx="minor">
              <a:schemeClr val="tx1"/>
            </a:fontRef>
          </p:style>
          <p:txBody>
            <a:bodyPr rtlCol="1" anchor="ctr"/>
            <a:lstStyle/>
            <a:p>
              <a:pPr algn="ctr"/>
              <a:endParaRPr lang="he-IL" sz="1801"/>
            </a:p>
          </p:txBody>
        </p:sp>
      </p:grpSp>
      <p:sp>
        <p:nvSpPr>
          <p:cNvPr id="341" name="Isosceles Triangle 340"/>
          <p:cNvSpPr/>
          <p:nvPr/>
        </p:nvSpPr>
        <p:spPr>
          <a:xfrm rot="5400000">
            <a:off x="9503461" y="1546606"/>
            <a:ext cx="684700" cy="2902688"/>
          </a:xfrm>
          <a:prstGeom prst="triangle">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10584553" y="2730099"/>
            <a:ext cx="1448180" cy="538717"/>
          </a:xfrm>
          <a:prstGeom prst="ellipse">
            <a:avLst/>
          </a:prstGeom>
          <a:gradFill flip="none" rotWithShape="1">
            <a:gsLst>
              <a:gs pos="23000">
                <a:srgbClr val="F9965B"/>
              </a:gs>
              <a:gs pos="100000">
                <a:schemeClr val="tx1">
                  <a:alpha val="0"/>
                </a:schemeClr>
              </a:gs>
            </a:gsLst>
            <a:path path="shap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342"/>
          <p:cNvGrpSpPr/>
          <p:nvPr/>
        </p:nvGrpSpPr>
        <p:grpSpPr>
          <a:xfrm>
            <a:off x="2900136" y="1897482"/>
            <a:ext cx="2511346" cy="2235512"/>
            <a:chOff x="2728686" y="3309257"/>
            <a:chExt cx="2511346" cy="2235512"/>
          </a:xfrm>
        </p:grpSpPr>
        <p:sp>
          <p:nvSpPr>
            <p:cNvPr id="344" name="Freeform 343"/>
            <p:cNvSpPr/>
            <p:nvPr/>
          </p:nvSpPr>
          <p:spPr>
            <a:xfrm>
              <a:off x="2728686"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344"/>
            <p:cNvSpPr/>
            <p:nvPr/>
          </p:nvSpPr>
          <p:spPr>
            <a:xfrm>
              <a:off x="4949604"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345"/>
            <p:cNvSpPr/>
            <p:nvPr/>
          </p:nvSpPr>
          <p:spPr>
            <a:xfrm>
              <a:off x="3098839"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346"/>
            <p:cNvSpPr/>
            <p:nvPr/>
          </p:nvSpPr>
          <p:spPr>
            <a:xfrm>
              <a:off x="3839145"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347"/>
            <p:cNvSpPr/>
            <p:nvPr/>
          </p:nvSpPr>
          <p:spPr>
            <a:xfrm>
              <a:off x="4209298"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348"/>
            <p:cNvSpPr/>
            <p:nvPr/>
          </p:nvSpPr>
          <p:spPr>
            <a:xfrm>
              <a:off x="4579451"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3468992" y="3309257"/>
              <a:ext cx="290428" cy="2235512"/>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rgbClr val="F99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350"/>
          <p:cNvGrpSpPr/>
          <p:nvPr/>
        </p:nvGrpSpPr>
        <p:grpSpPr>
          <a:xfrm>
            <a:off x="2981320" y="1916040"/>
            <a:ext cx="2203344" cy="2238616"/>
            <a:chOff x="863598" y="889283"/>
            <a:chExt cx="2203344" cy="2238616"/>
          </a:xfrm>
        </p:grpSpPr>
        <p:cxnSp>
          <p:nvCxnSpPr>
            <p:cNvPr id="352" name="Straight Connector 351"/>
            <p:cNvCxnSpPr/>
            <p:nvPr/>
          </p:nvCxnSpPr>
          <p:spPr>
            <a:xfrm>
              <a:off x="1230822"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1965270"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2332494"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2699718" y="889283"/>
              <a:ext cx="0" cy="2238616"/>
            </a:xfrm>
            <a:prstGeom prst="line">
              <a:avLst/>
            </a:prstGeom>
            <a:ln w="38100">
              <a:solidFill>
                <a:srgbClr val="F9965B"/>
              </a:solidFill>
              <a:prstDash val="sysDash"/>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3066942"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1598046"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863598" y="889283"/>
              <a:ext cx="0" cy="2238616"/>
            </a:xfrm>
            <a:prstGeom prst="line">
              <a:avLst/>
            </a:prstGeom>
            <a:ln w="38100">
              <a:solidFill>
                <a:srgbClr val="F9965B"/>
              </a:solidFill>
            </a:ln>
          </p:spPr>
          <p:style>
            <a:lnRef idx="1">
              <a:schemeClr val="accent1"/>
            </a:lnRef>
            <a:fillRef idx="0">
              <a:schemeClr val="accent1"/>
            </a:fillRef>
            <a:effectRef idx="0">
              <a:schemeClr val="accent1"/>
            </a:effectRef>
            <a:fontRef idx="minor">
              <a:schemeClr val="tx1"/>
            </a:fontRef>
          </p:style>
        </p:cxnSp>
      </p:grpSp>
      <p:sp>
        <p:nvSpPr>
          <p:cNvPr id="359" name="Isosceles Triangle 358"/>
          <p:cNvSpPr/>
          <p:nvPr/>
        </p:nvSpPr>
        <p:spPr>
          <a:xfrm rot="5400000">
            <a:off x="9502650" y="1547425"/>
            <a:ext cx="684700" cy="2902688"/>
          </a:xfrm>
          <a:prstGeom prst="triangle">
            <a:avLst>
              <a:gd name="adj" fmla="val 32194"/>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Isosceles Triangle 359"/>
          <p:cNvSpPr/>
          <p:nvPr/>
        </p:nvSpPr>
        <p:spPr>
          <a:xfrm rot="5400000">
            <a:off x="9502650" y="1547425"/>
            <a:ext cx="684700" cy="2902688"/>
          </a:xfrm>
          <a:prstGeom prst="triangle">
            <a:avLst>
              <a:gd name="adj" fmla="val 16613"/>
            </a:avLst>
          </a:prstGeom>
          <a:gradFill>
            <a:gsLst>
              <a:gs pos="0">
                <a:srgbClr val="F9965B"/>
              </a:gs>
              <a:gs pos="100000">
                <a:schemeClr val="tx1">
                  <a:alpha val="0"/>
                </a:scheme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xtBox 360">
            <a:extLst>
              <a:ext uri="{FF2B5EF4-FFF2-40B4-BE49-F238E27FC236}">
                <a16:creationId xmlns:a16="http://schemas.microsoft.com/office/drawing/2014/main" id="{89C09C93-5C22-46FF-BA8A-ABA0B6C7E97B}"/>
              </a:ext>
            </a:extLst>
          </p:cNvPr>
          <p:cNvSpPr txBox="1"/>
          <p:nvPr/>
        </p:nvSpPr>
        <p:spPr>
          <a:xfrm>
            <a:off x="-362532" y="2942687"/>
            <a:ext cx="2970771" cy="954107"/>
          </a:xfrm>
          <a:prstGeom prst="rect">
            <a:avLst/>
          </a:prstGeom>
          <a:noFill/>
        </p:spPr>
        <p:txBody>
          <a:bodyPr wrap="square" rtlCol="0">
            <a:spAutoFit/>
          </a:bodyPr>
          <a:lstStyle/>
          <a:p>
            <a:pPr algn="ctr"/>
            <a:r>
              <a:rPr lang="en-US" sz="2800" dirty="0">
                <a:solidFill>
                  <a:schemeClr val="bg1"/>
                </a:solidFill>
                <a:latin typeface="+mj-lt"/>
                <a:cs typeface="Calibri Light" panose="020F0302020204030204" pitchFamily="34" charset="0"/>
              </a:rPr>
              <a:t>Spatial light modulator</a:t>
            </a:r>
          </a:p>
        </p:txBody>
      </p:sp>
      <p:sp>
        <p:nvSpPr>
          <p:cNvPr id="362" name="Freeform 361"/>
          <p:cNvSpPr/>
          <p:nvPr/>
        </p:nvSpPr>
        <p:spPr>
          <a:xfrm>
            <a:off x="2193517" y="1637737"/>
            <a:ext cx="365362" cy="2812305"/>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2608239" y="2293039"/>
            <a:ext cx="3170467" cy="1323425"/>
          </a:xfrm>
          <a:prstGeom prst="rect">
            <a:avLst/>
          </a:prstGeom>
          <a:solidFill>
            <a:srgbClr val="F9965B">
              <a:alpha val="63922"/>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extBox 364">
            <a:extLst>
              <a:ext uri="{FF2B5EF4-FFF2-40B4-BE49-F238E27FC236}">
                <a16:creationId xmlns:a16="http://schemas.microsoft.com/office/drawing/2014/main" id="{89C09C93-5C22-46FF-BA8A-ABA0B6C7E97B}"/>
              </a:ext>
            </a:extLst>
          </p:cNvPr>
          <p:cNvSpPr txBox="1"/>
          <p:nvPr/>
        </p:nvSpPr>
        <p:spPr>
          <a:xfrm>
            <a:off x="0" y="579353"/>
            <a:ext cx="10715947" cy="461665"/>
          </a:xfrm>
          <a:prstGeom prst="rect">
            <a:avLst/>
          </a:prstGeom>
          <a:noFill/>
        </p:spPr>
        <p:txBody>
          <a:bodyPr wrap="square" rtlCol="0">
            <a:spAutoFit/>
          </a:bodyPr>
          <a:lstStyle/>
          <a:p>
            <a:pPr algn="ctr"/>
            <a:r>
              <a:rPr lang="en-US" sz="2400" b="1" dirty="0">
                <a:solidFill>
                  <a:schemeClr val="bg1"/>
                </a:solidFill>
                <a:latin typeface="+mj-lt"/>
              </a:rPr>
              <a:t>Adaptive optics focusing through scattering material </a:t>
            </a:r>
            <a:r>
              <a:rPr lang="en-US" i="1" dirty="0">
                <a:solidFill>
                  <a:schemeClr val="bg1"/>
                </a:solidFill>
                <a:latin typeface="+mj-lt"/>
              </a:rPr>
              <a:t>[</a:t>
            </a:r>
            <a:r>
              <a:rPr lang="en-US" i="1" dirty="0" err="1">
                <a:solidFill>
                  <a:schemeClr val="bg1"/>
                </a:solidFill>
                <a:latin typeface="+mj-lt"/>
              </a:rPr>
              <a:t>Judkewitz</a:t>
            </a:r>
            <a:r>
              <a:rPr lang="en-US" i="1" dirty="0">
                <a:solidFill>
                  <a:schemeClr val="bg1"/>
                </a:solidFill>
                <a:latin typeface="+mj-lt"/>
              </a:rPr>
              <a:t> et al. 2014]</a:t>
            </a:r>
            <a:endParaRPr lang="en-US" sz="1400" b="1" i="1" dirty="0">
              <a:solidFill>
                <a:schemeClr val="bg1"/>
              </a:solidFill>
              <a:latin typeface="+mj-lt"/>
            </a:endParaRPr>
          </a:p>
        </p:txBody>
      </p:sp>
      <p:sp>
        <p:nvSpPr>
          <p:cNvPr id="366" name="TextBox 365">
            <a:extLst>
              <a:ext uri="{FF2B5EF4-FFF2-40B4-BE49-F238E27FC236}">
                <a16:creationId xmlns:a16="http://schemas.microsoft.com/office/drawing/2014/main" id="{85E0AB8B-3C04-4AF3-94C5-213C51E6EDF2}"/>
              </a:ext>
            </a:extLst>
          </p:cNvPr>
          <p:cNvSpPr txBox="1"/>
          <p:nvPr/>
        </p:nvSpPr>
        <p:spPr>
          <a:xfrm>
            <a:off x="0" y="4425956"/>
            <a:ext cx="12032733" cy="523220"/>
          </a:xfrm>
          <a:prstGeom prst="rect">
            <a:avLst/>
          </a:prstGeom>
          <a:noFill/>
        </p:spPr>
        <p:txBody>
          <a:bodyPr wrap="square" rtlCol="0">
            <a:spAutoFit/>
          </a:bodyPr>
          <a:lstStyle/>
          <a:p>
            <a:pPr algn="ctr"/>
            <a:r>
              <a:rPr lang="en-US" sz="2800" dirty="0">
                <a:solidFill>
                  <a:srgbClr val="FFFF99"/>
                </a:solidFill>
              </a:rPr>
              <a:t>We can focus at nearby points by adjusting the same adaptive pattern</a:t>
            </a:r>
          </a:p>
        </p:txBody>
      </p:sp>
      <p:sp>
        <p:nvSpPr>
          <p:cNvPr id="367" name="TextBox 366">
            <a:extLst>
              <a:ext uri="{FF2B5EF4-FFF2-40B4-BE49-F238E27FC236}">
                <a16:creationId xmlns:a16="http://schemas.microsoft.com/office/drawing/2014/main" id="{85E0AB8B-3C04-4AF3-94C5-213C51E6EDF2}"/>
              </a:ext>
            </a:extLst>
          </p:cNvPr>
          <p:cNvSpPr txBox="1"/>
          <p:nvPr/>
        </p:nvSpPr>
        <p:spPr>
          <a:xfrm>
            <a:off x="1097741" y="4990739"/>
            <a:ext cx="9996517" cy="954107"/>
          </a:xfrm>
          <a:prstGeom prst="rect">
            <a:avLst/>
          </a:prstGeom>
          <a:noFill/>
        </p:spPr>
        <p:txBody>
          <a:bodyPr wrap="square" rtlCol="0">
            <a:spAutoFit/>
          </a:bodyPr>
          <a:lstStyle/>
          <a:p>
            <a:pPr algn="ctr"/>
            <a:r>
              <a:rPr lang="en-US" sz="2800" dirty="0">
                <a:solidFill>
                  <a:srgbClr val="FFFF99"/>
                </a:solidFill>
              </a:rPr>
              <a:t>Our model can help explain: how large this refocusing range is? what </a:t>
            </a:r>
            <a:r>
              <a:rPr lang="en-US" sz="2800" dirty="0" err="1">
                <a:solidFill>
                  <a:srgbClr val="FFFF99"/>
                </a:solidFill>
              </a:rPr>
              <a:t>wavefront</a:t>
            </a:r>
            <a:r>
              <a:rPr lang="en-US" sz="2800" dirty="0">
                <a:solidFill>
                  <a:srgbClr val="FFFF99"/>
                </a:solidFill>
              </a:rPr>
              <a:t> adjustments can increase its size?</a:t>
            </a:r>
          </a:p>
        </p:txBody>
      </p:sp>
      <p:sp>
        <p:nvSpPr>
          <p:cNvPr id="368" name="Title 1"/>
          <p:cNvSpPr txBox="1">
            <a:spLocks/>
          </p:cNvSpPr>
          <p:nvPr/>
        </p:nvSpPr>
        <p:spPr>
          <a:xfrm>
            <a:off x="0" y="2"/>
            <a:ext cx="12192000" cy="7328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solidFill>
                  <a:srgbClr val="FFC000"/>
                </a:solidFill>
              </a:rPr>
              <a:t>Speckle imaging applications</a:t>
            </a:r>
          </a:p>
        </p:txBody>
      </p:sp>
    </p:spTree>
    <p:custDataLst>
      <p:tags r:id="rId1"/>
    </p:custDataLst>
    <p:extLst>
      <p:ext uri="{BB962C8B-B14F-4D97-AF65-F5344CB8AC3E}">
        <p14:creationId xmlns:p14="http://schemas.microsoft.com/office/powerpoint/2010/main" val="35650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1"/>
                                        </p:tgtEl>
                                      </p:cBhvr>
                                    </p:animEffect>
                                    <p:set>
                                      <p:cBhvr>
                                        <p:cTn id="7" dur="1" fill="hold">
                                          <p:stCondLst>
                                            <p:cond delay="499"/>
                                          </p:stCondLst>
                                        </p:cTn>
                                        <p:tgtEl>
                                          <p:spTgt spid="35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43"/>
                                        </p:tgtEl>
                                        <p:attrNameLst>
                                          <p:attrName>style.visibility</p:attrName>
                                        </p:attrNameLst>
                                      </p:cBhvr>
                                      <p:to>
                                        <p:strVal val="visible"/>
                                      </p:to>
                                    </p:set>
                                    <p:animEffect transition="in" filter="fade">
                                      <p:cBhvr>
                                        <p:cTn id="10" dur="500"/>
                                        <p:tgtEl>
                                          <p:spTgt spid="3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1"/>
                                        </p:tgtEl>
                                        <p:attrNameLst>
                                          <p:attrName>style.visibility</p:attrName>
                                        </p:attrNameLst>
                                      </p:cBhvr>
                                      <p:to>
                                        <p:strVal val="visible"/>
                                      </p:to>
                                    </p:set>
                                    <p:animEffect transition="in" filter="fade">
                                      <p:cBhvr>
                                        <p:cTn id="13" dur="500"/>
                                        <p:tgtEl>
                                          <p:spTgt spid="3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2"/>
                                        </p:tgtEl>
                                        <p:attrNameLst>
                                          <p:attrName>style.visibility</p:attrName>
                                        </p:attrNameLst>
                                      </p:cBhvr>
                                      <p:to>
                                        <p:strVal val="visible"/>
                                      </p:to>
                                    </p:set>
                                    <p:animEffect transition="in" filter="fade">
                                      <p:cBhvr>
                                        <p:cTn id="16" dur="500"/>
                                        <p:tgtEl>
                                          <p:spTgt spid="362"/>
                                        </p:tgtEl>
                                      </p:cBhvr>
                                    </p:animEffect>
                                  </p:childTnLst>
                                </p:cTn>
                              </p:par>
                              <p:par>
                                <p:cTn id="17" presetID="10" presetClass="exit" presetSubtype="0" fill="hold" grpId="0" nodeType="withEffect">
                                  <p:stCondLst>
                                    <p:cond delay="0"/>
                                  </p:stCondLst>
                                  <p:childTnLst>
                                    <p:animEffect transition="out" filter="fade">
                                      <p:cBhvr>
                                        <p:cTn id="18" dur="500"/>
                                        <p:tgtEl>
                                          <p:spTgt spid="342"/>
                                        </p:tgtEl>
                                      </p:cBhvr>
                                    </p:animEffect>
                                    <p:set>
                                      <p:cBhvr>
                                        <p:cTn id="19" dur="1" fill="hold">
                                          <p:stCondLst>
                                            <p:cond delay="499"/>
                                          </p:stCondLst>
                                        </p:cTn>
                                        <p:tgtEl>
                                          <p:spTgt spid="34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300000">
                                      <p:cBhvr>
                                        <p:cTn id="27" dur="2000" fill="hold"/>
                                        <p:tgtEl>
                                          <p:spTgt spid="343"/>
                                        </p:tgtEl>
                                        <p:attrNameLst>
                                          <p:attrName>r</p:attrName>
                                        </p:attrNameLst>
                                      </p:cBhvr>
                                    </p:animRot>
                                  </p:childTnLst>
                                </p:cTn>
                              </p:par>
                              <p:par>
                                <p:cTn id="28" presetID="10" presetClass="exit" presetSubtype="0" fill="hold" grpId="0" nodeType="withEffect">
                                  <p:stCondLst>
                                    <p:cond delay="0"/>
                                  </p:stCondLst>
                                  <p:childTnLst>
                                    <p:animEffect transition="out" filter="fade">
                                      <p:cBhvr>
                                        <p:cTn id="29" dur="2000"/>
                                        <p:tgtEl>
                                          <p:spTgt spid="341"/>
                                        </p:tgtEl>
                                      </p:cBhvr>
                                    </p:animEffect>
                                    <p:set>
                                      <p:cBhvr>
                                        <p:cTn id="30" dur="1" fill="hold">
                                          <p:stCondLst>
                                            <p:cond delay="1999"/>
                                          </p:stCondLst>
                                        </p:cTn>
                                        <p:tgtEl>
                                          <p:spTgt spid="34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359"/>
                                        </p:tgtEl>
                                        <p:attrNameLst>
                                          <p:attrName>style.visibility</p:attrName>
                                        </p:attrNameLst>
                                      </p:cBhvr>
                                      <p:to>
                                        <p:strVal val="visible"/>
                                      </p:to>
                                    </p:set>
                                    <p:animEffect transition="in" filter="fade">
                                      <p:cBhvr>
                                        <p:cTn id="33" dur="2000"/>
                                        <p:tgtEl>
                                          <p:spTgt spid="35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300000">
                                      <p:cBhvr>
                                        <p:cTn id="37" dur="2000" fill="hold"/>
                                        <p:tgtEl>
                                          <p:spTgt spid="343"/>
                                        </p:tgtEl>
                                        <p:attrNameLst>
                                          <p:attrName>r</p:attrName>
                                        </p:attrNameLst>
                                      </p:cBhvr>
                                    </p:animRot>
                                  </p:childTnLst>
                                </p:cTn>
                              </p:par>
                              <p:par>
                                <p:cTn id="38" presetID="10" presetClass="entr" presetSubtype="0" fill="hold" grpId="0" nodeType="with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000"/>
                                        <p:tgtEl>
                                          <p:spTgt spid="360"/>
                                        </p:tgtEl>
                                      </p:cBhvr>
                                    </p:animEffect>
                                  </p:childTnLst>
                                </p:cTn>
                              </p:par>
                              <p:par>
                                <p:cTn id="41" presetID="10" presetClass="exit" presetSubtype="0" fill="hold" grpId="1" nodeType="withEffect">
                                  <p:stCondLst>
                                    <p:cond delay="0"/>
                                  </p:stCondLst>
                                  <p:childTnLst>
                                    <p:animEffect transition="out" filter="fade">
                                      <p:cBhvr>
                                        <p:cTn id="42" dur="2000"/>
                                        <p:tgtEl>
                                          <p:spTgt spid="359"/>
                                        </p:tgtEl>
                                      </p:cBhvr>
                                    </p:animEffect>
                                    <p:set>
                                      <p:cBhvr>
                                        <p:cTn id="43" dur="1" fill="hold">
                                          <p:stCondLst>
                                            <p:cond delay="1999"/>
                                          </p:stCondLst>
                                        </p:cTn>
                                        <p:tgtEl>
                                          <p:spTgt spid="35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P spid="342" grpId="0" animBg="1"/>
      <p:bldP spid="359" grpId="0" animBg="1"/>
      <p:bldP spid="359" grpId="1" animBg="1"/>
      <p:bldP spid="360" grpId="0" animBg="1"/>
      <p:bldP spid="361" grpId="0"/>
      <p:bldP spid="362" grpId="0" animBg="1"/>
      <p:bldP spid="366" grpId="0" uiExpand="1"/>
      <p:bldP spid="367"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How to study speckle correlations?</a:t>
            </a:r>
          </a:p>
        </p:txBody>
      </p:sp>
      <p:sp>
        <p:nvSpPr>
          <p:cNvPr id="293" name="TextBox 292">
            <a:extLst>
              <a:ext uri="{FF2B5EF4-FFF2-40B4-BE49-F238E27FC236}">
                <a16:creationId xmlns:a16="http://schemas.microsoft.com/office/drawing/2014/main" id="{89C09C93-5C22-46FF-BA8A-ABA0B6C7E97B}"/>
              </a:ext>
            </a:extLst>
          </p:cNvPr>
          <p:cNvSpPr txBox="1"/>
          <p:nvPr/>
        </p:nvSpPr>
        <p:spPr>
          <a:xfrm>
            <a:off x="0" y="676889"/>
            <a:ext cx="12192000" cy="584775"/>
          </a:xfrm>
          <a:prstGeom prst="rect">
            <a:avLst/>
          </a:prstGeom>
          <a:noFill/>
        </p:spPr>
        <p:txBody>
          <a:bodyPr wrap="square" rtlCol="0">
            <a:spAutoFit/>
          </a:bodyPr>
          <a:lstStyle/>
          <a:p>
            <a:pPr algn="ctr"/>
            <a:r>
              <a:rPr lang="en-US" sz="3200" dirty="0">
                <a:solidFill>
                  <a:schemeClr val="bg1"/>
                </a:solidFill>
                <a:latin typeface="+mn-lt"/>
              </a:rPr>
              <a:t>Approach 1: Exact simulators</a:t>
            </a:r>
          </a:p>
        </p:txBody>
      </p:sp>
      <p:pic>
        <p:nvPicPr>
          <p:cNvPr id="6" name="Picture 5" descr="Computer Silhouette Free Stock Photo - Public Domain Pictures"/>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4784756" y="1433931"/>
            <a:ext cx="2153473" cy="2153473"/>
          </a:xfrm>
          <a:prstGeom prst="rect">
            <a:avLst/>
          </a:prstGeom>
        </p:spPr>
      </p:pic>
      <p:pic>
        <p:nvPicPr>
          <p:cNvPr id="85" name="Picture 84"/>
          <p:cNvPicPr>
            <a:picLocks noChangeAspect="1"/>
          </p:cNvPicPr>
          <p:nvPr/>
        </p:nvPicPr>
        <p:blipFill>
          <a:blip r:embed="rId5"/>
          <a:stretch>
            <a:fillRect/>
          </a:stretch>
        </p:blipFill>
        <p:spPr>
          <a:xfrm>
            <a:off x="1042864" y="4252045"/>
            <a:ext cx="2238507" cy="1583489"/>
          </a:xfrm>
          <a:prstGeom prst="rect">
            <a:avLst/>
          </a:prstGeom>
        </p:spPr>
      </p:pic>
      <p:cxnSp>
        <p:nvCxnSpPr>
          <p:cNvPr id="76" name="Straight Arrow Connector 75"/>
          <p:cNvCxnSpPr/>
          <p:nvPr/>
        </p:nvCxnSpPr>
        <p:spPr>
          <a:xfrm flipH="1">
            <a:off x="3059926" y="3599405"/>
            <a:ext cx="1615084" cy="875649"/>
          </a:xfrm>
          <a:prstGeom prst="straightConnector1">
            <a:avLst/>
          </a:prstGeom>
          <a:ln w="76200">
            <a:solidFill>
              <a:srgbClr val="FFFF99"/>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86"/>
          <p:cNvPicPr>
            <a:picLocks/>
          </p:cNvPicPr>
          <p:nvPr/>
        </p:nvPicPr>
        <p:blipFill>
          <a:blip r:embed="rId6"/>
          <a:stretch>
            <a:fillRect/>
          </a:stretch>
        </p:blipFill>
        <p:spPr>
          <a:xfrm>
            <a:off x="4823679" y="4251789"/>
            <a:ext cx="2239200" cy="1584000"/>
          </a:xfrm>
          <a:prstGeom prst="rect">
            <a:avLst/>
          </a:prstGeom>
        </p:spPr>
      </p:pic>
      <p:pic>
        <p:nvPicPr>
          <p:cNvPr id="89" name="Picture 88"/>
          <p:cNvPicPr>
            <a:picLocks/>
          </p:cNvPicPr>
          <p:nvPr/>
        </p:nvPicPr>
        <p:blipFill>
          <a:blip r:embed="rId7"/>
          <a:stretch>
            <a:fillRect/>
          </a:stretch>
        </p:blipFill>
        <p:spPr>
          <a:xfrm>
            <a:off x="8643980" y="4251789"/>
            <a:ext cx="2239200" cy="1584000"/>
          </a:xfrm>
          <a:prstGeom prst="rect">
            <a:avLst/>
          </a:prstGeom>
        </p:spPr>
      </p:pic>
      <p:cxnSp>
        <p:nvCxnSpPr>
          <p:cNvPr id="81" name="Straight Arrow Connector 80"/>
          <p:cNvCxnSpPr/>
          <p:nvPr/>
        </p:nvCxnSpPr>
        <p:spPr>
          <a:xfrm>
            <a:off x="5938801" y="3632370"/>
            <a:ext cx="37021" cy="980317"/>
          </a:xfrm>
          <a:prstGeom prst="straightConnector1">
            <a:avLst/>
          </a:prstGeom>
          <a:ln w="76200">
            <a:solidFill>
              <a:srgbClr val="FFFF99"/>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7040233" y="3587404"/>
            <a:ext cx="1921583" cy="972949"/>
          </a:xfrm>
          <a:prstGeom prst="straightConnector1">
            <a:avLst/>
          </a:prstGeom>
          <a:ln w="762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392">
            <a:extLst>
              <a:ext uri="{FF2B5EF4-FFF2-40B4-BE49-F238E27FC236}">
                <a16:creationId xmlns:a16="http://schemas.microsoft.com/office/drawing/2014/main" id="{C2F7B5A5-8D8F-43FC-AB6C-A8E1CFA1552E}"/>
              </a:ext>
            </a:extLst>
          </p:cNvPr>
          <p:cNvSpPr/>
          <p:nvPr/>
        </p:nvSpPr>
        <p:spPr>
          <a:xfrm rot="20410920">
            <a:off x="623780" y="2092714"/>
            <a:ext cx="3621589" cy="1328023"/>
          </a:xfrm>
          <a:prstGeom prst="roundRect">
            <a:avLst/>
          </a:prstGeom>
          <a:solidFill>
            <a:srgbClr val="FFC000"/>
          </a:solidFill>
        </p:spPr>
        <p:txBody>
          <a:bodyPr wrap="square">
            <a:spAutoFit/>
          </a:bodyPr>
          <a:lstStyle/>
          <a:p>
            <a:pPr algn="ctr">
              <a:spcBef>
                <a:spcPct val="20000"/>
              </a:spcBef>
            </a:pPr>
            <a:r>
              <a:rPr lang="en-US" sz="3600" b="1" dirty="0">
                <a:solidFill>
                  <a:schemeClr val="bg1"/>
                </a:solidFill>
                <a:latin typeface="+mj-lt"/>
              </a:rPr>
              <a:t>computationally expensive</a:t>
            </a:r>
          </a:p>
        </p:txBody>
      </p:sp>
      <p:sp>
        <p:nvSpPr>
          <p:cNvPr id="12" name="Rounded Rectangle 392">
            <a:extLst>
              <a:ext uri="{FF2B5EF4-FFF2-40B4-BE49-F238E27FC236}">
                <a16:creationId xmlns:a16="http://schemas.microsoft.com/office/drawing/2014/main" id="{DCE4BBE4-5353-47E4-8EAA-EF6BC08006E2}"/>
              </a:ext>
            </a:extLst>
          </p:cNvPr>
          <p:cNvSpPr/>
          <p:nvPr/>
        </p:nvSpPr>
        <p:spPr>
          <a:xfrm rot="724638">
            <a:off x="7131349" y="1935330"/>
            <a:ext cx="5203502" cy="1940957"/>
          </a:xfrm>
          <a:prstGeom prst="roundRect">
            <a:avLst/>
          </a:prstGeom>
          <a:solidFill>
            <a:srgbClr val="FFC000"/>
          </a:solidFill>
        </p:spPr>
        <p:txBody>
          <a:bodyPr wrap="square">
            <a:spAutoFit/>
          </a:bodyPr>
          <a:lstStyle/>
          <a:p>
            <a:pPr algn="ctr">
              <a:spcBef>
                <a:spcPct val="20000"/>
              </a:spcBef>
            </a:pPr>
            <a:r>
              <a:rPr lang="en-US" sz="3600" b="1" dirty="0">
                <a:solidFill>
                  <a:schemeClr val="bg1"/>
                </a:solidFill>
                <a:latin typeface="+mj-lt"/>
              </a:rPr>
              <a:t>These techniques do not lend themselves to theoretical analysis</a:t>
            </a:r>
          </a:p>
        </p:txBody>
      </p:sp>
    </p:spTree>
    <p:custDataLst>
      <p:tags r:id="rId1"/>
    </p:custDataLst>
    <p:extLst>
      <p:ext uri="{BB962C8B-B14F-4D97-AF65-F5344CB8AC3E}">
        <p14:creationId xmlns:p14="http://schemas.microsoft.com/office/powerpoint/2010/main" val="43000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par>
                                <p:cTn id="12" presetID="10" presetClass="entr" presetSubtype="0"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fade">
                                      <p:cBhvr>
                                        <p:cTn id="14" dur="500"/>
                                        <p:tgtEl>
                                          <p:spTgt spid="8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How to study speckle correlations?</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6</a:t>
            </a:fld>
            <a:endParaRPr lang="he-IL" dirty="0"/>
          </a:p>
        </p:txBody>
      </p:sp>
      <p:sp>
        <p:nvSpPr>
          <p:cNvPr id="211" name="TextBox 210">
            <a:extLst>
              <a:ext uri="{FF2B5EF4-FFF2-40B4-BE49-F238E27FC236}">
                <a16:creationId xmlns:a16="http://schemas.microsoft.com/office/drawing/2014/main" id="{89C09C93-5C22-46FF-BA8A-ABA0B6C7E97B}"/>
              </a:ext>
            </a:extLst>
          </p:cNvPr>
          <p:cNvSpPr txBox="1"/>
          <p:nvPr/>
        </p:nvSpPr>
        <p:spPr>
          <a:xfrm>
            <a:off x="0" y="676889"/>
            <a:ext cx="12192000" cy="584775"/>
          </a:xfrm>
          <a:prstGeom prst="rect">
            <a:avLst/>
          </a:prstGeom>
          <a:noFill/>
        </p:spPr>
        <p:txBody>
          <a:bodyPr wrap="square" rtlCol="0">
            <a:spAutoFit/>
          </a:bodyPr>
          <a:lstStyle/>
          <a:p>
            <a:pPr algn="ctr"/>
            <a:r>
              <a:rPr lang="en-US" sz="3200" dirty="0">
                <a:solidFill>
                  <a:schemeClr val="bg1"/>
                </a:solidFill>
                <a:latin typeface="+mn-lt"/>
              </a:rPr>
              <a:t>Approach 2: Analytic </a:t>
            </a:r>
            <a:r>
              <a:rPr lang="en-US" sz="3200" b="1" dirty="0">
                <a:solidFill>
                  <a:schemeClr val="bg1"/>
                </a:solidFill>
                <a:latin typeface="+mn-lt"/>
              </a:rPr>
              <a:t>approximations</a:t>
            </a:r>
          </a:p>
        </p:txBody>
      </p:sp>
      <p:sp>
        <p:nvSpPr>
          <p:cNvPr id="212" name="Rectangle 211">
            <a:extLst>
              <a:ext uri="{FF2B5EF4-FFF2-40B4-BE49-F238E27FC236}">
                <a16:creationId xmlns:a16="http://schemas.microsoft.com/office/drawing/2014/main" id="{7C27A6F8-766B-433B-A55F-4AA011D1F24F}"/>
              </a:ext>
            </a:extLst>
          </p:cNvPr>
          <p:cNvSpPr/>
          <p:nvPr/>
        </p:nvSpPr>
        <p:spPr>
          <a:xfrm>
            <a:off x="2621212" y="2114353"/>
            <a:ext cx="4557485" cy="523220"/>
          </a:xfrm>
          <a:prstGeom prst="rect">
            <a:avLst/>
          </a:prstGeom>
        </p:spPr>
        <p:txBody>
          <a:bodyPr wrap="square">
            <a:spAutoFit/>
          </a:bodyPr>
          <a:lstStyle/>
          <a:p>
            <a:pPr lvl="0" algn="ctr">
              <a:spcBef>
                <a:spcPct val="20000"/>
              </a:spcBef>
            </a:pPr>
            <a:r>
              <a:rPr lang="en-US" sz="2800" dirty="0">
                <a:solidFill>
                  <a:srgbClr val="FFFF99"/>
                </a:solidFill>
                <a:latin typeface="+mj-lt"/>
              </a:rPr>
              <a:t>Incoherent </a:t>
            </a:r>
            <a:r>
              <a:rPr lang="en-US" sz="2800" dirty="0" err="1">
                <a:solidFill>
                  <a:srgbClr val="FFFF99"/>
                </a:solidFill>
                <a:latin typeface="+mj-lt"/>
              </a:rPr>
              <a:t>illum</a:t>
            </a:r>
            <a:endParaRPr lang="en-US" sz="2800" dirty="0">
              <a:solidFill>
                <a:srgbClr val="FFFF99"/>
              </a:solidFill>
              <a:latin typeface="+mj-lt"/>
            </a:endParaRPr>
          </a:p>
        </p:txBody>
      </p:sp>
      <p:pic>
        <p:nvPicPr>
          <p:cNvPr id="213" name="Picture 212">
            <a:extLst>
              <a:ext uri="{FF2B5EF4-FFF2-40B4-BE49-F238E27FC236}">
                <a16:creationId xmlns:a16="http://schemas.microsoft.com/office/drawing/2014/main" id="{8C365803-4E0D-402D-B9EC-2B83C6F66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134" y="1393825"/>
            <a:ext cx="1089452" cy="1089452"/>
          </a:xfrm>
          <a:prstGeom prst="rect">
            <a:avLst/>
          </a:prstGeom>
          <a:ln w="12700">
            <a:solidFill>
              <a:schemeClr val="bg1"/>
            </a:solidFill>
          </a:ln>
        </p:spPr>
      </p:pic>
      <p:sp>
        <p:nvSpPr>
          <p:cNvPr id="215" name="Rectangle 214">
            <a:extLst>
              <a:ext uri="{FF2B5EF4-FFF2-40B4-BE49-F238E27FC236}">
                <a16:creationId xmlns:a16="http://schemas.microsoft.com/office/drawing/2014/main" id="{7C27A6F8-766B-433B-A55F-4AA011D1F24F}"/>
              </a:ext>
            </a:extLst>
          </p:cNvPr>
          <p:cNvSpPr/>
          <p:nvPr/>
        </p:nvSpPr>
        <p:spPr>
          <a:xfrm rot="16200000">
            <a:off x="1721250" y="3124830"/>
            <a:ext cx="2043710" cy="523220"/>
          </a:xfrm>
          <a:prstGeom prst="rect">
            <a:avLst/>
          </a:prstGeom>
        </p:spPr>
        <p:txBody>
          <a:bodyPr wrap="square">
            <a:spAutoFit/>
          </a:bodyPr>
          <a:lstStyle/>
          <a:p>
            <a:pPr lvl="0" algn="ctr">
              <a:spcBef>
                <a:spcPct val="20000"/>
              </a:spcBef>
            </a:pPr>
            <a:r>
              <a:rPr lang="en-US" sz="2800" dirty="0">
                <a:solidFill>
                  <a:srgbClr val="FFFF99"/>
                </a:solidFill>
                <a:latin typeface="+mj-lt"/>
              </a:rPr>
              <a:t>Diffusion</a:t>
            </a:r>
          </a:p>
        </p:txBody>
      </p:sp>
      <p:sp>
        <p:nvSpPr>
          <p:cNvPr id="218" name="Rectangle 217">
            <a:extLst>
              <a:ext uri="{FF2B5EF4-FFF2-40B4-BE49-F238E27FC236}">
                <a16:creationId xmlns:a16="http://schemas.microsoft.com/office/drawing/2014/main" id="{7C27A6F8-766B-433B-A55F-4AA011D1F24F}"/>
              </a:ext>
            </a:extLst>
          </p:cNvPr>
          <p:cNvSpPr/>
          <p:nvPr/>
        </p:nvSpPr>
        <p:spPr>
          <a:xfrm rot="16200000">
            <a:off x="1643769" y="4603315"/>
            <a:ext cx="2043710" cy="954107"/>
          </a:xfrm>
          <a:prstGeom prst="rect">
            <a:avLst/>
          </a:prstGeom>
        </p:spPr>
        <p:txBody>
          <a:bodyPr wrap="square">
            <a:spAutoFit/>
          </a:bodyPr>
          <a:lstStyle/>
          <a:p>
            <a:pPr lvl="0" algn="ctr">
              <a:spcBef>
                <a:spcPct val="20000"/>
              </a:spcBef>
            </a:pPr>
            <a:r>
              <a:rPr lang="en-US" sz="2800" dirty="0">
                <a:solidFill>
                  <a:srgbClr val="FFFF99"/>
                </a:solidFill>
                <a:latin typeface="+mj-lt"/>
              </a:rPr>
              <a:t>Single Scattering</a:t>
            </a:r>
          </a:p>
        </p:txBody>
      </p:sp>
      <p:sp>
        <p:nvSpPr>
          <p:cNvPr id="220" name="TextBox 219">
            <a:extLst>
              <a:ext uri="{FF2B5EF4-FFF2-40B4-BE49-F238E27FC236}">
                <a16:creationId xmlns:a16="http://schemas.microsoft.com/office/drawing/2014/main" id="{89C09C93-5C22-46FF-BA8A-ABA0B6C7E97B}"/>
              </a:ext>
            </a:extLst>
          </p:cNvPr>
          <p:cNvSpPr txBox="1"/>
          <p:nvPr/>
        </p:nvSpPr>
        <p:spPr>
          <a:xfrm>
            <a:off x="3429586" y="2847830"/>
            <a:ext cx="3543245" cy="1077218"/>
          </a:xfrm>
          <a:prstGeom prst="rect">
            <a:avLst/>
          </a:prstGeom>
          <a:noFill/>
        </p:spPr>
        <p:txBody>
          <a:bodyPr wrap="square" rtlCol="0">
            <a:spAutoFit/>
          </a:bodyPr>
          <a:lstStyle/>
          <a:p>
            <a:pPr algn="ctr"/>
            <a:r>
              <a:rPr lang="en-US" sz="3200" dirty="0">
                <a:solidFill>
                  <a:schemeClr val="bg1"/>
                </a:solidFill>
                <a:latin typeface="+mn-lt"/>
              </a:rPr>
              <a:t>Very </a:t>
            </a:r>
            <a:r>
              <a:rPr lang="en-US" sz="3200" b="1" dirty="0">
                <a:solidFill>
                  <a:schemeClr val="bg1"/>
                </a:solidFill>
                <a:latin typeface="+mn-lt"/>
              </a:rPr>
              <a:t>thick</a:t>
            </a:r>
            <a:r>
              <a:rPr lang="en-US" sz="3200" dirty="0">
                <a:solidFill>
                  <a:schemeClr val="bg1"/>
                </a:solidFill>
                <a:latin typeface="+mn-lt"/>
              </a:rPr>
              <a:t> medium</a:t>
            </a:r>
          </a:p>
          <a:p>
            <a:pPr algn="ctr"/>
            <a:r>
              <a:rPr lang="en-US" sz="3200" dirty="0">
                <a:solidFill>
                  <a:schemeClr val="bg1"/>
                </a:solidFill>
                <a:latin typeface="+mn-lt"/>
              </a:rPr>
              <a:t>O.D. &gt;&gt; 1</a:t>
            </a:r>
          </a:p>
        </p:txBody>
      </p:sp>
      <p:sp>
        <p:nvSpPr>
          <p:cNvPr id="221" name="TextBox 220">
            <a:extLst>
              <a:ext uri="{FF2B5EF4-FFF2-40B4-BE49-F238E27FC236}">
                <a16:creationId xmlns:a16="http://schemas.microsoft.com/office/drawing/2014/main" id="{89C09C93-5C22-46FF-BA8A-ABA0B6C7E97B}"/>
              </a:ext>
            </a:extLst>
          </p:cNvPr>
          <p:cNvSpPr txBox="1"/>
          <p:nvPr/>
        </p:nvSpPr>
        <p:spPr>
          <a:xfrm>
            <a:off x="3429586" y="4490721"/>
            <a:ext cx="3335661" cy="1077218"/>
          </a:xfrm>
          <a:prstGeom prst="rect">
            <a:avLst/>
          </a:prstGeom>
          <a:noFill/>
        </p:spPr>
        <p:txBody>
          <a:bodyPr wrap="square" rtlCol="0">
            <a:spAutoFit/>
          </a:bodyPr>
          <a:lstStyle/>
          <a:p>
            <a:pPr algn="ctr"/>
            <a:r>
              <a:rPr lang="en-US" sz="3200" dirty="0">
                <a:solidFill>
                  <a:schemeClr val="bg1"/>
                </a:solidFill>
                <a:latin typeface="+mn-lt"/>
              </a:rPr>
              <a:t>Very </a:t>
            </a:r>
            <a:r>
              <a:rPr lang="en-US" sz="3200" b="1" dirty="0">
                <a:solidFill>
                  <a:schemeClr val="bg1"/>
                </a:solidFill>
                <a:latin typeface="+mn-lt"/>
              </a:rPr>
              <a:t>thin</a:t>
            </a:r>
            <a:r>
              <a:rPr lang="en-US" sz="3200" dirty="0">
                <a:solidFill>
                  <a:schemeClr val="bg1"/>
                </a:solidFill>
                <a:latin typeface="+mn-lt"/>
              </a:rPr>
              <a:t> medium</a:t>
            </a:r>
          </a:p>
          <a:p>
            <a:pPr algn="ctr"/>
            <a:r>
              <a:rPr lang="en-US" sz="3200" dirty="0">
                <a:solidFill>
                  <a:schemeClr val="bg1"/>
                </a:solidFill>
                <a:latin typeface="+mn-lt"/>
              </a:rPr>
              <a:t>O.D. &lt; 1</a:t>
            </a:r>
          </a:p>
        </p:txBody>
      </p:sp>
      <p:sp>
        <p:nvSpPr>
          <p:cNvPr id="76" name="Rectangle 75">
            <a:extLst>
              <a:ext uri="{FF2B5EF4-FFF2-40B4-BE49-F238E27FC236}">
                <a16:creationId xmlns:a16="http://schemas.microsoft.com/office/drawing/2014/main" id="{7C27A6F8-766B-433B-A55F-4AA011D1F24F}"/>
              </a:ext>
            </a:extLst>
          </p:cNvPr>
          <p:cNvSpPr/>
          <p:nvPr/>
        </p:nvSpPr>
        <p:spPr>
          <a:xfrm rot="16200000">
            <a:off x="-601905" y="3082780"/>
            <a:ext cx="1831787" cy="461665"/>
          </a:xfrm>
          <a:prstGeom prst="rect">
            <a:avLst/>
          </a:prstGeom>
        </p:spPr>
        <p:txBody>
          <a:bodyPr wrap="square">
            <a:spAutoFit/>
          </a:bodyPr>
          <a:lstStyle/>
          <a:p>
            <a:pPr lvl="0" algn="ctr">
              <a:spcBef>
                <a:spcPct val="20000"/>
              </a:spcBef>
            </a:pPr>
            <a:r>
              <a:rPr lang="en-US" sz="2400" b="1" dirty="0">
                <a:solidFill>
                  <a:schemeClr val="bg1"/>
                </a:solidFill>
                <a:latin typeface="+mj-lt"/>
              </a:rPr>
              <a:t>O.D. &gt;&gt; 1</a:t>
            </a:r>
          </a:p>
        </p:txBody>
      </p:sp>
      <p:sp>
        <p:nvSpPr>
          <p:cNvPr id="77" name="Rectangle 76">
            <a:extLst>
              <a:ext uri="{FF2B5EF4-FFF2-40B4-BE49-F238E27FC236}">
                <a16:creationId xmlns:a16="http://schemas.microsoft.com/office/drawing/2014/main" id="{7C27A6F8-766B-433B-A55F-4AA011D1F24F}"/>
              </a:ext>
            </a:extLst>
          </p:cNvPr>
          <p:cNvSpPr/>
          <p:nvPr/>
        </p:nvSpPr>
        <p:spPr>
          <a:xfrm>
            <a:off x="112289" y="2136059"/>
            <a:ext cx="2213957" cy="461665"/>
          </a:xfrm>
          <a:prstGeom prst="rect">
            <a:avLst/>
          </a:prstGeom>
        </p:spPr>
        <p:txBody>
          <a:bodyPr wrap="square">
            <a:spAutoFit/>
          </a:bodyPr>
          <a:lstStyle/>
          <a:p>
            <a:pPr algn="ctr">
              <a:spcBef>
                <a:spcPct val="20000"/>
              </a:spcBef>
            </a:pPr>
            <a:r>
              <a:rPr lang="en-US" sz="2400" dirty="0">
                <a:solidFill>
                  <a:srgbClr val="FFC000"/>
                </a:solidFill>
                <a:latin typeface="+mj-lt"/>
              </a:rPr>
              <a:t>Thick materials</a:t>
            </a:r>
          </a:p>
        </p:txBody>
      </p:sp>
      <p:sp>
        <p:nvSpPr>
          <p:cNvPr id="86" name="Rectangle 85">
            <a:extLst>
              <a:ext uri="{FF2B5EF4-FFF2-40B4-BE49-F238E27FC236}">
                <a16:creationId xmlns:a16="http://schemas.microsoft.com/office/drawing/2014/main" id="{7C27A6F8-766B-433B-A55F-4AA011D1F24F}"/>
              </a:ext>
            </a:extLst>
          </p:cNvPr>
          <p:cNvSpPr/>
          <p:nvPr/>
        </p:nvSpPr>
        <p:spPr>
          <a:xfrm>
            <a:off x="127245" y="4015353"/>
            <a:ext cx="2202072" cy="461665"/>
          </a:xfrm>
          <a:prstGeom prst="rect">
            <a:avLst/>
          </a:prstGeom>
        </p:spPr>
        <p:txBody>
          <a:bodyPr wrap="square">
            <a:spAutoFit/>
          </a:bodyPr>
          <a:lstStyle/>
          <a:p>
            <a:pPr lvl="0" algn="ctr">
              <a:spcBef>
                <a:spcPct val="20000"/>
              </a:spcBef>
            </a:pPr>
            <a:r>
              <a:rPr lang="en-US" sz="2400" dirty="0">
                <a:solidFill>
                  <a:srgbClr val="FFC000"/>
                </a:solidFill>
                <a:latin typeface="+mj-lt"/>
              </a:rPr>
              <a:t>Thin materials</a:t>
            </a:r>
          </a:p>
        </p:txBody>
      </p:sp>
      <p:sp>
        <p:nvSpPr>
          <p:cNvPr id="87" name="Rectangle 86">
            <a:extLst>
              <a:ext uri="{FF2B5EF4-FFF2-40B4-BE49-F238E27FC236}">
                <a16:creationId xmlns:a16="http://schemas.microsoft.com/office/drawing/2014/main" id="{7C27A6F8-766B-433B-A55F-4AA011D1F24F}"/>
              </a:ext>
            </a:extLst>
          </p:cNvPr>
          <p:cNvSpPr/>
          <p:nvPr/>
        </p:nvSpPr>
        <p:spPr>
          <a:xfrm rot="16200000">
            <a:off x="-601457" y="4964302"/>
            <a:ext cx="1830892" cy="461665"/>
          </a:xfrm>
          <a:prstGeom prst="rect">
            <a:avLst/>
          </a:prstGeom>
        </p:spPr>
        <p:txBody>
          <a:bodyPr wrap="square">
            <a:spAutoFit/>
          </a:bodyPr>
          <a:lstStyle/>
          <a:p>
            <a:pPr algn="ctr">
              <a:spcBef>
                <a:spcPct val="20000"/>
              </a:spcBef>
            </a:pPr>
            <a:r>
              <a:rPr lang="en-US" sz="2400" b="1" dirty="0">
                <a:solidFill>
                  <a:schemeClr val="bg1"/>
                </a:solidFill>
                <a:latin typeface="+mj-lt"/>
              </a:rPr>
              <a:t>O.D. &lt; 1</a:t>
            </a:r>
          </a:p>
        </p:txBody>
      </p:sp>
      <p:sp>
        <p:nvSpPr>
          <p:cNvPr id="88" name="TextBox 102">
            <a:extLst>
              <a:ext uri="{FF2B5EF4-FFF2-40B4-BE49-F238E27FC236}">
                <a16:creationId xmlns:a16="http://schemas.microsoft.com/office/drawing/2014/main" id="{DEA09F5A-1661-4BDF-A2DF-89252468F52D}"/>
              </a:ext>
            </a:extLst>
          </p:cNvPr>
          <p:cNvSpPr txBox="1"/>
          <p:nvPr/>
        </p:nvSpPr>
        <p:spPr>
          <a:xfrm>
            <a:off x="210030" y="625648"/>
            <a:ext cx="2117154" cy="1631216"/>
          </a:xfrm>
          <a:prstGeom prst="rect">
            <a:avLst/>
          </a:prstGeom>
        </p:spPr>
        <p:txBody>
          <a:bodyPr wrap="square">
            <a:spAutoFit/>
          </a:bodyPr>
          <a:lstStyle>
            <a:defPPr>
              <a:defRPr lang="en-US"/>
            </a:defPPr>
            <a:lvl1pPr algn="ctr">
              <a:defRPr sz="4000">
                <a:solidFill>
                  <a:schemeClr val="bg1"/>
                </a:solidFill>
                <a:latin typeface="+mn-lt"/>
              </a:defRPr>
            </a:lvl1pPr>
          </a:lstStyle>
          <a:p>
            <a:pPr algn="l"/>
            <a:r>
              <a:rPr lang="en-US" sz="2000" b="1" dirty="0">
                <a:solidFill>
                  <a:srgbClr val="FFFF99"/>
                </a:solidFill>
              </a:rPr>
              <a:t>Optical Depth</a:t>
            </a:r>
            <a:r>
              <a:rPr lang="en-US" sz="2000" dirty="0">
                <a:solidFill>
                  <a:srgbClr val="FFFF99"/>
                </a:solidFill>
              </a:rPr>
              <a:t> (O.D.): average number of scattering events on a path</a:t>
            </a:r>
          </a:p>
        </p:txBody>
      </p:sp>
      <p:grpSp>
        <p:nvGrpSpPr>
          <p:cNvPr id="120" name="Group 119"/>
          <p:cNvGrpSpPr/>
          <p:nvPr/>
        </p:nvGrpSpPr>
        <p:grpSpPr>
          <a:xfrm>
            <a:off x="497688" y="4400298"/>
            <a:ext cx="1283685" cy="1480584"/>
            <a:chOff x="497688" y="4400298"/>
            <a:chExt cx="1283685" cy="1480584"/>
          </a:xfrm>
        </p:grpSpPr>
        <p:grpSp>
          <p:nvGrpSpPr>
            <p:cNvPr id="78" name="Group 77"/>
            <p:cNvGrpSpPr/>
            <p:nvPr/>
          </p:nvGrpSpPr>
          <p:grpSpPr>
            <a:xfrm>
              <a:off x="973478" y="4400298"/>
              <a:ext cx="478646" cy="1480584"/>
              <a:chOff x="1957939" y="1493279"/>
              <a:chExt cx="1294638" cy="4004679"/>
            </a:xfrm>
          </p:grpSpPr>
          <p:cxnSp>
            <p:nvCxnSpPr>
              <p:cNvPr id="79" name="Straight Connector 78"/>
              <p:cNvCxnSpPr/>
              <p:nvPr/>
            </p:nvCxnSpPr>
            <p:spPr>
              <a:xfrm>
                <a:off x="1957939" y="1493279"/>
                <a:ext cx="0" cy="399830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52577" y="1493282"/>
                <a:ext cx="0" cy="3998300"/>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rot="5400000" flipV="1">
                <a:off x="602934" y="2857616"/>
                <a:ext cx="4004675" cy="1276009"/>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Oval 81"/>
              <p:cNvSpPr/>
              <p:nvPr/>
            </p:nvSpPr>
            <p:spPr>
              <a:xfrm rot="7041228" flipH="1" flipV="1">
                <a:off x="2237196" y="206380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3" name="Oval 82"/>
              <p:cNvSpPr/>
              <p:nvPr/>
            </p:nvSpPr>
            <p:spPr>
              <a:xfrm rot="7041228" flipH="1" flipV="1">
                <a:off x="2778152" y="290484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4" name="Oval 83"/>
              <p:cNvSpPr/>
              <p:nvPr/>
            </p:nvSpPr>
            <p:spPr>
              <a:xfrm rot="7041228" flipH="1" flipV="1">
                <a:off x="2287096" y="349073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5" name="Oval 84"/>
              <p:cNvSpPr/>
              <p:nvPr/>
            </p:nvSpPr>
            <p:spPr>
              <a:xfrm rot="7041228" flipH="1" flipV="1">
                <a:off x="2618852" y="447179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17" name="Group 116"/>
            <p:cNvGrpSpPr/>
            <p:nvPr/>
          </p:nvGrpSpPr>
          <p:grpSpPr>
            <a:xfrm>
              <a:off x="497688" y="5117335"/>
              <a:ext cx="1283685" cy="64869"/>
              <a:chOff x="497688" y="5117335"/>
              <a:chExt cx="1283685" cy="64869"/>
            </a:xfrm>
          </p:grpSpPr>
          <p:grpSp>
            <p:nvGrpSpPr>
              <p:cNvPr id="94" name="Group 93"/>
              <p:cNvGrpSpPr/>
              <p:nvPr/>
            </p:nvGrpSpPr>
            <p:grpSpPr>
              <a:xfrm rot="611399" flipV="1">
                <a:off x="497688" y="5117335"/>
                <a:ext cx="607218" cy="0"/>
                <a:chOff x="-2208123" y="3843897"/>
                <a:chExt cx="2557374" cy="0"/>
              </a:xfrm>
            </p:grpSpPr>
            <p:cxnSp>
              <p:nvCxnSpPr>
                <p:cNvPr id="95" name="Straight Arrow Connector 94"/>
                <p:cNvCxnSpPr/>
                <p:nvPr/>
              </p:nvCxnSpPr>
              <p:spPr>
                <a:xfrm flipV="1">
                  <a:off x="-2208123" y="3843897"/>
                  <a:ext cx="1699130" cy="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132765" y="3843897"/>
                  <a:ext cx="1482016" cy="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V="1">
                <a:off x="1174155" y="5182204"/>
                <a:ext cx="607218" cy="0"/>
                <a:chOff x="-2208123" y="3843897"/>
                <a:chExt cx="2557374" cy="0"/>
              </a:xfrm>
            </p:grpSpPr>
            <p:cxnSp>
              <p:nvCxnSpPr>
                <p:cNvPr id="102" name="Straight Arrow Connector 101"/>
                <p:cNvCxnSpPr/>
                <p:nvPr/>
              </p:nvCxnSpPr>
              <p:spPr>
                <a:xfrm flipV="1">
                  <a:off x="-2208123" y="3843897"/>
                  <a:ext cx="1699130" cy="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1132765" y="3843897"/>
                  <a:ext cx="1482016" cy="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grpSp>
        <p:nvGrpSpPr>
          <p:cNvPr id="119" name="Group 118"/>
          <p:cNvGrpSpPr/>
          <p:nvPr/>
        </p:nvGrpSpPr>
        <p:grpSpPr>
          <a:xfrm>
            <a:off x="466205" y="2574898"/>
            <a:ext cx="1601225" cy="1480584"/>
            <a:chOff x="466205" y="2574898"/>
            <a:chExt cx="1601225" cy="1480584"/>
          </a:xfrm>
        </p:grpSpPr>
        <p:grpSp>
          <p:nvGrpSpPr>
            <p:cNvPr id="18" name="Group 17"/>
            <p:cNvGrpSpPr/>
            <p:nvPr/>
          </p:nvGrpSpPr>
          <p:grpSpPr>
            <a:xfrm>
              <a:off x="544821" y="2574898"/>
              <a:ext cx="1340596" cy="1480584"/>
              <a:chOff x="3871439" y="1493279"/>
              <a:chExt cx="3626042" cy="4004680"/>
            </a:xfrm>
          </p:grpSpPr>
          <p:cxnSp>
            <p:nvCxnSpPr>
              <p:cNvPr id="19" name="Straight Connector 18"/>
              <p:cNvCxnSpPr/>
              <p:nvPr/>
            </p:nvCxnSpPr>
            <p:spPr>
              <a:xfrm>
                <a:off x="3871439" y="1493279"/>
                <a:ext cx="0" cy="399830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97481" y="1493282"/>
                <a:ext cx="0" cy="3998300"/>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400000" flipV="1">
                <a:off x="3677711" y="1692251"/>
                <a:ext cx="4004675" cy="3606742"/>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 name="Oval 21"/>
              <p:cNvSpPr/>
              <p:nvPr/>
            </p:nvSpPr>
            <p:spPr>
              <a:xfrm rot="7041228" flipH="1" flipV="1">
                <a:off x="6672615" y="206380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Oval 22"/>
              <p:cNvSpPr/>
              <p:nvPr/>
            </p:nvSpPr>
            <p:spPr>
              <a:xfrm rot="7041228" flipH="1" flipV="1">
                <a:off x="7111534" y="298681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Oval 23"/>
              <p:cNvSpPr/>
              <p:nvPr/>
            </p:nvSpPr>
            <p:spPr>
              <a:xfrm rot="7041228" flipH="1" flipV="1">
                <a:off x="6651873" y="383700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Oval 24"/>
              <p:cNvSpPr/>
              <p:nvPr/>
            </p:nvSpPr>
            <p:spPr>
              <a:xfrm rot="7041228" flipH="1" flipV="1">
                <a:off x="6995855" y="476102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Oval 25"/>
              <p:cNvSpPr/>
              <p:nvPr/>
            </p:nvSpPr>
            <p:spPr>
              <a:xfrm rot="7041228" flipH="1" flipV="1">
                <a:off x="6524634" y="321671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Oval 26"/>
              <p:cNvSpPr/>
              <p:nvPr/>
            </p:nvSpPr>
            <p:spPr>
              <a:xfrm rot="7041228" flipH="1" flipV="1">
                <a:off x="6705815" y="274637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Oval 27"/>
              <p:cNvSpPr/>
              <p:nvPr/>
            </p:nvSpPr>
            <p:spPr>
              <a:xfrm rot="7041228" flipH="1" flipV="1">
                <a:off x="6889529" y="367873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p:cNvSpPr/>
              <p:nvPr/>
            </p:nvSpPr>
            <p:spPr>
              <a:xfrm rot="7041228" flipH="1" flipV="1">
                <a:off x="7080013" y="411777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Oval 29"/>
              <p:cNvSpPr/>
              <p:nvPr/>
            </p:nvSpPr>
            <p:spPr>
              <a:xfrm rot="7041228" flipH="1" flipV="1">
                <a:off x="6764046" y="442237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Oval 30"/>
              <p:cNvSpPr/>
              <p:nvPr/>
            </p:nvSpPr>
            <p:spPr>
              <a:xfrm rot="7041228" flipH="1" flipV="1">
                <a:off x="6611378" y="478440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Oval 31"/>
              <p:cNvSpPr/>
              <p:nvPr/>
            </p:nvSpPr>
            <p:spPr>
              <a:xfrm rot="7041228" flipH="1" flipV="1">
                <a:off x="6393558" y="439339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Oval 32"/>
              <p:cNvSpPr/>
              <p:nvPr/>
            </p:nvSpPr>
            <p:spPr>
              <a:xfrm rot="7041228" flipH="1" flipV="1">
                <a:off x="6726862" y="411690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Oval 33"/>
              <p:cNvSpPr/>
              <p:nvPr/>
            </p:nvSpPr>
            <p:spPr>
              <a:xfrm rot="7041228" flipH="1" flipV="1">
                <a:off x="6940348" y="331628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Oval 34"/>
              <p:cNvSpPr/>
              <p:nvPr/>
            </p:nvSpPr>
            <p:spPr>
              <a:xfrm rot="7041228" flipH="1" flipV="1">
                <a:off x="7098827" y="248358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Oval 35"/>
              <p:cNvSpPr/>
              <p:nvPr/>
            </p:nvSpPr>
            <p:spPr>
              <a:xfrm rot="7041228" flipH="1" flipV="1">
                <a:off x="6405260" y="236825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Oval 36"/>
              <p:cNvSpPr/>
              <p:nvPr/>
            </p:nvSpPr>
            <p:spPr>
              <a:xfrm rot="7041228" flipH="1" flipV="1">
                <a:off x="6060138" y="206380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Oval 37"/>
              <p:cNvSpPr/>
              <p:nvPr/>
            </p:nvSpPr>
            <p:spPr>
              <a:xfrm rot="7041228" flipH="1" flipV="1">
                <a:off x="5869967" y="265151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Oval 38"/>
              <p:cNvSpPr/>
              <p:nvPr/>
            </p:nvSpPr>
            <p:spPr>
              <a:xfrm rot="7041228" flipH="1" flipV="1">
                <a:off x="6223321" y="280599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 name="Oval 39"/>
              <p:cNvSpPr/>
              <p:nvPr/>
            </p:nvSpPr>
            <p:spPr>
              <a:xfrm rot="7041228" flipH="1" flipV="1">
                <a:off x="5966310" y="317418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 name="Oval 40"/>
              <p:cNvSpPr/>
              <p:nvPr/>
            </p:nvSpPr>
            <p:spPr>
              <a:xfrm rot="7041228" flipH="1" flipV="1">
                <a:off x="6291981" y="356455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Oval 41"/>
              <p:cNvSpPr/>
              <p:nvPr/>
            </p:nvSpPr>
            <p:spPr>
              <a:xfrm rot="7041228" flipH="1" flipV="1">
                <a:off x="5854285" y="376637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 name="Oval 43"/>
              <p:cNvSpPr/>
              <p:nvPr/>
            </p:nvSpPr>
            <p:spPr>
              <a:xfrm rot="7041228" flipH="1" flipV="1">
                <a:off x="6282856" y="3956320"/>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Oval 44"/>
              <p:cNvSpPr/>
              <p:nvPr/>
            </p:nvSpPr>
            <p:spPr>
              <a:xfrm rot="7041228" flipH="1" flipV="1">
                <a:off x="5969450" y="427858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 name="Oval 45"/>
              <p:cNvSpPr/>
              <p:nvPr/>
            </p:nvSpPr>
            <p:spPr>
              <a:xfrm rot="7041228" flipH="1" flipV="1">
                <a:off x="6179559" y="470802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 name="Oval 46"/>
              <p:cNvSpPr/>
              <p:nvPr/>
            </p:nvSpPr>
            <p:spPr>
              <a:xfrm rot="7041228" flipH="1" flipV="1">
                <a:off x="5541838" y="464201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 name="Oval 47"/>
              <p:cNvSpPr/>
              <p:nvPr/>
            </p:nvSpPr>
            <p:spPr>
              <a:xfrm rot="7041228" flipH="1" flipV="1">
                <a:off x="5436177" y="408001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 name="Oval 48"/>
              <p:cNvSpPr/>
              <p:nvPr/>
            </p:nvSpPr>
            <p:spPr>
              <a:xfrm rot="7041228" flipH="1" flipV="1">
                <a:off x="5653820" y="338956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 name="Oval 49"/>
              <p:cNvSpPr/>
              <p:nvPr/>
            </p:nvSpPr>
            <p:spPr>
              <a:xfrm rot="7041228" flipH="1" flipV="1">
                <a:off x="5329636" y="358133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 name="Oval 50"/>
              <p:cNvSpPr/>
              <p:nvPr/>
            </p:nvSpPr>
            <p:spPr>
              <a:xfrm rot="7041228" flipH="1" flipV="1">
                <a:off x="5370603" y="303443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 name="Oval 51"/>
              <p:cNvSpPr/>
              <p:nvPr/>
            </p:nvSpPr>
            <p:spPr>
              <a:xfrm rot="7041228" flipH="1" flipV="1">
                <a:off x="5514881" y="258263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 name="Oval 52"/>
              <p:cNvSpPr/>
              <p:nvPr/>
            </p:nvSpPr>
            <p:spPr>
              <a:xfrm rot="7041228" flipH="1" flipV="1">
                <a:off x="5741639" y="220379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Oval 53"/>
              <p:cNvSpPr/>
              <p:nvPr/>
            </p:nvSpPr>
            <p:spPr>
              <a:xfrm rot="7041228" flipH="1" flipV="1">
                <a:off x="5287436" y="201972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Oval 54"/>
              <p:cNvSpPr/>
              <p:nvPr/>
            </p:nvSpPr>
            <p:spPr>
              <a:xfrm rot="7041228" flipH="1" flipV="1">
                <a:off x="5001829" y="235082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6" name="Oval 55"/>
              <p:cNvSpPr/>
              <p:nvPr/>
            </p:nvSpPr>
            <p:spPr>
              <a:xfrm rot="7041228" flipH="1" flipV="1">
                <a:off x="4808165" y="278026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7" name="Oval 56"/>
              <p:cNvSpPr/>
              <p:nvPr/>
            </p:nvSpPr>
            <p:spPr>
              <a:xfrm rot="7041228" flipH="1" flipV="1">
                <a:off x="4876338" y="324800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Oval 57"/>
              <p:cNvSpPr/>
              <p:nvPr/>
            </p:nvSpPr>
            <p:spPr>
              <a:xfrm rot="7041228" flipH="1" flipV="1">
                <a:off x="4447712" y="342809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Oval 58"/>
              <p:cNvSpPr/>
              <p:nvPr/>
            </p:nvSpPr>
            <p:spPr>
              <a:xfrm rot="7041228" flipH="1" flipV="1">
                <a:off x="4716453" y="367734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Oval 59"/>
              <p:cNvSpPr/>
              <p:nvPr/>
            </p:nvSpPr>
            <p:spPr>
              <a:xfrm rot="7041228" flipH="1" flipV="1">
                <a:off x="4983089" y="396995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 name="Oval 60"/>
              <p:cNvSpPr/>
              <p:nvPr/>
            </p:nvSpPr>
            <p:spPr>
              <a:xfrm rot="7041228" flipH="1" flipV="1">
                <a:off x="4724406" y="424480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Oval 61"/>
              <p:cNvSpPr/>
              <p:nvPr/>
            </p:nvSpPr>
            <p:spPr>
              <a:xfrm rot="7041228" flipH="1" flipV="1">
                <a:off x="5045806" y="447312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Oval 62"/>
              <p:cNvSpPr/>
              <p:nvPr/>
            </p:nvSpPr>
            <p:spPr>
              <a:xfrm rot="7041228" flipH="1" flipV="1">
                <a:off x="4636305" y="47214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 name="Oval 63"/>
              <p:cNvSpPr/>
              <p:nvPr/>
            </p:nvSpPr>
            <p:spPr>
              <a:xfrm rot="7041228" flipH="1" flipV="1">
                <a:off x="4140329" y="452073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 name="Oval 64"/>
              <p:cNvSpPr/>
              <p:nvPr/>
            </p:nvSpPr>
            <p:spPr>
              <a:xfrm rot="7041228" flipH="1" flipV="1">
                <a:off x="4310972" y="4082920"/>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 name="Oval 65"/>
              <p:cNvSpPr/>
              <p:nvPr/>
            </p:nvSpPr>
            <p:spPr>
              <a:xfrm rot="7041228" flipH="1" flipV="1">
                <a:off x="3977447" y="371256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 name="Oval 66"/>
              <p:cNvSpPr/>
              <p:nvPr/>
            </p:nvSpPr>
            <p:spPr>
              <a:xfrm rot="7041228" flipH="1" flipV="1">
                <a:off x="4131164" y="31927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 name="Oval 67"/>
              <p:cNvSpPr/>
              <p:nvPr/>
            </p:nvSpPr>
            <p:spPr>
              <a:xfrm rot="7041228" flipH="1" flipV="1">
                <a:off x="4011415" y="267026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 name="Oval 68"/>
              <p:cNvSpPr/>
              <p:nvPr/>
            </p:nvSpPr>
            <p:spPr>
              <a:xfrm rot="7041228" flipH="1" flipV="1">
                <a:off x="4440040" y="298400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0" name="Oval 69"/>
              <p:cNvSpPr/>
              <p:nvPr/>
            </p:nvSpPr>
            <p:spPr>
              <a:xfrm rot="7041228" flipH="1" flipV="1">
                <a:off x="4564764" y="254425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Oval 70"/>
              <p:cNvSpPr/>
              <p:nvPr/>
            </p:nvSpPr>
            <p:spPr>
              <a:xfrm rot="7041228" flipH="1" flipV="1">
                <a:off x="4452066" y="21341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2" name="Oval 71"/>
              <p:cNvSpPr/>
              <p:nvPr/>
            </p:nvSpPr>
            <p:spPr>
              <a:xfrm rot="7041228" flipH="1" flipV="1">
                <a:off x="4033383" y="226623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3" name="Oval 72"/>
              <p:cNvSpPr/>
              <p:nvPr/>
            </p:nvSpPr>
            <p:spPr>
              <a:xfrm rot="7041228" flipH="1" flipV="1">
                <a:off x="4824815" y="199608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Oval 73"/>
              <p:cNvSpPr/>
              <p:nvPr/>
            </p:nvSpPr>
            <p:spPr>
              <a:xfrm rot="7041228" flipH="1" flipV="1">
                <a:off x="5187042" y="272949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val 74"/>
              <p:cNvSpPr/>
              <p:nvPr/>
            </p:nvSpPr>
            <p:spPr>
              <a:xfrm rot="7041228" flipH="1" flipV="1">
                <a:off x="5711694" y="294978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16" name="Group 115"/>
            <p:cNvGrpSpPr/>
            <p:nvPr/>
          </p:nvGrpSpPr>
          <p:grpSpPr>
            <a:xfrm>
              <a:off x="466205" y="3184544"/>
              <a:ext cx="1601225" cy="582594"/>
              <a:chOff x="466205" y="3184544"/>
              <a:chExt cx="1601225" cy="582594"/>
            </a:xfrm>
          </p:grpSpPr>
          <p:grpSp>
            <p:nvGrpSpPr>
              <p:cNvPr id="104" name="Group 103"/>
              <p:cNvGrpSpPr/>
              <p:nvPr/>
            </p:nvGrpSpPr>
            <p:grpSpPr>
              <a:xfrm rot="1587405" flipV="1">
                <a:off x="466205" y="3202182"/>
                <a:ext cx="301475" cy="109940"/>
                <a:chOff x="-1493860" y="3788927"/>
                <a:chExt cx="1269700" cy="109940"/>
              </a:xfrm>
            </p:grpSpPr>
            <p:cxnSp>
              <p:nvCxnSpPr>
                <p:cNvPr id="105" name="Straight Arrow Connector 104"/>
                <p:cNvCxnSpPr/>
                <p:nvPr/>
              </p:nvCxnSpPr>
              <p:spPr>
                <a:xfrm rot="1587405" flipV="1">
                  <a:off x="-1493860" y="3788927"/>
                  <a:ext cx="930445" cy="10994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587405" flipV="1">
                  <a:off x="-1082560" y="3793184"/>
                  <a:ext cx="858400" cy="10142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p:cNvCxnSpPr/>
              <p:nvPr/>
            </p:nvCxnSpPr>
            <p:spPr>
              <a:xfrm flipV="1">
                <a:off x="825696" y="3274219"/>
                <a:ext cx="122042" cy="68562"/>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995275" y="3256451"/>
                <a:ext cx="214400" cy="5348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183481" y="3348038"/>
                <a:ext cx="54769" cy="19050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176338" y="3609975"/>
                <a:ext cx="38139" cy="146664"/>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1235869" y="3676650"/>
                <a:ext cx="102395" cy="90488"/>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378744" y="3407569"/>
                <a:ext cx="85726" cy="207169"/>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516856" y="3305175"/>
                <a:ext cx="169069" cy="61913"/>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rot="20663389" flipV="1">
                <a:off x="1765955" y="3184544"/>
                <a:ext cx="301475" cy="109940"/>
                <a:chOff x="-1493860" y="3788927"/>
                <a:chExt cx="1269700" cy="109940"/>
              </a:xfrm>
            </p:grpSpPr>
            <p:cxnSp>
              <p:nvCxnSpPr>
                <p:cNvPr id="133" name="Straight Arrow Connector 132"/>
                <p:cNvCxnSpPr/>
                <p:nvPr/>
              </p:nvCxnSpPr>
              <p:spPr>
                <a:xfrm rot="1587405" flipV="1">
                  <a:off x="-1493860" y="3788927"/>
                  <a:ext cx="930445" cy="10994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1587405" flipV="1">
                  <a:off x="-1082560" y="3793184"/>
                  <a:ext cx="858400" cy="10142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spTree>
    <p:custDataLst>
      <p:tags r:id="rId1"/>
    </p:custDataLst>
    <p:extLst>
      <p:ext uri="{BB962C8B-B14F-4D97-AF65-F5344CB8AC3E}">
        <p14:creationId xmlns:p14="http://schemas.microsoft.com/office/powerpoint/2010/main" val="10978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fade">
                                      <p:cBhvr>
                                        <p:cTn id="27" dur="500"/>
                                        <p:tgtEl>
                                          <p:spTgt spid="88"/>
                                        </p:tgtEl>
                                      </p:cBhvr>
                                    </p:animEffect>
                                  </p:childTnLst>
                                </p:cTn>
                              </p:par>
                              <p:par>
                                <p:cTn id="28" presetID="10" presetClass="entr" presetSubtype="0" fill="hold"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500"/>
                                        <p:tgtEl>
                                          <p:spTgt spid="119"/>
                                        </p:tgtEl>
                                      </p:cBhvr>
                                    </p:animEffect>
                                  </p:childTnLst>
                                </p:cTn>
                              </p:par>
                              <p:par>
                                <p:cTn id="31" presetID="10"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5"/>
                                        </p:tgtEl>
                                        <p:attrNameLst>
                                          <p:attrName>style.visibility</p:attrName>
                                        </p:attrNameLst>
                                      </p:cBhvr>
                                      <p:to>
                                        <p:strVal val="visible"/>
                                      </p:to>
                                    </p:set>
                                    <p:animEffect transition="in" filter="fade">
                                      <p:cBhvr>
                                        <p:cTn id="38" dur="500"/>
                                        <p:tgtEl>
                                          <p:spTgt spid="2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0"/>
                                        </p:tgtEl>
                                        <p:attrNameLst>
                                          <p:attrName>style.visibility</p:attrName>
                                        </p:attrNameLst>
                                      </p:cBhvr>
                                      <p:to>
                                        <p:strVal val="visible"/>
                                      </p:to>
                                    </p:set>
                                    <p:animEffect transition="in" filter="fade">
                                      <p:cBhvr>
                                        <p:cTn id="41" dur="500"/>
                                        <p:tgtEl>
                                          <p:spTgt spid="2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8"/>
                                        </p:tgtEl>
                                        <p:attrNameLst>
                                          <p:attrName>style.visibility</p:attrName>
                                        </p:attrNameLst>
                                      </p:cBhvr>
                                      <p:to>
                                        <p:strVal val="visible"/>
                                      </p:to>
                                    </p:set>
                                    <p:animEffect transition="in" filter="fade">
                                      <p:cBhvr>
                                        <p:cTn id="46" dur="500"/>
                                        <p:tgtEl>
                                          <p:spTgt spid="2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1"/>
                                        </p:tgtEl>
                                        <p:attrNameLst>
                                          <p:attrName>style.visibility</p:attrName>
                                        </p:attrNameLst>
                                      </p:cBhvr>
                                      <p:to>
                                        <p:strVal val="visible"/>
                                      </p:to>
                                    </p:set>
                                    <p:animEffect transition="in" filter="fade">
                                      <p:cBhvr>
                                        <p:cTn id="4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5" grpId="0"/>
      <p:bldP spid="218" grpId="0"/>
      <p:bldP spid="220" grpId="0"/>
      <p:bldP spid="221" grpId="0"/>
      <p:bldP spid="76" grpId="0"/>
      <p:bldP spid="77"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How to study speckle correlations?</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7</a:t>
            </a:fld>
            <a:endParaRPr lang="he-IL" dirty="0"/>
          </a:p>
        </p:txBody>
      </p:sp>
      <p:sp>
        <p:nvSpPr>
          <p:cNvPr id="211" name="TextBox 210">
            <a:extLst>
              <a:ext uri="{FF2B5EF4-FFF2-40B4-BE49-F238E27FC236}">
                <a16:creationId xmlns:a16="http://schemas.microsoft.com/office/drawing/2014/main" id="{89C09C93-5C22-46FF-BA8A-ABA0B6C7E97B}"/>
              </a:ext>
            </a:extLst>
          </p:cNvPr>
          <p:cNvSpPr txBox="1"/>
          <p:nvPr/>
        </p:nvSpPr>
        <p:spPr>
          <a:xfrm>
            <a:off x="0" y="676889"/>
            <a:ext cx="12192000" cy="584775"/>
          </a:xfrm>
          <a:prstGeom prst="rect">
            <a:avLst/>
          </a:prstGeom>
          <a:noFill/>
        </p:spPr>
        <p:txBody>
          <a:bodyPr wrap="square" rtlCol="0">
            <a:spAutoFit/>
          </a:bodyPr>
          <a:lstStyle/>
          <a:p>
            <a:pPr algn="ctr"/>
            <a:r>
              <a:rPr lang="en-US" sz="3200" dirty="0">
                <a:solidFill>
                  <a:schemeClr val="bg1"/>
                </a:solidFill>
                <a:latin typeface="+mn-lt"/>
              </a:rPr>
              <a:t>Approach 2: Analytic </a:t>
            </a:r>
            <a:r>
              <a:rPr lang="en-US" sz="3200" b="1" dirty="0">
                <a:solidFill>
                  <a:schemeClr val="bg1"/>
                </a:solidFill>
                <a:latin typeface="+mn-lt"/>
              </a:rPr>
              <a:t>approximations</a:t>
            </a:r>
          </a:p>
        </p:txBody>
      </p:sp>
      <p:sp>
        <p:nvSpPr>
          <p:cNvPr id="212" name="Rectangle 211">
            <a:extLst>
              <a:ext uri="{FF2B5EF4-FFF2-40B4-BE49-F238E27FC236}">
                <a16:creationId xmlns:a16="http://schemas.microsoft.com/office/drawing/2014/main" id="{7C27A6F8-766B-433B-A55F-4AA011D1F24F}"/>
              </a:ext>
            </a:extLst>
          </p:cNvPr>
          <p:cNvSpPr/>
          <p:nvPr/>
        </p:nvSpPr>
        <p:spPr>
          <a:xfrm>
            <a:off x="2621212" y="2114353"/>
            <a:ext cx="4557485" cy="523220"/>
          </a:xfrm>
          <a:prstGeom prst="rect">
            <a:avLst/>
          </a:prstGeom>
        </p:spPr>
        <p:txBody>
          <a:bodyPr wrap="square">
            <a:spAutoFit/>
          </a:bodyPr>
          <a:lstStyle/>
          <a:p>
            <a:pPr lvl="0" algn="ctr">
              <a:spcBef>
                <a:spcPct val="20000"/>
              </a:spcBef>
            </a:pPr>
            <a:r>
              <a:rPr lang="en-US" sz="2800" dirty="0">
                <a:solidFill>
                  <a:srgbClr val="FFFF99"/>
                </a:solidFill>
                <a:latin typeface="+mj-lt"/>
              </a:rPr>
              <a:t>Incoherent </a:t>
            </a:r>
            <a:r>
              <a:rPr lang="en-US" sz="2800" dirty="0" err="1">
                <a:solidFill>
                  <a:srgbClr val="FFFF99"/>
                </a:solidFill>
                <a:latin typeface="+mj-lt"/>
              </a:rPr>
              <a:t>illum</a:t>
            </a:r>
            <a:endParaRPr lang="en-US" sz="2800" dirty="0">
              <a:solidFill>
                <a:srgbClr val="FFFF99"/>
              </a:solidFill>
              <a:latin typeface="+mj-lt"/>
            </a:endParaRPr>
          </a:p>
        </p:txBody>
      </p:sp>
      <p:pic>
        <p:nvPicPr>
          <p:cNvPr id="213" name="Picture 212">
            <a:extLst>
              <a:ext uri="{FF2B5EF4-FFF2-40B4-BE49-F238E27FC236}">
                <a16:creationId xmlns:a16="http://schemas.microsoft.com/office/drawing/2014/main" id="{8C365803-4E0D-402D-B9EC-2B83C6F66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134" y="1393825"/>
            <a:ext cx="1089452" cy="1089452"/>
          </a:xfrm>
          <a:prstGeom prst="rect">
            <a:avLst/>
          </a:prstGeom>
          <a:ln w="12700">
            <a:solidFill>
              <a:schemeClr val="bg1"/>
            </a:solidFill>
          </a:ln>
        </p:spPr>
      </p:pic>
      <p:sp>
        <p:nvSpPr>
          <p:cNvPr id="214" name="Rectangle 213">
            <a:extLst>
              <a:ext uri="{FF2B5EF4-FFF2-40B4-BE49-F238E27FC236}">
                <a16:creationId xmlns:a16="http://schemas.microsoft.com/office/drawing/2014/main" id="{7C27A6F8-766B-433B-A55F-4AA011D1F24F}"/>
              </a:ext>
            </a:extLst>
          </p:cNvPr>
          <p:cNvSpPr/>
          <p:nvPr/>
        </p:nvSpPr>
        <p:spPr>
          <a:xfrm>
            <a:off x="7007268" y="2114353"/>
            <a:ext cx="4557485" cy="523220"/>
          </a:xfrm>
          <a:prstGeom prst="rect">
            <a:avLst/>
          </a:prstGeom>
        </p:spPr>
        <p:txBody>
          <a:bodyPr wrap="square">
            <a:spAutoFit/>
          </a:bodyPr>
          <a:lstStyle/>
          <a:p>
            <a:pPr lvl="0" algn="ctr">
              <a:spcBef>
                <a:spcPct val="20000"/>
              </a:spcBef>
            </a:pPr>
            <a:r>
              <a:rPr lang="en-US" sz="2800" dirty="0">
                <a:solidFill>
                  <a:srgbClr val="FFFF99"/>
                </a:solidFill>
                <a:latin typeface="+mj-lt"/>
              </a:rPr>
              <a:t>Coherent </a:t>
            </a:r>
            <a:r>
              <a:rPr lang="en-US" sz="2800" dirty="0" err="1">
                <a:solidFill>
                  <a:srgbClr val="FFFF99"/>
                </a:solidFill>
                <a:latin typeface="+mj-lt"/>
              </a:rPr>
              <a:t>illum</a:t>
            </a:r>
            <a:endParaRPr lang="en-US" sz="2800" dirty="0">
              <a:solidFill>
                <a:srgbClr val="FFFF99"/>
              </a:solidFill>
              <a:latin typeface="+mj-lt"/>
            </a:endParaRPr>
          </a:p>
        </p:txBody>
      </p:sp>
      <p:pic>
        <p:nvPicPr>
          <p:cNvPr id="216" name="Picture 215">
            <a:extLst>
              <a:ext uri="{FF2B5EF4-FFF2-40B4-BE49-F238E27FC236}">
                <a16:creationId xmlns:a16="http://schemas.microsoft.com/office/drawing/2014/main" id="{6A8D0F6D-111F-4B01-9FB9-5D73EA8A02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6" t="11075" r="11207" b="12741"/>
          <a:stretch/>
        </p:blipFill>
        <p:spPr>
          <a:xfrm>
            <a:off x="6820739" y="1393825"/>
            <a:ext cx="1120913" cy="1096545"/>
          </a:xfrm>
          <a:prstGeom prst="rect">
            <a:avLst/>
          </a:prstGeom>
          <a:ln>
            <a:solidFill>
              <a:schemeClr val="bg1"/>
            </a:solidFill>
          </a:ln>
        </p:spPr>
      </p:pic>
      <p:sp>
        <p:nvSpPr>
          <p:cNvPr id="215" name="Rectangle 214">
            <a:extLst>
              <a:ext uri="{FF2B5EF4-FFF2-40B4-BE49-F238E27FC236}">
                <a16:creationId xmlns:a16="http://schemas.microsoft.com/office/drawing/2014/main" id="{7C27A6F8-766B-433B-A55F-4AA011D1F24F}"/>
              </a:ext>
            </a:extLst>
          </p:cNvPr>
          <p:cNvSpPr/>
          <p:nvPr/>
        </p:nvSpPr>
        <p:spPr>
          <a:xfrm rot="16200000">
            <a:off x="1721250" y="3124830"/>
            <a:ext cx="2043710" cy="523220"/>
          </a:xfrm>
          <a:prstGeom prst="rect">
            <a:avLst/>
          </a:prstGeom>
        </p:spPr>
        <p:txBody>
          <a:bodyPr wrap="square">
            <a:spAutoFit/>
          </a:bodyPr>
          <a:lstStyle/>
          <a:p>
            <a:pPr lvl="0" algn="ctr">
              <a:spcBef>
                <a:spcPct val="20000"/>
              </a:spcBef>
            </a:pPr>
            <a:r>
              <a:rPr lang="en-US" sz="2800" dirty="0">
                <a:solidFill>
                  <a:srgbClr val="FFFF99"/>
                </a:solidFill>
                <a:latin typeface="+mj-lt"/>
              </a:rPr>
              <a:t>Diffusion</a:t>
            </a:r>
          </a:p>
        </p:txBody>
      </p:sp>
      <p:sp>
        <p:nvSpPr>
          <p:cNvPr id="218" name="Rectangle 217">
            <a:extLst>
              <a:ext uri="{FF2B5EF4-FFF2-40B4-BE49-F238E27FC236}">
                <a16:creationId xmlns:a16="http://schemas.microsoft.com/office/drawing/2014/main" id="{7C27A6F8-766B-433B-A55F-4AA011D1F24F}"/>
              </a:ext>
            </a:extLst>
          </p:cNvPr>
          <p:cNvSpPr/>
          <p:nvPr/>
        </p:nvSpPr>
        <p:spPr>
          <a:xfrm rot="16200000">
            <a:off x="1643769" y="4603315"/>
            <a:ext cx="2043710" cy="954107"/>
          </a:xfrm>
          <a:prstGeom prst="rect">
            <a:avLst/>
          </a:prstGeom>
        </p:spPr>
        <p:txBody>
          <a:bodyPr wrap="square">
            <a:spAutoFit/>
          </a:bodyPr>
          <a:lstStyle/>
          <a:p>
            <a:pPr lvl="0" algn="ctr">
              <a:spcBef>
                <a:spcPct val="20000"/>
              </a:spcBef>
            </a:pPr>
            <a:r>
              <a:rPr lang="en-US" sz="2800" dirty="0">
                <a:solidFill>
                  <a:srgbClr val="FFFF99"/>
                </a:solidFill>
                <a:latin typeface="+mj-lt"/>
              </a:rPr>
              <a:t>Single Scattering</a:t>
            </a:r>
          </a:p>
        </p:txBody>
      </p:sp>
      <p:sp>
        <p:nvSpPr>
          <p:cNvPr id="220" name="TextBox 219">
            <a:extLst>
              <a:ext uri="{FF2B5EF4-FFF2-40B4-BE49-F238E27FC236}">
                <a16:creationId xmlns:a16="http://schemas.microsoft.com/office/drawing/2014/main" id="{89C09C93-5C22-46FF-BA8A-ABA0B6C7E97B}"/>
              </a:ext>
            </a:extLst>
          </p:cNvPr>
          <p:cNvSpPr txBox="1"/>
          <p:nvPr/>
        </p:nvSpPr>
        <p:spPr>
          <a:xfrm>
            <a:off x="3429586" y="2847830"/>
            <a:ext cx="3543245" cy="1077218"/>
          </a:xfrm>
          <a:prstGeom prst="rect">
            <a:avLst/>
          </a:prstGeom>
          <a:noFill/>
        </p:spPr>
        <p:txBody>
          <a:bodyPr wrap="square" rtlCol="0">
            <a:spAutoFit/>
          </a:bodyPr>
          <a:lstStyle/>
          <a:p>
            <a:pPr algn="ctr"/>
            <a:r>
              <a:rPr lang="en-US" sz="3200" dirty="0">
                <a:solidFill>
                  <a:schemeClr val="bg1"/>
                </a:solidFill>
                <a:latin typeface="+mn-lt"/>
              </a:rPr>
              <a:t>Very </a:t>
            </a:r>
            <a:r>
              <a:rPr lang="en-US" sz="3200" b="1" dirty="0">
                <a:solidFill>
                  <a:schemeClr val="bg1"/>
                </a:solidFill>
                <a:latin typeface="+mn-lt"/>
              </a:rPr>
              <a:t>thick</a:t>
            </a:r>
            <a:r>
              <a:rPr lang="en-US" sz="3200" dirty="0">
                <a:solidFill>
                  <a:schemeClr val="bg1"/>
                </a:solidFill>
                <a:latin typeface="+mn-lt"/>
              </a:rPr>
              <a:t> medium</a:t>
            </a:r>
          </a:p>
          <a:p>
            <a:pPr algn="ctr"/>
            <a:r>
              <a:rPr lang="en-US" sz="3200" dirty="0">
                <a:solidFill>
                  <a:schemeClr val="bg1"/>
                </a:solidFill>
                <a:latin typeface="+mn-lt"/>
              </a:rPr>
              <a:t>O.D. &gt;&gt; 1</a:t>
            </a:r>
          </a:p>
        </p:txBody>
      </p:sp>
      <p:sp>
        <p:nvSpPr>
          <p:cNvPr id="221" name="TextBox 220">
            <a:extLst>
              <a:ext uri="{FF2B5EF4-FFF2-40B4-BE49-F238E27FC236}">
                <a16:creationId xmlns:a16="http://schemas.microsoft.com/office/drawing/2014/main" id="{89C09C93-5C22-46FF-BA8A-ABA0B6C7E97B}"/>
              </a:ext>
            </a:extLst>
          </p:cNvPr>
          <p:cNvSpPr txBox="1"/>
          <p:nvPr/>
        </p:nvSpPr>
        <p:spPr>
          <a:xfrm>
            <a:off x="3429586" y="4490721"/>
            <a:ext cx="3335661" cy="1077218"/>
          </a:xfrm>
          <a:prstGeom prst="rect">
            <a:avLst/>
          </a:prstGeom>
          <a:noFill/>
        </p:spPr>
        <p:txBody>
          <a:bodyPr wrap="square" rtlCol="0">
            <a:spAutoFit/>
          </a:bodyPr>
          <a:lstStyle/>
          <a:p>
            <a:pPr algn="ctr"/>
            <a:r>
              <a:rPr lang="en-US" sz="3200" dirty="0">
                <a:solidFill>
                  <a:schemeClr val="bg1"/>
                </a:solidFill>
                <a:latin typeface="+mn-lt"/>
              </a:rPr>
              <a:t>Very </a:t>
            </a:r>
            <a:r>
              <a:rPr lang="en-US" sz="3200" b="1" dirty="0">
                <a:solidFill>
                  <a:schemeClr val="bg1"/>
                </a:solidFill>
                <a:latin typeface="+mn-lt"/>
              </a:rPr>
              <a:t>thin</a:t>
            </a:r>
            <a:r>
              <a:rPr lang="en-US" sz="3200" dirty="0">
                <a:solidFill>
                  <a:schemeClr val="bg1"/>
                </a:solidFill>
                <a:latin typeface="+mn-lt"/>
              </a:rPr>
              <a:t> medium</a:t>
            </a:r>
          </a:p>
          <a:p>
            <a:pPr algn="ctr"/>
            <a:r>
              <a:rPr lang="en-US" sz="3200" dirty="0">
                <a:solidFill>
                  <a:schemeClr val="bg1"/>
                </a:solidFill>
                <a:latin typeface="+mn-lt"/>
              </a:rPr>
              <a:t>O.D. &lt; 1</a:t>
            </a:r>
          </a:p>
        </p:txBody>
      </p:sp>
      <p:sp>
        <p:nvSpPr>
          <p:cNvPr id="222" name="TextBox 221">
            <a:extLst>
              <a:ext uri="{FF2B5EF4-FFF2-40B4-BE49-F238E27FC236}">
                <a16:creationId xmlns:a16="http://schemas.microsoft.com/office/drawing/2014/main" id="{89C09C93-5C22-46FF-BA8A-ABA0B6C7E97B}"/>
              </a:ext>
            </a:extLst>
          </p:cNvPr>
          <p:cNvSpPr txBox="1"/>
          <p:nvPr/>
        </p:nvSpPr>
        <p:spPr>
          <a:xfrm>
            <a:off x="7801952" y="2816086"/>
            <a:ext cx="3488798" cy="1077218"/>
          </a:xfrm>
          <a:prstGeom prst="rect">
            <a:avLst/>
          </a:prstGeom>
          <a:noFill/>
        </p:spPr>
        <p:txBody>
          <a:bodyPr wrap="square" rtlCol="0">
            <a:spAutoFit/>
          </a:bodyPr>
          <a:lstStyle/>
          <a:p>
            <a:pPr algn="ctr"/>
            <a:r>
              <a:rPr lang="en-US" sz="3200" dirty="0">
                <a:solidFill>
                  <a:schemeClr val="bg1"/>
                </a:solidFill>
                <a:latin typeface="+mn-lt"/>
              </a:rPr>
              <a:t>Very </a:t>
            </a:r>
            <a:r>
              <a:rPr lang="en-US" sz="3200" b="1" dirty="0">
                <a:solidFill>
                  <a:schemeClr val="bg1"/>
                </a:solidFill>
                <a:latin typeface="+mn-lt"/>
              </a:rPr>
              <a:t>thick</a:t>
            </a:r>
            <a:r>
              <a:rPr lang="en-US" sz="3200" dirty="0">
                <a:solidFill>
                  <a:schemeClr val="bg1"/>
                </a:solidFill>
                <a:latin typeface="+mn-lt"/>
              </a:rPr>
              <a:t> medium O.D. &gt;&gt;1</a:t>
            </a:r>
            <a:endParaRPr lang="en-US" sz="3200" b="1" dirty="0">
              <a:solidFill>
                <a:schemeClr val="bg1"/>
              </a:solidFill>
              <a:latin typeface="+mn-lt"/>
            </a:endParaRPr>
          </a:p>
        </p:txBody>
      </p:sp>
      <p:sp>
        <p:nvSpPr>
          <p:cNvPr id="224" name="Rounded Rectangle 223">
            <a:extLst>
              <a:ext uri="{FF2B5EF4-FFF2-40B4-BE49-F238E27FC236}">
                <a16:creationId xmlns:a16="http://schemas.microsoft.com/office/drawing/2014/main" id="{7C27A6F8-766B-433B-A55F-4AA011D1F24F}"/>
              </a:ext>
            </a:extLst>
          </p:cNvPr>
          <p:cNvSpPr/>
          <p:nvPr/>
        </p:nvSpPr>
        <p:spPr>
          <a:xfrm rot="1071127">
            <a:off x="10009386" y="2737279"/>
            <a:ext cx="2258751" cy="919401"/>
          </a:xfrm>
          <a:prstGeom prst="roundRect">
            <a:avLst/>
          </a:prstGeom>
          <a:solidFill>
            <a:srgbClr val="FF0000"/>
          </a:solidFill>
        </p:spPr>
        <p:txBody>
          <a:bodyPr wrap="square">
            <a:spAutoFit/>
          </a:bodyPr>
          <a:lstStyle/>
          <a:p>
            <a:pPr algn="ctr"/>
            <a:r>
              <a:rPr lang="en-US" sz="2400" dirty="0">
                <a:solidFill>
                  <a:schemeClr val="bg1"/>
                </a:solidFill>
                <a:latin typeface="+mn-lt"/>
              </a:rPr>
              <a:t>Not much memory effect</a:t>
            </a:r>
          </a:p>
        </p:txBody>
      </p:sp>
      <p:sp>
        <p:nvSpPr>
          <p:cNvPr id="226" name="Rounded Rectangle 225">
            <a:extLst>
              <a:ext uri="{FF2B5EF4-FFF2-40B4-BE49-F238E27FC236}">
                <a16:creationId xmlns:a16="http://schemas.microsoft.com/office/drawing/2014/main" id="{7C27A6F8-766B-433B-A55F-4AA011D1F24F}"/>
              </a:ext>
            </a:extLst>
          </p:cNvPr>
          <p:cNvSpPr/>
          <p:nvPr/>
        </p:nvSpPr>
        <p:spPr>
          <a:xfrm>
            <a:off x="7980078" y="4410207"/>
            <a:ext cx="2935571" cy="1250934"/>
          </a:xfrm>
          <a:prstGeom prst="round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Our work: Also for O.D. &gt; 1</a:t>
            </a:r>
          </a:p>
        </p:txBody>
      </p:sp>
      <p:sp>
        <p:nvSpPr>
          <p:cNvPr id="76" name="Rectangle 75">
            <a:extLst>
              <a:ext uri="{FF2B5EF4-FFF2-40B4-BE49-F238E27FC236}">
                <a16:creationId xmlns:a16="http://schemas.microsoft.com/office/drawing/2014/main" id="{7C27A6F8-766B-433B-A55F-4AA011D1F24F}"/>
              </a:ext>
            </a:extLst>
          </p:cNvPr>
          <p:cNvSpPr/>
          <p:nvPr/>
        </p:nvSpPr>
        <p:spPr>
          <a:xfrm rot="16200000">
            <a:off x="-601905" y="3082780"/>
            <a:ext cx="1831787" cy="461665"/>
          </a:xfrm>
          <a:prstGeom prst="rect">
            <a:avLst/>
          </a:prstGeom>
        </p:spPr>
        <p:txBody>
          <a:bodyPr wrap="square">
            <a:spAutoFit/>
          </a:bodyPr>
          <a:lstStyle/>
          <a:p>
            <a:pPr lvl="0" algn="ctr">
              <a:spcBef>
                <a:spcPct val="20000"/>
              </a:spcBef>
            </a:pPr>
            <a:r>
              <a:rPr lang="en-US" sz="2400" b="1" dirty="0">
                <a:solidFill>
                  <a:schemeClr val="bg1"/>
                </a:solidFill>
                <a:latin typeface="+mj-lt"/>
              </a:rPr>
              <a:t>O.D. &gt;&gt; 1</a:t>
            </a:r>
          </a:p>
        </p:txBody>
      </p:sp>
      <p:sp>
        <p:nvSpPr>
          <p:cNvPr id="77" name="Rectangle 76">
            <a:extLst>
              <a:ext uri="{FF2B5EF4-FFF2-40B4-BE49-F238E27FC236}">
                <a16:creationId xmlns:a16="http://schemas.microsoft.com/office/drawing/2014/main" id="{7C27A6F8-766B-433B-A55F-4AA011D1F24F}"/>
              </a:ext>
            </a:extLst>
          </p:cNvPr>
          <p:cNvSpPr/>
          <p:nvPr/>
        </p:nvSpPr>
        <p:spPr>
          <a:xfrm>
            <a:off x="112289" y="2136059"/>
            <a:ext cx="2213957" cy="461665"/>
          </a:xfrm>
          <a:prstGeom prst="rect">
            <a:avLst/>
          </a:prstGeom>
        </p:spPr>
        <p:txBody>
          <a:bodyPr wrap="square">
            <a:spAutoFit/>
          </a:bodyPr>
          <a:lstStyle/>
          <a:p>
            <a:pPr algn="ctr">
              <a:spcBef>
                <a:spcPct val="20000"/>
              </a:spcBef>
            </a:pPr>
            <a:r>
              <a:rPr lang="en-US" sz="2400" dirty="0">
                <a:solidFill>
                  <a:srgbClr val="FFC000"/>
                </a:solidFill>
                <a:latin typeface="+mj-lt"/>
              </a:rPr>
              <a:t>Thick materials</a:t>
            </a:r>
          </a:p>
        </p:txBody>
      </p:sp>
      <p:sp>
        <p:nvSpPr>
          <p:cNvPr id="86" name="Rectangle 85">
            <a:extLst>
              <a:ext uri="{FF2B5EF4-FFF2-40B4-BE49-F238E27FC236}">
                <a16:creationId xmlns:a16="http://schemas.microsoft.com/office/drawing/2014/main" id="{7C27A6F8-766B-433B-A55F-4AA011D1F24F}"/>
              </a:ext>
            </a:extLst>
          </p:cNvPr>
          <p:cNvSpPr/>
          <p:nvPr/>
        </p:nvSpPr>
        <p:spPr>
          <a:xfrm>
            <a:off x="127245" y="4015353"/>
            <a:ext cx="2202072" cy="461665"/>
          </a:xfrm>
          <a:prstGeom prst="rect">
            <a:avLst/>
          </a:prstGeom>
        </p:spPr>
        <p:txBody>
          <a:bodyPr wrap="square">
            <a:spAutoFit/>
          </a:bodyPr>
          <a:lstStyle/>
          <a:p>
            <a:pPr lvl="0" algn="ctr">
              <a:spcBef>
                <a:spcPct val="20000"/>
              </a:spcBef>
            </a:pPr>
            <a:r>
              <a:rPr lang="en-US" sz="2400" dirty="0">
                <a:solidFill>
                  <a:srgbClr val="FFC000"/>
                </a:solidFill>
                <a:latin typeface="+mj-lt"/>
              </a:rPr>
              <a:t>Thin materials</a:t>
            </a:r>
          </a:p>
        </p:txBody>
      </p:sp>
      <p:sp>
        <p:nvSpPr>
          <p:cNvPr id="87" name="Rectangle 86">
            <a:extLst>
              <a:ext uri="{FF2B5EF4-FFF2-40B4-BE49-F238E27FC236}">
                <a16:creationId xmlns:a16="http://schemas.microsoft.com/office/drawing/2014/main" id="{7C27A6F8-766B-433B-A55F-4AA011D1F24F}"/>
              </a:ext>
            </a:extLst>
          </p:cNvPr>
          <p:cNvSpPr/>
          <p:nvPr/>
        </p:nvSpPr>
        <p:spPr>
          <a:xfrm rot="16200000">
            <a:off x="-601457" y="4964302"/>
            <a:ext cx="1830892" cy="461665"/>
          </a:xfrm>
          <a:prstGeom prst="rect">
            <a:avLst/>
          </a:prstGeom>
        </p:spPr>
        <p:txBody>
          <a:bodyPr wrap="square">
            <a:spAutoFit/>
          </a:bodyPr>
          <a:lstStyle/>
          <a:p>
            <a:pPr algn="ctr">
              <a:spcBef>
                <a:spcPct val="20000"/>
              </a:spcBef>
            </a:pPr>
            <a:r>
              <a:rPr lang="en-US" sz="2400" b="1" dirty="0">
                <a:solidFill>
                  <a:schemeClr val="bg1"/>
                </a:solidFill>
                <a:latin typeface="+mj-lt"/>
              </a:rPr>
              <a:t>O.D. &lt; 1</a:t>
            </a:r>
          </a:p>
        </p:txBody>
      </p:sp>
      <p:sp>
        <p:nvSpPr>
          <p:cNvPr id="88" name="TextBox 102">
            <a:extLst>
              <a:ext uri="{FF2B5EF4-FFF2-40B4-BE49-F238E27FC236}">
                <a16:creationId xmlns:a16="http://schemas.microsoft.com/office/drawing/2014/main" id="{DEA09F5A-1661-4BDF-A2DF-89252468F52D}"/>
              </a:ext>
            </a:extLst>
          </p:cNvPr>
          <p:cNvSpPr txBox="1"/>
          <p:nvPr/>
        </p:nvSpPr>
        <p:spPr>
          <a:xfrm>
            <a:off x="210030" y="625648"/>
            <a:ext cx="2117154" cy="1631216"/>
          </a:xfrm>
          <a:prstGeom prst="rect">
            <a:avLst/>
          </a:prstGeom>
        </p:spPr>
        <p:txBody>
          <a:bodyPr wrap="square">
            <a:spAutoFit/>
          </a:bodyPr>
          <a:lstStyle>
            <a:defPPr>
              <a:defRPr lang="en-US"/>
            </a:defPPr>
            <a:lvl1pPr algn="ctr">
              <a:defRPr sz="4000">
                <a:solidFill>
                  <a:schemeClr val="bg1"/>
                </a:solidFill>
                <a:latin typeface="+mn-lt"/>
              </a:defRPr>
            </a:lvl1pPr>
          </a:lstStyle>
          <a:p>
            <a:pPr algn="l"/>
            <a:r>
              <a:rPr lang="en-US" sz="2000" b="1" dirty="0">
                <a:solidFill>
                  <a:srgbClr val="FFFF99"/>
                </a:solidFill>
              </a:rPr>
              <a:t>Optical Depth</a:t>
            </a:r>
            <a:r>
              <a:rPr lang="en-US" sz="2000" dirty="0">
                <a:solidFill>
                  <a:srgbClr val="FFFF99"/>
                </a:solidFill>
              </a:rPr>
              <a:t> (O.D.): average number of scattering events on a path</a:t>
            </a:r>
          </a:p>
        </p:txBody>
      </p:sp>
      <p:grpSp>
        <p:nvGrpSpPr>
          <p:cNvPr id="120" name="Group 119"/>
          <p:cNvGrpSpPr/>
          <p:nvPr/>
        </p:nvGrpSpPr>
        <p:grpSpPr>
          <a:xfrm>
            <a:off x="497688" y="4400298"/>
            <a:ext cx="1283685" cy="1480584"/>
            <a:chOff x="497688" y="4400298"/>
            <a:chExt cx="1283685" cy="1480584"/>
          </a:xfrm>
        </p:grpSpPr>
        <p:grpSp>
          <p:nvGrpSpPr>
            <p:cNvPr id="78" name="Group 77"/>
            <p:cNvGrpSpPr/>
            <p:nvPr/>
          </p:nvGrpSpPr>
          <p:grpSpPr>
            <a:xfrm>
              <a:off x="973478" y="4400298"/>
              <a:ext cx="478646" cy="1480584"/>
              <a:chOff x="1957939" y="1493279"/>
              <a:chExt cx="1294638" cy="4004679"/>
            </a:xfrm>
          </p:grpSpPr>
          <p:cxnSp>
            <p:nvCxnSpPr>
              <p:cNvPr id="79" name="Straight Connector 78"/>
              <p:cNvCxnSpPr/>
              <p:nvPr/>
            </p:nvCxnSpPr>
            <p:spPr>
              <a:xfrm>
                <a:off x="1957939" y="1493279"/>
                <a:ext cx="0" cy="399830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252577" y="1493282"/>
                <a:ext cx="0" cy="3998300"/>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rot="5400000" flipV="1">
                <a:off x="602934" y="2857616"/>
                <a:ext cx="4004675" cy="1276009"/>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2" name="Oval 81"/>
              <p:cNvSpPr/>
              <p:nvPr/>
            </p:nvSpPr>
            <p:spPr>
              <a:xfrm rot="7041228" flipH="1" flipV="1">
                <a:off x="2237196" y="206380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3" name="Oval 82"/>
              <p:cNvSpPr/>
              <p:nvPr/>
            </p:nvSpPr>
            <p:spPr>
              <a:xfrm rot="7041228" flipH="1" flipV="1">
                <a:off x="2778152" y="290484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4" name="Oval 83"/>
              <p:cNvSpPr/>
              <p:nvPr/>
            </p:nvSpPr>
            <p:spPr>
              <a:xfrm rot="7041228" flipH="1" flipV="1">
                <a:off x="2287096" y="349073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5" name="Oval 84"/>
              <p:cNvSpPr/>
              <p:nvPr/>
            </p:nvSpPr>
            <p:spPr>
              <a:xfrm rot="7041228" flipH="1" flipV="1">
                <a:off x="2618852" y="447179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17" name="Group 116"/>
            <p:cNvGrpSpPr/>
            <p:nvPr/>
          </p:nvGrpSpPr>
          <p:grpSpPr>
            <a:xfrm>
              <a:off x="497688" y="5117335"/>
              <a:ext cx="1283685" cy="64869"/>
              <a:chOff x="497688" y="5117335"/>
              <a:chExt cx="1283685" cy="64869"/>
            </a:xfrm>
          </p:grpSpPr>
          <p:grpSp>
            <p:nvGrpSpPr>
              <p:cNvPr id="94" name="Group 93"/>
              <p:cNvGrpSpPr/>
              <p:nvPr/>
            </p:nvGrpSpPr>
            <p:grpSpPr>
              <a:xfrm rot="611399" flipV="1">
                <a:off x="497688" y="5117335"/>
                <a:ext cx="607218" cy="0"/>
                <a:chOff x="-2208123" y="3843897"/>
                <a:chExt cx="2557374" cy="0"/>
              </a:xfrm>
            </p:grpSpPr>
            <p:cxnSp>
              <p:nvCxnSpPr>
                <p:cNvPr id="95" name="Straight Arrow Connector 94"/>
                <p:cNvCxnSpPr/>
                <p:nvPr/>
              </p:nvCxnSpPr>
              <p:spPr>
                <a:xfrm flipV="1">
                  <a:off x="-2208123" y="3843897"/>
                  <a:ext cx="1699130" cy="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132765" y="3843897"/>
                  <a:ext cx="1482016" cy="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flipV="1">
                <a:off x="1174155" y="5182204"/>
                <a:ext cx="607218" cy="0"/>
                <a:chOff x="-2208123" y="3843897"/>
                <a:chExt cx="2557374" cy="0"/>
              </a:xfrm>
            </p:grpSpPr>
            <p:cxnSp>
              <p:nvCxnSpPr>
                <p:cNvPr id="102" name="Straight Arrow Connector 101"/>
                <p:cNvCxnSpPr/>
                <p:nvPr/>
              </p:nvCxnSpPr>
              <p:spPr>
                <a:xfrm flipV="1">
                  <a:off x="-2208123" y="3843897"/>
                  <a:ext cx="1699130" cy="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1132765" y="3843897"/>
                  <a:ext cx="1482016" cy="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grpSp>
        <p:nvGrpSpPr>
          <p:cNvPr id="119" name="Group 118"/>
          <p:cNvGrpSpPr/>
          <p:nvPr/>
        </p:nvGrpSpPr>
        <p:grpSpPr>
          <a:xfrm>
            <a:off x="466205" y="2574898"/>
            <a:ext cx="1601225" cy="1480584"/>
            <a:chOff x="466205" y="2574898"/>
            <a:chExt cx="1601225" cy="1480584"/>
          </a:xfrm>
        </p:grpSpPr>
        <p:grpSp>
          <p:nvGrpSpPr>
            <p:cNvPr id="18" name="Group 17"/>
            <p:cNvGrpSpPr/>
            <p:nvPr/>
          </p:nvGrpSpPr>
          <p:grpSpPr>
            <a:xfrm>
              <a:off x="544821" y="2574898"/>
              <a:ext cx="1340596" cy="1480584"/>
              <a:chOff x="3871439" y="1493279"/>
              <a:chExt cx="3626042" cy="4004680"/>
            </a:xfrm>
          </p:grpSpPr>
          <p:cxnSp>
            <p:nvCxnSpPr>
              <p:cNvPr id="19" name="Straight Connector 18"/>
              <p:cNvCxnSpPr/>
              <p:nvPr/>
            </p:nvCxnSpPr>
            <p:spPr>
              <a:xfrm>
                <a:off x="3871439" y="1493279"/>
                <a:ext cx="0" cy="3998303"/>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497481" y="1493282"/>
                <a:ext cx="0" cy="3998300"/>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rot="5400000" flipV="1">
                <a:off x="3677711" y="1692251"/>
                <a:ext cx="4004675" cy="3606742"/>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 name="Oval 21"/>
              <p:cNvSpPr/>
              <p:nvPr/>
            </p:nvSpPr>
            <p:spPr>
              <a:xfrm rot="7041228" flipH="1" flipV="1">
                <a:off x="6672615" y="206380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 name="Oval 22"/>
              <p:cNvSpPr/>
              <p:nvPr/>
            </p:nvSpPr>
            <p:spPr>
              <a:xfrm rot="7041228" flipH="1" flipV="1">
                <a:off x="7111534" y="298681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Oval 23"/>
              <p:cNvSpPr/>
              <p:nvPr/>
            </p:nvSpPr>
            <p:spPr>
              <a:xfrm rot="7041228" flipH="1" flipV="1">
                <a:off x="6651873" y="383700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Oval 24"/>
              <p:cNvSpPr/>
              <p:nvPr/>
            </p:nvSpPr>
            <p:spPr>
              <a:xfrm rot="7041228" flipH="1" flipV="1">
                <a:off x="6995855" y="476102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Oval 25"/>
              <p:cNvSpPr/>
              <p:nvPr/>
            </p:nvSpPr>
            <p:spPr>
              <a:xfrm rot="7041228" flipH="1" flipV="1">
                <a:off x="6524634" y="321671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Oval 26"/>
              <p:cNvSpPr/>
              <p:nvPr/>
            </p:nvSpPr>
            <p:spPr>
              <a:xfrm rot="7041228" flipH="1" flipV="1">
                <a:off x="6705815" y="274637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Oval 27"/>
              <p:cNvSpPr/>
              <p:nvPr/>
            </p:nvSpPr>
            <p:spPr>
              <a:xfrm rot="7041228" flipH="1" flipV="1">
                <a:off x="6889529" y="367873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Oval 28"/>
              <p:cNvSpPr/>
              <p:nvPr/>
            </p:nvSpPr>
            <p:spPr>
              <a:xfrm rot="7041228" flipH="1" flipV="1">
                <a:off x="7080013" y="411777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Oval 29"/>
              <p:cNvSpPr/>
              <p:nvPr/>
            </p:nvSpPr>
            <p:spPr>
              <a:xfrm rot="7041228" flipH="1" flipV="1">
                <a:off x="6764046" y="442237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1" name="Oval 30"/>
              <p:cNvSpPr/>
              <p:nvPr/>
            </p:nvSpPr>
            <p:spPr>
              <a:xfrm rot="7041228" flipH="1" flipV="1">
                <a:off x="6611378" y="478440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Oval 31"/>
              <p:cNvSpPr/>
              <p:nvPr/>
            </p:nvSpPr>
            <p:spPr>
              <a:xfrm rot="7041228" flipH="1" flipV="1">
                <a:off x="6393558" y="439339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Oval 32"/>
              <p:cNvSpPr/>
              <p:nvPr/>
            </p:nvSpPr>
            <p:spPr>
              <a:xfrm rot="7041228" flipH="1" flipV="1">
                <a:off x="6726862" y="411690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Oval 33"/>
              <p:cNvSpPr/>
              <p:nvPr/>
            </p:nvSpPr>
            <p:spPr>
              <a:xfrm rot="7041228" flipH="1" flipV="1">
                <a:off x="6940348" y="331628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Oval 34"/>
              <p:cNvSpPr/>
              <p:nvPr/>
            </p:nvSpPr>
            <p:spPr>
              <a:xfrm rot="7041228" flipH="1" flipV="1">
                <a:off x="7098827" y="248358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Oval 35"/>
              <p:cNvSpPr/>
              <p:nvPr/>
            </p:nvSpPr>
            <p:spPr>
              <a:xfrm rot="7041228" flipH="1" flipV="1">
                <a:off x="6405260" y="236825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Oval 36"/>
              <p:cNvSpPr/>
              <p:nvPr/>
            </p:nvSpPr>
            <p:spPr>
              <a:xfrm rot="7041228" flipH="1" flipV="1">
                <a:off x="6060138" y="206380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Oval 37"/>
              <p:cNvSpPr/>
              <p:nvPr/>
            </p:nvSpPr>
            <p:spPr>
              <a:xfrm rot="7041228" flipH="1" flipV="1">
                <a:off x="5869967" y="265151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 name="Oval 38"/>
              <p:cNvSpPr/>
              <p:nvPr/>
            </p:nvSpPr>
            <p:spPr>
              <a:xfrm rot="7041228" flipH="1" flipV="1">
                <a:off x="6223321" y="280599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 name="Oval 39"/>
              <p:cNvSpPr/>
              <p:nvPr/>
            </p:nvSpPr>
            <p:spPr>
              <a:xfrm rot="7041228" flipH="1" flipV="1">
                <a:off x="5966310" y="317418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 name="Oval 40"/>
              <p:cNvSpPr/>
              <p:nvPr/>
            </p:nvSpPr>
            <p:spPr>
              <a:xfrm rot="7041228" flipH="1" flipV="1">
                <a:off x="6291981" y="356455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 name="Oval 41"/>
              <p:cNvSpPr/>
              <p:nvPr/>
            </p:nvSpPr>
            <p:spPr>
              <a:xfrm rot="7041228" flipH="1" flipV="1">
                <a:off x="5854285" y="376637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 name="Oval 43"/>
              <p:cNvSpPr/>
              <p:nvPr/>
            </p:nvSpPr>
            <p:spPr>
              <a:xfrm rot="7041228" flipH="1" flipV="1">
                <a:off x="6282856" y="3956320"/>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 name="Oval 44"/>
              <p:cNvSpPr/>
              <p:nvPr/>
            </p:nvSpPr>
            <p:spPr>
              <a:xfrm rot="7041228" flipH="1" flipV="1">
                <a:off x="5969450" y="427858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 name="Oval 45"/>
              <p:cNvSpPr/>
              <p:nvPr/>
            </p:nvSpPr>
            <p:spPr>
              <a:xfrm rot="7041228" flipH="1" flipV="1">
                <a:off x="6179559" y="470802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 name="Oval 46"/>
              <p:cNvSpPr/>
              <p:nvPr/>
            </p:nvSpPr>
            <p:spPr>
              <a:xfrm rot="7041228" flipH="1" flipV="1">
                <a:off x="5541838" y="464201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 name="Oval 47"/>
              <p:cNvSpPr/>
              <p:nvPr/>
            </p:nvSpPr>
            <p:spPr>
              <a:xfrm rot="7041228" flipH="1" flipV="1">
                <a:off x="5436177" y="408001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 name="Oval 48"/>
              <p:cNvSpPr/>
              <p:nvPr/>
            </p:nvSpPr>
            <p:spPr>
              <a:xfrm rot="7041228" flipH="1" flipV="1">
                <a:off x="5653820" y="338956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 name="Oval 49"/>
              <p:cNvSpPr/>
              <p:nvPr/>
            </p:nvSpPr>
            <p:spPr>
              <a:xfrm rot="7041228" flipH="1" flipV="1">
                <a:off x="5329636" y="358133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1" name="Oval 50"/>
              <p:cNvSpPr/>
              <p:nvPr/>
            </p:nvSpPr>
            <p:spPr>
              <a:xfrm rot="7041228" flipH="1" flipV="1">
                <a:off x="5370603" y="303443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2" name="Oval 51"/>
              <p:cNvSpPr/>
              <p:nvPr/>
            </p:nvSpPr>
            <p:spPr>
              <a:xfrm rot="7041228" flipH="1" flipV="1">
                <a:off x="5514881" y="258263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 name="Oval 52"/>
              <p:cNvSpPr/>
              <p:nvPr/>
            </p:nvSpPr>
            <p:spPr>
              <a:xfrm rot="7041228" flipH="1" flipV="1">
                <a:off x="5741639" y="2203796"/>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Oval 53"/>
              <p:cNvSpPr/>
              <p:nvPr/>
            </p:nvSpPr>
            <p:spPr>
              <a:xfrm rot="7041228" flipH="1" flipV="1">
                <a:off x="5287436" y="201972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Oval 54"/>
              <p:cNvSpPr/>
              <p:nvPr/>
            </p:nvSpPr>
            <p:spPr>
              <a:xfrm rot="7041228" flipH="1" flipV="1">
                <a:off x="5001829" y="235082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6" name="Oval 55"/>
              <p:cNvSpPr/>
              <p:nvPr/>
            </p:nvSpPr>
            <p:spPr>
              <a:xfrm rot="7041228" flipH="1" flipV="1">
                <a:off x="4808165" y="2780265"/>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7" name="Oval 56"/>
              <p:cNvSpPr/>
              <p:nvPr/>
            </p:nvSpPr>
            <p:spPr>
              <a:xfrm rot="7041228" flipH="1" flipV="1">
                <a:off x="4876338" y="324800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8" name="Oval 57"/>
              <p:cNvSpPr/>
              <p:nvPr/>
            </p:nvSpPr>
            <p:spPr>
              <a:xfrm rot="7041228" flipH="1" flipV="1">
                <a:off x="4447712" y="342809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Oval 58"/>
              <p:cNvSpPr/>
              <p:nvPr/>
            </p:nvSpPr>
            <p:spPr>
              <a:xfrm rot="7041228" flipH="1" flipV="1">
                <a:off x="4716453" y="367734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Oval 59"/>
              <p:cNvSpPr/>
              <p:nvPr/>
            </p:nvSpPr>
            <p:spPr>
              <a:xfrm rot="7041228" flipH="1" flipV="1">
                <a:off x="4983089" y="396995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1" name="Oval 60"/>
              <p:cNvSpPr/>
              <p:nvPr/>
            </p:nvSpPr>
            <p:spPr>
              <a:xfrm rot="7041228" flipH="1" flipV="1">
                <a:off x="4724406" y="424480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2" name="Oval 61"/>
              <p:cNvSpPr/>
              <p:nvPr/>
            </p:nvSpPr>
            <p:spPr>
              <a:xfrm rot="7041228" flipH="1" flipV="1">
                <a:off x="5045806" y="447312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Oval 62"/>
              <p:cNvSpPr/>
              <p:nvPr/>
            </p:nvSpPr>
            <p:spPr>
              <a:xfrm rot="7041228" flipH="1" flipV="1">
                <a:off x="4636305" y="47214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4" name="Oval 63"/>
              <p:cNvSpPr/>
              <p:nvPr/>
            </p:nvSpPr>
            <p:spPr>
              <a:xfrm rot="7041228" flipH="1" flipV="1">
                <a:off x="4140329" y="4520739"/>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5" name="Oval 64"/>
              <p:cNvSpPr/>
              <p:nvPr/>
            </p:nvSpPr>
            <p:spPr>
              <a:xfrm rot="7041228" flipH="1" flipV="1">
                <a:off x="4310972" y="4082920"/>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6" name="Oval 65"/>
              <p:cNvSpPr/>
              <p:nvPr/>
            </p:nvSpPr>
            <p:spPr>
              <a:xfrm rot="7041228" flipH="1" flipV="1">
                <a:off x="3977447" y="371256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7" name="Oval 66"/>
              <p:cNvSpPr/>
              <p:nvPr/>
            </p:nvSpPr>
            <p:spPr>
              <a:xfrm rot="7041228" flipH="1" flipV="1">
                <a:off x="4131164" y="31927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8" name="Oval 67"/>
              <p:cNvSpPr/>
              <p:nvPr/>
            </p:nvSpPr>
            <p:spPr>
              <a:xfrm rot="7041228" flipH="1" flipV="1">
                <a:off x="4011415" y="2670268"/>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9" name="Oval 68"/>
              <p:cNvSpPr/>
              <p:nvPr/>
            </p:nvSpPr>
            <p:spPr>
              <a:xfrm rot="7041228" flipH="1" flipV="1">
                <a:off x="4440040" y="2984001"/>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0" name="Oval 69"/>
              <p:cNvSpPr/>
              <p:nvPr/>
            </p:nvSpPr>
            <p:spPr>
              <a:xfrm rot="7041228" flipH="1" flipV="1">
                <a:off x="4564764" y="254425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Oval 70"/>
              <p:cNvSpPr/>
              <p:nvPr/>
            </p:nvSpPr>
            <p:spPr>
              <a:xfrm rot="7041228" flipH="1" flipV="1">
                <a:off x="4452066" y="213410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2" name="Oval 71"/>
              <p:cNvSpPr/>
              <p:nvPr/>
            </p:nvSpPr>
            <p:spPr>
              <a:xfrm rot="7041228" flipH="1" flipV="1">
                <a:off x="4033383" y="2266234"/>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3" name="Oval 72"/>
              <p:cNvSpPr/>
              <p:nvPr/>
            </p:nvSpPr>
            <p:spPr>
              <a:xfrm rot="7041228" flipH="1" flipV="1">
                <a:off x="4824815" y="1996087"/>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4" name="Oval 73"/>
              <p:cNvSpPr/>
              <p:nvPr/>
            </p:nvSpPr>
            <p:spPr>
              <a:xfrm rot="7041228" flipH="1" flipV="1">
                <a:off x="5187042" y="2729493"/>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5" name="Oval 74"/>
              <p:cNvSpPr/>
              <p:nvPr/>
            </p:nvSpPr>
            <p:spPr>
              <a:xfrm rot="7041228" flipH="1" flipV="1">
                <a:off x="5711694" y="2949782"/>
                <a:ext cx="234884" cy="234884"/>
              </a:xfrm>
              <a:prstGeom prst="ellipse">
                <a:avLst/>
              </a:prstGeom>
              <a:solidFill>
                <a:schemeClr val="bg1">
                  <a:lumMod val="6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116" name="Group 115"/>
            <p:cNvGrpSpPr/>
            <p:nvPr/>
          </p:nvGrpSpPr>
          <p:grpSpPr>
            <a:xfrm>
              <a:off x="466205" y="3184544"/>
              <a:ext cx="1601225" cy="582594"/>
              <a:chOff x="466205" y="3184544"/>
              <a:chExt cx="1601225" cy="582594"/>
            </a:xfrm>
          </p:grpSpPr>
          <p:grpSp>
            <p:nvGrpSpPr>
              <p:cNvPr id="104" name="Group 103"/>
              <p:cNvGrpSpPr/>
              <p:nvPr/>
            </p:nvGrpSpPr>
            <p:grpSpPr>
              <a:xfrm rot="1587405" flipV="1">
                <a:off x="466205" y="3202182"/>
                <a:ext cx="301475" cy="109940"/>
                <a:chOff x="-1493860" y="3788927"/>
                <a:chExt cx="1269700" cy="109940"/>
              </a:xfrm>
            </p:grpSpPr>
            <p:cxnSp>
              <p:nvCxnSpPr>
                <p:cNvPr id="105" name="Straight Arrow Connector 104"/>
                <p:cNvCxnSpPr/>
                <p:nvPr/>
              </p:nvCxnSpPr>
              <p:spPr>
                <a:xfrm rot="1587405" flipV="1">
                  <a:off x="-1493860" y="3788927"/>
                  <a:ext cx="930445" cy="10994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1587405" flipV="1">
                  <a:off x="-1082560" y="3793184"/>
                  <a:ext cx="858400" cy="10142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p:cNvCxnSpPr/>
              <p:nvPr/>
            </p:nvCxnSpPr>
            <p:spPr>
              <a:xfrm flipV="1">
                <a:off x="825696" y="3274219"/>
                <a:ext cx="122042" cy="68562"/>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995275" y="3256451"/>
                <a:ext cx="214400" cy="5348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183481" y="3348038"/>
                <a:ext cx="54769" cy="190500"/>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176338" y="3609975"/>
                <a:ext cx="38139" cy="146664"/>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1235869" y="3676650"/>
                <a:ext cx="102395" cy="90488"/>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1378744" y="3407569"/>
                <a:ext cx="85726" cy="207169"/>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a:off x="1516856" y="3305175"/>
                <a:ext cx="169069" cy="61913"/>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rot="20663389" flipV="1">
                <a:off x="1765955" y="3184544"/>
                <a:ext cx="301475" cy="109940"/>
                <a:chOff x="-1493860" y="3788927"/>
                <a:chExt cx="1269700" cy="109940"/>
              </a:xfrm>
            </p:grpSpPr>
            <p:cxnSp>
              <p:nvCxnSpPr>
                <p:cNvPr id="133" name="Straight Arrow Connector 132"/>
                <p:cNvCxnSpPr/>
                <p:nvPr/>
              </p:nvCxnSpPr>
              <p:spPr>
                <a:xfrm rot="1587405" flipV="1">
                  <a:off x="-1493860" y="3788927"/>
                  <a:ext cx="930445" cy="109940"/>
                </a:xfrm>
                <a:prstGeom prst="straightConnector1">
                  <a:avLst/>
                </a:prstGeom>
                <a:ln w="317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rot="1587405" flipV="1">
                  <a:off x="-1082560" y="3793184"/>
                  <a:ext cx="858400" cy="101427"/>
                </a:xfrm>
                <a:prstGeom prst="straightConnector1">
                  <a:avLst/>
                </a:prstGeom>
                <a:ln w="3175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grpSp>
      </p:grpSp>
    </p:spTree>
    <p:custDataLst>
      <p:tags r:id="rId1"/>
    </p:custDataLst>
    <p:extLst>
      <p:ext uri="{BB962C8B-B14F-4D97-AF65-F5344CB8AC3E}">
        <p14:creationId xmlns:p14="http://schemas.microsoft.com/office/powerpoint/2010/main" val="415432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4"/>
                                        </p:tgtEl>
                                        <p:attrNameLst>
                                          <p:attrName>style.visibility</p:attrName>
                                        </p:attrNameLst>
                                      </p:cBhvr>
                                      <p:to>
                                        <p:strVal val="visible"/>
                                      </p:to>
                                    </p:set>
                                    <p:animEffect transition="in" filter="fade">
                                      <p:cBhvr>
                                        <p:cTn id="10" dur="500"/>
                                        <p:tgtEl>
                                          <p:spTgt spid="2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500"/>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24"/>
                                        </p:tgtEl>
                                        <p:attrNameLst>
                                          <p:attrName>style.visibility</p:attrName>
                                        </p:attrNameLst>
                                      </p:cBhvr>
                                      <p:to>
                                        <p:strVal val="visible"/>
                                      </p:to>
                                    </p:set>
                                    <p:animEffect transition="in" filter="fade">
                                      <p:cBhvr>
                                        <p:cTn id="20" dur="500"/>
                                        <p:tgtEl>
                                          <p:spTgt spid="224"/>
                                        </p:tgtEl>
                                      </p:cBhvr>
                                    </p:animEffect>
                                    <p:anim calcmode="lin" valueType="num">
                                      <p:cBhvr>
                                        <p:cTn id="21" dur="500" fill="hold"/>
                                        <p:tgtEl>
                                          <p:spTgt spid="224"/>
                                        </p:tgtEl>
                                        <p:attrNameLst>
                                          <p:attrName>ppt_x</p:attrName>
                                        </p:attrNameLst>
                                      </p:cBhvr>
                                      <p:tavLst>
                                        <p:tav tm="0">
                                          <p:val>
                                            <p:strVal val="#ppt_x"/>
                                          </p:val>
                                        </p:tav>
                                        <p:tav tm="100000">
                                          <p:val>
                                            <p:strVal val="#ppt_x"/>
                                          </p:val>
                                        </p:tav>
                                      </p:tavLst>
                                    </p:anim>
                                    <p:anim calcmode="lin" valueType="num">
                                      <p:cBhvr>
                                        <p:cTn id="22" dur="5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P spid="222" grpId="0"/>
      <p:bldP spid="224" grpId="0" animBg="1"/>
      <p:bldP spid="2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Setup 2"/>
          <p:cNvGrpSpPr/>
          <p:nvPr/>
        </p:nvGrpSpPr>
        <p:grpSpPr>
          <a:xfrm>
            <a:off x="2246541" y="1017654"/>
            <a:ext cx="1698842" cy="4048934"/>
            <a:chOff x="14796779" y="2430962"/>
            <a:chExt cx="1698842" cy="4048934"/>
          </a:xfrm>
        </p:grpSpPr>
        <p:cxnSp>
          <p:nvCxnSpPr>
            <p:cNvPr id="159" name="Straight Connector 158"/>
            <p:cNvCxnSpPr/>
            <p:nvPr/>
          </p:nvCxnSpPr>
          <p:spPr>
            <a:xfrm>
              <a:off x="14796779" y="2436344"/>
              <a:ext cx="7351" cy="404355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6495621" y="2430962"/>
              <a:ext cx="0" cy="4048934"/>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rot="5400000" flipV="1">
              <a:off x="13628102" y="3612377"/>
              <a:ext cx="4043548" cy="1691489"/>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2" name="Oval 161"/>
            <p:cNvSpPr/>
            <p:nvPr/>
          </p:nvSpPr>
          <p:spPr>
            <a:xfrm rot="7041228" flipV="1">
              <a:off x="14965112" y="439420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3" name="Oval 162"/>
            <p:cNvSpPr/>
            <p:nvPr/>
          </p:nvSpPr>
          <p:spPr>
            <a:xfrm rot="7041228" flipV="1">
              <a:off x="15104968" y="419725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4" name="Oval 163"/>
            <p:cNvSpPr/>
            <p:nvPr/>
          </p:nvSpPr>
          <p:spPr>
            <a:xfrm rot="7041228" flipV="1">
              <a:off x="15257726" y="448680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5" name="Oval 164"/>
            <p:cNvSpPr/>
            <p:nvPr/>
          </p:nvSpPr>
          <p:spPr>
            <a:xfrm rot="7041228" flipV="1">
              <a:off x="15630634" y="429513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6" name="Oval 165"/>
            <p:cNvSpPr/>
            <p:nvPr/>
          </p:nvSpPr>
          <p:spPr>
            <a:xfrm rot="7041228" flipV="1">
              <a:off x="15936416" y="397394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7" name="Oval 166"/>
            <p:cNvSpPr/>
            <p:nvPr/>
          </p:nvSpPr>
          <p:spPr>
            <a:xfrm rot="7041228" flipV="1">
              <a:off x="15753207" y="386865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8" name="Oval 167"/>
            <p:cNvSpPr/>
            <p:nvPr/>
          </p:nvSpPr>
          <p:spPr>
            <a:xfrm rot="7041228" flipV="1">
              <a:off x="15393718" y="418959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9" name="Oval 168"/>
            <p:cNvSpPr/>
            <p:nvPr/>
          </p:nvSpPr>
          <p:spPr>
            <a:xfrm rot="7041228" flipV="1">
              <a:off x="15366864" y="377772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0" name="Oval 169"/>
            <p:cNvSpPr/>
            <p:nvPr/>
          </p:nvSpPr>
          <p:spPr>
            <a:xfrm rot="7041228" flipV="1">
              <a:off x="14926017" y="406679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1" name="Oval 170"/>
            <p:cNvSpPr/>
            <p:nvPr/>
          </p:nvSpPr>
          <p:spPr>
            <a:xfrm rot="7041228" flipV="1">
              <a:off x="15087644" y="359550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2" name="Oval 171"/>
            <p:cNvSpPr/>
            <p:nvPr/>
          </p:nvSpPr>
          <p:spPr>
            <a:xfrm rot="7041228" flipV="1">
              <a:off x="15869342" y="361215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3" name="Oval 172"/>
            <p:cNvSpPr/>
            <p:nvPr/>
          </p:nvSpPr>
          <p:spPr>
            <a:xfrm rot="7041228" flipV="1">
              <a:off x="16209250" y="378576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4" name="Oval 173"/>
            <p:cNvSpPr/>
            <p:nvPr/>
          </p:nvSpPr>
          <p:spPr>
            <a:xfrm rot="7041228" flipV="1">
              <a:off x="16304984" y="415657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5" name="Oval 174"/>
            <p:cNvSpPr/>
            <p:nvPr/>
          </p:nvSpPr>
          <p:spPr>
            <a:xfrm rot="7041228" flipV="1">
              <a:off x="16228585" y="451191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6" name="Oval 175"/>
            <p:cNvSpPr/>
            <p:nvPr/>
          </p:nvSpPr>
          <p:spPr>
            <a:xfrm rot="7041228" flipV="1">
              <a:off x="15922143" y="469639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7" name="Oval 176"/>
            <p:cNvSpPr/>
            <p:nvPr/>
          </p:nvSpPr>
          <p:spPr>
            <a:xfrm rot="7041228" flipV="1">
              <a:off x="15589665" y="496274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8" name="Oval 177"/>
            <p:cNvSpPr/>
            <p:nvPr/>
          </p:nvSpPr>
          <p:spPr>
            <a:xfrm rot="7041228" flipV="1">
              <a:off x="15630634" y="453309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9" name="Oval 178"/>
            <p:cNvSpPr/>
            <p:nvPr/>
          </p:nvSpPr>
          <p:spPr>
            <a:xfrm rot="7041228" flipV="1">
              <a:off x="16132243" y="437099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0" name="Oval 179"/>
            <p:cNvSpPr/>
            <p:nvPr/>
          </p:nvSpPr>
          <p:spPr>
            <a:xfrm rot="7041228" flipV="1">
              <a:off x="15935586" y="417451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1" name="Oval 180"/>
            <p:cNvSpPr/>
            <p:nvPr/>
          </p:nvSpPr>
          <p:spPr>
            <a:xfrm rot="7041228" flipV="1">
              <a:off x="15513318" y="403254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2" name="Oval 181"/>
            <p:cNvSpPr/>
            <p:nvPr/>
          </p:nvSpPr>
          <p:spPr>
            <a:xfrm rot="7041228" flipV="1">
              <a:off x="15082789" y="388878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3" name="Oval 182"/>
            <p:cNvSpPr/>
            <p:nvPr/>
          </p:nvSpPr>
          <p:spPr>
            <a:xfrm rot="7041228" flipV="1">
              <a:off x="15043213" y="455668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4" name="Oval 183"/>
            <p:cNvSpPr/>
            <p:nvPr/>
          </p:nvSpPr>
          <p:spPr>
            <a:xfrm rot="7041228" flipV="1">
              <a:off x="15228430" y="496038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5" name="Oval 184"/>
            <p:cNvSpPr/>
            <p:nvPr/>
          </p:nvSpPr>
          <p:spPr>
            <a:xfrm rot="7041228" flipV="1">
              <a:off x="15050842" y="512050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6" name="Oval 185"/>
            <p:cNvSpPr/>
            <p:nvPr/>
          </p:nvSpPr>
          <p:spPr>
            <a:xfrm rot="7041228" flipV="1">
              <a:off x="14965111" y="476185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7" name="Oval 186"/>
            <p:cNvSpPr/>
            <p:nvPr/>
          </p:nvSpPr>
          <p:spPr>
            <a:xfrm rot="7041228" flipV="1">
              <a:off x="15367748" y="472837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8" name="Oval 187"/>
            <p:cNvSpPr/>
            <p:nvPr/>
          </p:nvSpPr>
          <p:spPr>
            <a:xfrm rot="7041228" flipV="1">
              <a:off x="15458449" y="439361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89" name="Oval 188"/>
            <p:cNvSpPr/>
            <p:nvPr/>
          </p:nvSpPr>
          <p:spPr>
            <a:xfrm rot="7041228" flipV="1">
              <a:off x="16229775" y="500733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0" name="Oval 189"/>
            <p:cNvSpPr/>
            <p:nvPr/>
          </p:nvSpPr>
          <p:spPr>
            <a:xfrm rot="7041228" flipV="1">
              <a:off x="16287440" y="478267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1" name="Oval 190"/>
            <p:cNvSpPr/>
            <p:nvPr/>
          </p:nvSpPr>
          <p:spPr>
            <a:xfrm rot="7041228" flipV="1">
              <a:off x="16108889" y="470944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2" name="Oval 191"/>
            <p:cNvSpPr/>
            <p:nvPr/>
          </p:nvSpPr>
          <p:spPr>
            <a:xfrm rot="7041228" flipV="1">
              <a:off x="15966781" y="506638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3" name="Oval 192"/>
            <p:cNvSpPr/>
            <p:nvPr/>
          </p:nvSpPr>
          <p:spPr>
            <a:xfrm rot="7041228" flipV="1">
              <a:off x="15929095" y="442776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4" name="Oval 193"/>
            <p:cNvSpPr/>
            <p:nvPr/>
          </p:nvSpPr>
          <p:spPr>
            <a:xfrm rot="7041228" flipV="1">
              <a:off x="15570726" y="519597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5" name="Oval 194"/>
            <p:cNvSpPr/>
            <p:nvPr/>
          </p:nvSpPr>
          <p:spPr>
            <a:xfrm rot="7041228" flipV="1">
              <a:off x="15181012" y="535708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6" name="Oval 195"/>
            <p:cNvSpPr/>
            <p:nvPr/>
          </p:nvSpPr>
          <p:spPr>
            <a:xfrm rot="7041228" flipV="1">
              <a:off x="15648916" y="568523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7" name="Oval 196"/>
            <p:cNvSpPr/>
            <p:nvPr/>
          </p:nvSpPr>
          <p:spPr>
            <a:xfrm rot="7041228" flipV="1">
              <a:off x="16150394" y="555453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8" name="Oval 197"/>
            <p:cNvSpPr/>
            <p:nvPr/>
          </p:nvSpPr>
          <p:spPr>
            <a:xfrm rot="7041228" flipV="1">
              <a:off x="15764246" y="517449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9" name="Oval 198"/>
            <p:cNvSpPr/>
            <p:nvPr/>
          </p:nvSpPr>
          <p:spPr>
            <a:xfrm rot="7041228" flipV="1">
              <a:off x="16139211" y="489814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0" name="Oval 199"/>
            <p:cNvSpPr/>
            <p:nvPr/>
          </p:nvSpPr>
          <p:spPr>
            <a:xfrm rot="7041228" flipV="1">
              <a:off x="15764247" y="485049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1" name="Oval 200"/>
            <p:cNvSpPr/>
            <p:nvPr/>
          </p:nvSpPr>
          <p:spPr>
            <a:xfrm rot="7041228" flipV="1">
              <a:off x="15830246" y="456847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2" name="Oval 201"/>
            <p:cNvSpPr/>
            <p:nvPr/>
          </p:nvSpPr>
          <p:spPr>
            <a:xfrm rot="7041228" flipV="1">
              <a:off x="15575982" y="474357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3" name="Oval 202"/>
            <p:cNvSpPr/>
            <p:nvPr/>
          </p:nvSpPr>
          <p:spPr>
            <a:xfrm rot="7041228" flipV="1">
              <a:off x="15389619" y="513563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4" name="Oval 203"/>
            <p:cNvSpPr/>
            <p:nvPr/>
          </p:nvSpPr>
          <p:spPr>
            <a:xfrm rot="7041228" flipV="1">
              <a:off x="15008772" y="560456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5" name="Oval 204"/>
            <p:cNvSpPr/>
            <p:nvPr/>
          </p:nvSpPr>
          <p:spPr>
            <a:xfrm rot="7041228" flipV="1">
              <a:off x="14915197" y="530305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6" name="Oval 205"/>
            <p:cNvSpPr/>
            <p:nvPr/>
          </p:nvSpPr>
          <p:spPr>
            <a:xfrm rot="7041228" flipV="1">
              <a:off x="15245608" y="568402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7" name="Oval 206"/>
            <p:cNvSpPr/>
            <p:nvPr/>
          </p:nvSpPr>
          <p:spPr>
            <a:xfrm rot="7041228" flipV="1">
              <a:off x="15474222" y="548352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8" name="Oval 207"/>
            <p:cNvSpPr/>
            <p:nvPr/>
          </p:nvSpPr>
          <p:spPr>
            <a:xfrm rot="7041228" flipV="1">
              <a:off x="15800926" y="538588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9" name="Oval 208"/>
            <p:cNvSpPr/>
            <p:nvPr/>
          </p:nvSpPr>
          <p:spPr>
            <a:xfrm rot="7041228" flipV="1">
              <a:off x="15917934" y="575569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0" name="Oval 209"/>
            <p:cNvSpPr/>
            <p:nvPr/>
          </p:nvSpPr>
          <p:spPr>
            <a:xfrm rot="7041228" flipV="1">
              <a:off x="16029076" y="547634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1" name="Oval 210"/>
            <p:cNvSpPr/>
            <p:nvPr/>
          </p:nvSpPr>
          <p:spPr>
            <a:xfrm rot="7041228" flipV="1">
              <a:off x="16362320" y="573354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2" name="Oval 211"/>
            <p:cNvSpPr/>
            <p:nvPr/>
          </p:nvSpPr>
          <p:spPr>
            <a:xfrm rot="7041228" flipV="1">
              <a:off x="16342650" y="543160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3" name="Oval 212"/>
            <p:cNvSpPr/>
            <p:nvPr/>
          </p:nvSpPr>
          <p:spPr>
            <a:xfrm rot="7041228" flipV="1">
              <a:off x="16076858" y="527309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4" name="Oval 213"/>
            <p:cNvSpPr/>
            <p:nvPr/>
          </p:nvSpPr>
          <p:spPr>
            <a:xfrm rot="7041228" flipV="1">
              <a:off x="16196885" y="539351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5" name="Oval 214"/>
            <p:cNvSpPr/>
            <p:nvPr/>
          </p:nvSpPr>
          <p:spPr>
            <a:xfrm rot="7041228" flipV="1">
              <a:off x="16358078" y="515187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6" name="Oval 215"/>
            <p:cNvSpPr/>
            <p:nvPr/>
          </p:nvSpPr>
          <p:spPr>
            <a:xfrm rot="7041228" flipV="1">
              <a:off x="16166930" y="511991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7" name="Oval 216"/>
            <p:cNvSpPr/>
            <p:nvPr/>
          </p:nvSpPr>
          <p:spPr>
            <a:xfrm rot="7041228" flipV="1">
              <a:off x="16303555" y="434550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8" name="Oval 217"/>
            <p:cNvSpPr/>
            <p:nvPr/>
          </p:nvSpPr>
          <p:spPr>
            <a:xfrm rot="7041228" flipV="1">
              <a:off x="16108889" y="398675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9" name="Oval 218"/>
            <p:cNvSpPr/>
            <p:nvPr/>
          </p:nvSpPr>
          <p:spPr>
            <a:xfrm rot="7041228" flipV="1">
              <a:off x="15708825" y="410875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0" name="Oval 219"/>
            <p:cNvSpPr/>
            <p:nvPr/>
          </p:nvSpPr>
          <p:spPr>
            <a:xfrm rot="7041228" flipV="1">
              <a:off x="15214323" y="401304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1" name="Oval 220"/>
            <p:cNvSpPr/>
            <p:nvPr/>
          </p:nvSpPr>
          <p:spPr>
            <a:xfrm rot="7041228" flipV="1">
              <a:off x="14948479" y="378467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2" name="Oval 221"/>
            <p:cNvSpPr/>
            <p:nvPr/>
          </p:nvSpPr>
          <p:spPr>
            <a:xfrm rot="7041228" flipV="1">
              <a:off x="14948480" y="353901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3" name="Oval 222"/>
            <p:cNvSpPr/>
            <p:nvPr/>
          </p:nvSpPr>
          <p:spPr>
            <a:xfrm rot="7041228" flipV="1">
              <a:off x="15040077" y="322331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4" name="Oval 223"/>
            <p:cNvSpPr/>
            <p:nvPr/>
          </p:nvSpPr>
          <p:spPr>
            <a:xfrm rot="7041228" flipV="1">
              <a:off x="15214324" y="344658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5" name="Oval 224"/>
            <p:cNvSpPr/>
            <p:nvPr/>
          </p:nvSpPr>
          <p:spPr>
            <a:xfrm rot="7041228" flipV="1">
              <a:off x="15483504" y="327114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6" name="Oval 225"/>
            <p:cNvSpPr/>
            <p:nvPr/>
          </p:nvSpPr>
          <p:spPr>
            <a:xfrm rot="7041228" flipV="1">
              <a:off x="15288672" y="328506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7" name="Oval 226"/>
            <p:cNvSpPr/>
            <p:nvPr/>
          </p:nvSpPr>
          <p:spPr>
            <a:xfrm rot="7041228" flipV="1">
              <a:off x="15546228" y="359833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8" name="Oval 227"/>
            <p:cNvSpPr/>
            <p:nvPr/>
          </p:nvSpPr>
          <p:spPr>
            <a:xfrm rot="7041228" flipV="1">
              <a:off x="15224877" y="376607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9" name="Oval 228"/>
            <p:cNvSpPr/>
            <p:nvPr/>
          </p:nvSpPr>
          <p:spPr>
            <a:xfrm rot="7041228" flipV="1">
              <a:off x="15636590" y="377252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0" name="Oval 229"/>
            <p:cNvSpPr/>
            <p:nvPr/>
          </p:nvSpPr>
          <p:spPr>
            <a:xfrm rot="7041228" flipV="1">
              <a:off x="15403350" y="344959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1" name="Oval 230"/>
            <p:cNvSpPr/>
            <p:nvPr/>
          </p:nvSpPr>
          <p:spPr>
            <a:xfrm rot="7041228" flipV="1">
              <a:off x="15981229" y="378008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2" name="Oval 231"/>
            <p:cNvSpPr/>
            <p:nvPr/>
          </p:nvSpPr>
          <p:spPr>
            <a:xfrm rot="7041228" flipV="1">
              <a:off x="16311793" y="394081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3" name="Oval 232"/>
            <p:cNvSpPr/>
            <p:nvPr/>
          </p:nvSpPr>
          <p:spPr>
            <a:xfrm rot="7041228" flipV="1">
              <a:off x="16372307" y="366465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4" name="Oval 233"/>
            <p:cNvSpPr/>
            <p:nvPr/>
          </p:nvSpPr>
          <p:spPr>
            <a:xfrm rot="7041228" flipV="1">
              <a:off x="16121961" y="360382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5" name="Oval 234"/>
            <p:cNvSpPr/>
            <p:nvPr/>
          </p:nvSpPr>
          <p:spPr>
            <a:xfrm rot="7041228" flipV="1">
              <a:off x="16323184" y="348945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6" name="Oval 235"/>
            <p:cNvSpPr/>
            <p:nvPr/>
          </p:nvSpPr>
          <p:spPr>
            <a:xfrm rot="7041228" flipV="1">
              <a:off x="15955510" y="337223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7" name="Oval 236"/>
            <p:cNvSpPr/>
            <p:nvPr/>
          </p:nvSpPr>
          <p:spPr>
            <a:xfrm rot="7041228" flipV="1">
              <a:off x="15756259" y="349709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8" name="Oval 237"/>
            <p:cNvSpPr/>
            <p:nvPr/>
          </p:nvSpPr>
          <p:spPr>
            <a:xfrm rot="7041228" flipV="1">
              <a:off x="15669729" y="331957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9" name="Oval 238"/>
            <p:cNvSpPr/>
            <p:nvPr/>
          </p:nvSpPr>
          <p:spPr>
            <a:xfrm rot="7041228" flipV="1">
              <a:off x="15774309" y="366305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0" name="Oval 239"/>
            <p:cNvSpPr/>
            <p:nvPr/>
          </p:nvSpPr>
          <p:spPr>
            <a:xfrm rot="7041228" flipV="1">
              <a:off x="16265888" y="338326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1" name="Oval 240"/>
            <p:cNvSpPr/>
            <p:nvPr/>
          </p:nvSpPr>
          <p:spPr>
            <a:xfrm rot="7041228" flipV="1">
              <a:off x="16161056" y="325980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2" name="Oval 241"/>
            <p:cNvSpPr/>
            <p:nvPr/>
          </p:nvSpPr>
          <p:spPr>
            <a:xfrm rot="7041228" flipV="1">
              <a:off x="16098937" y="342235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3" name="Oval 242"/>
            <p:cNvSpPr/>
            <p:nvPr/>
          </p:nvSpPr>
          <p:spPr>
            <a:xfrm rot="7041228" flipV="1">
              <a:off x="15831356" y="325564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4" name="Oval 243"/>
            <p:cNvSpPr/>
            <p:nvPr/>
          </p:nvSpPr>
          <p:spPr>
            <a:xfrm rot="7041228" flipV="1">
              <a:off x="15191464" y="470140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5" name="Oval 244"/>
            <p:cNvSpPr/>
            <p:nvPr/>
          </p:nvSpPr>
          <p:spPr>
            <a:xfrm rot="7041228" flipV="1">
              <a:off x="15214377" y="521540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6" name="Oval 245"/>
            <p:cNvSpPr/>
            <p:nvPr/>
          </p:nvSpPr>
          <p:spPr>
            <a:xfrm rot="7041228" flipV="1">
              <a:off x="15425200" y="491100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7" name="Oval 246"/>
            <p:cNvSpPr/>
            <p:nvPr/>
          </p:nvSpPr>
          <p:spPr>
            <a:xfrm rot="7041228" flipV="1">
              <a:off x="14961886" y="492355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8" name="Oval 247"/>
            <p:cNvSpPr/>
            <p:nvPr/>
          </p:nvSpPr>
          <p:spPr>
            <a:xfrm rot="7041228" flipV="1">
              <a:off x="14909383" y="512844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9" name="Oval 248"/>
            <p:cNvSpPr/>
            <p:nvPr/>
          </p:nvSpPr>
          <p:spPr>
            <a:xfrm rot="7041228" flipV="1">
              <a:off x="15115039" y="488082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0" name="Oval 249"/>
            <p:cNvSpPr/>
            <p:nvPr/>
          </p:nvSpPr>
          <p:spPr>
            <a:xfrm rot="7041228" flipV="1">
              <a:off x="15039644" y="539939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1" name="Oval 250"/>
            <p:cNvSpPr/>
            <p:nvPr/>
          </p:nvSpPr>
          <p:spPr>
            <a:xfrm rot="7041228" flipV="1">
              <a:off x="15342904" y="531234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2" name="Oval 251"/>
            <p:cNvSpPr/>
            <p:nvPr/>
          </p:nvSpPr>
          <p:spPr>
            <a:xfrm rot="7041228" flipV="1">
              <a:off x="15865292" y="560736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3" name="Oval 252"/>
            <p:cNvSpPr/>
            <p:nvPr/>
          </p:nvSpPr>
          <p:spPr>
            <a:xfrm rot="7041228" flipV="1">
              <a:off x="15962555" y="528684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4" name="Oval 253"/>
            <p:cNvSpPr/>
            <p:nvPr/>
          </p:nvSpPr>
          <p:spPr>
            <a:xfrm rot="7041228" flipV="1">
              <a:off x="15639033" y="532120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5" name="Oval 254"/>
            <p:cNvSpPr/>
            <p:nvPr/>
          </p:nvSpPr>
          <p:spPr>
            <a:xfrm rot="7041228" flipV="1">
              <a:off x="15971920" y="489214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256" name="Setup 1"/>
          <p:cNvGrpSpPr/>
          <p:nvPr/>
        </p:nvGrpSpPr>
        <p:grpSpPr>
          <a:xfrm>
            <a:off x="2246541" y="1017654"/>
            <a:ext cx="1698842" cy="4048934"/>
            <a:chOff x="6211201" y="1326693"/>
            <a:chExt cx="1698842" cy="4048934"/>
          </a:xfrm>
        </p:grpSpPr>
        <p:cxnSp>
          <p:nvCxnSpPr>
            <p:cNvPr id="257" name="Straight Connector 256"/>
            <p:cNvCxnSpPr/>
            <p:nvPr/>
          </p:nvCxnSpPr>
          <p:spPr>
            <a:xfrm>
              <a:off x="6211201" y="1332075"/>
              <a:ext cx="7351" cy="404355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7910043" y="1326693"/>
              <a:ext cx="0" cy="4048934"/>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rot="5400000" flipV="1">
              <a:off x="5042524" y="2508108"/>
              <a:ext cx="4043548" cy="1691489"/>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0" name="Oval 259"/>
            <p:cNvSpPr/>
            <p:nvPr/>
          </p:nvSpPr>
          <p:spPr>
            <a:xfrm rot="7041228" flipV="1">
              <a:off x="6466911" y="449329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1" name="Oval 260"/>
            <p:cNvSpPr/>
            <p:nvPr/>
          </p:nvSpPr>
          <p:spPr>
            <a:xfrm rot="7041228" flipV="1">
              <a:off x="6361317" y="206630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2" name="Oval 261"/>
            <p:cNvSpPr/>
            <p:nvPr/>
          </p:nvSpPr>
          <p:spPr>
            <a:xfrm rot="7041228" flipV="1">
              <a:off x="6401170" y="219792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3" name="Oval 262"/>
            <p:cNvSpPr/>
            <p:nvPr/>
          </p:nvSpPr>
          <p:spPr>
            <a:xfrm rot="7041228" flipV="1">
              <a:off x="6652721" y="239906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4" name="Oval 263"/>
            <p:cNvSpPr/>
            <p:nvPr/>
          </p:nvSpPr>
          <p:spPr>
            <a:xfrm rot="7041228" flipV="1">
              <a:off x="6698007" y="211657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5" name="Oval 264"/>
            <p:cNvSpPr/>
            <p:nvPr/>
          </p:nvSpPr>
          <p:spPr>
            <a:xfrm rot="7041228" flipV="1">
              <a:off x="6858412" y="232811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6" name="Oval 265"/>
            <p:cNvSpPr/>
            <p:nvPr/>
          </p:nvSpPr>
          <p:spPr>
            <a:xfrm rot="7041228" flipV="1">
              <a:off x="7002201" y="215011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7" name="Oval 266"/>
            <p:cNvSpPr/>
            <p:nvPr/>
          </p:nvSpPr>
          <p:spPr>
            <a:xfrm rot="7041228" flipV="1">
              <a:off x="6828896" y="206126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8" name="Oval 267"/>
            <p:cNvSpPr/>
            <p:nvPr/>
          </p:nvSpPr>
          <p:spPr>
            <a:xfrm rot="7041228" flipV="1">
              <a:off x="7080447" y="226240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9" name="Oval 268"/>
            <p:cNvSpPr/>
            <p:nvPr/>
          </p:nvSpPr>
          <p:spPr>
            <a:xfrm rot="7041228" flipV="1">
              <a:off x="7125733" y="197991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0" name="Oval 269"/>
            <p:cNvSpPr/>
            <p:nvPr/>
          </p:nvSpPr>
          <p:spPr>
            <a:xfrm rot="7041228" flipV="1">
              <a:off x="7286138" y="219145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1" name="Oval 270"/>
            <p:cNvSpPr/>
            <p:nvPr/>
          </p:nvSpPr>
          <p:spPr>
            <a:xfrm rot="7041228" flipV="1">
              <a:off x="7389959" y="233987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2" name="Oval 271"/>
            <p:cNvSpPr/>
            <p:nvPr/>
          </p:nvSpPr>
          <p:spPr>
            <a:xfrm rot="7041228" flipV="1">
              <a:off x="7311769" y="259225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3" name="Oval 272"/>
            <p:cNvSpPr/>
            <p:nvPr/>
          </p:nvSpPr>
          <p:spPr>
            <a:xfrm rot="7041228" flipV="1">
              <a:off x="7563320" y="279339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4" name="Oval 273"/>
            <p:cNvSpPr/>
            <p:nvPr/>
          </p:nvSpPr>
          <p:spPr>
            <a:xfrm rot="7041228" flipV="1">
              <a:off x="7608606" y="251091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5" name="Oval 274"/>
            <p:cNvSpPr/>
            <p:nvPr/>
          </p:nvSpPr>
          <p:spPr>
            <a:xfrm rot="7041228" flipV="1">
              <a:off x="7769011" y="272245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6" name="Oval 275"/>
            <p:cNvSpPr/>
            <p:nvPr/>
          </p:nvSpPr>
          <p:spPr>
            <a:xfrm rot="7041228" flipV="1">
              <a:off x="6523555" y="302293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7" name="Oval 276"/>
            <p:cNvSpPr/>
            <p:nvPr/>
          </p:nvSpPr>
          <p:spPr>
            <a:xfrm rot="7041228" flipV="1">
              <a:off x="6445365" y="327532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8" name="Oval 277"/>
            <p:cNvSpPr/>
            <p:nvPr/>
          </p:nvSpPr>
          <p:spPr>
            <a:xfrm rot="7041228" flipV="1">
              <a:off x="6696916" y="347646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9" name="Oval 278"/>
            <p:cNvSpPr/>
            <p:nvPr/>
          </p:nvSpPr>
          <p:spPr>
            <a:xfrm rot="7041228" flipV="1">
              <a:off x="6742202" y="319397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0" name="Oval 279"/>
            <p:cNvSpPr/>
            <p:nvPr/>
          </p:nvSpPr>
          <p:spPr>
            <a:xfrm rot="7041228" flipV="1">
              <a:off x="6902607" y="340551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1" name="Oval 280"/>
            <p:cNvSpPr/>
            <p:nvPr/>
          </p:nvSpPr>
          <p:spPr>
            <a:xfrm rot="7041228" flipV="1">
              <a:off x="6859790" y="257556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2" name="Oval 281"/>
            <p:cNvSpPr/>
            <p:nvPr/>
          </p:nvSpPr>
          <p:spPr>
            <a:xfrm rot="7041228" flipV="1">
              <a:off x="6781600" y="282795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3" name="Oval 282"/>
            <p:cNvSpPr/>
            <p:nvPr/>
          </p:nvSpPr>
          <p:spPr>
            <a:xfrm rot="7041228" flipV="1">
              <a:off x="7033151" y="302909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4" name="Oval 283"/>
            <p:cNvSpPr/>
            <p:nvPr/>
          </p:nvSpPr>
          <p:spPr>
            <a:xfrm rot="7041228" flipV="1">
              <a:off x="7078437" y="274660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5" name="Oval 284"/>
            <p:cNvSpPr/>
            <p:nvPr/>
          </p:nvSpPr>
          <p:spPr>
            <a:xfrm rot="7041228" flipV="1">
              <a:off x="7238842" y="295814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6" name="Oval 285"/>
            <p:cNvSpPr/>
            <p:nvPr/>
          </p:nvSpPr>
          <p:spPr>
            <a:xfrm rot="7041228" flipV="1">
              <a:off x="6416141" y="321131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7" name="Oval 286"/>
            <p:cNvSpPr/>
            <p:nvPr/>
          </p:nvSpPr>
          <p:spPr>
            <a:xfrm rot="7041228" flipV="1">
              <a:off x="7563319" y="212716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8" name="Oval 287"/>
            <p:cNvSpPr/>
            <p:nvPr/>
          </p:nvSpPr>
          <p:spPr>
            <a:xfrm rot="7041228" flipV="1">
              <a:off x="7478001" y="264411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9" name="Oval 288"/>
            <p:cNvSpPr/>
            <p:nvPr/>
          </p:nvSpPr>
          <p:spPr>
            <a:xfrm rot="7041228" flipV="1">
              <a:off x="7769010" y="205621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0" name="Oval 289"/>
            <p:cNvSpPr/>
            <p:nvPr/>
          </p:nvSpPr>
          <p:spPr>
            <a:xfrm rot="7041228" flipV="1">
              <a:off x="7641508" y="235806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1" name="Oval 290"/>
            <p:cNvSpPr/>
            <p:nvPr/>
          </p:nvSpPr>
          <p:spPr>
            <a:xfrm rot="7041228" flipV="1">
              <a:off x="7145131" y="255915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2" name="Oval 291"/>
            <p:cNvSpPr/>
            <p:nvPr/>
          </p:nvSpPr>
          <p:spPr>
            <a:xfrm rot="7041228" flipV="1">
              <a:off x="7178033" y="240630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3" name="Oval 292"/>
            <p:cNvSpPr/>
            <p:nvPr/>
          </p:nvSpPr>
          <p:spPr>
            <a:xfrm rot="7041228" flipV="1">
              <a:off x="6580401" y="261955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4" name="Oval 293"/>
            <p:cNvSpPr/>
            <p:nvPr/>
          </p:nvSpPr>
          <p:spPr>
            <a:xfrm rot="7041228" flipV="1">
              <a:off x="6433386" y="241121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5" name="Oval 294"/>
            <p:cNvSpPr/>
            <p:nvPr/>
          </p:nvSpPr>
          <p:spPr>
            <a:xfrm rot="7041228" flipV="1">
              <a:off x="6385543" y="259825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6" name="Oval 295"/>
            <p:cNvSpPr/>
            <p:nvPr/>
          </p:nvSpPr>
          <p:spPr>
            <a:xfrm rot="7041228" flipV="1">
              <a:off x="6511577" y="280964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7" name="Oval 296"/>
            <p:cNvSpPr/>
            <p:nvPr/>
          </p:nvSpPr>
          <p:spPr>
            <a:xfrm rot="7041228" flipV="1">
              <a:off x="6350877" y="289171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8" name="Oval 297"/>
            <p:cNvSpPr/>
            <p:nvPr/>
          </p:nvSpPr>
          <p:spPr>
            <a:xfrm rot="7041228" flipV="1">
              <a:off x="7346729" y="278598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9" name="Oval 298"/>
            <p:cNvSpPr/>
            <p:nvPr/>
          </p:nvSpPr>
          <p:spPr>
            <a:xfrm rot="7041228" flipV="1">
              <a:off x="7697056" y="299457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0" name="Oval 299"/>
            <p:cNvSpPr/>
            <p:nvPr/>
          </p:nvSpPr>
          <p:spPr>
            <a:xfrm rot="7041228" flipV="1">
              <a:off x="7450382" y="308530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1" name="Oval 300"/>
            <p:cNvSpPr/>
            <p:nvPr/>
          </p:nvSpPr>
          <p:spPr>
            <a:xfrm rot="7041228" flipV="1">
              <a:off x="7588898" y="323622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2" name="Oval 301"/>
            <p:cNvSpPr/>
            <p:nvPr/>
          </p:nvSpPr>
          <p:spPr>
            <a:xfrm rot="7041228" flipV="1">
              <a:off x="7454440" y="329006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3" name="Oval 302"/>
            <p:cNvSpPr/>
            <p:nvPr/>
          </p:nvSpPr>
          <p:spPr>
            <a:xfrm rot="7041228" flipV="1">
              <a:off x="7566513" y="342911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3" name="Oval 322"/>
            <p:cNvSpPr/>
            <p:nvPr/>
          </p:nvSpPr>
          <p:spPr>
            <a:xfrm rot="7041228" flipV="1">
              <a:off x="7396145" y="347281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4" name="Oval 323"/>
            <p:cNvSpPr/>
            <p:nvPr/>
          </p:nvSpPr>
          <p:spPr>
            <a:xfrm rot="7041228" flipV="1">
              <a:off x="7259583" y="331594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5" name="Oval 324"/>
            <p:cNvSpPr/>
            <p:nvPr/>
          </p:nvSpPr>
          <p:spPr>
            <a:xfrm rot="7041228" flipV="1">
              <a:off x="7275833" y="315695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7" name="Oval 326"/>
            <p:cNvSpPr/>
            <p:nvPr/>
          </p:nvSpPr>
          <p:spPr>
            <a:xfrm rot="7041228" flipV="1">
              <a:off x="7089659" y="322752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4" name="Oval 333"/>
            <p:cNvSpPr/>
            <p:nvPr/>
          </p:nvSpPr>
          <p:spPr>
            <a:xfrm rot="7041228" flipV="1">
              <a:off x="7109355" y="352749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5" name="Oval 334"/>
            <p:cNvSpPr/>
            <p:nvPr/>
          </p:nvSpPr>
          <p:spPr>
            <a:xfrm rot="7041228" flipV="1">
              <a:off x="6853447" y="361558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7" name="Oval 336"/>
            <p:cNvSpPr/>
            <p:nvPr/>
          </p:nvSpPr>
          <p:spPr>
            <a:xfrm rot="7041228" flipV="1">
              <a:off x="6542458" y="3680867"/>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8" name="Oval 337"/>
            <p:cNvSpPr/>
            <p:nvPr/>
          </p:nvSpPr>
          <p:spPr>
            <a:xfrm rot="7041228" flipV="1">
              <a:off x="6468160" y="352901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9" name="Oval 338"/>
            <p:cNvSpPr/>
            <p:nvPr/>
          </p:nvSpPr>
          <p:spPr>
            <a:xfrm rot="7041228" flipV="1">
              <a:off x="6920769" y="324894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0" name="Oval 339"/>
            <p:cNvSpPr/>
            <p:nvPr/>
          </p:nvSpPr>
          <p:spPr>
            <a:xfrm rot="7041228" flipV="1">
              <a:off x="6819315" y="299701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1" name="Oval 340"/>
            <p:cNvSpPr/>
            <p:nvPr/>
          </p:nvSpPr>
          <p:spPr>
            <a:xfrm rot="7041228" flipV="1">
              <a:off x="6537946" y="395936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2" name="Oval 341"/>
            <p:cNvSpPr/>
            <p:nvPr/>
          </p:nvSpPr>
          <p:spPr>
            <a:xfrm rot="7041228" flipV="1">
              <a:off x="6742503" y="377735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3" name="Oval 342"/>
            <p:cNvSpPr/>
            <p:nvPr/>
          </p:nvSpPr>
          <p:spPr>
            <a:xfrm rot="7041228" flipV="1">
              <a:off x="7047543" y="4066498"/>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4" name="Oval 343"/>
            <p:cNvSpPr/>
            <p:nvPr/>
          </p:nvSpPr>
          <p:spPr>
            <a:xfrm rot="7041228" flipV="1">
              <a:off x="6941702" y="3966476"/>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5" name="Oval 344"/>
            <p:cNvSpPr/>
            <p:nvPr/>
          </p:nvSpPr>
          <p:spPr>
            <a:xfrm rot="7041228" flipV="1">
              <a:off x="7089659" y="370923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6" name="Oval 345"/>
            <p:cNvSpPr/>
            <p:nvPr/>
          </p:nvSpPr>
          <p:spPr>
            <a:xfrm rot="7041228" flipV="1">
              <a:off x="6902606" y="380951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7" name="Oval 346"/>
            <p:cNvSpPr/>
            <p:nvPr/>
          </p:nvSpPr>
          <p:spPr>
            <a:xfrm rot="7041228" flipV="1">
              <a:off x="7444740" y="371452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8" name="Oval 347"/>
            <p:cNvSpPr/>
            <p:nvPr/>
          </p:nvSpPr>
          <p:spPr>
            <a:xfrm rot="7041228" flipV="1">
              <a:off x="7711454" y="3562359"/>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9" name="Oval 348"/>
            <p:cNvSpPr/>
            <p:nvPr/>
          </p:nvSpPr>
          <p:spPr>
            <a:xfrm rot="7041228" flipV="1">
              <a:off x="7685762" y="3856332"/>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0" name="Oval 349"/>
            <p:cNvSpPr/>
            <p:nvPr/>
          </p:nvSpPr>
          <p:spPr>
            <a:xfrm rot="7041228" flipV="1">
              <a:off x="7582367" y="3709234"/>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1" name="Oval 350"/>
            <p:cNvSpPr/>
            <p:nvPr/>
          </p:nvSpPr>
          <p:spPr>
            <a:xfrm rot="7041228" flipV="1">
              <a:off x="7364506" y="4043703"/>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2" name="Oval 351"/>
            <p:cNvSpPr/>
            <p:nvPr/>
          </p:nvSpPr>
          <p:spPr>
            <a:xfrm rot="7041228" flipV="1">
              <a:off x="7264349" y="3811527"/>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3" name="Oval 352"/>
            <p:cNvSpPr/>
            <p:nvPr/>
          </p:nvSpPr>
          <p:spPr>
            <a:xfrm rot="7041228" flipV="1">
              <a:off x="7511939" y="3916749"/>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4" name="Oval 353"/>
            <p:cNvSpPr/>
            <p:nvPr/>
          </p:nvSpPr>
          <p:spPr>
            <a:xfrm rot="7041228" flipV="1">
              <a:off x="7647701" y="4197524"/>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5" name="Oval 354"/>
            <p:cNvSpPr/>
            <p:nvPr/>
          </p:nvSpPr>
          <p:spPr>
            <a:xfrm rot="7041228" flipV="1">
              <a:off x="7669329" y="4086526"/>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6" name="Oval 355"/>
            <p:cNvSpPr/>
            <p:nvPr/>
          </p:nvSpPr>
          <p:spPr>
            <a:xfrm rot="7041228" flipV="1">
              <a:off x="7408499" y="4223799"/>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7" name="Oval 356"/>
            <p:cNvSpPr/>
            <p:nvPr/>
          </p:nvSpPr>
          <p:spPr>
            <a:xfrm rot="7041228" flipV="1">
              <a:off x="7063831" y="4317177"/>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8" name="Oval 357"/>
            <p:cNvSpPr/>
            <p:nvPr/>
          </p:nvSpPr>
          <p:spPr>
            <a:xfrm rot="7041228" flipV="1">
              <a:off x="6847522" y="4166705"/>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9" name="Oval 358"/>
            <p:cNvSpPr/>
            <p:nvPr/>
          </p:nvSpPr>
          <p:spPr>
            <a:xfrm rot="7041228" flipV="1">
              <a:off x="7199824" y="4169750"/>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0" name="Oval 359"/>
            <p:cNvSpPr/>
            <p:nvPr/>
          </p:nvSpPr>
          <p:spPr>
            <a:xfrm rot="7041228" flipV="1">
              <a:off x="6594838" y="4138941"/>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1" name="Oval 360"/>
            <p:cNvSpPr/>
            <p:nvPr/>
          </p:nvSpPr>
          <p:spPr>
            <a:xfrm rot="7041228" flipV="1">
              <a:off x="6366781" y="3798645"/>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2" name="Oval 361"/>
            <p:cNvSpPr/>
            <p:nvPr/>
          </p:nvSpPr>
          <p:spPr>
            <a:xfrm rot="7041228" flipV="1">
              <a:off x="6379862" y="4135897"/>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3" name="Oval 362"/>
            <p:cNvSpPr/>
            <p:nvPr/>
          </p:nvSpPr>
          <p:spPr>
            <a:xfrm rot="7041228" flipV="1">
              <a:off x="6501925" y="4408893"/>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4" name="Oval 363"/>
            <p:cNvSpPr/>
            <p:nvPr/>
          </p:nvSpPr>
          <p:spPr>
            <a:xfrm rot="7041228" flipV="1">
              <a:off x="6838853" y="4401576"/>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5" name="Oval 364"/>
            <p:cNvSpPr/>
            <p:nvPr/>
          </p:nvSpPr>
          <p:spPr>
            <a:xfrm rot="7041228" flipV="1">
              <a:off x="6658870" y="4408893"/>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6" name="Oval 365"/>
            <p:cNvSpPr/>
            <p:nvPr/>
          </p:nvSpPr>
          <p:spPr>
            <a:xfrm rot="7041228" flipV="1">
              <a:off x="6656330" y="4562821"/>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7" name="Oval 366"/>
            <p:cNvSpPr/>
            <p:nvPr/>
          </p:nvSpPr>
          <p:spPr>
            <a:xfrm rot="7041228" flipV="1">
              <a:off x="6951278" y="4562822"/>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8" name="Oval 367"/>
            <p:cNvSpPr/>
            <p:nvPr/>
          </p:nvSpPr>
          <p:spPr>
            <a:xfrm rot="7041228" flipV="1">
              <a:off x="7109117" y="4562821"/>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9" name="Oval 368"/>
            <p:cNvSpPr/>
            <p:nvPr/>
          </p:nvSpPr>
          <p:spPr>
            <a:xfrm rot="7041228" flipV="1">
              <a:off x="7437065" y="4508205"/>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0" name="Oval 369"/>
            <p:cNvSpPr/>
            <p:nvPr/>
          </p:nvSpPr>
          <p:spPr>
            <a:xfrm rot="7041228" flipV="1">
              <a:off x="7461835" y="4415252"/>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1" name="Oval 370"/>
            <p:cNvSpPr/>
            <p:nvPr/>
          </p:nvSpPr>
          <p:spPr>
            <a:xfrm rot="7041228" flipV="1">
              <a:off x="7289630" y="4446590"/>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2" name="Oval 371"/>
            <p:cNvSpPr/>
            <p:nvPr/>
          </p:nvSpPr>
          <p:spPr>
            <a:xfrm rot="7041228" flipV="1">
              <a:off x="7686819" y="4538536"/>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3" name="Oval 372"/>
            <p:cNvSpPr/>
            <p:nvPr/>
          </p:nvSpPr>
          <p:spPr>
            <a:xfrm rot="7041228" flipV="1">
              <a:off x="7769010" y="2272511"/>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4" name="Oval 373"/>
            <p:cNvSpPr/>
            <p:nvPr/>
          </p:nvSpPr>
          <p:spPr>
            <a:xfrm rot="7041228" flipV="1">
              <a:off x="7542856" y="2001613"/>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5" name="Oval 374"/>
            <p:cNvSpPr/>
            <p:nvPr/>
          </p:nvSpPr>
          <p:spPr>
            <a:xfrm rot="7041228" flipV="1">
              <a:off x="6553234" y="2106355"/>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6" name="Oval 375"/>
            <p:cNvSpPr/>
            <p:nvPr/>
          </p:nvSpPr>
          <p:spPr>
            <a:xfrm rot="7041228" flipV="1">
              <a:off x="7245615" y="2079290"/>
              <a:ext cx="58019" cy="58019"/>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8" name="Oval 377"/>
            <p:cNvSpPr/>
            <p:nvPr/>
          </p:nvSpPr>
          <p:spPr>
            <a:xfrm rot="7041228" flipV="1">
              <a:off x="7594403" y="4660882"/>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9" name="Oval 378"/>
            <p:cNvSpPr/>
            <p:nvPr/>
          </p:nvSpPr>
          <p:spPr>
            <a:xfrm rot="7041228" flipV="1">
              <a:off x="7237443" y="4726425"/>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0" name="Oval 379"/>
            <p:cNvSpPr/>
            <p:nvPr/>
          </p:nvSpPr>
          <p:spPr>
            <a:xfrm rot="7041228" flipV="1">
              <a:off x="6787820" y="4671131"/>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1" name="Oval 380"/>
            <p:cNvSpPr/>
            <p:nvPr/>
          </p:nvSpPr>
          <p:spPr>
            <a:xfrm rot="7041228" flipV="1">
              <a:off x="6440310" y="4752924"/>
              <a:ext cx="45720" cy="45720"/>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Setup</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8</a:t>
            </a:fld>
            <a:endParaRPr lang="he-IL" dirty="0"/>
          </a:p>
        </p:txBody>
      </p:sp>
      <p:grpSp>
        <p:nvGrpSpPr>
          <p:cNvPr id="1252" name="i1"/>
          <p:cNvGrpSpPr/>
          <p:nvPr/>
        </p:nvGrpSpPr>
        <p:grpSpPr>
          <a:xfrm>
            <a:off x="436893" y="1119254"/>
            <a:ext cx="1797765" cy="1017632"/>
            <a:chOff x="2261935" y="1566566"/>
            <a:chExt cx="1797765" cy="1017632"/>
          </a:xfrm>
        </p:grpSpPr>
        <mc:AlternateContent xmlns:mc="http://schemas.openxmlformats.org/markup-compatibility/2006" xmlns:a14="http://schemas.microsoft.com/office/drawing/2010/main">
          <mc:Choice Requires="a14">
            <p:sp>
              <p:nvSpPr>
                <p:cNvPr id="603" name="TextBox 602"/>
                <p:cNvSpPr txBox="1"/>
                <p:nvPr/>
              </p:nvSpPr>
              <p:spPr>
                <a:xfrm>
                  <a:off x="2756544" y="1566566"/>
                  <a:ext cx="64638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a:solidFill>
                                  <a:srgbClr val="FF0000"/>
                                </a:solidFill>
                                <a:latin typeface="Cambria Math" panose="02040503050406030204" pitchFamily="18" charset="0"/>
                              </a:rPr>
                            </m:ctrlPr>
                          </m:sSubPr>
                          <m:e>
                            <m:r>
                              <a:rPr lang="en-US" sz="3600" b="1" i="1">
                                <a:solidFill>
                                  <a:srgbClr val="FF0000"/>
                                </a:solidFill>
                                <a:latin typeface="Cambria Math" panose="02040503050406030204" pitchFamily="18" charset="0"/>
                              </a:rPr>
                              <m:t>𝒊</m:t>
                            </m:r>
                          </m:e>
                          <m:sub>
                            <m:r>
                              <a:rPr lang="en-US" sz="3600" b="1" i="1">
                                <a:solidFill>
                                  <a:srgbClr val="FF0000"/>
                                </a:solidFill>
                                <a:latin typeface="Cambria Math" panose="02040503050406030204" pitchFamily="18" charset="0"/>
                              </a:rPr>
                              <m:t>𝟏</m:t>
                            </m:r>
                          </m:sub>
                        </m:sSub>
                      </m:oMath>
                    </m:oMathPara>
                  </a14:m>
                  <a:endParaRPr lang="en-US" sz="3600" b="1" i="1" dirty="0">
                    <a:solidFill>
                      <a:srgbClr val="FF0000"/>
                    </a:solidFill>
                    <a:latin typeface="Cambria Math" panose="02040503050406030204" pitchFamily="18" charset="0"/>
                  </a:endParaRPr>
                </a:p>
              </p:txBody>
            </p:sp>
          </mc:Choice>
          <mc:Fallback xmlns="">
            <p:sp>
              <p:nvSpPr>
                <p:cNvPr id="603" name="TextBox 602"/>
                <p:cNvSpPr txBox="1">
                  <a:spLocks noRot="1" noChangeAspect="1" noMove="1" noResize="1" noEditPoints="1" noAdjustHandles="1" noChangeArrowheads="1" noChangeShapeType="1" noTextEdit="1"/>
                </p:cNvSpPr>
                <p:nvPr/>
              </p:nvSpPr>
              <p:spPr>
                <a:xfrm>
                  <a:off x="2756544" y="1566566"/>
                  <a:ext cx="646383" cy="553998"/>
                </a:xfrm>
                <a:prstGeom prst="rect">
                  <a:avLst/>
                </a:prstGeom>
                <a:blipFill>
                  <a:blip r:embed="rId4"/>
                  <a:stretch>
                    <a:fillRect/>
                  </a:stretch>
                </a:blipFill>
              </p:spPr>
              <p:txBody>
                <a:bodyPr/>
                <a:lstStyle/>
                <a:p>
                  <a:r>
                    <a:rPr lang="en-US">
                      <a:noFill/>
                    </a:rPr>
                    <a:t> </a:t>
                  </a:r>
                </a:p>
              </p:txBody>
            </p:sp>
          </mc:Fallback>
        </mc:AlternateContent>
        <p:cxnSp>
          <p:nvCxnSpPr>
            <p:cNvPr id="614" name="Straight Connector 613"/>
            <p:cNvCxnSpPr/>
            <p:nvPr/>
          </p:nvCxnSpPr>
          <p:spPr>
            <a:xfrm>
              <a:off x="2261935" y="2091446"/>
              <a:ext cx="1797765" cy="492752"/>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53" name="i2"/>
          <p:cNvGrpSpPr/>
          <p:nvPr/>
        </p:nvGrpSpPr>
        <p:grpSpPr>
          <a:xfrm>
            <a:off x="276472" y="3625118"/>
            <a:ext cx="1918973" cy="877873"/>
            <a:chOff x="2101514" y="4072430"/>
            <a:chExt cx="1918973" cy="877873"/>
          </a:xfrm>
        </p:grpSpPr>
        <mc:AlternateContent xmlns:mc="http://schemas.openxmlformats.org/markup-compatibility/2006" xmlns:a14="http://schemas.microsoft.com/office/drawing/2010/main">
          <mc:Choice Requires="a14">
            <p:sp>
              <p:nvSpPr>
                <p:cNvPr id="607" name="TextBox 606"/>
                <p:cNvSpPr txBox="1"/>
                <p:nvPr/>
              </p:nvSpPr>
              <p:spPr>
                <a:xfrm>
                  <a:off x="2731776" y="4396305"/>
                  <a:ext cx="66173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C000"/>
                                </a:solidFill>
                                <a:latin typeface="Cambria Math" panose="02040503050406030204" pitchFamily="18" charset="0"/>
                              </a:rPr>
                            </m:ctrlPr>
                          </m:sSubPr>
                          <m:e>
                            <m:r>
                              <a:rPr lang="en-US" sz="3600" b="1" i="1">
                                <a:solidFill>
                                  <a:srgbClr val="FFC000"/>
                                </a:solidFill>
                                <a:latin typeface="Cambria Math" panose="02040503050406030204" pitchFamily="18" charset="0"/>
                              </a:rPr>
                              <m:t>𝒊</m:t>
                            </m:r>
                          </m:e>
                          <m:sub>
                            <m:r>
                              <a:rPr lang="en-US" sz="3600" b="1" i="1" smtClean="0">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607" name="TextBox 606"/>
                <p:cNvSpPr txBox="1">
                  <a:spLocks noRot="1" noChangeAspect="1" noMove="1" noResize="1" noEditPoints="1" noAdjustHandles="1" noChangeArrowheads="1" noChangeShapeType="1" noTextEdit="1"/>
                </p:cNvSpPr>
                <p:nvPr/>
              </p:nvSpPr>
              <p:spPr>
                <a:xfrm>
                  <a:off x="2731776" y="4396305"/>
                  <a:ext cx="661733" cy="553998"/>
                </a:xfrm>
                <a:prstGeom prst="rect">
                  <a:avLst/>
                </a:prstGeom>
                <a:blipFill>
                  <a:blip r:embed="rId5"/>
                  <a:stretch>
                    <a:fillRect/>
                  </a:stretch>
                </a:blipFill>
              </p:spPr>
              <p:txBody>
                <a:bodyPr/>
                <a:lstStyle/>
                <a:p>
                  <a:r>
                    <a:rPr lang="en-US">
                      <a:noFill/>
                    </a:rPr>
                    <a:t> </a:t>
                  </a:r>
                </a:p>
              </p:txBody>
            </p:sp>
          </mc:Fallback>
        </mc:AlternateContent>
        <p:cxnSp>
          <p:nvCxnSpPr>
            <p:cNvPr id="782" name="Straight Connector 781"/>
            <p:cNvCxnSpPr/>
            <p:nvPr/>
          </p:nvCxnSpPr>
          <p:spPr>
            <a:xfrm flipV="1">
              <a:off x="2101514" y="4072430"/>
              <a:ext cx="1918973" cy="52597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54" name="v2"/>
          <p:cNvGrpSpPr/>
          <p:nvPr/>
        </p:nvGrpSpPr>
        <p:grpSpPr>
          <a:xfrm>
            <a:off x="5850376" y="1730112"/>
            <a:ext cx="1214464" cy="883424"/>
            <a:chOff x="7675418" y="2177424"/>
            <a:chExt cx="1214464" cy="883424"/>
          </a:xfrm>
        </p:grpSpPr>
        <mc:AlternateContent xmlns:mc="http://schemas.openxmlformats.org/markup-compatibility/2006" xmlns:a14="http://schemas.microsoft.com/office/drawing/2010/main">
          <mc:Choice Requires="a14">
            <p:sp>
              <p:nvSpPr>
                <p:cNvPr id="609" name="TextBox 608"/>
                <p:cNvSpPr txBox="1"/>
                <p:nvPr/>
              </p:nvSpPr>
              <p:spPr>
                <a:xfrm>
                  <a:off x="7961060" y="2177424"/>
                  <a:ext cx="806967" cy="553998"/>
                </a:xfrm>
                <a:prstGeom prst="rect">
                  <a:avLst/>
                </a:prstGeom>
                <a:noFill/>
              </p:spPr>
              <p:txBody>
                <a:bodyPr wrap="square" lIns="0" tIns="0" rIns="0" bIns="0" rtlCol="0">
                  <a:spAutoFit/>
                </a:bodyPr>
                <a:lstStyle>
                  <a:defPPr>
                    <a:defRPr lang="en-US"/>
                  </a:defPPr>
                  <a:lvl1pPr>
                    <a:defRPr sz="3600" i="1">
                      <a:solidFill>
                        <a:srgbClr val="FFC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IL" b="1" i="1">
                                <a:latin typeface="Cambria Math" panose="02040503050406030204" pitchFamily="18" charset="0"/>
                              </a:rPr>
                            </m:ctrlPr>
                          </m:sSubPr>
                          <m:e>
                            <m:r>
                              <a:rPr lang="en-US" b="1" i="1">
                                <a:latin typeface="Cambria Math" panose="02040503050406030204" pitchFamily="18" charset="0"/>
                              </a:rPr>
                              <m:t>𝒗</m:t>
                            </m:r>
                          </m:e>
                          <m:sub>
                            <m:r>
                              <a:rPr lang="en-US" b="1" i="1">
                                <a:latin typeface="Cambria Math" panose="02040503050406030204" pitchFamily="18" charset="0"/>
                              </a:rPr>
                              <m:t>𝟐</m:t>
                            </m:r>
                          </m:sub>
                        </m:sSub>
                      </m:oMath>
                    </m:oMathPara>
                  </a14:m>
                  <a:endParaRPr lang="en-US" b="1" dirty="0"/>
                </a:p>
              </p:txBody>
            </p:sp>
          </mc:Choice>
          <mc:Fallback xmlns="">
            <p:sp>
              <p:nvSpPr>
                <p:cNvPr id="609" name="TextBox 608"/>
                <p:cNvSpPr txBox="1">
                  <a:spLocks noRot="1" noChangeAspect="1" noMove="1" noResize="1" noEditPoints="1" noAdjustHandles="1" noChangeArrowheads="1" noChangeShapeType="1" noTextEdit="1"/>
                </p:cNvSpPr>
                <p:nvPr/>
              </p:nvSpPr>
              <p:spPr>
                <a:xfrm>
                  <a:off x="7961060" y="2177424"/>
                  <a:ext cx="806967" cy="553998"/>
                </a:xfrm>
                <a:prstGeom prst="rect">
                  <a:avLst/>
                </a:prstGeom>
                <a:blipFill>
                  <a:blip r:embed="rId6"/>
                  <a:stretch>
                    <a:fillRect/>
                  </a:stretch>
                </a:blipFill>
              </p:spPr>
              <p:txBody>
                <a:bodyPr/>
                <a:lstStyle/>
                <a:p>
                  <a:r>
                    <a:rPr lang="en-US">
                      <a:noFill/>
                    </a:rPr>
                    <a:t> </a:t>
                  </a:r>
                </a:p>
              </p:txBody>
            </p:sp>
          </mc:Fallback>
        </mc:AlternateContent>
        <p:cxnSp>
          <p:nvCxnSpPr>
            <p:cNvPr id="785" name="Straight Connector 784"/>
            <p:cNvCxnSpPr/>
            <p:nvPr/>
          </p:nvCxnSpPr>
          <p:spPr>
            <a:xfrm rot="510608" flipV="1">
              <a:off x="7675418" y="2727974"/>
              <a:ext cx="1214464" cy="33287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55" name="v1"/>
          <p:cNvGrpSpPr/>
          <p:nvPr/>
        </p:nvGrpSpPr>
        <p:grpSpPr>
          <a:xfrm>
            <a:off x="5592592" y="4015002"/>
            <a:ext cx="1139626" cy="887543"/>
            <a:chOff x="7417634" y="4462314"/>
            <a:chExt cx="1139626" cy="887543"/>
          </a:xfrm>
        </p:grpSpPr>
        <mc:AlternateContent xmlns:mc="http://schemas.openxmlformats.org/markup-compatibility/2006" xmlns:a14="http://schemas.microsoft.com/office/drawing/2010/main">
          <mc:Choice Requires="a14">
            <p:sp>
              <p:nvSpPr>
                <p:cNvPr id="605" name="TextBox 604"/>
                <p:cNvSpPr txBox="1"/>
                <p:nvPr/>
              </p:nvSpPr>
              <p:spPr>
                <a:xfrm>
                  <a:off x="7649981" y="4462314"/>
                  <a:ext cx="83822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𝒗</m:t>
                            </m:r>
                          </m:e>
                          <m:sub>
                            <m:r>
                              <a:rPr lang="en-US" sz="3600" b="1" i="1">
                                <a:solidFill>
                                  <a:srgbClr val="FF0000"/>
                                </a:solidFill>
                                <a:latin typeface="Cambria Math" panose="02040503050406030204" pitchFamily="18" charset="0"/>
                              </a:rPr>
                              <m:t>𝟏</m:t>
                            </m:r>
                          </m:sub>
                        </m:sSub>
                      </m:oMath>
                    </m:oMathPara>
                  </a14:m>
                  <a:endParaRPr lang="en-US" sz="3600" b="1" i="1" dirty="0">
                    <a:solidFill>
                      <a:srgbClr val="FF0000"/>
                    </a:solidFill>
                    <a:latin typeface="Cambria Math" panose="02040503050406030204" pitchFamily="18" charset="0"/>
                  </a:endParaRPr>
                </a:p>
              </p:txBody>
            </p:sp>
          </mc:Choice>
          <mc:Fallback xmlns="">
            <p:sp>
              <p:nvSpPr>
                <p:cNvPr id="605" name="TextBox 604"/>
                <p:cNvSpPr txBox="1">
                  <a:spLocks noRot="1" noChangeAspect="1" noMove="1" noResize="1" noEditPoints="1" noAdjustHandles="1" noChangeArrowheads="1" noChangeShapeType="1" noTextEdit="1"/>
                </p:cNvSpPr>
                <p:nvPr/>
              </p:nvSpPr>
              <p:spPr>
                <a:xfrm>
                  <a:off x="7649981" y="4462314"/>
                  <a:ext cx="838228" cy="553998"/>
                </a:xfrm>
                <a:prstGeom prst="rect">
                  <a:avLst/>
                </a:prstGeom>
                <a:blipFill>
                  <a:blip r:embed="rId7"/>
                  <a:stretch>
                    <a:fillRect/>
                  </a:stretch>
                </a:blipFill>
              </p:spPr>
              <p:txBody>
                <a:bodyPr/>
                <a:lstStyle/>
                <a:p>
                  <a:r>
                    <a:rPr lang="en-US">
                      <a:noFill/>
                    </a:rPr>
                    <a:t> </a:t>
                  </a:r>
                </a:p>
              </p:txBody>
            </p:sp>
          </mc:Fallback>
        </mc:AlternateContent>
        <p:cxnSp>
          <p:nvCxnSpPr>
            <p:cNvPr id="786" name="Straight Connector 785"/>
            <p:cNvCxnSpPr/>
            <p:nvPr/>
          </p:nvCxnSpPr>
          <p:spPr>
            <a:xfrm>
              <a:off x="7417634" y="4846320"/>
              <a:ext cx="1139626" cy="503537"/>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59" name="u2"/>
              <p:cNvSpPr txBox="1"/>
              <p:nvPr/>
            </p:nvSpPr>
            <p:spPr>
              <a:xfrm>
                <a:off x="4786952" y="662200"/>
                <a:ext cx="1682575" cy="568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L" sz="3600" b="1" i="1">
                              <a:solidFill>
                                <a:srgbClr val="FFE181"/>
                              </a:solidFill>
                              <a:latin typeface="Cambria Math" panose="02040503050406030204" pitchFamily="18" charset="0"/>
                            </a:rPr>
                          </m:ctrlPr>
                        </m:sSupPr>
                        <m:e>
                          <m:r>
                            <a:rPr lang="en-US" sz="3600" b="1" i="1">
                              <a:solidFill>
                                <a:srgbClr val="FFE181"/>
                              </a:solidFill>
                              <a:latin typeface="Cambria Math" panose="02040503050406030204" pitchFamily="18" charset="0"/>
                            </a:rPr>
                            <m:t>𝒖</m:t>
                          </m:r>
                        </m:e>
                        <m:sup>
                          <m:sSub>
                            <m:sSubPr>
                              <m:ctrlPr>
                                <a:rPr lang="en-US" sz="3600" b="1" i="1">
                                  <a:solidFill>
                                    <a:srgbClr val="FFE181"/>
                                  </a:solidFill>
                                  <a:latin typeface="Cambria Math" panose="02040503050406030204" pitchFamily="18" charset="0"/>
                                </a:rPr>
                              </m:ctrlPr>
                            </m:sSubPr>
                            <m:e>
                              <m:r>
                                <a:rPr lang="en-US" sz="3600" b="1" i="1">
                                  <a:solidFill>
                                    <a:srgbClr val="FFE181"/>
                                  </a:solidFill>
                                  <a:latin typeface="Cambria Math" panose="02040503050406030204" pitchFamily="18" charset="0"/>
                                </a:rPr>
                                <m:t>𝒊</m:t>
                              </m:r>
                            </m:e>
                            <m:sub>
                              <m:r>
                                <a:rPr lang="en-US" sz="3600" b="1" i="1">
                                  <a:solidFill>
                                    <a:srgbClr val="FFE181"/>
                                  </a:solidFill>
                                  <a:latin typeface="Cambria Math" panose="02040503050406030204" pitchFamily="18" charset="0"/>
                                </a:rPr>
                                <m:t>𝟐</m:t>
                              </m:r>
                            </m:sub>
                          </m:sSub>
                        </m:sup>
                      </m:sSup>
                      <m:d>
                        <m:dPr>
                          <m:ctrlPr>
                            <a:rPr lang="en-IL" sz="3600" b="1" i="1">
                              <a:solidFill>
                                <a:srgbClr val="FFE181"/>
                              </a:solidFill>
                              <a:latin typeface="Cambria Math" panose="02040503050406030204" pitchFamily="18" charset="0"/>
                            </a:rPr>
                          </m:ctrlPr>
                        </m:dPr>
                        <m:e>
                          <m:r>
                            <a:rPr lang="en-US" sz="3600" b="1" i="1">
                              <a:solidFill>
                                <a:srgbClr val="FFE181"/>
                              </a:solidFill>
                              <a:latin typeface="Cambria Math" panose="02040503050406030204" pitchFamily="18" charset="0"/>
                            </a:rPr>
                            <m:t>𝒗</m:t>
                          </m:r>
                        </m:e>
                      </m:d>
                    </m:oMath>
                  </m:oMathPara>
                </a14:m>
                <a:endParaRPr lang="en-US" sz="3600" b="1" i="1" dirty="0">
                  <a:solidFill>
                    <a:srgbClr val="FFE181"/>
                  </a:solidFill>
                  <a:latin typeface="Cambria Math" panose="02040503050406030204" pitchFamily="18" charset="0"/>
                </a:endParaRPr>
              </a:p>
            </p:txBody>
          </p:sp>
        </mc:Choice>
        <mc:Fallback xmlns="">
          <p:sp>
            <p:nvSpPr>
              <p:cNvPr id="1259" name="u2"/>
              <p:cNvSpPr txBox="1">
                <a:spLocks noRot="1" noChangeAspect="1" noMove="1" noResize="1" noEditPoints="1" noAdjustHandles="1" noChangeArrowheads="1" noChangeShapeType="1" noTextEdit="1"/>
              </p:cNvSpPr>
              <p:nvPr/>
            </p:nvSpPr>
            <p:spPr>
              <a:xfrm>
                <a:off x="4786952" y="662200"/>
                <a:ext cx="1682575" cy="568232"/>
              </a:xfrm>
              <a:prstGeom prst="rect">
                <a:avLst/>
              </a:prstGeom>
              <a:blipFill>
                <a:blip r:embed="rId8"/>
                <a:stretch>
                  <a:fillRect/>
                </a:stretch>
              </a:blipFill>
            </p:spPr>
            <p:txBody>
              <a:bodyPr/>
              <a:lstStyle/>
              <a:p>
                <a:r>
                  <a:rPr lang="en-US">
                    <a:noFill/>
                  </a:rPr>
                  <a:t> </a:t>
                </a:r>
              </a:p>
            </p:txBody>
          </p:sp>
        </mc:Fallback>
      </mc:AlternateContent>
      <p:grpSp>
        <p:nvGrpSpPr>
          <p:cNvPr id="1265" name="Speckle covariance formula"/>
          <p:cNvGrpSpPr/>
          <p:nvPr/>
        </p:nvGrpSpPr>
        <p:grpSpPr>
          <a:xfrm>
            <a:off x="6457608" y="2552592"/>
            <a:ext cx="5708006" cy="1840272"/>
            <a:chOff x="7434133" y="2563593"/>
            <a:chExt cx="4782607" cy="1840272"/>
          </a:xfrm>
        </p:grpSpPr>
        <mc:AlternateContent xmlns:mc="http://schemas.openxmlformats.org/markup-compatibility/2006" xmlns:a14="http://schemas.microsoft.com/office/drawing/2010/main">
          <mc:Choice Requires="a14">
            <p:sp>
              <p:nvSpPr>
                <p:cNvPr id="1261" name="Rectangle 1260"/>
                <p:cNvSpPr/>
                <p:nvPr/>
              </p:nvSpPr>
              <p:spPr>
                <a:xfrm>
                  <a:off x="7434133" y="2986276"/>
                  <a:ext cx="4694204" cy="696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IL" sz="3000" i="1" smtClean="0">
                                <a:solidFill>
                                  <a:schemeClr val="bg1"/>
                                </a:solidFill>
                                <a:latin typeface="Cambria Math" panose="02040503050406030204" pitchFamily="18" charset="0"/>
                              </a:rPr>
                            </m:ctrlPr>
                          </m:sSubSupPr>
                          <m:e>
                            <m:r>
                              <a:rPr lang="en-US" sz="3000" b="0" i="1" smtClean="0">
                                <a:solidFill>
                                  <a:schemeClr val="bg1"/>
                                </a:solidFill>
                                <a:latin typeface="Cambria Math" panose="02040503050406030204" pitchFamily="18" charset="0"/>
                              </a:rPr>
                              <m:t>𝐶</m:t>
                            </m:r>
                          </m:e>
                          <m:sub>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1</m:t>
                                </m:r>
                              </m:sub>
                            </m:sSub>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2</m:t>
                                </m:r>
                              </m:sub>
                            </m:sSub>
                          </m:sub>
                          <m:sup>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1</m:t>
                                </m:r>
                              </m:sub>
                            </m:sSub>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2</m:t>
                                </m:r>
                              </m:sub>
                            </m:sSub>
                          </m:sup>
                        </m:sSubSup>
                        <m:r>
                          <a:rPr lang="en-US" sz="3000" b="0" i="1" smtClean="0">
                            <a:solidFill>
                              <a:schemeClr val="bg1"/>
                            </a:solidFill>
                            <a:latin typeface="Cambria Math" panose="02040503050406030204" pitchFamily="18" charset="0"/>
                          </a:rPr>
                          <m:t>=</m:t>
                        </m:r>
                        <m:r>
                          <m:rPr>
                            <m:sty m:val="p"/>
                          </m:rPr>
                          <a:rPr lang="en-US" sz="3000" b="0" i="0" smtClean="0">
                            <a:solidFill>
                              <a:schemeClr val="bg1"/>
                            </a:solidFill>
                            <a:latin typeface="Cambria Math" panose="02040503050406030204" pitchFamily="18" charset="0"/>
                          </a:rPr>
                          <m:t>E</m:t>
                        </m:r>
                        <m:r>
                          <m:rPr>
                            <m:sty m:val="p"/>
                          </m:rPr>
                          <a:rPr lang="en-US" sz="3000" b="0" i="0" baseline="-25000" smtClean="0">
                            <a:solidFill>
                              <a:schemeClr val="bg1"/>
                            </a:solidFill>
                            <a:latin typeface="Cambria Math" panose="02040503050406030204" pitchFamily="18" charset="0"/>
                          </a:rPr>
                          <m:t>tissue</m:t>
                        </m:r>
                        <m:d>
                          <m:dPr>
                            <m:begChr m:val="["/>
                            <m:endChr m:val="]"/>
                            <m:ctrlPr>
                              <a:rPr lang="en-IL" sz="3000" b="0" i="1" smtClean="0">
                                <a:solidFill>
                                  <a:schemeClr val="bg1"/>
                                </a:solidFill>
                                <a:latin typeface="Cambria Math" panose="02040503050406030204" pitchFamily="18" charset="0"/>
                              </a:rPr>
                            </m:ctrlPr>
                          </m:dPr>
                          <m:e>
                            <m:sSup>
                              <m:sSupPr>
                                <m:ctrlPr>
                                  <a:rPr lang="en-IL" sz="3000" b="1" i="1" smtClean="0">
                                    <a:solidFill>
                                      <a:srgbClr val="FF0000"/>
                                    </a:solidFill>
                                    <a:latin typeface="Cambria Math" panose="02040503050406030204" pitchFamily="18" charset="0"/>
                                  </a:rPr>
                                </m:ctrlPr>
                              </m:sSupPr>
                              <m:e>
                                <m:r>
                                  <a:rPr lang="en-US" sz="3000" b="1" i="1">
                                    <a:solidFill>
                                      <a:srgbClr val="FF0000"/>
                                    </a:solidFill>
                                    <a:latin typeface="Cambria Math" panose="02040503050406030204" pitchFamily="18" charset="0"/>
                                  </a:rPr>
                                  <m:t>𝒖</m:t>
                                </m:r>
                              </m:e>
                              <m:sup>
                                <m:sSub>
                                  <m:sSubPr>
                                    <m:ctrlPr>
                                      <a:rPr lang="en-US"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𝒊</m:t>
                                    </m:r>
                                  </m:e>
                                  <m:sub>
                                    <m:r>
                                      <a:rPr lang="en-US" sz="3000" b="1" i="1">
                                        <a:solidFill>
                                          <a:srgbClr val="FF0000"/>
                                        </a:solidFill>
                                        <a:latin typeface="Cambria Math" panose="02040503050406030204" pitchFamily="18" charset="0"/>
                                      </a:rPr>
                                      <m:t>𝟏</m:t>
                                    </m:r>
                                  </m:sub>
                                </m:sSub>
                              </m:sup>
                            </m:sSup>
                            <m:d>
                              <m:dPr>
                                <m:ctrlPr>
                                  <a:rPr lang="en-IL" sz="3000" b="1" i="1">
                                    <a:solidFill>
                                      <a:srgbClr val="FF0000"/>
                                    </a:solidFill>
                                    <a:latin typeface="Cambria Math" panose="02040503050406030204" pitchFamily="18" charset="0"/>
                                  </a:rPr>
                                </m:ctrlPr>
                              </m:dPr>
                              <m:e>
                                <m:sSub>
                                  <m:sSubPr>
                                    <m:ctrlPr>
                                      <a:rPr lang="en-IL"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𝒗</m:t>
                                    </m:r>
                                  </m:e>
                                  <m:sub>
                                    <m:r>
                                      <a:rPr lang="en-US" sz="3000" b="1" i="1">
                                        <a:solidFill>
                                          <a:srgbClr val="FF0000"/>
                                        </a:solidFill>
                                        <a:latin typeface="Cambria Math" panose="02040503050406030204" pitchFamily="18" charset="0"/>
                                      </a:rPr>
                                      <m:t>𝟏</m:t>
                                    </m:r>
                                  </m:sub>
                                </m:sSub>
                              </m:e>
                            </m:d>
                            <m:r>
                              <a:rPr lang="en-IL" sz="3000" b="1" i="1" dirty="0" smtClean="0">
                                <a:solidFill>
                                  <a:schemeClr val="bg1"/>
                                </a:solidFill>
                                <a:latin typeface="Cambria Math" panose="02040503050406030204" pitchFamily="18" charset="0"/>
                                <a:ea typeface="Cambria Math" panose="02040503050406030204" pitchFamily="18" charset="0"/>
                              </a:rPr>
                              <m:t>∙</m:t>
                            </m:r>
                            <m:sSup>
                              <m:sSupPr>
                                <m:ctrlPr>
                                  <a:rPr lang="en-IL" sz="3000" b="1" i="1" smtClean="0">
                                    <a:solidFill>
                                      <a:srgbClr val="FFC000"/>
                                    </a:solidFill>
                                    <a:latin typeface="Cambria Math" panose="02040503050406030204" pitchFamily="18" charset="0"/>
                                  </a:rPr>
                                </m:ctrlPr>
                              </m:sSupPr>
                              <m:e>
                                <m:r>
                                  <a:rPr lang="en-US" sz="3000" b="1" i="1">
                                    <a:solidFill>
                                      <a:srgbClr val="FFC000"/>
                                    </a:solidFill>
                                    <a:latin typeface="Cambria Math" panose="02040503050406030204" pitchFamily="18" charset="0"/>
                                  </a:rPr>
                                  <m:t>𝒖</m:t>
                                </m:r>
                              </m:e>
                              <m:sup>
                                <m:sSub>
                                  <m:sSubPr>
                                    <m:ctrlPr>
                                      <a:rPr lang="en-US" sz="3000" b="1" i="1">
                                        <a:solidFill>
                                          <a:srgbClr val="FFC000"/>
                                        </a:solidFill>
                                        <a:latin typeface="Cambria Math" panose="02040503050406030204" pitchFamily="18" charset="0"/>
                                      </a:rPr>
                                    </m:ctrlPr>
                                  </m:sSubPr>
                                  <m:e>
                                    <m:r>
                                      <a:rPr lang="en-US" sz="3000" b="1" i="1">
                                        <a:solidFill>
                                          <a:srgbClr val="FFC000"/>
                                        </a:solidFill>
                                        <a:latin typeface="Cambria Math" panose="02040503050406030204" pitchFamily="18" charset="0"/>
                                      </a:rPr>
                                      <m:t>𝒊</m:t>
                                    </m:r>
                                  </m:e>
                                  <m:sub>
                                    <m:r>
                                      <a:rPr lang="en-US" sz="3000" b="1" i="1">
                                        <a:solidFill>
                                          <a:srgbClr val="FFC000"/>
                                        </a:solidFill>
                                        <a:latin typeface="Cambria Math" panose="02040503050406030204" pitchFamily="18" charset="0"/>
                                      </a:rPr>
                                      <m:t>𝟐</m:t>
                                    </m:r>
                                  </m:sub>
                                </m:sSub>
                              </m:sup>
                            </m:sSup>
                            <m:d>
                              <m:dPr>
                                <m:ctrlPr>
                                  <a:rPr lang="en-IL" sz="3000" b="1" i="1">
                                    <a:solidFill>
                                      <a:srgbClr val="FFC000"/>
                                    </a:solidFill>
                                    <a:latin typeface="Cambria Math" panose="02040503050406030204" pitchFamily="18" charset="0"/>
                                  </a:rPr>
                                </m:ctrlPr>
                              </m:dPr>
                              <m:e>
                                <m:sSub>
                                  <m:sSubPr>
                                    <m:ctrlPr>
                                      <a:rPr lang="en-IL" sz="3000" b="1" i="1" smtClean="0">
                                        <a:solidFill>
                                          <a:srgbClr val="FFC000"/>
                                        </a:solidFill>
                                        <a:latin typeface="Cambria Math" panose="02040503050406030204" pitchFamily="18" charset="0"/>
                                      </a:rPr>
                                    </m:ctrlPr>
                                  </m:sSubPr>
                                  <m:e>
                                    <m:r>
                                      <a:rPr lang="en-US" sz="3000" b="1" i="1" smtClean="0">
                                        <a:solidFill>
                                          <a:srgbClr val="FFC000"/>
                                        </a:solidFill>
                                        <a:latin typeface="Cambria Math" panose="02040503050406030204" pitchFamily="18" charset="0"/>
                                      </a:rPr>
                                      <m:t>𝒗</m:t>
                                    </m:r>
                                  </m:e>
                                  <m:sub>
                                    <m:r>
                                      <a:rPr lang="en-US" sz="3000" b="1" i="1" smtClean="0">
                                        <a:solidFill>
                                          <a:srgbClr val="FFC000"/>
                                        </a:solidFill>
                                        <a:latin typeface="Cambria Math" panose="02040503050406030204" pitchFamily="18" charset="0"/>
                                      </a:rPr>
                                      <m:t>𝟐</m:t>
                                    </m:r>
                                  </m:sub>
                                </m:sSub>
                              </m:e>
                            </m:d>
                          </m:e>
                        </m:d>
                      </m:oMath>
                    </m:oMathPara>
                  </a14:m>
                  <a:endParaRPr lang="en-US" sz="3000" i="1" dirty="0">
                    <a:solidFill>
                      <a:schemeClr val="bg1"/>
                    </a:solidFill>
                  </a:endParaRPr>
                </a:p>
              </p:txBody>
            </p:sp>
          </mc:Choice>
          <mc:Fallback xmlns="">
            <p:sp>
              <p:nvSpPr>
                <p:cNvPr id="1261" name="Rectangle 1260"/>
                <p:cNvSpPr>
                  <a:spLocks noRot="1" noChangeAspect="1" noMove="1" noResize="1" noEditPoints="1" noAdjustHandles="1" noChangeArrowheads="1" noChangeShapeType="1" noTextEdit="1"/>
                </p:cNvSpPr>
                <p:nvPr/>
              </p:nvSpPr>
              <p:spPr>
                <a:xfrm>
                  <a:off x="7434133" y="2986276"/>
                  <a:ext cx="4694204" cy="696666"/>
                </a:xfrm>
                <a:prstGeom prst="rect">
                  <a:avLst/>
                </a:prstGeom>
                <a:blipFill>
                  <a:blip r:embed="rId9"/>
                  <a:stretch>
                    <a:fillRect/>
                  </a:stretch>
                </a:blipFill>
              </p:spPr>
              <p:txBody>
                <a:bodyPr/>
                <a:lstStyle/>
                <a:p>
                  <a:r>
                    <a:rPr lang="en-US">
                      <a:noFill/>
                    </a:rPr>
                    <a:t> </a:t>
                  </a:r>
                </a:p>
              </p:txBody>
            </p:sp>
          </mc:Fallback>
        </mc:AlternateContent>
        <p:sp>
          <p:nvSpPr>
            <p:cNvPr id="1262" name="Rectangle 1261"/>
            <p:cNvSpPr/>
            <p:nvPr/>
          </p:nvSpPr>
          <p:spPr>
            <a:xfrm>
              <a:off x="7493450" y="3695979"/>
              <a:ext cx="4723290" cy="707886"/>
            </a:xfrm>
            <a:prstGeom prst="rect">
              <a:avLst/>
            </a:prstGeom>
          </p:spPr>
          <p:txBody>
            <a:bodyPr wrap="square">
              <a:spAutoFit/>
            </a:bodyPr>
            <a:lstStyle/>
            <a:p>
              <a:pPr algn="ctr"/>
              <a:r>
                <a:rPr lang="en-US" sz="2000" dirty="0">
                  <a:solidFill>
                    <a:srgbClr val="FFFF99"/>
                  </a:solidFill>
                  <a:latin typeface="+mn-lt"/>
                </a:rPr>
                <a:t>Expectation over different realizations of materials with the same scattering parameters</a:t>
              </a:r>
            </a:p>
          </p:txBody>
        </p:sp>
        <p:sp>
          <p:nvSpPr>
            <p:cNvPr id="1263" name="Rectangle 1262"/>
            <p:cNvSpPr/>
            <p:nvPr/>
          </p:nvSpPr>
          <p:spPr>
            <a:xfrm>
              <a:off x="7818670" y="2563593"/>
              <a:ext cx="4094741" cy="584775"/>
            </a:xfrm>
            <a:prstGeom prst="rect">
              <a:avLst/>
            </a:prstGeom>
          </p:spPr>
          <p:txBody>
            <a:bodyPr wrap="square">
              <a:spAutoFit/>
            </a:bodyPr>
            <a:lstStyle/>
            <a:p>
              <a:pPr algn="ctr"/>
              <a:r>
                <a:rPr lang="en-US" sz="3200" b="1" dirty="0">
                  <a:solidFill>
                    <a:schemeClr val="bg1"/>
                  </a:solidFill>
                  <a:latin typeface="+mn-lt"/>
                  <a:ea typeface="Open Sans" panose="020B0604020202020204" charset="0"/>
                  <a:cs typeface="Open Sans" panose="020B0604020202020204" charset="0"/>
                </a:rPr>
                <a:t>The speckle covariance</a:t>
              </a:r>
            </a:p>
          </p:txBody>
        </p:sp>
      </p:grpSp>
      <mc:AlternateContent xmlns:mc="http://schemas.openxmlformats.org/markup-compatibility/2006" xmlns:a14="http://schemas.microsoft.com/office/drawing/2010/main">
        <mc:Choice Requires="a14">
          <p:sp>
            <p:nvSpPr>
              <p:cNvPr id="377" name="u2"/>
              <p:cNvSpPr txBox="1"/>
              <p:nvPr/>
            </p:nvSpPr>
            <p:spPr>
              <a:xfrm>
                <a:off x="4657694" y="5193272"/>
                <a:ext cx="1682575" cy="568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L" sz="3600" b="1" i="1">
                              <a:solidFill>
                                <a:srgbClr val="FF7F7F"/>
                              </a:solidFill>
                              <a:latin typeface="Cambria Math" panose="02040503050406030204" pitchFamily="18" charset="0"/>
                            </a:rPr>
                          </m:ctrlPr>
                        </m:sSupPr>
                        <m:e>
                          <m:r>
                            <a:rPr lang="en-US" sz="3600" b="1" i="1">
                              <a:solidFill>
                                <a:srgbClr val="FF7F7F"/>
                              </a:solidFill>
                              <a:latin typeface="Cambria Math" panose="02040503050406030204" pitchFamily="18" charset="0"/>
                            </a:rPr>
                            <m:t>𝒖</m:t>
                          </m:r>
                        </m:e>
                        <m:sup>
                          <m:sSub>
                            <m:sSubPr>
                              <m:ctrlPr>
                                <a:rPr lang="en-US" sz="3600" b="1" i="1">
                                  <a:solidFill>
                                    <a:srgbClr val="FF7F7F"/>
                                  </a:solidFill>
                                  <a:latin typeface="Cambria Math" panose="02040503050406030204" pitchFamily="18" charset="0"/>
                                </a:rPr>
                              </m:ctrlPr>
                            </m:sSubPr>
                            <m:e>
                              <m:r>
                                <a:rPr lang="en-US" sz="3600" b="1" i="1">
                                  <a:solidFill>
                                    <a:srgbClr val="FF7F7F"/>
                                  </a:solidFill>
                                  <a:latin typeface="Cambria Math" panose="02040503050406030204" pitchFamily="18" charset="0"/>
                                </a:rPr>
                                <m:t>𝒊</m:t>
                              </m:r>
                            </m:e>
                            <m:sub>
                              <m:r>
                                <a:rPr lang="en-US" sz="3600" b="1" i="1">
                                  <a:solidFill>
                                    <a:srgbClr val="FF7F7F"/>
                                  </a:solidFill>
                                  <a:latin typeface="Cambria Math" panose="02040503050406030204" pitchFamily="18" charset="0"/>
                                </a:rPr>
                                <m:t>𝟏</m:t>
                              </m:r>
                            </m:sub>
                          </m:sSub>
                        </m:sup>
                      </m:sSup>
                      <m:d>
                        <m:dPr>
                          <m:ctrlPr>
                            <a:rPr lang="en-IL" sz="3600" b="1" i="1">
                              <a:solidFill>
                                <a:srgbClr val="FF7F7F"/>
                              </a:solidFill>
                              <a:latin typeface="Cambria Math" panose="02040503050406030204" pitchFamily="18" charset="0"/>
                            </a:rPr>
                          </m:ctrlPr>
                        </m:dPr>
                        <m:e>
                          <m:r>
                            <a:rPr lang="en-US" sz="3600" b="1" i="1">
                              <a:solidFill>
                                <a:srgbClr val="FF7F7F"/>
                              </a:solidFill>
                              <a:latin typeface="Cambria Math" panose="02040503050406030204" pitchFamily="18" charset="0"/>
                            </a:rPr>
                            <m:t>𝒗</m:t>
                          </m:r>
                        </m:e>
                      </m:d>
                    </m:oMath>
                  </m:oMathPara>
                </a14:m>
                <a:endParaRPr lang="en-US" sz="3600" b="1" i="1" dirty="0">
                  <a:solidFill>
                    <a:srgbClr val="FF7F7F"/>
                  </a:solidFill>
                  <a:latin typeface="Cambria Math" panose="02040503050406030204" pitchFamily="18" charset="0"/>
                </a:endParaRPr>
              </a:p>
            </p:txBody>
          </p:sp>
        </mc:Choice>
        <mc:Fallback xmlns="">
          <p:sp>
            <p:nvSpPr>
              <p:cNvPr id="377" name="u2"/>
              <p:cNvSpPr txBox="1">
                <a:spLocks noRot="1" noChangeAspect="1" noMove="1" noResize="1" noEditPoints="1" noAdjustHandles="1" noChangeArrowheads="1" noChangeShapeType="1" noTextEdit="1"/>
              </p:cNvSpPr>
              <p:nvPr/>
            </p:nvSpPr>
            <p:spPr>
              <a:xfrm>
                <a:off x="4657694" y="5193272"/>
                <a:ext cx="1682575" cy="568232"/>
              </a:xfrm>
              <a:prstGeom prst="rect">
                <a:avLst/>
              </a:prstGeom>
              <a:blipFill>
                <a:blip r:embed="rId10"/>
                <a:stretch>
                  <a:fillRect/>
                </a:stretch>
              </a:blipFill>
            </p:spPr>
            <p:txBody>
              <a:bodyPr/>
              <a:lstStyle/>
              <a:p>
                <a:r>
                  <a:rPr lang="en-US">
                    <a:noFill/>
                  </a:rPr>
                  <a:t> </a:t>
                </a:r>
              </a:p>
            </p:txBody>
          </p:sp>
        </mc:Fallback>
      </mc:AlternateContent>
      <p:grpSp>
        <p:nvGrpSpPr>
          <p:cNvPr id="517" name="Beam i2 of setup 3"/>
          <p:cNvGrpSpPr/>
          <p:nvPr/>
        </p:nvGrpSpPr>
        <p:grpSpPr>
          <a:xfrm rot="19620308">
            <a:off x="3792100" y="1128322"/>
            <a:ext cx="1708549" cy="2532373"/>
            <a:chOff x="5499107" y="2123970"/>
            <a:chExt cx="1708549" cy="3603149"/>
          </a:xfrm>
        </p:grpSpPr>
        <p:sp>
          <p:nvSpPr>
            <p:cNvPr id="518" name="Freeform 517"/>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518"/>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8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519"/>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520"/>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521"/>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Beam i2 of setup 2"/>
          <p:cNvGrpSpPr/>
          <p:nvPr/>
        </p:nvGrpSpPr>
        <p:grpSpPr>
          <a:xfrm rot="20444596">
            <a:off x="3623476" y="1060261"/>
            <a:ext cx="2003327" cy="2586307"/>
            <a:chOff x="14465713" y="-1362513"/>
            <a:chExt cx="2003327" cy="1827543"/>
          </a:xfrm>
        </p:grpSpPr>
        <p:sp>
          <p:nvSpPr>
            <p:cNvPr id="512" name="Freeform 511"/>
            <p:cNvSpPr/>
            <p:nvPr/>
          </p:nvSpPr>
          <p:spPr>
            <a:xfrm rot="633373">
              <a:off x="14465713" y="-1362513"/>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E181">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512"/>
            <p:cNvSpPr/>
            <p:nvPr/>
          </p:nvSpPr>
          <p:spPr>
            <a:xfrm rot="633373">
              <a:off x="14838208" y="-1278449"/>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E181">
                  <a:alpha val="6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rot="633373">
              <a:off x="15210703" y="-1194385"/>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E18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rot="633373">
              <a:off x="15583198" y="-1110321"/>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E181">
                  <a:alpha val="3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rot="633373">
              <a:off x="15955693" y="-1026257"/>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E18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Beam i2 of setup 1"/>
          <p:cNvGrpSpPr/>
          <p:nvPr/>
        </p:nvGrpSpPr>
        <p:grpSpPr>
          <a:xfrm rot="19608362">
            <a:off x="3577008" y="1014356"/>
            <a:ext cx="1963147" cy="2731265"/>
            <a:chOff x="10880727" y="-2277888"/>
            <a:chExt cx="1963147" cy="1923868"/>
          </a:xfrm>
        </p:grpSpPr>
        <p:sp>
          <p:nvSpPr>
            <p:cNvPr id="649" name="Freeform 648"/>
            <p:cNvSpPr/>
            <p:nvPr/>
          </p:nvSpPr>
          <p:spPr>
            <a:xfrm rot="843864">
              <a:off x="10880727" y="-227788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E181">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reeform 649"/>
            <p:cNvSpPr/>
            <p:nvPr/>
          </p:nvSpPr>
          <p:spPr>
            <a:xfrm rot="843864">
              <a:off x="11223133" y="-2164833"/>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E181">
                  <a:alpha val="6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reeform 650"/>
            <p:cNvSpPr/>
            <p:nvPr/>
          </p:nvSpPr>
          <p:spPr>
            <a:xfrm rot="843864">
              <a:off x="11565539" y="-205177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E181">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Freeform 651"/>
            <p:cNvSpPr/>
            <p:nvPr/>
          </p:nvSpPr>
          <p:spPr>
            <a:xfrm rot="843864">
              <a:off x="11917470" y="-1938723"/>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E181">
                  <a:alpha val="3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Freeform 652"/>
            <p:cNvSpPr/>
            <p:nvPr/>
          </p:nvSpPr>
          <p:spPr>
            <a:xfrm rot="843864">
              <a:off x="12240826" y="-182566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E18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Beam i1 of setup 3"/>
          <p:cNvGrpSpPr/>
          <p:nvPr/>
        </p:nvGrpSpPr>
        <p:grpSpPr>
          <a:xfrm>
            <a:off x="3793797" y="2514363"/>
            <a:ext cx="1708549" cy="2532373"/>
            <a:chOff x="5499107" y="2123970"/>
            <a:chExt cx="1708549" cy="3603149"/>
          </a:xfrm>
        </p:grpSpPr>
        <p:sp>
          <p:nvSpPr>
            <p:cNvPr id="604" name="Freeform 603"/>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777"/>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778"/>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Beam i1 of setup 2"/>
          <p:cNvGrpSpPr/>
          <p:nvPr/>
        </p:nvGrpSpPr>
        <p:grpSpPr>
          <a:xfrm>
            <a:off x="3641231" y="2568321"/>
            <a:ext cx="2003327" cy="2586307"/>
            <a:chOff x="14465713" y="-1362513"/>
            <a:chExt cx="2003327" cy="1827543"/>
          </a:xfrm>
        </p:grpSpPr>
        <p:sp>
          <p:nvSpPr>
            <p:cNvPr id="643" name="Freeform 642"/>
            <p:cNvSpPr/>
            <p:nvPr/>
          </p:nvSpPr>
          <p:spPr>
            <a:xfrm rot="633373">
              <a:off x="14465713" y="-1362513"/>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7F7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Freeform 643"/>
            <p:cNvSpPr/>
            <p:nvPr/>
          </p:nvSpPr>
          <p:spPr>
            <a:xfrm rot="633373">
              <a:off x="14838208" y="-1278449"/>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7F7F">
                  <a:alpha val="6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reeform 644"/>
            <p:cNvSpPr/>
            <p:nvPr/>
          </p:nvSpPr>
          <p:spPr>
            <a:xfrm rot="633373">
              <a:off x="15210703" y="-1194385"/>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7F7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Freeform 645"/>
            <p:cNvSpPr/>
            <p:nvPr/>
          </p:nvSpPr>
          <p:spPr>
            <a:xfrm rot="633373">
              <a:off x="15583198" y="-1110321"/>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7F7F">
                  <a:alpha val="3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Freeform 646"/>
            <p:cNvSpPr/>
            <p:nvPr/>
          </p:nvSpPr>
          <p:spPr>
            <a:xfrm rot="633373">
              <a:off x="15955693" y="-1026257"/>
              <a:ext cx="513347" cy="1491287"/>
            </a:xfrm>
            <a:custGeom>
              <a:avLst/>
              <a:gdLst>
                <a:gd name="connsiteX0" fmla="*/ 272716 w 513347"/>
                <a:gd name="connsiteY0" fmla="*/ 0 h 3304674"/>
                <a:gd name="connsiteX1" fmla="*/ 160421 w 513347"/>
                <a:gd name="connsiteY1" fmla="*/ 176464 h 3304674"/>
                <a:gd name="connsiteX2" fmla="*/ 112295 w 513347"/>
                <a:gd name="connsiteY2" fmla="*/ 208548 h 3304674"/>
                <a:gd name="connsiteX3" fmla="*/ 48126 w 513347"/>
                <a:gd name="connsiteY3" fmla="*/ 304800 h 3304674"/>
                <a:gd name="connsiteX4" fmla="*/ 16042 w 513347"/>
                <a:gd name="connsiteY4" fmla="*/ 417095 h 3304674"/>
                <a:gd name="connsiteX5" fmla="*/ 48126 w 513347"/>
                <a:gd name="connsiteY5" fmla="*/ 673769 h 3304674"/>
                <a:gd name="connsiteX6" fmla="*/ 64169 w 513347"/>
                <a:gd name="connsiteY6" fmla="*/ 721895 h 3304674"/>
                <a:gd name="connsiteX7" fmla="*/ 144379 w 513347"/>
                <a:gd name="connsiteY7" fmla="*/ 802106 h 3304674"/>
                <a:gd name="connsiteX8" fmla="*/ 192505 w 513347"/>
                <a:gd name="connsiteY8" fmla="*/ 850232 h 3304674"/>
                <a:gd name="connsiteX9" fmla="*/ 224590 w 513347"/>
                <a:gd name="connsiteY9" fmla="*/ 898358 h 3304674"/>
                <a:gd name="connsiteX10" fmla="*/ 256674 w 513347"/>
                <a:gd name="connsiteY10" fmla="*/ 930443 h 3304674"/>
                <a:gd name="connsiteX11" fmla="*/ 304800 w 513347"/>
                <a:gd name="connsiteY11" fmla="*/ 1042737 h 3304674"/>
                <a:gd name="connsiteX12" fmla="*/ 336884 w 513347"/>
                <a:gd name="connsiteY12" fmla="*/ 1090864 h 3304674"/>
                <a:gd name="connsiteX13" fmla="*/ 320842 w 513347"/>
                <a:gd name="connsiteY13" fmla="*/ 1155032 h 3304674"/>
                <a:gd name="connsiteX14" fmla="*/ 304800 w 513347"/>
                <a:gd name="connsiteY14" fmla="*/ 1235243 h 3304674"/>
                <a:gd name="connsiteX15" fmla="*/ 272716 w 513347"/>
                <a:gd name="connsiteY15" fmla="*/ 1331495 h 3304674"/>
                <a:gd name="connsiteX16" fmla="*/ 240632 w 513347"/>
                <a:gd name="connsiteY16" fmla="*/ 1427748 h 3304674"/>
                <a:gd name="connsiteX17" fmla="*/ 144379 w 513347"/>
                <a:gd name="connsiteY17" fmla="*/ 1748590 h 3304674"/>
                <a:gd name="connsiteX18" fmla="*/ 96253 w 513347"/>
                <a:gd name="connsiteY18" fmla="*/ 1780674 h 3304674"/>
                <a:gd name="connsiteX19" fmla="*/ 80211 w 513347"/>
                <a:gd name="connsiteY19" fmla="*/ 1860885 h 3304674"/>
                <a:gd name="connsiteX20" fmla="*/ 64169 w 513347"/>
                <a:gd name="connsiteY20" fmla="*/ 1909011 h 3304674"/>
                <a:gd name="connsiteX21" fmla="*/ 48126 w 513347"/>
                <a:gd name="connsiteY21" fmla="*/ 1973179 h 3304674"/>
                <a:gd name="connsiteX22" fmla="*/ 32084 w 513347"/>
                <a:gd name="connsiteY22" fmla="*/ 2021306 h 3304674"/>
                <a:gd name="connsiteX23" fmla="*/ 0 w 513347"/>
                <a:gd name="connsiteY23" fmla="*/ 2133600 h 3304674"/>
                <a:gd name="connsiteX24" fmla="*/ 16042 w 513347"/>
                <a:gd name="connsiteY24" fmla="*/ 2197769 h 3304674"/>
                <a:gd name="connsiteX25" fmla="*/ 96253 w 513347"/>
                <a:gd name="connsiteY25" fmla="*/ 2294021 h 3304674"/>
                <a:gd name="connsiteX26" fmla="*/ 128337 w 513347"/>
                <a:gd name="connsiteY26" fmla="*/ 2342148 h 3304674"/>
                <a:gd name="connsiteX27" fmla="*/ 288758 w 513347"/>
                <a:gd name="connsiteY27" fmla="*/ 2438400 h 3304674"/>
                <a:gd name="connsiteX28" fmla="*/ 320842 w 513347"/>
                <a:gd name="connsiteY28" fmla="*/ 2470485 h 3304674"/>
                <a:gd name="connsiteX29" fmla="*/ 368969 w 513347"/>
                <a:gd name="connsiteY29" fmla="*/ 2534653 h 3304674"/>
                <a:gd name="connsiteX30" fmla="*/ 417095 w 513347"/>
                <a:gd name="connsiteY30" fmla="*/ 2566737 h 3304674"/>
                <a:gd name="connsiteX31" fmla="*/ 481263 w 513347"/>
                <a:gd name="connsiteY31" fmla="*/ 2662990 h 3304674"/>
                <a:gd name="connsiteX32" fmla="*/ 513347 w 513347"/>
                <a:gd name="connsiteY32" fmla="*/ 2759243 h 3304674"/>
                <a:gd name="connsiteX33" fmla="*/ 497305 w 513347"/>
                <a:gd name="connsiteY33" fmla="*/ 2823411 h 3304674"/>
                <a:gd name="connsiteX34" fmla="*/ 433137 w 513347"/>
                <a:gd name="connsiteY34" fmla="*/ 2871537 h 3304674"/>
                <a:gd name="connsiteX35" fmla="*/ 385011 w 513347"/>
                <a:gd name="connsiteY35" fmla="*/ 2903621 h 3304674"/>
                <a:gd name="connsiteX36" fmla="*/ 240632 w 513347"/>
                <a:gd name="connsiteY36" fmla="*/ 2935706 h 3304674"/>
                <a:gd name="connsiteX37" fmla="*/ 208547 w 513347"/>
                <a:gd name="connsiteY37" fmla="*/ 2967790 h 3304674"/>
                <a:gd name="connsiteX38" fmla="*/ 160421 w 513347"/>
                <a:gd name="connsiteY38" fmla="*/ 2983832 h 3304674"/>
                <a:gd name="connsiteX39" fmla="*/ 128337 w 513347"/>
                <a:gd name="connsiteY39" fmla="*/ 3031958 h 3304674"/>
                <a:gd name="connsiteX40" fmla="*/ 64169 w 513347"/>
                <a:gd name="connsiteY40" fmla="*/ 3112169 h 3304674"/>
                <a:gd name="connsiteX41" fmla="*/ 16042 w 513347"/>
                <a:gd name="connsiteY41" fmla="*/ 3208421 h 3304674"/>
                <a:gd name="connsiteX42" fmla="*/ 48126 w 513347"/>
                <a:gd name="connsiteY42" fmla="*/ 3304674 h 330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3347" h="3304674">
                  <a:moveTo>
                    <a:pt x="272716" y="0"/>
                  </a:moveTo>
                  <a:cubicBezTo>
                    <a:pt x="259643" y="21788"/>
                    <a:pt x="174001" y="167411"/>
                    <a:pt x="160421" y="176464"/>
                  </a:cubicBezTo>
                  <a:lnTo>
                    <a:pt x="112295" y="208548"/>
                  </a:lnTo>
                  <a:cubicBezTo>
                    <a:pt x="74151" y="322981"/>
                    <a:pt x="128239" y="184632"/>
                    <a:pt x="48126" y="304800"/>
                  </a:cubicBezTo>
                  <a:cubicBezTo>
                    <a:pt x="38921" y="318607"/>
                    <a:pt x="18181" y="408539"/>
                    <a:pt x="16042" y="417095"/>
                  </a:cubicBezTo>
                  <a:cubicBezTo>
                    <a:pt x="28475" y="566289"/>
                    <a:pt x="18330" y="569485"/>
                    <a:pt x="48126" y="673769"/>
                  </a:cubicBezTo>
                  <a:cubicBezTo>
                    <a:pt x="52772" y="690028"/>
                    <a:pt x="54023" y="708367"/>
                    <a:pt x="64169" y="721895"/>
                  </a:cubicBezTo>
                  <a:cubicBezTo>
                    <a:pt x="86856" y="752144"/>
                    <a:pt x="117642" y="775369"/>
                    <a:pt x="144379" y="802106"/>
                  </a:cubicBezTo>
                  <a:cubicBezTo>
                    <a:pt x="160421" y="818148"/>
                    <a:pt x="179920" y="831356"/>
                    <a:pt x="192505" y="850232"/>
                  </a:cubicBezTo>
                  <a:cubicBezTo>
                    <a:pt x="203200" y="866274"/>
                    <a:pt x="212546" y="883303"/>
                    <a:pt x="224590" y="898358"/>
                  </a:cubicBezTo>
                  <a:cubicBezTo>
                    <a:pt x="234038" y="910168"/>
                    <a:pt x="248284" y="917858"/>
                    <a:pt x="256674" y="930443"/>
                  </a:cubicBezTo>
                  <a:cubicBezTo>
                    <a:pt x="323437" y="1030588"/>
                    <a:pt x="262022" y="957179"/>
                    <a:pt x="304800" y="1042737"/>
                  </a:cubicBezTo>
                  <a:cubicBezTo>
                    <a:pt x="313422" y="1059982"/>
                    <a:pt x="326189" y="1074822"/>
                    <a:pt x="336884" y="1090864"/>
                  </a:cubicBezTo>
                  <a:cubicBezTo>
                    <a:pt x="331537" y="1112253"/>
                    <a:pt x="325625" y="1133509"/>
                    <a:pt x="320842" y="1155032"/>
                  </a:cubicBezTo>
                  <a:cubicBezTo>
                    <a:pt x="314927" y="1181649"/>
                    <a:pt x="311974" y="1208937"/>
                    <a:pt x="304800" y="1235243"/>
                  </a:cubicBezTo>
                  <a:cubicBezTo>
                    <a:pt x="295902" y="1267871"/>
                    <a:pt x="283411" y="1299411"/>
                    <a:pt x="272716" y="1331495"/>
                  </a:cubicBezTo>
                  <a:lnTo>
                    <a:pt x="240632" y="1427748"/>
                  </a:lnTo>
                  <a:cubicBezTo>
                    <a:pt x="230478" y="1498826"/>
                    <a:pt x="236532" y="1687155"/>
                    <a:pt x="144379" y="1748590"/>
                  </a:cubicBezTo>
                  <a:lnTo>
                    <a:pt x="96253" y="1780674"/>
                  </a:lnTo>
                  <a:cubicBezTo>
                    <a:pt x="90906" y="1807411"/>
                    <a:pt x="86824" y="1834433"/>
                    <a:pt x="80211" y="1860885"/>
                  </a:cubicBezTo>
                  <a:cubicBezTo>
                    <a:pt x="76110" y="1877290"/>
                    <a:pt x="68815" y="1892752"/>
                    <a:pt x="64169" y="1909011"/>
                  </a:cubicBezTo>
                  <a:cubicBezTo>
                    <a:pt x="58112" y="1930210"/>
                    <a:pt x="54183" y="1951980"/>
                    <a:pt x="48126" y="1973179"/>
                  </a:cubicBezTo>
                  <a:cubicBezTo>
                    <a:pt x="43480" y="1989438"/>
                    <a:pt x="36730" y="2005047"/>
                    <a:pt x="32084" y="2021306"/>
                  </a:cubicBezTo>
                  <a:cubicBezTo>
                    <a:pt x="-8200" y="2162301"/>
                    <a:pt x="38461" y="2018216"/>
                    <a:pt x="0" y="2133600"/>
                  </a:cubicBezTo>
                  <a:cubicBezTo>
                    <a:pt x="5347" y="2154990"/>
                    <a:pt x="7357" y="2177504"/>
                    <a:pt x="16042" y="2197769"/>
                  </a:cubicBezTo>
                  <a:cubicBezTo>
                    <a:pt x="37129" y="2246972"/>
                    <a:pt x="62242" y="2253208"/>
                    <a:pt x="96253" y="2294021"/>
                  </a:cubicBezTo>
                  <a:cubicBezTo>
                    <a:pt x="108596" y="2308833"/>
                    <a:pt x="113827" y="2329452"/>
                    <a:pt x="128337" y="2342148"/>
                  </a:cubicBezTo>
                  <a:cubicBezTo>
                    <a:pt x="179957" y="2387316"/>
                    <a:pt x="230120" y="2409081"/>
                    <a:pt x="288758" y="2438400"/>
                  </a:cubicBezTo>
                  <a:cubicBezTo>
                    <a:pt x="299453" y="2449095"/>
                    <a:pt x="311159" y="2458866"/>
                    <a:pt x="320842" y="2470485"/>
                  </a:cubicBezTo>
                  <a:cubicBezTo>
                    <a:pt x="337959" y="2491025"/>
                    <a:pt x="350063" y="2515747"/>
                    <a:pt x="368969" y="2534653"/>
                  </a:cubicBezTo>
                  <a:cubicBezTo>
                    <a:pt x="382602" y="2548286"/>
                    <a:pt x="401053" y="2556042"/>
                    <a:pt x="417095" y="2566737"/>
                  </a:cubicBezTo>
                  <a:cubicBezTo>
                    <a:pt x="438484" y="2598821"/>
                    <a:pt x="469069" y="2626408"/>
                    <a:pt x="481263" y="2662990"/>
                  </a:cubicBezTo>
                  <a:lnTo>
                    <a:pt x="513347" y="2759243"/>
                  </a:lnTo>
                  <a:cubicBezTo>
                    <a:pt x="508000" y="2780632"/>
                    <a:pt x="510120" y="2805470"/>
                    <a:pt x="497305" y="2823411"/>
                  </a:cubicBezTo>
                  <a:cubicBezTo>
                    <a:pt x="481765" y="2845168"/>
                    <a:pt x="454894" y="2855997"/>
                    <a:pt x="433137" y="2871537"/>
                  </a:cubicBezTo>
                  <a:cubicBezTo>
                    <a:pt x="417448" y="2882743"/>
                    <a:pt x="402256" y="2894999"/>
                    <a:pt x="385011" y="2903621"/>
                  </a:cubicBezTo>
                  <a:cubicBezTo>
                    <a:pt x="345516" y="2923369"/>
                    <a:pt x="277606" y="2929544"/>
                    <a:pt x="240632" y="2935706"/>
                  </a:cubicBezTo>
                  <a:cubicBezTo>
                    <a:pt x="229937" y="2946401"/>
                    <a:pt x="221516" y="2960008"/>
                    <a:pt x="208547" y="2967790"/>
                  </a:cubicBezTo>
                  <a:cubicBezTo>
                    <a:pt x="194047" y="2976490"/>
                    <a:pt x="173625" y="2973269"/>
                    <a:pt x="160421" y="2983832"/>
                  </a:cubicBezTo>
                  <a:cubicBezTo>
                    <a:pt x="145366" y="2995876"/>
                    <a:pt x="140381" y="3016903"/>
                    <a:pt x="128337" y="3031958"/>
                  </a:cubicBezTo>
                  <a:cubicBezTo>
                    <a:pt x="88548" y="3081695"/>
                    <a:pt x="97086" y="3046336"/>
                    <a:pt x="64169" y="3112169"/>
                  </a:cubicBezTo>
                  <a:cubicBezTo>
                    <a:pt x="-2249" y="3245002"/>
                    <a:pt x="107990" y="3070499"/>
                    <a:pt x="16042" y="3208421"/>
                  </a:cubicBezTo>
                  <a:cubicBezTo>
                    <a:pt x="33567" y="3296047"/>
                    <a:pt x="12804" y="3269352"/>
                    <a:pt x="48126" y="3304674"/>
                  </a:cubicBezTo>
                </a:path>
              </a:pathLst>
            </a:custGeom>
            <a:noFill/>
            <a:ln w="76200">
              <a:solidFill>
                <a:srgbClr val="FF7F7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Beam i1 of setup 1"/>
          <p:cNvGrpSpPr/>
          <p:nvPr/>
        </p:nvGrpSpPr>
        <p:grpSpPr>
          <a:xfrm>
            <a:off x="3760900" y="2713455"/>
            <a:ext cx="1963147" cy="2731265"/>
            <a:chOff x="10880727" y="-2277888"/>
            <a:chExt cx="1963147" cy="1923868"/>
          </a:xfrm>
        </p:grpSpPr>
        <p:sp>
          <p:nvSpPr>
            <p:cNvPr id="506" name="Freeform 505"/>
            <p:cNvSpPr/>
            <p:nvPr/>
          </p:nvSpPr>
          <p:spPr>
            <a:xfrm rot="843864">
              <a:off x="10880727" y="-227788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7F7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506"/>
            <p:cNvSpPr/>
            <p:nvPr/>
          </p:nvSpPr>
          <p:spPr>
            <a:xfrm rot="843864">
              <a:off x="11223133" y="-2164833"/>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7F7F">
                  <a:alpha val="6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507"/>
            <p:cNvSpPr/>
            <p:nvPr/>
          </p:nvSpPr>
          <p:spPr>
            <a:xfrm rot="843864">
              <a:off x="11565539" y="-205177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7F7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508"/>
            <p:cNvSpPr/>
            <p:nvPr/>
          </p:nvSpPr>
          <p:spPr>
            <a:xfrm rot="843864">
              <a:off x="11917470" y="-1938723"/>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7F7F">
                  <a:alpha val="3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509"/>
            <p:cNvSpPr/>
            <p:nvPr/>
          </p:nvSpPr>
          <p:spPr>
            <a:xfrm rot="843864">
              <a:off x="12240826" y="-1825668"/>
              <a:ext cx="603048" cy="1471648"/>
            </a:xfrm>
            <a:custGeom>
              <a:avLst/>
              <a:gdLst>
                <a:gd name="connsiteX0" fmla="*/ 228600 w 647700"/>
                <a:gd name="connsiteY0" fmla="*/ 0 h 3314700"/>
                <a:gd name="connsiteX1" fmla="*/ 152400 w 647700"/>
                <a:gd name="connsiteY1" fmla="*/ 114300 h 3314700"/>
                <a:gd name="connsiteX2" fmla="*/ 95250 w 647700"/>
                <a:gd name="connsiteY2" fmla="*/ 266700 h 3314700"/>
                <a:gd name="connsiteX3" fmla="*/ 114300 w 647700"/>
                <a:gd name="connsiteY3" fmla="*/ 590550 h 3314700"/>
                <a:gd name="connsiteX4" fmla="*/ 190500 w 647700"/>
                <a:gd name="connsiteY4" fmla="*/ 762000 h 3314700"/>
                <a:gd name="connsiteX5" fmla="*/ 247650 w 647700"/>
                <a:gd name="connsiteY5" fmla="*/ 819150 h 3314700"/>
                <a:gd name="connsiteX6" fmla="*/ 266700 w 647700"/>
                <a:gd name="connsiteY6" fmla="*/ 876300 h 3314700"/>
                <a:gd name="connsiteX7" fmla="*/ 342900 w 647700"/>
                <a:gd name="connsiteY7" fmla="*/ 990600 h 3314700"/>
                <a:gd name="connsiteX8" fmla="*/ 457200 w 647700"/>
                <a:gd name="connsiteY8" fmla="*/ 1123950 h 3314700"/>
                <a:gd name="connsiteX9" fmla="*/ 571500 w 647700"/>
                <a:gd name="connsiteY9" fmla="*/ 1219200 h 3314700"/>
                <a:gd name="connsiteX10" fmla="*/ 628650 w 647700"/>
                <a:gd name="connsiteY10" fmla="*/ 1333500 h 3314700"/>
                <a:gd name="connsiteX11" fmla="*/ 647700 w 647700"/>
                <a:gd name="connsiteY11" fmla="*/ 1390650 h 3314700"/>
                <a:gd name="connsiteX12" fmla="*/ 571500 w 647700"/>
                <a:gd name="connsiteY12" fmla="*/ 1524000 h 3314700"/>
                <a:gd name="connsiteX13" fmla="*/ 495300 w 647700"/>
                <a:gd name="connsiteY13" fmla="*/ 1638300 h 3314700"/>
                <a:gd name="connsiteX14" fmla="*/ 400050 w 647700"/>
                <a:gd name="connsiteY14" fmla="*/ 1771650 h 3314700"/>
                <a:gd name="connsiteX15" fmla="*/ 342900 w 647700"/>
                <a:gd name="connsiteY15" fmla="*/ 1885950 h 3314700"/>
                <a:gd name="connsiteX16" fmla="*/ 285750 w 647700"/>
                <a:gd name="connsiteY16" fmla="*/ 2000250 h 3314700"/>
                <a:gd name="connsiteX17" fmla="*/ 228600 w 647700"/>
                <a:gd name="connsiteY17" fmla="*/ 2190750 h 3314700"/>
                <a:gd name="connsiteX18" fmla="*/ 171450 w 647700"/>
                <a:gd name="connsiteY18" fmla="*/ 2305050 h 3314700"/>
                <a:gd name="connsiteX19" fmla="*/ 133350 w 647700"/>
                <a:gd name="connsiteY19" fmla="*/ 2362200 h 3314700"/>
                <a:gd name="connsiteX20" fmla="*/ 114300 w 647700"/>
                <a:gd name="connsiteY20" fmla="*/ 2419350 h 3314700"/>
                <a:gd name="connsiteX21" fmla="*/ 76200 w 647700"/>
                <a:gd name="connsiteY21" fmla="*/ 2476500 h 3314700"/>
                <a:gd name="connsiteX22" fmla="*/ 38100 w 647700"/>
                <a:gd name="connsiteY22" fmla="*/ 2590800 h 3314700"/>
                <a:gd name="connsiteX23" fmla="*/ 0 w 647700"/>
                <a:gd name="connsiteY23" fmla="*/ 2743200 h 3314700"/>
                <a:gd name="connsiteX24" fmla="*/ 19050 w 647700"/>
                <a:gd name="connsiteY24" fmla="*/ 2971800 h 3314700"/>
                <a:gd name="connsiteX25" fmla="*/ 152400 w 647700"/>
                <a:gd name="connsiteY25" fmla="*/ 3143250 h 3314700"/>
                <a:gd name="connsiteX26" fmla="*/ 247650 w 647700"/>
                <a:gd name="connsiteY26" fmla="*/ 3257550 h 3314700"/>
                <a:gd name="connsiteX27" fmla="*/ 247650 w 647700"/>
                <a:gd name="connsiteY27" fmla="*/ 331470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7700" h="3314700">
                  <a:moveTo>
                    <a:pt x="228600" y="0"/>
                  </a:moveTo>
                  <a:cubicBezTo>
                    <a:pt x="203200" y="38100"/>
                    <a:pt x="174327" y="74101"/>
                    <a:pt x="152400" y="114300"/>
                  </a:cubicBezTo>
                  <a:cubicBezTo>
                    <a:pt x="132875" y="150095"/>
                    <a:pt x="109827" y="222970"/>
                    <a:pt x="95250" y="266700"/>
                  </a:cubicBezTo>
                  <a:cubicBezTo>
                    <a:pt x="101600" y="374650"/>
                    <a:pt x="100314" y="483322"/>
                    <a:pt x="114300" y="590550"/>
                  </a:cubicBezTo>
                  <a:cubicBezTo>
                    <a:pt x="122007" y="649638"/>
                    <a:pt x="151577" y="715292"/>
                    <a:pt x="190500" y="762000"/>
                  </a:cubicBezTo>
                  <a:cubicBezTo>
                    <a:pt x="207747" y="782696"/>
                    <a:pt x="228600" y="800100"/>
                    <a:pt x="247650" y="819150"/>
                  </a:cubicBezTo>
                  <a:cubicBezTo>
                    <a:pt x="254000" y="838200"/>
                    <a:pt x="256948" y="858747"/>
                    <a:pt x="266700" y="876300"/>
                  </a:cubicBezTo>
                  <a:cubicBezTo>
                    <a:pt x="288938" y="916328"/>
                    <a:pt x="315426" y="953968"/>
                    <a:pt x="342900" y="990600"/>
                  </a:cubicBezTo>
                  <a:cubicBezTo>
                    <a:pt x="384944" y="1046659"/>
                    <a:pt x="404133" y="1079727"/>
                    <a:pt x="457200" y="1123950"/>
                  </a:cubicBezTo>
                  <a:cubicBezTo>
                    <a:pt x="616332" y="1256560"/>
                    <a:pt x="404535" y="1052235"/>
                    <a:pt x="571500" y="1219200"/>
                  </a:cubicBezTo>
                  <a:cubicBezTo>
                    <a:pt x="619383" y="1362848"/>
                    <a:pt x="554792" y="1185784"/>
                    <a:pt x="628650" y="1333500"/>
                  </a:cubicBezTo>
                  <a:cubicBezTo>
                    <a:pt x="637630" y="1351461"/>
                    <a:pt x="641350" y="1371600"/>
                    <a:pt x="647700" y="1390650"/>
                  </a:cubicBezTo>
                  <a:cubicBezTo>
                    <a:pt x="614376" y="1523947"/>
                    <a:pt x="655128" y="1416479"/>
                    <a:pt x="571500" y="1524000"/>
                  </a:cubicBezTo>
                  <a:cubicBezTo>
                    <a:pt x="543387" y="1560145"/>
                    <a:pt x="520700" y="1600200"/>
                    <a:pt x="495300" y="1638300"/>
                  </a:cubicBezTo>
                  <a:cubicBezTo>
                    <a:pt x="439588" y="1721868"/>
                    <a:pt x="470937" y="1677134"/>
                    <a:pt x="400050" y="1771650"/>
                  </a:cubicBezTo>
                  <a:cubicBezTo>
                    <a:pt x="352167" y="1915298"/>
                    <a:pt x="416758" y="1738234"/>
                    <a:pt x="342900" y="1885950"/>
                  </a:cubicBezTo>
                  <a:cubicBezTo>
                    <a:pt x="264030" y="2043691"/>
                    <a:pt x="394939" y="1836466"/>
                    <a:pt x="285750" y="2000250"/>
                  </a:cubicBezTo>
                  <a:cubicBezTo>
                    <a:pt x="275101" y="2042846"/>
                    <a:pt x="247152" y="2162922"/>
                    <a:pt x="228600" y="2190750"/>
                  </a:cubicBezTo>
                  <a:cubicBezTo>
                    <a:pt x="119411" y="2354534"/>
                    <a:pt x="250320" y="2147309"/>
                    <a:pt x="171450" y="2305050"/>
                  </a:cubicBezTo>
                  <a:cubicBezTo>
                    <a:pt x="161211" y="2325528"/>
                    <a:pt x="143589" y="2341722"/>
                    <a:pt x="133350" y="2362200"/>
                  </a:cubicBezTo>
                  <a:cubicBezTo>
                    <a:pt x="124370" y="2380161"/>
                    <a:pt x="123280" y="2401389"/>
                    <a:pt x="114300" y="2419350"/>
                  </a:cubicBezTo>
                  <a:cubicBezTo>
                    <a:pt x="104061" y="2439828"/>
                    <a:pt x="85499" y="2455578"/>
                    <a:pt x="76200" y="2476500"/>
                  </a:cubicBezTo>
                  <a:cubicBezTo>
                    <a:pt x="59889" y="2513200"/>
                    <a:pt x="50800" y="2552700"/>
                    <a:pt x="38100" y="2590800"/>
                  </a:cubicBezTo>
                  <a:cubicBezTo>
                    <a:pt x="8811" y="2678667"/>
                    <a:pt x="22988" y="2628259"/>
                    <a:pt x="0" y="2743200"/>
                  </a:cubicBezTo>
                  <a:cubicBezTo>
                    <a:pt x="6350" y="2819400"/>
                    <a:pt x="-1415" y="2898125"/>
                    <a:pt x="19050" y="2971800"/>
                  </a:cubicBezTo>
                  <a:cubicBezTo>
                    <a:pt x="36578" y="3034900"/>
                    <a:pt x="106183" y="3097033"/>
                    <a:pt x="152400" y="3143250"/>
                  </a:cubicBezTo>
                  <a:cubicBezTo>
                    <a:pt x="210667" y="3318050"/>
                    <a:pt x="109253" y="3049955"/>
                    <a:pt x="247650" y="3257550"/>
                  </a:cubicBezTo>
                  <a:cubicBezTo>
                    <a:pt x="258217" y="3273401"/>
                    <a:pt x="247650" y="3295650"/>
                    <a:pt x="247650" y="3314700"/>
                  </a:cubicBezTo>
                </a:path>
              </a:pathLst>
            </a:custGeom>
            <a:noFill/>
            <a:ln w="76200">
              <a:solidFill>
                <a:srgbClr val="FF7F7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71764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3"/>
                                        </p:tgtEl>
                                        <p:attrNameLst>
                                          <p:attrName>style.visibility</p:attrName>
                                        </p:attrNameLst>
                                      </p:cBhvr>
                                      <p:to>
                                        <p:strVal val="visible"/>
                                      </p:to>
                                    </p:set>
                                    <p:animEffect transition="in" filter="fade">
                                      <p:cBhvr>
                                        <p:cTn id="7" dur="500"/>
                                        <p:tgtEl>
                                          <p:spTgt spid="12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
                                        </p:tgtEl>
                                        <p:attrNameLst>
                                          <p:attrName>style.visibility</p:attrName>
                                        </p:attrNameLst>
                                      </p:cBhvr>
                                      <p:to>
                                        <p:strVal val="visible"/>
                                      </p:to>
                                    </p:set>
                                    <p:animEffect transition="in" filter="fade">
                                      <p:cBhvr>
                                        <p:cTn id="10" dur="500"/>
                                        <p:tgtEl>
                                          <p:spTgt spid="1259"/>
                                        </p:tgtEl>
                                      </p:cBhvr>
                                    </p:animEffect>
                                  </p:childTnLst>
                                </p:cTn>
                              </p:par>
                              <p:par>
                                <p:cTn id="11" presetID="10" presetClass="entr" presetSubtype="0" fill="hold" nodeType="withEffect">
                                  <p:stCondLst>
                                    <p:cond delay="0"/>
                                  </p:stCondLst>
                                  <p:childTnLst>
                                    <p:set>
                                      <p:cBhvr>
                                        <p:cTn id="12" dur="1" fill="hold">
                                          <p:stCondLst>
                                            <p:cond delay="0"/>
                                          </p:stCondLst>
                                        </p:cTn>
                                        <p:tgtEl>
                                          <p:spTgt spid="648"/>
                                        </p:tgtEl>
                                        <p:attrNameLst>
                                          <p:attrName>style.visibility</p:attrName>
                                        </p:attrNameLst>
                                      </p:cBhvr>
                                      <p:to>
                                        <p:strVal val="visible"/>
                                      </p:to>
                                    </p:set>
                                    <p:animEffect transition="in" filter="fade">
                                      <p:cBhvr>
                                        <p:cTn id="13" dur="500"/>
                                        <p:tgtEl>
                                          <p:spTgt spid="6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65"/>
                                        </p:tgtEl>
                                        <p:attrNameLst>
                                          <p:attrName>style.visibility</p:attrName>
                                        </p:attrNameLst>
                                      </p:cBhvr>
                                      <p:to>
                                        <p:strVal val="visible"/>
                                      </p:to>
                                    </p:set>
                                    <p:animEffect transition="in" filter="fade">
                                      <p:cBhvr>
                                        <p:cTn id="18" dur="500"/>
                                        <p:tgtEl>
                                          <p:spTgt spid="1265"/>
                                        </p:tgtEl>
                                      </p:cBhvr>
                                    </p:animEffect>
                                  </p:childTnLst>
                                </p:cTn>
                              </p:par>
                              <p:par>
                                <p:cTn id="19" presetID="10" presetClass="entr" presetSubtype="0" fill="hold" nodeType="withEffect">
                                  <p:stCondLst>
                                    <p:cond delay="0"/>
                                  </p:stCondLst>
                                  <p:childTnLst>
                                    <p:set>
                                      <p:cBhvr>
                                        <p:cTn id="20" dur="1" fill="hold">
                                          <p:stCondLst>
                                            <p:cond delay="0"/>
                                          </p:stCondLst>
                                        </p:cTn>
                                        <p:tgtEl>
                                          <p:spTgt spid="1254"/>
                                        </p:tgtEl>
                                        <p:attrNameLst>
                                          <p:attrName>style.visibility</p:attrName>
                                        </p:attrNameLst>
                                      </p:cBhvr>
                                      <p:to>
                                        <p:strVal val="visible"/>
                                      </p:to>
                                    </p:set>
                                    <p:animEffect transition="in" filter="fade">
                                      <p:cBhvr>
                                        <p:cTn id="21" dur="500"/>
                                        <p:tgtEl>
                                          <p:spTgt spid="1254"/>
                                        </p:tgtEl>
                                      </p:cBhvr>
                                    </p:animEffect>
                                  </p:childTnLst>
                                </p:cTn>
                              </p:par>
                              <p:par>
                                <p:cTn id="22" presetID="10" presetClass="entr" presetSubtype="0" fill="hold" nodeType="withEffect">
                                  <p:stCondLst>
                                    <p:cond delay="0"/>
                                  </p:stCondLst>
                                  <p:childTnLst>
                                    <p:set>
                                      <p:cBhvr>
                                        <p:cTn id="23" dur="1" fill="hold">
                                          <p:stCondLst>
                                            <p:cond delay="0"/>
                                          </p:stCondLst>
                                        </p:cTn>
                                        <p:tgtEl>
                                          <p:spTgt spid="1255"/>
                                        </p:tgtEl>
                                        <p:attrNameLst>
                                          <p:attrName>style.visibility</p:attrName>
                                        </p:attrNameLst>
                                      </p:cBhvr>
                                      <p:to>
                                        <p:strVal val="visible"/>
                                      </p:to>
                                    </p:set>
                                    <p:animEffect transition="in" filter="fade">
                                      <p:cBhvr>
                                        <p:cTn id="24" dur="500"/>
                                        <p:tgtEl>
                                          <p:spTgt spid="12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48"/>
                                        </p:tgtEl>
                                      </p:cBhvr>
                                    </p:animEffect>
                                    <p:set>
                                      <p:cBhvr>
                                        <p:cTn id="31" dur="1" fill="hold">
                                          <p:stCondLst>
                                            <p:cond delay="499"/>
                                          </p:stCondLst>
                                        </p:cTn>
                                        <p:tgtEl>
                                          <p:spTgt spid="648"/>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158"/>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642"/>
                                        </p:tgtEl>
                                        <p:attrNameLst>
                                          <p:attrName>style.visibility</p:attrName>
                                        </p:attrNameLst>
                                      </p:cBhvr>
                                      <p:to>
                                        <p:strVal val="visible"/>
                                      </p:to>
                                    </p:set>
                                    <p:animEffect transition="in" filter="fade">
                                      <p:cBhvr>
                                        <p:cTn id="36" dur="500"/>
                                        <p:tgtEl>
                                          <p:spTgt spid="642"/>
                                        </p:tgtEl>
                                      </p:cBhvr>
                                    </p:animEffect>
                                  </p:childTnLst>
                                </p:cTn>
                              </p:par>
                              <p:par>
                                <p:cTn id="37" presetID="10" presetClass="exit" presetSubtype="0" fill="hold" nodeType="withEffect">
                                  <p:stCondLst>
                                    <p:cond delay="0"/>
                                  </p:stCondLst>
                                  <p:childTnLst>
                                    <p:animEffect transition="out" filter="fade">
                                      <p:cBhvr>
                                        <p:cTn id="38" dur="500"/>
                                        <p:tgtEl>
                                          <p:spTgt spid="505"/>
                                        </p:tgtEl>
                                      </p:cBhvr>
                                    </p:animEffect>
                                    <p:set>
                                      <p:cBhvr>
                                        <p:cTn id="39" dur="1" fill="hold">
                                          <p:stCondLst>
                                            <p:cond delay="499"/>
                                          </p:stCondLst>
                                        </p:cTn>
                                        <p:tgtEl>
                                          <p:spTgt spid="50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511"/>
                                        </p:tgtEl>
                                        <p:attrNameLst>
                                          <p:attrName>style.visibility</p:attrName>
                                        </p:attrNameLst>
                                      </p:cBhvr>
                                      <p:to>
                                        <p:strVal val="visible"/>
                                      </p:to>
                                    </p:set>
                                    <p:animEffect transition="in" filter="fade">
                                      <p:cBhvr>
                                        <p:cTn id="42" dur="500"/>
                                        <p:tgtEl>
                                          <p:spTgt spid="5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5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642"/>
                                        </p:tgtEl>
                                      </p:cBhvr>
                                    </p:animEffect>
                                    <p:set>
                                      <p:cBhvr>
                                        <p:cTn id="49" dur="1" fill="hold">
                                          <p:stCondLst>
                                            <p:cond delay="499"/>
                                          </p:stCondLst>
                                        </p:cTn>
                                        <p:tgtEl>
                                          <p:spTgt spid="64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382"/>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par>
                                <p:cTn id="55" presetID="10" presetClass="exit" presetSubtype="0" fill="hold" nodeType="withEffect">
                                  <p:stCondLst>
                                    <p:cond delay="0"/>
                                  </p:stCondLst>
                                  <p:childTnLst>
                                    <p:animEffect transition="out" filter="fade">
                                      <p:cBhvr>
                                        <p:cTn id="56" dur="500"/>
                                        <p:tgtEl>
                                          <p:spTgt spid="511"/>
                                        </p:tgtEl>
                                      </p:cBhvr>
                                    </p:animEffect>
                                    <p:set>
                                      <p:cBhvr>
                                        <p:cTn id="57" dur="1" fill="hold">
                                          <p:stCondLst>
                                            <p:cond delay="499"/>
                                          </p:stCondLst>
                                        </p:cTn>
                                        <p:tgtEl>
                                          <p:spTgt spid="511"/>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517"/>
                                        </p:tgtEl>
                                        <p:attrNameLst>
                                          <p:attrName>style.visibility</p:attrName>
                                        </p:attrNameLst>
                                      </p:cBhvr>
                                      <p:to>
                                        <p:strVal val="visible"/>
                                      </p:to>
                                    </p:set>
                                    <p:animEffect transition="in" filter="fade">
                                      <p:cBhvr>
                                        <p:cTn id="60" dur="500"/>
                                        <p:tgtEl>
                                          <p:spTgt spid="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Setup 3"/>
          <p:cNvGrpSpPr/>
          <p:nvPr/>
        </p:nvGrpSpPr>
        <p:grpSpPr>
          <a:xfrm>
            <a:off x="2248154" y="1015947"/>
            <a:ext cx="1698842" cy="4048934"/>
            <a:chOff x="1679472" y="1189946"/>
            <a:chExt cx="1185049" cy="2824386"/>
          </a:xfrm>
        </p:grpSpPr>
        <p:cxnSp>
          <p:nvCxnSpPr>
            <p:cNvPr id="383" name="Straight Connector 382"/>
            <p:cNvCxnSpPr/>
            <p:nvPr/>
          </p:nvCxnSpPr>
          <p:spPr>
            <a:xfrm>
              <a:off x="1679472" y="1193700"/>
              <a:ext cx="5128" cy="2820632"/>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64521" y="1189946"/>
              <a:ext cx="0" cy="2824386"/>
            </a:xfrm>
            <a:prstGeom prst="line">
              <a:avLst/>
            </a:prstGeom>
            <a:ln w="38100">
              <a:solidFill>
                <a:srgbClr val="FFCCCC">
                  <a:alpha val="50196"/>
                </a:srgbClr>
              </a:solidFill>
            </a:ln>
          </p:spPr>
          <p:style>
            <a:lnRef idx="1">
              <a:schemeClr val="accent1"/>
            </a:lnRef>
            <a:fillRef idx="0">
              <a:schemeClr val="accent1"/>
            </a:fillRef>
            <a:effectRef idx="0">
              <a:schemeClr val="accent1"/>
            </a:effectRef>
            <a:fontRef idx="minor">
              <a:schemeClr val="tx1"/>
            </a:fontRef>
          </p:style>
        </p:cxnSp>
        <p:sp>
          <p:nvSpPr>
            <p:cNvPr id="385" name="Rectangle 384"/>
            <p:cNvSpPr/>
            <p:nvPr/>
          </p:nvSpPr>
          <p:spPr>
            <a:xfrm rot="5400000" flipV="1">
              <a:off x="864246" y="2014057"/>
              <a:ext cx="2820629" cy="1179920"/>
            </a:xfrm>
            <a:prstGeom prst="rect">
              <a:avLst/>
            </a:prstGeom>
            <a:gradFill>
              <a:gsLst>
                <a:gs pos="0">
                  <a:schemeClr val="bg1"/>
                </a:gs>
                <a:gs pos="20000">
                  <a:schemeClr val="bg1">
                    <a:lumMod val="95000"/>
                  </a:schemeClr>
                </a:gs>
                <a:gs pos="80000">
                  <a:schemeClr val="bg1">
                    <a:lumMod val="85000"/>
                  </a:schemeClr>
                </a:gs>
                <a:gs pos="100000">
                  <a:schemeClr val="bg1"/>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6" name="Oval 385"/>
            <p:cNvSpPr/>
            <p:nvPr/>
          </p:nvSpPr>
          <p:spPr>
            <a:xfrm rot="7041228" flipV="1">
              <a:off x="2088980" y="352633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7" name="Oval 386"/>
            <p:cNvSpPr/>
            <p:nvPr/>
          </p:nvSpPr>
          <p:spPr>
            <a:xfrm rot="7041228" flipV="1">
              <a:off x="1792912" y="34769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8" name="Oval 387"/>
            <p:cNvSpPr/>
            <p:nvPr/>
          </p:nvSpPr>
          <p:spPr>
            <a:xfrm rot="7041228" flipV="1">
              <a:off x="1929161" y="35628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9" name="Oval 388"/>
            <p:cNvSpPr/>
            <p:nvPr/>
          </p:nvSpPr>
          <p:spPr>
            <a:xfrm rot="7041228" flipV="1">
              <a:off x="1980321" y="34236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0" name="Oval 389"/>
            <p:cNvSpPr/>
            <p:nvPr/>
          </p:nvSpPr>
          <p:spPr>
            <a:xfrm rot="7041228" flipV="1">
              <a:off x="2113328" y="336125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1" name="Oval 390"/>
            <p:cNvSpPr/>
            <p:nvPr/>
          </p:nvSpPr>
          <p:spPr>
            <a:xfrm rot="7041228" flipV="1">
              <a:off x="1929161"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2" name="Oval 391"/>
            <p:cNvSpPr/>
            <p:nvPr/>
          </p:nvSpPr>
          <p:spPr>
            <a:xfrm rot="7041228" flipV="1">
              <a:off x="1896072" y="33938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3" name="Oval 392"/>
            <p:cNvSpPr/>
            <p:nvPr/>
          </p:nvSpPr>
          <p:spPr>
            <a:xfrm rot="7041228" flipV="1">
              <a:off x="2034864" y="316568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4" name="Oval 393"/>
            <p:cNvSpPr/>
            <p:nvPr/>
          </p:nvSpPr>
          <p:spPr>
            <a:xfrm rot="7041228" flipV="1">
              <a:off x="2130691" y="32507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5" name="Oval 394"/>
            <p:cNvSpPr/>
            <p:nvPr/>
          </p:nvSpPr>
          <p:spPr>
            <a:xfrm rot="7041228" flipV="1">
              <a:off x="1928154" y="318134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6" name="Oval 395"/>
            <p:cNvSpPr/>
            <p:nvPr/>
          </p:nvSpPr>
          <p:spPr>
            <a:xfrm rot="7041228" flipV="1">
              <a:off x="1809118"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7" name="Oval 396"/>
            <p:cNvSpPr/>
            <p:nvPr/>
          </p:nvSpPr>
          <p:spPr>
            <a:xfrm rot="7041228" flipV="1">
              <a:off x="1809117" y="308965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8" name="Oval 397"/>
            <p:cNvSpPr/>
            <p:nvPr/>
          </p:nvSpPr>
          <p:spPr>
            <a:xfrm rot="7041228" flipV="1">
              <a:off x="1980321" y="30465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99" name="Oval 398"/>
            <p:cNvSpPr/>
            <p:nvPr/>
          </p:nvSpPr>
          <p:spPr>
            <a:xfrm rot="7041228" flipV="1">
              <a:off x="1980320" y="28708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0" name="Oval 399"/>
            <p:cNvSpPr/>
            <p:nvPr/>
          </p:nvSpPr>
          <p:spPr>
            <a:xfrm rot="7041228" flipV="1">
              <a:off x="2116711" y="28726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1" name="Oval 400"/>
            <p:cNvSpPr/>
            <p:nvPr/>
          </p:nvSpPr>
          <p:spPr>
            <a:xfrm rot="7041228" flipV="1">
              <a:off x="2096738" y="29863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2" name="Oval 401"/>
            <p:cNvSpPr/>
            <p:nvPr/>
          </p:nvSpPr>
          <p:spPr>
            <a:xfrm rot="7041228" flipV="1">
              <a:off x="2103418" y="27520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3" name="Oval 402"/>
            <p:cNvSpPr/>
            <p:nvPr/>
          </p:nvSpPr>
          <p:spPr>
            <a:xfrm rot="7041228" flipV="1">
              <a:off x="1890932" y="279354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4" name="Oval 403"/>
            <p:cNvSpPr/>
            <p:nvPr/>
          </p:nvSpPr>
          <p:spPr>
            <a:xfrm rot="7041228" flipV="1">
              <a:off x="1839282" y="29531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5" name="Oval 404"/>
            <p:cNvSpPr/>
            <p:nvPr/>
          </p:nvSpPr>
          <p:spPr>
            <a:xfrm rot="7041228" flipV="1">
              <a:off x="1773173" y="27914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6" name="Oval 405"/>
            <p:cNvSpPr/>
            <p:nvPr/>
          </p:nvSpPr>
          <p:spPr>
            <a:xfrm rot="7041228" flipV="1">
              <a:off x="1923344" y="26518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7" name="Oval 406"/>
            <p:cNvSpPr/>
            <p:nvPr/>
          </p:nvSpPr>
          <p:spPr>
            <a:xfrm rot="7041228" flipV="1">
              <a:off x="2014751" y="27725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8" name="Oval 407"/>
            <p:cNvSpPr/>
            <p:nvPr/>
          </p:nvSpPr>
          <p:spPr>
            <a:xfrm rot="7041228" flipV="1">
              <a:off x="2124010" y="264148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09" name="Oval 408"/>
            <p:cNvSpPr/>
            <p:nvPr/>
          </p:nvSpPr>
          <p:spPr>
            <a:xfrm rot="7041228" flipV="1">
              <a:off x="2124009" y="24764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0" name="Oval 409"/>
            <p:cNvSpPr/>
            <p:nvPr/>
          </p:nvSpPr>
          <p:spPr>
            <a:xfrm rot="7041228" flipV="1">
              <a:off x="1904022" y="253551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1" name="Oval 410"/>
            <p:cNvSpPr/>
            <p:nvPr/>
          </p:nvSpPr>
          <p:spPr>
            <a:xfrm rot="7041228" flipV="1">
              <a:off x="1765785" y="26803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2" name="Oval 411"/>
            <p:cNvSpPr/>
            <p:nvPr/>
          </p:nvSpPr>
          <p:spPr>
            <a:xfrm rot="7041228" flipV="1">
              <a:off x="2062135" y="256590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3" name="Oval 412"/>
            <p:cNvSpPr/>
            <p:nvPr/>
          </p:nvSpPr>
          <p:spPr>
            <a:xfrm rot="7041228" flipV="1">
              <a:off x="2102398" y="23684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4" name="Oval 413"/>
            <p:cNvSpPr/>
            <p:nvPr/>
          </p:nvSpPr>
          <p:spPr>
            <a:xfrm rot="7041228" flipV="1">
              <a:off x="2023946" y="24507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5" name="Oval 414"/>
            <p:cNvSpPr/>
            <p:nvPr/>
          </p:nvSpPr>
          <p:spPr>
            <a:xfrm rot="7041228" flipV="1">
              <a:off x="1868982" y="244830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6" name="Oval 415"/>
            <p:cNvSpPr/>
            <p:nvPr/>
          </p:nvSpPr>
          <p:spPr>
            <a:xfrm rot="7041228" flipV="1">
              <a:off x="2020005" y="2663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7" name="Oval 416"/>
            <p:cNvSpPr/>
            <p:nvPr/>
          </p:nvSpPr>
          <p:spPr>
            <a:xfrm rot="7041228" flipV="1">
              <a:off x="1781846" y="25627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8" name="Oval 417"/>
            <p:cNvSpPr/>
            <p:nvPr/>
          </p:nvSpPr>
          <p:spPr>
            <a:xfrm rot="7041228" flipV="1">
              <a:off x="1842514" y="27011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19" name="Oval 418"/>
            <p:cNvSpPr/>
            <p:nvPr/>
          </p:nvSpPr>
          <p:spPr>
            <a:xfrm rot="7041228" flipV="1">
              <a:off x="1754573" y="243453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0" name="Oval 419"/>
            <p:cNvSpPr/>
            <p:nvPr/>
          </p:nvSpPr>
          <p:spPr>
            <a:xfrm rot="7041228" flipV="1">
              <a:off x="1745902" y="23376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1" name="Oval 420"/>
            <p:cNvSpPr/>
            <p:nvPr/>
          </p:nvSpPr>
          <p:spPr>
            <a:xfrm rot="7041228" flipV="1">
              <a:off x="1828235" y="23613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2" name="Oval 421"/>
            <p:cNvSpPr/>
            <p:nvPr/>
          </p:nvSpPr>
          <p:spPr>
            <a:xfrm rot="7041228" flipV="1">
              <a:off x="1943553" y="23226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3" name="Oval 422"/>
            <p:cNvSpPr/>
            <p:nvPr/>
          </p:nvSpPr>
          <p:spPr>
            <a:xfrm rot="7041228" flipV="1">
              <a:off x="1998097" y="22205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4" name="Oval 423"/>
            <p:cNvSpPr/>
            <p:nvPr/>
          </p:nvSpPr>
          <p:spPr>
            <a:xfrm rot="7041228" flipV="1">
              <a:off x="1942739" y="245841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5" name="Oval 424"/>
            <p:cNvSpPr/>
            <p:nvPr/>
          </p:nvSpPr>
          <p:spPr>
            <a:xfrm rot="7041228" flipV="1">
              <a:off x="1792912" y="21839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6" name="Oval 425"/>
            <p:cNvSpPr/>
            <p:nvPr/>
          </p:nvSpPr>
          <p:spPr>
            <a:xfrm rot="7041228" flipV="1">
              <a:off x="1755880" y="20525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7" name="Oval 426"/>
            <p:cNvSpPr/>
            <p:nvPr/>
          </p:nvSpPr>
          <p:spPr>
            <a:xfrm rot="7041228" flipV="1">
              <a:off x="1748388" y="196765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8" name="Oval 427"/>
            <p:cNvSpPr/>
            <p:nvPr/>
          </p:nvSpPr>
          <p:spPr>
            <a:xfrm rot="7041228" flipV="1">
              <a:off x="1921114" y="19580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29" name="Oval 428"/>
            <p:cNvSpPr/>
            <p:nvPr/>
          </p:nvSpPr>
          <p:spPr>
            <a:xfrm rot="7041228" flipV="1">
              <a:off x="1868800" y="211045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0" name="Oval 429"/>
            <p:cNvSpPr/>
            <p:nvPr/>
          </p:nvSpPr>
          <p:spPr>
            <a:xfrm rot="7041228" flipV="1">
              <a:off x="1723347" y="22255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1" name="Oval 430"/>
            <p:cNvSpPr/>
            <p:nvPr/>
          </p:nvSpPr>
          <p:spPr>
            <a:xfrm rot="7041228" flipV="1">
              <a:off x="1980321" y="2114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2" name="Oval 431"/>
            <p:cNvSpPr/>
            <p:nvPr/>
          </p:nvSpPr>
          <p:spPr>
            <a:xfrm rot="7041228" flipV="1">
              <a:off x="1863660" y="22285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3" name="Oval 432"/>
            <p:cNvSpPr/>
            <p:nvPr/>
          </p:nvSpPr>
          <p:spPr>
            <a:xfrm rot="7041228" flipV="1">
              <a:off x="2125032" y="22117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4" name="Oval 433"/>
            <p:cNvSpPr/>
            <p:nvPr/>
          </p:nvSpPr>
          <p:spPr>
            <a:xfrm rot="7041228" flipV="1">
              <a:off x="2102397" y="205729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5" name="Oval 434"/>
            <p:cNvSpPr/>
            <p:nvPr/>
          </p:nvSpPr>
          <p:spPr>
            <a:xfrm rot="7041228" flipV="1">
              <a:off x="1992733" y="2019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6" name="Oval 435"/>
            <p:cNvSpPr/>
            <p:nvPr/>
          </p:nvSpPr>
          <p:spPr>
            <a:xfrm rot="7041228" flipV="1">
              <a:off x="2125033" y="195124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7" name="Oval 436"/>
            <p:cNvSpPr/>
            <p:nvPr/>
          </p:nvSpPr>
          <p:spPr>
            <a:xfrm rot="7041228" flipV="1">
              <a:off x="1761875" y="29712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8" name="Oval 437"/>
            <p:cNvSpPr/>
            <p:nvPr/>
          </p:nvSpPr>
          <p:spPr>
            <a:xfrm rot="7041228" flipV="1">
              <a:off x="1739709" y="18836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39" name="Oval 438"/>
            <p:cNvSpPr/>
            <p:nvPr/>
          </p:nvSpPr>
          <p:spPr>
            <a:xfrm rot="7041228" flipV="1">
              <a:off x="1863659" y="18125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0" name="Oval 439"/>
            <p:cNvSpPr/>
            <p:nvPr/>
          </p:nvSpPr>
          <p:spPr>
            <a:xfrm rot="7041228" flipV="1">
              <a:off x="2021603" y="186826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1" name="Oval 440"/>
            <p:cNvSpPr/>
            <p:nvPr/>
          </p:nvSpPr>
          <p:spPr>
            <a:xfrm rot="7041228" flipV="1">
              <a:off x="2102397" y="17523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2" name="Oval 441"/>
            <p:cNvSpPr/>
            <p:nvPr/>
          </p:nvSpPr>
          <p:spPr>
            <a:xfrm rot="7041228" flipV="1">
              <a:off x="2029234" y="169582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3" name="Oval 442"/>
            <p:cNvSpPr/>
            <p:nvPr/>
          </p:nvSpPr>
          <p:spPr>
            <a:xfrm rot="7041228" flipV="1">
              <a:off x="1893793" y="165142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4" name="Oval 443"/>
            <p:cNvSpPr/>
            <p:nvPr/>
          </p:nvSpPr>
          <p:spPr>
            <a:xfrm rot="7041228" flipV="1">
              <a:off x="1745902" y="17088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5" name="Oval 444"/>
            <p:cNvSpPr/>
            <p:nvPr/>
          </p:nvSpPr>
          <p:spPr>
            <a:xfrm rot="7041228" flipV="1">
              <a:off x="2214541" y="24471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6" name="Oval 445"/>
            <p:cNvSpPr/>
            <p:nvPr/>
          </p:nvSpPr>
          <p:spPr>
            <a:xfrm rot="7041228" flipV="1">
              <a:off x="2207049" y="236231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7" name="Oval 446"/>
            <p:cNvSpPr/>
            <p:nvPr/>
          </p:nvSpPr>
          <p:spPr>
            <a:xfrm rot="7041228" flipV="1">
              <a:off x="2379775" y="235272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8" name="Oval 447"/>
            <p:cNvSpPr/>
            <p:nvPr/>
          </p:nvSpPr>
          <p:spPr>
            <a:xfrm rot="7041228" flipV="1">
              <a:off x="2327461" y="2505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49" name="Oval 448"/>
            <p:cNvSpPr/>
            <p:nvPr/>
          </p:nvSpPr>
          <p:spPr>
            <a:xfrm rot="7041228" flipV="1">
              <a:off x="2438982" y="250963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0" name="Oval 449"/>
            <p:cNvSpPr/>
            <p:nvPr/>
          </p:nvSpPr>
          <p:spPr>
            <a:xfrm rot="7041228" flipV="1">
              <a:off x="2566601" y="23789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1" name="Oval 450"/>
            <p:cNvSpPr/>
            <p:nvPr/>
          </p:nvSpPr>
          <p:spPr>
            <a:xfrm rot="7041228" flipV="1">
              <a:off x="2451394" y="241403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2" name="Oval 451"/>
            <p:cNvSpPr/>
            <p:nvPr/>
          </p:nvSpPr>
          <p:spPr>
            <a:xfrm rot="7041228" flipV="1">
              <a:off x="2707349" y="24310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3" name="Oval 452"/>
            <p:cNvSpPr/>
            <p:nvPr/>
          </p:nvSpPr>
          <p:spPr>
            <a:xfrm rot="7041228" flipV="1">
              <a:off x="2198370" y="22782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4" name="Oval 453"/>
            <p:cNvSpPr/>
            <p:nvPr/>
          </p:nvSpPr>
          <p:spPr>
            <a:xfrm rot="7041228" flipV="1">
              <a:off x="2322320" y="220723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5" name="Oval 454"/>
            <p:cNvSpPr/>
            <p:nvPr/>
          </p:nvSpPr>
          <p:spPr>
            <a:xfrm rot="7041228" flipV="1">
              <a:off x="2480264" y="226291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6" name="Oval 455"/>
            <p:cNvSpPr/>
            <p:nvPr/>
          </p:nvSpPr>
          <p:spPr>
            <a:xfrm rot="7041228" flipV="1">
              <a:off x="2620168" y="20885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7" name="Oval 456"/>
            <p:cNvSpPr/>
            <p:nvPr/>
          </p:nvSpPr>
          <p:spPr>
            <a:xfrm rot="7041228" flipV="1">
              <a:off x="2460258" y="214367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8" name="Oval 457"/>
            <p:cNvSpPr/>
            <p:nvPr/>
          </p:nvSpPr>
          <p:spPr>
            <a:xfrm rot="7041228" flipV="1">
              <a:off x="2352454" y="204608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59" name="Oval 458"/>
            <p:cNvSpPr/>
            <p:nvPr/>
          </p:nvSpPr>
          <p:spPr>
            <a:xfrm rot="7041228" flipV="1">
              <a:off x="2204563" y="210352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0" name="Oval 459"/>
            <p:cNvSpPr/>
            <p:nvPr/>
          </p:nvSpPr>
          <p:spPr>
            <a:xfrm rot="7041228" flipV="1">
              <a:off x="2254125" y="19550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1" name="Oval 460"/>
            <p:cNvSpPr/>
            <p:nvPr/>
          </p:nvSpPr>
          <p:spPr>
            <a:xfrm rot="7041228" flipV="1">
              <a:off x="2378075" y="188395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2" name="Oval 461"/>
            <p:cNvSpPr/>
            <p:nvPr/>
          </p:nvSpPr>
          <p:spPr>
            <a:xfrm rot="7041228" flipV="1">
              <a:off x="2759919" y="20944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3" name="Oval 462"/>
            <p:cNvSpPr/>
            <p:nvPr/>
          </p:nvSpPr>
          <p:spPr>
            <a:xfrm rot="7041228" flipV="1">
              <a:off x="2616393" y="188932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4" name="Oval 463"/>
            <p:cNvSpPr/>
            <p:nvPr/>
          </p:nvSpPr>
          <p:spPr>
            <a:xfrm rot="7041228" flipV="1">
              <a:off x="2508481" y="18657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5" name="Oval 464"/>
            <p:cNvSpPr/>
            <p:nvPr/>
          </p:nvSpPr>
          <p:spPr>
            <a:xfrm rot="7041228" flipV="1">
              <a:off x="2408209" y="172280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6" name="Oval 465"/>
            <p:cNvSpPr/>
            <p:nvPr/>
          </p:nvSpPr>
          <p:spPr>
            <a:xfrm rot="7041228" flipV="1">
              <a:off x="2260318" y="178024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7" name="Oval 466"/>
            <p:cNvSpPr/>
            <p:nvPr/>
          </p:nvSpPr>
          <p:spPr>
            <a:xfrm rot="7041228" flipV="1">
              <a:off x="2386642" y="26030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8" name="Oval 467"/>
            <p:cNvSpPr/>
            <p:nvPr/>
          </p:nvSpPr>
          <p:spPr>
            <a:xfrm rot="7041228" flipV="1">
              <a:off x="2382762" y="27908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69" name="Oval 468"/>
            <p:cNvSpPr/>
            <p:nvPr/>
          </p:nvSpPr>
          <p:spPr>
            <a:xfrm rot="7041228" flipV="1">
              <a:off x="2268883" y="26009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0" name="Oval 469"/>
            <p:cNvSpPr/>
            <p:nvPr/>
          </p:nvSpPr>
          <p:spPr>
            <a:xfrm rot="7041228" flipV="1">
              <a:off x="2276766" y="274728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1" name="Oval 470"/>
            <p:cNvSpPr/>
            <p:nvPr/>
          </p:nvSpPr>
          <p:spPr>
            <a:xfrm rot="7041228" flipV="1">
              <a:off x="2582700" y="2696672"/>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2" name="Oval 471"/>
            <p:cNvSpPr/>
            <p:nvPr/>
          </p:nvSpPr>
          <p:spPr>
            <a:xfrm rot="7041228" flipV="1">
              <a:off x="2717247" y="306597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3" name="Oval 472"/>
            <p:cNvSpPr/>
            <p:nvPr/>
          </p:nvSpPr>
          <p:spPr>
            <a:xfrm rot="7041228" flipV="1">
              <a:off x="2464941" y="269456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4" name="Oval 473"/>
            <p:cNvSpPr/>
            <p:nvPr/>
          </p:nvSpPr>
          <p:spPr>
            <a:xfrm rot="7041228" flipV="1">
              <a:off x="2453643" y="28743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5" name="Oval 474"/>
            <p:cNvSpPr/>
            <p:nvPr/>
          </p:nvSpPr>
          <p:spPr>
            <a:xfrm rot="7041228" flipV="1">
              <a:off x="2590061" y="312322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6" name="Oval 475"/>
            <p:cNvSpPr/>
            <p:nvPr/>
          </p:nvSpPr>
          <p:spPr>
            <a:xfrm rot="7041228" flipV="1">
              <a:off x="2293993" y="307380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7" name="Oval 476"/>
            <p:cNvSpPr/>
            <p:nvPr/>
          </p:nvSpPr>
          <p:spPr>
            <a:xfrm rot="7041228" flipV="1">
              <a:off x="2430242" y="31597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8" name="Oval 477"/>
            <p:cNvSpPr/>
            <p:nvPr/>
          </p:nvSpPr>
          <p:spPr>
            <a:xfrm rot="7041228" flipV="1">
              <a:off x="2437670" y="302506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79" name="Oval 478"/>
            <p:cNvSpPr/>
            <p:nvPr/>
          </p:nvSpPr>
          <p:spPr>
            <a:xfrm rot="7041228" flipV="1">
              <a:off x="2614409" y="295814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0" name="Oval 479"/>
            <p:cNvSpPr/>
            <p:nvPr/>
          </p:nvSpPr>
          <p:spPr>
            <a:xfrm rot="7041228" flipV="1">
              <a:off x="2287321" y="29130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1" name="Oval 480"/>
            <p:cNvSpPr/>
            <p:nvPr/>
          </p:nvSpPr>
          <p:spPr>
            <a:xfrm rot="7041228" flipV="1">
              <a:off x="2301526" y="328220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2" name="Oval 481"/>
            <p:cNvSpPr/>
            <p:nvPr/>
          </p:nvSpPr>
          <p:spPr>
            <a:xfrm rot="7041228" flipV="1">
              <a:off x="2249212" y="343459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3" name="Oval 482"/>
            <p:cNvSpPr/>
            <p:nvPr/>
          </p:nvSpPr>
          <p:spPr>
            <a:xfrm rot="7041228" flipV="1">
              <a:off x="2360733" y="343911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4" name="Oval 483"/>
            <p:cNvSpPr/>
            <p:nvPr/>
          </p:nvSpPr>
          <p:spPr>
            <a:xfrm rot="7041228" flipV="1">
              <a:off x="2482809" y="338142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5" name="Oval 484"/>
            <p:cNvSpPr/>
            <p:nvPr/>
          </p:nvSpPr>
          <p:spPr>
            <a:xfrm rot="7041228" flipV="1">
              <a:off x="2373145" y="334351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6" name="Oval 485"/>
            <p:cNvSpPr/>
            <p:nvPr/>
          </p:nvSpPr>
          <p:spPr>
            <a:xfrm rot="7041228" flipV="1">
              <a:off x="2505445" y="327537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7" name="Oval 486"/>
            <p:cNvSpPr/>
            <p:nvPr/>
          </p:nvSpPr>
          <p:spPr>
            <a:xfrm rot="7041228" flipV="1">
              <a:off x="2317965" y="317648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8" name="Oval 487"/>
            <p:cNvSpPr/>
            <p:nvPr/>
          </p:nvSpPr>
          <p:spPr>
            <a:xfrm rot="7041228" flipV="1">
              <a:off x="2656372" y="328885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89" name="Oval 488"/>
            <p:cNvSpPr/>
            <p:nvPr/>
          </p:nvSpPr>
          <p:spPr>
            <a:xfrm rot="7041228" flipV="1">
              <a:off x="2761401" y="294036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0" name="Oval 489"/>
            <p:cNvSpPr/>
            <p:nvPr/>
          </p:nvSpPr>
          <p:spPr>
            <a:xfrm rot="7041228" flipV="1">
              <a:off x="2192043" y="351325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1" name="Oval 490"/>
            <p:cNvSpPr/>
            <p:nvPr/>
          </p:nvSpPr>
          <p:spPr>
            <a:xfrm rot="7041228" flipV="1">
              <a:off x="2761400" y="32295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2" name="Oval 491"/>
            <p:cNvSpPr/>
            <p:nvPr/>
          </p:nvSpPr>
          <p:spPr>
            <a:xfrm rot="7041228" flipV="1">
              <a:off x="2644187" y="339204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3" name="Oval 492"/>
            <p:cNvSpPr/>
            <p:nvPr/>
          </p:nvSpPr>
          <p:spPr>
            <a:xfrm rot="7041228" flipV="1">
              <a:off x="2549299" y="3461208"/>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4" name="Oval 493"/>
            <p:cNvSpPr/>
            <p:nvPr/>
          </p:nvSpPr>
          <p:spPr>
            <a:xfrm rot="7041228" flipV="1">
              <a:off x="2658567" y="347459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5" name="Oval 494"/>
            <p:cNvSpPr/>
            <p:nvPr/>
          </p:nvSpPr>
          <p:spPr>
            <a:xfrm rot="7041228" flipV="1">
              <a:off x="2585367" y="282213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6" name="Oval 495"/>
            <p:cNvSpPr/>
            <p:nvPr/>
          </p:nvSpPr>
          <p:spPr>
            <a:xfrm rot="7041228" flipV="1">
              <a:off x="2769562" y="3388526"/>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7" name="Oval 496"/>
            <p:cNvSpPr/>
            <p:nvPr/>
          </p:nvSpPr>
          <p:spPr>
            <a:xfrm rot="7041228" flipV="1">
              <a:off x="2578116" y="2521264"/>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8" name="Oval 497"/>
            <p:cNvSpPr/>
            <p:nvPr/>
          </p:nvSpPr>
          <p:spPr>
            <a:xfrm rot="7041228" flipV="1">
              <a:off x="2737217" y="2595197"/>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99" name="Oval 498"/>
            <p:cNvSpPr/>
            <p:nvPr/>
          </p:nvSpPr>
          <p:spPr>
            <a:xfrm rot="7041228" flipV="1">
              <a:off x="2715711" y="2808019"/>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0" name="Oval 499"/>
            <p:cNvSpPr/>
            <p:nvPr/>
          </p:nvSpPr>
          <p:spPr>
            <a:xfrm rot="7041228" flipV="1">
              <a:off x="2644575" y="2248480"/>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1" name="Oval 500"/>
            <p:cNvSpPr/>
            <p:nvPr/>
          </p:nvSpPr>
          <p:spPr>
            <a:xfrm rot="7041228" flipV="1">
              <a:off x="2754594" y="228294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2" name="Oval 501"/>
            <p:cNvSpPr/>
            <p:nvPr/>
          </p:nvSpPr>
          <p:spPr>
            <a:xfrm rot="7041228" flipV="1">
              <a:off x="2570220" y="1994931"/>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3" name="Oval 502"/>
            <p:cNvSpPr/>
            <p:nvPr/>
          </p:nvSpPr>
          <p:spPr>
            <a:xfrm rot="7041228" flipV="1">
              <a:off x="2737341" y="199580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04" name="Oval 503"/>
            <p:cNvSpPr/>
            <p:nvPr/>
          </p:nvSpPr>
          <p:spPr>
            <a:xfrm rot="7041228" flipV="1">
              <a:off x="2717003" y="1917873"/>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2" name="Oval 601"/>
            <p:cNvSpPr/>
            <p:nvPr/>
          </p:nvSpPr>
          <p:spPr>
            <a:xfrm rot="7041228" flipV="1">
              <a:off x="2724838" y="1791765"/>
              <a:ext cx="40472" cy="40472"/>
            </a:xfrm>
            <a:prstGeom prst="ellipse">
              <a:avLst/>
            </a:prstGeom>
            <a:solidFill>
              <a:schemeClr val="bg1">
                <a:lumMod val="85000"/>
              </a:schemeClr>
            </a:solidFill>
            <a:ln w="12700">
              <a:solidFill>
                <a:srgbClr val="000000">
                  <a:alpha val="1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43" name="Title 1"/>
          <p:cNvSpPr>
            <a:spLocks noGrp="1"/>
          </p:cNvSpPr>
          <p:nvPr>
            <p:ph type="title" idx="4294967295"/>
          </p:nvPr>
        </p:nvSpPr>
        <p:spPr>
          <a:xfrm>
            <a:off x="0" y="2"/>
            <a:ext cx="12192000" cy="732816"/>
          </a:xfrm>
        </p:spPr>
        <p:txBody>
          <a:bodyPr>
            <a:normAutofit fontScale="90000"/>
          </a:bodyPr>
          <a:lstStyle/>
          <a:p>
            <a:r>
              <a:rPr lang="en-US" b="1" dirty="0">
                <a:solidFill>
                  <a:srgbClr val="FFC000"/>
                </a:solidFill>
              </a:rPr>
              <a:t>Setup</a:t>
            </a:r>
          </a:p>
        </p:txBody>
      </p:sp>
      <p:sp>
        <p:nvSpPr>
          <p:cNvPr id="2" name="Slide Number Placeholder 1"/>
          <p:cNvSpPr>
            <a:spLocks noGrp="1"/>
          </p:cNvSpPr>
          <p:nvPr>
            <p:ph type="sldNum" sz="quarter" idx="11"/>
          </p:nvPr>
        </p:nvSpPr>
        <p:spPr>
          <a:xfrm>
            <a:off x="11864767" y="6470633"/>
            <a:ext cx="654465" cy="365125"/>
          </a:xfrm>
        </p:spPr>
        <p:txBody>
          <a:bodyPr/>
          <a:lstStyle/>
          <a:p>
            <a:fld id="{FB7609D2-90B4-4D6C-93DC-2189C2AAA5D9}" type="slidenum">
              <a:rPr lang="he-IL" smtClean="0"/>
              <a:t>9</a:t>
            </a:fld>
            <a:endParaRPr lang="he-IL" dirty="0"/>
          </a:p>
        </p:txBody>
      </p:sp>
      <mc:AlternateContent xmlns:mc="http://schemas.openxmlformats.org/markup-compatibility/2006" xmlns:a14="http://schemas.microsoft.com/office/drawing/2010/main">
        <mc:Choice Requires="a14">
          <p:sp>
            <p:nvSpPr>
              <p:cNvPr id="603" name="TextBox 602"/>
              <p:cNvSpPr txBox="1"/>
              <p:nvPr/>
            </p:nvSpPr>
            <p:spPr>
              <a:xfrm>
                <a:off x="931502" y="1119254"/>
                <a:ext cx="64638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a:solidFill>
                                <a:srgbClr val="FF0000"/>
                              </a:solidFill>
                              <a:latin typeface="Cambria Math" panose="02040503050406030204" pitchFamily="18" charset="0"/>
                            </a:rPr>
                          </m:ctrlPr>
                        </m:sSubPr>
                        <m:e>
                          <m:r>
                            <a:rPr lang="en-US" sz="3600" b="1" i="1">
                              <a:solidFill>
                                <a:srgbClr val="FF0000"/>
                              </a:solidFill>
                              <a:latin typeface="Cambria Math" panose="02040503050406030204" pitchFamily="18" charset="0"/>
                            </a:rPr>
                            <m:t>𝒊</m:t>
                          </m:r>
                        </m:e>
                        <m:sub>
                          <m:r>
                            <a:rPr lang="en-US" sz="3600" b="1" i="1">
                              <a:solidFill>
                                <a:srgbClr val="FF0000"/>
                              </a:solidFill>
                              <a:latin typeface="Cambria Math" panose="02040503050406030204" pitchFamily="18" charset="0"/>
                            </a:rPr>
                            <m:t>𝟏</m:t>
                          </m:r>
                        </m:sub>
                      </m:sSub>
                    </m:oMath>
                  </m:oMathPara>
                </a14:m>
                <a:endParaRPr lang="en-US" sz="3600" b="1" i="1" dirty="0">
                  <a:solidFill>
                    <a:srgbClr val="FF0000"/>
                  </a:solidFill>
                  <a:latin typeface="Cambria Math" panose="02040503050406030204" pitchFamily="18" charset="0"/>
                </a:endParaRPr>
              </a:p>
            </p:txBody>
          </p:sp>
        </mc:Choice>
        <mc:Fallback xmlns="">
          <p:sp>
            <p:nvSpPr>
              <p:cNvPr id="603" name="TextBox 602"/>
              <p:cNvSpPr txBox="1">
                <a:spLocks noRot="1" noChangeAspect="1" noMove="1" noResize="1" noEditPoints="1" noAdjustHandles="1" noChangeArrowheads="1" noChangeShapeType="1" noTextEdit="1"/>
              </p:cNvSpPr>
              <p:nvPr/>
            </p:nvSpPr>
            <p:spPr>
              <a:xfrm>
                <a:off x="931502" y="1119254"/>
                <a:ext cx="646383" cy="553998"/>
              </a:xfrm>
              <a:prstGeom prst="rect">
                <a:avLst/>
              </a:prstGeom>
              <a:blipFill>
                <a:blip r:embed="rId4"/>
                <a:stretch>
                  <a:fillRect/>
                </a:stretch>
              </a:blipFill>
            </p:spPr>
            <p:txBody>
              <a:bodyPr/>
              <a:lstStyle/>
              <a:p>
                <a:r>
                  <a:rPr lang="en-US">
                    <a:noFill/>
                  </a:rPr>
                  <a:t> </a:t>
                </a:r>
              </a:p>
            </p:txBody>
          </p:sp>
        </mc:Fallback>
      </mc:AlternateContent>
      <p:cxnSp>
        <p:nvCxnSpPr>
          <p:cNvPr id="614" name="Straight Connector 613"/>
          <p:cNvCxnSpPr/>
          <p:nvPr/>
        </p:nvCxnSpPr>
        <p:spPr>
          <a:xfrm>
            <a:off x="436893" y="1644134"/>
            <a:ext cx="1797765" cy="492752"/>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7" name="TextBox 606"/>
              <p:cNvSpPr txBox="1"/>
              <p:nvPr/>
            </p:nvSpPr>
            <p:spPr>
              <a:xfrm>
                <a:off x="906734" y="3948993"/>
                <a:ext cx="661733"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C000"/>
                              </a:solidFill>
                              <a:latin typeface="Cambria Math" panose="02040503050406030204" pitchFamily="18" charset="0"/>
                            </a:rPr>
                          </m:ctrlPr>
                        </m:sSubPr>
                        <m:e>
                          <m:r>
                            <a:rPr lang="en-US" sz="3600" b="1" i="1">
                              <a:solidFill>
                                <a:srgbClr val="FFC000"/>
                              </a:solidFill>
                              <a:latin typeface="Cambria Math" panose="02040503050406030204" pitchFamily="18" charset="0"/>
                            </a:rPr>
                            <m:t>𝒊</m:t>
                          </m:r>
                        </m:e>
                        <m:sub>
                          <m:r>
                            <a:rPr lang="en-US" sz="3600" b="1" i="1" smtClean="0">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607" name="TextBox 606"/>
              <p:cNvSpPr txBox="1">
                <a:spLocks noRot="1" noChangeAspect="1" noMove="1" noResize="1" noEditPoints="1" noAdjustHandles="1" noChangeArrowheads="1" noChangeShapeType="1" noTextEdit="1"/>
              </p:cNvSpPr>
              <p:nvPr/>
            </p:nvSpPr>
            <p:spPr>
              <a:xfrm>
                <a:off x="906734" y="3948993"/>
                <a:ext cx="661733" cy="553998"/>
              </a:xfrm>
              <a:prstGeom prst="rect">
                <a:avLst/>
              </a:prstGeom>
              <a:blipFill>
                <a:blip r:embed="rId5"/>
                <a:stretch>
                  <a:fillRect/>
                </a:stretch>
              </a:blipFill>
            </p:spPr>
            <p:txBody>
              <a:bodyPr/>
              <a:lstStyle/>
              <a:p>
                <a:r>
                  <a:rPr lang="en-US">
                    <a:noFill/>
                  </a:rPr>
                  <a:t> </a:t>
                </a:r>
              </a:p>
            </p:txBody>
          </p:sp>
        </mc:Fallback>
      </mc:AlternateContent>
      <p:cxnSp>
        <p:nvCxnSpPr>
          <p:cNvPr id="782" name="Straight Connector 781"/>
          <p:cNvCxnSpPr/>
          <p:nvPr/>
        </p:nvCxnSpPr>
        <p:spPr>
          <a:xfrm flipV="1">
            <a:off x="276472" y="3625118"/>
            <a:ext cx="1918973" cy="525974"/>
          </a:xfrm>
          <a:prstGeom prst="line">
            <a:avLst/>
          </a:prstGeom>
          <a:ln w="5715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255" name="v1"/>
          <p:cNvGrpSpPr/>
          <p:nvPr/>
        </p:nvGrpSpPr>
        <p:grpSpPr>
          <a:xfrm>
            <a:off x="5592592" y="4015002"/>
            <a:ext cx="1139626" cy="887543"/>
            <a:chOff x="7417634" y="4462314"/>
            <a:chExt cx="1139626" cy="887543"/>
          </a:xfrm>
        </p:grpSpPr>
        <mc:AlternateContent xmlns:mc="http://schemas.openxmlformats.org/markup-compatibility/2006" xmlns:a14="http://schemas.microsoft.com/office/drawing/2010/main">
          <mc:Choice Requires="a14">
            <p:sp>
              <p:nvSpPr>
                <p:cNvPr id="605" name="TextBox 604"/>
                <p:cNvSpPr txBox="1"/>
                <p:nvPr/>
              </p:nvSpPr>
              <p:spPr>
                <a:xfrm>
                  <a:off x="7649981" y="4462314"/>
                  <a:ext cx="838228"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smtClean="0">
                                <a:solidFill>
                                  <a:srgbClr val="FF0000"/>
                                </a:solidFill>
                                <a:latin typeface="Cambria Math" panose="02040503050406030204" pitchFamily="18" charset="0"/>
                              </a:rPr>
                              <m:t>𝒗</m:t>
                            </m:r>
                          </m:e>
                          <m:sub>
                            <m:r>
                              <a:rPr lang="en-US" sz="3600" b="1" i="1">
                                <a:solidFill>
                                  <a:srgbClr val="FF0000"/>
                                </a:solidFill>
                                <a:latin typeface="Cambria Math" panose="02040503050406030204" pitchFamily="18" charset="0"/>
                              </a:rPr>
                              <m:t>𝟏</m:t>
                            </m:r>
                          </m:sub>
                        </m:sSub>
                      </m:oMath>
                    </m:oMathPara>
                  </a14:m>
                  <a:endParaRPr lang="en-US" sz="3600" b="1" i="1" dirty="0">
                    <a:solidFill>
                      <a:srgbClr val="FF0000"/>
                    </a:solidFill>
                    <a:latin typeface="Cambria Math" panose="02040503050406030204" pitchFamily="18" charset="0"/>
                  </a:endParaRPr>
                </a:p>
              </p:txBody>
            </p:sp>
          </mc:Choice>
          <mc:Fallback xmlns="">
            <p:sp>
              <p:nvSpPr>
                <p:cNvPr id="605" name="TextBox 604"/>
                <p:cNvSpPr txBox="1">
                  <a:spLocks noRot="1" noChangeAspect="1" noMove="1" noResize="1" noEditPoints="1" noAdjustHandles="1" noChangeArrowheads="1" noChangeShapeType="1" noTextEdit="1"/>
                </p:cNvSpPr>
                <p:nvPr/>
              </p:nvSpPr>
              <p:spPr>
                <a:xfrm>
                  <a:off x="7649981" y="4462314"/>
                  <a:ext cx="838228" cy="553998"/>
                </a:xfrm>
                <a:prstGeom prst="rect">
                  <a:avLst/>
                </a:prstGeom>
                <a:blipFill>
                  <a:blip r:embed="rId6"/>
                  <a:stretch>
                    <a:fillRect/>
                  </a:stretch>
                </a:blipFill>
              </p:spPr>
              <p:txBody>
                <a:bodyPr/>
                <a:lstStyle/>
                <a:p>
                  <a:r>
                    <a:rPr lang="en-US">
                      <a:noFill/>
                    </a:rPr>
                    <a:t> </a:t>
                  </a:r>
                </a:p>
              </p:txBody>
            </p:sp>
          </mc:Fallback>
        </mc:AlternateContent>
        <p:cxnSp>
          <p:nvCxnSpPr>
            <p:cNvPr id="786" name="Straight Connector 785"/>
            <p:cNvCxnSpPr/>
            <p:nvPr/>
          </p:nvCxnSpPr>
          <p:spPr>
            <a:xfrm>
              <a:off x="7417634" y="4846320"/>
              <a:ext cx="1139626" cy="503537"/>
            </a:xfrm>
            <a:prstGeom prst="line">
              <a:avLst/>
            </a:prstGeom>
            <a:ln w="5715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1265" name="Speckle intensity formula"/>
          <p:cNvGrpSpPr/>
          <p:nvPr/>
        </p:nvGrpSpPr>
        <p:grpSpPr>
          <a:xfrm>
            <a:off x="6151944" y="2519466"/>
            <a:ext cx="5602498" cy="1210527"/>
            <a:chOff x="7434133" y="2563593"/>
            <a:chExt cx="4694204" cy="1210527"/>
          </a:xfrm>
        </p:grpSpPr>
        <mc:AlternateContent xmlns:mc="http://schemas.openxmlformats.org/markup-compatibility/2006" xmlns:a14="http://schemas.microsoft.com/office/drawing/2010/main">
          <mc:Choice Requires="a14">
            <p:sp>
              <p:nvSpPr>
                <p:cNvPr id="1261" name="Rectangle 1260"/>
                <p:cNvSpPr/>
                <p:nvPr/>
              </p:nvSpPr>
              <p:spPr>
                <a:xfrm>
                  <a:off x="7434133" y="2986276"/>
                  <a:ext cx="4694204" cy="78784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IL" sz="3000" i="1" smtClean="0">
                                <a:solidFill>
                                  <a:schemeClr val="bg1"/>
                                </a:solidFill>
                                <a:latin typeface="Cambria Math" panose="02040503050406030204" pitchFamily="18" charset="0"/>
                              </a:rPr>
                            </m:ctrlPr>
                          </m:sSubSupPr>
                          <m:e>
                            <m:r>
                              <a:rPr lang="en-US" sz="3000" b="0" i="1" smtClean="0">
                                <a:solidFill>
                                  <a:schemeClr val="bg1"/>
                                </a:solidFill>
                                <a:latin typeface="Cambria Math" panose="02040503050406030204" pitchFamily="18" charset="0"/>
                              </a:rPr>
                              <m:t>𝐼</m:t>
                            </m:r>
                          </m:e>
                          <m:sub>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1</m:t>
                                </m:r>
                              </m:sub>
                            </m:sSub>
                          </m:sub>
                          <m:sup>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1</m:t>
                                </m:r>
                              </m:sub>
                            </m:sSub>
                          </m:sup>
                        </m:sSubSup>
                        <m:r>
                          <a:rPr lang="en-US" sz="3000" b="0" i="1" smtClean="0">
                            <a:solidFill>
                              <a:schemeClr val="bg1"/>
                            </a:solidFill>
                            <a:latin typeface="Cambria Math" panose="02040503050406030204" pitchFamily="18" charset="0"/>
                          </a:rPr>
                          <m:t>=</m:t>
                        </m:r>
                        <m:r>
                          <m:rPr>
                            <m:sty m:val="p"/>
                          </m:rPr>
                          <a:rPr lang="en-US" sz="3000" b="0" i="0" smtClean="0">
                            <a:solidFill>
                              <a:schemeClr val="bg1"/>
                            </a:solidFill>
                            <a:latin typeface="Cambria Math" panose="02040503050406030204" pitchFamily="18" charset="0"/>
                          </a:rPr>
                          <m:t>E</m:t>
                        </m:r>
                        <m:r>
                          <m:rPr>
                            <m:sty m:val="p"/>
                          </m:rPr>
                          <a:rPr lang="en-US" sz="3000" b="0" i="0" baseline="-25000" smtClean="0">
                            <a:solidFill>
                              <a:schemeClr val="bg1"/>
                            </a:solidFill>
                            <a:latin typeface="Cambria Math" panose="02040503050406030204" pitchFamily="18" charset="0"/>
                          </a:rPr>
                          <m:t>tissue</m:t>
                        </m:r>
                        <m:d>
                          <m:dPr>
                            <m:begChr m:val="["/>
                            <m:endChr m:val="]"/>
                            <m:ctrlPr>
                              <a:rPr lang="en-IL" sz="3000" b="0" i="1" smtClean="0">
                                <a:solidFill>
                                  <a:schemeClr val="bg1"/>
                                </a:solidFill>
                                <a:latin typeface="Cambria Math" panose="02040503050406030204" pitchFamily="18" charset="0"/>
                              </a:rPr>
                            </m:ctrlPr>
                          </m:dPr>
                          <m:e>
                            <m:sSup>
                              <m:sSupPr>
                                <m:ctrlPr>
                                  <a:rPr lang="en-IL" sz="3000" b="0" i="1" smtClean="0">
                                    <a:solidFill>
                                      <a:schemeClr val="bg1"/>
                                    </a:solidFill>
                                    <a:latin typeface="Cambria Math" panose="02040503050406030204" pitchFamily="18" charset="0"/>
                                  </a:rPr>
                                </m:ctrlPr>
                              </m:sSupPr>
                              <m:e>
                                <m:d>
                                  <m:dPr>
                                    <m:begChr m:val="|"/>
                                    <m:endChr m:val="|"/>
                                    <m:ctrlPr>
                                      <a:rPr lang="en-IL" sz="3000" b="0" i="1" smtClean="0">
                                        <a:solidFill>
                                          <a:schemeClr val="bg1"/>
                                        </a:solidFill>
                                        <a:latin typeface="Cambria Math" panose="02040503050406030204" pitchFamily="18" charset="0"/>
                                      </a:rPr>
                                    </m:ctrlPr>
                                  </m:dPr>
                                  <m:e>
                                    <m:sSup>
                                      <m:sSupPr>
                                        <m:ctrlPr>
                                          <a:rPr lang="en-IL" sz="3000" b="1" i="1">
                                            <a:solidFill>
                                              <a:srgbClr val="FF0000"/>
                                            </a:solidFill>
                                            <a:latin typeface="Cambria Math" panose="02040503050406030204" pitchFamily="18" charset="0"/>
                                          </a:rPr>
                                        </m:ctrlPr>
                                      </m:sSupPr>
                                      <m:e>
                                        <m:r>
                                          <a:rPr lang="en-US" sz="3000" b="1" i="1">
                                            <a:solidFill>
                                              <a:srgbClr val="FF0000"/>
                                            </a:solidFill>
                                            <a:latin typeface="Cambria Math" panose="02040503050406030204" pitchFamily="18" charset="0"/>
                                          </a:rPr>
                                          <m:t>𝒖</m:t>
                                        </m:r>
                                      </m:e>
                                      <m:sup>
                                        <m:sSub>
                                          <m:sSubPr>
                                            <m:ctrlPr>
                                              <a:rPr lang="en-US"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𝒊</m:t>
                                            </m:r>
                                          </m:e>
                                          <m:sub>
                                            <m:r>
                                              <a:rPr lang="en-US" sz="3000" b="1" i="1">
                                                <a:solidFill>
                                                  <a:srgbClr val="FF0000"/>
                                                </a:solidFill>
                                                <a:latin typeface="Cambria Math" panose="02040503050406030204" pitchFamily="18" charset="0"/>
                                              </a:rPr>
                                              <m:t>𝟏</m:t>
                                            </m:r>
                                          </m:sub>
                                        </m:sSub>
                                      </m:sup>
                                    </m:sSup>
                                    <m:d>
                                      <m:dPr>
                                        <m:ctrlPr>
                                          <a:rPr lang="en-IL" sz="3000" b="1" i="1">
                                            <a:solidFill>
                                              <a:srgbClr val="FF0000"/>
                                            </a:solidFill>
                                            <a:latin typeface="Cambria Math" panose="02040503050406030204" pitchFamily="18" charset="0"/>
                                          </a:rPr>
                                        </m:ctrlPr>
                                      </m:dPr>
                                      <m:e>
                                        <m:sSub>
                                          <m:sSubPr>
                                            <m:ctrlPr>
                                              <a:rPr lang="en-IL"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𝒗</m:t>
                                            </m:r>
                                          </m:e>
                                          <m:sub>
                                            <m:r>
                                              <a:rPr lang="en-US" sz="3000" b="1" i="1">
                                                <a:solidFill>
                                                  <a:srgbClr val="FF0000"/>
                                                </a:solidFill>
                                                <a:latin typeface="Cambria Math" panose="02040503050406030204" pitchFamily="18" charset="0"/>
                                              </a:rPr>
                                              <m:t>𝟏</m:t>
                                            </m:r>
                                          </m:sub>
                                        </m:sSub>
                                      </m:e>
                                    </m:d>
                                  </m:e>
                                </m:d>
                              </m:e>
                              <m:sup>
                                <m:r>
                                  <a:rPr lang="en-US" sz="3000" b="0" i="1" smtClean="0">
                                    <a:solidFill>
                                      <a:schemeClr val="bg1"/>
                                    </a:solidFill>
                                    <a:latin typeface="Cambria Math" panose="02040503050406030204" pitchFamily="18" charset="0"/>
                                  </a:rPr>
                                  <m:t>2</m:t>
                                </m:r>
                              </m:sup>
                            </m:sSup>
                          </m:e>
                        </m:d>
                      </m:oMath>
                    </m:oMathPara>
                  </a14:m>
                  <a:endParaRPr lang="en-US" sz="3000" i="1" dirty="0">
                    <a:solidFill>
                      <a:schemeClr val="bg1"/>
                    </a:solidFill>
                  </a:endParaRPr>
                </a:p>
              </p:txBody>
            </p:sp>
          </mc:Choice>
          <mc:Fallback xmlns="">
            <p:sp>
              <p:nvSpPr>
                <p:cNvPr id="1261" name="Rectangle 1260"/>
                <p:cNvSpPr>
                  <a:spLocks noRot="1" noChangeAspect="1" noMove="1" noResize="1" noEditPoints="1" noAdjustHandles="1" noChangeArrowheads="1" noChangeShapeType="1" noTextEdit="1"/>
                </p:cNvSpPr>
                <p:nvPr/>
              </p:nvSpPr>
              <p:spPr>
                <a:xfrm>
                  <a:off x="7434133" y="2986276"/>
                  <a:ext cx="4694204" cy="787844"/>
                </a:xfrm>
                <a:prstGeom prst="rect">
                  <a:avLst/>
                </a:prstGeom>
                <a:blipFill>
                  <a:blip r:embed="rId7"/>
                  <a:stretch>
                    <a:fillRect/>
                  </a:stretch>
                </a:blipFill>
              </p:spPr>
              <p:txBody>
                <a:bodyPr/>
                <a:lstStyle/>
                <a:p>
                  <a:r>
                    <a:rPr lang="en-US">
                      <a:noFill/>
                    </a:rPr>
                    <a:t> </a:t>
                  </a:r>
                </a:p>
              </p:txBody>
            </p:sp>
          </mc:Fallback>
        </mc:AlternateContent>
        <p:sp>
          <p:nvSpPr>
            <p:cNvPr id="1263" name="Rectangle 1262"/>
            <p:cNvSpPr/>
            <p:nvPr/>
          </p:nvSpPr>
          <p:spPr>
            <a:xfrm>
              <a:off x="7818670" y="2563593"/>
              <a:ext cx="4094741" cy="584775"/>
            </a:xfrm>
            <a:prstGeom prst="rect">
              <a:avLst/>
            </a:prstGeom>
          </p:spPr>
          <p:txBody>
            <a:bodyPr wrap="square">
              <a:spAutoFit/>
            </a:bodyPr>
            <a:lstStyle/>
            <a:p>
              <a:pPr algn="ctr"/>
              <a:r>
                <a:rPr lang="en-US" sz="3200" b="1" dirty="0">
                  <a:solidFill>
                    <a:schemeClr val="bg1"/>
                  </a:solidFill>
                  <a:latin typeface="+mn-lt"/>
                  <a:ea typeface="Open Sans" panose="020B0604020202020204" charset="0"/>
                  <a:cs typeface="Open Sans" panose="020B0604020202020204" charset="0"/>
                </a:rPr>
                <a:t>Intensity</a:t>
              </a:r>
            </a:p>
          </p:txBody>
        </p:sp>
      </p:grpSp>
      <p:grpSp>
        <p:nvGrpSpPr>
          <p:cNvPr id="47" name="Beam i"/>
          <p:cNvGrpSpPr/>
          <p:nvPr/>
        </p:nvGrpSpPr>
        <p:grpSpPr>
          <a:xfrm>
            <a:off x="3794400" y="2512800"/>
            <a:ext cx="1708549" cy="2532373"/>
            <a:chOff x="5499107" y="2123970"/>
            <a:chExt cx="1708549" cy="3603149"/>
          </a:xfrm>
        </p:grpSpPr>
        <p:sp>
          <p:nvSpPr>
            <p:cNvPr id="604" name="Freeform 603"/>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Freeform 775"/>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Freeform 776"/>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Freeform 777"/>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9804"/>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Freeform 778"/>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05" name="TextBox 504"/>
              <p:cNvSpPr txBox="1"/>
              <p:nvPr/>
            </p:nvSpPr>
            <p:spPr>
              <a:xfrm>
                <a:off x="-37851" y="972610"/>
                <a:ext cx="2747252"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L" sz="3600" b="1" i="1" smtClean="0">
                              <a:solidFill>
                                <a:srgbClr val="FF0000"/>
                              </a:solidFill>
                              <a:latin typeface="Cambria Math" panose="02040503050406030204" pitchFamily="18" charset="0"/>
                            </a:rPr>
                          </m:ctrlPr>
                        </m:sSubPr>
                        <m:e>
                          <m:r>
                            <a:rPr lang="en-US" sz="3600" b="1" i="1">
                              <a:solidFill>
                                <a:srgbClr val="FF0000"/>
                              </a:solidFill>
                              <a:latin typeface="Cambria Math" panose="02040503050406030204" pitchFamily="18" charset="0"/>
                            </a:rPr>
                            <m:t>𝒊</m:t>
                          </m:r>
                        </m:e>
                        <m:sub>
                          <m:r>
                            <a:rPr lang="en-US" sz="3600" b="1" i="1">
                              <a:solidFill>
                                <a:srgbClr val="FF0000"/>
                              </a:solidFill>
                              <a:latin typeface="Cambria Math" panose="02040503050406030204" pitchFamily="18" charset="0"/>
                            </a:rPr>
                            <m:t>𝟏</m:t>
                          </m:r>
                        </m:sub>
                      </m:sSub>
                      <m:r>
                        <a:rPr lang="he-IL" sz="3600" b="1" i="1" smtClean="0">
                          <a:solidFill>
                            <a:schemeClr val="bg1"/>
                          </a:solidFill>
                          <a:latin typeface="Cambria Math" panose="02040503050406030204" pitchFamily="18" charset="0"/>
                        </a:rPr>
                        <m:t>=</m:t>
                      </m:r>
                      <m:sSub>
                        <m:sSubPr>
                          <m:ctrlPr>
                            <a:rPr lang="en-IL" sz="3600" b="1" i="1">
                              <a:solidFill>
                                <a:srgbClr val="FFC000"/>
                              </a:solidFill>
                              <a:latin typeface="Cambria Math" panose="02040503050406030204" pitchFamily="18" charset="0"/>
                            </a:rPr>
                          </m:ctrlPr>
                        </m:sSubPr>
                        <m:e>
                          <m:r>
                            <a:rPr lang="en-US" sz="3600" b="1" i="1">
                              <a:solidFill>
                                <a:srgbClr val="FFC000"/>
                              </a:solidFill>
                              <a:latin typeface="Cambria Math" panose="02040503050406030204" pitchFamily="18" charset="0"/>
                            </a:rPr>
                            <m:t>𝒊</m:t>
                          </m:r>
                        </m:e>
                        <m:sub>
                          <m:r>
                            <a:rPr lang="en-US" sz="3600" b="1" i="1">
                              <a:solidFill>
                                <a:srgbClr val="FFC000"/>
                              </a:solidFill>
                              <a:latin typeface="Cambria Math" panose="02040503050406030204" pitchFamily="18" charset="0"/>
                            </a:rPr>
                            <m:t>𝟐</m:t>
                          </m:r>
                        </m:sub>
                      </m:sSub>
                    </m:oMath>
                  </m:oMathPara>
                </a14:m>
                <a:endParaRPr lang="en-US" sz="3600" b="1" i="1" dirty="0">
                  <a:solidFill>
                    <a:srgbClr val="FFC000"/>
                  </a:solidFill>
                  <a:latin typeface="Cambria Math" panose="02040503050406030204" pitchFamily="18" charset="0"/>
                </a:endParaRPr>
              </a:p>
            </p:txBody>
          </p:sp>
        </mc:Choice>
        <mc:Fallback xmlns="">
          <p:sp>
            <p:nvSpPr>
              <p:cNvPr id="505" name="TextBox 504"/>
              <p:cNvSpPr txBox="1">
                <a:spLocks noRot="1" noChangeAspect="1" noMove="1" noResize="1" noEditPoints="1" noAdjustHandles="1" noChangeArrowheads="1" noChangeShapeType="1" noTextEdit="1"/>
              </p:cNvSpPr>
              <p:nvPr/>
            </p:nvSpPr>
            <p:spPr>
              <a:xfrm>
                <a:off x="-37851" y="972610"/>
                <a:ext cx="2747252" cy="5539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8" name="u2"/>
              <p:cNvSpPr txBox="1"/>
              <p:nvPr/>
            </p:nvSpPr>
            <p:spPr>
              <a:xfrm>
                <a:off x="4657694" y="5193272"/>
                <a:ext cx="1682575" cy="5682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IL" sz="3600" b="1" i="1">
                              <a:solidFill>
                                <a:srgbClr val="FF7F7F"/>
                              </a:solidFill>
                              <a:latin typeface="Cambria Math" panose="02040503050406030204" pitchFamily="18" charset="0"/>
                            </a:rPr>
                          </m:ctrlPr>
                        </m:sSupPr>
                        <m:e>
                          <m:r>
                            <a:rPr lang="en-US" sz="3600" b="1" i="1">
                              <a:solidFill>
                                <a:srgbClr val="FF7F7F"/>
                              </a:solidFill>
                              <a:latin typeface="Cambria Math" panose="02040503050406030204" pitchFamily="18" charset="0"/>
                            </a:rPr>
                            <m:t>𝒖</m:t>
                          </m:r>
                        </m:e>
                        <m:sup>
                          <m:sSub>
                            <m:sSubPr>
                              <m:ctrlPr>
                                <a:rPr lang="en-US" sz="3600" b="1" i="1">
                                  <a:solidFill>
                                    <a:srgbClr val="FF7F7F"/>
                                  </a:solidFill>
                                  <a:latin typeface="Cambria Math" panose="02040503050406030204" pitchFamily="18" charset="0"/>
                                </a:rPr>
                              </m:ctrlPr>
                            </m:sSubPr>
                            <m:e>
                              <m:r>
                                <a:rPr lang="en-US" sz="3600" b="1" i="1">
                                  <a:solidFill>
                                    <a:srgbClr val="FF7F7F"/>
                                  </a:solidFill>
                                  <a:latin typeface="Cambria Math" panose="02040503050406030204" pitchFamily="18" charset="0"/>
                                </a:rPr>
                                <m:t>𝒊</m:t>
                              </m:r>
                            </m:e>
                            <m:sub>
                              <m:r>
                                <a:rPr lang="en-US" sz="3600" b="1" i="1">
                                  <a:solidFill>
                                    <a:srgbClr val="FF7F7F"/>
                                  </a:solidFill>
                                  <a:latin typeface="Cambria Math" panose="02040503050406030204" pitchFamily="18" charset="0"/>
                                </a:rPr>
                                <m:t>𝟏</m:t>
                              </m:r>
                            </m:sub>
                          </m:sSub>
                        </m:sup>
                      </m:sSup>
                      <m:d>
                        <m:dPr>
                          <m:ctrlPr>
                            <a:rPr lang="en-IL" sz="3600" b="1" i="1">
                              <a:solidFill>
                                <a:srgbClr val="FF7F7F"/>
                              </a:solidFill>
                              <a:latin typeface="Cambria Math" panose="02040503050406030204" pitchFamily="18" charset="0"/>
                            </a:rPr>
                          </m:ctrlPr>
                        </m:dPr>
                        <m:e>
                          <m:r>
                            <a:rPr lang="en-US" sz="3600" b="1" i="1">
                              <a:solidFill>
                                <a:srgbClr val="FF7F7F"/>
                              </a:solidFill>
                              <a:latin typeface="Cambria Math" panose="02040503050406030204" pitchFamily="18" charset="0"/>
                            </a:rPr>
                            <m:t>𝒗</m:t>
                          </m:r>
                        </m:e>
                      </m:d>
                    </m:oMath>
                  </m:oMathPara>
                </a14:m>
                <a:endParaRPr lang="en-US" sz="3600" b="1" i="1" dirty="0">
                  <a:solidFill>
                    <a:srgbClr val="FF7F7F"/>
                  </a:solidFill>
                  <a:latin typeface="Cambria Math" panose="02040503050406030204" pitchFamily="18" charset="0"/>
                </a:endParaRPr>
              </a:p>
            </p:txBody>
          </p:sp>
        </mc:Choice>
        <mc:Fallback xmlns="">
          <p:sp>
            <p:nvSpPr>
              <p:cNvPr id="518" name="u2"/>
              <p:cNvSpPr txBox="1">
                <a:spLocks noRot="1" noChangeAspect="1" noMove="1" noResize="1" noEditPoints="1" noAdjustHandles="1" noChangeArrowheads="1" noChangeShapeType="1" noTextEdit="1"/>
              </p:cNvSpPr>
              <p:nvPr/>
            </p:nvSpPr>
            <p:spPr>
              <a:xfrm>
                <a:off x="4657694" y="5193272"/>
                <a:ext cx="1682575" cy="568232"/>
              </a:xfrm>
              <a:prstGeom prst="rect">
                <a:avLst/>
              </a:prstGeom>
              <a:blipFill>
                <a:blip r:embed="rId9"/>
                <a:stretch>
                  <a:fillRect/>
                </a:stretch>
              </a:blipFill>
            </p:spPr>
            <p:txBody>
              <a:bodyPr/>
              <a:lstStyle/>
              <a:p>
                <a:r>
                  <a:rPr lang="en-US">
                    <a:noFill/>
                  </a:rPr>
                  <a:t> </a:t>
                </a:r>
              </a:p>
            </p:txBody>
          </p:sp>
        </mc:Fallback>
      </mc:AlternateContent>
      <p:grpSp>
        <p:nvGrpSpPr>
          <p:cNvPr id="521" name="Speckle covariance formula"/>
          <p:cNvGrpSpPr/>
          <p:nvPr/>
        </p:nvGrpSpPr>
        <p:grpSpPr>
          <a:xfrm>
            <a:off x="6457609" y="2552592"/>
            <a:ext cx="5602498" cy="1119349"/>
            <a:chOff x="7434133" y="2563593"/>
            <a:chExt cx="4694204" cy="1119349"/>
          </a:xfrm>
        </p:grpSpPr>
        <mc:AlternateContent xmlns:mc="http://schemas.openxmlformats.org/markup-compatibility/2006" xmlns:a14="http://schemas.microsoft.com/office/drawing/2010/main">
          <mc:Choice Requires="a14">
            <p:sp>
              <p:nvSpPr>
                <p:cNvPr id="522" name="Rectangle 521"/>
                <p:cNvSpPr/>
                <p:nvPr/>
              </p:nvSpPr>
              <p:spPr>
                <a:xfrm>
                  <a:off x="7434133" y="2986276"/>
                  <a:ext cx="4694204" cy="696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IL" sz="3000" i="1" smtClean="0">
                                <a:solidFill>
                                  <a:schemeClr val="bg1"/>
                                </a:solidFill>
                                <a:latin typeface="Cambria Math" panose="02040503050406030204" pitchFamily="18" charset="0"/>
                              </a:rPr>
                            </m:ctrlPr>
                          </m:sSubSupPr>
                          <m:e>
                            <m:r>
                              <a:rPr lang="en-US" sz="3000" b="0" i="1" smtClean="0">
                                <a:solidFill>
                                  <a:schemeClr val="bg1"/>
                                </a:solidFill>
                                <a:latin typeface="Cambria Math" panose="02040503050406030204" pitchFamily="18" charset="0"/>
                              </a:rPr>
                              <m:t>𝐶</m:t>
                            </m:r>
                          </m:e>
                          <m:sub>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1</m:t>
                                </m:r>
                              </m:sub>
                            </m:sSub>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𝑣</m:t>
                                </m:r>
                              </m:e>
                              <m:sub>
                                <m:r>
                                  <a:rPr lang="en-US" sz="3000" b="0" i="1" smtClean="0">
                                    <a:solidFill>
                                      <a:schemeClr val="bg1"/>
                                    </a:solidFill>
                                    <a:latin typeface="Cambria Math" panose="02040503050406030204" pitchFamily="18" charset="0"/>
                                  </a:rPr>
                                  <m:t>2</m:t>
                                </m:r>
                              </m:sub>
                            </m:sSub>
                          </m:sub>
                          <m:sup>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1</m:t>
                                </m:r>
                              </m:sub>
                            </m:sSub>
                            <m:r>
                              <a:rPr lang="en-US" sz="3000" b="0" i="1" smtClean="0">
                                <a:solidFill>
                                  <a:schemeClr val="bg1"/>
                                </a:solidFill>
                                <a:latin typeface="Cambria Math" panose="02040503050406030204" pitchFamily="18" charset="0"/>
                              </a:rPr>
                              <m:t>,</m:t>
                            </m:r>
                            <m:sSub>
                              <m:sSubPr>
                                <m:ctrlPr>
                                  <a:rPr lang="en-US" sz="3000" b="0" i="1" smtClean="0">
                                    <a:solidFill>
                                      <a:schemeClr val="bg1"/>
                                    </a:solidFill>
                                    <a:latin typeface="Cambria Math" panose="02040503050406030204" pitchFamily="18" charset="0"/>
                                  </a:rPr>
                                </m:ctrlPr>
                              </m:sSubPr>
                              <m:e>
                                <m:r>
                                  <a:rPr lang="en-US" sz="3000" b="0" i="1" smtClean="0">
                                    <a:solidFill>
                                      <a:schemeClr val="bg1"/>
                                    </a:solidFill>
                                    <a:latin typeface="Cambria Math" panose="02040503050406030204" pitchFamily="18" charset="0"/>
                                  </a:rPr>
                                  <m:t>𝑖</m:t>
                                </m:r>
                              </m:e>
                              <m:sub>
                                <m:r>
                                  <a:rPr lang="en-US" sz="3000" b="0" i="1" smtClean="0">
                                    <a:solidFill>
                                      <a:schemeClr val="bg1"/>
                                    </a:solidFill>
                                    <a:latin typeface="Cambria Math" panose="02040503050406030204" pitchFamily="18" charset="0"/>
                                  </a:rPr>
                                  <m:t>2</m:t>
                                </m:r>
                              </m:sub>
                            </m:sSub>
                          </m:sup>
                        </m:sSubSup>
                        <m:r>
                          <a:rPr lang="en-US" sz="3000" b="0" i="1" smtClean="0">
                            <a:solidFill>
                              <a:schemeClr val="bg1"/>
                            </a:solidFill>
                            <a:latin typeface="Cambria Math" panose="02040503050406030204" pitchFamily="18" charset="0"/>
                          </a:rPr>
                          <m:t>=</m:t>
                        </m:r>
                        <m:r>
                          <m:rPr>
                            <m:sty m:val="p"/>
                          </m:rPr>
                          <a:rPr lang="en-US" sz="3000" b="0" i="0" smtClean="0">
                            <a:solidFill>
                              <a:schemeClr val="bg1"/>
                            </a:solidFill>
                            <a:latin typeface="Cambria Math" panose="02040503050406030204" pitchFamily="18" charset="0"/>
                          </a:rPr>
                          <m:t>E</m:t>
                        </m:r>
                        <m:r>
                          <m:rPr>
                            <m:sty m:val="p"/>
                          </m:rPr>
                          <a:rPr lang="en-US" sz="3000" b="0" i="0" baseline="-25000" smtClean="0">
                            <a:solidFill>
                              <a:schemeClr val="bg1"/>
                            </a:solidFill>
                            <a:latin typeface="Cambria Math" panose="02040503050406030204" pitchFamily="18" charset="0"/>
                          </a:rPr>
                          <m:t>tissue</m:t>
                        </m:r>
                        <m:d>
                          <m:dPr>
                            <m:begChr m:val="["/>
                            <m:endChr m:val="]"/>
                            <m:ctrlPr>
                              <a:rPr lang="en-IL" sz="3000" b="0" i="1" smtClean="0">
                                <a:solidFill>
                                  <a:schemeClr val="bg1"/>
                                </a:solidFill>
                                <a:latin typeface="Cambria Math" panose="02040503050406030204" pitchFamily="18" charset="0"/>
                              </a:rPr>
                            </m:ctrlPr>
                          </m:dPr>
                          <m:e>
                            <m:sSup>
                              <m:sSupPr>
                                <m:ctrlPr>
                                  <a:rPr lang="en-IL" sz="3000" b="1" i="1" smtClean="0">
                                    <a:solidFill>
                                      <a:srgbClr val="FF0000"/>
                                    </a:solidFill>
                                    <a:latin typeface="Cambria Math" panose="02040503050406030204" pitchFamily="18" charset="0"/>
                                  </a:rPr>
                                </m:ctrlPr>
                              </m:sSupPr>
                              <m:e>
                                <m:r>
                                  <a:rPr lang="en-US" sz="3000" b="1" i="1">
                                    <a:solidFill>
                                      <a:srgbClr val="FF0000"/>
                                    </a:solidFill>
                                    <a:latin typeface="Cambria Math" panose="02040503050406030204" pitchFamily="18" charset="0"/>
                                  </a:rPr>
                                  <m:t>𝒖</m:t>
                                </m:r>
                              </m:e>
                              <m:sup>
                                <m:sSub>
                                  <m:sSubPr>
                                    <m:ctrlPr>
                                      <a:rPr lang="en-US"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𝒊</m:t>
                                    </m:r>
                                  </m:e>
                                  <m:sub>
                                    <m:r>
                                      <a:rPr lang="en-US" sz="3000" b="1" i="1">
                                        <a:solidFill>
                                          <a:srgbClr val="FF0000"/>
                                        </a:solidFill>
                                        <a:latin typeface="Cambria Math" panose="02040503050406030204" pitchFamily="18" charset="0"/>
                                      </a:rPr>
                                      <m:t>𝟏</m:t>
                                    </m:r>
                                  </m:sub>
                                </m:sSub>
                              </m:sup>
                            </m:sSup>
                            <m:d>
                              <m:dPr>
                                <m:ctrlPr>
                                  <a:rPr lang="en-IL" sz="3000" b="1" i="1">
                                    <a:solidFill>
                                      <a:srgbClr val="FF0000"/>
                                    </a:solidFill>
                                    <a:latin typeface="Cambria Math" panose="02040503050406030204" pitchFamily="18" charset="0"/>
                                  </a:rPr>
                                </m:ctrlPr>
                              </m:dPr>
                              <m:e>
                                <m:sSub>
                                  <m:sSubPr>
                                    <m:ctrlPr>
                                      <a:rPr lang="en-IL" sz="3000" b="1" i="1">
                                        <a:solidFill>
                                          <a:srgbClr val="FF0000"/>
                                        </a:solidFill>
                                        <a:latin typeface="Cambria Math" panose="02040503050406030204" pitchFamily="18" charset="0"/>
                                      </a:rPr>
                                    </m:ctrlPr>
                                  </m:sSubPr>
                                  <m:e>
                                    <m:r>
                                      <a:rPr lang="en-US" sz="3000" b="1" i="1">
                                        <a:solidFill>
                                          <a:srgbClr val="FF0000"/>
                                        </a:solidFill>
                                        <a:latin typeface="Cambria Math" panose="02040503050406030204" pitchFamily="18" charset="0"/>
                                      </a:rPr>
                                      <m:t>𝒗</m:t>
                                    </m:r>
                                  </m:e>
                                  <m:sub>
                                    <m:r>
                                      <a:rPr lang="en-US" sz="3000" b="1" i="1">
                                        <a:solidFill>
                                          <a:srgbClr val="FF0000"/>
                                        </a:solidFill>
                                        <a:latin typeface="Cambria Math" panose="02040503050406030204" pitchFamily="18" charset="0"/>
                                      </a:rPr>
                                      <m:t>𝟏</m:t>
                                    </m:r>
                                  </m:sub>
                                </m:sSub>
                              </m:e>
                            </m:d>
                            <m:r>
                              <a:rPr lang="en-IL" sz="3000" b="1" i="1" dirty="0" smtClean="0">
                                <a:solidFill>
                                  <a:schemeClr val="bg1"/>
                                </a:solidFill>
                                <a:latin typeface="Cambria Math" panose="02040503050406030204" pitchFamily="18" charset="0"/>
                                <a:ea typeface="Cambria Math" panose="02040503050406030204" pitchFamily="18" charset="0"/>
                              </a:rPr>
                              <m:t>∙</m:t>
                            </m:r>
                            <m:sSup>
                              <m:sSupPr>
                                <m:ctrlPr>
                                  <a:rPr lang="en-IL" sz="3000" b="1" i="1" smtClean="0">
                                    <a:solidFill>
                                      <a:srgbClr val="FFC000"/>
                                    </a:solidFill>
                                    <a:latin typeface="Cambria Math" panose="02040503050406030204" pitchFamily="18" charset="0"/>
                                  </a:rPr>
                                </m:ctrlPr>
                              </m:sSupPr>
                              <m:e>
                                <m:r>
                                  <a:rPr lang="en-US" sz="3000" b="1" i="1">
                                    <a:solidFill>
                                      <a:srgbClr val="FFC000"/>
                                    </a:solidFill>
                                    <a:latin typeface="Cambria Math" panose="02040503050406030204" pitchFamily="18" charset="0"/>
                                  </a:rPr>
                                  <m:t>𝒖</m:t>
                                </m:r>
                              </m:e>
                              <m:sup>
                                <m:sSub>
                                  <m:sSubPr>
                                    <m:ctrlPr>
                                      <a:rPr lang="en-US" sz="3000" b="1" i="1">
                                        <a:solidFill>
                                          <a:srgbClr val="FFC000"/>
                                        </a:solidFill>
                                        <a:latin typeface="Cambria Math" panose="02040503050406030204" pitchFamily="18" charset="0"/>
                                      </a:rPr>
                                    </m:ctrlPr>
                                  </m:sSubPr>
                                  <m:e>
                                    <m:r>
                                      <a:rPr lang="en-US" sz="3000" b="1" i="1">
                                        <a:solidFill>
                                          <a:srgbClr val="FFC000"/>
                                        </a:solidFill>
                                        <a:latin typeface="Cambria Math" panose="02040503050406030204" pitchFamily="18" charset="0"/>
                                      </a:rPr>
                                      <m:t>𝒊</m:t>
                                    </m:r>
                                  </m:e>
                                  <m:sub>
                                    <m:r>
                                      <a:rPr lang="en-US" sz="3000" b="1" i="1">
                                        <a:solidFill>
                                          <a:srgbClr val="FFC000"/>
                                        </a:solidFill>
                                        <a:latin typeface="Cambria Math" panose="02040503050406030204" pitchFamily="18" charset="0"/>
                                      </a:rPr>
                                      <m:t>𝟐</m:t>
                                    </m:r>
                                  </m:sub>
                                </m:sSub>
                              </m:sup>
                            </m:sSup>
                            <m:d>
                              <m:dPr>
                                <m:ctrlPr>
                                  <a:rPr lang="en-IL" sz="3000" b="1" i="1">
                                    <a:solidFill>
                                      <a:srgbClr val="FFC000"/>
                                    </a:solidFill>
                                    <a:latin typeface="Cambria Math" panose="02040503050406030204" pitchFamily="18" charset="0"/>
                                  </a:rPr>
                                </m:ctrlPr>
                              </m:dPr>
                              <m:e>
                                <m:sSub>
                                  <m:sSubPr>
                                    <m:ctrlPr>
                                      <a:rPr lang="en-IL" sz="3000" b="1" i="1" smtClean="0">
                                        <a:solidFill>
                                          <a:srgbClr val="FFC000"/>
                                        </a:solidFill>
                                        <a:latin typeface="Cambria Math" panose="02040503050406030204" pitchFamily="18" charset="0"/>
                                      </a:rPr>
                                    </m:ctrlPr>
                                  </m:sSubPr>
                                  <m:e>
                                    <m:r>
                                      <a:rPr lang="en-US" sz="3000" b="1" i="1" smtClean="0">
                                        <a:solidFill>
                                          <a:srgbClr val="FFC000"/>
                                        </a:solidFill>
                                        <a:latin typeface="Cambria Math" panose="02040503050406030204" pitchFamily="18" charset="0"/>
                                      </a:rPr>
                                      <m:t>𝒗</m:t>
                                    </m:r>
                                  </m:e>
                                  <m:sub>
                                    <m:r>
                                      <a:rPr lang="en-US" sz="3000" b="1" i="1" smtClean="0">
                                        <a:solidFill>
                                          <a:srgbClr val="FFC000"/>
                                        </a:solidFill>
                                        <a:latin typeface="Cambria Math" panose="02040503050406030204" pitchFamily="18" charset="0"/>
                                      </a:rPr>
                                      <m:t>𝟐</m:t>
                                    </m:r>
                                  </m:sub>
                                </m:sSub>
                              </m:e>
                            </m:d>
                          </m:e>
                        </m:d>
                      </m:oMath>
                    </m:oMathPara>
                  </a14:m>
                  <a:endParaRPr lang="en-US" sz="3000" i="1" dirty="0">
                    <a:solidFill>
                      <a:schemeClr val="bg1"/>
                    </a:solidFill>
                  </a:endParaRPr>
                </a:p>
              </p:txBody>
            </p:sp>
          </mc:Choice>
          <mc:Fallback xmlns="">
            <p:sp>
              <p:nvSpPr>
                <p:cNvPr id="522" name="Rectangle 521"/>
                <p:cNvSpPr>
                  <a:spLocks noRot="1" noChangeAspect="1" noMove="1" noResize="1" noEditPoints="1" noAdjustHandles="1" noChangeArrowheads="1" noChangeShapeType="1" noTextEdit="1"/>
                </p:cNvSpPr>
                <p:nvPr/>
              </p:nvSpPr>
              <p:spPr>
                <a:xfrm>
                  <a:off x="7434133" y="2986276"/>
                  <a:ext cx="4694204" cy="696666"/>
                </a:xfrm>
                <a:prstGeom prst="rect">
                  <a:avLst/>
                </a:prstGeom>
                <a:blipFill>
                  <a:blip r:embed="rId10"/>
                  <a:stretch>
                    <a:fillRect/>
                  </a:stretch>
                </a:blipFill>
              </p:spPr>
              <p:txBody>
                <a:bodyPr/>
                <a:lstStyle/>
                <a:p>
                  <a:r>
                    <a:rPr lang="en-US">
                      <a:noFill/>
                    </a:rPr>
                    <a:t> </a:t>
                  </a:r>
                </a:p>
              </p:txBody>
            </p:sp>
          </mc:Fallback>
        </mc:AlternateContent>
        <p:sp>
          <p:nvSpPr>
            <p:cNvPr id="524" name="Rectangle 523"/>
            <p:cNvSpPr/>
            <p:nvPr/>
          </p:nvSpPr>
          <p:spPr>
            <a:xfrm>
              <a:off x="7818670" y="2563593"/>
              <a:ext cx="4094741" cy="584775"/>
            </a:xfrm>
            <a:prstGeom prst="rect">
              <a:avLst/>
            </a:prstGeom>
          </p:spPr>
          <p:txBody>
            <a:bodyPr wrap="square">
              <a:spAutoFit/>
            </a:bodyPr>
            <a:lstStyle/>
            <a:p>
              <a:pPr algn="ctr"/>
              <a:r>
                <a:rPr lang="en-US" sz="3200" b="1" dirty="0">
                  <a:solidFill>
                    <a:schemeClr val="bg1"/>
                  </a:solidFill>
                  <a:latin typeface="+mn-lt"/>
                  <a:ea typeface="Open Sans" panose="020B0604020202020204" charset="0"/>
                  <a:cs typeface="Open Sans" panose="020B0604020202020204" charset="0"/>
                </a:rPr>
                <a:t>The speckle covariance</a:t>
              </a:r>
            </a:p>
          </p:txBody>
        </p:sp>
      </p:grpSp>
      <p:sp>
        <p:nvSpPr>
          <p:cNvPr id="530" name="Rectangle 529"/>
          <p:cNvSpPr/>
          <p:nvPr/>
        </p:nvSpPr>
        <p:spPr>
          <a:xfrm>
            <a:off x="6528402" y="3684978"/>
            <a:ext cx="5637212" cy="707886"/>
          </a:xfrm>
          <a:prstGeom prst="rect">
            <a:avLst/>
          </a:prstGeom>
        </p:spPr>
        <p:txBody>
          <a:bodyPr wrap="square">
            <a:spAutoFit/>
          </a:bodyPr>
          <a:lstStyle/>
          <a:p>
            <a:pPr algn="ctr"/>
            <a:r>
              <a:rPr lang="en-US" sz="2000" dirty="0">
                <a:solidFill>
                  <a:srgbClr val="FFFF99"/>
                </a:solidFill>
                <a:latin typeface="+mn-lt"/>
              </a:rPr>
              <a:t>Expectation over different realizations of materials with the same scattering parameters</a:t>
            </a:r>
          </a:p>
        </p:txBody>
      </p:sp>
      <p:grpSp>
        <p:nvGrpSpPr>
          <p:cNvPr id="174" name="Beam i2 of setup 3"/>
          <p:cNvGrpSpPr/>
          <p:nvPr/>
        </p:nvGrpSpPr>
        <p:grpSpPr>
          <a:xfrm rot="19620308">
            <a:off x="3792100" y="1128322"/>
            <a:ext cx="1708549" cy="2532373"/>
            <a:chOff x="5499107" y="2123970"/>
            <a:chExt cx="1708549" cy="3603149"/>
          </a:xfrm>
        </p:grpSpPr>
        <p:sp>
          <p:nvSpPr>
            <p:cNvPr id="175" name="Freeform 174"/>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175"/>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8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176"/>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E181">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2" name="Beam i1 of setup 3"/>
          <p:cNvGrpSpPr/>
          <p:nvPr/>
        </p:nvGrpSpPr>
        <p:grpSpPr>
          <a:xfrm>
            <a:off x="3794400" y="2512800"/>
            <a:ext cx="1708549" cy="2532373"/>
            <a:chOff x="5499107" y="2123970"/>
            <a:chExt cx="1708549" cy="3603149"/>
          </a:xfrm>
        </p:grpSpPr>
        <p:sp>
          <p:nvSpPr>
            <p:cNvPr id="513" name="Freeform 512"/>
            <p:cNvSpPr/>
            <p:nvPr/>
          </p:nvSpPr>
          <p:spPr>
            <a:xfrm rot="948918">
              <a:off x="5499107" y="21239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rot="948918">
              <a:off x="5826920" y="22235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8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514"/>
            <p:cNvSpPr/>
            <p:nvPr/>
          </p:nvSpPr>
          <p:spPr>
            <a:xfrm rot="948918">
              <a:off x="6145208" y="23231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515"/>
            <p:cNvSpPr/>
            <p:nvPr/>
          </p:nvSpPr>
          <p:spPr>
            <a:xfrm rot="948918">
              <a:off x="6463496" y="24227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4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516"/>
            <p:cNvSpPr/>
            <p:nvPr/>
          </p:nvSpPr>
          <p:spPr>
            <a:xfrm rot="948918">
              <a:off x="6791309" y="2522370"/>
              <a:ext cx="416347" cy="3204749"/>
            </a:xfrm>
            <a:custGeom>
              <a:avLst/>
              <a:gdLst>
                <a:gd name="connsiteX0" fmla="*/ 174171 w 290428"/>
                <a:gd name="connsiteY0" fmla="*/ 0 h 2235512"/>
                <a:gd name="connsiteX1" fmla="*/ 101600 w 290428"/>
                <a:gd name="connsiteY1" fmla="*/ 72572 h 2235512"/>
                <a:gd name="connsiteX2" fmla="*/ 43543 w 290428"/>
                <a:gd name="connsiteY2" fmla="*/ 159657 h 2235512"/>
                <a:gd name="connsiteX3" fmla="*/ 58057 w 290428"/>
                <a:gd name="connsiteY3" fmla="*/ 391886 h 2235512"/>
                <a:gd name="connsiteX4" fmla="*/ 72571 w 290428"/>
                <a:gd name="connsiteY4" fmla="*/ 464457 h 2235512"/>
                <a:gd name="connsiteX5" fmla="*/ 87085 w 290428"/>
                <a:gd name="connsiteY5" fmla="*/ 551543 h 2235512"/>
                <a:gd name="connsiteX6" fmla="*/ 58057 w 290428"/>
                <a:gd name="connsiteY6" fmla="*/ 638629 h 2235512"/>
                <a:gd name="connsiteX7" fmla="*/ 43543 w 290428"/>
                <a:gd name="connsiteY7" fmla="*/ 682172 h 2235512"/>
                <a:gd name="connsiteX8" fmla="*/ 29028 w 290428"/>
                <a:gd name="connsiteY8" fmla="*/ 740229 h 2235512"/>
                <a:gd name="connsiteX9" fmla="*/ 0 w 290428"/>
                <a:gd name="connsiteY9" fmla="*/ 783772 h 2235512"/>
                <a:gd name="connsiteX10" fmla="*/ 14514 w 290428"/>
                <a:gd name="connsiteY10" fmla="*/ 957943 h 2235512"/>
                <a:gd name="connsiteX11" fmla="*/ 101600 w 290428"/>
                <a:gd name="connsiteY11" fmla="*/ 1045029 h 2235512"/>
                <a:gd name="connsiteX12" fmla="*/ 130628 w 290428"/>
                <a:gd name="connsiteY12" fmla="*/ 1088572 h 2235512"/>
                <a:gd name="connsiteX13" fmla="*/ 217714 w 290428"/>
                <a:gd name="connsiteY13" fmla="*/ 1161143 h 2235512"/>
                <a:gd name="connsiteX14" fmla="*/ 275771 w 290428"/>
                <a:gd name="connsiteY14" fmla="*/ 1291772 h 2235512"/>
                <a:gd name="connsiteX15" fmla="*/ 275771 w 290428"/>
                <a:gd name="connsiteY15" fmla="*/ 1436914 h 2235512"/>
                <a:gd name="connsiteX16" fmla="*/ 188685 w 290428"/>
                <a:gd name="connsiteY16" fmla="*/ 1494972 h 2235512"/>
                <a:gd name="connsiteX17" fmla="*/ 101600 w 290428"/>
                <a:gd name="connsiteY17" fmla="*/ 1567543 h 2235512"/>
                <a:gd name="connsiteX18" fmla="*/ 72571 w 290428"/>
                <a:gd name="connsiteY18" fmla="*/ 1654629 h 2235512"/>
                <a:gd name="connsiteX19" fmla="*/ 14514 w 290428"/>
                <a:gd name="connsiteY19" fmla="*/ 1756229 h 2235512"/>
                <a:gd name="connsiteX20" fmla="*/ 29028 w 290428"/>
                <a:gd name="connsiteY20" fmla="*/ 2177143 h 2235512"/>
                <a:gd name="connsiteX21" fmla="*/ 72571 w 290428"/>
                <a:gd name="connsiteY21" fmla="*/ 2191657 h 2235512"/>
                <a:gd name="connsiteX22" fmla="*/ 145143 w 290428"/>
                <a:gd name="connsiteY22" fmla="*/ 2235200 h 22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0428" h="2235512">
                  <a:moveTo>
                    <a:pt x="174171" y="0"/>
                  </a:moveTo>
                  <a:cubicBezTo>
                    <a:pt x="149981" y="24191"/>
                    <a:pt x="123263" y="46094"/>
                    <a:pt x="101600" y="72572"/>
                  </a:cubicBezTo>
                  <a:cubicBezTo>
                    <a:pt x="79508" y="99574"/>
                    <a:pt x="43543" y="159657"/>
                    <a:pt x="43543" y="159657"/>
                  </a:cubicBezTo>
                  <a:cubicBezTo>
                    <a:pt x="48381" y="237067"/>
                    <a:pt x="50704" y="314675"/>
                    <a:pt x="58057" y="391886"/>
                  </a:cubicBezTo>
                  <a:cubicBezTo>
                    <a:pt x="60396" y="416444"/>
                    <a:pt x="68158" y="440186"/>
                    <a:pt x="72571" y="464457"/>
                  </a:cubicBezTo>
                  <a:cubicBezTo>
                    <a:pt x="77835" y="493411"/>
                    <a:pt x="82247" y="522514"/>
                    <a:pt x="87085" y="551543"/>
                  </a:cubicBezTo>
                  <a:lnTo>
                    <a:pt x="58057" y="638629"/>
                  </a:lnTo>
                  <a:cubicBezTo>
                    <a:pt x="53219" y="653143"/>
                    <a:pt x="47254" y="667329"/>
                    <a:pt x="43543" y="682172"/>
                  </a:cubicBezTo>
                  <a:cubicBezTo>
                    <a:pt x="38705" y="701524"/>
                    <a:pt x="36886" y="721894"/>
                    <a:pt x="29028" y="740229"/>
                  </a:cubicBezTo>
                  <a:cubicBezTo>
                    <a:pt x="22156" y="756262"/>
                    <a:pt x="9676" y="769258"/>
                    <a:pt x="0" y="783772"/>
                  </a:cubicBezTo>
                  <a:cubicBezTo>
                    <a:pt x="4838" y="841829"/>
                    <a:pt x="-6601" y="903646"/>
                    <a:pt x="14514" y="957943"/>
                  </a:cubicBezTo>
                  <a:cubicBezTo>
                    <a:pt x="29393" y="996204"/>
                    <a:pt x="78828" y="1010871"/>
                    <a:pt x="101600" y="1045029"/>
                  </a:cubicBezTo>
                  <a:cubicBezTo>
                    <a:pt x="111276" y="1059543"/>
                    <a:pt x="119461" y="1075171"/>
                    <a:pt x="130628" y="1088572"/>
                  </a:cubicBezTo>
                  <a:cubicBezTo>
                    <a:pt x="165549" y="1130477"/>
                    <a:pt x="174902" y="1132602"/>
                    <a:pt x="217714" y="1161143"/>
                  </a:cubicBezTo>
                  <a:cubicBezTo>
                    <a:pt x="252259" y="1264778"/>
                    <a:pt x="229770" y="1222769"/>
                    <a:pt x="275771" y="1291772"/>
                  </a:cubicBezTo>
                  <a:cubicBezTo>
                    <a:pt x="280787" y="1321871"/>
                    <a:pt x="306083" y="1402271"/>
                    <a:pt x="275771" y="1436914"/>
                  </a:cubicBezTo>
                  <a:cubicBezTo>
                    <a:pt x="252797" y="1463170"/>
                    <a:pt x="217714" y="1475619"/>
                    <a:pt x="188685" y="1494972"/>
                  </a:cubicBezTo>
                  <a:cubicBezTo>
                    <a:pt x="128063" y="1535387"/>
                    <a:pt x="157479" y="1511664"/>
                    <a:pt x="101600" y="1567543"/>
                  </a:cubicBezTo>
                  <a:cubicBezTo>
                    <a:pt x="91924" y="1596572"/>
                    <a:pt x="89544" y="1629169"/>
                    <a:pt x="72571" y="1654629"/>
                  </a:cubicBezTo>
                  <a:cubicBezTo>
                    <a:pt x="31541" y="1716175"/>
                    <a:pt x="51344" y="1682570"/>
                    <a:pt x="14514" y="1756229"/>
                  </a:cubicBezTo>
                  <a:cubicBezTo>
                    <a:pt x="19352" y="1896534"/>
                    <a:pt x="10474" y="2037986"/>
                    <a:pt x="29028" y="2177143"/>
                  </a:cubicBezTo>
                  <a:cubicBezTo>
                    <a:pt x="31050" y="2192308"/>
                    <a:pt x="59841" y="2183170"/>
                    <a:pt x="72571" y="2191657"/>
                  </a:cubicBezTo>
                  <a:cubicBezTo>
                    <a:pt x="148149" y="2242042"/>
                    <a:pt x="83711" y="2235200"/>
                    <a:pt x="145143" y="2235200"/>
                  </a:cubicBezTo>
                </a:path>
              </a:pathLst>
            </a:custGeom>
            <a:noFill/>
            <a:ln w="76200">
              <a:solidFill>
                <a:srgbClr val="FF7F7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531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1.85185E-6 L 0.00716 -0.28542 " pathEditMode="relative" rAng="0" ptsTypes="AA">
                                      <p:cBhvr>
                                        <p:cTn id="6" dur="2000" fill="hold"/>
                                        <p:tgtEl>
                                          <p:spTgt spid="782"/>
                                        </p:tgtEl>
                                        <p:attrNameLst>
                                          <p:attrName>ppt_x</p:attrName>
                                          <p:attrName>ppt_y</p:attrName>
                                        </p:attrNameLst>
                                      </p:cBhvr>
                                      <p:rCtr x="352" y="-14282"/>
                                    </p:animMotion>
                                  </p:childTnLst>
                                </p:cTn>
                              </p:par>
                              <p:par>
                                <p:cTn id="7" presetID="8" presetClass="emph" presetSubtype="0" fill="hold" nodeType="withEffect">
                                  <p:stCondLst>
                                    <p:cond delay="0"/>
                                  </p:stCondLst>
                                  <p:childTnLst>
                                    <p:animRot by="1800000">
                                      <p:cBhvr>
                                        <p:cTn id="8" dur="2000" fill="hold"/>
                                        <p:tgtEl>
                                          <p:spTgt spid="782"/>
                                        </p:tgtEl>
                                        <p:attrNameLst>
                                          <p:attrName>r</p:attrName>
                                        </p:attrNameLst>
                                      </p:cBhvr>
                                    </p:animRot>
                                  </p:childTnLst>
                                </p:cTn>
                              </p:par>
                              <p:par>
                                <p:cTn id="9" presetID="10" presetClass="exit" presetSubtype="0" fill="hold" nodeType="withEffect">
                                  <p:stCondLst>
                                    <p:cond delay="1500"/>
                                  </p:stCondLst>
                                  <p:childTnLst>
                                    <p:animEffect transition="out" filter="fade">
                                      <p:cBhvr>
                                        <p:cTn id="10" dur="500"/>
                                        <p:tgtEl>
                                          <p:spTgt spid="782"/>
                                        </p:tgtEl>
                                      </p:cBhvr>
                                    </p:animEffect>
                                    <p:set>
                                      <p:cBhvr>
                                        <p:cTn id="11" dur="1" fill="hold">
                                          <p:stCondLst>
                                            <p:cond delay="499"/>
                                          </p:stCondLst>
                                        </p:cTn>
                                        <p:tgtEl>
                                          <p:spTgt spid="78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1000"/>
                                        <p:tgtEl>
                                          <p:spTgt spid="607"/>
                                        </p:tgtEl>
                                      </p:cBhvr>
                                    </p:animEffect>
                                    <p:set>
                                      <p:cBhvr>
                                        <p:cTn id="14" dur="1" fill="hold">
                                          <p:stCondLst>
                                            <p:cond delay="999"/>
                                          </p:stCondLst>
                                        </p:cTn>
                                        <p:tgtEl>
                                          <p:spTgt spid="60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1000"/>
                                        <p:tgtEl>
                                          <p:spTgt spid="603"/>
                                        </p:tgtEl>
                                      </p:cBhvr>
                                    </p:animEffect>
                                    <p:set>
                                      <p:cBhvr>
                                        <p:cTn id="17" dur="1" fill="hold">
                                          <p:stCondLst>
                                            <p:cond delay="999"/>
                                          </p:stCondLst>
                                        </p:cTn>
                                        <p:tgtEl>
                                          <p:spTgt spid="603"/>
                                        </p:tgtEl>
                                        <p:attrNameLst>
                                          <p:attrName>style.visibility</p:attrName>
                                        </p:attrNameLst>
                                      </p:cBhvr>
                                      <p:to>
                                        <p:strVal val="hidden"/>
                                      </p:to>
                                    </p:set>
                                  </p:childTnLst>
                                </p:cTn>
                              </p:par>
                              <p:par>
                                <p:cTn id="18" presetID="10" presetClass="entr" presetSubtype="0" fill="hold" grpId="0" nodeType="withEffect">
                                  <p:stCondLst>
                                    <p:cond delay="1000"/>
                                  </p:stCondLst>
                                  <p:childTnLst>
                                    <p:set>
                                      <p:cBhvr>
                                        <p:cTn id="19" dur="1" fill="hold">
                                          <p:stCondLst>
                                            <p:cond delay="0"/>
                                          </p:stCondLst>
                                        </p:cTn>
                                        <p:tgtEl>
                                          <p:spTgt spid="505"/>
                                        </p:tgtEl>
                                        <p:attrNameLst>
                                          <p:attrName>style.visibility</p:attrName>
                                        </p:attrNameLst>
                                      </p:cBhvr>
                                      <p:to>
                                        <p:strVal val="visible"/>
                                      </p:to>
                                    </p:set>
                                    <p:animEffect transition="in" filter="fade">
                                      <p:cBhvr>
                                        <p:cTn id="20" dur="1000"/>
                                        <p:tgtEl>
                                          <p:spTgt spid="505"/>
                                        </p:tgtEl>
                                      </p:cBhvr>
                                    </p:animEffect>
                                  </p:childTnLst>
                                </p:cTn>
                              </p:par>
                              <p:par>
                                <p:cTn id="21" presetID="10" presetClass="exit" presetSubtype="0" fill="hold" nodeType="withEffect">
                                  <p:stCondLst>
                                    <p:cond delay="0"/>
                                  </p:stCondLst>
                                  <p:childTnLst>
                                    <p:animEffect transition="out" filter="fade">
                                      <p:cBhvr>
                                        <p:cTn id="22" dur="1000"/>
                                        <p:tgtEl>
                                          <p:spTgt spid="174"/>
                                        </p:tgtEl>
                                      </p:cBhvr>
                                    </p:animEffect>
                                    <p:set>
                                      <p:cBhvr>
                                        <p:cTn id="23" dur="1" fill="hold">
                                          <p:stCondLst>
                                            <p:cond delay="999"/>
                                          </p:stCondLst>
                                        </p:cTn>
                                        <p:tgtEl>
                                          <p:spTgt spid="17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512"/>
                                        </p:tgtEl>
                                      </p:cBhvr>
                                    </p:animEffect>
                                    <p:set>
                                      <p:cBhvr>
                                        <p:cTn id="26" dur="1" fill="hold">
                                          <p:stCondLst>
                                            <p:cond delay="1999"/>
                                          </p:stCondLst>
                                        </p:cTn>
                                        <p:tgtEl>
                                          <p:spTgt spid="5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2000"/>
                                        <p:tgtEl>
                                          <p:spTgt spid="47"/>
                                        </p:tgtEl>
                                      </p:cBhvr>
                                    </p:animEffect>
                                  </p:childTnLst>
                                </p:cTn>
                              </p:par>
                              <p:par>
                                <p:cTn id="30" presetID="10" presetClass="entr" presetSubtype="0" fill="hold" nodeType="withEffect">
                                  <p:stCondLst>
                                    <p:cond delay="1000"/>
                                  </p:stCondLst>
                                  <p:childTnLst>
                                    <p:set>
                                      <p:cBhvr>
                                        <p:cTn id="31" dur="1" fill="hold">
                                          <p:stCondLst>
                                            <p:cond delay="0"/>
                                          </p:stCondLst>
                                        </p:cTn>
                                        <p:tgtEl>
                                          <p:spTgt spid="1265"/>
                                        </p:tgtEl>
                                        <p:attrNameLst>
                                          <p:attrName>style.visibility</p:attrName>
                                        </p:attrNameLst>
                                      </p:cBhvr>
                                      <p:to>
                                        <p:strVal val="visible"/>
                                      </p:to>
                                    </p:set>
                                    <p:animEffect transition="in" filter="fade">
                                      <p:cBhvr>
                                        <p:cTn id="32" dur="1000"/>
                                        <p:tgtEl>
                                          <p:spTgt spid="1265"/>
                                        </p:tgtEl>
                                      </p:cBhvr>
                                    </p:animEffect>
                                  </p:childTnLst>
                                </p:cTn>
                              </p:par>
                              <p:par>
                                <p:cTn id="33" presetID="10" presetClass="exit" presetSubtype="0" fill="hold" nodeType="withEffect">
                                  <p:stCondLst>
                                    <p:cond delay="0"/>
                                  </p:stCondLst>
                                  <p:childTnLst>
                                    <p:animEffect transition="out" filter="fade">
                                      <p:cBhvr>
                                        <p:cTn id="34" dur="1000"/>
                                        <p:tgtEl>
                                          <p:spTgt spid="521"/>
                                        </p:tgtEl>
                                      </p:cBhvr>
                                    </p:animEffect>
                                    <p:set>
                                      <p:cBhvr>
                                        <p:cTn id="35" dur="1" fill="hold">
                                          <p:stCondLst>
                                            <p:cond delay="999"/>
                                          </p:stCondLst>
                                        </p:cTn>
                                        <p:tgtEl>
                                          <p:spTgt spid="5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 grpId="0"/>
      <p:bldP spid="607" grpId="0"/>
      <p:bldP spid="505"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ALEVIN@YFUFPHPFUVWXY5LK" val="2703"/>
</p:tagLst>
</file>

<file path=ppt/tags/tag10.xml><?xml version="1.0" encoding="utf-8"?>
<p:tagLst xmlns:a="http://schemas.openxmlformats.org/drawingml/2006/main" xmlns:r="http://schemas.openxmlformats.org/officeDocument/2006/relationships" xmlns:p="http://schemas.openxmlformats.org/presentationml/2006/main">
  <p:tag name="TIMING" val="|15.1|8.6"/>
</p:tagLst>
</file>

<file path=ppt/tags/tag11.xml><?xml version="1.0" encoding="utf-8"?>
<p:tagLst xmlns:a="http://schemas.openxmlformats.org/drawingml/2006/main" xmlns:r="http://schemas.openxmlformats.org/officeDocument/2006/relationships" xmlns:p="http://schemas.openxmlformats.org/presentationml/2006/main">
  <p:tag name="TIMING" val="|15.1|8.6"/>
</p:tagLst>
</file>

<file path=ppt/tags/tag12.xml><?xml version="1.0" encoding="utf-8"?>
<p:tagLst xmlns:a="http://schemas.openxmlformats.org/drawingml/2006/main" xmlns:r="http://schemas.openxmlformats.org/officeDocument/2006/relationships" xmlns:p="http://schemas.openxmlformats.org/presentationml/2006/main">
  <p:tag name="TIMING" val="|15.1|8.6"/>
</p:tagLst>
</file>

<file path=ppt/tags/tag13.xml><?xml version="1.0" encoding="utf-8"?>
<p:tagLst xmlns:a="http://schemas.openxmlformats.org/drawingml/2006/main" xmlns:r="http://schemas.openxmlformats.org/officeDocument/2006/relationships" xmlns:p="http://schemas.openxmlformats.org/presentationml/2006/main">
  <p:tag name="TIMING" val="|15.1|8.6"/>
</p:tagLst>
</file>

<file path=ppt/tags/tag14.xml><?xml version="1.0" encoding="utf-8"?>
<p:tagLst xmlns:a="http://schemas.openxmlformats.org/drawingml/2006/main" xmlns:r="http://schemas.openxmlformats.org/officeDocument/2006/relationships" xmlns:p="http://schemas.openxmlformats.org/presentationml/2006/main">
  <p:tag name="TIMING" val="|15.1|8.6"/>
</p:tagLst>
</file>

<file path=ppt/tags/tag15.xml><?xml version="1.0" encoding="utf-8"?>
<p:tagLst xmlns:a="http://schemas.openxmlformats.org/drawingml/2006/main" xmlns:r="http://schemas.openxmlformats.org/officeDocument/2006/relationships" xmlns:p="http://schemas.openxmlformats.org/presentationml/2006/main">
  <p:tag name="TIMING" val="|15.1|8.6"/>
</p:tagLst>
</file>

<file path=ppt/tags/tag16.xml><?xml version="1.0" encoding="utf-8"?>
<p:tagLst xmlns:a="http://schemas.openxmlformats.org/drawingml/2006/main" xmlns:r="http://schemas.openxmlformats.org/officeDocument/2006/relationships" xmlns:p="http://schemas.openxmlformats.org/presentationml/2006/main">
  <p:tag name="TIMING" val="|15.1|8.6"/>
</p:tagLst>
</file>

<file path=ppt/tags/tag17.xml><?xml version="1.0" encoding="utf-8"?>
<p:tagLst xmlns:a="http://schemas.openxmlformats.org/drawingml/2006/main" xmlns:r="http://schemas.openxmlformats.org/officeDocument/2006/relationships" xmlns:p="http://schemas.openxmlformats.org/presentationml/2006/main">
  <p:tag name="TIMING" val="|15.1|8.6"/>
</p:tagLst>
</file>

<file path=ppt/tags/tag18.xml><?xml version="1.0" encoding="utf-8"?>
<p:tagLst xmlns:a="http://schemas.openxmlformats.org/drawingml/2006/main" xmlns:r="http://schemas.openxmlformats.org/officeDocument/2006/relationships" xmlns:p="http://schemas.openxmlformats.org/presentationml/2006/main">
  <p:tag name="TIMING" val="|15.1|8.6"/>
</p:tagLst>
</file>

<file path=ppt/tags/tag19.xml><?xml version="1.0" encoding="utf-8"?>
<p:tagLst xmlns:a="http://schemas.openxmlformats.org/drawingml/2006/main" xmlns:r="http://schemas.openxmlformats.org/officeDocument/2006/relationships" xmlns:p="http://schemas.openxmlformats.org/presentationml/2006/main">
  <p:tag name="TIMING" val="|15.1|8.6"/>
</p:tagLst>
</file>

<file path=ppt/tags/tag2.xml><?xml version="1.0" encoding="utf-8"?>
<p:tagLst xmlns:a="http://schemas.openxmlformats.org/drawingml/2006/main" xmlns:r="http://schemas.openxmlformats.org/officeDocument/2006/relationships" xmlns:p="http://schemas.openxmlformats.org/presentationml/2006/main">
  <p:tag name="TIMING" val="|15.1|8.6"/>
</p:tagLst>
</file>

<file path=ppt/tags/tag20.xml><?xml version="1.0" encoding="utf-8"?>
<p:tagLst xmlns:a="http://schemas.openxmlformats.org/drawingml/2006/main" xmlns:r="http://schemas.openxmlformats.org/officeDocument/2006/relationships" xmlns:p="http://schemas.openxmlformats.org/presentationml/2006/main">
  <p:tag name="TIMING" val="|15.1|8.6"/>
</p:tagLst>
</file>

<file path=ppt/tags/tag21.xml><?xml version="1.0" encoding="utf-8"?>
<p:tagLst xmlns:a="http://schemas.openxmlformats.org/drawingml/2006/main" xmlns:r="http://schemas.openxmlformats.org/officeDocument/2006/relationships" xmlns:p="http://schemas.openxmlformats.org/presentationml/2006/main">
  <p:tag name="TIMING" val="|15.1|8.6"/>
</p:tagLst>
</file>

<file path=ppt/tags/tag22.xml><?xml version="1.0" encoding="utf-8"?>
<p:tagLst xmlns:a="http://schemas.openxmlformats.org/drawingml/2006/main" xmlns:r="http://schemas.openxmlformats.org/officeDocument/2006/relationships" xmlns:p="http://schemas.openxmlformats.org/presentationml/2006/main">
  <p:tag name="TIMING" val="|15.1|8.6"/>
</p:tagLst>
</file>

<file path=ppt/tags/tag3.xml><?xml version="1.0" encoding="utf-8"?>
<p:tagLst xmlns:a="http://schemas.openxmlformats.org/drawingml/2006/main" xmlns:r="http://schemas.openxmlformats.org/officeDocument/2006/relationships" xmlns:p="http://schemas.openxmlformats.org/presentationml/2006/main">
  <p:tag name="TIMING" val="|15.1|8.6"/>
</p:tagLst>
</file>

<file path=ppt/tags/tag4.xml><?xml version="1.0" encoding="utf-8"?>
<p:tagLst xmlns:a="http://schemas.openxmlformats.org/drawingml/2006/main" xmlns:r="http://schemas.openxmlformats.org/officeDocument/2006/relationships" xmlns:p="http://schemas.openxmlformats.org/presentationml/2006/main">
  <p:tag name="TIMING" val="|15.1|8.6"/>
</p:tagLst>
</file>

<file path=ppt/tags/tag5.xml><?xml version="1.0" encoding="utf-8"?>
<p:tagLst xmlns:a="http://schemas.openxmlformats.org/drawingml/2006/main" xmlns:r="http://schemas.openxmlformats.org/officeDocument/2006/relationships" xmlns:p="http://schemas.openxmlformats.org/presentationml/2006/main">
  <p:tag name="TIMING" val="|15.1|8.6"/>
</p:tagLst>
</file>

<file path=ppt/tags/tag6.xml><?xml version="1.0" encoding="utf-8"?>
<p:tagLst xmlns:a="http://schemas.openxmlformats.org/drawingml/2006/main" xmlns:r="http://schemas.openxmlformats.org/officeDocument/2006/relationships" xmlns:p="http://schemas.openxmlformats.org/presentationml/2006/main">
  <p:tag name="TIMING" val="|15.1|8.6"/>
</p:tagLst>
</file>

<file path=ppt/tags/tag7.xml><?xml version="1.0" encoding="utf-8"?>
<p:tagLst xmlns:a="http://schemas.openxmlformats.org/drawingml/2006/main" xmlns:r="http://schemas.openxmlformats.org/officeDocument/2006/relationships" xmlns:p="http://schemas.openxmlformats.org/presentationml/2006/main">
  <p:tag name="TIMING" val="|15.1|8.6"/>
</p:tagLst>
</file>

<file path=ppt/tags/tag8.xml><?xml version="1.0" encoding="utf-8"?>
<p:tagLst xmlns:a="http://schemas.openxmlformats.org/drawingml/2006/main" xmlns:r="http://schemas.openxmlformats.org/officeDocument/2006/relationships" xmlns:p="http://schemas.openxmlformats.org/presentationml/2006/main">
  <p:tag name="TIMING" val="|15.1|8.6"/>
</p:tagLst>
</file>

<file path=ppt/tags/tag9.xml><?xml version="1.0" encoding="utf-8"?>
<p:tagLst xmlns:a="http://schemas.openxmlformats.org/drawingml/2006/main" xmlns:r="http://schemas.openxmlformats.org/officeDocument/2006/relationships" xmlns:p="http://schemas.openxmlformats.org/presentationml/2006/main">
  <p:tag name="TIMING" val="|15.1|8.6"/>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0070C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1" id="{E6137B72-FBC3-4548-8FCD-E72BCDEC3A86}" vid="{56C6ADD2-0419-4525-AACA-3CA86DF8C0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237626</TotalTime>
  <Words>3109</Words>
  <Application>Microsoft Office PowerPoint</Application>
  <PresentationFormat>Widescreen</PresentationFormat>
  <Paragraphs>444</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Theme1</vt:lpstr>
      <vt:lpstr>Custom Design</vt:lpstr>
      <vt:lpstr>PowerPoint Presentation</vt:lpstr>
      <vt:lpstr>Coherent scattering and memory effect </vt:lpstr>
      <vt:lpstr>PowerPoint Presentation</vt:lpstr>
      <vt:lpstr>PowerPoint Presentation</vt:lpstr>
      <vt:lpstr>How to study speckle correlations?</vt:lpstr>
      <vt:lpstr>How to study speckle correlations?</vt:lpstr>
      <vt:lpstr>How to study speckle correlations?</vt:lpstr>
      <vt:lpstr>Setup</vt:lpstr>
      <vt:lpstr>Setup</vt:lpstr>
      <vt:lpstr>Rendering speckle covariance</vt:lpstr>
      <vt:lpstr>Rendering speckle covariance</vt:lpstr>
      <vt:lpstr>Rendering speckle covariance</vt:lpstr>
      <vt:lpstr>Rendering speckle covariance</vt:lpstr>
      <vt:lpstr>Rendering speckle covariance</vt:lpstr>
      <vt:lpstr>Rendering speckle covariance</vt:lpstr>
      <vt:lpstr>Rendering speckle covariance</vt:lpstr>
      <vt:lpstr>Closed-form single scattering covariance</vt:lpstr>
      <vt:lpstr>Single scattering covariance evaluation</vt:lpstr>
      <vt:lpstr>Single scattering covariance evaluation</vt:lpstr>
      <vt:lpstr>Explaining dependency on scattering angle</vt:lpstr>
      <vt:lpstr>Tilt-shift memory effect</vt:lpstr>
      <vt:lpstr>Summary</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Depth and Image  from a Single Image</dc:title>
  <dc:creator>user</dc:creator>
  <cp:lastModifiedBy>Marina Alterman</cp:lastModifiedBy>
  <cp:revision>3285</cp:revision>
  <dcterms:created xsi:type="dcterms:W3CDTF">2007-04-17T18:08:56Z</dcterms:created>
  <dcterms:modified xsi:type="dcterms:W3CDTF">2021-05-28T09:00:51Z</dcterms:modified>
</cp:coreProperties>
</file>