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06" r:id="rId2"/>
  </p:sldMasterIdLst>
  <p:notesMasterIdLst>
    <p:notesMasterId r:id="rId29"/>
  </p:notesMasterIdLst>
  <p:handoutMasterIdLst>
    <p:handoutMasterId r:id="rId30"/>
  </p:handoutMasterIdLst>
  <p:sldIdLst>
    <p:sldId id="1812" r:id="rId3"/>
    <p:sldId id="1762" r:id="rId4"/>
    <p:sldId id="1765" r:id="rId5"/>
    <p:sldId id="1794" r:id="rId6"/>
    <p:sldId id="1800" r:id="rId7"/>
    <p:sldId id="1768" r:id="rId8"/>
    <p:sldId id="1793" r:id="rId9"/>
    <p:sldId id="1775" r:id="rId10"/>
    <p:sldId id="1779" r:id="rId11"/>
    <p:sldId id="1813" r:id="rId12"/>
    <p:sldId id="1814" r:id="rId13"/>
    <p:sldId id="1815" r:id="rId14"/>
    <p:sldId id="1820" r:id="rId15"/>
    <p:sldId id="1787" r:id="rId16"/>
    <p:sldId id="1817" r:id="rId17"/>
    <p:sldId id="1818" r:id="rId18"/>
    <p:sldId id="1795" r:id="rId19"/>
    <p:sldId id="1823" r:id="rId20"/>
    <p:sldId id="1811" r:id="rId21"/>
    <p:sldId id="1807" r:id="rId22"/>
    <p:sldId id="1819" r:id="rId23"/>
    <p:sldId id="1808" r:id="rId24"/>
    <p:sldId id="1798" r:id="rId25"/>
    <p:sldId id="1809" r:id="rId26"/>
    <p:sldId id="1799" r:id="rId27"/>
    <p:sldId id="1824" r:id="rId28"/>
  </p:sldIdLst>
  <p:sldSz cx="12192000" cy="6858000"/>
  <p:notesSz cx="7315200" cy="9601200"/>
  <p:custDataLst>
    <p:tags r:id="rId3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Bar" initials="CB" lastIdx="1" clrIdx="0">
    <p:extLst>
      <p:ext uri="{19B8F6BF-5375-455C-9EA6-DF929625EA0E}">
        <p15:presenceInfo xmlns:p15="http://schemas.microsoft.com/office/powerpoint/2012/main" userId="S::chen.bar@campus.technion.ac.il::f8563394-15e3-4e09-a831-6e185edadd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00"/>
    <a:srgbClr val="F9965B"/>
    <a:srgbClr val="FAA876"/>
    <a:srgbClr val="FF9797"/>
    <a:srgbClr val="FF7979"/>
    <a:srgbClr val="FF3F3F"/>
    <a:srgbClr val="FFCCCC"/>
    <a:srgbClr val="A591B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2500" autoAdjust="0"/>
  </p:normalViewPr>
  <p:slideViewPr>
    <p:cSldViewPr snapToGrid="0">
      <p:cViewPr varScale="1">
        <p:scale>
          <a:sx n="58" d="100"/>
          <a:sy n="58" d="100"/>
        </p:scale>
        <p:origin x="76" y="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76"/>
    </p:cViewPr>
  </p:sorterViewPr>
  <p:notesViewPr>
    <p:cSldViewPr snapToGrid="0">
      <p:cViewPr varScale="1">
        <p:scale>
          <a:sx n="83" d="100"/>
          <a:sy n="83" d="100"/>
        </p:scale>
        <p:origin x="312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8850" name="Rectangle 2"/>
          <p:cNvSpPr>
            <a:spLocks noGrp="1" noChangeArrowheads="1"/>
          </p:cNvSpPr>
          <p:nvPr>
            <p:ph type="hdr" sz="quarter"/>
          </p:nvPr>
        </p:nvSpPr>
        <p:spPr bwMode="auto">
          <a:xfrm>
            <a:off x="0" y="0"/>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defTabSz="965650">
              <a:defRPr sz="1200"/>
            </a:lvl1pPr>
          </a:lstStyle>
          <a:p>
            <a:endParaRPr lang="he-IL" altLang="he-IL" dirty="0">
              <a:solidFill>
                <a:srgbClr val="FFFF99"/>
              </a:solidFill>
            </a:endParaRPr>
          </a:p>
        </p:txBody>
      </p:sp>
      <p:sp>
        <p:nvSpPr>
          <p:cNvPr id="2638851" name="Rectangle 3"/>
          <p:cNvSpPr>
            <a:spLocks noGrp="1" noChangeArrowheads="1"/>
          </p:cNvSpPr>
          <p:nvPr>
            <p:ph type="dt" sz="quarter" idx="1"/>
          </p:nvPr>
        </p:nvSpPr>
        <p:spPr bwMode="auto">
          <a:xfrm>
            <a:off x="4143064" y="0"/>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algn="r" defTabSz="965650">
              <a:defRPr sz="1200"/>
            </a:lvl1pPr>
          </a:lstStyle>
          <a:p>
            <a:endParaRPr lang="he-IL" altLang="he-IL"/>
          </a:p>
        </p:txBody>
      </p:sp>
      <p:sp>
        <p:nvSpPr>
          <p:cNvPr id="2638852" name="Rectangle 4"/>
          <p:cNvSpPr>
            <a:spLocks noGrp="1" noChangeArrowheads="1"/>
          </p:cNvSpPr>
          <p:nvPr>
            <p:ph type="ftr" sz="quarter" idx="2"/>
          </p:nvPr>
        </p:nvSpPr>
        <p:spPr bwMode="auto">
          <a:xfrm>
            <a:off x="0" y="9120156"/>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defTabSz="965650">
              <a:defRPr sz="1200"/>
            </a:lvl1pPr>
          </a:lstStyle>
          <a:p>
            <a:endParaRPr lang="he-IL" altLang="he-IL"/>
          </a:p>
        </p:txBody>
      </p:sp>
      <p:sp>
        <p:nvSpPr>
          <p:cNvPr id="2638853" name="Rectangle 5"/>
          <p:cNvSpPr>
            <a:spLocks noGrp="1" noChangeArrowheads="1"/>
          </p:cNvSpPr>
          <p:nvPr>
            <p:ph type="sldNum" sz="quarter" idx="3"/>
          </p:nvPr>
        </p:nvSpPr>
        <p:spPr bwMode="auto">
          <a:xfrm>
            <a:off x="4143064" y="9120156"/>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algn="r" defTabSz="965650">
              <a:defRPr sz="1200"/>
            </a:lvl1pPr>
          </a:lstStyle>
          <a:p>
            <a:fld id="{04A976DF-011A-41FE-A496-09146DB9C2B6}" type="slidenum">
              <a:rPr lang="en-US" altLang="he-IL"/>
              <a:pPr/>
              <a:t>‹#›</a:t>
            </a:fld>
            <a:endParaRPr lang="en-US" altLang="he-IL"/>
          </a:p>
        </p:txBody>
      </p:sp>
    </p:spTree>
    <p:extLst>
      <p:ext uri="{BB962C8B-B14F-4D97-AF65-F5344CB8AC3E}">
        <p14:creationId xmlns:p14="http://schemas.microsoft.com/office/powerpoint/2010/main" val="2560181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defTabSz="965650">
              <a:defRPr sz="1200"/>
            </a:lvl1pPr>
          </a:lstStyle>
          <a:p>
            <a:endParaRPr lang="he-IL" altLang="he-IL" dirty="0"/>
          </a:p>
        </p:txBody>
      </p:sp>
      <p:sp>
        <p:nvSpPr>
          <p:cNvPr id="4099" name="Rectangle 3"/>
          <p:cNvSpPr>
            <a:spLocks noGrp="1" noChangeArrowheads="1"/>
          </p:cNvSpPr>
          <p:nvPr>
            <p:ph type="dt" idx="1"/>
          </p:nvPr>
        </p:nvSpPr>
        <p:spPr bwMode="auto">
          <a:xfrm>
            <a:off x="4143064" y="0"/>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algn="r" defTabSz="965650">
              <a:defRPr sz="1200"/>
            </a:lvl1pPr>
          </a:lstStyle>
          <a:p>
            <a:endParaRPr lang="he-IL" altLang="he-IL"/>
          </a:p>
        </p:txBody>
      </p:sp>
      <p:sp>
        <p:nvSpPr>
          <p:cNvPr id="82948"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1520" y="4560899"/>
            <a:ext cx="5852160" cy="431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0156"/>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defTabSz="965650">
              <a:defRPr sz="1200"/>
            </a:lvl1pPr>
          </a:lstStyle>
          <a:p>
            <a:endParaRPr lang="he-IL" altLang="he-IL"/>
          </a:p>
        </p:txBody>
      </p:sp>
      <p:sp>
        <p:nvSpPr>
          <p:cNvPr id="4103" name="Rectangle 7"/>
          <p:cNvSpPr>
            <a:spLocks noGrp="1" noChangeArrowheads="1"/>
          </p:cNvSpPr>
          <p:nvPr>
            <p:ph type="sldNum" sz="quarter" idx="5"/>
          </p:nvPr>
        </p:nvSpPr>
        <p:spPr bwMode="auto">
          <a:xfrm>
            <a:off x="4143064" y="9120156"/>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algn="r" defTabSz="965650">
              <a:defRPr sz="1200"/>
            </a:lvl1pPr>
          </a:lstStyle>
          <a:p>
            <a:fld id="{23A20CC4-0099-4779-9E84-30C3BD6C15F2}" type="slidenum">
              <a:rPr lang="en-US" altLang="he-IL"/>
              <a:pPr/>
              <a:t>‹#›</a:t>
            </a:fld>
            <a:endParaRPr lang="en-US" altLang="he-IL"/>
          </a:p>
        </p:txBody>
      </p:sp>
    </p:spTree>
    <p:extLst>
      <p:ext uri="{BB962C8B-B14F-4D97-AF65-F5344CB8AC3E}">
        <p14:creationId xmlns:p14="http://schemas.microsoft.com/office/powerpoint/2010/main" val="31874513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a:t>
            </a:fld>
            <a:endParaRPr lang="en-US" altLang="he-IL"/>
          </a:p>
        </p:txBody>
      </p:sp>
    </p:spTree>
    <p:extLst>
      <p:ext uri="{BB962C8B-B14F-4D97-AF65-F5344CB8AC3E}">
        <p14:creationId xmlns:p14="http://schemas.microsoft.com/office/powerpoint/2010/main" val="336416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Let’s now quickly review our approach for far-field rendering, and see why it is challenging to use it for near-field conditions.</a:t>
            </a:r>
            <a:br>
              <a:rPr lang="en-US" b="0" dirty="0">
                <a:effectLst/>
              </a:rPr>
            </a:br>
            <a:r>
              <a:rPr lang="en-US" sz="1200" b="0" i="0" u="none" strike="noStrike" kern="1200" dirty="0">
                <a:solidFill>
                  <a:schemeClr val="tx1"/>
                </a:solidFill>
                <a:effectLst/>
                <a:latin typeface="Arial" charset="0"/>
                <a:ea typeface="+mn-ea"/>
                <a:cs typeface="Arial" charset="0"/>
              </a:rPr>
              <a:t>To render intensity images of scattering media, we typically start by sampling a path inside the medium. For a directional source at direction ell_1, we then make the first segment of the path a ray at direction ell_1; and similarly we make the last segment a ray at direction v1. We repeat this for multiple sampled paths. </a:t>
            </a:r>
            <a:br>
              <a:rPr lang="en-US" b="0" dirty="0">
                <a:effectLst/>
              </a:rPr>
            </a:br>
            <a:r>
              <a:rPr lang="en-US" sz="1200" b="0" i="0" u="none" strike="noStrike" kern="1200" dirty="0">
                <a:solidFill>
                  <a:schemeClr val="tx1"/>
                </a:solidFill>
                <a:effectLst/>
                <a:latin typeface="Arial" charset="0"/>
                <a:ea typeface="+mn-ea"/>
                <a:cs typeface="Arial" charset="0"/>
              </a:rPr>
              <a:t>By contrast, in the near-field, we need to connect the path to the point source i1 through the lens. Instead of just one ray, this requires tracing all possible rays through the lens aperture. We also need to do the same for the imaging aperture.</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10</a:t>
            </a:fld>
            <a:endParaRPr lang="en-US" altLang="he-IL"/>
          </a:p>
        </p:txBody>
      </p:sp>
    </p:spTree>
    <p:extLst>
      <p:ext uri="{BB962C8B-B14F-4D97-AF65-F5344CB8AC3E}">
        <p14:creationId xmlns:p14="http://schemas.microsoft.com/office/powerpoint/2010/main" val="415070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Let’s now look at rendering covariance instead of intensity. For this, we need to add a second light source and a second sensor.</a:t>
            </a:r>
            <a:br>
              <a:rPr lang="en-US" b="0" dirty="0">
                <a:effectLst/>
              </a:rPr>
            </a:br>
            <a:r>
              <a:rPr lang="en-US" sz="1200" b="0" i="0" u="none" strike="noStrike" kern="1200" dirty="0">
                <a:solidFill>
                  <a:schemeClr val="tx1"/>
                </a:solidFill>
                <a:effectLst/>
                <a:latin typeface="Arial" charset="0"/>
                <a:ea typeface="+mn-ea"/>
                <a:cs typeface="Arial" charset="0"/>
              </a:rPr>
              <a:t>As we showed in our previous paper, rendering covariance requires connecting each sampled path to all sources and sensors. In the far-field, this can be done easily by tracing 4 directional segments.</a:t>
            </a:r>
            <a:br>
              <a:rPr lang="en-US" b="0" dirty="0">
                <a:effectLst/>
              </a:rPr>
            </a:br>
            <a:r>
              <a:rPr lang="en-US" sz="1200" b="0" i="0" u="none" strike="noStrike" kern="1200" dirty="0">
                <a:solidFill>
                  <a:schemeClr val="tx1"/>
                </a:solidFill>
                <a:effectLst/>
                <a:latin typeface="Arial" charset="0"/>
                <a:ea typeface="+mn-ea"/>
                <a:cs typeface="Arial" charset="0"/>
              </a:rPr>
              <a:t>However, in the near field, we need to draw all possible rays through four different apertures.</a:t>
            </a:r>
            <a:endParaRPr lang="en-US" b="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mn-ea"/>
                <a:cs typeface="Arial" charset="0"/>
              </a:rPr>
              <a:t>The main challenge here is to find</a:t>
            </a:r>
            <a:r>
              <a:rPr lang="en-US" sz="1200" b="0" i="0" u="none" strike="noStrike" kern="1200" baseline="0" dirty="0">
                <a:solidFill>
                  <a:schemeClr val="tx1"/>
                </a:solidFill>
                <a:effectLst/>
                <a:latin typeface="Arial" charset="0"/>
                <a:ea typeface="+mn-ea"/>
                <a:cs typeface="Arial" charset="0"/>
              </a:rPr>
              <a:t> an efficient method for estimating the total throughput through the apertures.</a:t>
            </a:r>
            <a:br>
              <a:rPr lang="en-US" dirty="0"/>
            </a:b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11</a:t>
            </a:fld>
            <a:endParaRPr lang="en-US" altLang="he-IL"/>
          </a:p>
        </p:txBody>
      </p:sp>
    </p:spTree>
    <p:extLst>
      <p:ext uri="{BB962C8B-B14F-4D97-AF65-F5344CB8AC3E}">
        <p14:creationId xmlns:p14="http://schemas.microsoft.com/office/powerpoint/2010/main" val="2558796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As a first attempt towards rendering near-field covariance, we can use the fact that it can be related to the far-field one through a 4D integral. </a:t>
            </a:r>
            <a:br>
              <a:rPr lang="en-US" b="0" dirty="0">
                <a:effectLst/>
              </a:rPr>
            </a:br>
            <a:r>
              <a:rPr lang="en-US" sz="1200" b="0" i="0" u="none" strike="noStrike" kern="1200" dirty="0">
                <a:solidFill>
                  <a:schemeClr val="tx1"/>
                </a:solidFill>
                <a:effectLst/>
                <a:latin typeface="Arial" charset="0"/>
                <a:ea typeface="+mn-ea"/>
                <a:cs typeface="Arial" charset="0"/>
              </a:rPr>
              <a:t>This corresponds to summing far-field covariance for all possible combinations of directions through the four illumination and imaging apertures. </a:t>
            </a:r>
            <a:br>
              <a:rPr lang="en-US" b="0" dirty="0">
                <a:effectLst/>
              </a:rPr>
            </a:br>
            <a:r>
              <a:rPr lang="en-US" sz="1200" b="0" i="0" u="none" strike="noStrike" kern="1200" dirty="0">
                <a:solidFill>
                  <a:schemeClr val="tx1"/>
                </a:solidFill>
                <a:effectLst/>
                <a:latin typeface="Arial" charset="0"/>
                <a:ea typeface="+mn-ea"/>
                <a:cs typeface="Arial" charset="0"/>
              </a:rPr>
              <a:t>Therefore, theoretically we can evaluate this integral by computing a tabulated version of the far field covariance for all direction combinations, and forming a weighted average of the table entries.</a:t>
            </a:r>
            <a:endParaRPr lang="en-US" b="0" dirty="0">
              <a:effectLst/>
            </a:endParaRPr>
          </a:p>
          <a:p>
            <a:pPr rtl="0"/>
            <a:r>
              <a:rPr lang="en-US" sz="1200" b="0" i="0" u="none" strike="noStrike" kern="1200" dirty="0">
                <a:solidFill>
                  <a:schemeClr val="tx1"/>
                </a:solidFill>
                <a:effectLst/>
                <a:latin typeface="Arial" charset="0"/>
                <a:ea typeface="+mn-ea"/>
                <a:cs typeface="Arial" charset="0"/>
              </a:rPr>
              <a:t>Unfortunately, in practice, this requires running and storing an impractically large number of far-field covariance renderings.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12</a:t>
            </a:fld>
            <a:endParaRPr lang="en-US" altLang="he-IL"/>
          </a:p>
        </p:txBody>
      </p:sp>
    </p:spTree>
    <p:extLst>
      <p:ext uri="{BB962C8B-B14F-4D97-AF65-F5344CB8AC3E}">
        <p14:creationId xmlns:p14="http://schemas.microsoft.com/office/powerpoint/2010/main" val="64286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For example, here we compare two near-field covariance renderings produced using this tabulation approach and our approach.</a:t>
            </a:r>
            <a:br>
              <a:rPr lang="en-US" b="0" dirty="0">
                <a:effectLst/>
              </a:rPr>
            </a:br>
            <a:r>
              <a:rPr lang="en-US" sz="1200" b="0" i="0" u="none" strike="noStrike" kern="1200" dirty="0">
                <a:solidFill>
                  <a:schemeClr val="tx1"/>
                </a:solidFill>
                <a:effectLst/>
                <a:latin typeface="Arial" charset="0"/>
                <a:ea typeface="+mn-ea"/>
                <a:cs typeface="Arial" charset="0"/>
              </a:rPr>
              <a:t>They produce the same result, but whereas our approach runs for 15 seconds, the tabulation approach runs for 1.6 hours.</a:t>
            </a:r>
            <a:br>
              <a:rPr lang="en-US" b="0" dirty="0">
                <a:effectLst/>
              </a:rPr>
            </a:br>
            <a:r>
              <a:rPr lang="en-US" sz="1200" b="0" i="0" u="none" strike="noStrike" kern="1200" dirty="0">
                <a:solidFill>
                  <a:schemeClr val="tx1"/>
                </a:solidFill>
                <a:effectLst/>
                <a:latin typeface="Arial" charset="0"/>
                <a:ea typeface="+mn-ea"/>
                <a:cs typeface="Arial" charset="0"/>
              </a:rPr>
              <a:t>If we reduce runtime by reducing the number of far-field tabulated entries, we end up with aliasing artifacts due to </a:t>
            </a:r>
            <a:r>
              <a:rPr lang="en-US" sz="1200" b="0" i="0" u="none" strike="noStrike" kern="1200" dirty="0" err="1">
                <a:solidFill>
                  <a:schemeClr val="tx1"/>
                </a:solidFill>
                <a:effectLst/>
                <a:latin typeface="Arial" charset="0"/>
                <a:ea typeface="+mn-ea"/>
                <a:cs typeface="Arial" charset="0"/>
              </a:rPr>
              <a:t>undersampling</a:t>
            </a:r>
            <a:r>
              <a:rPr lang="en-US" sz="1200" b="0" i="0" u="none" strike="noStrike" kern="1200" dirty="0">
                <a:solidFill>
                  <a:schemeClr val="tx1"/>
                </a:solidFill>
                <a:effectLst/>
                <a:latin typeface="Arial" charset="0"/>
                <a:ea typeface="+mn-ea"/>
                <a:cs typeface="Arial" charset="0"/>
              </a:rPr>
              <a:t>.</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13</a:t>
            </a:fld>
            <a:endParaRPr lang="en-US" altLang="he-IL"/>
          </a:p>
        </p:txBody>
      </p:sp>
    </p:spTree>
    <p:extLst>
      <p:ext uri="{BB962C8B-B14F-4D97-AF65-F5344CB8AC3E}">
        <p14:creationId xmlns:p14="http://schemas.microsoft.com/office/powerpoint/2010/main" val="1335582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We can alternatively write the near-field covariance as a 4D integral in path-space. As we often do in rendering, we can use Monte Carlo integration...</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...and approximate this integral by sampling a small number of paths through the aperture.</a:t>
            </a:r>
            <a:endParaRPr lang="en-US" b="0" dirty="0">
              <a:effectLst/>
            </a:endParaRPr>
          </a:p>
          <a:p>
            <a:pPr rtl="0"/>
            <a:br>
              <a:rPr lang="en-US" b="0" dirty="0">
                <a:effectLst/>
              </a:rPr>
            </a:br>
            <a:r>
              <a:rPr lang="en-US" sz="1200" b="0" i="0" u="none" strike="noStrike" kern="1200" dirty="0">
                <a:solidFill>
                  <a:schemeClr val="tx1"/>
                </a:solidFill>
                <a:effectLst/>
                <a:latin typeface="Arial" charset="0"/>
                <a:ea typeface="+mn-ea"/>
                <a:cs typeface="Arial" charset="0"/>
              </a:rPr>
              <a:t>The problem is that the contributions from these paths are complex numbers with very different phases, and therefore this approach will have a very high variance  </a:t>
            </a:r>
            <a:endParaRPr lang="en-US" b="0" dirty="0">
              <a:effectLst/>
            </a:endParaRPr>
          </a:p>
          <a:p>
            <a:pPr rtl="0"/>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14</a:t>
            </a:fld>
            <a:endParaRPr lang="en-US" altLang="he-IL"/>
          </a:p>
        </p:txBody>
      </p:sp>
    </p:spTree>
    <p:extLst>
      <p:ext uri="{BB962C8B-B14F-4D97-AF65-F5344CB8AC3E}">
        <p14:creationId xmlns:p14="http://schemas.microsoft.com/office/powerpoint/2010/main" val="300941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For example, here is an equal-time comparison between the covariance we compute using Monte Carlo aperture integration and our approach. The Monte Carlo result is very </a:t>
            </a:r>
            <a:r>
              <a:rPr lang="en-US" sz="1200" b="0" i="0" u="none" strike="noStrike" kern="1200" dirty="0" err="1">
                <a:solidFill>
                  <a:schemeClr val="tx1"/>
                </a:solidFill>
                <a:effectLst/>
                <a:latin typeface="Arial" charset="0"/>
                <a:ea typeface="+mn-ea"/>
                <a:cs typeface="Arial" charset="0"/>
              </a:rPr>
              <a:t>very</a:t>
            </a:r>
            <a:r>
              <a:rPr lang="en-US" sz="1200" b="0" i="0" u="none" strike="noStrike" kern="1200" dirty="0">
                <a:solidFill>
                  <a:schemeClr val="tx1"/>
                </a:solidFill>
                <a:effectLst/>
                <a:latin typeface="Arial" charset="0"/>
                <a:ea typeface="+mn-ea"/>
                <a:cs typeface="Arial" charset="0"/>
              </a:rPr>
              <a:t> noisy.</a:t>
            </a:r>
            <a:br>
              <a:rPr lang="en-US" b="0" dirty="0">
                <a:effectLst/>
              </a:rPr>
            </a:br>
            <a:r>
              <a:rPr lang="en-US" sz="1200" b="0" i="0" u="none" strike="noStrike" kern="1200" dirty="0">
                <a:solidFill>
                  <a:schemeClr val="tx1"/>
                </a:solidFill>
                <a:effectLst/>
                <a:latin typeface="Arial" charset="0"/>
                <a:ea typeface="+mn-ea"/>
                <a:cs typeface="Arial" charset="0"/>
              </a:rPr>
              <a:t>Even if we increase the runtime of the Monte Carlo approach by 10x, we still see significantly larger variance compared to our result.</a:t>
            </a:r>
            <a:endParaRPr lang="en-US" b="0" dirty="0">
              <a:effectLst/>
            </a:endParaRPr>
          </a:p>
          <a:p>
            <a:br>
              <a:rPr lang="en-US" dirty="0"/>
            </a:b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15</a:t>
            </a:fld>
            <a:endParaRPr lang="en-US" altLang="he-IL"/>
          </a:p>
        </p:txBody>
      </p:sp>
    </p:spTree>
    <p:extLst>
      <p:ext uri="{BB962C8B-B14F-4D97-AF65-F5344CB8AC3E}">
        <p14:creationId xmlns:p14="http://schemas.microsoft.com/office/powerpoint/2010/main" val="2674468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Our key technical contribution is to develop a closed-form approximation to the 4D aperture integral, which allows us to compute the near-field contribution of each path very efficiently.</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16</a:t>
            </a:fld>
            <a:endParaRPr lang="en-US" altLang="he-IL"/>
          </a:p>
        </p:txBody>
      </p:sp>
    </p:spTree>
    <p:extLst>
      <p:ext uri="{BB962C8B-B14F-4D97-AF65-F5344CB8AC3E}">
        <p14:creationId xmlns:p14="http://schemas.microsoft.com/office/powerpoint/2010/main" val="165100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To develop such an approximation, we use spherical </a:t>
            </a:r>
            <a:r>
              <a:rPr lang="en-US" sz="1200" b="0" i="0" u="none" strike="noStrike" kern="1200" dirty="0" err="1">
                <a:solidFill>
                  <a:schemeClr val="tx1"/>
                </a:solidFill>
                <a:effectLst/>
                <a:latin typeface="Arial" charset="0"/>
                <a:ea typeface="+mn-ea"/>
                <a:cs typeface="Arial" charset="0"/>
              </a:rPr>
              <a:t>vMF</a:t>
            </a:r>
            <a:r>
              <a:rPr lang="en-US" sz="1200" b="0" i="0" u="none" strike="noStrike" kern="1200" dirty="0">
                <a:solidFill>
                  <a:schemeClr val="tx1"/>
                </a:solidFill>
                <a:effectLst/>
                <a:latin typeface="Arial" charset="0"/>
                <a:ea typeface="+mn-ea"/>
                <a:cs typeface="Arial" charset="0"/>
              </a:rPr>
              <a:t> functions. These are an extension of Gaussian functions to the 3D sphere, with many of the same elegant mathematical properties.  </a:t>
            </a:r>
            <a:br>
              <a:rPr lang="en-US" b="0" dirty="0">
                <a:effectLst/>
              </a:rPr>
            </a:br>
            <a:r>
              <a:rPr lang="en-US" sz="1200" b="0" i="0" u="none" strike="noStrike" kern="1200" dirty="0">
                <a:solidFill>
                  <a:schemeClr val="tx1"/>
                </a:solidFill>
                <a:effectLst/>
                <a:latin typeface="Arial" charset="0"/>
                <a:ea typeface="+mn-ea"/>
                <a:cs typeface="Arial" charset="0"/>
              </a:rPr>
              <a:t>In particular, we approximate the, typically binary, lens apertures with continuous apodization that we express as a </a:t>
            </a:r>
            <a:r>
              <a:rPr lang="en-US" sz="1200" b="0" i="0" u="none" strike="noStrike" kern="1200" dirty="0" err="1">
                <a:solidFill>
                  <a:schemeClr val="tx1"/>
                </a:solidFill>
                <a:effectLst/>
                <a:latin typeface="Arial" charset="0"/>
                <a:ea typeface="+mn-ea"/>
                <a:cs typeface="Arial" charset="0"/>
              </a:rPr>
              <a:t>vMF</a:t>
            </a:r>
            <a:r>
              <a:rPr lang="en-US" sz="1200" b="0" i="0" u="none" strike="noStrike" kern="1200" dirty="0">
                <a:solidFill>
                  <a:schemeClr val="tx1"/>
                </a:solidFill>
                <a:effectLst/>
                <a:latin typeface="Arial" charset="0"/>
                <a:ea typeface="+mn-ea"/>
                <a:cs typeface="Arial" charset="0"/>
              </a:rPr>
              <a:t> function. Note that, as the lens has a complex phase, we need to work with complex </a:t>
            </a:r>
            <a:r>
              <a:rPr lang="en-US" sz="1200" b="0" i="0" u="none" strike="noStrike" kern="1200" dirty="0" err="1">
                <a:solidFill>
                  <a:schemeClr val="tx1"/>
                </a:solidFill>
                <a:effectLst/>
                <a:latin typeface="Arial" charset="0"/>
                <a:ea typeface="+mn-ea"/>
                <a:cs typeface="Arial" charset="0"/>
              </a:rPr>
              <a:t>vMF</a:t>
            </a:r>
            <a:r>
              <a:rPr lang="en-US" sz="1200" b="0" i="0" u="none" strike="noStrike" kern="1200" dirty="0">
                <a:solidFill>
                  <a:schemeClr val="tx1"/>
                </a:solidFill>
                <a:effectLst/>
                <a:latin typeface="Arial" charset="0"/>
                <a:ea typeface="+mn-ea"/>
                <a:cs typeface="Arial" charset="0"/>
              </a:rPr>
              <a:t> functions.</a:t>
            </a:r>
            <a:br>
              <a:rPr lang="en-US" b="0" dirty="0">
                <a:effectLst/>
              </a:rPr>
            </a:br>
            <a:r>
              <a:rPr lang="en-US" sz="1200" b="0" i="0" u="none" strike="noStrike" kern="1200" dirty="0">
                <a:solidFill>
                  <a:schemeClr val="tx1"/>
                </a:solidFill>
                <a:effectLst/>
                <a:latin typeface="Arial" charset="0"/>
                <a:ea typeface="+mn-ea"/>
                <a:cs typeface="Arial" charset="0"/>
              </a:rPr>
              <a:t>We additionally approximate the phase function of the scattering material using a mixture of </a:t>
            </a:r>
            <a:r>
              <a:rPr lang="en-US" sz="1200" b="0" i="0" u="none" strike="noStrike" kern="1200" dirty="0" err="1">
                <a:solidFill>
                  <a:schemeClr val="tx1"/>
                </a:solidFill>
                <a:effectLst/>
                <a:latin typeface="Arial" charset="0"/>
                <a:ea typeface="+mn-ea"/>
                <a:cs typeface="Arial" charset="0"/>
              </a:rPr>
              <a:t>vMF</a:t>
            </a:r>
            <a:r>
              <a:rPr lang="en-US" sz="1200" b="0" i="0" u="none" strike="noStrike" kern="1200" dirty="0">
                <a:solidFill>
                  <a:schemeClr val="tx1"/>
                </a:solidFill>
                <a:effectLst/>
                <a:latin typeface="Arial" charset="0"/>
                <a:ea typeface="+mn-ea"/>
                <a:cs typeface="Arial" charset="0"/>
              </a:rPr>
              <a:t> functions.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17</a:t>
            </a:fld>
            <a:endParaRPr lang="en-US" altLang="he-IL"/>
          </a:p>
        </p:txBody>
      </p:sp>
    </p:spTree>
    <p:extLst>
      <p:ext uri="{BB962C8B-B14F-4D97-AF65-F5344CB8AC3E}">
        <p14:creationId xmlns:p14="http://schemas.microsoft.com/office/powerpoint/2010/main" val="3743547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With these approximations, we show in the paper that path contributions through the four apertures can be expressed as integrations and convolutions of complex </a:t>
            </a:r>
            <a:r>
              <a:rPr lang="en-US" sz="1200" b="0" i="0" u="none" strike="noStrike" kern="1200" dirty="0" err="1">
                <a:solidFill>
                  <a:schemeClr val="tx1"/>
                </a:solidFill>
                <a:effectLst/>
                <a:latin typeface="Arial" charset="0"/>
                <a:ea typeface="+mn-ea"/>
                <a:cs typeface="Arial" charset="0"/>
              </a:rPr>
              <a:t>vMF</a:t>
            </a:r>
            <a:r>
              <a:rPr lang="en-US" sz="1200" b="0" i="0" u="none" strike="noStrike" kern="1200" dirty="0">
                <a:solidFill>
                  <a:schemeClr val="tx1"/>
                </a:solidFill>
                <a:effectLst/>
                <a:latin typeface="Arial" charset="0"/>
                <a:ea typeface="+mn-ea"/>
                <a:cs typeface="Arial" charset="0"/>
              </a:rPr>
              <a:t> functions. We also derive closed-form formulas for computing these integrations and convolutions analytically.</a:t>
            </a:r>
            <a:br>
              <a:rPr lang="en-US" b="0" dirty="0">
                <a:effectLst/>
              </a:rPr>
            </a:br>
            <a:r>
              <a:rPr lang="en-US" sz="1200" b="0" i="0" u="none" strike="noStrike" kern="1200" dirty="0">
                <a:solidFill>
                  <a:schemeClr val="tx1"/>
                </a:solidFill>
                <a:effectLst/>
                <a:latin typeface="Arial" charset="0"/>
                <a:ea typeface="+mn-ea"/>
                <a:cs typeface="Arial" charset="0"/>
              </a:rPr>
              <a:t>our approximations introduce negligible bias, while improving computational efficiency by several orders of magnitude, as I will show in our experiments</a:t>
            </a:r>
            <a:endParaRPr lang="en-US" b="0" dirty="0">
              <a:effectLst/>
            </a:endParaRPr>
          </a:p>
          <a:p>
            <a:br>
              <a:rPr lang="en-US" dirty="0"/>
            </a:b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18</a:t>
            </a:fld>
            <a:endParaRPr lang="en-US" altLang="he-IL"/>
          </a:p>
        </p:txBody>
      </p:sp>
    </p:spTree>
    <p:extLst>
      <p:ext uri="{BB962C8B-B14F-4D97-AF65-F5344CB8AC3E}">
        <p14:creationId xmlns:p14="http://schemas.microsoft.com/office/powerpoint/2010/main" val="2878743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We additionally develop an importance sampling strategy for selecting the start points of paths inside the scattering volume.</a:t>
            </a:r>
            <a:br>
              <a:rPr lang="en-US" b="0" dirty="0">
                <a:effectLst/>
              </a:rPr>
            </a:br>
            <a:r>
              <a:rPr lang="en-US" sz="1200" b="0" i="0" u="none" strike="noStrike" kern="1200" dirty="0">
                <a:solidFill>
                  <a:schemeClr val="tx1"/>
                </a:solidFill>
                <a:effectLst/>
                <a:latin typeface="Arial" charset="0"/>
                <a:ea typeface="+mn-ea"/>
                <a:cs typeface="Arial" charset="0"/>
              </a:rPr>
              <a:t>To see why this is needed, consider the incident focused illumination. It typically illuminates only a double wedge area inside the volume. If we start a path inside the part of the volume that receives no light, the path will have a zero contribution. </a:t>
            </a:r>
            <a:br>
              <a:rPr lang="en-US" b="0" dirty="0">
                <a:effectLst/>
              </a:rPr>
            </a:br>
            <a:r>
              <a:rPr lang="en-US" sz="1200" b="0" i="0" u="none" strike="noStrike" kern="1200" dirty="0">
                <a:solidFill>
                  <a:schemeClr val="tx1"/>
                </a:solidFill>
                <a:effectLst/>
                <a:latin typeface="Arial" charset="0"/>
                <a:ea typeface="+mn-ea"/>
                <a:cs typeface="Arial" charset="0"/>
              </a:rPr>
              <a:t>In the paper, we show how to use importance sampling to start paths only inside the beam, where they  contribute to the covariance.</a:t>
            </a:r>
            <a:endParaRPr lang="en-US" b="0" dirty="0">
              <a:effectLst/>
            </a:endParaRPr>
          </a:p>
          <a:p>
            <a:br>
              <a:rPr lang="en-US" dirty="0"/>
            </a:b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19</a:t>
            </a:fld>
            <a:endParaRPr lang="en-US" altLang="he-IL"/>
          </a:p>
        </p:txBody>
      </p:sp>
    </p:spTree>
    <p:extLst>
      <p:ext uri="{BB962C8B-B14F-4D97-AF65-F5344CB8AC3E}">
        <p14:creationId xmlns:p14="http://schemas.microsoft.com/office/powerpoint/2010/main" val="336416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In fluorescence microscopy, we try to image fluorescent light sources that are deep inside tissue.</a:t>
            </a:r>
            <a:br>
              <a:rPr lang="en-US" b="0" dirty="0">
                <a:effectLst/>
              </a:rPr>
            </a:br>
            <a:r>
              <a:rPr lang="en-US" sz="1200" b="0" i="0" u="none" strike="noStrike" kern="1200" dirty="0">
                <a:solidFill>
                  <a:schemeClr val="tx1"/>
                </a:solidFill>
                <a:effectLst/>
                <a:latin typeface="Arial" charset="0"/>
                <a:ea typeface="+mn-ea"/>
                <a:cs typeface="Arial" charset="0"/>
              </a:rPr>
              <a:t>Because of light scattering, we don’t see sharp images of these sources, but instead images containing speckle patterns.</a:t>
            </a:r>
            <a:br>
              <a:rPr lang="en-US" b="0" dirty="0">
                <a:effectLst/>
              </a:rPr>
            </a:br>
            <a:r>
              <a:rPr lang="en-US" sz="1200" b="0" i="0" u="none" strike="noStrike" kern="1200" dirty="0">
                <a:solidFill>
                  <a:schemeClr val="tx1"/>
                </a:solidFill>
                <a:effectLst/>
                <a:latin typeface="Arial" charset="0"/>
                <a:ea typeface="+mn-ea"/>
                <a:cs typeface="Arial" charset="0"/>
              </a:rPr>
              <a:t>Despite looking like noise, these patterns have strong statistical properties. A well-known one is the memory effect: This means that, if you move the light source, the speckle pattern shifts.</a:t>
            </a:r>
            <a:br>
              <a:rPr lang="en-US" b="0" dirty="0">
                <a:effectLst/>
              </a:rPr>
            </a:br>
            <a:r>
              <a:rPr lang="en-US" sz="1200" b="0" i="0" u="none" strike="noStrike" kern="1200" dirty="0">
                <a:solidFill>
                  <a:schemeClr val="tx1"/>
                </a:solidFill>
                <a:effectLst/>
                <a:latin typeface="Arial" charset="0"/>
                <a:ea typeface="+mn-ea"/>
                <a:cs typeface="Arial" charset="0"/>
              </a:rPr>
              <a:t>As a result, speckle patterns generated by nearby sources are correlated shifted versions of each other.</a:t>
            </a:r>
            <a:br>
              <a:rPr lang="en-US" b="0" dirty="0">
                <a:effectLst/>
              </a:rPr>
            </a:br>
            <a:r>
              <a:rPr lang="en-US" sz="1200" b="0" i="0" u="none" strike="noStrike" kern="1200" dirty="0">
                <a:solidFill>
                  <a:schemeClr val="tx1"/>
                </a:solidFill>
                <a:effectLst/>
                <a:latin typeface="Arial" charset="0"/>
                <a:ea typeface="+mn-ea"/>
                <a:cs typeface="Arial" charset="0"/>
              </a:rPr>
              <a:t>I’ll talk about how to correctly render such speckle patterns---in fact, the ones shown here are not measured in the lab, but they are rendered using our algorithms. </a:t>
            </a:r>
            <a:endParaRPr lang="en-US" b="0" dirty="0">
              <a:effectLst/>
            </a:endParaRPr>
          </a:p>
          <a:p>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a:t>
            </a:fld>
            <a:endParaRPr lang="en-US" altLang="he-IL"/>
          </a:p>
        </p:txBody>
      </p:sp>
    </p:spTree>
    <p:extLst>
      <p:ext uri="{BB962C8B-B14F-4D97-AF65-F5344CB8AC3E}">
        <p14:creationId xmlns:p14="http://schemas.microsoft.com/office/powerpoint/2010/main" val="2914836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Let’s now see some more comparisons of rendered near-field </a:t>
            </a:r>
            <a:r>
              <a:rPr lang="en-US" sz="1200" b="0" i="0" u="none" strike="noStrike" kern="1200" dirty="0" err="1">
                <a:solidFill>
                  <a:schemeClr val="tx1"/>
                </a:solidFill>
                <a:effectLst/>
                <a:latin typeface="Arial" charset="0"/>
                <a:ea typeface="+mn-ea"/>
                <a:cs typeface="Arial" charset="0"/>
              </a:rPr>
              <a:t>covariances</a:t>
            </a:r>
            <a:r>
              <a:rPr lang="en-US" sz="1200" b="0" i="0" u="none" strike="noStrike" kern="1200" dirty="0">
                <a:solidFill>
                  <a:schemeClr val="tx1"/>
                </a:solidFill>
                <a:effectLst/>
                <a:latin typeface="Arial" charset="0"/>
                <a:ea typeface="+mn-ea"/>
                <a:cs typeface="Arial" charset="0"/>
              </a:rPr>
              <a:t>.</a:t>
            </a:r>
            <a:br>
              <a:rPr lang="en-US" b="0" dirty="0">
                <a:effectLst/>
              </a:rPr>
            </a:br>
            <a:r>
              <a:rPr lang="en-US" sz="1200" b="0" i="0" u="none" strike="noStrike" kern="1200" dirty="0">
                <a:solidFill>
                  <a:schemeClr val="tx1"/>
                </a:solidFill>
                <a:effectLst/>
                <a:latin typeface="Arial" charset="0"/>
                <a:ea typeface="+mn-ea"/>
                <a:cs typeface="Arial" charset="0"/>
              </a:rPr>
              <a:t>First, we compare renderings for 3 different values of the displacement between the illuminators.</a:t>
            </a:r>
            <a:br>
              <a:rPr lang="en-US" b="0" dirty="0">
                <a:effectLst/>
              </a:rPr>
            </a:br>
            <a:r>
              <a:rPr lang="en-US" sz="1200" b="0" i="0" u="none" strike="noStrike" kern="1200" dirty="0">
                <a:solidFill>
                  <a:schemeClr val="tx1"/>
                </a:solidFill>
                <a:effectLst/>
                <a:latin typeface="Arial" charset="0"/>
                <a:ea typeface="+mn-ea"/>
                <a:cs typeface="Arial" charset="0"/>
              </a:rPr>
              <a:t>We compare our near field rendering approach to the tabulation and Monte Carlo aperture integration approaches we discussed earlier.</a:t>
            </a:r>
            <a:br>
              <a:rPr lang="en-US" b="0" dirty="0">
                <a:effectLst/>
              </a:rPr>
            </a:br>
            <a:r>
              <a:rPr lang="en-US" sz="1200" b="0" i="0" u="none" strike="noStrike" kern="1200" dirty="0">
                <a:solidFill>
                  <a:schemeClr val="tx1"/>
                </a:solidFill>
                <a:effectLst/>
                <a:latin typeface="Arial" charset="0"/>
                <a:ea typeface="+mn-ea"/>
                <a:cs typeface="Arial" charset="0"/>
              </a:rPr>
              <a:t>We record for each algorithm the time it takes to reach convergence. Our approach converges in 15 sec, whereas the tabulation approach requires 1.6 hours and the MC one 14 hours.</a:t>
            </a:r>
            <a:br>
              <a:rPr lang="en-US" b="0" dirty="0">
                <a:effectLst/>
              </a:rPr>
            </a:br>
            <a:r>
              <a:rPr lang="en-US" sz="1200" b="0" i="0" u="none" strike="noStrike" kern="1200" dirty="0">
                <a:solidFill>
                  <a:schemeClr val="tx1"/>
                </a:solidFill>
                <a:effectLst/>
                <a:latin typeface="Arial" charset="0"/>
                <a:ea typeface="+mn-ea"/>
                <a:cs typeface="Arial" charset="0"/>
              </a:rPr>
              <a:t>these comparisons also confirm what I mentioned earlier, namely that our approximations do not introduce significant bias</a:t>
            </a:r>
            <a:endParaRPr lang="en-US" b="0" dirty="0">
              <a:effectLst/>
            </a:endParaRPr>
          </a:p>
          <a:p>
            <a:br>
              <a:rPr lang="en-US" dirty="0"/>
            </a:b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20</a:t>
            </a:fld>
            <a:endParaRPr lang="en-US" altLang="he-IL"/>
          </a:p>
        </p:txBody>
      </p:sp>
    </p:spTree>
    <p:extLst>
      <p:ext uri="{BB962C8B-B14F-4D97-AF65-F5344CB8AC3E}">
        <p14:creationId xmlns:p14="http://schemas.microsoft.com/office/powerpoint/2010/main" val="3678346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We also show equal-time comparisons. In all cases, our approach significantly outperforms the two alternatives.</a:t>
            </a:r>
            <a:br>
              <a:rPr lang="en-US" b="0" dirty="0">
                <a:effectLst/>
              </a:rPr>
            </a:br>
            <a:r>
              <a:rPr lang="en-US" sz="1200" b="0" i="0" u="none" strike="noStrike" kern="1200" dirty="0">
                <a:solidFill>
                  <a:schemeClr val="tx1"/>
                </a:solidFill>
                <a:effectLst/>
                <a:latin typeface="Arial" charset="0"/>
                <a:ea typeface="+mn-ea"/>
                <a:cs typeface="Arial" charset="0"/>
              </a:rPr>
              <a:t>We also note that the performance difference increases as the size of the simulated scattering volume increases. For this comparison, we only use very small volumes, because for larger ones the alternative approaches become completely impractical.</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21</a:t>
            </a:fld>
            <a:endParaRPr lang="en-US" altLang="he-IL"/>
          </a:p>
        </p:txBody>
      </p:sp>
    </p:spTree>
    <p:extLst>
      <p:ext uri="{BB962C8B-B14F-4D97-AF65-F5344CB8AC3E}">
        <p14:creationId xmlns:p14="http://schemas.microsoft.com/office/powerpoint/2010/main" val="1109549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In previous work, </a:t>
            </a:r>
            <a:r>
              <a:rPr lang="en-US" sz="1200" b="0" i="0" u="none" strike="noStrike" kern="1200" dirty="0" err="1">
                <a:solidFill>
                  <a:schemeClr val="tx1"/>
                </a:solidFill>
                <a:effectLst/>
                <a:latin typeface="Arial" charset="0"/>
                <a:ea typeface="+mn-ea"/>
                <a:cs typeface="Arial" charset="0"/>
              </a:rPr>
              <a:t>Osnabrugge</a:t>
            </a:r>
            <a:r>
              <a:rPr lang="en-US" sz="1200" b="0" i="0" u="none" strike="noStrike" kern="1200" dirty="0">
                <a:solidFill>
                  <a:schemeClr val="tx1"/>
                </a:solidFill>
                <a:effectLst/>
                <a:latin typeface="Arial" charset="0"/>
                <a:ea typeface="+mn-ea"/>
                <a:cs typeface="Arial" charset="0"/>
              </a:rPr>
              <a:t> et al proposed an analytical model based on Fokker-Planck approximations for near-field covariance. This model takes as input two imaging parameters, which they define as the tilt and the shift between the two input beams. </a:t>
            </a:r>
            <a:br>
              <a:rPr lang="en-US" b="0" dirty="0">
                <a:effectLst/>
              </a:rPr>
            </a:br>
            <a:r>
              <a:rPr lang="en-US" sz="1200" b="0" i="0" u="none" strike="noStrike" kern="1200" dirty="0">
                <a:solidFill>
                  <a:schemeClr val="tx1"/>
                </a:solidFill>
                <a:effectLst/>
                <a:latin typeface="Arial" charset="0"/>
                <a:ea typeface="+mn-ea"/>
                <a:cs typeface="Arial" charset="0"/>
              </a:rPr>
              <a:t>Here we show the covariance they compute with this model. We also show speckle covariance measurements they captured in the lab. The results from the model resemble the lab measurements, but do not match them completely. </a:t>
            </a:r>
            <a:br>
              <a:rPr lang="en-US" b="0" dirty="0">
                <a:effectLst/>
              </a:rPr>
            </a:br>
            <a:r>
              <a:rPr lang="en-US" sz="1200" b="0" i="0" u="none" strike="noStrike" kern="1200" dirty="0">
                <a:solidFill>
                  <a:schemeClr val="tx1"/>
                </a:solidFill>
                <a:effectLst/>
                <a:latin typeface="Arial" charset="0"/>
                <a:ea typeface="+mn-ea"/>
                <a:cs typeface="Arial" charset="0"/>
              </a:rPr>
              <a:t>Here is the covariance we compute with our MC simulator, which better captures the shape of the measured covariance.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22</a:t>
            </a:fld>
            <a:endParaRPr lang="en-US" altLang="he-IL"/>
          </a:p>
        </p:txBody>
      </p:sp>
    </p:spTree>
    <p:extLst>
      <p:ext uri="{BB962C8B-B14F-4D97-AF65-F5344CB8AC3E}">
        <p14:creationId xmlns:p14="http://schemas.microsoft.com/office/powerpoint/2010/main" val="3598416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remember we mentioned earlier in this talk the application of adaptive optics</a:t>
            </a:r>
          </a:p>
          <a:p>
            <a:r>
              <a:rPr lang="en-US" dirty="0"/>
              <a:t> In this case we try to apply a phase modulation to an incoming </a:t>
            </a:r>
            <a:r>
              <a:rPr lang="en-US" dirty="0" err="1"/>
              <a:t>wavefront</a:t>
            </a:r>
            <a:r>
              <a:rPr lang="en-US" dirty="0"/>
              <a:t> such that after it passes through a scattering material it will focus sharply at one point.</a:t>
            </a:r>
          </a:p>
          <a:p>
            <a:r>
              <a:rPr lang="en-US" dirty="0"/>
              <a:t>Finding such a correction is very expensive and therefore it will be good if we can use small perturbations of one pattern to focus at nearby points.</a:t>
            </a:r>
          </a:p>
          <a:p>
            <a:r>
              <a:rPr lang="en-US" dirty="0"/>
              <a:t>It was suggested by </a:t>
            </a:r>
            <a:r>
              <a:rPr lang="en-US" dirty="0" err="1"/>
              <a:t>Judkovitz</a:t>
            </a:r>
            <a:r>
              <a:rPr lang="en-US" dirty="0"/>
              <a:t> et al, that using the memory effect, we can indeed find such perturbations of the </a:t>
            </a:r>
            <a:r>
              <a:rPr lang="en-US" dirty="0" err="1"/>
              <a:t>wavefront</a:t>
            </a:r>
            <a:r>
              <a:rPr lang="en-US" dirty="0"/>
              <a:t> correction pattern.</a:t>
            </a:r>
          </a:p>
          <a:p>
            <a:r>
              <a:rPr lang="en-US" dirty="0"/>
              <a:t>A very important practical question is for what range of displacement delta we can do this reliably. </a:t>
            </a: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23</a:t>
            </a:fld>
            <a:endParaRPr lang="en-US" altLang="he-IL"/>
          </a:p>
        </p:txBody>
      </p:sp>
    </p:spTree>
    <p:extLst>
      <p:ext uri="{BB962C8B-B14F-4D97-AF65-F5344CB8AC3E}">
        <p14:creationId xmlns:p14="http://schemas.microsoft.com/office/powerpoint/2010/main" val="191442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Osnabrugge</a:t>
            </a:r>
            <a:r>
              <a:rPr lang="en-US" dirty="0"/>
              <a:t> tried to answer this question by using their approximated analytic model.</a:t>
            </a:r>
          </a:p>
          <a:p>
            <a:r>
              <a:rPr lang="en-US" dirty="0"/>
              <a:t>For example, here is a prediction of the scan range by their model for tissue layers at two thicknesses.</a:t>
            </a:r>
          </a:p>
          <a:p>
            <a:r>
              <a:rPr lang="en-US" dirty="0"/>
              <a:t>On the other hand, here is a prediction of this scan range for the same materials with our physically accurate simulator, which does not involve the approximations they had to apply.</a:t>
            </a:r>
          </a:p>
          <a:p>
            <a:r>
              <a:rPr lang="en-US" dirty="0"/>
              <a:t>We can see that in practice the scan range is much wider than what they predict.</a:t>
            </a: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24</a:t>
            </a:fld>
            <a:endParaRPr lang="en-US" altLang="he-IL"/>
          </a:p>
        </p:txBody>
      </p:sp>
    </p:spTree>
    <p:extLst>
      <p:ext uri="{BB962C8B-B14F-4D97-AF65-F5344CB8AC3E}">
        <p14:creationId xmlns:p14="http://schemas.microsoft.com/office/powerpoint/2010/main" val="944735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To summarize, our work is motivated from the fact that understanding and simulating speckle statistics is essential for developing and improving tissue imaging techniques.</a:t>
            </a:r>
            <a:br>
              <a:rPr lang="en-US" b="0" dirty="0">
                <a:effectLst/>
              </a:rPr>
            </a:br>
            <a:r>
              <a:rPr lang="en-US" sz="1200" b="0" i="0" u="none" strike="noStrike" kern="1200" dirty="0">
                <a:solidFill>
                  <a:schemeClr val="tx1"/>
                </a:solidFill>
                <a:effectLst/>
                <a:latin typeface="Arial" charset="0"/>
                <a:ea typeface="+mn-ea"/>
                <a:cs typeface="Arial" charset="0"/>
              </a:rPr>
              <a:t>However, whereas tissue imaging requires near field simulations, only far field simulations are practical using previous simulation techniques, including our own Monte Carlo algorithm.</a:t>
            </a:r>
            <a:br>
              <a:rPr lang="en-US" b="0" dirty="0">
                <a:effectLst/>
              </a:rPr>
            </a:br>
            <a:r>
              <a:rPr lang="en-US" sz="1200" b="0" i="0" u="none" strike="noStrike" kern="1200" dirty="0">
                <a:solidFill>
                  <a:schemeClr val="tx1"/>
                </a:solidFill>
                <a:effectLst/>
                <a:latin typeface="Arial" charset="0"/>
                <a:ea typeface="+mn-ea"/>
                <a:cs typeface="Arial" charset="0"/>
              </a:rPr>
              <a:t>We develop computationally efficient techniques for the near field case, based on approximating relevant spherical functions using VMF functions, and developing analytic rules for their integration and convolution.</a:t>
            </a:r>
            <a:br>
              <a:rPr lang="en-US" b="0" dirty="0">
                <a:effectLst/>
              </a:rPr>
            </a:br>
            <a:r>
              <a:rPr lang="en-US" sz="1200" b="0" i="0" u="none" strike="noStrike" kern="1200" dirty="0">
                <a:solidFill>
                  <a:schemeClr val="tx1"/>
                </a:solidFill>
                <a:effectLst/>
                <a:latin typeface="Arial" charset="0"/>
                <a:ea typeface="+mn-ea"/>
                <a:cs typeface="Arial" charset="0"/>
              </a:rPr>
              <a:t>Our techniques provide orders of magnitude improvement compared to previous approaches. We use these new techniques to evaluate focusing through scattering applications.</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25</a:t>
            </a:fld>
            <a:endParaRPr lang="en-US" altLang="he-IL"/>
          </a:p>
        </p:txBody>
      </p:sp>
    </p:spTree>
    <p:extLst>
      <p:ext uri="{BB962C8B-B14F-4D97-AF65-F5344CB8AC3E}">
        <p14:creationId xmlns:p14="http://schemas.microsoft.com/office/powerpoint/2010/main" val="3828449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mn-ea"/>
                <a:cs typeface="Arial" charset="0"/>
              </a:rPr>
              <a:t>Many thanks to our sponsors, and please make sure to check out our publicly available implementation. Thanks a lot!</a:t>
            </a:r>
            <a:endParaRPr lang="en-US" dirty="0"/>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26</a:t>
            </a:fld>
            <a:endParaRPr lang="en-US" altLang="he-IL"/>
          </a:p>
        </p:txBody>
      </p:sp>
    </p:spTree>
    <p:extLst>
      <p:ext uri="{BB962C8B-B14F-4D97-AF65-F5344CB8AC3E}">
        <p14:creationId xmlns:p14="http://schemas.microsoft.com/office/powerpoint/2010/main" val="174206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The reason why we care to do this is that there are a lot of medical imaging techniques that use speckle for better imaging.</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(slide 4)</a:t>
            </a:r>
          </a:p>
          <a:p>
            <a:pPr rtl="0"/>
            <a:r>
              <a:rPr lang="en-US" sz="1200" b="0" i="0" u="none" strike="noStrike" kern="1200" dirty="0">
                <a:solidFill>
                  <a:schemeClr val="tx1"/>
                </a:solidFill>
                <a:effectLst/>
                <a:latin typeface="Arial" charset="0"/>
                <a:ea typeface="+mn-ea"/>
                <a:cs typeface="Arial" charset="0"/>
              </a:rPr>
              <a:t>One example is the work of Katz and colleagues. The goal is to recover a fluorescent object  that is hidden from a camera by a scattering layer. </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3</a:t>
            </a:fld>
            <a:endParaRPr lang="en-US" altLang="he-IL"/>
          </a:p>
        </p:txBody>
      </p:sp>
    </p:spTree>
    <p:extLst>
      <p:ext uri="{BB962C8B-B14F-4D97-AF65-F5344CB8AC3E}">
        <p14:creationId xmlns:p14="http://schemas.microsoft.com/office/powerpoint/2010/main" val="390088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Thanks to the memory effect, we can remove the effect of scattering and recover the object by simply computing the autocorrelation of the speckle image.</a:t>
            </a:r>
            <a:br>
              <a:rPr lang="en-US" b="0" dirty="0">
                <a:effectLst/>
              </a:rPr>
            </a:br>
            <a:r>
              <a:rPr lang="en-US" sz="1200" b="0" i="0" u="none" strike="noStrike" kern="1200" dirty="0">
                <a:solidFill>
                  <a:schemeClr val="tx1"/>
                </a:solidFill>
                <a:effectLst/>
                <a:latin typeface="Arial" charset="0"/>
                <a:ea typeface="+mn-ea"/>
                <a:cs typeface="Arial" charset="0"/>
              </a:rPr>
              <a:t>As this imaging-through-scattering procedure will not always be successful, it is important to understand its limitations. For example, for what types of materials or fluorescent objects will it work? Using a physically-accurate renderer, we can efficiently investigate these limitations, without the need for tedious lab experiments.</a:t>
            </a:r>
            <a:endParaRPr lang="en-US" b="0" dirty="0">
              <a:effectLst/>
            </a:endParaRPr>
          </a:p>
          <a:p>
            <a:br>
              <a:rPr lang="en-US" dirty="0"/>
            </a:b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4</a:t>
            </a:fld>
            <a:endParaRPr lang="en-US" altLang="he-IL"/>
          </a:p>
        </p:txBody>
      </p:sp>
    </p:spTree>
    <p:extLst>
      <p:ext uri="{BB962C8B-B14F-4D97-AF65-F5344CB8AC3E}">
        <p14:creationId xmlns:p14="http://schemas.microsoft.com/office/powerpoint/2010/main" val="262777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Another important application of the memory effect is in adaptive optics focusing. </a:t>
            </a:r>
            <a:br>
              <a:rPr lang="en-US" b="0" dirty="0">
                <a:effectLst/>
              </a:rPr>
            </a:br>
            <a:r>
              <a:rPr lang="en-US" sz="1200" b="0" i="0" u="none" strike="noStrike" kern="1200" dirty="0">
                <a:solidFill>
                  <a:schemeClr val="tx1"/>
                </a:solidFill>
                <a:effectLst/>
                <a:latin typeface="Arial" charset="0"/>
                <a:ea typeface="+mn-ea"/>
                <a:cs typeface="Arial" charset="0"/>
              </a:rPr>
              <a:t>Consider the case where we use a lens to focus a beam to a small spot. If we place a tissue layer in front of the lens, light will focus instead to a blurry spot. </a:t>
            </a:r>
            <a:br>
              <a:rPr lang="en-US" b="0" dirty="0">
                <a:effectLst/>
              </a:rPr>
            </a:br>
            <a:r>
              <a:rPr lang="en-US" sz="1200" b="0" i="0" u="none" strike="noStrike" kern="1200" dirty="0">
                <a:solidFill>
                  <a:schemeClr val="tx1"/>
                </a:solidFill>
                <a:effectLst/>
                <a:latin typeface="Arial" charset="0"/>
                <a:ea typeface="+mn-ea"/>
                <a:cs typeface="Arial" charset="0"/>
              </a:rPr>
              <a:t>In adaptive optics, we use a spatial light modulator to change the shape of the </a:t>
            </a:r>
            <a:r>
              <a:rPr lang="en-US" sz="1200" b="0" i="0" u="none" strike="noStrike" kern="1200" dirty="0" err="1">
                <a:solidFill>
                  <a:schemeClr val="tx1"/>
                </a:solidFill>
                <a:effectLst/>
                <a:latin typeface="Arial" charset="0"/>
                <a:ea typeface="+mn-ea"/>
                <a:cs typeface="Arial" charset="0"/>
              </a:rPr>
              <a:t>wavefront</a:t>
            </a:r>
            <a:r>
              <a:rPr lang="en-US" sz="1200" b="0" i="0" u="none" strike="noStrike" kern="1200" dirty="0">
                <a:solidFill>
                  <a:schemeClr val="tx1"/>
                </a:solidFill>
                <a:effectLst/>
                <a:latin typeface="Arial" charset="0"/>
                <a:ea typeface="+mn-ea"/>
                <a:cs typeface="Arial" charset="0"/>
              </a:rPr>
              <a:t> we send through the lens and tissue, so that light again focuses to a sharp spot.</a:t>
            </a:r>
            <a:br>
              <a:rPr lang="en-US" b="0" dirty="0">
                <a:effectLst/>
              </a:rPr>
            </a:br>
            <a:r>
              <a:rPr lang="en-US" sz="1200" b="0" i="0" u="none" strike="noStrike" kern="1200" dirty="0">
                <a:solidFill>
                  <a:schemeClr val="tx1"/>
                </a:solidFill>
                <a:effectLst/>
                <a:latin typeface="Arial" charset="0"/>
                <a:ea typeface="+mn-ea"/>
                <a:cs typeface="Arial" charset="0"/>
              </a:rPr>
              <a:t>Finding the </a:t>
            </a:r>
            <a:r>
              <a:rPr lang="en-US" sz="1200" b="0" i="0" u="none" strike="noStrike" kern="1200" dirty="0" err="1">
                <a:solidFill>
                  <a:schemeClr val="tx1"/>
                </a:solidFill>
                <a:effectLst/>
                <a:latin typeface="Arial" charset="0"/>
                <a:ea typeface="+mn-ea"/>
                <a:cs typeface="Arial" charset="0"/>
              </a:rPr>
              <a:t>wavefront</a:t>
            </a:r>
            <a:r>
              <a:rPr lang="en-US" sz="1200" b="0" i="0" u="none" strike="noStrike" kern="1200" dirty="0">
                <a:solidFill>
                  <a:schemeClr val="tx1"/>
                </a:solidFill>
                <a:effectLst/>
                <a:latin typeface="Arial" charset="0"/>
                <a:ea typeface="+mn-ea"/>
                <a:cs typeface="Arial" charset="0"/>
              </a:rPr>
              <a:t> shape we need to use to achieve focusing is quite expensive, and normally needs to be done separately for each point we want to focus on.</a:t>
            </a:r>
            <a:endParaRPr lang="en-US" b="0" dirty="0">
              <a:effectLst/>
            </a:endParaRPr>
          </a:p>
          <a:p>
            <a:pPr rtl="0"/>
            <a:r>
              <a:rPr lang="en-US" sz="1200" b="0" i="0" u="none" strike="noStrike" kern="1200" dirty="0">
                <a:solidFill>
                  <a:schemeClr val="tx1"/>
                </a:solidFill>
                <a:effectLst/>
                <a:latin typeface="Arial" charset="0"/>
                <a:ea typeface="+mn-ea"/>
                <a:cs typeface="Arial" charset="0"/>
              </a:rPr>
              <a:t>However, using the memory effect, we can adjust the same </a:t>
            </a:r>
            <a:r>
              <a:rPr lang="en-US" sz="1200" b="0" i="0" u="none" strike="noStrike" kern="1200" dirty="0" err="1">
                <a:solidFill>
                  <a:schemeClr val="tx1"/>
                </a:solidFill>
                <a:effectLst/>
                <a:latin typeface="Arial" charset="0"/>
                <a:ea typeface="+mn-ea"/>
                <a:cs typeface="Arial" charset="0"/>
              </a:rPr>
              <a:t>wavefront</a:t>
            </a:r>
            <a:r>
              <a:rPr lang="en-US" sz="1200" b="0" i="0" u="none" strike="noStrike" kern="1200" dirty="0">
                <a:solidFill>
                  <a:schemeClr val="tx1"/>
                </a:solidFill>
                <a:effectLst/>
                <a:latin typeface="Arial" charset="0"/>
                <a:ea typeface="+mn-ea"/>
                <a:cs typeface="Arial" charset="0"/>
              </a:rPr>
              <a:t> shape to refocus to different points within some small range.</a:t>
            </a:r>
            <a:br>
              <a:rPr lang="en-US" b="0" dirty="0">
                <a:effectLst/>
              </a:rPr>
            </a:br>
            <a:r>
              <a:rPr lang="en-US" sz="1200" b="0" i="0" u="none" strike="noStrike" kern="1200" dirty="0">
                <a:solidFill>
                  <a:schemeClr val="tx1"/>
                </a:solidFill>
                <a:effectLst/>
                <a:latin typeface="Arial" charset="0"/>
                <a:ea typeface="+mn-ea"/>
                <a:cs typeface="Arial" charset="0"/>
              </a:rPr>
              <a:t>Using a physically-accurate renderer, we can investigate how large this range is, and how sharply we can refocus.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5</a:t>
            </a:fld>
            <a:endParaRPr lang="en-US" altLang="he-IL"/>
          </a:p>
        </p:txBody>
      </p:sp>
    </p:spTree>
    <p:extLst>
      <p:ext uri="{BB962C8B-B14F-4D97-AF65-F5344CB8AC3E}">
        <p14:creationId xmlns:p14="http://schemas.microsoft.com/office/powerpoint/2010/main" val="165122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The traditional approach for rendering speckle is to use numerical techniques for solving the wave equations. Unfortunately, this approach is prohibitively expensive and only practical for tiny volumes.</a:t>
            </a:r>
            <a:br>
              <a:rPr lang="en-US" b="0" dirty="0">
                <a:effectLst/>
              </a:rPr>
            </a:br>
            <a:r>
              <a:rPr lang="en-US" sz="1200" b="0" i="0" u="none" strike="noStrike" kern="1200" dirty="0">
                <a:solidFill>
                  <a:schemeClr val="tx1"/>
                </a:solidFill>
                <a:effectLst/>
                <a:latin typeface="Arial" charset="0"/>
                <a:ea typeface="+mn-ea"/>
                <a:cs typeface="Arial" charset="0"/>
              </a:rPr>
              <a:t>Last year, we introduced a different approach that uses Monte Carlo techniques to simulate speckle. This approach is orders of magnitude faster, yet produces equivalent speckle statistics. </a:t>
            </a:r>
            <a:br>
              <a:rPr lang="en-US" b="0" dirty="0">
                <a:effectLst/>
              </a:rPr>
            </a:br>
            <a:r>
              <a:rPr lang="en-US" sz="1200" b="0" i="0" u="none" strike="noStrike" kern="1200" dirty="0">
                <a:solidFill>
                  <a:schemeClr val="tx1"/>
                </a:solidFill>
                <a:effectLst/>
                <a:latin typeface="Arial" charset="0"/>
                <a:ea typeface="+mn-ea"/>
                <a:cs typeface="Arial" charset="0"/>
              </a:rPr>
              <a:t>Unfortunately, we still cannot directly use our approach to efficiently simulate the tissue imaging applications we described earlier, and here is why.</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6</a:t>
            </a:fld>
            <a:endParaRPr lang="en-US" altLang="he-IL"/>
          </a:p>
        </p:txBody>
      </p:sp>
    </p:spTree>
    <p:extLst>
      <p:ext uri="{BB962C8B-B14F-4D97-AF65-F5344CB8AC3E}">
        <p14:creationId xmlns:p14="http://schemas.microsoft.com/office/powerpoint/2010/main" val="362689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Our previous approach assumes far field imaging conditions. What this means is that we consider directional illumination coming from very far away from the source.</a:t>
            </a:r>
            <a:br>
              <a:rPr lang="en-US" b="0" dirty="0">
                <a:effectLst/>
              </a:rPr>
            </a:br>
            <a:r>
              <a:rPr lang="en-US" sz="1200" b="0" i="0" u="none" strike="noStrike" kern="1200" dirty="0">
                <a:solidFill>
                  <a:schemeClr val="tx1"/>
                </a:solidFill>
                <a:effectLst/>
                <a:latin typeface="Arial" charset="0"/>
                <a:ea typeface="+mn-ea"/>
                <a:cs typeface="Arial" charset="0"/>
              </a:rPr>
              <a:t>By contrast, tissue imaging uses near-field imaging conditions. This corresponds to having a point source inside the material.</a:t>
            </a:r>
            <a:br>
              <a:rPr lang="en-US" b="0" dirty="0">
                <a:effectLst/>
              </a:rPr>
            </a:br>
            <a:r>
              <a:rPr lang="en-US" sz="1200" b="0" i="0" u="none" strike="noStrike" kern="1200" dirty="0">
                <a:solidFill>
                  <a:schemeClr val="tx1"/>
                </a:solidFill>
                <a:effectLst/>
                <a:latin typeface="Arial" charset="0"/>
                <a:ea typeface="+mn-ea"/>
                <a:cs typeface="Arial" charset="0"/>
              </a:rPr>
              <a:t>To simplify analysis, we can also consider a point source that is imaged inside the material through a lens.</a:t>
            </a:r>
            <a:br>
              <a:rPr lang="en-US" b="0" dirty="0">
                <a:effectLst/>
              </a:rPr>
            </a:br>
            <a:r>
              <a:rPr lang="en-US" sz="1200" b="0" i="0" u="none" strike="noStrike" kern="1200" dirty="0">
                <a:solidFill>
                  <a:schemeClr val="tx1"/>
                </a:solidFill>
                <a:effectLst/>
                <a:latin typeface="Arial" charset="0"/>
                <a:ea typeface="+mn-ea"/>
                <a:cs typeface="Arial" charset="0"/>
              </a:rPr>
              <a:t>Likewise, we distinguish between far-field and near-field viewpoints.</a:t>
            </a:r>
            <a:br>
              <a:rPr lang="en-US" b="0" dirty="0">
                <a:effectLst/>
              </a:rPr>
            </a:br>
            <a:r>
              <a:rPr lang="en-US" sz="1200" b="0" i="0" u="none" strike="noStrike" kern="1200" dirty="0">
                <a:solidFill>
                  <a:schemeClr val="tx1"/>
                </a:solidFill>
                <a:effectLst/>
                <a:latin typeface="Arial" charset="0"/>
                <a:ea typeface="+mn-ea"/>
                <a:cs typeface="Arial" charset="0"/>
              </a:rPr>
              <a:t>Even though near-field conditions are the ones needed for tissue imaging applications, these are exactly the imaging conditions that are the most challenging for our previous algorithm which was designed for the far field. </a:t>
            </a:r>
            <a:br>
              <a:rPr lang="en-US" b="0" dirty="0">
                <a:effectLst/>
              </a:rPr>
            </a:br>
            <a:r>
              <a:rPr lang="en-US" sz="1200" b="0" i="0" u="none" strike="noStrike" kern="1200" dirty="0">
                <a:solidFill>
                  <a:schemeClr val="tx1"/>
                </a:solidFill>
                <a:effectLst/>
                <a:latin typeface="Arial" charset="0"/>
                <a:ea typeface="+mn-ea"/>
                <a:cs typeface="Arial" charset="0"/>
              </a:rPr>
              <a:t>Before we explain the challenge, we will first explain what exactly we are trying to simulate.</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7</a:t>
            </a:fld>
            <a:endParaRPr lang="en-US" altLang="he-IL"/>
          </a:p>
        </p:txBody>
      </p:sp>
    </p:spTree>
    <p:extLst>
      <p:ext uri="{BB962C8B-B14F-4D97-AF65-F5344CB8AC3E}">
        <p14:creationId xmlns:p14="http://schemas.microsoft.com/office/powerpoint/2010/main" val="417104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Our goal is to render not speckle images directly, but rather speckle covariance. Once we have the covariance, we can use it to sample physically-accurate speckle images. </a:t>
            </a:r>
            <a:br>
              <a:rPr lang="en-US" b="0" dirty="0">
                <a:effectLst/>
              </a:rPr>
            </a:br>
            <a:r>
              <a:rPr lang="en-US" sz="1200" b="0" i="0" u="none" strike="noStrike" kern="1200" dirty="0">
                <a:solidFill>
                  <a:schemeClr val="tx1"/>
                </a:solidFill>
                <a:effectLst/>
                <a:latin typeface="Arial" charset="0"/>
                <a:ea typeface="+mn-ea"/>
                <a:cs typeface="Arial" charset="0"/>
              </a:rPr>
              <a:t>To understand what we mean by speckle covariance, let’s consider a source inside the material, which produces this speckle image. </a:t>
            </a:r>
            <a:br>
              <a:rPr lang="en-US" b="0" dirty="0">
                <a:effectLst/>
              </a:rPr>
            </a:br>
            <a:r>
              <a:rPr lang="en-US" sz="1200" b="0" i="0" u="none" strike="noStrike" kern="1200" dirty="0">
                <a:solidFill>
                  <a:schemeClr val="tx1"/>
                </a:solidFill>
                <a:effectLst/>
                <a:latin typeface="Arial" charset="0"/>
                <a:ea typeface="+mn-ea"/>
                <a:cs typeface="Arial" charset="0"/>
              </a:rPr>
              <a:t>If we shift the source, we get a correlated shifted speckle image.</a:t>
            </a:r>
            <a:br>
              <a:rPr lang="en-US" b="0" dirty="0">
                <a:effectLst/>
              </a:rPr>
            </a:br>
            <a:r>
              <a:rPr lang="en-US" sz="1200" b="0" i="0" u="none" strike="noStrike" kern="1200" dirty="0">
                <a:solidFill>
                  <a:schemeClr val="tx1"/>
                </a:solidFill>
                <a:effectLst/>
                <a:latin typeface="Arial" charset="0"/>
                <a:ea typeface="+mn-ea"/>
                <a:cs typeface="Arial" charset="0"/>
              </a:rPr>
              <a:t>To measure speckle covariance, we take the two speckle images, align them, and multiply them. We then average this product over speckle images from many different tissue layers. </a:t>
            </a:r>
            <a:br>
              <a:rPr lang="en-US" b="0" dirty="0">
                <a:effectLst/>
              </a:rPr>
            </a:br>
            <a:r>
              <a:rPr lang="en-US" sz="1200" b="0" i="0" u="none" strike="noStrike" kern="1200" dirty="0">
                <a:solidFill>
                  <a:schemeClr val="tx1"/>
                </a:solidFill>
                <a:effectLst/>
                <a:latin typeface="Arial" charset="0"/>
                <a:ea typeface="+mn-ea"/>
                <a:cs typeface="Arial" charset="0"/>
              </a:rPr>
              <a:t>The resulting smooth pattern is the speckle covariance, which is typically stronger in the center and decays as we move away from it.</a:t>
            </a:r>
            <a:br>
              <a:rPr lang="en-US" b="0" dirty="0">
                <a:effectLst/>
              </a:rPr>
            </a:br>
            <a:br>
              <a:rPr lang="en-US" dirty="0"/>
            </a:b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8</a:t>
            </a:fld>
            <a:endParaRPr lang="en-US" altLang="he-IL"/>
          </a:p>
        </p:txBody>
      </p:sp>
    </p:spTree>
    <p:extLst>
      <p:ext uri="{BB962C8B-B14F-4D97-AF65-F5344CB8AC3E}">
        <p14:creationId xmlns:p14="http://schemas.microsoft.com/office/powerpoint/2010/main" val="273270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The covariance image changes as we change the source displacement, and becomes smaller for larger displacements.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9</a:t>
            </a:fld>
            <a:endParaRPr lang="en-US" altLang="he-IL"/>
          </a:p>
        </p:txBody>
      </p:sp>
    </p:spTree>
    <p:extLst>
      <p:ext uri="{BB962C8B-B14F-4D97-AF65-F5344CB8AC3E}">
        <p14:creationId xmlns:p14="http://schemas.microsoft.com/office/powerpoint/2010/main" val="196673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60096" y="6356351"/>
            <a:ext cx="10810240" cy="365125"/>
          </a:xfrm>
        </p:spPr>
        <p:txBody>
          <a:bodyPr/>
          <a:lstStyle>
            <a:lvl1pPr>
              <a:defRPr sz="1000"/>
            </a:lvl1pPr>
          </a:lstStyle>
          <a:p>
            <a:r>
              <a:rPr lang="en-US" dirty="0" err="1"/>
              <a:t>C.Bar,M.Alterman,I.Gkioulekas,A.Levin,"A</a:t>
            </a:r>
            <a:r>
              <a:rPr lang="en-US" dirty="0"/>
              <a:t> Monte Carlo Framework for Rendering Speckle Statistics in Scattering ,</a:t>
            </a:r>
            <a:r>
              <a:rPr lang="en-US" dirty="0" err="1"/>
              <a:t>edia</a:t>
            </a:r>
            <a:r>
              <a:rPr lang="en-US" dirty="0"/>
              <a:t>",SIGGRAPH 19</a:t>
            </a:r>
            <a:endParaRPr lang="he-IL" dirty="0"/>
          </a:p>
        </p:txBody>
      </p:sp>
      <p:sp>
        <p:nvSpPr>
          <p:cNvPr id="4" name="Slide Number Placeholder 3"/>
          <p:cNvSpPr>
            <a:spLocks noGrp="1"/>
          </p:cNvSpPr>
          <p:nvPr>
            <p:ph type="sldNum" sz="quarter" idx="11"/>
          </p:nvPr>
        </p:nvSpPr>
        <p:spPr>
          <a:xfrm>
            <a:off x="11326026" y="6356351"/>
            <a:ext cx="563311" cy="365125"/>
          </a:xfrm>
        </p:spPr>
        <p:txBody>
          <a:bodyPr/>
          <a:lstStyle/>
          <a:p>
            <a:fld id="{21486E46-8155-4659-B003-5F764003AB30}" type="slidenum">
              <a:rPr lang="he-IL" smtClean="0"/>
              <a:t>‹#›</a:t>
            </a:fld>
            <a:endParaRPr lang="he-IL"/>
          </a:p>
        </p:txBody>
      </p:sp>
    </p:spTree>
    <p:extLst>
      <p:ext uri="{BB962C8B-B14F-4D97-AF65-F5344CB8AC3E}">
        <p14:creationId xmlns:p14="http://schemas.microsoft.com/office/powerpoint/2010/main" val="173705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4" name="Slide Number Placeholder 3"/>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106564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7" name="Slide Number Placeholder 6"/>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376492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7" name="Slide Number Placeholder 6"/>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1068213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86008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28035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a:xfrm>
            <a:off x="308864" y="6356351"/>
            <a:ext cx="10793984" cy="365125"/>
          </a:xfrm>
        </p:spPr>
        <p:txBody>
          <a:bodyPr/>
          <a:lstStyle>
            <a:lvl1pPr>
              <a:defRPr sz="1100"/>
            </a:lvl1pPr>
          </a:lstStyle>
          <a:p>
            <a:r>
              <a:rPr lang="en-US"/>
              <a:t>C.Bar,M.Alterman,I.Gkioulekas,A.Levin,"A Monte Carlo Framework for Rendering Speckle Statistics in Scattering ,edia",SIGGRAPH 19</a:t>
            </a:r>
            <a:endParaRPr lang="he-IL" dirty="0"/>
          </a:p>
        </p:txBody>
      </p:sp>
      <p:sp>
        <p:nvSpPr>
          <p:cNvPr id="8" name="Slide Number Placeholder 7"/>
          <p:cNvSpPr>
            <a:spLocks noGrp="1"/>
          </p:cNvSpPr>
          <p:nvPr>
            <p:ph type="sldNum" sz="quarter" idx="11"/>
          </p:nvPr>
        </p:nvSpPr>
        <p:spPr>
          <a:xfrm>
            <a:off x="11537535" y="6356351"/>
            <a:ext cx="654465" cy="365125"/>
          </a:xfrm>
        </p:spPr>
        <p:txBody>
          <a:bodyPr/>
          <a:lstStyle/>
          <a:p>
            <a:fld id="{21486E46-8155-4659-B003-5F764003AB30}" type="slidenum">
              <a:rPr lang="he-IL" smtClean="0"/>
              <a:t>‹#›</a:t>
            </a:fld>
            <a:endParaRPr lang="he-IL"/>
          </a:p>
        </p:txBody>
      </p:sp>
    </p:spTree>
    <p:extLst>
      <p:ext uri="{BB962C8B-B14F-4D97-AF65-F5344CB8AC3E}">
        <p14:creationId xmlns:p14="http://schemas.microsoft.com/office/powerpoint/2010/main" val="400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FBCE9F-B25E-6F4F-AC3B-3C27B52AD8DD}"/>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183342" y="2293751"/>
            <a:ext cx="6795247" cy="3126908"/>
          </a:xfrm>
        </p:spPr>
        <p:txBody>
          <a:bodyPr lIns="90000" anchor="t" anchorCtr="0"/>
          <a:lstStyle>
            <a:lvl1pPr algn="l">
              <a:defRPr sz="6000" baseline="0">
                <a:solidFill>
                  <a:schemeClr val="tx1"/>
                </a:solidFill>
                <a:latin typeface="Jost* 800 Heavy" pitchFamily="2" charset="0"/>
              </a:defRPr>
            </a:lvl1pPr>
          </a:lstStyle>
          <a:p>
            <a:r>
              <a:rPr lang="en-GB" dirty="0"/>
              <a:t>Title</a:t>
            </a:r>
            <a:endParaRPr lang="en-US" dirty="0"/>
          </a:p>
        </p:txBody>
      </p:sp>
    </p:spTree>
    <p:extLst>
      <p:ext uri="{BB962C8B-B14F-4D97-AF65-F5344CB8AC3E}">
        <p14:creationId xmlns:p14="http://schemas.microsoft.com/office/powerpoint/2010/main" val="11634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10115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8800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422069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7" name="Slide Number Placeholder 6"/>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357321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9" name="Slide Number Placeholder 8"/>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4239942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5" name="Slide Number Placeholder 4"/>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6239867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609600" y="6356351"/>
            <a:ext cx="7543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C.Bar,M.Alterman,I.Gkioulekas,A.Levin,"A Monte Carlo Framework for Rendering Speckle Statistics in Scattering ,edia",SIGGRAPH 19</a:t>
            </a:r>
            <a:endParaRPr lang="he-IL"/>
          </a:p>
        </p:txBody>
      </p:sp>
      <p:sp>
        <p:nvSpPr>
          <p:cNvPr id="5" name="Slide Number Placeholder 4"/>
          <p:cNvSpPr>
            <a:spLocks noGrp="1"/>
          </p:cNvSpPr>
          <p:nvPr>
            <p:ph type="sldNum" sz="quarter" idx="4"/>
          </p:nvPr>
        </p:nvSpPr>
        <p:spPr>
          <a:xfrm>
            <a:off x="11582400" y="6356351"/>
            <a:ext cx="4297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6E46-8155-4659-B003-5F764003AB30}" type="slidenum">
              <a:rPr lang="he-IL" smtClean="0"/>
              <a:t>‹#›</a:t>
            </a:fld>
            <a:endParaRPr lang="he-IL"/>
          </a:p>
        </p:txBody>
      </p:sp>
    </p:spTree>
    <p:extLst>
      <p:ext uri="{BB962C8B-B14F-4D97-AF65-F5344CB8AC3E}">
        <p14:creationId xmlns:p14="http://schemas.microsoft.com/office/powerpoint/2010/main" val="1122580592"/>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1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4"/>
          </p:nvPr>
        </p:nvSpPr>
        <p:spPr>
          <a:xfrm>
            <a:off x="11515725" y="63690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9E579-F438-471F-B832-D7F00C786E00}" type="slidenum">
              <a:rPr lang="he-IL" smtClean="0"/>
              <a:t>‹#›</a:t>
            </a:fld>
            <a:endParaRPr lang="he-IL"/>
          </a:p>
        </p:txBody>
      </p:sp>
    </p:spTree>
    <p:extLst>
      <p:ext uri="{BB962C8B-B14F-4D97-AF65-F5344CB8AC3E}">
        <p14:creationId xmlns:p14="http://schemas.microsoft.com/office/powerpoint/2010/main" val="25213917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30.png"/><Relationship Id="rId7" Type="http://schemas.openxmlformats.org/officeDocument/2006/relationships/image" Target="../media/image320.png"/><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7.png"/><Relationship Id="rId5" Type="http://schemas.openxmlformats.org/officeDocument/2006/relationships/image" Target="../media/image300.png"/><Relationship Id="rId10" Type="http://schemas.openxmlformats.org/officeDocument/2006/relationships/image" Target="../media/image36.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image" Target="../media/image380.png"/><Relationship Id="rId18" Type="http://schemas.openxmlformats.org/officeDocument/2006/relationships/image" Target="../media/image43.png"/><Relationship Id="rId7" Type="http://schemas.openxmlformats.org/officeDocument/2006/relationships/image" Target="../media/image320.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6.png"/><Relationship Id="rId5" Type="http://schemas.openxmlformats.org/officeDocument/2006/relationships/image" Target="../media/image30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9" Type="http://schemas.openxmlformats.org/officeDocument/2006/relationships/image" Target="../media/image34.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6.png"/><Relationship Id="rId18" Type="http://schemas.openxmlformats.org/officeDocument/2006/relationships/image" Target="../media/image290.png"/><Relationship Id="rId21" Type="http://schemas.openxmlformats.org/officeDocument/2006/relationships/image" Target="../media/image66.png"/><Relationship Id="rId7" Type="http://schemas.openxmlformats.org/officeDocument/2006/relationships/image" Target="../media/image49.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12.xml"/><Relationship Id="rId16" Type="http://schemas.openxmlformats.org/officeDocument/2006/relationships/image" Target="../media/image280.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480.png"/><Relationship Id="rId11" Type="http://schemas.openxmlformats.org/officeDocument/2006/relationships/image" Target="../media/image54.png"/><Relationship Id="rId5" Type="http://schemas.openxmlformats.org/officeDocument/2006/relationships/image" Target="../media/image381.png"/><Relationship Id="rId15" Type="http://schemas.openxmlformats.org/officeDocument/2006/relationships/image" Target="../media/image58.png"/><Relationship Id="rId10" Type="http://schemas.openxmlformats.org/officeDocument/2006/relationships/image" Target="../media/image53.png"/><Relationship Id="rId9" Type="http://schemas.openxmlformats.org/officeDocument/2006/relationships/image" Target="../media/image51.png"/><Relationship Id="rId14" Type="http://schemas.openxmlformats.org/officeDocument/2006/relationships/image" Target="../media/image57.png"/><Relationship Id="rId22"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72.png"/><Relationship Id="rId18" Type="http://schemas.openxmlformats.org/officeDocument/2006/relationships/image" Target="../media/image290.png"/><Relationship Id="rId21" Type="http://schemas.openxmlformats.org/officeDocument/2006/relationships/image" Target="../media/image20.png"/><Relationship Id="rId7" Type="http://schemas.openxmlformats.org/officeDocument/2006/relationships/image" Target="../media/image590.png"/><Relationship Id="rId12" Type="http://schemas.openxmlformats.org/officeDocument/2006/relationships/image" Target="../media/image71.png"/><Relationship Id="rId17" Type="http://schemas.openxmlformats.org/officeDocument/2006/relationships/image" Target="../media/image75.png"/><Relationship Id="rId2" Type="http://schemas.openxmlformats.org/officeDocument/2006/relationships/notesSlide" Target="../notesSlides/notesSlide13.xml"/><Relationship Id="rId16" Type="http://schemas.openxmlformats.org/officeDocument/2006/relationships/image" Target="../media/image280.png"/><Relationship Id="rId20"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321.png"/><Relationship Id="rId11" Type="http://schemas.openxmlformats.org/officeDocument/2006/relationships/image" Target="../media/image70.png"/><Relationship Id="rId5" Type="http://schemas.openxmlformats.org/officeDocument/2006/relationships/image" Target="../media/image301.png"/><Relationship Id="rId15" Type="http://schemas.openxmlformats.org/officeDocument/2006/relationships/image" Target="../media/image74.png"/><Relationship Id="rId23" Type="http://schemas.openxmlformats.org/officeDocument/2006/relationships/image" Target="../media/image22.png"/><Relationship Id="rId10" Type="http://schemas.openxmlformats.org/officeDocument/2006/relationships/image" Target="../media/image69.png"/><Relationship Id="rId19" Type="http://schemas.openxmlformats.org/officeDocument/2006/relationships/image" Target="../media/image76.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7" Type="http://schemas.openxmlformats.org/officeDocument/2006/relationships/image" Target="../media/image80.png"/><Relationship Id="rId12"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5.png"/><Relationship Id="rId5" Type="http://schemas.openxmlformats.org/officeDocument/2006/relationships/image" Target="../media/image81.png"/><Relationship Id="rId10" Type="http://schemas.openxmlformats.org/officeDocument/2006/relationships/image" Target="../media/image84.png"/><Relationship Id="rId9" Type="http://schemas.openxmlformats.org/officeDocument/2006/relationships/image" Target="../media/image83.png"/><Relationship Id="rId14" Type="http://schemas.openxmlformats.org/officeDocument/2006/relationships/image" Target="../media/image88.pn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77.png"/><Relationship Id="rId7" Type="http://schemas.openxmlformats.org/officeDocument/2006/relationships/image" Target="../media/image590.png"/><Relationship Id="rId12" Type="http://schemas.openxmlformats.org/officeDocument/2006/relationships/image" Target="../media/image76.png"/><Relationship Id="rId17" Type="http://schemas.openxmlformats.org/officeDocument/2006/relationships/image" Target="../media/image25.png"/><Relationship Id="rId2" Type="http://schemas.openxmlformats.org/officeDocument/2006/relationships/notesSlide" Target="../notesSlides/notesSlide15.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21.png"/><Relationship Id="rId11" Type="http://schemas.openxmlformats.org/officeDocument/2006/relationships/image" Target="../media/image73.png"/><Relationship Id="rId5" Type="http://schemas.openxmlformats.org/officeDocument/2006/relationships/image" Target="../media/image81.png"/><Relationship Id="rId15" Type="http://schemas.openxmlformats.org/officeDocument/2006/relationships/image" Target="../media/image23.png"/><Relationship Id="rId10" Type="http://schemas.openxmlformats.org/officeDocument/2006/relationships/image" Target="../media/image72.png"/><Relationship Id="rId9" Type="http://schemas.openxmlformats.org/officeDocument/2006/relationships/image" Target="../media/image69.png"/><Relationship Id="rId14" Type="http://schemas.openxmlformats.org/officeDocument/2006/relationships/image" Target="../media/image820.png"/></Relationships>
</file>

<file path=ppt/slides/_rels/slide16.xml.rels><?xml version="1.0" encoding="UTF-8" standalone="yes"?>
<Relationships xmlns="http://schemas.openxmlformats.org/package/2006/relationships"><Relationship Id="rId13" Type="http://schemas.openxmlformats.org/officeDocument/2006/relationships/image" Target="../media/image330.png"/><Relationship Id="rId18" Type="http://schemas.openxmlformats.org/officeDocument/2006/relationships/image" Target="../media/image44.png"/><Relationship Id="rId12" Type="http://schemas.openxmlformats.org/officeDocument/2006/relationships/image" Target="../media/image320.png"/><Relationship Id="rId17" Type="http://schemas.openxmlformats.org/officeDocument/2006/relationships/image" Target="../media/image43.png"/><Relationship Id="rId2" Type="http://schemas.openxmlformats.org/officeDocument/2006/relationships/notesSlide" Target="../notesSlides/notesSlide16.xml"/><Relationship Id="rId16"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710.png"/><Relationship Id="rId15" Type="http://schemas.openxmlformats.org/officeDocument/2006/relationships/image" Target="../media/image37.png"/><Relationship Id="rId19" Type="http://schemas.openxmlformats.org/officeDocument/2006/relationships/image" Target="../media/image45.pn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8.png"/><Relationship Id="rId12" Type="http://schemas.openxmlformats.org/officeDocument/2006/relationships/image" Target="../media/image9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910.png"/><Relationship Id="rId5" Type="http://schemas.openxmlformats.org/officeDocument/2006/relationships/image" Target="../media/image31.png"/><Relationship Id="rId10" Type="http://schemas.openxmlformats.org/officeDocument/2006/relationships/image" Target="../media/image900.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18" Type="http://schemas.openxmlformats.org/officeDocument/2006/relationships/image" Target="../media/image941.png"/><Relationship Id="rId3" Type="http://schemas.openxmlformats.org/officeDocument/2006/relationships/image" Target="../media/image48.png"/><Relationship Id="rId7" Type="http://schemas.openxmlformats.org/officeDocument/2006/relationships/image" Target="../media/image64.png"/><Relationship Id="rId17" Type="http://schemas.openxmlformats.org/officeDocument/2006/relationships/image" Target="../media/image1021.png"/><Relationship Id="rId2" Type="http://schemas.openxmlformats.org/officeDocument/2006/relationships/notesSlide" Target="../notesSlides/notesSlide20.xml"/><Relationship Id="rId16" Type="http://schemas.openxmlformats.org/officeDocument/2006/relationships/image" Target="../media/image800.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91.png"/><Relationship Id="rId5" Type="http://schemas.openxmlformats.org/officeDocument/2006/relationships/image" Target="../media/image62.png"/><Relationship Id="rId15" Type="http://schemas.openxmlformats.org/officeDocument/2006/relationships/image" Target="../media/image790.png"/><Relationship Id="rId10" Type="http://schemas.openxmlformats.org/officeDocument/2006/relationships/image" Target="../media/image90.png"/><Relationship Id="rId19" Type="http://schemas.openxmlformats.org/officeDocument/2006/relationships/image" Target="../media/image951.png"/><Relationship Id="rId4" Type="http://schemas.openxmlformats.org/officeDocument/2006/relationships/image" Target="../media/image59.png"/><Relationship Id="rId9" Type="http://schemas.openxmlformats.org/officeDocument/2006/relationships/image" Target="../media/image89.png"/><Relationship Id="rId14" Type="http://schemas.openxmlformats.org/officeDocument/2006/relationships/image" Target="../media/image780.png"/></Relationships>
</file>

<file path=ppt/slides/_rels/slide21.xml.rels><?xml version="1.0" encoding="UTF-8" standalone="yes"?>
<Relationships xmlns="http://schemas.openxmlformats.org/package/2006/relationships"><Relationship Id="rId8" Type="http://schemas.openxmlformats.org/officeDocument/2006/relationships/image" Target="../media/image97.png"/><Relationship Id="rId18" Type="http://schemas.openxmlformats.org/officeDocument/2006/relationships/image" Target="../media/image970.png"/><Relationship Id="rId3" Type="http://schemas.openxmlformats.org/officeDocument/2006/relationships/image" Target="../media/image92.png"/><Relationship Id="rId7" Type="http://schemas.openxmlformats.org/officeDocument/2006/relationships/image" Target="../media/image96.png"/><Relationship Id="rId17" Type="http://schemas.openxmlformats.org/officeDocument/2006/relationships/image" Target="../media/image960.png"/><Relationship Id="rId2" Type="http://schemas.openxmlformats.org/officeDocument/2006/relationships/notesSlide" Target="../notesSlides/notesSlide21.xml"/><Relationship Id="rId16" Type="http://schemas.openxmlformats.org/officeDocument/2006/relationships/image" Target="../media/image950.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940.png"/><Relationship Id="rId10" Type="http://schemas.openxmlformats.org/officeDocument/2006/relationships/image" Target="../media/image99.png"/><Relationship Id="rId19" Type="http://schemas.openxmlformats.org/officeDocument/2006/relationships/image" Target="../media/image980.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930.png"/></Relationships>
</file>

<file path=ppt/slides/_rels/slide22.xml.rels><?xml version="1.0" encoding="UTF-8" standalone="yes"?>
<Relationships xmlns="http://schemas.openxmlformats.org/package/2006/relationships"><Relationship Id="rId8" Type="http://schemas.openxmlformats.org/officeDocument/2006/relationships/image" Target="../media/image1000.png"/><Relationship Id="rId3" Type="http://schemas.openxmlformats.org/officeDocument/2006/relationships/image" Target="../media/image101.tmp"/><Relationship Id="rId7" Type="http://schemas.openxmlformats.org/officeDocument/2006/relationships/image" Target="../media/image1070.png"/><Relationship Id="rId12" Type="http://schemas.openxmlformats.org/officeDocument/2006/relationships/image" Target="../media/image10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60.png"/><Relationship Id="rId11" Type="http://schemas.openxmlformats.org/officeDocument/2006/relationships/image" Target="../media/image1030.png"/><Relationship Id="rId10" Type="http://schemas.openxmlformats.org/officeDocument/2006/relationships/image" Target="../media/image1020.png"/><Relationship Id="rId9" Type="http://schemas.openxmlformats.org/officeDocument/2006/relationships/image" Target="../media/image10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51.png"/><Relationship Id="rId5" Type="http://schemas.openxmlformats.org/officeDocument/2006/relationships/image" Target="../media/image1050.png"/></Relationships>
</file>

<file path=ppt/slides/_rels/slide24.xml.rels><?xml version="1.0" encoding="UTF-8" standalone="yes"?>
<Relationships xmlns="http://schemas.openxmlformats.org/package/2006/relationships"><Relationship Id="rId8" Type="http://schemas.openxmlformats.org/officeDocument/2006/relationships/image" Target="../media/image103.png"/><Relationship Id="rId7" Type="http://schemas.openxmlformats.org/officeDocument/2006/relationships/image" Target="../media/image10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51.png"/><Relationship Id="rId5" Type="http://schemas.openxmlformats.org/officeDocument/2006/relationships/image" Target="../media/image1061.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4.png"/><Relationship Id="rId7"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07.png"/></Relationships>
</file>

<file path=ppt/slides/_rels/slide26.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6.png"/><Relationship Id="rId3" Type="http://schemas.openxmlformats.org/officeDocument/2006/relationships/image" Target="../media/image108.png"/><Relationship Id="rId7" Type="http://schemas.openxmlformats.org/officeDocument/2006/relationships/image" Target="../media/image111.png"/><Relationship Id="rId12" Type="http://schemas.openxmlformats.org/officeDocument/2006/relationships/image" Target="../media/image1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0.jpeg"/><Relationship Id="rId11" Type="http://schemas.openxmlformats.org/officeDocument/2006/relationships/image" Target="../media/image114.png"/><Relationship Id="rId5" Type="http://schemas.microsoft.com/office/2007/relationships/hdphoto" Target="../media/hdphoto3.wdp"/><Relationship Id="rId10" Type="http://schemas.openxmlformats.org/officeDocument/2006/relationships/image" Target="../media/image113.png"/><Relationship Id="rId4" Type="http://schemas.openxmlformats.org/officeDocument/2006/relationships/image" Target="../media/image109.png"/><Relationship Id="rId9" Type="http://schemas.microsoft.com/office/2007/relationships/hdphoto" Target="../media/hdphoto4.wdp"/><Relationship Id="rId14" Type="http://schemas.openxmlformats.org/officeDocument/2006/relationships/image" Target="../media/image11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0.png"/><Relationship Id="rId7"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10" Type="http://schemas.openxmlformats.org/officeDocument/2006/relationships/image" Target="../media/image190.png"/><Relationship Id="rId9" Type="http://schemas.openxmlformats.org/officeDocument/2006/relationships/image" Target="../media/image180.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4.png"/><Relationship Id="rId5" Type="http://schemas.openxmlformats.org/officeDocument/2006/relationships/image" Target="../media/image200.png"/><Relationship Id="rId10" Type="http://schemas.microsoft.com/office/2007/relationships/hdphoto" Target="../media/hdphoto2.wdp"/><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8.png"/><Relationship Id="rId1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46.png"/><Relationship Id="rId12" Type="http://schemas.openxmlformats.org/officeDocument/2006/relationships/image" Target="../media/image27.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47.png"/><Relationship Id="rId15" Type="http://schemas.openxmlformats.org/officeDocument/2006/relationships/image" Target="../media/image46.png"/><Relationship Id="rId10" Type="http://schemas.openxmlformats.org/officeDocument/2006/relationships/image" Target="../media/image46.png"/><Relationship Id="rId19" Type="http://schemas.openxmlformats.org/officeDocument/2006/relationships/image" Target="../media/image32.png"/><Relationship Id="rId9" Type="http://schemas.openxmlformats.org/officeDocument/2006/relationships/image" Target="../media/image270.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427077-5ABB-3E42-B926-61878CA55F6E}"/>
              </a:ext>
            </a:extLst>
          </p:cNvPr>
          <p:cNvSpPr>
            <a:spLocks noGrp="1"/>
          </p:cNvSpPr>
          <p:nvPr>
            <p:ph type="ctrTitle"/>
          </p:nvPr>
        </p:nvSpPr>
        <p:spPr/>
        <p:txBody>
          <a:bodyPr>
            <a:normAutofit fontScale="90000"/>
          </a:bodyPr>
          <a:lstStyle/>
          <a:p>
            <a:r>
              <a:rPr lang="en-US" sz="4000" dirty="0"/>
              <a:t>Rendering Near-Field Speckle Statistics in Scattering Media</a:t>
            </a:r>
            <a:br>
              <a:rPr lang="en-US" sz="3600" dirty="0"/>
            </a:br>
            <a:br>
              <a:rPr lang="en-US" sz="3600" dirty="0"/>
            </a:br>
            <a:r>
              <a:rPr lang="en-US" sz="2700" dirty="0"/>
              <a:t>Chen Bar, </a:t>
            </a:r>
            <a:r>
              <a:rPr lang="en-US" sz="2700" dirty="0" err="1"/>
              <a:t>Ioannis</a:t>
            </a:r>
            <a:r>
              <a:rPr lang="en-US" sz="2700" dirty="0"/>
              <a:t> </a:t>
            </a:r>
            <a:r>
              <a:rPr lang="en-US" sz="2700" dirty="0" err="1"/>
              <a:t>Gkioulekas</a:t>
            </a:r>
            <a:r>
              <a:rPr lang="en-US" sz="2700" dirty="0"/>
              <a:t> and </a:t>
            </a:r>
            <a:r>
              <a:rPr lang="en-US" sz="2700" dirty="0" err="1"/>
              <a:t>Anat</a:t>
            </a:r>
            <a:r>
              <a:rPr lang="en-US" sz="2700" dirty="0"/>
              <a:t> Levin</a:t>
            </a:r>
            <a:br>
              <a:rPr lang="en-US" sz="2700" dirty="0"/>
            </a:br>
            <a:br>
              <a:rPr lang="en-US" sz="2700" dirty="0"/>
            </a:br>
            <a:r>
              <a:rPr lang="en-US" sz="2700" dirty="0" err="1"/>
              <a:t>Technion</a:t>
            </a:r>
            <a:r>
              <a:rPr lang="en-US" sz="2700" dirty="0"/>
              <a:t>, Israel</a:t>
            </a:r>
            <a:br>
              <a:rPr lang="en-US" sz="2700" dirty="0"/>
            </a:br>
            <a:r>
              <a:rPr lang="en-US" sz="2700" dirty="0"/>
              <a:t>CMU, USA</a:t>
            </a:r>
            <a:br>
              <a:rPr lang="en-US" sz="3600" dirty="0"/>
            </a:br>
            <a:endParaRPr lang="en-US" sz="3600" dirty="0"/>
          </a:p>
        </p:txBody>
      </p:sp>
    </p:spTree>
    <p:extLst>
      <p:ext uri="{BB962C8B-B14F-4D97-AF65-F5344CB8AC3E}">
        <p14:creationId xmlns:p14="http://schemas.microsoft.com/office/powerpoint/2010/main" val="188225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p:cNvGrpSpPr/>
          <p:nvPr/>
        </p:nvGrpSpPr>
        <p:grpSpPr>
          <a:xfrm>
            <a:off x="8290800" y="2664000"/>
            <a:ext cx="3521580" cy="1546668"/>
            <a:chOff x="4335210" y="2662508"/>
            <a:chExt cx="3521580" cy="1546668"/>
          </a:xfrm>
        </p:grpSpPr>
        <p:sp>
          <p:nvSpPr>
            <p:cNvPr id="300" name="Rectangle 299"/>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4335210" y="2662508"/>
            <a:ext cx="3521580" cy="1546668"/>
            <a:chOff x="4335210" y="2662508"/>
            <a:chExt cx="3521580" cy="1546668"/>
          </a:xfrm>
        </p:grpSpPr>
        <p:sp>
          <p:nvSpPr>
            <p:cNvPr id="364" name="Rectangle 363"/>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itle 1"/>
          <p:cNvSpPr>
            <a:spLocks noGrp="1"/>
          </p:cNvSpPr>
          <p:nvPr>
            <p:ph type="title" idx="4294967295"/>
          </p:nvPr>
        </p:nvSpPr>
        <p:spPr>
          <a:xfrm>
            <a:off x="0" y="2"/>
            <a:ext cx="12192000" cy="732816"/>
          </a:xfrm>
          <a:solidFill>
            <a:srgbClr val="000000"/>
          </a:solidFill>
        </p:spPr>
        <p:txBody>
          <a:bodyPr>
            <a:noAutofit/>
          </a:bodyPr>
          <a:lstStyle/>
          <a:p>
            <a:r>
              <a:rPr lang="en-US" sz="4000" b="1" dirty="0">
                <a:solidFill>
                  <a:srgbClr val="FFC000"/>
                </a:solidFill>
              </a:rPr>
              <a:t>Intensity rendering</a:t>
            </a:r>
          </a:p>
        </p:txBody>
      </p:sp>
      <mc:AlternateContent xmlns:mc="http://schemas.openxmlformats.org/markup-compatibility/2006" xmlns:a14="http://schemas.microsoft.com/office/drawing/2010/main">
        <mc:Choice Requires="a14">
          <p:sp>
            <p:nvSpPr>
              <p:cNvPr id="371" name="Rectangle 370"/>
              <p:cNvSpPr/>
              <p:nvPr/>
            </p:nvSpPr>
            <p:spPr>
              <a:xfrm>
                <a:off x="6535457" y="5230896"/>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𝑣</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371" name="Rectangle 370"/>
              <p:cNvSpPr>
                <a:spLocks noRot="1" noChangeAspect="1" noMove="1" noResize="1" noEditPoints="1" noAdjustHandles="1" noChangeArrowheads="1" noChangeShapeType="1" noTextEdit="1"/>
              </p:cNvSpPr>
              <p:nvPr/>
            </p:nvSpPr>
            <p:spPr>
              <a:xfrm>
                <a:off x="6535457" y="5230896"/>
                <a:ext cx="577544"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2" name="Rectangle 371"/>
              <p:cNvSpPr/>
              <p:nvPr/>
            </p:nvSpPr>
            <p:spPr>
              <a:xfrm>
                <a:off x="5918347" y="1883084"/>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he-IL" sz="2400" b="0" i="1" smtClean="0">
                              <a:solidFill>
                                <a:srgbClr val="F9965B"/>
                              </a:solidFill>
                              <a:latin typeface="Cambria Math" panose="02040503050406030204" pitchFamily="18" charset="0"/>
                            </a:rPr>
                            <m:t>1</m:t>
                          </m:r>
                        </m:sub>
                      </m:sSub>
                    </m:oMath>
                  </m:oMathPara>
                </a14:m>
                <a:endParaRPr lang="en-US" sz="2400" i="1" dirty="0">
                  <a:solidFill>
                    <a:srgbClr val="F9965B"/>
                  </a:solidFill>
                </a:endParaRPr>
              </a:p>
            </p:txBody>
          </p:sp>
        </mc:Choice>
        <mc:Fallback xmlns="">
          <p:sp>
            <p:nvSpPr>
              <p:cNvPr id="372" name="Rectangle 371"/>
              <p:cNvSpPr>
                <a:spLocks noRot="1" noChangeAspect="1" noMove="1" noResize="1" noEditPoints="1" noAdjustHandles="1" noChangeArrowheads="1" noChangeShapeType="1" noTextEdit="1"/>
              </p:cNvSpPr>
              <p:nvPr/>
            </p:nvSpPr>
            <p:spPr>
              <a:xfrm>
                <a:off x="5918347" y="1883084"/>
                <a:ext cx="577544" cy="461665"/>
              </a:xfrm>
              <a:prstGeom prst="rect">
                <a:avLst/>
              </a:prstGeom>
              <a:blipFill>
                <a:blip r:embed="rId6"/>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6" name="Rectangle 575"/>
              <p:cNvSpPr/>
              <p:nvPr/>
            </p:nvSpPr>
            <p:spPr>
              <a:xfrm>
                <a:off x="8452178" y="5209151"/>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576" name="Rectangle 575"/>
              <p:cNvSpPr>
                <a:spLocks noRot="1" noChangeAspect="1" noMove="1" noResize="1" noEditPoints="1" noAdjustHandles="1" noChangeArrowheads="1" noChangeShapeType="1" noTextEdit="1"/>
              </p:cNvSpPr>
              <p:nvPr/>
            </p:nvSpPr>
            <p:spPr>
              <a:xfrm>
                <a:off x="8452178" y="5209151"/>
                <a:ext cx="577544" cy="707886"/>
              </a:xfrm>
              <a:prstGeom prst="rect">
                <a:avLst/>
              </a:prstGeom>
              <a:blipFill>
                <a:blip r:embed="rId7"/>
                <a:stretch>
                  <a:fillRect/>
                </a:stretch>
              </a:blipFill>
            </p:spPr>
            <p:txBody>
              <a:bodyPr/>
              <a:lstStyle/>
              <a:p>
                <a:r>
                  <a:rPr lang="en-US">
                    <a:noFill/>
                  </a:rPr>
                  <a:t> </a:t>
                </a:r>
              </a:p>
            </p:txBody>
          </p:sp>
        </mc:Fallback>
      </mc:AlternateContent>
      <p:cxnSp>
        <p:nvCxnSpPr>
          <p:cNvPr id="631" name="Straight Connector 630"/>
          <p:cNvCxnSpPr/>
          <p:nvPr/>
        </p:nvCxnSpPr>
        <p:spPr>
          <a:xfrm flipH="1">
            <a:off x="6480415" y="28067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6493117" y="31752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flipH="1">
            <a:off x="6197600" y="38055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a:off x="4708765" y="3545160"/>
            <a:ext cx="225185" cy="45534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p:nvPr/>
        </p:nvCxnSpPr>
        <p:spPr>
          <a:xfrm flipH="1">
            <a:off x="4712494" y="3019425"/>
            <a:ext cx="354807" cy="492919"/>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617978" y="1912113"/>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a:off x="4945622" y="4033316"/>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6199599" y="4052730"/>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6260191" y="1716682"/>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7186613" y="2905125"/>
            <a:ext cx="128588" cy="311944"/>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94551" y="3705225"/>
            <a:ext cx="247649" cy="23812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7185025" y="3232150"/>
            <a:ext cx="9525" cy="47307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6900709" y="1807967"/>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7455105" y="3953845"/>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5" name="Rectangle 704"/>
              <p:cNvSpPr/>
              <p:nvPr/>
            </p:nvSpPr>
            <p:spPr>
              <a:xfrm>
                <a:off x="7874297" y="2145554"/>
                <a:ext cx="1142684"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705" name="Rectangle 704"/>
              <p:cNvSpPr>
                <a:spLocks noRot="1" noChangeAspect="1" noMove="1" noResize="1" noEditPoints="1" noAdjustHandles="1" noChangeArrowheads="1" noChangeShapeType="1" noTextEdit="1"/>
              </p:cNvSpPr>
              <p:nvPr/>
            </p:nvSpPr>
            <p:spPr>
              <a:xfrm>
                <a:off x="7874297" y="2145554"/>
                <a:ext cx="1142684" cy="4934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7" name="Rectangle 706"/>
              <p:cNvSpPr/>
              <p:nvPr/>
            </p:nvSpPr>
            <p:spPr>
              <a:xfrm>
                <a:off x="782814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707" name="Rectangle 706"/>
              <p:cNvSpPr>
                <a:spLocks noRot="1" noChangeAspect="1" noMove="1" noResize="1" noEditPoints="1" noAdjustHandles="1" noChangeArrowheads="1" noChangeShapeType="1" noTextEdit="1"/>
              </p:cNvSpPr>
              <p:nvPr/>
            </p:nvSpPr>
            <p:spPr>
              <a:xfrm>
                <a:off x="7828143" y="4194474"/>
                <a:ext cx="1259832" cy="493405"/>
              </a:xfrm>
              <a:prstGeom prst="rect">
                <a:avLst/>
              </a:prstGeom>
              <a:blipFill>
                <a:blip r:embed="rId9"/>
                <a:stretch>
                  <a:fillRect b="-6173"/>
                </a:stretch>
              </a:blipFill>
            </p:spPr>
            <p:txBody>
              <a:bodyPr/>
              <a:lstStyle/>
              <a:p>
                <a:r>
                  <a:rPr lang="en-US">
                    <a:noFill/>
                  </a:rPr>
                  <a:t> </a:t>
                </a:r>
              </a:p>
            </p:txBody>
          </p:sp>
        </mc:Fallback>
      </mc:AlternateContent>
      <p:grpSp>
        <p:nvGrpSpPr>
          <p:cNvPr id="506" name="Group 505"/>
          <p:cNvGrpSpPr/>
          <p:nvPr/>
        </p:nvGrpSpPr>
        <p:grpSpPr>
          <a:xfrm>
            <a:off x="6075308" y="4579534"/>
            <a:ext cx="659124" cy="1686521"/>
            <a:chOff x="5347995" y="337829"/>
            <a:chExt cx="659124" cy="1686521"/>
          </a:xfrm>
        </p:grpSpPr>
        <p:cxnSp>
          <p:nvCxnSpPr>
            <p:cNvPr id="507" name="Straight Connector 506">
              <a:extLst>
                <a:ext uri="{FF2B5EF4-FFF2-40B4-BE49-F238E27FC236}">
                  <a16:creationId xmlns:a16="http://schemas.microsoft.com/office/drawing/2014/main" id="{4AF31ABA-6C02-4955-8C42-3C97B734A98D}"/>
                </a:ext>
              </a:extLst>
            </p:cNvPr>
            <p:cNvCxnSpPr>
              <a:cxnSpLocks/>
            </p:cNvCxnSpPr>
            <p:nvPr/>
          </p:nvCxnSpPr>
          <p:spPr>
            <a:xfrm>
              <a:off x="5723210" y="1297903"/>
              <a:ext cx="283909" cy="726447"/>
            </a:xfrm>
            <a:prstGeom prst="line">
              <a:avLst/>
            </a:prstGeom>
            <a:ln w="76200">
              <a:solidFill>
                <a:srgbClr val="F9965B"/>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4AF31ABA-6C02-4955-8C42-3C97B734A98D}"/>
                </a:ext>
              </a:extLst>
            </p:cNvPr>
            <p:cNvCxnSpPr>
              <a:cxnSpLocks/>
            </p:cNvCxnSpPr>
            <p:nvPr/>
          </p:nvCxnSpPr>
          <p:spPr>
            <a:xfrm>
              <a:off x="5347995" y="337829"/>
              <a:ext cx="368172" cy="942054"/>
            </a:xfrm>
            <a:prstGeom prst="line">
              <a:avLst/>
            </a:prstGeom>
            <a:ln w="76200">
              <a:solidFill>
                <a:srgbClr val="F9965B"/>
              </a:solidFill>
              <a:prstDash val="sysDash"/>
              <a:tailEnd type="triangle" w="lg"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1" name="Rectangle 510"/>
              <p:cNvSpPr/>
              <p:nvPr/>
            </p:nvSpPr>
            <p:spPr>
              <a:xfrm>
                <a:off x="6394297" y="4281931"/>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he-IL" sz="2400" b="0" i="1" smtClean="0">
                              <a:solidFill>
                                <a:srgbClr val="F9965B"/>
                              </a:solidFill>
                              <a:latin typeface="Cambria Math" panose="02040503050406030204" pitchFamily="18" charset="0"/>
                            </a:rPr>
                            <m:t>1</m:t>
                          </m:r>
                        </m:sub>
                      </m:sSub>
                    </m:oMath>
                  </m:oMathPara>
                </a14:m>
                <a:endParaRPr lang="en-US" sz="2400" i="1" dirty="0">
                  <a:solidFill>
                    <a:srgbClr val="F9965B"/>
                  </a:solidFill>
                </a:endParaRPr>
              </a:p>
            </p:txBody>
          </p:sp>
        </mc:Choice>
        <mc:Fallback xmlns="">
          <p:sp>
            <p:nvSpPr>
              <p:cNvPr id="511" name="Rectangle 510"/>
              <p:cNvSpPr>
                <a:spLocks noRot="1" noChangeAspect="1" noMove="1" noResize="1" noEditPoints="1" noAdjustHandles="1" noChangeArrowheads="1" noChangeShapeType="1" noTextEdit="1"/>
              </p:cNvSpPr>
              <p:nvPr/>
            </p:nvSpPr>
            <p:spPr>
              <a:xfrm>
                <a:off x="6394297" y="4281931"/>
                <a:ext cx="577544" cy="461665"/>
              </a:xfrm>
              <a:prstGeom prst="rect">
                <a:avLst/>
              </a:prstGeom>
              <a:blipFill>
                <a:blip r:embed="rId10"/>
                <a:stretch>
                  <a:fillRect b="-3947"/>
                </a:stretch>
              </a:blipFill>
            </p:spPr>
            <p:txBody>
              <a:bodyPr/>
              <a:lstStyle/>
              <a:p>
                <a:r>
                  <a:rPr lang="en-US">
                    <a:noFill/>
                  </a:rPr>
                  <a:t> </a:t>
                </a:r>
              </a:p>
            </p:txBody>
          </p:sp>
        </mc:Fallback>
      </mc:AlternateContent>
      <p:grpSp>
        <p:nvGrpSpPr>
          <p:cNvPr id="22" name="Group 21"/>
          <p:cNvGrpSpPr/>
          <p:nvPr/>
        </p:nvGrpSpPr>
        <p:grpSpPr>
          <a:xfrm>
            <a:off x="8671186" y="2806673"/>
            <a:ext cx="2733435" cy="1231900"/>
            <a:chOff x="4861165" y="2959100"/>
            <a:chExt cx="2733435" cy="1231900"/>
          </a:xfrm>
        </p:grpSpPr>
        <p:cxnSp>
          <p:nvCxnSpPr>
            <p:cNvPr id="546" name="Straight Connector 545"/>
            <p:cNvCxnSpPr/>
            <p:nvPr/>
          </p:nvCxnSpPr>
          <p:spPr>
            <a:xfrm flipH="1">
              <a:off x="6632815" y="29591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a:off x="6645517" y="33276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flipH="1">
              <a:off x="6350000" y="39579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p:nvPr/>
          </p:nvCxnSpPr>
          <p:spPr>
            <a:xfrm>
              <a:off x="4861165" y="3697560"/>
              <a:ext cx="225185" cy="455340"/>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flipH="1">
              <a:off x="4864894" y="3171825"/>
              <a:ext cx="354807" cy="492919"/>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flipH="1">
              <a:off x="7339013" y="3057525"/>
              <a:ext cx="128588" cy="311944"/>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7346951" y="3857625"/>
              <a:ext cx="247649" cy="238125"/>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a:off x="7337425" y="3384550"/>
              <a:ext cx="9525" cy="473075"/>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57" name="Rectangle 556"/>
              <p:cNvSpPr/>
              <p:nvPr/>
            </p:nvSpPr>
            <p:spPr>
              <a:xfrm>
                <a:off x="9568844" y="639730"/>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557" name="Rectangle 556"/>
              <p:cNvSpPr>
                <a:spLocks noRot="1" noChangeAspect="1" noMove="1" noResize="1" noEditPoints="1" noAdjustHandles="1" noChangeArrowheads="1" noChangeShapeType="1" noTextEdit="1"/>
              </p:cNvSpPr>
              <p:nvPr/>
            </p:nvSpPr>
            <p:spPr>
              <a:xfrm>
                <a:off x="9568844" y="639730"/>
                <a:ext cx="577544" cy="707886"/>
              </a:xfrm>
              <a:prstGeom prst="rect">
                <a:avLst/>
              </a:prstGeom>
              <a:blipFill>
                <a:blip r:embed="rId11"/>
                <a:stretch>
                  <a:fillRect/>
                </a:stretch>
              </a:blipFill>
            </p:spPr>
            <p:txBody>
              <a:bodyPr/>
              <a:lstStyle/>
              <a:p>
                <a:r>
                  <a:rPr lang="en-US">
                    <a:noFill/>
                  </a:rPr>
                  <a:t> </a:t>
                </a:r>
              </a:p>
            </p:txBody>
          </p:sp>
        </mc:Fallback>
      </mc:AlternateContent>
      <p:cxnSp>
        <p:nvCxnSpPr>
          <p:cNvPr id="577" name="A6"/>
          <p:cNvCxnSpPr/>
          <p:nvPr/>
        </p:nvCxnSpPr>
        <p:spPr>
          <a:xfrm>
            <a:off x="9322380" y="1206152"/>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78" name="A5"/>
          <p:cNvCxnSpPr/>
          <p:nvPr/>
        </p:nvCxnSpPr>
        <p:spPr>
          <a:xfrm>
            <a:off x="9322380" y="1206152"/>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79" name="A4"/>
          <p:cNvCxnSpPr/>
          <p:nvPr/>
        </p:nvCxnSpPr>
        <p:spPr>
          <a:xfrm>
            <a:off x="9322380" y="1206152"/>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0" name="A3"/>
          <p:cNvCxnSpPr/>
          <p:nvPr/>
        </p:nvCxnSpPr>
        <p:spPr>
          <a:xfrm flipH="1">
            <a:off x="9220695" y="1206152"/>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1" name="A2"/>
          <p:cNvCxnSpPr/>
          <p:nvPr/>
        </p:nvCxnSpPr>
        <p:spPr>
          <a:xfrm flipH="1">
            <a:off x="8935398" y="1206152"/>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2" name="A1"/>
          <p:cNvCxnSpPr>
            <a:endCxn id="569" idx="2"/>
          </p:cNvCxnSpPr>
          <p:nvPr/>
        </p:nvCxnSpPr>
        <p:spPr>
          <a:xfrm flipH="1">
            <a:off x="8654105" y="1206152"/>
            <a:ext cx="66827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3" name="A7"/>
          <p:cNvCxnSpPr/>
          <p:nvPr/>
        </p:nvCxnSpPr>
        <p:spPr>
          <a:xfrm>
            <a:off x="9322380" y="1206152"/>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4" name="A8"/>
          <p:cNvCxnSpPr/>
          <p:nvPr/>
        </p:nvCxnSpPr>
        <p:spPr>
          <a:xfrm>
            <a:off x="9322380" y="1206152"/>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97" name="A9"/>
          <p:cNvCxnSpPr/>
          <p:nvPr/>
        </p:nvCxnSpPr>
        <p:spPr>
          <a:xfrm>
            <a:off x="9322380" y="1206152"/>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98" name="A10"/>
          <p:cNvCxnSpPr/>
          <p:nvPr/>
        </p:nvCxnSpPr>
        <p:spPr>
          <a:xfrm>
            <a:off x="9322380" y="1206152"/>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99" name="A11"/>
          <p:cNvCxnSpPr>
            <a:endCxn id="569" idx="6"/>
          </p:cNvCxnSpPr>
          <p:nvPr/>
        </p:nvCxnSpPr>
        <p:spPr>
          <a:xfrm>
            <a:off x="9322380" y="1206152"/>
            <a:ext cx="212551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1" name="B1"/>
          <p:cNvCxnSpPr>
            <a:stCxn id="569" idx="2"/>
          </p:cNvCxnSpPr>
          <p:nvPr/>
        </p:nvCxnSpPr>
        <p:spPr>
          <a:xfrm>
            <a:off x="8654105" y="2060522"/>
            <a:ext cx="1944045" cy="72712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2" name="B2"/>
          <p:cNvCxnSpPr/>
          <p:nvPr/>
        </p:nvCxnSpPr>
        <p:spPr>
          <a:xfrm>
            <a:off x="8951119" y="2057400"/>
            <a:ext cx="1654969" cy="73104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3" name="B3"/>
          <p:cNvCxnSpPr/>
          <p:nvPr/>
        </p:nvCxnSpPr>
        <p:spPr>
          <a:xfrm>
            <a:off x="9229725" y="2062163"/>
            <a:ext cx="1385888" cy="7286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4" name="B4"/>
          <p:cNvCxnSpPr/>
          <p:nvPr/>
        </p:nvCxnSpPr>
        <p:spPr>
          <a:xfrm>
            <a:off x="9501188" y="2066925"/>
            <a:ext cx="1126331" cy="73342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6" name="B5"/>
          <p:cNvCxnSpPr/>
          <p:nvPr/>
        </p:nvCxnSpPr>
        <p:spPr>
          <a:xfrm>
            <a:off x="9765506" y="2069306"/>
            <a:ext cx="852488" cy="72151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8" name="B6"/>
          <p:cNvCxnSpPr/>
          <p:nvPr/>
        </p:nvCxnSpPr>
        <p:spPr>
          <a:xfrm>
            <a:off x="10044113" y="2057400"/>
            <a:ext cx="566737"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9" name="B7"/>
          <p:cNvCxnSpPr/>
          <p:nvPr/>
        </p:nvCxnSpPr>
        <p:spPr>
          <a:xfrm>
            <a:off x="10317956" y="2050256"/>
            <a:ext cx="300038" cy="76200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0" name="B8"/>
          <p:cNvCxnSpPr/>
          <p:nvPr/>
        </p:nvCxnSpPr>
        <p:spPr>
          <a:xfrm flipH="1">
            <a:off x="10608469" y="2069306"/>
            <a:ext cx="2381" cy="7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1" name="B9"/>
          <p:cNvCxnSpPr/>
          <p:nvPr/>
        </p:nvCxnSpPr>
        <p:spPr>
          <a:xfrm flipH="1">
            <a:off x="10617994" y="2069306"/>
            <a:ext cx="257175" cy="74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2" name="B10"/>
          <p:cNvCxnSpPr/>
          <p:nvPr/>
        </p:nvCxnSpPr>
        <p:spPr>
          <a:xfrm flipH="1">
            <a:off x="10625138" y="2069306"/>
            <a:ext cx="528638"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3" name="B11"/>
          <p:cNvCxnSpPr>
            <a:stCxn id="569" idx="6"/>
          </p:cNvCxnSpPr>
          <p:nvPr/>
        </p:nvCxnSpPr>
        <p:spPr>
          <a:xfrm flipH="1">
            <a:off x="10629900" y="2060522"/>
            <a:ext cx="817996" cy="7469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nvGrpSpPr>
          <p:cNvPr id="567" name="Group 566"/>
          <p:cNvGrpSpPr/>
          <p:nvPr/>
        </p:nvGrpSpPr>
        <p:grpSpPr>
          <a:xfrm>
            <a:off x="8654105" y="1868689"/>
            <a:ext cx="2793791" cy="369332"/>
            <a:chOff x="2400522" y="1300125"/>
            <a:chExt cx="2793791" cy="369332"/>
          </a:xfrm>
        </p:grpSpPr>
        <p:sp>
          <p:nvSpPr>
            <p:cNvPr id="569" name="Oval 568">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cxnSp>
        <p:nvCxnSpPr>
          <p:cNvPr id="716" name="A6"/>
          <p:cNvCxnSpPr/>
          <p:nvPr/>
        </p:nvCxnSpPr>
        <p:spPr>
          <a:xfrm flipV="1">
            <a:off x="9309308" y="4721124"/>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7" name="A5"/>
          <p:cNvCxnSpPr/>
          <p:nvPr/>
        </p:nvCxnSpPr>
        <p:spPr>
          <a:xfrm flipV="1">
            <a:off x="9309308" y="4718737"/>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8" name="A4"/>
          <p:cNvCxnSpPr/>
          <p:nvPr/>
        </p:nvCxnSpPr>
        <p:spPr>
          <a:xfrm flipV="1">
            <a:off x="9309308" y="4712091"/>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9" name="A3"/>
          <p:cNvCxnSpPr/>
          <p:nvPr/>
        </p:nvCxnSpPr>
        <p:spPr>
          <a:xfrm flipH="1" flipV="1">
            <a:off x="9207623" y="4711557"/>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0" name="A2"/>
          <p:cNvCxnSpPr/>
          <p:nvPr/>
        </p:nvCxnSpPr>
        <p:spPr>
          <a:xfrm flipH="1" flipV="1">
            <a:off x="8922326" y="4711557"/>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1" name="A1"/>
          <p:cNvCxnSpPr>
            <a:endCxn id="736" idx="6"/>
          </p:cNvCxnSpPr>
          <p:nvPr/>
        </p:nvCxnSpPr>
        <p:spPr>
          <a:xfrm flipH="1" flipV="1">
            <a:off x="8587620" y="4785848"/>
            <a:ext cx="721689"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2" name="A7"/>
          <p:cNvCxnSpPr/>
          <p:nvPr/>
        </p:nvCxnSpPr>
        <p:spPr>
          <a:xfrm flipV="1">
            <a:off x="9309308" y="4715964"/>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3" name="A8"/>
          <p:cNvCxnSpPr/>
          <p:nvPr/>
        </p:nvCxnSpPr>
        <p:spPr>
          <a:xfrm flipV="1">
            <a:off x="9309308" y="4718230"/>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4" name="A9"/>
          <p:cNvCxnSpPr/>
          <p:nvPr/>
        </p:nvCxnSpPr>
        <p:spPr>
          <a:xfrm flipV="1">
            <a:off x="9309308" y="4714983"/>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5" name="A10"/>
          <p:cNvCxnSpPr/>
          <p:nvPr/>
        </p:nvCxnSpPr>
        <p:spPr>
          <a:xfrm flipV="1">
            <a:off x="9309308" y="4721124"/>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6" name="A11"/>
          <p:cNvCxnSpPr>
            <a:endCxn id="736" idx="2"/>
          </p:cNvCxnSpPr>
          <p:nvPr/>
        </p:nvCxnSpPr>
        <p:spPr>
          <a:xfrm flipV="1">
            <a:off x="9309308" y="4785848"/>
            <a:ext cx="2072103"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sp>
        <p:nvSpPr>
          <p:cNvPr id="745" name="Oval 744"/>
          <p:cNvSpPr/>
          <p:nvPr/>
        </p:nvSpPr>
        <p:spPr>
          <a:xfrm flipH="1" flipV="1">
            <a:off x="9106115" y="5536697"/>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7" name="B1"/>
          <p:cNvCxnSpPr/>
          <p:nvPr/>
        </p:nvCxnSpPr>
        <p:spPr>
          <a:xfrm flipV="1">
            <a:off x="8672513" y="4023360"/>
            <a:ext cx="1492567" cy="76295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49" name="B2"/>
          <p:cNvCxnSpPr/>
          <p:nvPr/>
        </p:nvCxnSpPr>
        <p:spPr>
          <a:xfrm flipV="1">
            <a:off x="9024938" y="4048125"/>
            <a:ext cx="1123950" cy="75247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0" name="B3"/>
          <p:cNvCxnSpPr/>
          <p:nvPr/>
        </p:nvCxnSpPr>
        <p:spPr>
          <a:xfrm flipV="1">
            <a:off x="9258348" y="4048125"/>
            <a:ext cx="890540" cy="75644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1" name="B4"/>
          <p:cNvCxnSpPr/>
          <p:nvPr/>
        </p:nvCxnSpPr>
        <p:spPr>
          <a:xfrm flipV="1">
            <a:off x="9456922" y="4057650"/>
            <a:ext cx="672916" cy="77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2" name="B5"/>
          <p:cNvCxnSpPr/>
          <p:nvPr/>
        </p:nvCxnSpPr>
        <p:spPr>
          <a:xfrm flipV="1">
            <a:off x="9665922" y="4062413"/>
            <a:ext cx="478203" cy="7622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3" name="B6"/>
          <p:cNvCxnSpPr/>
          <p:nvPr/>
        </p:nvCxnSpPr>
        <p:spPr>
          <a:xfrm flipV="1">
            <a:off x="9874827" y="4052888"/>
            <a:ext cx="269298" cy="78288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4" name="B7"/>
          <p:cNvCxnSpPr/>
          <p:nvPr/>
        </p:nvCxnSpPr>
        <p:spPr>
          <a:xfrm flipV="1">
            <a:off x="10085040" y="4057650"/>
            <a:ext cx="54323" cy="76358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5" name="B8"/>
          <p:cNvCxnSpPr/>
          <p:nvPr/>
        </p:nvCxnSpPr>
        <p:spPr>
          <a:xfrm flipH="1" flipV="1">
            <a:off x="10144125" y="4038601"/>
            <a:ext cx="152400" cy="7667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6" name="B9"/>
          <p:cNvCxnSpPr/>
          <p:nvPr/>
        </p:nvCxnSpPr>
        <p:spPr>
          <a:xfrm flipH="1" flipV="1">
            <a:off x="10129838" y="4048127"/>
            <a:ext cx="414337" cy="7334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7" name="B10"/>
          <p:cNvCxnSpPr/>
          <p:nvPr/>
        </p:nvCxnSpPr>
        <p:spPr>
          <a:xfrm flipH="1" flipV="1">
            <a:off x="10148889" y="4062414"/>
            <a:ext cx="695324" cy="71913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8" name="B11"/>
          <p:cNvCxnSpPr>
            <a:stCxn id="736" idx="2"/>
          </p:cNvCxnSpPr>
          <p:nvPr/>
        </p:nvCxnSpPr>
        <p:spPr>
          <a:xfrm flipH="1" flipV="1">
            <a:off x="10134600" y="4029076"/>
            <a:ext cx="1246811" cy="7567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nvGrpSpPr>
          <p:cNvPr id="734" name="Group 733"/>
          <p:cNvGrpSpPr/>
          <p:nvPr/>
        </p:nvGrpSpPr>
        <p:grpSpPr>
          <a:xfrm flipH="1">
            <a:off x="8587620" y="4594015"/>
            <a:ext cx="2793791" cy="369332"/>
            <a:chOff x="2400522" y="1300125"/>
            <a:chExt cx="2793791" cy="369332"/>
          </a:xfrm>
        </p:grpSpPr>
        <p:sp>
          <p:nvSpPr>
            <p:cNvPr id="736" name="Oval 735">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ectangle 736"/>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565" name="Oval 564"/>
          <p:cNvSpPr/>
          <p:nvPr/>
        </p:nvSpPr>
        <p:spPr>
          <a:xfrm flipV="1">
            <a:off x="9126241" y="836644"/>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6" name="Rectangle 285">
                <a:extLst>
                  <a:ext uri="{FF2B5EF4-FFF2-40B4-BE49-F238E27FC236}">
                    <a16:creationId xmlns:a16="http://schemas.microsoft.com/office/drawing/2014/main" id="{692AFD45-55F3-45D1-9166-836F6AC1279D}"/>
                  </a:ext>
                </a:extLst>
              </p:cNvPr>
              <p:cNvSpPr/>
              <p:nvPr/>
            </p:nvSpPr>
            <p:spPr>
              <a:xfrm>
                <a:off x="4452936" y="654253"/>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m:rPr>
                              <m:nor/>
                            </m:rPr>
                            <a:rPr lang="en-IL" sz="4000" i="1">
                              <a:solidFill>
                                <a:schemeClr val="bg1"/>
                              </a:solidFill>
                            </a:rPr>
                            <m:t>ℓ</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286" name="Rectangle 285">
                <a:extLst>
                  <a:ext uri="{FF2B5EF4-FFF2-40B4-BE49-F238E27FC236}">
                    <a16:creationId xmlns:a16="http://schemas.microsoft.com/office/drawing/2014/main" id="{692AFD45-55F3-45D1-9166-836F6AC1279D}"/>
                  </a:ext>
                </a:extLst>
              </p:cNvPr>
              <p:cNvSpPr>
                <a:spLocks noRot="1" noChangeAspect="1" noMove="1" noResize="1" noEditPoints="1" noAdjustHandles="1" noChangeArrowheads="1" noChangeShapeType="1" noTextEdit="1"/>
              </p:cNvSpPr>
              <p:nvPr/>
            </p:nvSpPr>
            <p:spPr>
              <a:xfrm>
                <a:off x="4452936" y="654253"/>
                <a:ext cx="577544" cy="707886"/>
              </a:xfrm>
              <a:prstGeom prst="rect">
                <a:avLst/>
              </a:prstGeom>
              <a:blipFill>
                <a:blip r:embed="rId12"/>
                <a:stretch>
                  <a:fillRect/>
                </a:stretch>
              </a:blipFill>
            </p:spPr>
            <p:txBody>
              <a:bodyPr/>
              <a:lstStyle/>
              <a:p>
                <a:r>
                  <a:rPr lang="en-US">
                    <a:noFill/>
                  </a:rPr>
                  <a:t> </a:t>
                </a:r>
              </a:p>
            </p:txBody>
          </p:sp>
        </mc:Fallback>
      </mc:AlternateContent>
      <p:grpSp>
        <p:nvGrpSpPr>
          <p:cNvPr id="287" name="Group 286"/>
          <p:cNvGrpSpPr/>
          <p:nvPr/>
        </p:nvGrpSpPr>
        <p:grpSpPr>
          <a:xfrm>
            <a:off x="5057250" y="550598"/>
            <a:ext cx="659124" cy="1686521"/>
            <a:chOff x="5347995" y="337829"/>
            <a:chExt cx="659124" cy="1686521"/>
          </a:xfrm>
        </p:grpSpPr>
        <p:cxnSp>
          <p:nvCxnSpPr>
            <p:cNvPr id="288" name="Straight Connector 287">
              <a:extLst>
                <a:ext uri="{FF2B5EF4-FFF2-40B4-BE49-F238E27FC236}">
                  <a16:creationId xmlns:a16="http://schemas.microsoft.com/office/drawing/2014/main" id="{4AF31ABA-6C02-4955-8C42-3C97B734A98D}"/>
                </a:ext>
              </a:extLst>
            </p:cNvPr>
            <p:cNvCxnSpPr>
              <a:cxnSpLocks/>
            </p:cNvCxnSpPr>
            <p:nvPr/>
          </p:nvCxnSpPr>
          <p:spPr>
            <a:xfrm>
              <a:off x="5723210" y="1297903"/>
              <a:ext cx="283909" cy="726447"/>
            </a:xfrm>
            <a:prstGeom prst="line">
              <a:avLst/>
            </a:prstGeom>
            <a:ln w="76200">
              <a:solidFill>
                <a:srgbClr val="F9965B"/>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AF31ABA-6C02-4955-8C42-3C97B734A98D}"/>
                </a:ext>
              </a:extLst>
            </p:cNvPr>
            <p:cNvCxnSpPr>
              <a:cxnSpLocks/>
            </p:cNvCxnSpPr>
            <p:nvPr/>
          </p:nvCxnSpPr>
          <p:spPr>
            <a:xfrm>
              <a:off x="5347995" y="337829"/>
              <a:ext cx="368172" cy="942054"/>
            </a:xfrm>
            <a:prstGeom prst="line">
              <a:avLst/>
            </a:prstGeom>
            <a:ln w="76200">
              <a:solidFill>
                <a:srgbClr val="F9965B"/>
              </a:solidFill>
              <a:prstDash val="sysDash"/>
              <a:tailEnd type="triangle" w="lg" len="med"/>
            </a:ln>
          </p:spPr>
          <p:style>
            <a:lnRef idx="1">
              <a:schemeClr val="accent1"/>
            </a:lnRef>
            <a:fillRef idx="0">
              <a:schemeClr val="accent1"/>
            </a:fillRef>
            <a:effectRef idx="0">
              <a:schemeClr val="accent1"/>
            </a:effectRef>
            <a:fontRef idx="minor">
              <a:schemeClr val="tx1"/>
            </a:fontRef>
          </p:style>
        </p:cxnSp>
      </p:grpSp>
      <p:sp>
        <p:nvSpPr>
          <p:cNvPr id="290"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10</a:t>
            </a:fld>
            <a:endParaRPr lang="he-IL"/>
          </a:p>
        </p:txBody>
      </p:sp>
      <p:sp>
        <p:nvSpPr>
          <p:cNvPr id="291" name="Rectangle 290">
            <a:extLst>
              <a:ext uri="{FF2B5EF4-FFF2-40B4-BE49-F238E27FC236}">
                <a16:creationId xmlns:a16="http://schemas.microsoft.com/office/drawing/2014/main" id="{7C27A6F8-766B-433B-A55F-4AA011D1F24F}"/>
              </a:ext>
            </a:extLst>
          </p:cNvPr>
          <p:cNvSpPr/>
          <p:nvPr/>
        </p:nvSpPr>
        <p:spPr>
          <a:xfrm rot="1726293">
            <a:off x="10005302" y="374092"/>
            <a:ext cx="2415327" cy="584775"/>
          </a:xfrm>
          <a:prstGeom prst="rect">
            <a:avLst/>
          </a:prstGeom>
        </p:spPr>
        <p:txBody>
          <a:bodyPr wrap="square">
            <a:spAutoFit/>
          </a:bodyPr>
          <a:lstStyle/>
          <a:p>
            <a:pPr lvl="0" algn="ctr">
              <a:spcBef>
                <a:spcPct val="20000"/>
              </a:spcBef>
            </a:pPr>
            <a:r>
              <a:rPr lang="en-US" sz="3200" b="1" dirty="0">
                <a:solidFill>
                  <a:srgbClr val="FFFF99"/>
                </a:solidFill>
                <a:latin typeface="+mj-lt"/>
              </a:rPr>
              <a:t>Near field</a:t>
            </a:r>
          </a:p>
        </p:txBody>
      </p:sp>
      <p:sp>
        <p:nvSpPr>
          <p:cNvPr id="292" name="Rectangle 291">
            <a:extLst>
              <a:ext uri="{FF2B5EF4-FFF2-40B4-BE49-F238E27FC236}">
                <a16:creationId xmlns:a16="http://schemas.microsoft.com/office/drawing/2014/main" id="{7C27A6F8-766B-433B-A55F-4AA011D1F24F}"/>
              </a:ext>
            </a:extLst>
          </p:cNvPr>
          <p:cNvSpPr/>
          <p:nvPr/>
        </p:nvSpPr>
        <p:spPr>
          <a:xfrm rot="19075343">
            <a:off x="1620316" y="920805"/>
            <a:ext cx="3155652" cy="584775"/>
          </a:xfrm>
          <a:prstGeom prst="rect">
            <a:avLst/>
          </a:prstGeom>
        </p:spPr>
        <p:txBody>
          <a:bodyPr wrap="square">
            <a:spAutoFit/>
          </a:bodyPr>
          <a:lstStyle/>
          <a:p>
            <a:pPr lvl="0" algn="ctr">
              <a:spcBef>
                <a:spcPct val="20000"/>
              </a:spcBef>
            </a:pPr>
            <a:r>
              <a:rPr lang="en-US" sz="3200" b="1" dirty="0">
                <a:solidFill>
                  <a:srgbClr val="FFFF99"/>
                </a:solidFill>
                <a:latin typeface="+mj-lt"/>
              </a:rPr>
              <a:t>Far field</a:t>
            </a:r>
          </a:p>
        </p:txBody>
      </p:sp>
    </p:spTree>
    <p:extLst>
      <p:ext uri="{BB962C8B-B14F-4D97-AF65-F5344CB8AC3E}">
        <p14:creationId xmlns:p14="http://schemas.microsoft.com/office/powerpoint/2010/main" val="16294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2"/>
                                        </p:tgtEl>
                                        <p:attrNameLst>
                                          <p:attrName>style.visibility</p:attrName>
                                        </p:attrNameLst>
                                      </p:cBhvr>
                                      <p:to>
                                        <p:strVal val="visible"/>
                                      </p:to>
                                    </p:set>
                                    <p:animEffect transition="in" filter="fade">
                                      <p:cBhvr>
                                        <p:cTn id="11" dur="500"/>
                                        <p:tgtEl>
                                          <p:spTgt spid="6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33"/>
                                        </p:tgtEl>
                                        <p:attrNameLst>
                                          <p:attrName>style.visibility</p:attrName>
                                        </p:attrNameLst>
                                      </p:cBhvr>
                                      <p:to>
                                        <p:strVal val="visible"/>
                                      </p:to>
                                    </p:set>
                                    <p:animEffect transition="in" filter="fade">
                                      <p:cBhvr>
                                        <p:cTn id="15" dur="500"/>
                                        <p:tgtEl>
                                          <p:spTgt spid="6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95"/>
                                        </p:tgtEl>
                                        <p:attrNameLst>
                                          <p:attrName>style.visibility</p:attrName>
                                        </p:attrNameLst>
                                      </p:cBhvr>
                                      <p:to>
                                        <p:strVal val="visible"/>
                                      </p:to>
                                    </p:set>
                                    <p:animEffect transition="in" filter="fade">
                                      <p:cBhvr>
                                        <p:cTn id="20" dur="500"/>
                                        <p:tgtEl>
                                          <p:spTgt spid="69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2"/>
                                        </p:tgtEl>
                                        <p:attrNameLst>
                                          <p:attrName>style.visibility</p:attrName>
                                        </p:attrNameLst>
                                      </p:cBhvr>
                                      <p:to>
                                        <p:strVal val="visible"/>
                                      </p:to>
                                    </p:set>
                                    <p:animEffect transition="in" filter="fade">
                                      <p:cBhvr>
                                        <p:cTn id="23" dur="500"/>
                                        <p:tgtEl>
                                          <p:spTgt spid="372"/>
                                        </p:tgtEl>
                                      </p:cBhvr>
                                    </p:animEffect>
                                  </p:childTnLst>
                                </p:cTn>
                              </p:par>
                            </p:childTnLst>
                          </p:cTn>
                        </p:par>
                        <p:par>
                          <p:cTn id="24" fill="hold">
                            <p:stCondLst>
                              <p:cond delay="500"/>
                            </p:stCondLst>
                            <p:childTnLst>
                              <p:par>
                                <p:cTn id="25" presetID="10" presetClass="entr" presetSubtype="0" fill="hold" nodeType="afterEffect">
                                  <p:stCondLst>
                                    <p:cond delay="500"/>
                                  </p:stCondLst>
                                  <p:childTnLst>
                                    <p:set>
                                      <p:cBhvr>
                                        <p:cTn id="26" dur="1" fill="hold">
                                          <p:stCondLst>
                                            <p:cond delay="0"/>
                                          </p:stCondLst>
                                        </p:cTn>
                                        <p:tgtEl>
                                          <p:spTgt spid="694"/>
                                        </p:tgtEl>
                                        <p:attrNameLst>
                                          <p:attrName>style.visibility</p:attrName>
                                        </p:attrNameLst>
                                      </p:cBhvr>
                                      <p:to>
                                        <p:strVal val="visible"/>
                                      </p:to>
                                    </p:set>
                                    <p:animEffect transition="in" filter="fade">
                                      <p:cBhvr>
                                        <p:cTn id="27" dur="500"/>
                                        <p:tgtEl>
                                          <p:spTgt spid="694"/>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511"/>
                                        </p:tgtEl>
                                        <p:attrNameLst>
                                          <p:attrName>style.visibility</p:attrName>
                                        </p:attrNameLst>
                                      </p:cBhvr>
                                      <p:to>
                                        <p:strVal val="visible"/>
                                      </p:to>
                                    </p:set>
                                    <p:animEffect transition="in" filter="fade">
                                      <p:cBhvr>
                                        <p:cTn id="30" dur="500"/>
                                        <p:tgtEl>
                                          <p:spTgt spid="5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3"/>
                                        </p:tgtEl>
                                        <p:attrNameLst>
                                          <p:attrName>style.visibility</p:attrName>
                                        </p:attrNameLst>
                                      </p:cBhvr>
                                      <p:to>
                                        <p:strVal val="visible"/>
                                      </p:to>
                                    </p:set>
                                    <p:animEffect transition="in" filter="fade">
                                      <p:cBhvr>
                                        <p:cTn id="35" dur="500"/>
                                        <p:tgtEl>
                                          <p:spTgt spid="163"/>
                                        </p:tgtEl>
                                      </p:cBhvr>
                                    </p:animEffect>
                                  </p:childTnLst>
                                </p:cTn>
                              </p:par>
                              <p:par>
                                <p:cTn id="36" presetID="10" presetClass="entr" presetSubtype="0" fill="hold" nodeType="withEffect">
                                  <p:stCondLst>
                                    <p:cond delay="0"/>
                                  </p:stCondLst>
                                  <p:childTnLst>
                                    <p:set>
                                      <p:cBhvr>
                                        <p:cTn id="37" dur="1" fill="hold">
                                          <p:stCondLst>
                                            <p:cond delay="0"/>
                                          </p:stCondLst>
                                        </p:cTn>
                                        <p:tgtEl>
                                          <p:spTgt spid="693"/>
                                        </p:tgtEl>
                                        <p:attrNameLst>
                                          <p:attrName>style.visibility</p:attrName>
                                        </p:attrNameLst>
                                      </p:cBhvr>
                                      <p:to>
                                        <p:strVal val="visible"/>
                                      </p:to>
                                    </p:set>
                                    <p:animEffect transition="in" filter="fade">
                                      <p:cBhvr>
                                        <p:cTn id="38" dur="500"/>
                                        <p:tgtEl>
                                          <p:spTgt spid="693"/>
                                        </p:tgtEl>
                                      </p:cBhvr>
                                    </p:animEffect>
                                  </p:childTnLst>
                                </p:cTn>
                              </p:par>
                              <p:par>
                                <p:cTn id="39" presetID="10" presetClass="entr" presetSubtype="0" fill="hold" nodeType="withEffect">
                                  <p:stCondLst>
                                    <p:cond delay="0"/>
                                  </p:stCondLst>
                                  <p:childTnLst>
                                    <p:set>
                                      <p:cBhvr>
                                        <p:cTn id="40" dur="1" fill="hold">
                                          <p:stCondLst>
                                            <p:cond delay="0"/>
                                          </p:stCondLst>
                                        </p:cTn>
                                        <p:tgtEl>
                                          <p:spTgt spid="635"/>
                                        </p:tgtEl>
                                        <p:attrNameLst>
                                          <p:attrName>style.visibility</p:attrName>
                                        </p:attrNameLst>
                                      </p:cBhvr>
                                      <p:to>
                                        <p:strVal val="visible"/>
                                      </p:to>
                                    </p:set>
                                    <p:animEffect transition="in" filter="fade">
                                      <p:cBhvr>
                                        <p:cTn id="41" dur="500"/>
                                        <p:tgtEl>
                                          <p:spTgt spid="635"/>
                                        </p:tgtEl>
                                      </p:cBhvr>
                                    </p:animEffect>
                                  </p:childTnLst>
                                </p:cTn>
                              </p:par>
                              <p:par>
                                <p:cTn id="42" presetID="10" presetClass="entr" presetSubtype="0" fill="hold" nodeType="withEffect">
                                  <p:stCondLst>
                                    <p:cond delay="0"/>
                                  </p:stCondLst>
                                  <p:childTnLst>
                                    <p:set>
                                      <p:cBhvr>
                                        <p:cTn id="43" dur="1" fill="hold">
                                          <p:stCondLst>
                                            <p:cond delay="0"/>
                                          </p:stCondLst>
                                        </p:cTn>
                                        <p:tgtEl>
                                          <p:spTgt spid="634"/>
                                        </p:tgtEl>
                                        <p:attrNameLst>
                                          <p:attrName>style.visibility</p:attrName>
                                        </p:attrNameLst>
                                      </p:cBhvr>
                                      <p:to>
                                        <p:strVal val="visible"/>
                                      </p:to>
                                    </p:set>
                                    <p:animEffect transition="in" filter="fade">
                                      <p:cBhvr>
                                        <p:cTn id="44" dur="500"/>
                                        <p:tgtEl>
                                          <p:spTgt spid="63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635"/>
                                        </p:tgtEl>
                                        <p:attrNameLst>
                                          <p:attrName>style.opacity</p:attrName>
                                        </p:attrNameLst>
                                      </p:cBhvr>
                                      <p:to>
                                        <p:strVal val="0.5"/>
                                      </p:to>
                                    </p:set>
                                    <p:animEffect filter="image" prLst="opacity: 0.5">
                                      <p:cBhvr rctx="IE">
                                        <p:cTn id="49" dur="indefinite"/>
                                        <p:tgtEl>
                                          <p:spTgt spid="635"/>
                                        </p:tgtEl>
                                      </p:cBhvr>
                                    </p:animEffect>
                                  </p:childTnLst>
                                </p:cTn>
                              </p:par>
                              <p:par>
                                <p:cTn id="50" presetID="9" presetClass="emph" presetSubtype="0" nodeType="withEffect">
                                  <p:stCondLst>
                                    <p:cond delay="0"/>
                                  </p:stCondLst>
                                  <p:childTnLst>
                                    <p:set>
                                      <p:cBhvr rctx="PPT">
                                        <p:cTn id="51" dur="indefinite"/>
                                        <p:tgtEl>
                                          <p:spTgt spid="634"/>
                                        </p:tgtEl>
                                        <p:attrNameLst>
                                          <p:attrName>style.opacity</p:attrName>
                                        </p:attrNameLst>
                                      </p:cBhvr>
                                      <p:to>
                                        <p:strVal val="0.5"/>
                                      </p:to>
                                    </p:set>
                                    <p:animEffect filter="image" prLst="opacity: 0.5">
                                      <p:cBhvr rctx="IE">
                                        <p:cTn id="52" dur="indefinite"/>
                                        <p:tgtEl>
                                          <p:spTgt spid="634"/>
                                        </p:tgtEl>
                                      </p:cBhvr>
                                    </p:animEffect>
                                  </p:childTnLst>
                                </p:cTn>
                              </p:par>
                              <p:par>
                                <p:cTn id="53" presetID="9" presetClass="emph" presetSubtype="0" nodeType="withEffect">
                                  <p:stCondLst>
                                    <p:cond delay="0"/>
                                  </p:stCondLst>
                                  <p:childTnLst>
                                    <p:set>
                                      <p:cBhvr rctx="PPT">
                                        <p:cTn id="54" dur="indefinite"/>
                                        <p:tgtEl>
                                          <p:spTgt spid="163"/>
                                        </p:tgtEl>
                                        <p:attrNameLst>
                                          <p:attrName>style.opacity</p:attrName>
                                        </p:attrNameLst>
                                      </p:cBhvr>
                                      <p:to>
                                        <p:strVal val="0.5"/>
                                      </p:to>
                                    </p:set>
                                    <p:animEffect filter="image" prLst="opacity: 0.5">
                                      <p:cBhvr rctx="IE">
                                        <p:cTn id="55" dur="indefinite"/>
                                        <p:tgtEl>
                                          <p:spTgt spid="163"/>
                                        </p:tgtEl>
                                      </p:cBhvr>
                                    </p:animEffect>
                                  </p:childTnLst>
                                </p:cTn>
                              </p:par>
                              <p:par>
                                <p:cTn id="56" presetID="9" presetClass="emph" presetSubtype="0" nodeType="withEffect">
                                  <p:stCondLst>
                                    <p:cond delay="0"/>
                                  </p:stCondLst>
                                  <p:childTnLst>
                                    <p:set>
                                      <p:cBhvr rctx="PPT">
                                        <p:cTn id="57" dur="indefinite"/>
                                        <p:tgtEl>
                                          <p:spTgt spid="693"/>
                                        </p:tgtEl>
                                        <p:attrNameLst>
                                          <p:attrName>style.opacity</p:attrName>
                                        </p:attrNameLst>
                                      </p:cBhvr>
                                      <p:to>
                                        <p:strVal val="0.5"/>
                                      </p:to>
                                    </p:set>
                                    <p:animEffect filter="image" prLst="opacity: 0.5">
                                      <p:cBhvr rctx="IE">
                                        <p:cTn id="58" dur="indefinite"/>
                                        <p:tgtEl>
                                          <p:spTgt spid="693"/>
                                        </p:tgtEl>
                                      </p:cBhvr>
                                    </p:animEffect>
                                  </p:childTnLst>
                                </p:cTn>
                              </p:par>
                              <p:par>
                                <p:cTn id="59" presetID="10"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334"/>
                                        </p:tgtEl>
                                        <p:attrNameLst>
                                          <p:attrName>style.visibility</p:attrName>
                                        </p:attrNameLst>
                                      </p:cBhvr>
                                      <p:to>
                                        <p:strVal val="visible"/>
                                      </p:to>
                                    </p:set>
                                    <p:animEffect transition="in" filter="fade">
                                      <p:cBhvr>
                                        <p:cTn id="64" dur="500"/>
                                        <p:tgtEl>
                                          <p:spTgt spid="334"/>
                                        </p:tgtEl>
                                      </p:cBhvr>
                                    </p:animEffect>
                                  </p:childTnLst>
                                </p:cTn>
                              </p:par>
                              <p:par>
                                <p:cTn id="65" presetID="10"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10" presetClass="entr" presetSubtype="0" fill="hold" nodeType="withEffect">
                                  <p:stCondLst>
                                    <p:cond delay="0"/>
                                  </p:stCondLst>
                                  <p:childTnLst>
                                    <p:set>
                                      <p:cBhvr>
                                        <p:cTn id="69" dur="1" fill="hold">
                                          <p:stCondLst>
                                            <p:cond delay="0"/>
                                          </p:stCondLst>
                                        </p:cTn>
                                        <p:tgtEl>
                                          <p:spTgt spid="342"/>
                                        </p:tgtEl>
                                        <p:attrNameLst>
                                          <p:attrName>style.visibility</p:attrName>
                                        </p:attrNameLst>
                                      </p:cBhvr>
                                      <p:to>
                                        <p:strVal val="visible"/>
                                      </p:to>
                                    </p:set>
                                    <p:animEffect transition="in" filter="fade">
                                      <p:cBhvr>
                                        <p:cTn id="70" dur="500"/>
                                        <p:tgtEl>
                                          <p:spTgt spid="342"/>
                                        </p:tgtEl>
                                      </p:cBhvr>
                                    </p:animEffect>
                                  </p:childTnLst>
                                </p:cTn>
                              </p:par>
                              <p:par>
                                <p:cTn id="71" presetID="10" presetClass="entr" presetSubtype="0" fill="hold" nodeType="withEffect">
                                  <p:stCondLst>
                                    <p:cond delay="0"/>
                                  </p:stCondLst>
                                  <p:childTnLst>
                                    <p:set>
                                      <p:cBhvr>
                                        <p:cTn id="72" dur="1" fill="hold">
                                          <p:stCondLst>
                                            <p:cond delay="0"/>
                                          </p:stCondLst>
                                        </p:cTn>
                                        <p:tgtEl>
                                          <p:spTgt spid="343"/>
                                        </p:tgtEl>
                                        <p:attrNameLst>
                                          <p:attrName>style.visibility</p:attrName>
                                        </p:attrNameLst>
                                      </p:cBhvr>
                                      <p:to>
                                        <p:strVal val="visible"/>
                                      </p:to>
                                    </p:set>
                                    <p:animEffect transition="in" filter="fade">
                                      <p:cBhvr>
                                        <p:cTn id="73" dur="500"/>
                                        <p:tgtEl>
                                          <p:spTgt spid="34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mph" presetSubtype="0" nodeType="clickEffect">
                                  <p:stCondLst>
                                    <p:cond delay="0"/>
                                  </p:stCondLst>
                                  <p:childTnLst>
                                    <p:set>
                                      <p:cBhvr rctx="PPT">
                                        <p:cTn id="77" dur="indefinite"/>
                                        <p:tgtEl>
                                          <p:spTgt spid="3"/>
                                        </p:tgtEl>
                                        <p:attrNameLst>
                                          <p:attrName>style.opacity</p:attrName>
                                        </p:attrNameLst>
                                      </p:cBhvr>
                                      <p:to>
                                        <p:strVal val="0.5"/>
                                      </p:to>
                                    </p:set>
                                    <p:animEffect filter="image" prLst="opacity: 0.5">
                                      <p:cBhvr rctx="IE">
                                        <p:cTn id="78" dur="indefinite"/>
                                        <p:tgtEl>
                                          <p:spTgt spid="3"/>
                                        </p:tgtEl>
                                      </p:cBhvr>
                                    </p:animEffect>
                                  </p:childTnLst>
                                </p:cTn>
                              </p:par>
                              <p:par>
                                <p:cTn id="79" presetID="9" presetClass="emph" presetSubtype="0" nodeType="withEffect">
                                  <p:stCondLst>
                                    <p:cond delay="0"/>
                                  </p:stCondLst>
                                  <p:childTnLst>
                                    <p:set>
                                      <p:cBhvr rctx="PPT">
                                        <p:cTn id="80" dur="indefinite"/>
                                        <p:tgtEl>
                                          <p:spTgt spid="334"/>
                                        </p:tgtEl>
                                        <p:attrNameLst>
                                          <p:attrName>style.opacity</p:attrName>
                                        </p:attrNameLst>
                                      </p:cBhvr>
                                      <p:to>
                                        <p:strVal val="0.5"/>
                                      </p:to>
                                    </p:set>
                                    <p:animEffect filter="image" prLst="opacity: 0.5">
                                      <p:cBhvr rctx="IE">
                                        <p:cTn id="81" dur="indefinite"/>
                                        <p:tgtEl>
                                          <p:spTgt spid="334"/>
                                        </p:tgtEl>
                                      </p:cBhvr>
                                    </p:animEffect>
                                  </p:childTnLst>
                                </p:cTn>
                              </p:par>
                              <p:par>
                                <p:cTn id="82" presetID="9" presetClass="emph" presetSubtype="0" nodeType="withEffect">
                                  <p:stCondLst>
                                    <p:cond delay="0"/>
                                  </p:stCondLst>
                                  <p:childTnLst>
                                    <p:set>
                                      <p:cBhvr rctx="PPT">
                                        <p:cTn id="83" dur="indefinite"/>
                                        <p:tgtEl>
                                          <p:spTgt spid="6"/>
                                        </p:tgtEl>
                                        <p:attrNameLst>
                                          <p:attrName>style.opacity</p:attrName>
                                        </p:attrNameLst>
                                      </p:cBhvr>
                                      <p:to>
                                        <p:strVal val="0.5"/>
                                      </p:to>
                                    </p:set>
                                    <p:animEffect filter="image" prLst="opacity: 0.5">
                                      <p:cBhvr rctx="IE">
                                        <p:cTn id="84" dur="indefinite"/>
                                        <p:tgtEl>
                                          <p:spTgt spid="6"/>
                                        </p:tgtEl>
                                      </p:cBhvr>
                                    </p:animEffect>
                                  </p:childTnLst>
                                </p:cTn>
                              </p:par>
                              <p:par>
                                <p:cTn id="85" presetID="9" presetClass="emph" presetSubtype="0" nodeType="withEffect">
                                  <p:stCondLst>
                                    <p:cond delay="0"/>
                                  </p:stCondLst>
                                  <p:childTnLst>
                                    <p:set>
                                      <p:cBhvr rctx="PPT">
                                        <p:cTn id="86" dur="indefinite"/>
                                        <p:tgtEl>
                                          <p:spTgt spid="342"/>
                                        </p:tgtEl>
                                        <p:attrNameLst>
                                          <p:attrName>style.opacity</p:attrName>
                                        </p:attrNameLst>
                                      </p:cBhvr>
                                      <p:to>
                                        <p:strVal val="0.5"/>
                                      </p:to>
                                    </p:set>
                                    <p:animEffect filter="image" prLst="opacity: 0.5">
                                      <p:cBhvr rctx="IE">
                                        <p:cTn id="87" dur="indefinite"/>
                                        <p:tgtEl>
                                          <p:spTgt spid="342"/>
                                        </p:tgtEl>
                                      </p:cBhvr>
                                    </p:animEffect>
                                  </p:childTnLst>
                                </p:cTn>
                              </p:par>
                              <p:par>
                                <p:cTn id="88" presetID="9" presetClass="emph" presetSubtype="0" nodeType="withEffect">
                                  <p:stCondLst>
                                    <p:cond delay="0"/>
                                  </p:stCondLst>
                                  <p:childTnLst>
                                    <p:set>
                                      <p:cBhvr rctx="PPT">
                                        <p:cTn id="89" dur="indefinite"/>
                                        <p:tgtEl>
                                          <p:spTgt spid="343"/>
                                        </p:tgtEl>
                                        <p:attrNameLst>
                                          <p:attrName>style.opacity</p:attrName>
                                        </p:attrNameLst>
                                      </p:cBhvr>
                                      <p:to>
                                        <p:strVal val="0.5"/>
                                      </p:to>
                                    </p:set>
                                    <p:animEffect filter="image" prLst="opacity: 0.5">
                                      <p:cBhvr rctx="IE">
                                        <p:cTn id="90" dur="indefinite"/>
                                        <p:tgtEl>
                                          <p:spTgt spid="343"/>
                                        </p:tgtEl>
                                      </p:cBhvr>
                                    </p:animEffect>
                                  </p:childTnLst>
                                </p:cTn>
                              </p:par>
                              <p:par>
                                <p:cTn id="91" presetID="10" presetClass="entr" presetSubtype="0"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82"/>
                                        </p:tgtEl>
                                        <p:attrNameLst>
                                          <p:attrName>style.visibility</p:attrName>
                                        </p:attrNameLst>
                                      </p:cBhvr>
                                      <p:to>
                                        <p:strVal val="visible"/>
                                      </p:to>
                                    </p:set>
                                    <p:animEffect transition="in" filter="fade">
                                      <p:cBhvr>
                                        <p:cTn id="98" dur="250"/>
                                        <p:tgtEl>
                                          <p:spTgt spid="582"/>
                                        </p:tgtEl>
                                      </p:cBhvr>
                                    </p:animEffect>
                                  </p:childTnLst>
                                </p:cTn>
                              </p:par>
                              <p:par>
                                <p:cTn id="99" presetID="10" presetClass="entr" presetSubtype="0" fill="hold" nodeType="withEffect">
                                  <p:stCondLst>
                                    <p:cond delay="0"/>
                                  </p:stCondLst>
                                  <p:childTnLst>
                                    <p:set>
                                      <p:cBhvr>
                                        <p:cTn id="100" dur="1" fill="hold">
                                          <p:stCondLst>
                                            <p:cond delay="0"/>
                                          </p:stCondLst>
                                        </p:cTn>
                                        <p:tgtEl>
                                          <p:spTgt spid="701"/>
                                        </p:tgtEl>
                                        <p:attrNameLst>
                                          <p:attrName>style.visibility</p:attrName>
                                        </p:attrNameLst>
                                      </p:cBhvr>
                                      <p:to>
                                        <p:strVal val="visible"/>
                                      </p:to>
                                    </p:set>
                                    <p:animEffect transition="in" filter="fade">
                                      <p:cBhvr>
                                        <p:cTn id="101" dur="250"/>
                                        <p:tgtEl>
                                          <p:spTgt spid="701"/>
                                        </p:tgtEl>
                                      </p:cBhvr>
                                    </p:animEffect>
                                  </p:childTnLst>
                                </p:cTn>
                              </p:par>
                            </p:childTnLst>
                          </p:cTn>
                        </p:par>
                        <p:par>
                          <p:cTn id="102" fill="hold">
                            <p:stCondLst>
                              <p:cond delay="250"/>
                            </p:stCondLst>
                            <p:childTnLst>
                              <p:par>
                                <p:cTn id="103" presetID="10" presetClass="entr" presetSubtype="0" fill="hold" nodeType="afterEffect">
                                  <p:stCondLst>
                                    <p:cond delay="0"/>
                                  </p:stCondLst>
                                  <p:childTnLst>
                                    <p:set>
                                      <p:cBhvr>
                                        <p:cTn id="104" dur="1" fill="hold">
                                          <p:stCondLst>
                                            <p:cond delay="0"/>
                                          </p:stCondLst>
                                        </p:cTn>
                                        <p:tgtEl>
                                          <p:spTgt spid="581"/>
                                        </p:tgtEl>
                                        <p:attrNameLst>
                                          <p:attrName>style.visibility</p:attrName>
                                        </p:attrNameLst>
                                      </p:cBhvr>
                                      <p:to>
                                        <p:strVal val="visible"/>
                                      </p:to>
                                    </p:set>
                                    <p:animEffect transition="in" filter="fade">
                                      <p:cBhvr>
                                        <p:cTn id="105" dur="250"/>
                                        <p:tgtEl>
                                          <p:spTgt spid="581"/>
                                        </p:tgtEl>
                                      </p:cBhvr>
                                    </p:animEffect>
                                  </p:childTnLst>
                                </p:cTn>
                              </p:par>
                              <p:par>
                                <p:cTn id="106" presetID="10" presetClass="entr" presetSubtype="0" fill="hold" nodeType="withEffect">
                                  <p:stCondLst>
                                    <p:cond delay="0"/>
                                  </p:stCondLst>
                                  <p:childTnLst>
                                    <p:set>
                                      <p:cBhvr>
                                        <p:cTn id="107" dur="1" fill="hold">
                                          <p:stCondLst>
                                            <p:cond delay="0"/>
                                          </p:stCondLst>
                                        </p:cTn>
                                        <p:tgtEl>
                                          <p:spTgt spid="702"/>
                                        </p:tgtEl>
                                        <p:attrNameLst>
                                          <p:attrName>style.visibility</p:attrName>
                                        </p:attrNameLst>
                                      </p:cBhvr>
                                      <p:to>
                                        <p:strVal val="visible"/>
                                      </p:to>
                                    </p:set>
                                    <p:animEffect transition="in" filter="fade">
                                      <p:cBhvr>
                                        <p:cTn id="108" dur="250"/>
                                        <p:tgtEl>
                                          <p:spTgt spid="702"/>
                                        </p:tgtEl>
                                      </p:cBhvr>
                                    </p:animEffect>
                                  </p:childTnLst>
                                </p:cTn>
                              </p:par>
                            </p:childTnLst>
                          </p:cTn>
                        </p:par>
                        <p:par>
                          <p:cTn id="109" fill="hold">
                            <p:stCondLst>
                              <p:cond delay="500"/>
                            </p:stCondLst>
                            <p:childTnLst>
                              <p:par>
                                <p:cTn id="110" presetID="10" presetClass="entr" presetSubtype="0" fill="hold" nodeType="afterEffect">
                                  <p:stCondLst>
                                    <p:cond delay="0"/>
                                  </p:stCondLst>
                                  <p:childTnLst>
                                    <p:set>
                                      <p:cBhvr>
                                        <p:cTn id="111" dur="1" fill="hold">
                                          <p:stCondLst>
                                            <p:cond delay="0"/>
                                          </p:stCondLst>
                                        </p:cTn>
                                        <p:tgtEl>
                                          <p:spTgt spid="580"/>
                                        </p:tgtEl>
                                        <p:attrNameLst>
                                          <p:attrName>style.visibility</p:attrName>
                                        </p:attrNameLst>
                                      </p:cBhvr>
                                      <p:to>
                                        <p:strVal val="visible"/>
                                      </p:to>
                                    </p:set>
                                    <p:animEffect transition="in" filter="fade">
                                      <p:cBhvr>
                                        <p:cTn id="112" dur="250"/>
                                        <p:tgtEl>
                                          <p:spTgt spid="580"/>
                                        </p:tgtEl>
                                      </p:cBhvr>
                                    </p:animEffect>
                                  </p:childTnLst>
                                </p:cTn>
                              </p:par>
                              <p:par>
                                <p:cTn id="113" presetID="10" presetClass="entr" presetSubtype="0" fill="hold" nodeType="withEffect">
                                  <p:stCondLst>
                                    <p:cond delay="0"/>
                                  </p:stCondLst>
                                  <p:childTnLst>
                                    <p:set>
                                      <p:cBhvr>
                                        <p:cTn id="114" dur="1" fill="hold">
                                          <p:stCondLst>
                                            <p:cond delay="0"/>
                                          </p:stCondLst>
                                        </p:cTn>
                                        <p:tgtEl>
                                          <p:spTgt spid="703"/>
                                        </p:tgtEl>
                                        <p:attrNameLst>
                                          <p:attrName>style.visibility</p:attrName>
                                        </p:attrNameLst>
                                      </p:cBhvr>
                                      <p:to>
                                        <p:strVal val="visible"/>
                                      </p:to>
                                    </p:set>
                                    <p:animEffect transition="in" filter="fade">
                                      <p:cBhvr>
                                        <p:cTn id="115" dur="250"/>
                                        <p:tgtEl>
                                          <p:spTgt spid="703"/>
                                        </p:tgtEl>
                                      </p:cBhvr>
                                    </p:animEffect>
                                  </p:childTnLst>
                                </p:cTn>
                              </p:par>
                            </p:childTnLst>
                          </p:cTn>
                        </p:par>
                        <p:par>
                          <p:cTn id="116" fill="hold">
                            <p:stCondLst>
                              <p:cond delay="750"/>
                            </p:stCondLst>
                            <p:childTnLst>
                              <p:par>
                                <p:cTn id="117" presetID="10" presetClass="entr" presetSubtype="0" fill="hold" nodeType="afterEffect">
                                  <p:stCondLst>
                                    <p:cond delay="0"/>
                                  </p:stCondLst>
                                  <p:childTnLst>
                                    <p:set>
                                      <p:cBhvr>
                                        <p:cTn id="118" dur="1" fill="hold">
                                          <p:stCondLst>
                                            <p:cond delay="0"/>
                                          </p:stCondLst>
                                        </p:cTn>
                                        <p:tgtEl>
                                          <p:spTgt spid="579"/>
                                        </p:tgtEl>
                                        <p:attrNameLst>
                                          <p:attrName>style.visibility</p:attrName>
                                        </p:attrNameLst>
                                      </p:cBhvr>
                                      <p:to>
                                        <p:strVal val="visible"/>
                                      </p:to>
                                    </p:set>
                                    <p:animEffect transition="in" filter="fade">
                                      <p:cBhvr>
                                        <p:cTn id="119" dur="250"/>
                                        <p:tgtEl>
                                          <p:spTgt spid="579"/>
                                        </p:tgtEl>
                                      </p:cBhvr>
                                    </p:animEffect>
                                  </p:childTnLst>
                                </p:cTn>
                              </p:par>
                              <p:par>
                                <p:cTn id="120" presetID="10" presetClass="entr" presetSubtype="0" fill="hold" nodeType="withEffect">
                                  <p:stCondLst>
                                    <p:cond delay="0"/>
                                  </p:stCondLst>
                                  <p:childTnLst>
                                    <p:set>
                                      <p:cBhvr>
                                        <p:cTn id="121" dur="1" fill="hold">
                                          <p:stCondLst>
                                            <p:cond delay="0"/>
                                          </p:stCondLst>
                                        </p:cTn>
                                        <p:tgtEl>
                                          <p:spTgt spid="704"/>
                                        </p:tgtEl>
                                        <p:attrNameLst>
                                          <p:attrName>style.visibility</p:attrName>
                                        </p:attrNameLst>
                                      </p:cBhvr>
                                      <p:to>
                                        <p:strVal val="visible"/>
                                      </p:to>
                                    </p:set>
                                    <p:animEffect transition="in" filter="fade">
                                      <p:cBhvr>
                                        <p:cTn id="122" dur="250"/>
                                        <p:tgtEl>
                                          <p:spTgt spid="704"/>
                                        </p:tgtEl>
                                      </p:cBhvr>
                                    </p:animEffect>
                                  </p:childTnLst>
                                </p:cTn>
                              </p:par>
                            </p:childTnLst>
                          </p:cTn>
                        </p:par>
                        <p:par>
                          <p:cTn id="123" fill="hold">
                            <p:stCondLst>
                              <p:cond delay="1000"/>
                            </p:stCondLst>
                            <p:childTnLst>
                              <p:par>
                                <p:cTn id="124" presetID="10" presetClass="entr" presetSubtype="0" fill="hold" nodeType="afterEffect">
                                  <p:stCondLst>
                                    <p:cond delay="0"/>
                                  </p:stCondLst>
                                  <p:childTnLst>
                                    <p:set>
                                      <p:cBhvr>
                                        <p:cTn id="125" dur="1" fill="hold">
                                          <p:stCondLst>
                                            <p:cond delay="0"/>
                                          </p:stCondLst>
                                        </p:cTn>
                                        <p:tgtEl>
                                          <p:spTgt spid="578"/>
                                        </p:tgtEl>
                                        <p:attrNameLst>
                                          <p:attrName>style.visibility</p:attrName>
                                        </p:attrNameLst>
                                      </p:cBhvr>
                                      <p:to>
                                        <p:strVal val="visible"/>
                                      </p:to>
                                    </p:set>
                                    <p:animEffect transition="in" filter="fade">
                                      <p:cBhvr>
                                        <p:cTn id="126" dur="250"/>
                                        <p:tgtEl>
                                          <p:spTgt spid="578"/>
                                        </p:tgtEl>
                                      </p:cBhvr>
                                    </p:animEffect>
                                  </p:childTnLst>
                                </p:cTn>
                              </p:par>
                              <p:par>
                                <p:cTn id="127" presetID="10" presetClass="entr" presetSubtype="0" fill="hold" nodeType="withEffect">
                                  <p:stCondLst>
                                    <p:cond delay="0"/>
                                  </p:stCondLst>
                                  <p:childTnLst>
                                    <p:set>
                                      <p:cBhvr>
                                        <p:cTn id="128" dur="1" fill="hold">
                                          <p:stCondLst>
                                            <p:cond delay="0"/>
                                          </p:stCondLst>
                                        </p:cTn>
                                        <p:tgtEl>
                                          <p:spTgt spid="706"/>
                                        </p:tgtEl>
                                        <p:attrNameLst>
                                          <p:attrName>style.visibility</p:attrName>
                                        </p:attrNameLst>
                                      </p:cBhvr>
                                      <p:to>
                                        <p:strVal val="visible"/>
                                      </p:to>
                                    </p:set>
                                    <p:animEffect transition="in" filter="fade">
                                      <p:cBhvr>
                                        <p:cTn id="129" dur="250"/>
                                        <p:tgtEl>
                                          <p:spTgt spid="706"/>
                                        </p:tgtEl>
                                      </p:cBhvr>
                                    </p:animEffect>
                                  </p:childTnLst>
                                </p:cTn>
                              </p:par>
                            </p:childTnLst>
                          </p:cTn>
                        </p:par>
                        <p:par>
                          <p:cTn id="130" fill="hold">
                            <p:stCondLst>
                              <p:cond delay="1250"/>
                            </p:stCondLst>
                            <p:childTnLst>
                              <p:par>
                                <p:cTn id="131" presetID="10" presetClass="entr" presetSubtype="0" fill="hold" nodeType="afterEffect">
                                  <p:stCondLst>
                                    <p:cond delay="0"/>
                                  </p:stCondLst>
                                  <p:childTnLst>
                                    <p:set>
                                      <p:cBhvr>
                                        <p:cTn id="132" dur="1" fill="hold">
                                          <p:stCondLst>
                                            <p:cond delay="0"/>
                                          </p:stCondLst>
                                        </p:cTn>
                                        <p:tgtEl>
                                          <p:spTgt spid="577"/>
                                        </p:tgtEl>
                                        <p:attrNameLst>
                                          <p:attrName>style.visibility</p:attrName>
                                        </p:attrNameLst>
                                      </p:cBhvr>
                                      <p:to>
                                        <p:strVal val="visible"/>
                                      </p:to>
                                    </p:set>
                                    <p:animEffect transition="in" filter="fade">
                                      <p:cBhvr>
                                        <p:cTn id="133" dur="200"/>
                                        <p:tgtEl>
                                          <p:spTgt spid="577"/>
                                        </p:tgtEl>
                                      </p:cBhvr>
                                    </p:animEffect>
                                  </p:childTnLst>
                                </p:cTn>
                              </p:par>
                              <p:par>
                                <p:cTn id="134" presetID="10" presetClass="entr" presetSubtype="0" fill="hold" nodeType="withEffect">
                                  <p:stCondLst>
                                    <p:cond delay="0"/>
                                  </p:stCondLst>
                                  <p:childTnLst>
                                    <p:set>
                                      <p:cBhvr>
                                        <p:cTn id="135" dur="1" fill="hold">
                                          <p:stCondLst>
                                            <p:cond delay="0"/>
                                          </p:stCondLst>
                                        </p:cTn>
                                        <p:tgtEl>
                                          <p:spTgt spid="708"/>
                                        </p:tgtEl>
                                        <p:attrNameLst>
                                          <p:attrName>style.visibility</p:attrName>
                                        </p:attrNameLst>
                                      </p:cBhvr>
                                      <p:to>
                                        <p:strVal val="visible"/>
                                      </p:to>
                                    </p:set>
                                    <p:animEffect transition="in" filter="fade">
                                      <p:cBhvr>
                                        <p:cTn id="136" dur="250"/>
                                        <p:tgtEl>
                                          <p:spTgt spid="708"/>
                                        </p:tgtEl>
                                      </p:cBhvr>
                                    </p:animEffect>
                                  </p:childTnLst>
                                </p:cTn>
                              </p:par>
                            </p:childTnLst>
                          </p:cTn>
                        </p:par>
                        <p:par>
                          <p:cTn id="137" fill="hold">
                            <p:stCondLst>
                              <p:cond delay="1500"/>
                            </p:stCondLst>
                            <p:childTnLst>
                              <p:par>
                                <p:cTn id="138" presetID="10" presetClass="entr" presetSubtype="0" fill="hold" nodeType="afterEffect">
                                  <p:stCondLst>
                                    <p:cond delay="0"/>
                                  </p:stCondLst>
                                  <p:childTnLst>
                                    <p:set>
                                      <p:cBhvr>
                                        <p:cTn id="139" dur="1" fill="hold">
                                          <p:stCondLst>
                                            <p:cond delay="0"/>
                                          </p:stCondLst>
                                        </p:cTn>
                                        <p:tgtEl>
                                          <p:spTgt spid="583"/>
                                        </p:tgtEl>
                                        <p:attrNameLst>
                                          <p:attrName>style.visibility</p:attrName>
                                        </p:attrNameLst>
                                      </p:cBhvr>
                                      <p:to>
                                        <p:strVal val="visible"/>
                                      </p:to>
                                    </p:set>
                                    <p:animEffect transition="in" filter="fade">
                                      <p:cBhvr>
                                        <p:cTn id="140" dur="250"/>
                                        <p:tgtEl>
                                          <p:spTgt spid="583"/>
                                        </p:tgtEl>
                                      </p:cBhvr>
                                    </p:animEffect>
                                  </p:childTnLst>
                                </p:cTn>
                              </p:par>
                              <p:par>
                                <p:cTn id="141" presetID="10" presetClass="entr" presetSubtype="0" fill="hold" nodeType="withEffect">
                                  <p:stCondLst>
                                    <p:cond delay="0"/>
                                  </p:stCondLst>
                                  <p:childTnLst>
                                    <p:set>
                                      <p:cBhvr>
                                        <p:cTn id="142" dur="1" fill="hold">
                                          <p:stCondLst>
                                            <p:cond delay="0"/>
                                          </p:stCondLst>
                                        </p:cTn>
                                        <p:tgtEl>
                                          <p:spTgt spid="709"/>
                                        </p:tgtEl>
                                        <p:attrNameLst>
                                          <p:attrName>style.visibility</p:attrName>
                                        </p:attrNameLst>
                                      </p:cBhvr>
                                      <p:to>
                                        <p:strVal val="visible"/>
                                      </p:to>
                                    </p:set>
                                    <p:animEffect transition="in" filter="fade">
                                      <p:cBhvr>
                                        <p:cTn id="143" dur="250"/>
                                        <p:tgtEl>
                                          <p:spTgt spid="709"/>
                                        </p:tgtEl>
                                      </p:cBhvr>
                                    </p:animEffect>
                                  </p:childTnLst>
                                </p:cTn>
                              </p:par>
                            </p:childTnLst>
                          </p:cTn>
                        </p:par>
                        <p:par>
                          <p:cTn id="144" fill="hold">
                            <p:stCondLst>
                              <p:cond delay="1750"/>
                            </p:stCondLst>
                            <p:childTnLst>
                              <p:par>
                                <p:cTn id="145" presetID="10" presetClass="entr" presetSubtype="0" fill="hold" nodeType="afterEffect">
                                  <p:stCondLst>
                                    <p:cond delay="0"/>
                                  </p:stCondLst>
                                  <p:childTnLst>
                                    <p:set>
                                      <p:cBhvr>
                                        <p:cTn id="146" dur="1" fill="hold">
                                          <p:stCondLst>
                                            <p:cond delay="0"/>
                                          </p:stCondLst>
                                        </p:cTn>
                                        <p:tgtEl>
                                          <p:spTgt spid="584"/>
                                        </p:tgtEl>
                                        <p:attrNameLst>
                                          <p:attrName>style.visibility</p:attrName>
                                        </p:attrNameLst>
                                      </p:cBhvr>
                                      <p:to>
                                        <p:strVal val="visible"/>
                                      </p:to>
                                    </p:set>
                                    <p:animEffect transition="in" filter="fade">
                                      <p:cBhvr>
                                        <p:cTn id="147" dur="250"/>
                                        <p:tgtEl>
                                          <p:spTgt spid="584"/>
                                        </p:tgtEl>
                                      </p:cBhvr>
                                    </p:animEffect>
                                  </p:childTnLst>
                                </p:cTn>
                              </p:par>
                              <p:par>
                                <p:cTn id="148" presetID="10" presetClass="entr" presetSubtype="0" fill="hold" nodeType="withEffect">
                                  <p:stCondLst>
                                    <p:cond delay="0"/>
                                  </p:stCondLst>
                                  <p:childTnLst>
                                    <p:set>
                                      <p:cBhvr>
                                        <p:cTn id="149" dur="1" fill="hold">
                                          <p:stCondLst>
                                            <p:cond delay="0"/>
                                          </p:stCondLst>
                                        </p:cTn>
                                        <p:tgtEl>
                                          <p:spTgt spid="710"/>
                                        </p:tgtEl>
                                        <p:attrNameLst>
                                          <p:attrName>style.visibility</p:attrName>
                                        </p:attrNameLst>
                                      </p:cBhvr>
                                      <p:to>
                                        <p:strVal val="visible"/>
                                      </p:to>
                                    </p:set>
                                    <p:animEffect transition="in" filter="fade">
                                      <p:cBhvr>
                                        <p:cTn id="150" dur="250"/>
                                        <p:tgtEl>
                                          <p:spTgt spid="710"/>
                                        </p:tgtEl>
                                      </p:cBhvr>
                                    </p:animEffect>
                                  </p:childTnLst>
                                </p:cTn>
                              </p:par>
                            </p:childTnLst>
                          </p:cTn>
                        </p:par>
                        <p:par>
                          <p:cTn id="151" fill="hold">
                            <p:stCondLst>
                              <p:cond delay="2000"/>
                            </p:stCondLst>
                            <p:childTnLst>
                              <p:par>
                                <p:cTn id="152" presetID="10" presetClass="entr" presetSubtype="0" fill="hold" nodeType="afterEffect">
                                  <p:stCondLst>
                                    <p:cond delay="0"/>
                                  </p:stCondLst>
                                  <p:childTnLst>
                                    <p:set>
                                      <p:cBhvr>
                                        <p:cTn id="153" dur="1" fill="hold">
                                          <p:stCondLst>
                                            <p:cond delay="0"/>
                                          </p:stCondLst>
                                        </p:cTn>
                                        <p:tgtEl>
                                          <p:spTgt spid="597"/>
                                        </p:tgtEl>
                                        <p:attrNameLst>
                                          <p:attrName>style.visibility</p:attrName>
                                        </p:attrNameLst>
                                      </p:cBhvr>
                                      <p:to>
                                        <p:strVal val="visible"/>
                                      </p:to>
                                    </p:set>
                                    <p:animEffect transition="in" filter="fade">
                                      <p:cBhvr>
                                        <p:cTn id="154" dur="250"/>
                                        <p:tgtEl>
                                          <p:spTgt spid="597"/>
                                        </p:tgtEl>
                                      </p:cBhvr>
                                    </p:animEffect>
                                  </p:childTnLst>
                                </p:cTn>
                              </p:par>
                              <p:par>
                                <p:cTn id="155" presetID="10" presetClass="entr" presetSubtype="0" fill="hold" nodeType="withEffect">
                                  <p:stCondLst>
                                    <p:cond delay="0"/>
                                  </p:stCondLst>
                                  <p:childTnLst>
                                    <p:set>
                                      <p:cBhvr>
                                        <p:cTn id="156" dur="1" fill="hold">
                                          <p:stCondLst>
                                            <p:cond delay="0"/>
                                          </p:stCondLst>
                                        </p:cTn>
                                        <p:tgtEl>
                                          <p:spTgt spid="711"/>
                                        </p:tgtEl>
                                        <p:attrNameLst>
                                          <p:attrName>style.visibility</p:attrName>
                                        </p:attrNameLst>
                                      </p:cBhvr>
                                      <p:to>
                                        <p:strVal val="visible"/>
                                      </p:to>
                                    </p:set>
                                    <p:animEffect transition="in" filter="fade">
                                      <p:cBhvr>
                                        <p:cTn id="157" dur="250"/>
                                        <p:tgtEl>
                                          <p:spTgt spid="711"/>
                                        </p:tgtEl>
                                      </p:cBhvr>
                                    </p:animEffect>
                                  </p:childTnLst>
                                </p:cTn>
                              </p:par>
                            </p:childTnLst>
                          </p:cTn>
                        </p:par>
                        <p:par>
                          <p:cTn id="158" fill="hold">
                            <p:stCondLst>
                              <p:cond delay="2250"/>
                            </p:stCondLst>
                            <p:childTnLst>
                              <p:par>
                                <p:cTn id="159" presetID="10" presetClass="entr" presetSubtype="0" fill="hold" nodeType="afterEffect">
                                  <p:stCondLst>
                                    <p:cond delay="0"/>
                                  </p:stCondLst>
                                  <p:childTnLst>
                                    <p:set>
                                      <p:cBhvr>
                                        <p:cTn id="160" dur="1" fill="hold">
                                          <p:stCondLst>
                                            <p:cond delay="0"/>
                                          </p:stCondLst>
                                        </p:cTn>
                                        <p:tgtEl>
                                          <p:spTgt spid="598"/>
                                        </p:tgtEl>
                                        <p:attrNameLst>
                                          <p:attrName>style.visibility</p:attrName>
                                        </p:attrNameLst>
                                      </p:cBhvr>
                                      <p:to>
                                        <p:strVal val="visible"/>
                                      </p:to>
                                    </p:set>
                                    <p:animEffect transition="in" filter="fade">
                                      <p:cBhvr>
                                        <p:cTn id="161" dur="250"/>
                                        <p:tgtEl>
                                          <p:spTgt spid="598"/>
                                        </p:tgtEl>
                                      </p:cBhvr>
                                    </p:animEffect>
                                  </p:childTnLst>
                                </p:cTn>
                              </p:par>
                              <p:par>
                                <p:cTn id="162" presetID="10" presetClass="entr" presetSubtype="0" fill="hold" nodeType="withEffect">
                                  <p:stCondLst>
                                    <p:cond delay="0"/>
                                  </p:stCondLst>
                                  <p:childTnLst>
                                    <p:set>
                                      <p:cBhvr>
                                        <p:cTn id="163" dur="1" fill="hold">
                                          <p:stCondLst>
                                            <p:cond delay="0"/>
                                          </p:stCondLst>
                                        </p:cTn>
                                        <p:tgtEl>
                                          <p:spTgt spid="712"/>
                                        </p:tgtEl>
                                        <p:attrNameLst>
                                          <p:attrName>style.visibility</p:attrName>
                                        </p:attrNameLst>
                                      </p:cBhvr>
                                      <p:to>
                                        <p:strVal val="visible"/>
                                      </p:to>
                                    </p:set>
                                    <p:animEffect transition="in" filter="fade">
                                      <p:cBhvr>
                                        <p:cTn id="164" dur="250"/>
                                        <p:tgtEl>
                                          <p:spTgt spid="712"/>
                                        </p:tgtEl>
                                      </p:cBhvr>
                                    </p:animEffect>
                                  </p:childTnLst>
                                </p:cTn>
                              </p:par>
                            </p:childTnLst>
                          </p:cTn>
                        </p:par>
                        <p:par>
                          <p:cTn id="165" fill="hold">
                            <p:stCondLst>
                              <p:cond delay="2500"/>
                            </p:stCondLst>
                            <p:childTnLst>
                              <p:par>
                                <p:cTn id="166" presetID="10" presetClass="entr" presetSubtype="0" fill="hold" nodeType="afterEffect">
                                  <p:stCondLst>
                                    <p:cond delay="0"/>
                                  </p:stCondLst>
                                  <p:childTnLst>
                                    <p:set>
                                      <p:cBhvr>
                                        <p:cTn id="167" dur="1" fill="hold">
                                          <p:stCondLst>
                                            <p:cond delay="0"/>
                                          </p:stCondLst>
                                        </p:cTn>
                                        <p:tgtEl>
                                          <p:spTgt spid="599"/>
                                        </p:tgtEl>
                                        <p:attrNameLst>
                                          <p:attrName>style.visibility</p:attrName>
                                        </p:attrNameLst>
                                      </p:cBhvr>
                                      <p:to>
                                        <p:strVal val="visible"/>
                                      </p:to>
                                    </p:set>
                                    <p:animEffect transition="in" filter="fade">
                                      <p:cBhvr>
                                        <p:cTn id="168" dur="250"/>
                                        <p:tgtEl>
                                          <p:spTgt spid="599"/>
                                        </p:tgtEl>
                                      </p:cBhvr>
                                    </p:animEffect>
                                  </p:childTnLst>
                                </p:cTn>
                              </p:par>
                              <p:par>
                                <p:cTn id="169" presetID="10" presetClass="entr" presetSubtype="0" fill="hold" nodeType="withEffect">
                                  <p:stCondLst>
                                    <p:cond delay="0"/>
                                  </p:stCondLst>
                                  <p:childTnLst>
                                    <p:set>
                                      <p:cBhvr>
                                        <p:cTn id="170" dur="1" fill="hold">
                                          <p:stCondLst>
                                            <p:cond delay="0"/>
                                          </p:stCondLst>
                                        </p:cTn>
                                        <p:tgtEl>
                                          <p:spTgt spid="713"/>
                                        </p:tgtEl>
                                        <p:attrNameLst>
                                          <p:attrName>style.visibility</p:attrName>
                                        </p:attrNameLst>
                                      </p:cBhvr>
                                      <p:to>
                                        <p:strVal val="visible"/>
                                      </p:to>
                                    </p:set>
                                    <p:animEffect transition="in" filter="fade">
                                      <p:cBhvr>
                                        <p:cTn id="171" dur="250"/>
                                        <p:tgtEl>
                                          <p:spTgt spid="713"/>
                                        </p:tgtEl>
                                      </p:cBhvr>
                                    </p:animEffect>
                                  </p:childTnLst>
                                </p:cTn>
                              </p:par>
                            </p:childTnLst>
                          </p:cTn>
                        </p:par>
                        <p:par>
                          <p:cTn id="172" fill="hold">
                            <p:stCondLst>
                              <p:cond delay="2750"/>
                            </p:stCondLst>
                            <p:childTnLst>
                              <p:par>
                                <p:cTn id="173" presetID="10" presetClass="entr" presetSubtype="0" fill="hold" grpId="0" nodeType="afterEffect">
                                  <p:stCondLst>
                                    <p:cond delay="0"/>
                                  </p:stCondLst>
                                  <p:childTnLst>
                                    <p:set>
                                      <p:cBhvr>
                                        <p:cTn id="174" dur="1" fill="hold">
                                          <p:stCondLst>
                                            <p:cond delay="0"/>
                                          </p:stCondLst>
                                        </p:cTn>
                                        <p:tgtEl>
                                          <p:spTgt spid="705"/>
                                        </p:tgtEl>
                                        <p:attrNameLst>
                                          <p:attrName>style.visibility</p:attrName>
                                        </p:attrNameLst>
                                      </p:cBhvr>
                                      <p:to>
                                        <p:strVal val="visible"/>
                                      </p:to>
                                    </p:set>
                                    <p:animEffect transition="in" filter="fade">
                                      <p:cBhvr>
                                        <p:cTn id="175" dur="500"/>
                                        <p:tgtEl>
                                          <p:spTgt spid="705"/>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721"/>
                                        </p:tgtEl>
                                        <p:attrNameLst>
                                          <p:attrName>style.visibility</p:attrName>
                                        </p:attrNameLst>
                                      </p:cBhvr>
                                      <p:to>
                                        <p:strVal val="visible"/>
                                      </p:to>
                                    </p:set>
                                    <p:animEffect transition="in" filter="fade">
                                      <p:cBhvr>
                                        <p:cTn id="180" dur="250"/>
                                        <p:tgtEl>
                                          <p:spTgt spid="721"/>
                                        </p:tgtEl>
                                      </p:cBhvr>
                                    </p:animEffect>
                                  </p:childTnLst>
                                </p:cTn>
                              </p:par>
                              <p:par>
                                <p:cTn id="181" presetID="10" presetClass="entr" presetSubtype="0" fill="hold" nodeType="withEffect">
                                  <p:stCondLst>
                                    <p:cond delay="0"/>
                                  </p:stCondLst>
                                  <p:childTnLst>
                                    <p:set>
                                      <p:cBhvr>
                                        <p:cTn id="182" dur="1" fill="hold">
                                          <p:stCondLst>
                                            <p:cond delay="0"/>
                                          </p:stCondLst>
                                        </p:cTn>
                                        <p:tgtEl>
                                          <p:spTgt spid="747"/>
                                        </p:tgtEl>
                                        <p:attrNameLst>
                                          <p:attrName>style.visibility</p:attrName>
                                        </p:attrNameLst>
                                      </p:cBhvr>
                                      <p:to>
                                        <p:strVal val="visible"/>
                                      </p:to>
                                    </p:set>
                                    <p:animEffect transition="in" filter="fade">
                                      <p:cBhvr>
                                        <p:cTn id="183" dur="250"/>
                                        <p:tgtEl>
                                          <p:spTgt spid="747"/>
                                        </p:tgtEl>
                                      </p:cBhvr>
                                    </p:animEffect>
                                  </p:childTnLst>
                                </p:cTn>
                              </p:par>
                            </p:childTnLst>
                          </p:cTn>
                        </p:par>
                        <p:par>
                          <p:cTn id="184" fill="hold">
                            <p:stCondLst>
                              <p:cond delay="250"/>
                            </p:stCondLst>
                            <p:childTnLst>
                              <p:par>
                                <p:cTn id="185" presetID="10" presetClass="entr" presetSubtype="0" fill="hold" nodeType="afterEffect">
                                  <p:stCondLst>
                                    <p:cond delay="0"/>
                                  </p:stCondLst>
                                  <p:childTnLst>
                                    <p:set>
                                      <p:cBhvr>
                                        <p:cTn id="186" dur="1" fill="hold">
                                          <p:stCondLst>
                                            <p:cond delay="0"/>
                                          </p:stCondLst>
                                        </p:cTn>
                                        <p:tgtEl>
                                          <p:spTgt spid="720"/>
                                        </p:tgtEl>
                                        <p:attrNameLst>
                                          <p:attrName>style.visibility</p:attrName>
                                        </p:attrNameLst>
                                      </p:cBhvr>
                                      <p:to>
                                        <p:strVal val="visible"/>
                                      </p:to>
                                    </p:set>
                                    <p:animEffect transition="in" filter="fade">
                                      <p:cBhvr>
                                        <p:cTn id="187" dur="250"/>
                                        <p:tgtEl>
                                          <p:spTgt spid="720"/>
                                        </p:tgtEl>
                                      </p:cBhvr>
                                    </p:animEffect>
                                  </p:childTnLst>
                                </p:cTn>
                              </p:par>
                              <p:par>
                                <p:cTn id="188" presetID="10" presetClass="entr" presetSubtype="0" fill="hold" nodeType="withEffect">
                                  <p:stCondLst>
                                    <p:cond delay="0"/>
                                  </p:stCondLst>
                                  <p:childTnLst>
                                    <p:set>
                                      <p:cBhvr>
                                        <p:cTn id="189" dur="1" fill="hold">
                                          <p:stCondLst>
                                            <p:cond delay="0"/>
                                          </p:stCondLst>
                                        </p:cTn>
                                        <p:tgtEl>
                                          <p:spTgt spid="749"/>
                                        </p:tgtEl>
                                        <p:attrNameLst>
                                          <p:attrName>style.visibility</p:attrName>
                                        </p:attrNameLst>
                                      </p:cBhvr>
                                      <p:to>
                                        <p:strVal val="visible"/>
                                      </p:to>
                                    </p:set>
                                    <p:animEffect transition="in" filter="fade">
                                      <p:cBhvr>
                                        <p:cTn id="190" dur="250"/>
                                        <p:tgtEl>
                                          <p:spTgt spid="749"/>
                                        </p:tgtEl>
                                      </p:cBhvr>
                                    </p:animEffect>
                                  </p:childTnLst>
                                </p:cTn>
                              </p:par>
                            </p:childTnLst>
                          </p:cTn>
                        </p:par>
                        <p:par>
                          <p:cTn id="191" fill="hold">
                            <p:stCondLst>
                              <p:cond delay="500"/>
                            </p:stCondLst>
                            <p:childTnLst>
                              <p:par>
                                <p:cTn id="192" presetID="10" presetClass="entr" presetSubtype="0" fill="hold" nodeType="afterEffect">
                                  <p:stCondLst>
                                    <p:cond delay="0"/>
                                  </p:stCondLst>
                                  <p:childTnLst>
                                    <p:set>
                                      <p:cBhvr>
                                        <p:cTn id="193" dur="1" fill="hold">
                                          <p:stCondLst>
                                            <p:cond delay="0"/>
                                          </p:stCondLst>
                                        </p:cTn>
                                        <p:tgtEl>
                                          <p:spTgt spid="719"/>
                                        </p:tgtEl>
                                        <p:attrNameLst>
                                          <p:attrName>style.visibility</p:attrName>
                                        </p:attrNameLst>
                                      </p:cBhvr>
                                      <p:to>
                                        <p:strVal val="visible"/>
                                      </p:to>
                                    </p:set>
                                    <p:animEffect transition="in" filter="fade">
                                      <p:cBhvr>
                                        <p:cTn id="194" dur="250"/>
                                        <p:tgtEl>
                                          <p:spTgt spid="719"/>
                                        </p:tgtEl>
                                      </p:cBhvr>
                                    </p:animEffect>
                                  </p:childTnLst>
                                </p:cTn>
                              </p:par>
                              <p:par>
                                <p:cTn id="195" presetID="10" presetClass="entr" presetSubtype="0" fill="hold" nodeType="withEffect">
                                  <p:stCondLst>
                                    <p:cond delay="0"/>
                                  </p:stCondLst>
                                  <p:childTnLst>
                                    <p:set>
                                      <p:cBhvr>
                                        <p:cTn id="196" dur="1" fill="hold">
                                          <p:stCondLst>
                                            <p:cond delay="0"/>
                                          </p:stCondLst>
                                        </p:cTn>
                                        <p:tgtEl>
                                          <p:spTgt spid="750"/>
                                        </p:tgtEl>
                                        <p:attrNameLst>
                                          <p:attrName>style.visibility</p:attrName>
                                        </p:attrNameLst>
                                      </p:cBhvr>
                                      <p:to>
                                        <p:strVal val="visible"/>
                                      </p:to>
                                    </p:set>
                                    <p:animEffect transition="in" filter="fade">
                                      <p:cBhvr>
                                        <p:cTn id="197" dur="250"/>
                                        <p:tgtEl>
                                          <p:spTgt spid="750"/>
                                        </p:tgtEl>
                                      </p:cBhvr>
                                    </p:animEffect>
                                  </p:childTnLst>
                                </p:cTn>
                              </p:par>
                            </p:childTnLst>
                          </p:cTn>
                        </p:par>
                        <p:par>
                          <p:cTn id="198" fill="hold">
                            <p:stCondLst>
                              <p:cond delay="750"/>
                            </p:stCondLst>
                            <p:childTnLst>
                              <p:par>
                                <p:cTn id="199" presetID="10" presetClass="entr" presetSubtype="0" fill="hold" nodeType="afterEffect">
                                  <p:stCondLst>
                                    <p:cond delay="0"/>
                                  </p:stCondLst>
                                  <p:childTnLst>
                                    <p:set>
                                      <p:cBhvr>
                                        <p:cTn id="200" dur="1" fill="hold">
                                          <p:stCondLst>
                                            <p:cond delay="0"/>
                                          </p:stCondLst>
                                        </p:cTn>
                                        <p:tgtEl>
                                          <p:spTgt spid="718"/>
                                        </p:tgtEl>
                                        <p:attrNameLst>
                                          <p:attrName>style.visibility</p:attrName>
                                        </p:attrNameLst>
                                      </p:cBhvr>
                                      <p:to>
                                        <p:strVal val="visible"/>
                                      </p:to>
                                    </p:set>
                                    <p:animEffect transition="in" filter="fade">
                                      <p:cBhvr>
                                        <p:cTn id="201" dur="250"/>
                                        <p:tgtEl>
                                          <p:spTgt spid="718"/>
                                        </p:tgtEl>
                                      </p:cBhvr>
                                    </p:animEffect>
                                  </p:childTnLst>
                                </p:cTn>
                              </p:par>
                              <p:par>
                                <p:cTn id="202" presetID="10" presetClass="entr" presetSubtype="0" fill="hold" nodeType="withEffect">
                                  <p:stCondLst>
                                    <p:cond delay="0"/>
                                  </p:stCondLst>
                                  <p:childTnLst>
                                    <p:set>
                                      <p:cBhvr>
                                        <p:cTn id="203" dur="1" fill="hold">
                                          <p:stCondLst>
                                            <p:cond delay="0"/>
                                          </p:stCondLst>
                                        </p:cTn>
                                        <p:tgtEl>
                                          <p:spTgt spid="751"/>
                                        </p:tgtEl>
                                        <p:attrNameLst>
                                          <p:attrName>style.visibility</p:attrName>
                                        </p:attrNameLst>
                                      </p:cBhvr>
                                      <p:to>
                                        <p:strVal val="visible"/>
                                      </p:to>
                                    </p:set>
                                    <p:animEffect transition="in" filter="fade">
                                      <p:cBhvr>
                                        <p:cTn id="204" dur="250"/>
                                        <p:tgtEl>
                                          <p:spTgt spid="751"/>
                                        </p:tgtEl>
                                      </p:cBhvr>
                                    </p:animEffect>
                                  </p:childTnLst>
                                </p:cTn>
                              </p:par>
                            </p:childTnLst>
                          </p:cTn>
                        </p:par>
                        <p:par>
                          <p:cTn id="205" fill="hold">
                            <p:stCondLst>
                              <p:cond delay="1000"/>
                            </p:stCondLst>
                            <p:childTnLst>
                              <p:par>
                                <p:cTn id="206" presetID="10" presetClass="entr" presetSubtype="0" fill="hold" nodeType="afterEffect">
                                  <p:stCondLst>
                                    <p:cond delay="0"/>
                                  </p:stCondLst>
                                  <p:childTnLst>
                                    <p:set>
                                      <p:cBhvr>
                                        <p:cTn id="207" dur="1" fill="hold">
                                          <p:stCondLst>
                                            <p:cond delay="0"/>
                                          </p:stCondLst>
                                        </p:cTn>
                                        <p:tgtEl>
                                          <p:spTgt spid="717"/>
                                        </p:tgtEl>
                                        <p:attrNameLst>
                                          <p:attrName>style.visibility</p:attrName>
                                        </p:attrNameLst>
                                      </p:cBhvr>
                                      <p:to>
                                        <p:strVal val="visible"/>
                                      </p:to>
                                    </p:set>
                                    <p:animEffect transition="in" filter="fade">
                                      <p:cBhvr>
                                        <p:cTn id="208" dur="250"/>
                                        <p:tgtEl>
                                          <p:spTgt spid="717"/>
                                        </p:tgtEl>
                                      </p:cBhvr>
                                    </p:animEffect>
                                  </p:childTnLst>
                                </p:cTn>
                              </p:par>
                              <p:par>
                                <p:cTn id="209" presetID="10" presetClass="entr" presetSubtype="0" fill="hold" nodeType="withEffect">
                                  <p:stCondLst>
                                    <p:cond delay="0"/>
                                  </p:stCondLst>
                                  <p:childTnLst>
                                    <p:set>
                                      <p:cBhvr>
                                        <p:cTn id="210" dur="1" fill="hold">
                                          <p:stCondLst>
                                            <p:cond delay="0"/>
                                          </p:stCondLst>
                                        </p:cTn>
                                        <p:tgtEl>
                                          <p:spTgt spid="752"/>
                                        </p:tgtEl>
                                        <p:attrNameLst>
                                          <p:attrName>style.visibility</p:attrName>
                                        </p:attrNameLst>
                                      </p:cBhvr>
                                      <p:to>
                                        <p:strVal val="visible"/>
                                      </p:to>
                                    </p:set>
                                    <p:animEffect transition="in" filter="fade">
                                      <p:cBhvr>
                                        <p:cTn id="211" dur="250"/>
                                        <p:tgtEl>
                                          <p:spTgt spid="752"/>
                                        </p:tgtEl>
                                      </p:cBhvr>
                                    </p:animEffect>
                                  </p:childTnLst>
                                </p:cTn>
                              </p:par>
                            </p:childTnLst>
                          </p:cTn>
                        </p:par>
                        <p:par>
                          <p:cTn id="212" fill="hold">
                            <p:stCondLst>
                              <p:cond delay="1250"/>
                            </p:stCondLst>
                            <p:childTnLst>
                              <p:par>
                                <p:cTn id="213" presetID="10" presetClass="entr" presetSubtype="0" fill="hold" nodeType="afterEffect">
                                  <p:stCondLst>
                                    <p:cond delay="0"/>
                                  </p:stCondLst>
                                  <p:childTnLst>
                                    <p:set>
                                      <p:cBhvr>
                                        <p:cTn id="214" dur="1" fill="hold">
                                          <p:stCondLst>
                                            <p:cond delay="0"/>
                                          </p:stCondLst>
                                        </p:cTn>
                                        <p:tgtEl>
                                          <p:spTgt spid="716"/>
                                        </p:tgtEl>
                                        <p:attrNameLst>
                                          <p:attrName>style.visibility</p:attrName>
                                        </p:attrNameLst>
                                      </p:cBhvr>
                                      <p:to>
                                        <p:strVal val="visible"/>
                                      </p:to>
                                    </p:set>
                                    <p:animEffect transition="in" filter="fade">
                                      <p:cBhvr>
                                        <p:cTn id="215" dur="250"/>
                                        <p:tgtEl>
                                          <p:spTgt spid="716"/>
                                        </p:tgtEl>
                                      </p:cBhvr>
                                    </p:animEffect>
                                  </p:childTnLst>
                                </p:cTn>
                              </p:par>
                              <p:par>
                                <p:cTn id="216" presetID="10" presetClass="entr" presetSubtype="0" fill="hold" nodeType="withEffect">
                                  <p:stCondLst>
                                    <p:cond delay="0"/>
                                  </p:stCondLst>
                                  <p:childTnLst>
                                    <p:set>
                                      <p:cBhvr>
                                        <p:cTn id="217" dur="1" fill="hold">
                                          <p:stCondLst>
                                            <p:cond delay="0"/>
                                          </p:stCondLst>
                                        </p:cTn>
                                        <p:tgtEl>
                                          <p:spTgt spid="753"/>
                                        </p:tgtEl>
                                        <p:attrNameLst>
                                          <p:attrName>style.visibility</p:attrName>
                                        </p:attrNameLst>
                                      </p:cBhvr>
                                      <p:to>
                                        <p:strVal val="visible"/>
                                      </p:to>
                                    </p:set>
                                    <p:animEffect transition="in" filter="fade">
                                      <p:cBhvr>
                                        <p:cTn id="218" dur="250"/>
                                        <p:tgtEl>
                                          <p:spTgt spid="753"/>
                                        </p:tgtEl>
                                      </p:cBhvr>
                                    </p:animEffect>
                                  </p:childTnLst>
                                </p:cTn>
                              </p:par>
                            </p:childTnLst>
                          </p:cTn>
                        </p:par>
                        <p:par>
                          <p:cTn id="219" fill="hold">
                            <p:stCondLst>
                              <p:cond delay="1500"/>
                            </p:stCondLst>
                            <p:childTnLst>
                              <p:par>
                                <p:cTn id="220" presetID="10" presetClass="entr" presetSubtype="0" fill="hold" nodeType="afterEffect">
                                  <p:stCondLst>
                                    <p:cond delay="0"/>
                                  </p:stCondLst>
                                  <p:childTnLst>
                                    <p:set>
                                      <p:cBhvr>
                                        <p:cTn id="221" dur="1" fill="hold">
                                          <p:stCondLst>
                                            <p:cond delay="0"/>
                                          </p:stCondLst>
                                        </p:cTn>
                                        <p:tgtEl>
                                          <p:spTgt spid="722"/>
                                        </p:tgtEl>
                                        <p:attrNameLst>
                                          <p:attrName>style.visibility</p:attrName>
                                        </p:attrNameLst>
                                      </p:cBhvr>
                                      <p:to>
                                        <p:strVal val="visible"/>
                                      </p:to>
                                    </p:set>
                                    <p:animEffect transition="in" filter="fade">
                                      <p:cBhvr>
                                        <p:cTn id="222" dur="250"/>
                                        <p:tgtEl>
                                          <p:spTgt spid="722"/>
                                        </p:tgtEl>
                                      </p:cBhvr>
                                    </p:animEffect>
                                  </p:childTnLst>
                                </p:cTn>
                              </p:par>
                              <p:par>
                                <p:cTn id="223" presetID="10" presetClass="entr" presetSubtype="0" fill="hold" nodeType="withEffect">
                                  <p:stCondLst>
                                    <p:cond delay="0"/>
                                  </p:stCondLst>
                                  <p:childTnLst>
                                    <p:set>
                                      <p:cBhvr>
                                        <p:cTn id="224" dur="1" fill="hold">
                                          <p:stCondLst>
                                            <p:cond delay="0"/>
                                          </p:stCondLst>
                                        </p:cTn>
                                        <p:tgtEl>
                                          <p:spTgt spid="754"/>
                                        </p:tgtEl>
                                        <p:attrNameLst>
                                          <p:attrName>style.visibility</p:attrName>
                                        </p:attrNameLst>
                                      </p:cBhvr>
                                      <p:to>
                                        <p:strVal val="visible"/>
                                      </p:to>
                                    </p:set>
                                    <p:animEffect transition="in" filter="fade">
                                      <p:cBhvr>
                                        <p:cTn id="225" dur="250"/>
                                        <p:tgtEl>
                                          <p:spTgt spid="754"/>
                                        </p:tgtEl>
                                      </p:cBhvr>
                                    </p:animEffect>
                                  </p:childTnLst>
                                </p:cTn>
                              </p:par>
                            </p:childTnLst>
                          </p:cTn>
                        </p:par>
                        <p:par>
                          <p:cTn id="226" fill="hold">
                            <p:stCondLst>
                              <p:cond delay="1750"/>
                            </p:stCondLst>
                            <p:childTnLst>
                              <p:par>
                                <p:cTn id="227" presetID="10" presetClass="entr" presetSubtype="0" fill="hold" nodeType="afterEffect">
                                  <p:stCondLst>
                                    <p:cond delay="0"/>
                                  </p:stCondLst>
                                  <p:childTnLst>
                                    <p:set>
                                      <p:cBhvr>
                                        <p:cTn id="228" dur="1" fill="hold">
                                          <p:stCondLst>
                                            <p:cond delay="0"/>
                                          </p:stCondLst>
                                        </p:cTn>
                                        <p:tgtEl>
                                          <p:spTgt spid="723"/>
                                        </p:tgtEl>
                                        <p:attrNameLst>
                                          <p:attrName>style.visibility</p:attrName>
                                        </p:attrNameLst>
                                      </p:cBhvr>
                                      <p:to>
                                        <p:strVal val="visible"/>
                                      </p:to>
                                    </p:set>
                                    <p:animEffect transition="in" filter="fade">
                                      <p:cBhvr>
                                        <p:cTn id="229" dur="250"/>
                                        <p:tgtEl>
                                          <p:spTgt spid="723"/>
                                        </p:tgtEl>
                                      </p:cBhvr>
                                    </p:animEffect>
                                  </p:childTnLst>
                                </p:cTn>
                              </p:par>
                              <p:par>
                                <p:cTn id="230" presetID="10" presetClass="entr" presetSubtype="0" fill="hold" nodeType="withEffect">
                                  <p:stCondLst>
                                    <p:cond delay="0"/>
                                  </p:stCondLst>
                                  <p:childTnLst>
                                    <p:set>
                                      <p:cBhvr>
                                        <p:cTn id="231" dur="1" fill="hold">
                                          <p:stCondLst>
                                            <p:cond delay="0"/>
                                          </p:stCondLst>
                                        </p:cTn>
                                        <p:tgtEl>
                                          <p:spTgt spid="755"/>
                                        </p:tgtEl>
                                        <p:attrNameLst>
                                          <p:attrName>style.visibility</p:attrName>
                                        </p:attrNameLst>
                                      </p:cBhvr>
                                      <p:to>
                                        <p:strVal val="visible"/>
                                      </p:to>
                                    </p:set>
                                    <p:animEffect transition="in" filter="fade">
                                      <p:cBhvr>
                                        <p:cTn id="232" dur="250"/>
                                        <p:tgtEl>
                                          <p:spTgt spid="755"/>
                                        </p:tgtEl>
                                      </p:cBhvr>
                                    </p:animEffect>
                                  </p:childTnLst>
                                </p:cTn>
                              </p:par>
                            </p:childTnLst>
                          </p:cTn>
                        </p:par>
                        <p:par>
                          <p:cTn id="233" fill="hold">
                            <p:stCondLst>
                              <p:cond delay="2000"/>
                            </p:stCondLst>
                            <p:childTnLst>
                              <p:par>
                                <p:cTn id="234" presetID="10" presetClass="entr" presetSubtype="0" fill="hold" nodeType="afterEffect">
                                  <p:stCondLst>
                                    <p:cond delay="0"/>
                                  </p:stCondLst>
                                  <p:childTnLst>
                                    <p:set>
                                      <p:cBhvr>
                                        <p:cTn id="235" dur="1" fill="hold">
                                          <p:stCondLst>
                                            <p:cond delay="0"/>
                                          </p:stCondLst>
                                        </p:cTn>
                                        <p:tgtEl>
                                          <p:spTgt spid="724"/>
                                        </p:tgtEl>
                                        <p:attrNameLst>
                                          <p:attrName>style.visibility</p:attrName>
                                        </p:attrNameLst>
                                      </p:cBhvr>
                                      <p:to>
                                        <p:strVal val="visible"/>
                                      </p:to>
                                    </p:set>
                                    <p:animEffect transition="in" filter="fade">
                                      <p:cBhvr>
                                        <p:cTn id="236" dur="250"/>
                                        <p:tgtEl>
                                          <p:spTgt spid="724"/>
                                        </p:tgtEl>
                                      </p:cBhvr>
                                    </p:animEffect>
                                  </p:childTnLst>
                                </p:cTn>
                              </p:par>
                              <p:par>
                                <p:cTn id="237" presetID="10" presetClass="entr" presetSubtype="0" fill="hold" nodeType="withEffect">
                                  <p:stCondLst>
                                    <p:cond delay="0"/>
                                  </p:stCondLst>
                                  <p:childTnLst>
                                    <p:set>
                                      <p:cBhvr>
                                        <p:cTn id="238" dur="1" fill="hold">
                                          <p:stCondLst>
                                            <p:cond delay="0"/>
                                          </p:stCondLst>
                                        </p:cTn>
                                        <p:tgtEl>
                                          <p:spTgt spid="756"/>
                                        </p:tgtEl>
                                        <p:attrNameLst>
                                          <p:attrName>style.visibility</p:attrName>
                                        </p:attrNameLst>
                                      </p:cBhvr>
                                      <p:to>
                                        <p:strVal val="visible"/>
                                      </p:to>
                                    </p:set>
                                    <p:animEffect transition="in" filter="fade">
                                      <p:cBhvr>
                                        <p:cTn id="239" dur="250"/>
                                        <p:tgtEl>
                                          <p:spTgt spid="756"/>
                                        </p:tgtEl>
                                      </p:cBhvr>
                                    </p:animEffect>
                                  </p:childTnLst>
                                </p:cTn>
                              </p:par>
                            </p:childTnLst>
                          </p:cTn>
                        </p:par>
                        <p:par>
                          <p:cTn id="240" fill="hold">
                            <p:stCondLst>
                              <p:cond delay="2250"/>
                            </p:stCondLst>
                            <p:childTnLst>
                              <p:par>
                                <p:cTn id="241" presetID="10" presetClass="entr" presetSubtype="0" fill="hold" nodeType="afterEffect">
                                  <p:stCondLst>
                                    <p:cond delay="0"/>
                                  </p:stCondLst>
                                  <p:childTnLst>
                                    <p:set>
                                      <p:cBhvr>
                                        <p:cTn id="242" dur="1" fill="hold">
                                          <p:stCondLst>
                                            <p:cond delay="0"/>
                                          </p:stCondLst>
                                        </p:cTn>
                                        <p:tgtEl>
                                          <p:spTgt spid="757"/>
                                        </p:tgtEl>
                                        <p:attrNameLst>
                                          <p:attrName>style.visibility</p:attrName>
                                        </p:attrNameLst>
                                      </p:cBhvr>
                                      <p:to>
                                        <p:strVal val="visible"/>
                                      </p:to>
                                    </p:set>
                                    <p:animEffect transition="in" filter="fade">
                                      <p:cBhvr>
                                        <p:cTn id="243" dur="250"/>
                                        <p:tgtEl>
                                          <p:spTgt spid="757"/>
                                        </p:tgtEl>
                                      </p:cBhvr>
                                    </p:animEffect>
                                  </p:childTnLst>
                                </p:cTn>
                              </p:par>
                              <p:par>
                                <p:cTn id="244" presetID="10" presetClass="entr" presetSubtype="0" fill="hold" nodeType="withEffect">
                                  <p:stCondLst>
                                    <p:cond delay="0"/>
                                  </p:stCondLst>
                                  <p:childTnLst>
                                    <p:set>
                                      <p:cBhvr>
                                        <p:cTn id="245" dur="1" fill="hold">
                                          <p:stCondLst>
                                            <p:cond delay="0"/>
                                          </p:stCondLst>
                                        </p:cTn>
                                        <p:tgtEl>
                                          <p:spTgt spid="725"/>
                                        </p:tgtEl>
                                        <p:attrNameLst>
                                          <p:attrName>style.visibility</p:attrName>
                                        </p:attrNameLst>
                                      </p:cBhvr>
                                      <p:to>
                                        <p:strVal val="visible"/>
                                      </p:to>
                                    </p:set>
                                    <p:animEffect transition="in" filter="fade">
                                      <p:cBhvr>
                                        <p:cTn id="246" dur="250"/>
                                        <p:tgtEl>
                                          <p:spTgt spid="725"/>
                                        </p:tgtEl>
                                      </p:cBhvr>
                                    </p:animEffect>
                                  </p:childTnLst>
                                </p:cTn>
                              </p:par>
                            </p:childTnLst>
                          </p:cTn>
                        </p:par>
                        <p:par>
                          <p:cTn id="247" fill="hold">
                            <p:stCondLst>
                              <p:cond delay="2500"/>
                            </p:stCondLst>
                            <p:childTnLst>
                              <p:par>
                                <p:cTn id="248" presetID="10" presetClass="entr" presetSubtype="0" fill="hold" nodeType="afterEffect">
                                  <p:stCondLst>
                                    <p:cond delay="0"/>
                                  </p:stCondLst>
                                  <p:childTnLst>
                                    <p:set>
                                      <p:cBhvr>
                                        <p:cTn id="249" dur="1" fill="hold">
                                          <p:stCondLst>
                                            <p:cond delay="0"/>
                                          </p:stCondLst>
                                        </p:cTn>
                                        <p:tgtEl>
                                          <p:spTgt spid="758"/>
                                        </p:tgtEl>
                                        <p:attrNameLst>
                                          <p:attrName>style.visibility</p:attrName>
                                        </p:attrNameLst>
                                      </p:cBhvr>
                                      <p:to>
                                        <p:strVal val="visible"/>
                                      </p:to>
                                    </p:set>
                                    <p:animEffect transition="in" filter="fade">
                                      <p:cBhvr>
                                        <p:cTn id="250" dur="250"/>
                                        <p:tgtEl>
                                          <p:spTgt spid="758"/>
                                        </p:tgtEl>
                                      </p:cBhvr>
                                    </p:animEffect>
                                  </p:childTnLst>
                                </p:cTn>
                              </p:par>
                              <p:par>
                                <p:cTn id="251" presetID="10" presetClass="entr" presetSubtype="0" fill="hold" nodeType="withEffect">
                                  <p:stCondLst>
                                    <p:cond delay="0"/>
                                  </p:stCondLst>
                                  <p:childTnLst>
                                    <p:set>
                                      <p:cBhvr>
                                        <p:cTn id="252" dur="1" fill="hold">
                                          <p:stCondLst>
                                            <p:cond delay="0"/>
                                          </p:stCondLst>
                                        </p:cTn>
                                        <p:tgtEl>
                                          <p:spTgt spid="726"/>
                                        </p:tgtEl>
                                        <p:attrNameLst>
                                          <p:attrName>style.visibility</p:attrName>
                                        </p:attrNameLst>
                                      </p:cBhvr>
                                      <p:to>
                                        <p:strVal val="visible"/>
                                      </p:to>
                                    </p:set>
                                    <p:animEffect transition="in" filter="fade">
                                      <p:cBhvr>
                                        <p:cTn id="253" dur="250"/>
                                        <p:tgtEl>
                                          <p:spTgt spid="726"/>
                                        </p:tgtEl>
                                      </p:cBhvr>
                                    </p:animEffect>
                                  </p:childTnLst>
                                </p:cTn>
                              </p:par>
                            </p:childTnLst>
                          </p:cTn>
                        </p:par>
                        <p:par>
                          <p:cTn id="254" fill="hold">
                            <p:stCondLst>
                              <p:cond delay="2750"/>
                            </p:stCondLst>
                            <p:childTnLst>
                              <p:par>
                                <p:cTn id="255" presetID="10" presetClass="entr" presetSubtype="0" fill="hold" grpId="0" nodeType="afterEffect">
                                  <p:stCondLst>
                                    <p:cond delay="0"/>
                                  </p:stCondLst>
                                  <p:childTnLst>
                                    <p:set>
                                      <p:cBhvr>
                                        <p:cTn id="256" dur="1" fill="hold">
                                          <p:stCondLst>
                                            <p:cond delay="0"/>
                                          </p:stCondLst>
                                        </p:cTn>
                                        <p:tgtEl>
                                          <p:spTgt spid="707"/>
                                        </p:tgtEl>
                                        <p:attrNameLst>
                                          <p:attrName>style.visibility</p:attrName>
                                        </p:attrNameLst>
                                      </p:cBhvr>
                                      <p:to>
                                        <p:strVal val="visible"/>
                                      </p:to>
                                    </p:set>
                                    <p:animEffect transition="in" filter="fade">
                                      <p:cBhvr>
                                        <p:cTn id="257" dur="500"/>
                                        <p:tgtEl>
                                          <p:spTgt spid="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P spid="705" grpId="0"/>
      <p:bldP spid="707" grpId="0"/>
      <p:bldP spid="5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p:cNvGrpSpPr/>
          <p:nvPr/>
        </p:nvGrpSpPr>
        <p:grpSpPr>
          <a:xfrm>
            <a:off x="8290800" y="2664000"/>
            <a:ext cx="3521580" cy="1546668"/>
            <a:chOff x="4335210" y="2662508"/>
            <a:chExt cx="3521580" cy="1546668"/>
          </a:xfrm>
        </p:grpSpPr>
        <p:sp>
          <p:nvSpPr>
            <p:cNvPr id="300" name="Rectangle 299"/>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4335210" y="2662508"/>
            <a:ext cx="3521580" cy="1546668"/>
            <a:chOff x="4335210" y="2662508"/>
            <a:chExt cx="3521580" cy="1546668"/>
          </a:xfrm>
        </p:grpSpPr>
        <p:sp>
          <p:nvSpPr>
            <p:cNvPr id="364" name="Rectangle 363"/>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itle 1"/>
          <p:cNvSpPr>
            <a:spLocks noGrp="1"/>
          </p:cNvSpPr>
          <p:nvPr>
            <p:ph type="title" idx="4294967295"/>
          </p:nvPr>
        </p:nvSpPr>
        <p:spPr>
          <a:xfrm>
            <a:off x="0" y="2"/>
            <a:ext cx="12192000" cy="732816"/>
          </a:xfrm>
          <a:solidFill>
            <a:srgbClr val="000000"/>
          </a:solidFill>
        </p:spPr>
        <p:txBody>
          <a:bodyPr>
            <a:noAutofit/>
          </a:bodyPr>
          <a:lstStyle/>
          <a:p>
            <a:r>
              <a:rPr lang="en-US" sz="4000" b="1" dirty="0">
                <a:solidFill>
                  <a:srgbClr val="FFC000"/>
                </a:solidFill>
              </a:rPr>
              <a:t>Covariance rendering</a:t>
            </a:r>
          </a:p>
        </p:txBody>
      </p:sp>
      <mc:AlternateContent xmlns:mc="http://schemas.openxmlformats.org/markup-compatibility/2006" xmlns:a14="http://schemas.microsoft.com/office/drawing/2010/main">
        <mc:Choice Requires="a14">
          <p:sp>
            <p:nvSpPr>
              <p:cNvPr id="371" name="Rectangle 370"/>
              <p:cNvSpPr/>
              <p:nvPr/>
            </p:nvSpPr>
            <p:spPr>
              <a:xfrm>
                <a:off x="6535457" y="5230896"/>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𝑣</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371" name="Rectangle 370"/>
              <p:cNvSpPr>
                <a:spLocks noRot="1" noChangeAspect="1" noMove="1" noResize="1" noEditPoints="1" noAdjustHandles="1" noChangeArrowheads="1" noChangeShapeType="1" noTextEdit="1"/>
              </p:cNvSpPr>
              <p:nvPr/>
            </p:nvSpPr>
            <p:spPr>
              <a:xfrm>
                <a:off x="6535457" y="5230896"/>
                <a:ext cx="577544"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2" name="Rectangle 371"/>
              <p:cNvSpPr/>
              <p:nvPr/>
            </p:nvSpPr>
            <p:spPr>
              <a:xfrm>
                <a:off x="5918347" y="1883084"/>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he-IL" sz="2400" b="0" i="1" smtClean="0">
                              <a:solidFill>
                                <a:srgbClr val="F9965B"/>
                              </a:solidFill>
                              <a:latin typeface="Cambria Math" panose="02040503050406030204" pitchFamily="18" charset="0"/>
                            </a:rPr>
                            <m:t>1</m:t>
                          </m:r>
                        </m:sub>
                      </m:sSub>
                    </m:oMath>
                  </m:oMathPara>
                </a14:m>
                <a:endParaRPr lang="en-US" sz="2400" i="1" dirty="0">
                  <a:solidFill>
                    <a:srgbClr val="F9965B"/>
                  </a:solidFill>
                </a:endParaRPr>
              </a:p>
            </p:txBody>
          </p:sp>
        </mc:Choice>
        <mc:Fallback xmlns="">
          <p:sp>
            <p:nvSpPr>
              <p:cNvPr id="372" name="Rectangle 371"/>
              <p:cNvSpPr>
                <a:spLocks noRot="1" noChangeAspect="1" noMove="1" noResize="1" noEditPoints="1" noAdjustHandles="1" noChangeArrowheads="1" noChangeShapeType="1" noTextEdit="1"/>
              </p:cNvSpPr>
              <p:nvPr/>
            </p:nvSpPr>
            <p:spPr>
              <a:xfrm>
                <a:off x="5918347" y="1883084"/>
                <a:ext cx="577544" cy="461665"/>
              </a:xfrm>
              <a:prstGeom prst="rect">
                <a:avLst/>
              </a:prstGeom>
              <a:blipFill>
                <a:blip r:embed="rId6"/>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6" name="Rectangle 575"/>
              <p:cNvSpPr/>
              <p:nvPr/>
            </p:nvSpPr>
            <p:spPr>
              <a:xfrm>
                <a:off x="8452178" y="5209151"/>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576" name="Rectangle 575"/>
              <p:cNvSpPr>
                <a:spLocks noRot="1" noChangeAspect="1" noMove="1" noResize="1" noEditPoints="1" noAdjustHandles="1" noChangeArrowheads="1" noChangeShapeType="1" noTextEdit="1"/>
              </p:cNvSpPr>
              <p:nvPr/>
            </p:nvSpPr>
            <p:spPr>
              <a:xfrm>
                <a:off x="8452178" y="5209151"/>
                <a:ext cx="577544" cy="707886"/>
              </a:xfrm>
              <a:prstGeom prst="rect">
                <a:avLst/>
              </a:prstGeom>
              <a:blipFill>
                <a:blip r:embed="rId7"/>
                <a:stretch>
                  <a:fillRect/>
                </a:stretch>
              </a:blipFill>
            </p:spPr>
            <p:txBody>
              <a:bodyPr/>
              <a:lstStyle/>
              <a:p>
                <a:r>
                  <a:rPr lang="en-US">
                    <a:noFill/>
                  </a:rPr>
                  <a:t> </a:t>
                </a:r>
              </a:p>
            </p:txBody>
          </p:sp>
        </mc:Fallback>
      </mc:AlternateContent>
      <p:cxnSp>
        <p:nvCxnSpPr>
          <p:cNvPr id="631" name="Straight Connector 630"/>
          <p:cNvCxnSpPr/>
          <p:nvPr/>
        </p:nvCxnSpPr>
        <p:spPr>
          <a:xfrm flipH="1">
            <a:off x="6480415" y="28067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6493117" y="31752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flipH="1">
            <a:off x="6197600" y="38055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a:off x="4708765" y="3545160"/>
            <a:ext cx="225185" cy="455340"/>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p:nvPr/>
        </p:nvCxnSpPr>
        <p:spPr>
          <a:xfrm flipH="1">
            <a:off x="4712494" y="3019425"/>
            <a:ext cx="354807" cy="492919"/>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6199599" y="4052730"/>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6260191" y="1716682"/>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7186613" y="2905125"/>
            <a:ext cx="128588" cy="311944"/>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194551" y="3705225"/>
            <a:ext cx="247649" cy="238125"/>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7185025" y="3232150"/>
            <a:ext cx="9525" cy="473075"/>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5" name="Rectangle 704"/>
              <p:cNvSpPr/>
              <p:nvPr/>
            </p:nvSpPr>
            <p:spPr>
              <a:xfrm>
                <a:off x="7874297" y="2145554"/>
                <a:ext cx="1142684"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705" name="Rectangle 704"/>
              <p:cNvSpPr>
                <a:spLocks noRot="1" noChangeAspect="1" noMove="1" noResize="1" noEditPoints="1" noAdjustHandles="1" noChangeArrowheads="1" noChangeShapeType="1" noTextEdit="1"/>
              </p:cNvSpPr>
              <p:nvPr/>
            </p:nvSpPr>
            <p:spPr>
              <a:xfrm>
                <a:off x="7874297" y="2145554"/>
                <a:ext cx="1142684" cy="4934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7" name="Rectangle 706"/>
              <p:cNvSpPr/>
              <p:nvPr/>
            </p:nvSpPr>
            <p:spPr>
              <a:xfrm>
                <a:off x="782814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707" name="Rectangle 706"/>
              <p:cNvSpPr>
                <a:spLocks noRot="1" noChangeAspect="1" noMove="1" noResize="1" noEditPoints="1" noAdjustHandles="1" noChangeArrowheads="1" noChangeShapeType="1" noTextEdit="1"/>
              </p:cNvSpPr>
              <p:nvPr/>
            </p:nvSpPr>
            <p:spPr>
              <a:xfrm>
                <a:off x="7828143" y="4194474"/>
                <a:ext cx="1259832" cy="493405"/>
              </a:xfrm>
              <a:prstGeom prst="rect">
                <a:avLst/>
              </a:prstGeom>
              <a:blipFill>
                <a:blip r:embed="rId9"/>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Rectangle 293">
                <a:extLst>
                  <a:ext uri="{FF2B5EF4-FFF2-40B4-BE49-F238E27FC236}">
                    <a16:creationId xmlns:a16="http://schemas.microsoft.com/office/drawing/2014/main" id="{692AFD45-55F3-45D1-9166-836F6AC1279D}"/>
                  </a:ext>
                </a:extLst>
              </p:cNvPr>
              <p:cNvSpPr/>
              <p:nvPr/>
            </p:nvSpPr>
            <p:spPr>
              <a:xfrm>
                <a:off x="4452936" y="654253"/>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m:rPr>
                              <m:nor/>
                            </m:rPr>
                            <a:rPr lang="en-IL" sz="4000" i="1">
                              <a:solidFill>
                                <a:schemeClr val="bg1"/>
                              </a:solidFill>
                            </a:rPr>
                            <m:t>ℓ</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294" name="Rectangle 293">
                <a:extLst>
                  <a:ext uri="{FF2B5EF4-FFF2-40B4-BE49-F238E27FC236}">
                    <a16:creationId xmlns:a16="http://schemas.microsoft.com/office/drawing/2014/main" id="{692AFD45-55F3-45D1-9166-836F6AC1279D}"/>
                  </a:ext>
                </a:extLst>
              </p:cNvPr>
              <p:cNvSpPr>
                <a:spLocks noRot="1" noChangeAspect="1" noMove="1" noResize="1" noEditPoints="1" noAdjustHandles="1" noChangeArrowheads="1" noChangeShapeType="1" noTextEdit="1"/>
              </p:cNvSpPr>
              <p:nvPr/>
            </p:nvSpPr>
            <p:spPr>
              <a:xfrm>
                <a:off x="4452936" y="654253"/>
                <a:ext cx="577544" cy="707886"/>
              </a:xfrm>
              <a:prstGeom prst="rect">
                <a:avLst/>
              </a:prstGeom>
              <a:blipFill>
                <a:blip r:embed="rId10"/>
                <a:stretch>
                  <a:fillRect/>
                </a:stretch>
              </a:blipFill>
            </p:spPr>
            <p:txBody>
              <a:bodyPr/>
              <a:lstStyle/>
              <a:p>
                <a:r>
                  <a:rPr lang="en-US">
                    <a:noFill/>
                  </a:rPr>
                  <a:t> </a:t>
                </a:r>
              </a:p>
            </p:txBody>
          </p:sp>
        </mc:Fallback>
      </mc:AlternateContent>
      <p:grpSp>
        <p:nvGrpSpPr>
          <p:cNvPr id="21" name="Group 20"/>
          <p:cNvGrpSpPr/>
          <p:nvPr/>
        </p:nvGrpSpPr>
        <p:grpSpPr>
          <a:xfrm>
            <a:off x="5057250" y="550598"/>
            <a:ext cx="659124" cy="1686521"/>
            <a:chOff x="5347995" y="337829"/>
            <a:chExt cx="659124" cy="1686521"/>
          </a:xfrm>
        </p:grpSpPr>
        <p:cxnSp>
          <p:nvCxnSpPr>
            <p:cNvPr id="292" name="Straight Connector 291">
              <a:extLst>
                <a:ext uri="{FF2B5EF4-FFF2-40B4-BE49-F238E27FC236}">
                  <a16:creationId xmlns:a16="http://schemas.microsoft.com/office/drawing/2014/main" id="{4AF31ABA-6C02-4955-8C42-3C97B734A98D}"/>
                </a:ext>
              </a:extLst>
            </p:cNvPr>
            <p:cNvCxnSpPr>
              <a:cxnSpLocks/>
            </p:cNvCxnSpPr>
            <p:nvPr/>
          </p:nvCxnSpPr>
          <p:spPr>
            <a:xfrm>
              <a:off x="5723210" y="1297903"/>
              <a:ext cx="283909" cy="726447"/>
            </a:xfrm>
            <a:prstGeom prst="line">
              <a:avLst/>
            </a:prstGeom>
            <a:ln w="76200">
              <a:solidFill>
                <a:srgbClr val="F9965B"/>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4AF31ABA-6C02-4955-8C42-3C97B734A98D}"/>
                </a:ext>
              </a:extLst>
            </p:cNvPr>
            <p:cNvCxnSpPr>
              <a:cxnSpLocks/>
            </p:cNvCxnSpPr>
            <p:nvPr/>
          </p:nvCxnSpPr>
          <p:spPr>
            <a:xfrm>
              <a:off x="5347995" y="337829"/>
              <a:ext cx="368172" cy="942054"/>
            </a:xfrm>
            <a:prstGeom prst="line">
              <a:avLst/>
            </a:prstGeom>
            <a:ln w="76200">
              <a:solidFill>
                <a:srgbClr val="F9965B"/>
              </a:solidFill>
              <a:prstDash val="sysDash"/>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06" name="Group 505"/>
          <p:cNvGrpSpPr/>
          <p:nvPr/>
        </p:nvGrpSpPr>
        <p:grpSpPr>
          <a:xfrm>
            <a:off x="6075308" y="4579534"/>
            <a:ext cx="659124" cy="1686521"/>
            <a:chOff x="5347995" y="337829"/>
            <a:chExt cx="659124" cy="1686521"/>
          </a:xfrm>
        </p:grpSpPr>
        <p:cxnSp>
          <p:nvCxnSpPr>
            <p:cNvPr id="507" name="Straight Connector 506">
              <a:extLst>
                <a:ext uri="{FF2B5EF4-FFF2-40B4-BE49-F238E27FC236}">
                  <a16:creationId xmlns:a16="http://schemas.microsoft.com/office/drawing/2014/main" id="{4AF31ABA-6C02-4955-8C42-3C97B734A98D}"/>
                </a:ext>
              </a:extLst>
            </p:cNvPr>
            <p:cNvCxnSpPr>
              <a:cxnSpLocks/>
            </p:cNvCxnSpPr>
            <p:nvPr/>
          </p:nvCxnSpPr>
          <p:spPr>
            <a:xfrm>
              <a:off x="5723210" y="1297903"/>
              <a:ext cx="283909" cy="726447"/>
            </a:xfrm>
            <a:prstGeom prst="line">
              <a:avLst/>
            </a:prstGeom>
            <a:ln w="76200">
              <a:solidFill>
                <a:srgbClr val="F9965B"/>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4AF31ABA-6C02-4955-8C42-3C97B734A98D}"/>
                </a:ext>
              </a:extLst>
            </p:cNvPr>
            <p:cNvCxnSpPr>
              <a:cxnSpLocks/>
            </p:cNvCxnSpPr>
            <p:nvPr/>
          </p:nvCxnSpPr>
          <p:spPr>
            <a:xfrm>
              <a:off x="5347995" y="337829"/>
              <a:ext cx="368172" cy="942054"/>
            </a:xfrm>
            <a:prstGeom prst="line">
              <a:avLst/>
            </a:prstGeom>
            <a:ln w="76200">
              <a:solidFill>
                <a:srgbClr val="F9965B"/>
              </a:solidFill>
              <a:prstDash val="sysDash"/>
              <a:tailEnd type="triangle" w="lg"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1" name="Rectangle 510"/>
              <p:cNvSpPr/>
              <p:nvPr/>
            </p:nvSpPr>
            <p:spPr>
              <a:xfrm>
                <a:off x="6394297" y="4281931"/>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he-IL" sz="2400" b="0" i="1" smtClean="0">
                              <a:solidFill>
                                <a:srgbClr val="F9965B"/>
                              </a:solidFill>
                              <a:latin typeface="Cambria Math" panose="02040503050406030204" pitchFamily="18" charset="0"/>
                            </a:rPr>
                            <m:t>1</m:t>
                          </m:r>
                        </m:sub>
                      </m:sSub>
                    </m:oMath>
                  </m:oMathPara>
                </a14:m>
                <a:endParaRPr lang="en-US" sz="2400" i="1" dirty="0">
                  <a:solidFill>
                    <a:srgbClr val="F9965B"/>
                  </a:solidFill>
                </a:endParaRPr>
              </a:p>
            </p:txBody>
          </p:sp>
        </mc:Choice>
        <mc:Fallback xmlns="">
          <p:sp>
            <p:nvSpPr>
              <p:cNvPr id="511" name="Rectangle 510"/>
              <p:cNvSpPr>
                <a:spLocks noRot="1" noChangeAspect="1" noMove="1" noResize="1" noEditPoints="1" noAdjustHandles="1" noChangeArrowheads="1" noChangeShapeType="1" noTextEdit="1"/>
              </p:cNvSpPr>
              <p:nvPr/>
            </p:nvSpPr>
            <p:spPr>
              <a:xfrm>
                <a:off x="6394297" y="4281931"/>
                <a:ext cx="577544" cy="461665"/>
              </a:xfrm>
              <a:prstGeom prst="rect">
                <a:avLst/>
              </a:prstGeom>
              <a:blipFill>
                <a:blip r:embed="rId11"/>
                <a:stretch>
                  <a:fillRect b="-3947"/>
                </a:stretch>
              </a:blipFill>
            </p:spPr>
            <p:txBody>
              <a:bodyPr/>
              <a:lstStyle/>
              <a:p>
                <a:r>
                  <a:rPr lang="en-US">
                    <a:noFill/>
                  </a:rPr>
                  <a:t> </a:t>
                </a:r>
              </a:p>
            </p:txBody>
          </p:sp>
        </mc:Fallback>
      </mc:AlternateContent>
      <p:grpSp>
        <p:nvGrpSpPr>
          <p:cNvPr id="22" name="Group 21"/>
          <p:cNvGrpSpPr/>
          <p:nvPr/>
        </p:nvGrpSpPr>
        <p:grpSpPr>
          <a:xfrm>
            <a:off x="8671186" y="2806673"/>
            <a:ext cx="2733435" cy="1231900"/>
            <a:chOff x="4861165" y="2959100"/>
            <a:chExt cx="2733435" cy="1231900"/>
          </a:xfrm>
        </p:grpSpPr>
        <p:cxnSp>
          <p:nvCxnSpPr>
            <p:cNvPr id="546" name="Straight Connector 545"/>
            <p:cNvCxnSpPr/>
            <p:nvPr/>
          </p:nvCxnSpPr>
          <p:spPr>
            <a:xfrm flipH="1">
              <a:off x="6632815" y="29591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a:off x="6645517" y="33276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flipH="1">
              <a:off x="6350000" y="39579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p:cNvCxnSpPr/>
            <p:nvPr/>
          </p:nvCxnSpPr>
          <p:spPr>
            <a:xfrm>
              <a:off x="4861165" y="3697560"/>
              <a:ext cx="225185" cy="455340"/>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flipH="1">
              <a:off x="4864894" y="3171825"/>
              <a:ext cx="354807" cy="492919"/>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flipH="1">
              <a:off x="7339013" y="3057525"/>
              <a:ext cx="128588" cy="311944"/>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7346951" y="3857625"/>
              <a:ext cx="247649" cy="238125"/>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a:off x="7337425" y="3384550"/>
              <a:ext cx="9525" cy="473075"/>
            </a:xfrm>
            <a:prstGeom prst="line">
              <a:avLst/>
            </a:prstGeom>
            <a:ln w="76200">
              <a:solidFill>
                <a:srgbClr val="F9965B">
                  <a:alpha val="50000"/>
                </a:srgb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57" name="Rectangle 556"/>
              <p:cNvSpPr/>
              <p:nvPr/>
            </p:nvSpPr>
            <p:spPr>
              <a:xfrm>
                <a:off x="9568844" y="639730"/>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557" name="Rectangle 556"/>
              <p:cNvSpPr>
                <a:spLocks noRot="1" noChangeAspect="1" noMove="1" noResize="1" noEditPoints="1" noAdjustHandles="1" noChangeArrowheads="1" noChangeShapeType="1" noTextEdit="1"/>
              </p:cNvSpPr>
              <p:nvPr/>
            </p:nvSpPr>
            <p:spPr>
              <a:xfrm>
                <a:off x="9568844" y="639730"/>
                <a:ext cx="577544" cy="707886"/>
              </a:xfrm>
              <a:prstGeom prst="rect">
                <a:avLst/>
              </a:prstGeom>
              <a:blipFill>
                <a:blip r:embed="rId12"/>
                <a:stretch>
                  <a:fillRect/>
                </a:stretch>
              </a:blipFill>
            </p:spPr>
            <p:txBody>
              <a:bodyPr/>
              <a:lstStyle/>
              <a:p>
                <a:r>
                  <a:rPr lang="en-US">
                    <a:noFill/>
                  </a:rPr>
                  <a:t> </a:t>
                </a:r>
              </a:p>
            </p:txBody>
          </p:sp>
        </mc:Fallback>
      </mc:AlternateContent>
      <p:grpSp>
        <p:nvGrpSpPr>
          <p:cNvPr id="2" name="Group 1"/>
          <p:cNvGrpSpPr/>
          <p:nvPr/>
        </p:nvGrpSpPr>
        <p:grpSpPr>
          <a:xfrm>
            <a:off x="8654105" y="1206152"/>
            <a:ext cx="2793791" cy="1610867"/>
            <a:chOff x="8654105" y="1206152"/>
            <a:chExt cx="2793791" cy="1610867"/>
          </a:xfrm>
        </p:grpSpPr>
        <p:cxnSp>
          <p:nvCxnSpPr>
            <p:cNvPr id="577" name="A6"/>
            <p:cNvCxnSpPr/>
            <p:nvPr/>
          </p:nvCxnSpPr>
          <p:spPr>
            <a:xfrm>
              <a:off x="9322380" y="1206152"/>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78" name="A5"/>
            <p:cNvCxnSpPr/>
            <p:nvPr/>
          </p:nvCxnSpPr>
          <p:spPr>
            <a:xfrm>
              <a:off x="9322380" y="1206152"/>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79" name="A4"/>
            <p:cNvCxnSpPr/>
            <p:nvPr/>
          </p:nvCxnSpPr>
          <p:spPr>
            <a:xfrm>
              <a:off x="9322380" y="1206152"/>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0" name="A3"/>
            <p:cNvCxnSpPr/>
            <p:nvPr/>
          </p:nvCxnSpPr>
          <p:spPr>
            <a:xfrm flipH="1">
              <a:off x="9220695" y="1206152"/>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1" name="A2"/>
            <p:cNvCxnSpPr/>
            <p:nvPr/>
          </p:nvCxnSpPr>
          <p:spPr>
            <a:xfrm flipH="1">
              <a:off x="8935398" y="1206152"/>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2" name="A1"/>
            <p:cNvCxnSpPr>
              <a:endCxn id="569" idx="2"/>
            </p:cNvCxnSpPr>
            <p:nvPr/>
          </p:nvCxnSpPr>
          <p:spPr>
            <a:xfrm flipH="1">
              <a:off x="8654105" y="1206152"/>
              <a:ext cx="66827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3" name="A7"/>
            <p:cNvCxnSpPr/>
            <p:nvPr/>
          </p:nvCxnSpPr>
          <p:spPr>
            <a:xfrm>
              <a:off x="9322380" y="1206152"/>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4" name="A8"/>
            <p:cNvCxnSpPr/>
            <p:nvPr/>
          </p:nvCxnSpPr>
          <p:spPr>
            <a:xfrm>
              <a:off x="9322380" y="1206152"/>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97" name="A9"/>
            <p:cNvCxnSpPr/>
            <p:nvPr/>
          </p:nvCxnSpPr>
          <p:spPr>
            <a:xfrm>
              <a:off x="9322380" y="1206152"/>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98" name="A10"/>
            <p:cNvCxnSpPr/>
            <p:nvPr/>
          </p:nvCxnSpPr>
          <p:spPr>
            <a:xfrm>
              <a:off x="9322380" y="1206152"/>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99" name="A11"/>
            <p:cNvCxnSpPr>
              <a:endCxn id="569" idx="6"/>
            </p:cNvCxnSpPr>
            <p:nvPr/>
          </p:nvCxnSpPr>
          <p:spPr>
            <a:xfrm>
              <a:off x="9322380" y="1206152"/>
              <a:ext cx="212551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1" name="B1"/>
            <p:cNvCxnSpPr>
              <a:stCxn id="569" idx="2"/>
            </p:cNvCxnSpPr>
            <p:nvPr/>
          </p:nvCxnSpPr>
          <p:spPr>
            <a:xfrm>
              <a:off x="8654105" y="2060522"/>
              <a:ext cx="1944045" cy="72712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2" name="B2"/>
            <p:cNvCxnSpPr/>
            <p:nvPr/>
          </p:nvCxnSpPr>
          <p:spPr>
            <a:xfrm>
              <a:off x="8951119" y="2057400"/>
              <a:ext cx="1654969" cy="73104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3" name="B3"/>
            <p:cNvCxnSpPr/>
            <p:nvPr/>
          </p:nvCxnSpPr>
          <p:spPr>
            <a:xfrm>
              <a:off x="9229725" y="2062163"/>
              <a:ext cx="1385888" cy="7286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4" name="B4"/>
            <p:cNvCxnSpPr/>
            <p:nvPr/>
          </p:nvCxnSpPr>
          <p:spPr>
            <a:xfrm>
              <a:off x="9501188" y="2066925"/>
              <a:ext cx="1126331" cy="73342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6" name="B5"/>
            <p:cNvCxnSpPr/>
            <p:nvPr/>
          </p:nvCxnSpPr>
          <p:spPr>
            <a:xfrm>
              <a:off x="9765506" y="2069306"/>
              <a:ext cx="852488" cy="72151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8" name="B6"/>
            <p:cNvCxnSpPr/>
            <p:nvPr/>
          </p:nvCxnSpPr>
          <p:spPr>
            <a:xfrm>
              <a:off x="10044113" y="2057400"/>
              <a:ext cx="566737"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9" name="B7"/>
            <p:cNvCxnSpPr/>
            <p:nvPr/>
          </p:nvCxnSpPr>
          <p:spPr>
            <a:xfrm>
              <a:off x="10317956" y="2050256"/>
              <a:ext cx="300038" cy="76200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0" name="B8"/>
            <p:cNvCxnSpPr/>
            <p:nvPr/>
          </p:nvCxnSpPr>
          <p:spPr>
            <a:xfrm flipH="1">
              <a:off x="10608469" y="2069306"/>
              <a:ext cx="2381" cy="7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1" name="B9"/>
            <p:cNvCxnSpPr/>
            <p:nvPr/>
          </p:nvCxnSpPr>
          <p:spPr>
            <a:xfrm flipH="1">
              <a:off x="10617994" y="2069306"/>
              <a:ext cx="257175" cy="74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2" name="B10"/>
            <p:cNvCxnSpPr/>
            <p:nvPr/>
          </p:nvCxnSpPr>
          <p:spPr>
            <a:xfrm flipH="1">
              <a:off x="10625138" y="2069306"/>
              <a:ext cx="528638"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3" name="B11"/>
            <p:cNvCxnSpPr>
              <a:stCxn id="569" idx="6"/>
            </p:cNvCxnSpPr>
            <p:nvPr/>
          </p:nvCxnSpPr>
          <p:spPr>
            <a:xfrm flipH="1">
              <a:off x="10629900" y="2060522"/>
              <a:ext cx="817996" cy="7469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8587620" y="4711557"/>
            <a:ext cx="2793791" cy="850130"/>
            <a:chOff x="8587620" y="4711557"/>
            <a:chExt cx="2793791" cy="850130"/>
          </a:xfrm>
        </p:grpSpPr>
        <p:cxnSp>
          <p:nvCxnSpPr>
            <p:cNvPr id="716" name="A6"/>
            <p:cNvCxnSpPr/>
            <p:nvPr/>
          </p:nvCxnSpPr>
          <p:spPr>
            <a:xfrm flipV="1">
              <a:off x="9309308" y="4721124"/>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7" name="A5"/>
            <p:cNvCxnSpPr/>
            <p:nvPr/>
          </p:nvCxnSpPr>
          <p:spPr>
            <a:xfrm flipV="1">
              <a:off x="9309308" y="4718737"/>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8" name="A4"/>
            <p:cNvCxnSpPr/>
            <p:nvPr/>
          </p:nvCxnSpPr>
          <p:spPr>
            <a:xfrm flipV="1">
              <a:off x="9309308" y="4712091"/>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9" name="A3"/>
            <p:cNvCxnSpPr/>
            <p:nvPr/>
          </p:nvCxnSpPr>
          <p:spPr>
            <a:xfrm flipH="1" flipV="1">
              <a:off x="9207623" y="4711557"/>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0" name="A2"/>
            <p:cNvCxnSpPr/>
            <p:nvPr/>
          </p:nvCxnSpPr>
          <p:spPr>
            <a:xfrm flipH="1" flipV="1">
              <a:off x="8922326" y="4711557"/>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1" name="A1"/>
            <p:cNvCxnSpPr>
              <a:endCxn id="736" idx="6"/>
            </p:cNvCxnSpPr>
            <p:nvPr/>
          </p:nvCxnSpPr>
          <p:spPr>
            <a:xfrm flipH="1" flipV="1">
              <a:off x="8587620" y="4785848"/>
              <a:ext cx="721689"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2" name="A7"/>
            <p:cNvCxnSpPr/>
            <p:nvPr/>
          </p:nvCxnSpPr>
          <p:spPr>
            <a:xfrm flipV="1">
              <a:off x="9309308" y="4715964"/>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3" name="A8"/>
            <p:cNvCxnSpPr/>
            <p:nvPr/>
          </p:nvCxnSpPr>
          <p:spPr>
            <a:xfrm flipV="1">
              <a:off x="9309308" y="4718230"/>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4" name="A9"/>
            <p:cNvCxnSpPr/>
            <p:nvPr/>
          </p:nvCxnSpPr>
          <p:spPr>
            <a:xfrm flipV="1">
              <a:off x="9309308" y="4714983"/>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5" name="A10"/>
            <p:cNvCxnSpPr/>
            <p:nvPr/>
          </p:nvCxnSpPr>
          <p:spPr>
            <a:xfrm flipV="1">
              <a:off x="9309308" y="4721124"/>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6" name="A11"/>
            <p:cNvCxnSpPr>
              <a:endCxn id="736" idx="2"/>
            </p:cNvCxnSpPr>
            <p:nvPr/>
          </p:nvCxnSpPr>
          <p:spPr>
            <a:xfrm flipV="1">
              <a:off x="9309308" y="4785848"/>
              <a:ext cx="2072103"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sp>
        <p:nvSpPr>
          <p:cNvPr id="745" name="Oval 744"/>
          <p:cNvSpPr/>
          <p:nvPr/>
        </p:nvSpPr>
        <p:spPr>
          <a:xfrm flipH="1" flipV="1">
            <a:off x="9106115" y="5536697"/>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8672513" y="4023360"/>
            <a:ext cx="2708898" cy="812416"/>
            <a:chOff x="8672513" y="4023360"/>
            <a:chExt cx="2708898" cy="812416"/>
          </a:xfrm>
        </p:grpSpPr>
        <p:cxnSp>
          <p:nvCxnSpPr>
            <p:cNvPr id="747" name="B1"/>
            <p:cNvCxnSpPr/>
            <p:nvPr/>
          </p:nvCxnSpPr>
          <p:spPr>
            <a:xfrm flipV="1">
              <a:off x="8672513" y="4023360"/>
              <a:ext cx="1492567" cy="76295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49" name="B2"/>
            <p:cNvCxnSpPr/>
            <p:nvPr/>
          </p:nvCxnSpPr>
          <p:spPr>
            <a:xfrm flipV="1">
              <a:off x="9024938" y="4048125"/>
              <a:ext cx="1123950" cy="75247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0" name="B3"/>
            <p:cNvCxnSpPr/>
            <p:nvPr/>
          </p:nvCxnSpPr>
          <p:spPr>
            <a:xfrm flipV="1">
              <a:off x="9258348" y="4048125"/>
              <a:ext cx="890540" cy="75644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1" name="B4"/>
            <p:cNvCxnSpPr/>
            <p:nvPr/>
          </p:nvCxnSpPr>
          <p:spPr>
            <a:xfrm flipV="1">
              <a:off x="9456922" y="4057650"/>
              <a:ext cx="672916" cy="77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2" name="B5"/>
            <p:cNvCxnSpPr/>
            <p:nvPr/>
          </p:nvCxnSpPr>
          <p:spPr>
            <a:xfrm flipV="1">
              <a:off x="9665922" y="4062413"/>
              <a:ext cx="478203" cy="7622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3" name="B6"/>
            <p:cNvCxnSpPr/>
            <p:nvPr/>
          </p:nvCxnSpPr>
          <p:spPr>
            <a:xfrm flipV="1">
              <a:off x="9874827" y="4052888"/>
              <a:ext cx="269298" cy="78288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4" name="B7"/>
            <p:cNvCxnSpPr/>
            <p:nvPr/>
          </p:nvCxnSpPr>
          <p:spPr>
            <a:xfrm flipV="1">
              <a:off x="10085040" y="4057650"/>
              <a:ext cx="54323" cy="76358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5" name="B8"/>
            <p:cNvCxnSpPr/>
            <p:nvPr/>
          </p:nvCxnSpPr>
          <p:spPr>
            <a:xfrm flipH="1" flipV="1">
              <a:off x="10144125" y="4038601"/>
              <a:ext cx="152400" cy="7667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6" name="B9"/>
            <p:cNvCxnSpPr/>
            <p:nvPr/>
          </p:nvCxnSpPr>
          <p:spPr>
            <a:xfrm flipH="1" flipV="1">
              <a:off x="10129838" y="4048127"/>
              <a:ext cx="414337" cy="7334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7" name="B10"/>
            <p:cNvCxnSpPr/>
            <p:nvPr/>
          </p:nvCxnSpPr>
          <p:spPr>
            <a:xfrm flipH="1" flipV="1">
              <a:off x="10148889" y="4062414"/>
              <a:ext cx="695324" cy="71913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8" name="B11"/>
            <p:cNvCxnSpPr>
              <a:stCxn id="736" idx="2"/>
            </p:cNvCxnSpPr>
            <p:nvPr/>
          </p:nvCxnSpPr>
          <p:spPr>
            <a:xfrm flipH="1" flipV="1">
              <a:off x="10134600" y="4029076"/>
              <a:ext cx="1246811" cy="7567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sp>
        <p:nvSpPr>
          <p:cNvPr id="565" name="Oval 564"/>
          <p:cNvSpPr/>
          <p:nvPr/>
        </p:nvSpPr>
        <p:spPr>
          <a:xfrm flipV="1">
            <a:off x="9126241" y="836644"/>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p:cNvGrpSpPr/>
          <p:nvPr/>
        </p:nvGrpSpPr>
        <p:grpSpPr>
          <a:xfrm rot="3280546">
            <a:off x="6953411" y="513351"/>
            <a:ext cx="659124" cy="1686521"/>
            <a:chOff x="5347995" y="337829"/>
            <a:chExt cx="659124" cy="1686521"/>
          </a:xfrm>
        </p:grpSpPr>
        <p:cxnSp>
          <p:nvCxnSpPr>
            <p:cNvPr id="287" name="Straight Connector 286">
              <a:extLst>
                <a:ext uri="{FF2B5EF4-FFF2-40B4-BE49-F238E27FC236}">
                  <a16:creationId xmlns:a16="http://schemas.microsoft.com/office/drawing/2014/main" id="{4AF31ABA-6C02-4955-8C42-3C97B734A98D}"/>
                </a:ext>
              </a:extLst>
            </p:cNvPr>
            <p:cNvCxnSpPr>
              <a:cxnSpLocks/>
            </p:cNvCxnSpPr>
            <p:nvPr/>
          </p:nvCxnSpPr>
          <p:spPr>
            <a:xfrm>
              <a:off x="5723210" y="1297903"/>
              <a:ext cx="283909" cy="726447"/>
            </a:xfrm>
            <a:prstGeom prst="line">
              <a:avLst/>
            </a:prstGeom>
            <a:ln w="76200">
              <a:solidFill>
                <a:srgbClr val="FFFF99"/>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F31ABA-6C02-4955-8C42-3C97B734A98D}"/>
                </a:ext>
              </a:extLst>
            </p:cNvPr>
            <p:cNvCxnSpPr>
              <a:cxnSpLocks/>
            </p:cNvCxnSpPr>
            <p:nvPr/>
          </p:nvCxnSpPr>
          <p:spPr>
            <a:xfrm>
              <a:off x="5347995" y="337829"/>
              <a:ext cx="368172" cy="942054"/>
            </a:xfrm>
            <a:prstGeom prst="line">
              <a:avLst/>
            </a:prstGeom>
            <a:ln w="76200">
              <a:solidFill>
                <a:srgbClr val="FFFF99"/>
              </a:solidFill>
              <a:prstDash val="sysDash"/>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89" name="Straight Connector 288"/>
          <p:cNvCxnSpPr/>
          <p:nvPr/>
        </p:nvCxnSpPr>
        <p:spPr>
          <a:xfrm rot="3300000">
            <a:off x="6798753" y="1753593"/>
            <a:ext cx="419100" cy="1070728"/>
          </a:xfrm>
          <a:prstGeom prst="line">
            <a:avLst/>
          </a:prstGeom>
          <a:ln w="3810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90" name="Group 289"/>
          <p:cNvGrpSpPr/>
          <p:nvPr/>
        </p:nvGrpSpPr>
        <p:grpSpPr>
          <a:xfrm rot="3280546">
            <a:off x="4487444" y="4539142"/>
            <a:ext cx="659124" cy="1686521"/>
            <a:chOff x="5347995" y="337829"/>
            <a:chExt cx="659124" cy="1686521"/>
          </a:xfrm>
        </p:grpSpPr>
        <p:cxnSp>
          <p:nvCxnSpPr>
            <p:cNvPr id="291" name="Straight Connector 290">
              <a:extLst>
                <a:ext uri="{FF2B5EF4-FFF2-40B4-BE49-F238E27FC236}">
                  <a16:creationId xmlns:a16="http://schemas.microsoft.com/office/drawing/2014/main" id="{4AF31ABA-6C02-4955-8C42-3C97B734A98D}"/>
                </a:ext>
              </a:extLst>
            </p:cNvPr>
            <p:cNvCxnSpPr>
              <a:cxnSpLocks/>
            </p:cNvCxnSpPr>
            <p:nvPr/>
          </p:nvCxnSpPr>
          <p:spPr>
            <a:xfrm>
              <a:off x="5723210" y="1297903"/>
              <a:ext cx="283909" cy="726447"/>
            </a:xfrm>
            <a:prstGeom prst="line">
              <a:avLst/>
            </a:prstGeom>
            <a:ln w="76200">
              <a:solidFill>
                <a:srgbClr val="FFFF99"/>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4AF31ABA-6C02-4955-8C42-3C97B734A98D}"/>
                </a:ext>
              </a:extLst>
            </p:cNvPr>
            <p:cNvCxnSpPr>
              <a:cxnSpLocks/>
            </p:cNvCxnSpPr>
            <p:nvPr/>
          </p:nvCxnSpPr>
          <p:spPr>
            <a:xfrm>
              <a:off x="5347995" y="337829"/>
              <a:ext cx="368172" cy="942054"/>
            </a:xfrm>
            <a:prstGeom prst="line">
              <a:avLst/>
            </a:prstGeom>
            <a:ln w="76200">
              <a:solidFill>
                <a:srgbClr val="FFFF99"/>
              </a:solidFill>
              <a:prstDash val="sysDash"/>
              <a:tailEnd type="triangle" w="lg"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6" name="Rectangle 295"/>
              <p:cNvSpPr/>
              <p:nvPr/>
            </p:nvSpPr>
            <p:spPr>
              <a:xfrm>
                <a:off x="3814173" y="5230896"/>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𝑣</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296" name="Rectangle 295"/>
              <p:cNvSpPr>
                <a:spLocks noRot="1" noChangeAspect="1" noMove="1" noResize="1" noEditPoints="1" noAdjustHandles="1" noChangeArrowheads="1" noChangeShapeType="1" noTextEdit="1"/>
              </p:cNvSpPr>
              <p:nvPr/>
            </p:nvSpPr>
            <p:spPr>
              <a:xfrm>
                <a:off x="3814173" y="5230896"/>
                <a:ext cx="577544"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8" name="Rectangle 297">
                <a:extLst>
                  <a:ext uri="{FF2B5EF4-FFF2-40B4-BE49-F238E27FC236}">
                    <a16:creationId xmlns:a16="http://schemas.microsoft.com/office/drawing/2014/main" id="{692AFD45-55F3-45D1-9166-836F6AC1279D}"/>
                  </a:ext>
                </a:extLst>
              </p:cNvPr>
              <p:cNvSpPr/>
              <p:nvPr/>
            </p:nvSpPr>
            <p:spPr>
              <a:xfrm>
                <a:off x="7865625" y="582511"/>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m:rPr>
                              <m:nor/>
                            </m:rPr>
                            <a:rPr lang="en-IL" sz="4000" i="1">
                              <a:solidFill>
                                <a:schemeClr val="bg1"/>
                              </a:solidFill>
                            </a:rPr>
                            <m:t>ℓ</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298" name="Rectangle 297">
                <a:extLst>
                  <a:ext uri="{FF2B5EF4-FFF2-40B4-BE49-F238E27FC236}">
                    <a16:creationId xmlns:a16="http://schemas.microsoft.com/office/drawing/2014/main" id="{692AFD45-55F3-45D1-9166-836F6AC1279D}"/>
                  </a:ext>
                </a:extLst>
              </p:cNvPr>
              <p:cNvSpPr>
                <a:spLocks noRot="1" noChangeAspect="1" noMove="1" noResize="1" noEditPoints="1" noAdjustHandles="1" noChangeArrowheads="1" noChangeShapeType="1" noTextEdit="1"/>
              </p:cNvSpPr>
              <p:nvPr/>
            </p:nvSpPr>
            <p:spPr>
              <a:xfrm>
                <a:off x="7865625" y="582511"/>
                <a:ext cx="577544" cy="707886"/>
              </a:xfrm>
              <a:prstGeom prst="rect">
                <a:avLst/>
              </a:prstGeom>
              <a:blipFill>
                <a:blip r:embed="rId14"/>
                <a:stretch>
                  <a:fillRect/>
                </a:stretch>
              </a:blipFill>
            </p:spPr>
            <p:txBody>
              <a:bodyPr/>
              <a:lstStyle/>
              <a:p>
                <a:r>
                  <a:rPr lang="he-IL">
                    <a:noFill/>
                  </a:rPr>
                  <a:t> </a:t>
                </a:r>
              </a:p>
            </p:txBody>
          </p:sp>
        </mc:Fallback>
      </mc:AlternateContent>
      <p:cxnSp>
        <p:nvCxnSpPr>
          <p:cNvPr id="299" name="Straight Connector 298"/>
          <p:cNvCxnSpPr/>
          <p:nvPr/>
        </p:nvCxnSpPr>
        <p:spPr>
          <a:xfrm rot="3300000">
            <a:off x="5656324" y="3987325"/>
            <a:ext cx="419100" cy="1070728"/>
          </a:xfrm>
          <a:prstGeom prst="line">
            <a:avLst/>
          </a:prstGeom>
          <a:ln w="3810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3" name="Rectangle 302"/>
              <p:cNvSpPr/>
              <p:nvPr/>
            </p:nvSpPr>
            <p:spPr>
              <a:xfrm>
                <a:off x="5290881" y="4281931"/>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FFF99"/>
                              </a:solidFill>
                              <a:latin typeface="Cambria Math" panose="02040503050406030204" pitchFamily="18" charset="0"/>
                            </a:rPr>
                          </m:ctrlPr>
                        </m:sSubPr>
                        <m:e>
                          <m:r>
                            <a:rPr lang="en-US" sz="2400" i="1">
                              <a:solidFill>
                                <a:srgbClr val="FFFF99"/>
                              </a:solidFill>
                              <a:latin typeface="Cambria Math" panose="02040503050406030204" pitchFamily="18" charset="0"/>
                            </a:rPr>
                            <m:t>𝑣</m:t>
                          </m:r>
                        </m:e>
                        <m:sub>
                          <m:r>
                            <a:rPr lang="en-US" sz="2400" b="0" i="1" smtClean="0">
                              <a:solidFill>
                                <a:srgbClr val="FFFF99"/>
                              </a:solidFill>
                              <a:latin typeface="Cambria Math" panose="02040503050406030204" pitchFamily="18" charset="0"/>
                            </a:rPr>
                            <m:t>2</m:t>
                          </m:r>
                        </m:sub>
                      </m:sSub>
                    </m:oMath>
                  </m:oMathPara>
                </a14:m>
                <a:endParaRPr lang="en-US" sz="2400" i="1" dirty="0">
                  <a:solidFill>
                    <a:srgbClr val="FFFF99"/>
                  </a:solidFill>
                </a:endParaRPr>
              </a:p>
            </p:txBody>
          </p:sp>
        </mc:Choice>
        <mc:Fallback xmlns="">
          <p:sp>
            <p:nvSpPr>
              <p:cNvPr id="303" name="Rectangle 302"/>
              <p:cNvSpPr>
                <a:spLocks noRot="1" noChangeAspect="1" noMove="1" noResize="1" noEditPoints="1" noAdjustHandles="1" noChangeArrowheads="1" noChangeShapeType="1" noTextEdit="1"/>
              </p:cNvSpPr>
              <p:nvPr/>
            </p:nvSpPr>
            <p:spPr>
              <a:xfrm>
                <a:off x="5290881" y="4281931"/>
                <a:ext cx="577544" cy="461665"/>
              </a:xfrm>
              <a:prstGeom prst="rect">
                <a:avLst/>
              </a:prstGeom>
              <a:blipFill>
                <a:blip r:embed="rId15"/>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6" name="Rectangle 305"/>
              <p:cNvSpPr/>
              <p:nvPr/>
            </p:nvSpPr>
            <p:spPr>
              <a:xfrm>
                <a:off x="7158779" y="1883084"/>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FFF99"/>
                              </a:solidFill>
                              <a:latin typeface="Cambria Math" panose="02040503050406030204" pitchFamily="18" charset="0"/>
                            </a:rPr>
                          </m:ctrlPr>
                        </m:sSubPr>
                        <m:e>
                          <m:r>
                            <m:rPr>
                              <m:nor/>
                            </m:rPr>
                            <a:rPr lang="en-IL" sz="2400" i="1">
                              <a:solidFill>
                                <a:srgbClr val="FFFF99"/>
                              </a:solidFill>
                            </a:rPr>
                            <m:t>ℓ</m:t>
                          </m:r>
                        </m:e>
                        <m:sub>
                          <m:r>
                            <a:rPr lang="en-US" sz="2400" b="0" i="1" smtClean="0">
                              <a:solidFill>
                                <a:srgbClr val="FFFF99"/>
                              </a:solidFill>
                              <a:latin typeface="Cambria Math" panose="02040503050406030204" pitchFamily="18" charset="0"/>
                            </a:rPr>
                            <m:t>2</m:t>
                          </m:r>
                        </m:sub>
                      </m:sSub>
                    </m:oMath>
                  </m:oMathPara>
                </a14:m>
                <a:endParaRPr lang="en-US" sz="2400" i="1" dirty="0">
                  <a:solidFill>
                    <a:srgbClr val="FFFF99"/>
                  </a:solidFill>
                </a:endParaRPr>
              </a:p>
            </p:txBody>
          </p:sp>
        </mc:Choice>
        <mc:Fallback xmlns="">
          <p:sp>
            <p:nvSpPr>
              <p:cNvPr id="306" name="Rectangle 305"/>
              <p:cNvSpPr>
                <a:spLocks noRot="1" noChangeAspect="1" noMove="1" noResize="1" noEditPoints="1" noAdjustHandles="1" noChangeArrowheads="1" noChangeShapeType="1" noTextEdit="1"/>
              </p:cNvSpPr>
              <p:nvPr/>
            </p:nvSpPr>
            <p:spPr>
              <a:xfrm>
                <a:off x="7158779" y="1883084"/>
                <a:ext cx="577544" cy="461665"/>
              </a:xfrm>
              <a:prstGeom prst="rect">
                <a:avLst/>
              </a:prstGeom>
              <a:blipFill>
                <a:blip r:embed="rId16"/>
                <a:stretch>
                  <a:fillRect b="-2632"/>
                </a:stretch>
              </a:blipFill>
            </p:spPr>
            <p:txBody>
              <a:bodyPr/>
              <a:lstStyle/>
              <a:p>
                <a:r>
                  <a:rPr lang="en-US">
                    <a:noFill/>
                  </a:rPr>
                  <a:t> </a:t>
                </a:r>
              </a:p>
            </p:txBody>
          </p:sp>
        </mc:Fallback>
      </mc:AlternateContent>
      <p:grpSp>
        <p:nvGrpSpPr>
          <p:cNvPr id="31" name="Group 30"/>
          <p:cNvGrpSpPr/>
          <p:nvPr/>
        </p:nvGrpSpPr>
        <p:grpSpPr>
          <a:xfrm>
            <a:off x="8682845" y="1190758"/>
            <a:ext cx="2793792" cy="1623880"/>
            <a:chOff x="8682845" y="1190758"/>
            <a:chExt cx="2793792" cy="1623880"/>
          </a:xfrm>
        </p:grpSpPr>
        <p:cxnSp>
          <p:nvCxnSpPr>
            <p:cNvPr id="312" name="A6"/>
            <p:cNvCxnSpPr/>
            <p:nvPr/>
          </p:nvCxnSpPr>
          <p:spPr>
            <a:xfrm flipH="1">
              <a:off x="10089340" y="1190758"/>
              <a:ext cx="71902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15" name="A5"/>
            <p:cNvCxnSpPr/>
            <p:nvPr/>
          </p:nvCxnSpPr>
          <p:spPr>
            <a:xfrm flipH="1">
              <a:off x="10369226" y="1190758"/>
              <a:ext cx="439135" cy="84295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18" name="A4"/>
            <p:cNvCxnSpPr/>
            <p:nvPr/>
          </p:nvCxnSpPr>
          <p:spPr>
            <a:xfrm flipH="1">
              <a:off x="10640817" y="1190758"/>
              <a:ext cx="167544" cy="84959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21" name="A3"/>
            <p:cNvCxnSpPr/>
            <p:nvPr/>
          </p:nvCxnSpPr>
          <p:spPr>
            <a:xfrm>
              <a:off x="10808361" y="1190758"/>
              <a:ext cx="101685"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24" name="A2"/>
            <p:cNvCxnSpPr/>
            <p:nvPr/>
          </p:nvCxnSpPr>
          <p:spPr>
            <a:xfrm>
              <a:off x="10808359" y="1190758"/>
              <a:ext cx="386984"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26" name="A1"/>
            <p:cNvCxnSpPr/>
            <p:nvPr/>
          </p:nvCxnSpPr>
          <p:spPr>
            <a:xfrm>
              <a:off x="10808360" y="1190758"/>
              <a:ext cx="668276" cy="85437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29" name="A7"/>
            <p:cNvCxnSpPr/>
            <p:nvPr/>
          </p:nvCxnSpPr>
          <p:spPr>
            <a:xfrm flipH="1">
              <a:off x="9812185" y="1190758"/>
              <a:ext cx="996176" cy="84572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32" name="A8"/>
            <p:cNvCxnSpPr/>
            <p:nvPr/>
          </p:nvCxnSpPr>
          <p:spPr>
            <a:xfrm flipH="1">
              <a:off x="9528318" y="1190758"/>
              <a:ext cx="1280043" cy="84345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05" name="A9"/>
            <p:cNvCxnSpPr/>
            <p:nvPr/>
          </p:nvCxnSpPr>
          <p:spPr>
            <a:xfrm flipH="1">
              <a:off x="9261746" y="1190758"/>
              <a:ext cx="1546615" cy="84670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06" name="A10"/>
            <p:cNvCxnSpPr/>
            <p:nvPr/>
          </p:nvCxnSpPr>
          <p:spPr>
            <a:xfrm flipH="1">
              <a:off x="8977880" y="1190758"/>
              <a:ext cx="183048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07" name="A11"/>
            <p:cNvCxnSpPr/>
            <p:nvPr/>
          </p:nvCxnSpPr>
          <p:spPr>
            <a:xfrm flipH="1">
              <a:off x="8682845" y="1190758"/>
              <a:ext cx="2125516" cy="85437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08" name="B1"/>
            <p:cNvCxnSpPr/>
            <p:nvPr/>
          </p:nvCxnSpPr>
          <p:spPr>
            <a:xfrm flipH="1">
              <a:off x="10617994" y="2045128"/>
              <a:ext cx="858643" cy="75284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09" name="B2"/>
            <p:cNvCxnSpPr/>
            <p:nvPr/>
          </p:nvCxnSpPr>
          <p:spPr>
            <a:xfrm flipH="1">
              <a:off x="10622756" y="2042006"/>
              <a:ext cx="556867" cy="7488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0" name="B3"/>
            <p:cNvCxnSpPr/>
            <p:nvPr/>
          </p:nvCxnSpPr>
          <p:spPr>
            <a:xfrm flipH="1">
              <a:off x="10629900" y="2046769"/>
              <a:ext cx="271117" cy="74643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1" name="B4"/>
            <p:cNvCxnSpPr/>
            <p:nvPr/>
          </p:nvCxnSpPr>
          <p:spPr>
            <a:xfrm flipH="1">
              <a:off x="10627519" y="2051531"/>
              <a:ext cx="2035" cy="75120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2" name="B5"/>
            <p:cNvCxnSpPr/>
            <p:nvPr/>
          </p:nvCxnSpPr>
          <p:spPr>
            <a:xfrm>
              <a:off x="10365235" y="2053912"/>
              <a:ext cx="257521" cy="75358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3" name="B6"/>
            <p:cNvCxnSpPr/>
            <p:nvPr/>
          </p:nvCxnSpPr>
          <p:spPr>
            <a:xfrm>
              <a:off x="10086629" y="2042006"/>
              <a:ext cx="536127" cy="75834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4" name="B7"/>
            <p:cNvCxnSpPr/>
            <p:nvPr/>
          </p:nvCxnSpPr>
          <p:spPr>
            <a:xfrm>
              <a:off x="9812785" y="2034862"/>
              <a:ext cx="807590" cy="77977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5" name="B8"/>
            <p:cNvCxnSpPr/>
            <p:nvPr/>
          </p:nvCxnSpPr>
          <p:spPr>
            <a:xfrm>
              <a:off x="9519891" y="2053912"/>
              <a:ext cx="1098103" cy="75834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6" name="B9"/>
            <p:cNvCxnSpPr/>
            <p:nvPr/>
          </p:nvCxnSpPr>
          <p:spPr>
            <a:xfrm>
              <a:off x="9255572" y="2053912"/>
              <a:ext cx="1371947" cy="7559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7" name="B10"/>
            <p:cNvCxnSpPr/>
            <p:nvPr/>
          </p:nvCxnSpPr>
          <p:spPr>
            <a:xfrm>
              <a:off x="8976965" y="2053912"/>
              <a:ext cx="1643410" cy="75358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8" name="B11"/>
            <p:cNvCxnSpPr/>
            <p:nvPr/>
          </p:nvCxnSpPr>
          <p:spPr>
            <a:xfrm>
              <a:off x="8682845" y="2045128"/>
              <a:ext cx="1935149" cy="75522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sp>
        <p:nvSpPr>
          <p:cNvPr id="419" name="Oval 418"/>
          <p:cNvSpPr/>
          <p:nvPr/>
        </p:nvSpPr>
        <p:spPr>
          <a:xfrm flipV="1">
            <a:off x="10626446" y="836644"/>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0" name="Rectangle 419"/>
              <p:cNvSpPr/>
              <p:nvPr/>
            </p:nvSpPr>
            <p:spPr>
              <a:xfrm>
                <a:off x="11099623" y="2145554"/>
                <a:ext cx="114980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m:rPr>
                                  <m:nor/>
                                </m:rPr>
                                <a:rPr lang="en-IL" sz="2400" i="1">
                                  <a:solidFill>
                                    <a:srgbClr val="FFFF99"/>
                                  </a:solidFill>
                                </a:rPr>
                                <m:t>ℓ</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420" name="Rectangle 419"/>
              <p:cNvSpPr>
                <a:spLocks noRot="1" noChangeAspect="1" noMove="1" noResize="1" noEditPoints="1" noAdjustHandles="1" noChangeArrowheads="1" noChangeShapeType="1" noTextEdit="1"/>
              </p:cNvSpPr>
              <p:nvPr/>
            </p:nvSpPr>
            <p:spPr>
              <a:xfrm>
                <a:off x="11099623" y="2145554"/>
                <a:ext cx="1149802" cy="493405"/>
              </a:xfrm>
              <a:prstGeom prst="rect">
                <a:avLst/>
              </a:prstGeom>
              <a:blipFill>
                <a:blip r:embed="rId17"/>
                <a:stretch>
                  <a:fillRect/>
                </a:stretch>
              </a:blipFill>
            </p:spPr>
            <p:txBody>
              <a:bodyPr/>
              <a:lstStyle/>
              <a:p>
                <a:r>
                  <a:rPr lang="en-US">
                    <a:noFill/>
                  </a:rPr>
                  <a:t> </a:t>
                </a:r>
              </a:p>
            </p:txBody>
          </p:sp>
        </mc:Fallback>
      </mc:AlternateContent>
      <p:grpSp>
        <p:nvGrpSpPr>
          <p:cNvPr id="567" name="Group 566"/>
          <p:cNvGrpSpPr/>
          <p:nvPr/>
        </p:nvGrpSpPr>
        <p:grpSpPr>
          <a:xfrm>
            <a:off x="8654105" y="1868689"/>
            <a:ext cx="2793791" cy="369332"/>
            <a:chOff x="2400522" y="1300125"/>
            <a:chExt cx="2793791" cy="369332"/>
          </a:xfrm>
        </p:grpSpPr>
        <p:sp>
          <p:nvSpPr>
            <p:cNvPr id="569" name="Oval 568">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433" name="Oval 432"/>
          <p:cNvSpPr/>
          <p:nvPr/>
        </p:nvSpPr>
        <p:spPr>
          <a:xfrm flipH="1" flipV="1">
            <a:off x="10486326" y="5536697"/>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8587620" y="4031456"/>
            <a:ext cx="2793791" cy="1530765"/>
            <a:chOff x="8587620" y="4031456"/>
            <a:chExt cx="2793791" cy="1530765"/>
          </a:xfrm>
        </p:grpSpPr>
        <p:grpSp>
          <p:nvGrpSpPr>
            <p:cNvPr id="421" name="Group 420"/>
            <p:cNvGrpSpPr/>
            <p:nvPr/>
          </p:nvGrpSpPr>
          <p:grpSpPr>
            <a:xfrm flipH="1">
              <a:off x="8587620" y="4712091"/>
              <a:ext cx="2793791" cy="850130"/>
              <a:chOff x="8587620" y="4711557"/>
              <a:chExt cx="2793791" cy="850130"/>
            </a:xfrm>
          </p:grpSpPr>
          <p:cxnSp>
            <p:nvCxnSpPr>
              <p:cNvPr id="422" name="A6"/>
              <p:cNvCxnSpPr/>
              <p:nvPr/>
            </p:nvCxnSpPr>
            <p:spPr>
              <a:xfrm flipV="1">
                <a:off x="9309308" y="4721124"/>
                <a:ext cx="71902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3" name="A5"/>
              <p:cNvCxnSpPr/>
              <p:nvPr/>
            </p:nvCxnSpPr>
            <p:spPr>
              <a:xfrm flipV="1">
                <a:off x="9309308" y="4718737"/>
                <a:ext cx="439135" cy="84295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4" name="A4"/>
              <p:cNvCxnSpPr/>
              <p:nvPr/>
            </p:nvCxnSpPr>
            <p:spPr>
              <a:xfrm flipV="1">
                <a:off x="9309308" y="4712091"/>
                <a:ext cx="167544" cy="84959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5" name="A3"/>
              <p:cNvCxnSpPr/>
              <p:nvPr/>
            </p:nvCxnSpPr>
            <p:spPr>
              <a:xfrm flipH="1" flipV="1">
                <a:off x="9207623" y="4711557"/>
                <a:ext cx="101685"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6" name="A2"/>
              <p:cNvCxnSpPr/>
              <p:nvPr/>
            </p:nvCxnSpPr>
            <p:spPr>
              <a:xfrm flipH="1" flipV="1">
                <a:off x="8922326" y="4711557"/>
                <a:ext cx="386984"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7" name="A1"/>
              <p:cNvCxnSpPr/>
              <p:nvPr/>
            </p:nvCxnSpPr>
            <p:spPr>
              <a:xfrm flipH="1" flipV="1">
                <a:off x="8587620" y="4785848"/>
                <a:ext cx="721689" cy="77583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8" name="A7"/>
              <p:cNvCxnSpPr/>
              <p:nvPr/>
            </p:nvCxnSpPr>
            <p:spPr>
              <a:xfrm flipV="1">
                <a:off x="9309308" y="4715964"/>
                <a:ext cx="996176" cy="84572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9" name="A8"/>
              <p:cNvCxnSpPr/>
              <p:nvPr/>
            </p:nvCxnSpPr>
            <p:spPr>
              <a:xfrm flipV="1">
                <a:off x="9309308" y="4718230"/>
                <a:ext cx="1280043" cy="84345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0" name="A9"/>
              <p:cNvCxnSpPr/>
              <p:nvPr/>
            </p:nvCxnSpPr>
            <p:spPr>
              <a:xfrm flipV="1">
                <a:off x="9309308" y="4714983"/>
                <a:ext cx="1546615" cy="84670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1" name="A10"/>
              <p:cNvCxnSpPr/>
              <p:nvPr/>
            </p:nvCxnSpPr>
            <p:spPr>
              <a:xfrm flipV="1">
                <a:off x="9309308" y="4721124"/>
                <a:ext cx="183048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2" name="A11"/>
              <p:cNvCxnSpPr/>
              <p:nvPr/>
            </p:nvCxnSpPr>
            <p:spPr>
              <a:xfrm flipV="1">
                <a:off x="9309308" y="4785848"/>
                <a:ext cx="2072103" cy="77583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8587620" y="4031456"/>
              <a:ext cx="2793791" cy="754392"/>
              <a:chOff x="8587620" y="4031456"/>
              <a:chExt cx="2793791" cy="754392"/>
            </a:xfrm>
          </p:grpSpPr>
          <p:cxnSp>
            <p:nvCxnSpPr>
              <p:cNvPr id="435" name="A11"/>
              <p:cNvCxnSpPr/>
              <p:nvPr/>
            </p:nvCxnSpPr>
            <p:spPr>
              <a:xfrm flipH="1">
                <a:off x="8884921" y="4069080"/>
                <a:ext cx="1234439" cy="67818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6" name="A11"/>
              <p:cNvCxnSpPr>
                <a:endCxn id="736" idx="6"/>
              </p:cNvCxnSpPr>
              <p:nvPr/>
            </p:nvCxnSpPr>
            <p:spPr>
              <a:xfrm flipH="1">
                <a:off x="8587620" y="4053840"/>
                <a:ext cx="1539360" cy="732008"/>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7" name="A11"/>
              <p:cNvCxnSpPr/>
              <p:nvPr/>
            </p:nvCxnSpPr>
            <p:spPr>
              <a:xfrm flipH="1">
                <a:off x="9197341" y="4038600"/>
                <a:ext cx="952499" cy="74676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8" name="A11"/>
              <p:cNvCxnSpPr/>
              <p:nvPr/>
            </p:nvCxnSpPr>
            <p:spPr>
              <a:xfrm flipH="1">
                <a:off x="9429751" y="4050506"/>
                <a:ext cx="709612" cy="7215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9" name="A11"/>
              <p:cNvCxnSpPr/>
              <p:nvPr/>
            </p:nvCxnSpPr>
            <p:spPr>
              <a:xfrm flipH="1">
                <a:off x="9717881" y="4038600"/>
                <a:ext cx="426244" cy="72390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0" name="A11"/>
              <p:cNvCxnSpPr/>
              <p:nvPr/>
            </p:nvCxnSpPr>
            <p:spPr>
              <a:xfrm flipH="1">
                <a:off x="9965531" y="4036219"/>
                <a:ext cx="176213" cy="72866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1" name="A11"/>
              <p:cNvCxnSpPr/>
              <p:nvPr/>
            </p:nvCxnSpPr>
            <p:spPr>
              <a:xfrm>
                <a:off x="10141744" y="4031456"/>
                <a:ext cx="90487" cy="733425"/>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2" name="A11"/>
              <p:cNvCxnSpPr/>
              <p:nvPr/>
            </p:nvCxnSpPr>
            <p:spPr>
              <a:xfrm>
                <a:off x="10141744" y="4036219"/>
                <a:ext cx="357187" cy="72628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3" name="A11"/>
              <p:cNvCxnSpPr/>
              <p:nvPr/>
            </p:nvCxnSpPr>
            <p:spPr>
              <a:xfrm>
                <a:off x="10141744" y="4040982"/>
                <a:ext cx="621506" cy="71199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4" name="A11"/>
              <p:cNvCxnSpPr/>
              <p:nvPr/>
            </p:nvCxnSpPr>
            <p:spPr>
              <a:xfrm>
                <a:off x="10139363" y="4038600"/>
                <a:ext cx="890587" cy="71675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5" name="A11"/>
              <p:cNvCxnSpPr>
                <a:endCxn id="736" idx="2"/>
              </p:cNvCxnSpPr>
              <p:nvPr/>
            </p:nvCxnSpPr>
            <p:spPr>
              <a:xfrm>
                <a:off x="10144125" y="4033838"/>
                <a:ext cx="1237286" cy="75201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734" name="Group 733"/>
          <p:cNvGrpSpPr/>
          <p:nvPr/>
        </p:nvGrpSpPr>
        <p:grpSpPr>
          <a:xfrm flipH="1">
            <a:off x="8587620" y="4594015"/>
            <a:ext cx="2793791" cy="369332"/>
            <a:chOff x="2400522" y="1300125"/>
            <a:chExt cx="2793791" cy="369332"/>
          </a:xfrm>
        </p:grpSpPr>
        <p:sp>
          <p:nvSpPr>
            <p:cNvPr id="736" name="Oval 735">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ectangle 736"/>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mc:AlternateContent xmlns:mc="http://schemas.openxmlformats.org/markup-compatibility/2006" xmlns:a14="http://schemas.microsoft.com/office/drawing/2010/main">
        <mc:Choice Requires="a14">
          <p:sp>
            <p:nvSpPr>
              <p:cNvPr id="447" name="Rectangle 446"/>
              <p:cNvSpPr/>
              <p:nvPr/>
            </p:nvSpPr>
            <p:spPr>
              <a:xfrm>
                <a:off x="1098959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a:rPr lang="en-US" sz="2400" i="1">
                                  <a:solidFill>
                                    <a:srgbClr val="FFFF99"/>
                                  </a:solidFill>
                                  <a:latin typeface="Cambria Math" panose="02040503050406030204" pitchFamily="18" charset="0"/>
                                </a:rPr>
                                <m:t>𝑣</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447" name="Rectangle 446"/>
              <p:cNvSpPr>
                <a:spLocks noRot="1" noChangeAspect="1" noMove="1" noResize="1" noEditPoints="1" noAdjustHandles="1" noChangeArrowheads="1" noChangeShapeType="1" noTextEdit="1"/>
              </p:cNvSpPr>
              <p:nvPr/>
            </p:nvSpPr>
            <p:spPr>
              <a:xfrm>
                <a:off x="10989593" y="4194474"/>
                <a:ext cx="1259832" cy="493405"/>
              </a:xfrm>
              <a:prstGeom prst="rect">
                <a:avLst/>
              </a:prstGeom>
              <a:blipFill>
                <a:blip r:embed="rId18"/>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8" name="Rectangle 447"/>
              <p:cNvSpPr/>
              <p:nvPr/>
            </p:nvSpPr>
            <p:spPr>
              <a:xfrm>
                <a:off x="10956169" y="801265"/>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448" name="Rectangle 447"/>
              <p:cNvSpPr>
                <a:spLocks noRot="1" noChangeAspect="1" noMove="1" noResize="1" noEditPoints="1" noAdjustHandles="1" noChangeArrowheads="1" noChangeShapeType="1" noTextEdit="1"/>
              </p:cNvSpPr>
              <p:nvPr/>
            </p:nvSpPr>
            <p:spPr>
              <a:xfrm>
                <a:off x="10956169" y="801265"/>
                <a:ext cx="577544"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9" name="Rectangle 448"/>
              <p:cNvSpPr/>
              <p:nvPr/>
            </p:nvSpPr>
            <p:spPr>
              <a:xfrm>
                <a:off x="10868199" y="5218078"/>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449" name="Rectangle 448"/>
              <p:cNvSpPr>
                <a:spLocks noRot="1" noChangeAspect="1" noMove="1" noResize="1" noEditPoints="1" noAdjustHandles="1" noChangeArrowheads="1" noChangeShapeType="1" noTextEdit="1"/>
              </p:cNvSpPr>
              <p:nvPr/>
            </p:nvSpPr>
            <p:spPr>
              <a:xfrm>
                <a:off x="10868199" y="5218078"/>
                <a:ext cx="577544" cy="707886"/>
              </a:xfrm>
              <a:prstGeom prst="rect">
                <a:avLst/>
              </a:prstGeom>
              <a:blipFill>
                <a:blip r:embed="rId20"/>
                <a:stretch>
                  <a:fillRect/>
                </a:stretch>
              </a:blipFill>
            </p:spPr>
            <p:txBody>
              <a:bodyPr/>
              <a:lstStyle/>
              <a:p>
                <a:r>
                  <a:rPr lang="en-US">
                    <a:noFill/>
                  </a:rPr>
                  <a:t> </a:t>
                </a:r>
              </a:p>
            </p:txBody>
          </p:sp>
        </mc:Fallback>
      </mc:AlternateContent>
      <p:sp>
        <p:nvSpPr>
          <p:cNvPr id="434"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11</a:t>
            </a:fld>
            <a:endParaRPr lang="he-IL"/>
          </a:p>
        </p:txBody>
      </p:sp>
      <p:sp>
        <p:nvSpPr>
          <p:cNvPr id="446" name="Rectangle 445">
            <a:extLst>
              <a:ext uri="{FF2B5EF4-FFF2-40B4-BE49-F238E27FC236}">
                <a16:creationId xmlns:a16="http://schemas.microsoft.com/office/drawing/2014/main" id="{7C27A6F8-766B-433B-A55F-4AA011D1F24F}"/>
              </a:ext>
            </a:extLst>
          </p:cNvPr>
          <p:cNvSpPr/>
          <p:nvPr/>
        </p:nvSpPr>
        <p:spPr>
          <a:xfrm rot="1726293">
            <a:off x="10005302" y="374092"/>
            <a:ext cx="2415327" cy="584775"/>
          </a:xfrm>
          <a:prstGeom prst="rect">
            <a:avLst/>
          </a:prstGeom>
        </p:spPr>
        <p:txBody>
          <a:bodyPr wrap="square">
            <a:spAutoFit/>
          </a:bodyPr>
          <a:lstStyle/>
          <a:p>
            <a:pPr lvl="0" algn="ctr">
              <a:spcBef>
                <a:spcPct val="20000"/>
              </a:spcBef>
            </a:pPr>
            <a:r>
              <a:rPr lang="en-US" sz="3200" b="1" dirty="0">
                <a:solidFill>
                  <a:srgbClr val="FFFF99"/>
                </a:solidFill>
                <a:latin typeface="+mj-lt"/>
              </a:rPr>
              <a:t>Near field</a:t>
            </a:r>
          </a:p>
        </p:txBody>
      </p:sp>
      <p:sp>
        <p:nvSpPr>
          <p:cNvPr id="450" name="Rectangle 449">
            <a:extLst>
              <a:ext uri="{FF2B5EF4-FFF2-40B4-BE49-F238E27FC236}">
                <a16:creationId xmlns:a16="http://schemas.microsoft.com/office/drawing/2014/main" id="{7C27A6F8-766B-433B-A55F-4AA011D1F24F}"/>
              </a:ext>
            </a:extLst>
          </p:cNvPr>
          <p:cNvSpPr/>
          <p:nvPr/>
        </p:nvSpPr>
        <p:spPr>
          <a:xfrm rot="19075343">
            <a:off x="1620316" y="920805"/>
            <a:ext cx="3155652" cy="584775"/>
          </a:xfrm>
          <a:prstGeom prst="rect">
            <a:avLst/>
          </a:prstGeom>
        </p:spPr>
        <p:txBody>
          <a:bodyPr wrap="square">
            <a:spAutoFit/>
          </a:bodyPr>
          <a:lstStyle/>
          <a:p>
            <a:pPr lvl="0" algn="ctr">
              <a:spcBef>
                <a:spcPct val="20000"/>
              </a:spcBef>
            </a:pPr>
            <a:r>
              <a:rPr lang="en-US" sz="3200" b="1" dirty="0">
                <a:solidFill>
                  <a:srgbClr val="FFFF99"/>
                </a:solidFill>
                <a:latin typeface="+mj-lt"/>
              </a:rPr>
              <a:t>Far field</a:t>
            </a:r>
          </a:p>
        </p:txBody>
      </p:sp>
      <p:sp>
        <p:nvSpPr>
          <p:cNvPr id="260" name="Rounded Rectangle 259"/>
          <p:cNvSpPr/>
          <p:nvPr/>
        </p:nvSpPr>
        <p:spPr>
          <a:xfrm rot="20502200">
            <a:off x="3202952" y="1445051"/>
            <a:ext cx="5202627" cy="1562421"/>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99"/>
                </a:solidFill>
              </a:rPr>
              <a:t>Main challenge</a:t>
            </a:r>
            <a:r>
              <a:rPr lang="en-US" sz="2800" dirty="0"/>
              <a:t>: efficiently estimating the total throughput through the apertures</a:t>
            </a:r>
          </a:p>
        </p:txBody>
      </p:sp>
    </p:spTree>
    <p:extLst>
      <p:ext uri="{BB962C8B-B14F-4D97-AF65-F5344CB8AC3E}">
        <p14:creationId xmlns:p14="http://schemas.microsoft.com/office/powerpoint/2010/main" val="5753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par>
                                <p:cTn id="8" presetID="10" presetClass="entr" presetSubtype="0" fill="hold" nodeType="withEffect">
                                  <p:stCondLst>
                                    <p:cond delay="0"/>
                                  </p:stCondLst>
                                  <p:childTnLst>
                                    <p:set>
                                      <p:cBhvr>
                                        <p:cTn id="9" dur="1" fill="hold">
                                          <p:stCondLst>
                                            <p:cond delay="0"/>
                                          </p:stCondLst>
                                        </p:cTn>
                                        <p:tgtEl>
                                          <p:spTgt spid="286"/>
                                        </p:tgtEl>
                                        <p:attrNameLst>
                                          <p:attrName>style.visibility</p:attrName>
                                        </p:attrNameLst>
                                      </p:cBhvr>
                                      <p:to>
                                        <p:strVal val="visible"/>
                                      </p:to>
                                    </p:set>
                                    <p:animEffect transition="in" filter="fade">
                                      <p:cBhvr>
                                        <p:cTn id="10" dur="500"/>
                                        <p:tgtEl>
                                          <p:spTgt spid="2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0"/>
                                        </p:tgtEl>
                                        <p:attrNameLst>
                                          <p:attrName>style.visibility</p:attrName>
                                        </p:attrNameLst>
                                      </p:cBhvr>
                                      <p:to>
                                        <p:strVal val="visible"/>
                                      </p:to>
                                    </p:set>
                                    <p:animEffect transition="in" filter="fade">
                                      <p:cBhvr>
                                        <p:cTn id="15" dur="500"/>
                                        <p:tgtEl>
                                          <p:spTgt spid="2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6"/>
                                        </p:tgtEl>
                                        <p:attrNameLst>
                                          <p:attrName>style.visibility</p:attrName>
                                        </p:attrNameLst>
                                      </p:cBhvr>
                                      <p:to>
                                        <p:strVal val="visible"/>
                                      </p:to>
                                    </p:set>
                                    <p:animEffect transition="in" filter="fade">
                                      <p:cBhvr>
                                        <p:cTn id="18" dur="500"/>
                                        <p:tgtEl>
                                          <p:spTgt spid="29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9"/>
                                        </p:tgtEl>
                                        <p:attrNameLst>
                                          <p:attrName>style.visibility</p:attrName>
                                        </p:attrNameLst>
                                      </p:cBhvr>
                                      <p:to>
                                        <p:strVal val="visible"/>
                                      </p:to>
                                    </p:set>
                                    <p:animEffect transition="in" filter="fade">
                                      <p:cBhvr>
                                        <p:cTn id="23" dur="500"/>
                                        <p:tgtEl>
                                          <p:spTgt spid="289"/>
                                        </p:tgtEl>
                                      </p:cBhvr>
                                    </p:animEffect>
                                  </p:childTnLst>
                                </p:cTn>
                              </p:par>
                              <p:par>
                                <p:cTn id="24" presetID="10" presetClass="entr" presetSubtype="0" fill="hold" nodeType="withEffect">
                                  <p:stCondLst>
                                    <p:cond delay="0"/>
                                  </p:stCondLst>
                                  <p:childTnLst>
                                    <p:set>
                                      <p:cBhvr>
                                        <p:cTn id="25" dur="1" fill="hold">
                                          <p:stCondLst>
                                            <p:cond delay="0"/>
                                          </p:stCondLst>
                                        </p:cTn>
                                        <p:tgtEl>
                                          <p:spTgt spid="299"/>
                                        </p:tgtEl>
                                        <p:attrNameLst>
                                          <p:attrName>style.visibility</p:attrName>
                                        </p:attrNameLst>
                                      </p:cBhvr>
                                      <p:to>
                                        <p:strVal val="visible"/>
                                      </p:to>
                                    </p:set>
                                    <p:animEffect transition="in" filter="fade">
                                      <p:cBhvr>
                                        <p:cTn id="26" dur="500"/>
                                        <p:tgtEl>
                                          <p:spTgt spid="29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3"/>
                                        </p:tgtEl>
                                        <p:attrNameLst>
                                          <p:attrName>style.visibility</p:attrName>
                                        </p:attrNameLst>
                                      </p:cBhvr>
                                      <p:to>
                                        <p:strVal val="visible"/>
                                      </p:to>
                                    </p:set>
                                    <p:animEffect transition="in" filter="fade">
                                      <p:cBhvr>
                                        <p:cTn id="29" dur="500"/>
                                        <p:tgtEl>
                                          <p:spTgt spid="30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6"/>
                                        </p:tgtEl>
                                        <p:attrNameLst>
                                          <p:attrName>style.visibility</p:attrName>
                                        </p:attrNameLst>
                                      </p:cBhvr>
                                      <p:to>
                                        <p:strVal val="visible"/>
                                      </p:to>
                                    </p:set>
                                    <p:animEffect transition="in" filter="fade">
                                      <p:cBhvr>
                                        <p:cTn id="32" dur="500"/>
                                        <p:tgtEl>
                                          <p:spTgt spid="3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9"/>
                                        </p:tgtEl>
                                        <p:attrNameLst>
                                          <p:attrName>style.visibility</p:attrName>
                                        </p:attrNameLst>
                                      </p:cBhvr>
                                      <p:to>
                                        <p:strVal val="visible"/>
                                      </p:to>
                                    </p:set>
                                    <p:animEffect transition="in" filter="fade">
                                      <p:cBhvr>
                                        <p:cTn id="37" dur="500"/>
                                        <p:tgtEl>
                                          <p:spTgt spid="419"/>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0"/>
                                        </p:tgtEl>
                                        <p:attrNameLst>
                                          <p:attrName>style.visibility</p:attrName>
                                        </p:attrNameLst>
                                      </p:cBhvr>
                                      <p:to>
                                        <p:strVal val="visible"/>
                                      </p:to>
                                    </p:set>
                                    <p:animEffect transition="in" filter="fade">
                                      <p:cBhvr>
                                        <p:cTn id="43" dur="500"/>
                                        <p:tgtEl>
                                          <p:spTgt spid="4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8"/>
                                        </p:tgtEl>
                                        <p:attrNameLst>
                                          <p:attrName>style.visibility</p:attrName>
                                        </p:attrNameLst>
                                      </p:cBhvr>
                                      <p:to>
                                        <p:strVal val="visible"/>
                                      </p:to>
                                    </p:set>
                                    <p:animEffect transition="in" filter="fade">
                                      <p:cBhvr>
                                        <p:cTn id="46" dur="500"/>
                                        <p:tgtEl>
                                          <p:spTgt spid="4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47"/>
                                        </p:tgtEl>
                                        <p:attrNameLst>
                                          <p:attrName>style.visibility</p:attrName>
                                        </p:attrNameLst>
                                      </p:cBhvr>
                                      <p:to>
                                        <p:strVal val="visible"/>
                                      </p:to>
                                    </p:set>
                                    <p:animEffect transition="in" filter="fade">
                                      <p:cBhvr>
                                        <p:cTn id="51" dur="500"/>
                                        <p:tgtEl>
                                          <p:spTgt spid="447"/>
                                        </p:tgtEl>
                                      </p:cBhvr>
                                    </p:animEffect>
                                  </p:childTnLst>
                                </p:cTn>
                              </p:par>
                              <p:par>
                                <p:cTn id="52" presetID="10" presetClass="entr" presetSubtype="0"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3"/>
                                        </p:tgtEl>
                                        <p:attrNameLst>
                                          <p:attrName>style.visibility</p:attrName>
                                        </p:attrNameLst>
                                      </p:cBhvr>
                                      <p:to>
                                        <p:strVal val="visible"/>
                                      </p:to>
                                    </p:set>
                                    <p:animEffect transition="in" filter="fade">
                                      <p:cBhvr>
                                        <p:cTn id="57" dur="500"/>
                                        <p:tgtEl>
                                          <p:spTgt spid="4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9"/>
                                        </p:tgtEl>
                                        <p:attrNameLst>
                                          <p:attrName>style.visibility</p:attrName>
                                        </p:attrNameLst>
                                      </p:cBhvr>
                                      <p:to>
                                        <p:strVal val="visible"/>
                                      </p:to>
                                    </p:set>
                                    <p:animEffect transition="in" filter="fade">
                                      <p:cBhvr>
                                        <p:cTn id="60" dur="500"/>
                                        <p:tgtEl>
                                          <p:spTgt spid="44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60"/>
                                        </p:tgtEl>
                                        <p:attrNameLst>
                                          <p:attrName>style.visibility</p:attrName>
                                        </p:attrNameLst>
                                      </p:cBhvr>
                                      <p:to>
                                        <p:strVal val="visible"/>
                                      </p:to>
                                    </p:set>
                                    <p:animEffect transition="in" filter="fade">
                                      <p:cBhvr>
                                        <p:cTn id="65" dur="1000"/>
                                        <p:tgtEl>
                                          <p:spTgt spid="260"/>
                                        </p:tgtEl>
                                      </p:cBhvr>
                                    </p:animEffect>
                                    <p:anim calcmode="lin" valueType="num">
                                      <p:cBhvr>
                                        <p:cTn id="66" dur="1000" fill="hold"/>
                                        <p:tgtEl>
                                          <p:spTgt spid="260"/>
                                        </p:tgtEl>
                                        <p:attrNameLst>
                                          <p:attrName>ppt_x</p:attrName>
                                        </p:attrNameLst>
                                      </p:cBhvr>
                                      <p:tavLst>
                                        <p:tav tm="0">
                                          <p:val>
                                            <p:strVal val="#ppt_x"/>
                                          </p:val>
                                        </p:tav>
                                        <p:tav tm="100000">
                                          <p:val>
                                            <p:strVal val="#ppt_x"/>
                                          </p:val>
                                        </p:tav>
                                      </p:tavLst>
                                    </p:anim>
                                    <p:anim calcmode="lin" valueType="num">
                                      <p:cBhvr>
                                        <p:cTn id="67" dur="1000" fill="hold"/>
                                        <p:tgtEl>
                                          <p:spTgt spid="2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p:bldP spid="298" grpId="0"/>
      <p:bldP spid="303" grpId="0"/>
      <p:bldP spid="306" grpId="0"/>
      <p:bldP spid="419" grpId="0" animBg="1"/>
      <p:bldP spid="420" grpId="0"/>
      <p:bldP spid="433" grpId="0" animBg="1"/>
      <p:bldP spid="447" grpId="0"/>
      <p:bldP spid="448" grpId="0"/>
      <p:bldP spid="449" grpId="0"/>
      <p:bldP spid="2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p:cNvGrpSpPr/>
          <p:nvPr/>
        </p:nvGrpSpPr>
        <p:grpSpPr>
          <a:xfrm>
            <a:off x="8290800" y="2664000"/>
            <a:ext cx="3521580" cy="1546668"/>
            <a:chOff x="4335210" y="2662508"/>
            <a:chExt cx="3521580" cy="1546668"/>
          </a:xfrm>
        </p:grpSpPr>
        <p:sp>
          <p:nvSpPr>
            <p:cNvPr id="300" name="Rectangle 299"/>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4335210" y="2662508"/>
            <a:ext cx="3521580" cy="1546668"/>
            <a:chOff x="4335210" y="2662508"/>
            <a:chExt cx="3521580" cy="1546668"/>
          </a:xfrm>
        </p:grpSpPr>
        <p:sp>
          <p:nvSpPr>
            <p:cNvPr id="364" name="Rectangle 363"/>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itle 1"/>
          <p:cNvSpPr>
            <a:spLocks noGrp="1"/>
          </p:cNvSpPr>
          <p:nvPr>
            <p:ph type="title" idx="4294967295"/>
          </p:nvPr>
        </p:nvSpPr>
        <p:spPr>
          <a:xfrm>
            <a:off x="0" y="2"/>
            <a:ext cx="12192000" cy="732816"/>
          </a:xfrm>
          <a:solidFill>
            <a:srgbClr val="000000"/>
          </a:solidFill>
        </p:spPr>
        <p:txBody>
          <a:bodyPr>
            <a:noAutofit/>
          </a:bodyPr>
          <a:lstStyle/>
          <a:p>
            <a:r>
              <a:rPr lang="en-US" sz="4000" b="1" dirty="0">
                <a:solidFill>
                  <a:srgbClr val="FFC000"/>
                </a:solidFill>
              </a:rPr>
              <a:t>Near-field rendering? Potential solution 1</a:t>
            </a:r>
          </a:p>
        </p:txBody>
      </p:sp>
      <mc:AlternateContent xmlns:mc="http://schemas.openxmlformats.org/markup-compatibility/2006" xmlns:a14="http://schemas.microsoft.com/office/drawing/2010/main">
        <mc:Choice Requires="a14">
          <p:sp>
            <p:nvSpPr>
              <p:cNvPr id="372" name="Rectangle 371"/>
              <p:cNvSpPr/>
              <p:nvPr/>
            </p:nvSpPr>
            <p:spPr>
              <a:xfrm>
                <a:off x="5918347" y="1883084"/>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he-IL" sz="2400" b="0" i="1" smtClean="0">
                              <a:solidFill>
                                <a:srgbClr val="F9965B"/>
                              </a:solidFill>
                              <a:latin typeface="Cambria Math" panose="02040503050406030204" pitchFamily="18" charset="0"/>
                            </a:rPr>
                            <m:t>1</m:t>
                          </m:r>
                        </m:sub>
                      </m:sSub>
                    </m:oMath>
                  </m:oMathPara>
                </a14:m>
                <a:endParaRPr lang="en-US" sz="2400" i="1" dirty="0">
                  <a:solidFill>
                    <a:srgbClr val="F9965B"/>
                  </a:solidFill>
                </a:endParaRPr>
              </a:p>
            </p:txBody>
          </p:sp>
        </mc:Choice>
        <mc:Fallback xmlns="">
          <p:sp>
            <p:nvSpPr>
              <p:cNvPr id="372" name="Rectangle 371"/>
              <p:cNvSpPr>
                <a:spLocks noRot="1" noChangeAspect="1" noMove="1" noResize="1" noEditPoints="1" noAdjustHandles="1" noChangeArrowheads="1" noChangeShapeType="1" noTextEdit="1"/>
              </p:cNvSpPr>
              <p:nvPr/>
            </p:nvSpPr>
            <p:spPr>
              <a:xfrm>
                <a:off x="5918347" y="1883084"/>
                <a:ext cx="577544" cy="461665"/>
              </a:xfrm>
              <a:prstGeom prst="rect">
                <a:avLst/>
              </a:prstGeom>
              <a:blipFill>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6" name="Rectangle 575"/>
              <p:cNvSpPr/>
              <p:nvPr/>
            </p:nvSpPr>
            <p:spPr>
              <a:xfrm>
                <a:off x="8452178" y="5209151"/>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576" name="Rectangle 575"/>
              <p:cNvSpPr>
                <a:spLocks noRot="1" noChangeAspect="1" noMove="1" noResize="1" noEditPoints="1" noAdjustHandles="1" noChangeArrowheads="1" noChangeShapeType="1" noTextEdit="1"/>
              </p:cNvSpPr>
              <p:nvPr/>
            </p:nvSpPr>
            <p:spPr>
              <a:xfrm>
                <a:off x="8452178" y="5209151"/>
                <a:ext cx="577544" cy="707886"/>
              </a:xfrm>
              <a:prstGeom prst="rect">
                <a:avLst/>
              </a:prstGeom>
              <a:blipFill>
                <a:blip r:embed="rId6"/>
                <a:stretch>
                  <a:fillRect/>
                </a:stretch>
              </a:blipFill>
            </p:spPr>
            <p:txBody>
              <a:bodyPr/>
              <a:lstStyle/>
              <a:p>
                <a:r>
                  <a:rPr lang="en-US">
                    <a:noFill/>
                  </a:rPr>
                  <a:t> </a:t>
                </a:r>
              </a:p>
            </p:txBody>
          </p:sp>
        </mc:Fallback>
      </mc:AlternateContent>
      <p:cxnSp>
        <p:nvCxnSpPr>
          <p:cNvPr id="631" name="Straight Connector 630"/>
          <p:cNvCxnSpPr/>
          <p:nvPr/>
        </p:nvCxnSpPr>
        <p:spPr>
          <a:xfrm flipH="1">
            <a:off x="6480415" y="28067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6493117" y="31752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flipH="1">
            <a:off x="6197600" y="38055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5" name="Rectangle 704"/>
              <p:cNvSpPr/>
              <p:nvPr/>
            </p:nvSpPr>
            <p:spPr>
              <a:xfrm>
                <a:off x="7874297" y="2145554"/>
                <a:ext cx="1142684"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705" name="Rectangle 704"/>
              <p:cNvSpPr>
                <a:spLocks noRot="1" noChangeAspect="1" noMove="1" noResize="1" noEditPoints="1" noAdjustHandles="1" noChangeArrowheads="1" noChangeShapeType="1" noTextEdit="1"/>
              </p:cNvSpPr>
              <p:nvPr/>
            </p:nvSpPr>
            <p:spPr>
              <a:xfrm>
                <a:off x="7874297" y="2145554"/>
                <a:ext cx="1142684" cy="49340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7" name="Rectangle 706"/>
              <p:cNvSpPr/>
              <p:nvPr/>
            </p:nvSpPr>
            <p:spPr>
              <a:xfrm>
                <a:off x="782814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707" name="Rectangle 706"/>
              <p:cNvSpPr>
                <a:spLocks noRot="1" noChangeAspect="1" noMove="1" noResize="1" noEditPoints="1" noAdjustHandles="1" noChangeArrowheads="1" noChangeShapeType="1" noTextEdit="1"/>
              </p:cNvSpPr>
              <p:nvPr/>
            </p:nvSpPr>
            <p:spPr>
              <a:xfrm>
                <a:off x="7828143" y="4194474"/>
                <a:ext cx="1259832" cy="493405"/>
              </a:xfrm>
              <a:prstGeom prst="rect">
                <a:avLst/>
              </a:prstGeom>
              <a:blipFill>
                <a:blip r:embed="rId8"/>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1" name="Rectangle 510"/>
              <p:cNvSpPr/>
              <p:nvPr/>
            </p:nvSpPr>
            <p:spPr>
              <a:xfrm>
                <a:off x="6394297" y="4281931"/>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he-IL" sz="2400" b="0" i="1" smtClean="0">
                              <a:solidFill>
                                <a:srgbClr val="F9965B"/>
                              </a:solidFill>
                              <a:latin typeface="Cambria Math" panose="02040503050406030204" pitchFamily="18" charset="0"/>
                            </a:rPr>
                            <m:t>1</m:t>
                          </m:r>
                        </m:sub>
                      </m:sSub>
                    </m:oMath>
                  </m:oMathPara>
                </a14:m>
                <a:endParaRPr lang="en-US" sz="2400" i="1" dirty="0">
                  <a:solidFill>
                    <a:srgbClr val="F9965B"/>
                  </a:solidFill>
                </a:endParaRPr>
              </a:p>
            </p:txBody>
          </p:sp>
        </mc:Choice>
        <mc:Fallback xmlns="">
          <p:sp>
            <p:nvSpPr>
              <p:cNvPr id="511" name="Rectangle 510"/>
              <p:cNvSpPr>
                <a:spLocks noRot="1" noChangeAspect="1" noMove="1" noResize="1" noEditPoints="1" noAdjustHandles="1" noChangeArrowheads="1" noChangeShapeType="1" noTextEdit="1"/>
              </p:cNvSpPr>
              <p:nvPr/>
            </p:nvSpPr>
            <p:spPr>
              <a:xfrm>
                <a:off x="6394297" y="4281931"/>
                <a:ext cx="577544" cy="461665"/>
              </a:xfrm>
              <a:prstGeom prst="rect">
                <a:avLst/>
              </a:prstGeom>
              <a:blipFill>
                <a:blip r:embed="rId9"/>
                <a:stretch>
                  <a:fillRect b="-3947"/>
                </a:stretch>
              </a:blipFill>
            </p:spPr>
            <p:txBody>
              <a:bodyPr/>
              <a:lstStyle/>
              <a:p>
                <a:r>
                  <a:rPr lang="en-US">
                    <a:noFill/>
                  </a:rPr>
                  <a:t> </a:t>
                </a:r>
              </a:p>
            </p:txBody>
          </p:sp>
        </mc:Fallback>
      </mc:AlternateContent>
      <p:grpSp>
        <p:nvGrpSpPr>
          <p:cNvPr id="22" name="Group 21"/>
          <p:cNvGrpSpPr/>
          <p:nvPr/>
        </p:nvGrpSpPr>
        <p:grpSpPr>
          <a:xfrm>
            <a:off x="10160021" y="2806673"/>
            <a:ext cx="476250" cy="1231900"/>
            <a:chOff x="6350000" y="2959100"/>
            <a:chExt cx="476250" cy="1231900"/>
          </a:xfrm>
        </p:grpSpPr>
        <p:cxnSp>
          <p:nvCxnSpPr>
            <p:cNvPr id="546" name="Straight Connector 545"/>
            <p:cNvCxnSpPr/>
            <p:nvPr/>
          </p:nvCxnSpPr>
          <p:spPr>
            <a:xfrm flipH="1">
              <a:off x="6632815" y="29591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a:off x="6645517" y="33276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p:nvPr/>
          </p:nvCxnSpPr>
          <p:spPr>
            <a:xfrm flipH="1">
              <a:off x="6350000" y="39579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57" name="Rectangle 556"/>
              <p:cNvSpPr/>
              <p:nvPr/>
            </p:nvSpPr>
            <p:spPr>
              <a:xfrm>
                <a:off x="9568844" y="639730"/>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557" name="Rectangle 556"/>
              <p:cNvSpPr>
                <a:spLocks noRot="1" noChangeAspect="1" noMove="1" noResize="1" noEditPoints="1" noAdjustHandles="1" noChangeArrowheads="1" noChangeShapeType="1" noTextEdit="1"/>
              </p:cNvSpPr>
              <p:nvPr/>
            </p:nvSpPr>
            <p:spPr>
              <a:xfrm>
                <a:off x="9568844" y="639730"/>
                <a:ext cx="577544" cy="707886"/>
              </a:xfrm>
              <a:prstGeom prst="rect">
                <a:avLst/>
              </a:prstGeom>
              <a:blipFill>
                <a:blip r:embed="rId10"/>
                <a:stretch>
                  <a:fillRect/>
                </a:stretch>
              </a:blipFill>
            </p:spPr>
            <p:txBody>
              <a:bodyPr/>
              <a:lstStyle/>
              <a:p>
                <a:r>
                  <a:rPr lang="en-US">
                    <a:noFill/>
                  </a:rPr>
                  <a:t> </a:t>
                </a:r>
              </a:p>
            </p:txBody>
          </p:sp>
        </mc:Fallback>
      </mc:AlternateContent>
      <p:grpSp>
        <p:nvGrpSpPr>
          <p:cNvPr id="2" name="i1"/>
          <p:cNvGrpSpPr/>
          <p:nvPr/>
        </p:nvGrpSpPr>
        <p:grpSpPr>
          <a:xfrm>
            <a:off x="8654105" y="1206152"/>
            <a:ext cx="2793791" cy="1610867"/>
            <a:chOff x="8654105" y="1206152"/>
            <a:chExt cx="2793791" cy="1610867"/>
          </a:xfrm>
        </p:grpSpPr>
        <p:cxnSp>
          <p:nvCxnSpPr>
            <p:cNvPr id="577" name="A6"/>
            <p:cNvCxnSpPr/>
            <p:nvPr/>
          </p:nvCxnSpPr>
          <p:spPr>
            <a:xfrm>
              <a:off x="9322380" y="1206152"/>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78" name="A5"/>
            <p:cNvCxnSpPr/>
            <p:nvPr/>
          </p:nvCxnSpPr>
          <p:spPr>
            <a:xfrm>
              <a:off x="9322380" y="1206152"/>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79" name="A4"/>
            <p:cNvCxnSpPr/>
            <p:nvPr/>
          </p:nvCxnSpPr>
          <p:spPr>
            <a:xfrm>
              <a:off x="9322380" y="1206152"/>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0" name="A3"/>
            <p:cNvCxnSpPr/>
            <p:nvPr/>
          </p:nvCxnSpPr>
          <p:spPr>
            <a:xfrm flipH="1">
              <a:off x="9220695" y="1206152"/>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1" name="A2"/>
            <p:cNvCxnSpPr/>
            <p:nvPr/>
          </p:nvCxnSpPr>
          <p:spPr>
            <a:xfrm flipH="1">
              <a:off x="8935398" y="1206152"/>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2" name="A1"/>
            <p:cNvCxnSpPr>
              <a:endCxn id="569" idx="2"/>
            </p:cNvCxnSpPr>
            <p:nvPr/>
          </p:nvCxnSpPr>
          <p:spPr>
            <a:xfrm flipH="1">
              <a:off x="8654105" y="1206152"/>
              <a:ext cx="66827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3" name="A7"/>
            <p:cNvCxnSpPr/>
            <p:nvPr/>
          </p:nvCxnSpPr>
          <p:spPr>
            <a:xfrm>
              <a:off x="9322380" y="1206152"/>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84" name="A8"/>
            <p:cNvCxnSpPr/>
            <p:nvPr/>
          </p:nvCxnSpPr>
          <p:spPr>
            <a:xfrm>
              <a:off x="9322380" y="1206152"/>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97" name="A9"/>
            <p:cNvCxnSpPr/>
            <p:nvPr/>
          </p:nvCxnSpPr>
          <p:spPr>
            <a:xfrm>
              <a:off x="9322380" y="1206152"/>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98" name="A10"/>
            <p:cNvCxnSpPr/>
            <p:nvPr/>
          </p:nvCxnSpPr>
          <p:spPr>
            <a:xfrm>
              <a:off x="9322380" y="1206152"/>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599" name="A11"/>
            <p:cNvCxnSpPr>
              <a:endCxn id="569" idx="6"/>
            </p:cNvCxnSpPr>
            <p:nvPr/>
          </p:nvCxnSpPr>
          <p:spPr>
            <a:xfrm>
              <a:off x="9322380" y="1206152"/>
              <a:ext cx="212551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1" name="B1"/>
            <p:cNvCxnSpPr>
              <a:stCxn id="569" idx="2"/>
            </p:cNvCxnSpPr>
            <p:nvPr/>
          </p:nvCxnSpPr>
          <p:spPr>
            <a:xfrm>
              <a:off x="8654105" y="2060522"/>
              <a:ext cx="1944045" cy="72712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2" name="B2"/>
            <p:cNvCxnSpPr/>
            <p:nvPr/>
          </p:nvCxnSpPr>
          <p:spPr>
            <a:xfrm>
              <a:off x="8951119" y="2057400"/>
              <a:ext cx="1654969" cy="73104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3" name="B3"/>
            <p:cNvCxnSpPr/>
            <p:nvPr/>
          </p:nvCxnSpPr>
          <p:spPr>
            <a:xfrm>
              <a:off x="9229725" y="2062163"/>
              <a:ext cx="1385888" cy="7286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4" name="B4"/>
            <p:cNvCxnSpPr/>
            <p:nvPr/>
          </p:nvCxnSpPr>
          <p:spPr>
            <a:xfrm>
              <a:off x="9501188" y="2066925"/>
              <a:ext cx="1126331" cy="73342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6" name="B5"/>
            <p:cNvCxnSpPr/>
            <p:nvPr/>
          </p:nvCxnSpPr>
          <p:spPr>
            <a:xfrm>
              <a:off x="9765506" y="2069306"/>
              <a:ext cx="852488" cy="72151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8" name="B6"/>
            <p:cNvCxnSpPr/>
            <p:nvPr/>
          </p:nvCxnSpPr>
          <p:spPr>
            <a:xfrm>
              <a:off x="10044113" y="2057400"/>
              <a:ext cx="566737"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09" name="B7"/>
            <p:cNvCxnSpPr/>
            <p:nvPr/>
          </p:nvCxnSpPr>
          <p:spPr>
            <a:xfrm>
              <a:off x="10317956" y="2050256"/>
              <a:ext cx="300038" cy="76200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0" name="B8"/>
            <p:cNvCxnSpPr/>
            <p:nvPr/>
          </p:nvCxnSpPr>
          <p:spPr>
            <a:xfrm flipH="1">
              <a:off x="10608469" y="2069306"/>
              <a:ext cx="2381" cy="7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1" name="B9"/>
            <p:cNvCxnSpPr/>
            <p:nvPr/>
          </p:nvCxnSpPr>
          <p:spPr>
            <a:xfrm flipH="1">
              <a:off x="10617994" y="2069306"/>
              <a:ext cx="257175" cy="74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2" name="B10"/>
            <p:cNvCxnSpPr/>
            <p:nvPr/>
          </p:nvCxnSpPr>
          <p:spPr>
            <a:xfrm flipH="1">
              <a:off x="10625138" y="2069306"/>
              <a:ext cx="528638"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3" name="B11"/>
            <p:cNvCxnSpPr>
              <a:stCxn id="569" idx="6"/>
            </p:cNvCxnSpPr>
            <p:nvPr/>
          </p:nvCxnSpPr>
          <p:spPr>
            <a:xfrm flipH="1">
              <a:off x="10629900" y="2060522"/>
              <a:ext cx="817996" cy="7469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q1"/>
          <p:cNvGrpSpPr/>
          <p:nvPr/>
        </p:nvGrpSpPr>
        <p:grpSpPr>
          <a:xfrm>
            <a:off x="8587620" y="4023360"/>
            <a:ext cx="2793791" cy="1538327"/>
            <a:chOff x="8587620" y="4023360"/>
            <a:chExt cx="2793791" cy="1538327"/>
          </a:xfrm>
        </p:grpSpPr>
        <p:grpSp>
          <p:nvGrpSpPr>
            <p:cNvPr id="32" name="Group 31"/>
            <p:cNvGrpSpPr/>
            <p:nvPr/>
          </p:nvGrpSpPr>
          <p:grpSpPr>
            <a:xfrm>
              <a:off x="8587620" y="4711557"/>
              <a:ext cx="2793791" cy="850130"/>
              <a:chOff x="8587620" y="4711557"/>
              <a:chExt cx="2793791" cy="850130"/>
            </a:xfrm>
          </p:grpSpPr>
          <p:cxnSp>
            <p:nvCxnSpPr>
              <p:cNvPr id="716" name="A6"/>
              <p:cNvCxnSpPr/>
              <p:nvPr/>
            </p:nvCxnSpPr>
            <p:spPr>
              <a:xfrm flipV="1">
                <a:off x="9309308" y="4721124"/>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7" name="A5"/>
              <p:cNvCxnSpPr/>
              <p:nvPr/>
            </p:nvCxnSpPr>
            <p:spPr>
              <a:xfrm flipV="1">
                <a:off x="9309308" y="4718737"/>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8" name="A4"/>
              <p:cNvCxnSpPr/>
              <p:nvPr/>
            </p:nvCxnSpPr>
            <p:spPr>
              <a:xfrm flipV="1">
                <a:off x="9309308" y="4712091"/>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19" name="A3"/>
              <p:cNvCxnSpPr/>
              <p:nvPr/>
            </p:nvCxnSpPr>
            <p:spPr>
              <a:xfrm flipH="1" flipV="1">
                <a:off x="9207623" y="4711557"/>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0" name="A2"/>
              <p:cNvCxnSpPr/>
              <p:nvPr/>
            </p:nvCxnSpPr>
            <p:spPr>
              <a:xfrm flipH="1" flipV="1">
                <a:off x="8922326" y="4711557"/>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1" name="A1"/>
              <p:cNvCxnSpPr>
                <a:endCxn id="736" idx="6"/>
              </p:cNvCxnSpPr>
              <p:nvPr/>
            </p:nvCxnSpPr>
            <p:spPr>
              <a:xfrm flipH="1" flipV="1">
                <a:off x="8587620" y="4785848"/>
                <a:ext cx="721689"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2" name="A7"/>
              <p:cNvCxnSpPr/>
              <p:nvPr/>
            </p:nvCxnSpPr>
            <p:spPr>
              <a:xfrm flipV="1">
                <a:off x="9309308" y="4715964"/>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3" name="A8"/>
              <p:cNvCxnSpPr/>
              <p:nvPr/>
            </p:nvCxnSpPr>
            <p:spPr>
              <a:xfrm flipV="1">
                <a:off x="9309308" y="4718230"/>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4" name="A9"/>
              <p:cNvCxnSpPr/>
              <p:nvPr/>
            </p:nvCxnSpPr>
            <p:spPr>
              <a:xfrm flipV="1">
                <a:off x="9309308" y="4714983"/>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5" name="A10"/>
              <p:cNvCxnSpPr/>
              <p:nvPr/>
            </p:nvCxnSpPr>
            <p:spPr>
              <a:xfrm flipV="1">
                <a:off x="9309308" y="4721124"/>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26" name="A11"/>
              <p:cNvCxnSpPr>
                <a:endCxn id="736" idx="2"/>
              </p:cNvCxnSpPr>
              <p:nvPr/>
            </p:nvCxnSpPr>
            <p:spPr>
              <a:xfrm flipV="1">
                <a:off x="9309308" y="4785848"/>
                <a:ext cx="2072103"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8672513" y="4023360"/>
              <a:ext cx="2708898" cy="812416"/>
              <a:chOff x="8672513" y="4023360"/>
              <a:chExt cx="2708898" cy="812416"/>
            </a:xfrm>
          </p:grpSpPr>
          <p:cxnSp>
            <p:nvCxnSpPr>
              <p:cNvPr id="747" name="B1"/>
              <p:cNvCxnSpPr/>
              <p:nvPr/>
            </p:nvCxnSpPr>
            <p:spPr>
              <a:xfrm flipV="1">
                <a:off x="8672513" y="4023360"/>
                <a:ext cx="1492567" cy="76295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49" name="B2"/>
              <p:cNvCxnSpPr/>
              <p:nvPr/>
            </p:nvCxnSpPr>
            <p:spPr>
              <a:xfrm flipV="1">
                <a:off x="9024938" y="4048125"/>
                <a:ext cx="1123950" cy="75247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0" name="B3"/>
              <p:cNvCxnSpPr/>
              <p:nvPr/>
            </p:nvCxnSpPr>
            <p:spPr>
              <a:xfrm flipV="1">
                <a:off x="9258348" y="4048125"/>
                <a:ext cx="890540" cy="75644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1" name="B4"/>
              <p:cNvCxnSpPr/>
              <p:nvPr/>
            </p:nvCxnSpPr>
            <p:spPr>
              <a:xfrm flipV="1">
                <a:off x="9456922" y="4057650"/>
                <a:ext cx="672916" cy="77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2" name="B5"/>
              <p:cNvCxnSpPr/>
              <p:nvPr/>
            </p:nvCxnSpPr>
            <p:spPr>
              <a:xfrm flipV="1">
                <a:off x="9665922" y="4062413"/>
                <a:ext cx="478203" cy="7622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3" name="B6"/>
              <p:cNvCxnSpPr/>
              <p:nvPr/>
            </p:nvCxnSpPr>
            <p:spPr>
              <a:xfrm flipV="1">
                <a:off x="9874827" y="4052888"/>
                <a:ext cx="269298" cy="78288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4" name="B7"/>
              <p:cNvCxnSpPr/>
              <p:nvPr/>
            </p:nvCxnSpPr>
            <p:spPr>
              <a:xfrm flipV="1">
                <a:off x="10085040" y="4057650"/>
                <a:ext cx="54323" cy="76358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5" name="B8"/>
              <p:cNvCxnSpPr/>
              <p:nvPr/>
            </p:nvCxnSpPr>
            <p:spPr>
              <a:xfrm flipH="1" flipV="1">
                <a:off x="10144125" y="4038601"/>
                <a:ext cx="152400" cy="7667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6" name="B9"/>
              <p:cNvCxnSpPr/>
              <p:nvPr/>
            </p:nvCxnSpPr>
            <p:spPr>
              <a:xfrm flipH="1" flipV="1">
                <a:off x="10129838" y="4048127"/>
                <a:ext cx="414337" cy="7334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7" name="B10"/>
              <p:cNvCxnSpPr/>
              <p:nvPr/>
            </p:nvCxnSpPr>
            <p:spPr>
              <a:xfrm flipH="1" flipV="1">
                <a:off x="10148889" y="4062414"/>
                <a:ext cx="695324" cy="71913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758" name="B11"/>
              <p:cNvCxnSpPr>
                <a:stCxn id="736" idx="2"/>
              </p:cNvCxnSpPr>
              <p:nvPr/>
            </p:nvCxnSpPr>
            <p:spPr>
              <a:xfrm flipH="1" flipV="1">
                <a:off x="10134600" y="4029076"/>
                <a:ext cx="1246811" cy="7567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grpSp>
      <p:sp>
        <p:nvSpPr>
          <p:cNvPr id="565" name="Oval 564"/>
          <p:cNvSpPr/>
          <p:nvPr/>
        </p:nvSpPr>
        <p:spPr>
          <a:xfrm flipV="1">
            <a:off x="9126241" y="836644"/>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3" name="Rectangle 302"/>
              <p:cNvSpPr/>
              <p:nvPr/>
            </p:nvSpPr>
            <p:spPr>
              <a:xfrm>
                <a:off x="5290881" y="4281931"/>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FFF99"/>
                              </a:solidFill>
                              <a:latin typeface="Cambria Math" panose="02040503050406030204" pitchFamily="18" charset="0"/>
                            </a:rPr>
                          </m:ctrlPr>
                        </m:sSubPr>
                        <m:e>
                          <m:r>
                            <a:rPr lang="en-US" sz="2400" i="1">
                              <a:solidFill>
                                <a:srgbClr val="FFFF99"/>
                              </a:solidFill>
                              <a:latin typeface="Cambria Math" panose="02040503050406030204" pitchFamily="18" charset="0"/>
                            </a:rPr>
                            <m:t>𝑣</m:t>
                          </m:r>
                        </m:e>
                        <m:sub>
                          <m:r>
                            <a:rPr lang="en-US" sz="2400" b="0" i="1" smtClean="0">
                              <a:solidFill>
                                <a:srgbClr val="FFFF99"/>
                              </a:solidFill>
                              <a:latin typeface="Cambria Math" panose="02040503050406030204" pitchFamily="18" charset="0"/>
                            </a:rPr>
                            <m:t>2</m:t>
                          </m:r>
                        </m:sub>
                      </m:sSub>
                    </m:oMath>
                  </m:oMathPara>
                </a14:m>
                <a:endParaRPr lang="en-US" sz="2400" i="1" dirty="0">
                  <a:solidFill>
                    <a:srgbClr val="FFFF99"/>
                  </a:solidFill>
                </a:endParaRPr>
              </a:p>
            </p:txBody>
          </p:sp>
        </mc:Choice>
        <mc:Fallback xmlns="">
          <p:sp>
            <p:nvSpPr>
              <p:cNvPr id="303" name="Rectangle 302"/>
              <p:cNvSpPr>
                <a:spLocks noRot="1" noChangeAspect="1" noMove="1" noResize="1" noEditPoints="1" noAdjustHandles="1" noChangeArrowheads="1" noChangeShapeType="1" noTextEdit="1"/>
              </p:cNvSpPr>
              <p:nvPr/>
            </p:nvSpPr>
            <p:spPr>
              <a:xfrm>
                <a:off x="5290881" y="4281931"/>
                <a:ext cx="577544" cy="461665"/>
              </a:xfrm>
              <a:prstGeom prst="rect">
                <a:avLst/>
              </a:prstGeom>
              <a:blipFill>
                <a:blip r:embed="rId11"/>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6" name="Rectangle 305"/>
              <p:cNvSpPr/>
              <p:nvPr/>
            </p:nvSpPr>
            <p:spPr>
              <a:xfrm>
                <a:off x="7158779" y="1883084"/>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FFF99"/>
                              </a:solidFill>
                              <a:latin typeface="Cambria Math" panose="02040503050406030204" pitchFamily="18" charset="0"/>
                            </a:rPr>
                          </m:ctrlPr>
                        </m:sSubPr>
                        <m:e>
                          <m:r>
                            <m:rPr>
                              <m:nor/>
                            </m:rPr>
                            <a:rPr lang="en-IL" sz="2400" i="1">
                              <a:solidFill>
                                <a:srgbClr val="FFFF99"/>
                              </a:solidFill>
                            </a:rPr>
                            <m:t>ℓ</m:t>
                          </m:r>
                        </m:e>
                        <m:sub>
                          <m:r>
                            <a:rPr lang="en-US" sz="2400" b="0" i="1" smtClean="0">
                              <a:solidFill>
                                <a:srgbClr val="FFFF99"/>
                              </a:solidFill>
                              <a:latin typeface="Cambria Math" panose="02040503050406030204" pitchFamily="18" charset="0"/>
                            </a:rPr>
                            <m:t>2</m:t>
                          </m:r>
                        </m:sub>
                      </m:sSub>
                    </m:oMath>
                  </m:oMathPara>
                </a14:m>
                <a:endParaRPr lang="en-US" sz="2400" i="1" dirty="0">
                  <a:solidFill>
                    <a:srgbClr val="FFFF99"/>
                  </a:solidFill>
                </a:endParaRPr>
              </a:p>
            </p:txBody>
          </p:sp>
        </mc:Choice>
        <mc:Fallback xmlns="">
          <p:sp>
            <p:nvSpPr>
              <p:cNvPr id="306" name="Rectangle 305"/>
              <p:cNvSpPr>
                <a:spLocks noRot="1" noChangeAspect="1" noMove="1" noResize="1" noEditPoints="1" noAdjustHandles="1" noChangeArrowheads="1" noChangeShapeType="1" noTextEdit="1"/>
              </p:cNvSpPr>
              <p:nvPr/>
            </p:nvSpPr>
            <p:spPr>
              <a:xfrm>
                <a:off x="7158779" y="1883084"/>
                <a:ext cx="577544" cy="461665"/>
              </a:xfrm>
              <a:prstGeom prst="rect">
                <a:avLst/>
              </a:prstGeom>
              <a:blipFill>
                <a:blip r:embed="rId12"/>
                <a:stretch>
                  <a:fillRect b="-2632"/>
                </a:stretch>
              </a:blipFill>
            </p:spPr>
            <p:txBody>
              <a:bodyPr/>
              <a:lstStyle/>
              <a:p>
                <a:r>
                  <a:rPr lang="en-US">
                    <a:noFill/>
                  </a:rPr>
                  <a:t> </a:t>
                </a:r>
              </a:p>
            </p:txBody>
          </p:sp>
        </mc:Fallback>
      </mc:AlternateContent>
      <p:grpSp>
        <p:nvGrpSpPr>
          <p:cNvPr id="31" name="i2"/>
          <p:cNvGrpSpPr/>
          <p:nvPr/>
        </p:nvGrpSpPr>
        <p:grpSpPr>
          <a:xfrm>
            <a:off x="8682845" y="1190758"/>
            <a:ext cx="2793792" cy="1623880"/>
            <a:chOff x="8682845" y="1190758"/>
            <a:chExt cx="2793792" cy="1623880"/>
          </a:xfrm>
        </p:grpSpPr>
        <p:cxnSp>
          <p:nvCxnSpPr>
            <p:cNvPr id="312" name="A6"/>
            <p:cNvCxnSpPr/>
            <p:nvPr/>
          </p:nvCxnSpPr>
          <p:spPr>
            <a:xfrm flipH="1">
              <a:off x="10089340" y="1190758"/>
              <a:ext cx="71902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15" name="A5"/>
            <p:cNvCxnSpPr/>
            <p:nvPr/>
          </p:nvCxnSpPr>
          <p:spPr>
            <a:xfrm flipH="1">
              <a:off x="10369226" y="1190758"/>
              <a:ext cx="439135" cy="84295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18" name="A4"/>
            <p:cNvCxnSpPr/>
            <p:nvPr/>
          </p:nvCxnSpPr>
          <p:spPr>
            <a:xfrm flipH="1">
              <a:off x="10640817" y="1190758"/>
              <a:ext cx="167544" cy="84959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21" name="A3"/>
            <p:cNvCxnSpPr/>
            <p:nvPr/>
          </p:nvCxnSpPr>
          <p:spPr>
            <a:xfrm>
              <a:off x="10808361" y="1190758"/>
              <a:ext cx="101685"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24" name="A2"/>
            <p:cNvCxnSpPr/>
            <p:nvPr/>
          </p:nvCxnSpPr>
          <p:spPr>
            <a:xfrm>
              <a:off x="10808359" y="1190758"/>
              <a:ext cx="386984"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26" name="A1"/>
            <p:cNvCxnSpPr/>
            <p:nvPr/>
          </p:nvCxnSpPr>
          <p:spPr>
            <a:xfrm>
              <a:off x="10808360" y="1190758"/>
              <a:ext cx="668276" cy="85437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29" name="A7"/>
            <p:cNvCxnSpPr/>
            <p:nvPr/>
          </p:nvCxnSpPr>
          <p:spPr>
            <a:xfrm flipH="1">
              <a:off x="9812185" y="1190758"/>
              <a:ext cx="996176" cy="84572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32" name="A8"/>
            <p:cNvCxnSpPr/>
            <p:nvPr/>
          </p:nvCxnSpPr>
          <p:spPr>
            <a:xfrm flipH="1">
              <a:off x="9528318" y="1190758"/>
              <a:ext cx="1280043" cy="84345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05" name="A9"/>
            <p:cNvCxnSpPr/>
            <p:nvPr/>
          </p:nvCxnSpPr>
          <p:spPr>
            <a:xfrm flipH="1">
              <a:off x="9261746" y="1190758"/>
              <a:ext cx="1546615" cy="84670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06" name="A10"/>
            <p:cNvCxnSpPr/>
            <p:nvPr/>
          </p:nvCxnSpPr>
          <p:spPr>
            <a:xfrm flipH="1">
              <a:off x="8977880" y="1190758"/>
              <a:ext cx="183048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07" name="A11"/>
            <p:cNvCxnSpPr/>
            <p:nvPr/>
          </p:nvCxnSpPr>
          <p:spPr>
            <a:xfrm flipH="1">
              <a:off x="8682845" y="1190758"/>
              <a:ext cx="2125516" cy="85437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08" name="B1"/>
            <p:cNvCxnSpPr/>
            <p:nvPr/>
          </p:nvCxnSpPr>
          <p:spPr>
            <a:xfrm flipH="1">
              <a:off x="10617994" y="2045128"/>
              <a:ext cx="858643" cy="75284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09" name="B2"/>
            <p:cNvCxnSpPr/>
            <p:nvPr/>
          </p:nvCxnSpPr>
          <p:spPr>
            <a:xfrm flipH="1">
              <a:off x="10622756" y="2042006"/>
              <a:ext cx="556867" cy="7488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0" name="B3"/>
            <p:cNvCxnSpPr/>
            <p:nvPr/>
          </p:nvCxnSpPr>
          <p:spPr>
            <a:xfrm flipH="1">
              <a:off x="10629900" y="2046769"/>
              <a:ext cx="271117" cy="74643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1" name="B4"/>
            <p:cNvCxnSpPr/>
            <p:nvPr/>
          </p:nvCxnSpPr>
          <p:spPr>
            <a:xfrm flipH="1">
              <a:off x="10627519" y="2051531"/>
              <a:ext cx="2035" cy="75120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2" name="B5"/>
            <p:cNvCxnSpPr/>
            <p:nvPr/>
          </p:nvCxnSpPr>
          <p:spPr>
            <a:xfrm>
              <a:off x="10365235" y="2053912"/>
              <a:ext cx="257521" cy="75358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3" name="B6"/>
            <p:cNvCxnSpPr/>
            <p:nvPr/>
          </p:nvCxnSpPr>
          <p:spPr>
            <a:xfrm>
              <a:off x="10086629" y="2042006"/>
              <a:ext cx="536127" cy="75834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4" name="B7"/>
            <p:cNvCxnSpPr/>
            <p:nvPr/>
          </p:nvCxnSpPr>
          <p:spPr>
            <a:xfrm>
              <a:off x="9812785" y="2034862"/>
              <a:ext cx="807590" cy="77977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5" name="B8"/>
            <p:cNvCxnSpPr/>
            <p:nvPr/>
          </p:nvCxnSpPr>
          <p:spPr>
            <a:xfrm>
              <a:off x="9519891" y="2053912"/>
              <a:ext cx="1098103" cy="75834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6" name="B9"/>
            <p:cNvCxnSpPr/>
            <p:nvPr/>
          </p:nvCxnSpPr>
          <p:spPr>
            <a:xfrm>
              <a:off x="9255572" y="2053912"/>
              <a:ext cx="1371947" cy="7559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7" name="B10"/>
            <p:cNvCxnSpPr/>
            <p:nvPr/>
          </p:nvCxnSpPr>
          <p:spPr>
            <a:xfrm>
              <a:off x="8976965" y="2053912"/>
              <a:ext cx="1643410" cy="75358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18" name="B11"/>
            <p:cNvCxnSpPr/>
            <p:nvPr/>
          </p:nvCxnSpPr>
          <p:spPr>
            <a:xfrm>
              <a:off x="8682845" y="2045128"/>
              <a:ext cx="1935149" cy="75522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sp>
        <p:nvSpPr>
          <p:cNvPr id="419" name="Oval 418"/>
          <p:cNvSpPr/>
          <p:nvPr/>
        </p:nvSpPr>
        <p:spPr>
          <a:xfrm flipV="1">
            <a:off x="10626446" y="836644"/>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0" name="Rectangle 419"/>
              <p:cNvSpPr/>
              <p:nvPr/>
            </p:nvSpPr>
            <p:spPr>
              <a:xfrm>
                <a:off x="11099623" y="2145554"/>
                <a:ext cx="114980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m:rPr>
                                  <m:nor/>
                                </m:rPr>
                                <a:rPr lang="en-IL" sz="2400" i="1">
                                  <a:solidFill>
                                    <a:srgbClr val="FFFF99"/>
                                  </a:solidFill>
                                </a:rPr>
                                <m:t>ℓ</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420" name="Rectangle 419"/>
              <p:cNvSpPr>
                <a:spLocks noRot="1" noChangeAspect="1" noMove="1" noResize="1" noEditPoints="1" noAdjustHandles="1" noChangeArrowheads="1" noChangeShapeType="1" noTextEdit="1"/>
              </p:cNvSpPr>
              <p:nvPr/>
            </p:nvSpPr>
            <p:spPr>
              <a:xfrm>
                <a:off x="11099623" y="2145554"/>
                <a:ext cx="1149802" cy="493405"/>
              </a:xfrm>
              <a:prstGeom prst="rect">
                <a:avLst/>
              </a:prstGeom>
              <a:blipFill>
                <a:blip r:embed="rId13"/>
                <a:stretch>
                  <a:fillRect/>
                </a:stretch>
              </a:blipFill>
            </p:spPr>
            <p:txBody>
              <a:bodyPr/>
              <a:lstStyle/>
              <a:p>
                <a:r>
                  <a:rPr lang="en-US">
                    <a:noFill/>
                  </a:rPr>
                  <a:t> </a:t>
                </a:r>
              </a:p>
            </p:txBody>
          </p:sp>
        </mc:Fallback>
      </mc:AlternateContent>
      <p:grpSp>
        <p:nvGrpSpPr>
          <p:cNvPr id="567" name="Group 566"/>
          <p:cNvGrpSpPr/>
          <p:nvPr/>
        </p:nvGrpSpPr>
        <p:grpSpPr>
          <a:xfrm>
            <a:off x="8654105" y="1868689"/>
            <a:ext cx="2793791" cy="369332"/>
            <a:chOff x="2400522" y="1300125"/>
            <a:chExt cx="2793791" cy="369332"/>
          </a:xfrm>
        </p:grpSpPr>
        <p:sp>
          <p:nvSpPr>
            <p:cNvPr id="569" name="Oval 568">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433" name="Oval 432"/>
          <p:cNvSpPr/>
          <p:nvPr/>
        </p:nvSpPr>
        <p:spPr>
          <a:xfrm flipH="1" flipV="1">
            <a:off x="10486326" y="5536697"/>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q2"/>
          <p:cNvGrpSpPr/>
          <p:nvPr/>
        </p:nvGrpSpPr>
        <p:grpSpPr>
          <a:xfrm>
            <a:off x="8587620" y="4031456"/>
            <a:ext cx="2793791" cy="1530765"/>
            <a:chOff x="8587620" y="4031456"/>
            <a:chExt cx="2793791" cy="1530765"/>
          </a:xfrm>
        </p:grpSpPr>
        <p:grpSp>
          <p:nvGrpSpPr>
            <p:cNvPr id="421" name="Group 420"/>
            <p:cNvGrpSpPr/>
            <p:nvPr/>
          </p:nvGrpSpPr>
          <p:grpSpPr>
            <a:xfrm flipH="1">
              <a:off x="8587620" y="4712091"/>
              <a:ext cx="2793791" cy="850130"/>
              <a:chOff x="8587620" y="4711557"/>
              <a:chExt cx="2793791" cy="850130"/>
            </a:xfrm>
          </p:grpSpPr>
          <p:cxnSp>
            <p:nvCxnSpPr>
              <p:cNvPr id="422" name="A6"/>
              <p:cNvCxnSpPr/>
              <p:nvPr/>
            </p:nvCxnSpPr>
            <p:spPr>
              <a:xfrm flipV="1">
                <a:off x="9309308" y="4721124"/>
                <a:ext cx="71902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3" name="A5"/>
              <p:cNvCxnSpPr/>
              <p:nvPr/>
            </p:nvCxnSpPr>
            <p:spPr>
              <a:xfrm flipV="1">
                <a:off x="9309308" y="4718737"/>
                <a:ext cx="439135" cy="84295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4" name="A4"/>
              <p:cNvCxnSpPr/>
              <p:nvPr/>
            </p:nvCxnSpPr>
            <p:spPr>
              <a:xfrm flipV="1">
                <a:off x="9309308" y="4712091"/>
                <a:ext cx="167544" cy="84959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5" name="A3"/>
              <p:cNvCxnSpPr/>
              <p:nvPr/>
            </p:nvCxnSpPr>
            <p:spPr>
              <a:xfrm flipH="1" flipV="1">
                <a:off x="9207623" y="4711557"/>
                <a:ext cx="101685"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6" name="A2"/>
              <p:cNvCxnSpPr/>
              <p:nvPr/>
            </p:nvCxnSpPr>
            <p:spPr>
              <a:xfrm flipH="1" flipV="1">
                <a:off x="8922326" y="4711557"/>
                <a:ext cx="386984"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7" name="A1"/>
              <p:cNvCxnSpPr/>
              <p:nvPr/>
            </p:nvCxnSpPr>
            <p:spPr>
              <a:xfrm flipH="1" flipV="1">
                <a:off x="8587620" y="4785848"/>
                <a:ext cx="721689" cy="77583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8" name="A7"/>
              <p:cNvCxnSpPr/>
              <p:nvPr/>
            </p:nvCxnSpPr>
            <p:spPr>
              <a:xfrm flipV="1">
                <a:off x="9309308" y="4715964"/>
                <a:ext cx="996176" cy="84572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29" name="A8"/>
              <p:cNvCxnSpPr/>
              <p:nvPr/>
            </p:nvCxnSpPr>
            <p:spPr>
              <a:xfrm flipV="1">
                <a:off x="9309308" y="4718230"/>
                <a:ext cx="1280043" cy="84345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0" name="A9"/>
              <p:cNvCxnSpPr/>
              <p:nvPr/>
            </p:nvCxnSpPr>
            <p:spPr>
              <a:xfrm flipV="1">
                <a:off x="9309308" y="4714983"/>
                <a:ext cx="1546615" cy="84670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1" name="A10"/>
              <p:cNvCxnSpPr/>
              <p:nvPr/>
            </p:nvCxnSpPr>
            <p:spPr>
              <a:xfrm flipV="1">
                <a:off x="9309308" y="4721124"/>
                <a:ext cx="183048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2" name="A11"/>
              <p:cNvCxnSpPr/>
              <p:nvPr/>
            </p:nvCxnSpPr>
            <p:spPr>
              <a:xfrm flipV="1">
                <a:off x="9309308" y="4785848"/>
                <a:ext cx="2072103" cy="77583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8587620" y="4031456"/>
              <a:ext cx="2793791" cy="754392"/>
              <a:chOff x="8587620" y="4031456"/>
              <a:chExt cx="2793791" cy="754392"/>
            </a:xfrm>
          </p:grpSpPr>
          <p:cxnSp>
            <p:nvCxnSpPr>
              <p:cNvPr id="435" name="A11"/>
              <p:cNvCxnSpPr/>
              <p:nvPr/>
            </p:nvCxnSpPr>
            <p:spPr>
              <a:xfrm flipH="1">
                <a:off x="8884921" y="4069080"/>
                <a:ext cx="1234439" cy="67818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6" name="A11"/>
              <p:cNvCxnSpPr>
                <a:endCxn id="736" idx="6"/>
              </p:cNvCxnSpPr>
              <p:nvPr/>
            </p:nvCxnSpPr>
            <p:spPr>
              <a:xfrm flipH="1">
                <a:off x="8587620" y="4053840"/>
                <a:ext cx="1539360" cy="732008"/>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7" name="A11"/>
              <p:cNvCxnSpPr/>
              <p:nvPr/>
            </p:nvCxnSpPr>
            <p:spPr>
              <a:xfrm flipH="1">
                <a:off x="9197341" y="4038600"/>
                <a:ext cx="952499" cy="74676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8" name="A11"/>
              <p:cNvCxnSpPr/>
              <p:nvPr/>
            </p:nvCxnSpPr>
            <p:spPr>
              <a:xfrm flipH="1">
                <a:off x="9429751" y="4050506"/>
                <a:ext cx="709612" cy="7215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9" name="A11"/>
              <p:cNvCxnSpPr/>
              <p:nvPr/>
            </p:nvCxnSpPr>
            <p:spPr>
              <a:xfrm flipH="1">
                <a:off x="9717881" y="4038600"/>
                <a:ext cx="426244" cy="72390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0" name="A11"/>
              <p:cNvCxnSpPr/>
              <p:nvPr/>
            </p:nvCxnSpPr>
            <p:spPr>
              <a:xfrm flipH="1">
                <a:off x="9965531" y="4036219"/>
                <a:ext cx="176213" cy="72866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1" name="A11"/>
              <p:cNvCxnSpPr/>
              <p:nvPr/>
            </p:nvCxnSpPr>
            <p:spPr>
              <a:xfrm>
                <a:off x="10141744" y="4031456"/>
                <a:ext cx="90487" cy="733425"/>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2" name="A11"/>
              <p:cNvCxnSpPr/>
              <p:nvPr/>
            </p:nvCxnSpPr>
            <p:spPr>
              <a:xfrm>
                <a:off x="10141744" y="4036219"/>
                <a:ext cx="357187" cy="72628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3" name="A11"/>
              <p:cNvCxnSpPr/>
              <p:nvPr/>
            </p:nvCxnSpPr>
            <p:spPr>
              <a:xfrm>
                <a:off x="10141744" y="4040982"/>
                <a:ext cx="621506" cy="71199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4" name="A11"/>
              <p:cNvCxnSpPr/>
              <p:nvPr/>
            </p:nvCxnSpPr>
            <p:spPr>
              <a:xfrm>
                <a:off x="10139363" y="4038600"/>
                <a:ext cx="890587" cy="71675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5" name="A11"/>
              <p:cNvCxnSpPr>
                <a:endCxn id="736" idx="2"/>
              </p:cNvCxnSpPr>
              <p:nvPr/>
            </p:nvCxnSpPr>
            <p:spPr>
              <a:xfrm>
                <a:off x="10144125" y="4033838"/>
                <a:ext cx="1237286" cy="75201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734" name="Group 733"/>
          <p:cNvGrpSpPr/>
          <p:nvPr/>
        </p:nvGrpSpPr>
        <p:grpSpPr>
          <a:xfrm flipH="1">
            <a:off x="8587620" y="4594015"/>
            <a:ext cx="2793791" cy="369332"/>
            <a:chOff x="2400522" y="1300125"/>
            <a:chExt cx="2793791" cy="369332"/>
          </a:xfrm>
        </p:grpSpPr>
        <p:sp>
          <p:nvSpPr>
            <p:cNvPr id="736" name="Oval 735">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ectangle 736"/>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mc:AlternateContent xmlns:mc="http://schemas.openxmlformats.org/markup-compatibility/2006" xmlns:a14="http://schemas.microsoft.com/office/drawing/2010/main">
        <mc:Choice Requires="a14">
          <p:sp>
            <p:nvSpPr>
              <p:cNvPr id="447" name="Rectangle 446"/>
              <p:cNvSpPr/>
              <p:nvPr/>
            </p:nvSpPr>
            <p:spPr>
              <a:xfrm>
                <a:off x="1098959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a:rPr lang="en-US" sz="2400" i="1">
                                  <a:solidFill>
                                    <a:srgbClr val="FFFF99"/>
                                  </a:solidFill>
                                  <a:latin typeface="Cambria Math" panose="02040503050406030204" pitchFamily="18" charset="0"/>
                                </a:rPr>
                                <m:t>𝑣</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447" name="Rectangle 446"/>
              <p:cNvSpPr>
                <a:spLocks noRot="1" noChangeAspect="1" noMove="1" noResize="1" noEditPoints="1" noAdjustHandles="1" noChangeArrowheads="1" noChangeShapeType="1" noTextEdit="1"/>
              </p:cNvSpPr>
              <p:nvPr/>
            </p:nvSpPr>
            <p:spPr>
              <a:xfrm>
                <a:off x="10989593" y="4194474"/>
                <a:ext cx="1259832" cy="493405"/>
              </a:xfrm>
              <a:prstGeom prst="rect">
                <a:avLst/>
              </a:prstGeom>
              <a:blipFill>
                <a:blip r:embed="rId14"/>
                <a:stretch>
                  <a:fillRect b="-6173"/>
                </a:stretch>
              </a:blipFill>
            </p:spPr>
            <p:txBody>
              <a:bodyPr/>
              <a:lstStyle/>
              <a:p>
                <a:r>
                  <a:rPr lang="en-US">
                    <a:noFill/>
                  </a:rPr>
                  <a:t> </a:t>
                </a:r>
              </a:p>
            </p:txBody>
          </p:sp>
        </mc:Fallback>
      </mc:AlternateContent>
      <p:sp>
        <p:nvSpPr>
          <p:cNvPr id="745" name="Oval 744"/>
          <p:cNvSpPr/>
          <p:nvPr/>
        </p:nvSpPr>
        <p:spPr>
          <a:xfrm flipH="1" flipV="1">
            <a:off x="9106115" y="5536697"/>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l1"/>
          <p:cNvGrpSpPr/>
          <p:nvPr/>
        </p:nvGrpSpPr>
        <p:grpSpPr>
          <a:xfrm>
            <a:off x="6260191" y="1716682"/>
            <a:ext cx="837829" cy="2145382"/>
            <a:chOff x="6260191" y="1716682"/>
            <a:chExt cx="837829" cy="2145382"/>
          </a:xfrm>
        </p:grpSpPr>
        <p:cxnSp>
          <p:nvCxnSpPr>
            <p:cNvPr id="695" name="Straight Connector 694"/>
            <p:cNvCxnSpPr/>
            <p:nvPr/>
          </p:nvCxnSpPr>
          <p:spPr>
            <a:xfrm>
              <a:off x="6260191" y="1716682"/>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a:off x="6678920" y="2791336"/>
              <a:ext cx="419100" cy="1070728"/>
            </a:xfrm>
            <a:prstGeom prst="line">
              <a:avLst/>
            </a:prstGeom>
            <a:ln w="38100">
              <a:no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7" name="l2"/>
          <p:cNvGrpSpPr/>
          <p:nvPr/>
        </p:nvGrpSpPr>
        <p:grpSpPr>
          <a:xfrm>
            <a:off x="5821648" y="2079407"/>
            <a:ext cx="1722019" cy="1396279"/>
            <a:chOff x="5821648" y="2079407"/>
            <a:chExt cx="1722019" cy="1396279"/>
          </a:xfrm>
        </p:grpSpPr>
        <p:cxnSp>
          <p:nvCxnSpPr>
            <p:cNvPr id="289" name="Straight Connector 288"/>
            <p:cNvCxnSpPr/>
            <p:nvPr/>
          </p:nvCxnSpPr>
          <p:spPr>
            <a:xfrm rot="3300000">
              <a:off x="6798753" y="1753593"/>
              <a:ext cx="419100" cy="1070728"/>
            </a:xfrm>
            <a:prstGeom prst="line">
              <a:avLst/>
            </a:prstGeom>
            <a:ln w="3810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rot="3300000">
              <a:off x="6147462" y="2730772"/>
              <a:ext cx="419100" cy="1070728"/>
            </a:xfrm>
            <a:prstGeom prst="line">
              <a:avLst/>
            </a:prstGeom>
            <a:ln w="38100">
              <a:no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8" name="v2"/>
          <p:cNvGrpSpPr/>
          <p:nvPr/>
        </p:nvGrpSpPr>
        <p:grpSpPr>
          <a:xfrm>
            <a:off x="5330510" y="3345857"/>
            <a:ext cx="1698328" cy="1386382"/>
            <a:chOff x="5330510" y="3345857"/>
            <a:chExt cx="1698328" cy="1386382"/>
          </a:xfrm>
        </p:grpSpPr>
        <p:cxnSp>
          <p:nvCxnSpPr>
            <p:cNvPr id="299" name="Straight Connector 298"/>
            <p:cNvCxnSpPr/>
            <p:nvPr/>
          </p:nvCxnSpPr>
          <p:spPr>
            <a:xfrm rot="3300000">
              <a:off x="5656324" y="3987325"/>
              <a:ext cx="419100" cy="1070728"/>
            </a:xfrm>
            <a:prstGeom prst="line">
              <a:avLst/>
            </a:prstGeom>
            <a:ln w="3810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rot="3300000">
              <a:off x="6283924" y="3020043"/>
              <a:ext cx="419100" cy="1070728"/>
            </a:xfrm>
            <a:prstGeom prst="line">
              <a:avLst/>
            </a:prstGeom>
            <a:ln w="38100">
              <a:no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9" name="v1"/>
          <p:cNvGrpSpPr/>
          <p:nvPr/>
        </p:nvGrpSpPr>
        <p:grpSpPr>
          <a:xfrm>
            <a:off x="5748129" y="2899629"/>
            <a:ext cx="870570" cy="2223829"/>
            <a:chOff x="5748129" y="2899629"/>
            <a:chExt cx="870570" cy="2223829"/>
          </a:xfrm>
        </p:grpSpPr>
        <p:cxnSp>
          <p:nvCxnSpPr>
            <p:cNvPr id="694" name="Straight Connector 693"/>
            <p:cNvCxnSpPr/>
            <p:nvPr/>
          </p:nvCxnSpPr>
          <p:spPr>
            <a:xfrm>
              <a:off x="6199599" y="4052730"/>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a:off x="5748129" y="2899629"/>
              <a:ext cx="419100" cy="1070728"/>
            </a:xfrm>
            <a:prstGeom prst="line">
              <a:avLst/>
            </a:prstGeom>
            <a:ln w="38100">
              <a:noFill/>
              <a:prstDash val="sys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09" name="M4"/>
              <p:cNvSpPr/>
              <p:nvPr/>
            </p:nvSpPr>
            <p:spPr>
              <a:xfrm>
                <a:off x="-1485589" y="2429302"/>
                <a:ext cx="7156159" cy="25033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limUpp>
                        <m:limUppPr>
                          <m:ctrlPr>
                            <a:rPr lang="en-US" sz="3200" b="0" i="1" smtClean="0">
                              <a:solidFill>
                                <a:schemeClr val="bg1"/>
                              </a:solidFill>
                              <a:latin typeface="Cambria Math" panose="02040503050406030204" pitchFamily="18" charset="0"/>
                            </a:rPr>
                          </m:ctrlPr>
                        </m:limUppPr>
                        <m:e>
                          <m:groupChr>
                            <m:groupChrPr>
                              <m:chr m:val="⏞"/>
                              <m:pos m:val="top"/>
                              <m:vertJc m:val="bot"/>
                              <m:ctrlPr>
                                <a:rPr lang="en-US" sz="3200" b="0" i="1" smtClean="0">
                                  <a:solidFill>
                                    <a:schemeClr val="bg1"/>
                                  </a:solidFill>
                                  <a:latin typeface="Cambria Math" panose="02040503050406030204" pitchFamily="18" charset="0"/>
                                </a:rPr>
                              </m:ctrlPr>
                            </m:groupChrPr>
                            <m:e>
                              <m:sSubSup>
                                <m:sSubSupPr>
                                  <m:ctrlPr>
                                    <a:rPr lang="en-IL" sz="3200" i="1">
                                      <a:solidFill>
                                        <a:schemeClr val="bg1"/>
                                      </a:solidFill>
                                      <a:latin typeface="Cambria Math" panose="02040503050406030204" pitchFamily="18" charset="0"/>
                                    </a:rPr>
                                  </m:ctrlPr>
                                </m:sSubSupPr>
                                <m:e>
                                  <m:r>
                                    <a:rPr lang="en-US" sz="3200" i="1">
                                      <a:solidFill>
                                        <a:schemeClr val="bg1"/>
                                      </a:solidFill>
                                      <a:latin typeface="Cambria Math" panose="02040503050406030204" pitchFamily="18" charset="0"/>
                                    </a:rPr>
                                    <m:t>𝐶</m:t>
                                  </m:r>
                                </m:e>
                                <m:sub>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𝑖</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𝑖</m:t>
                                      </m:r>
                                    </m:e>
                                    <m:sub>
                                      <m:r>
                                        <a:rPr lang="en-US" sz="3200" i="1">
                                          <a:solidFill>
                                            <a:schemeClr val="bg1"/>
                                          </a:solidFill>
                                          <a:latin typeface="Cambria Math" panose="02040503050406030204" pitchFamily="18" charset="0"/>
                                        </a:rPr>
                                        <m:t>2</m:t>
                                      </m:r>
                                    </m:sub>
                                  </m:sSub>
                                </m:sub>
                                <m:sup>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2</m:t>
                                      </m:r>
                                    </m:sub>
                                  </m:sSub>
                                </m:sup>
                              </m:sSubSup>
                            </m:e>
                          </m:groupChr>
                        </m:e>
                        <m:lim/>
                      </m:limUpp>
                      <m:r>
                        <a:rPr lang="en-US" sz="3200" b="0" i="1" smtClean="0">
                          <a:solidFill>
                            <a:schemeClr val="bg1"/>
                          </a:solidFill>
                          <a:latin typeface="Cambria Math" panose="02040503050406030204" pitchFamily="18" charset="0"/>
                        </a:rPr>
                        <m:t>=</m:t>
                      </m:r>
                    </m:oMath>
                  </m:oMathPara>
                </a14:m>
                <a:endParaRPr lang="en-US" sz="32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IL" sz="3200" b="0" i="1" smtClean="0">
                              <a:solidFill>
                                <a:schemeClr val="bg1"/>
                              </a:solidFill>
                              <a:latin typeface="Cambria Math" panose="02040503050406030204" pitchFamily="18" charset="0"/>
                            </a:rPr>
                          </m:ctrlPr>
                        </m:naryPr>
                        <m:sub/>
                        <m:sup/>
                        <m:e>
                          <m:limLow>
                            <m:limLowPr>
                              <m:ctrlPr>
                                <a:rPr lang="en-US" sz="3200" b="0" i="1" smtClean="0">
                                  <a:solidFill>
                                    <a:schemeClr val="bg1"/>
                                  </a:solidFill>
                                  <a:latin typeface="Cambria Math" panose="02040503050406030204" pitchFamily="18" charset="0"/>
                                </a:rPr>
                              </m:ctrlPr>
                            </m:limLowPr>
                            <m:e>
                              <m:groupChr>
                                <m:groupChrPr>
                                  <m:chr m:val="⏟"/>
                                  <m:ctrlPr>
                                    <a:rPr lang="en-US" sz="3200" b="0" i="1" smtClean="0">
                                      <a:solidFill>
                                        <a:schemeClr val="bg1"/>
                                      </a:solidFill>
                                      <a:latin typeface="Cambria Math" panose="02040503050406030204" pitchFamily="18" charset="0"/>
                                    </a:rPr>
                                  </m:ctrlPr>
                                </m:groupChrPr>
                                <m:e>
                                  <m:r>
                                    <a:rPr lang="en-US" sz="3200" i="1">
                                      <a:solidFill>
                                        <a:schemeClr val="bg1"/>
                                      </a:solidFill>
                                      <a:latin typeface="Cambria Math" panose="02040503050406030204" pitchFamily="18" charset="0"/>
                                    </a:rPr>
                                    <m:t>𝑎</m:t>
                                  </m:r>
                                  <m:d>
                                    <m:dPr>
                                      <m:ctrlPr>
                                        <a:rPr lang="en-IL" sz="3200" i="1">
                                          <a:solidFill>
                                            <a:schemeClr val="bg1"/>
                                          </a:solidFill>
                                          <a:latin typeface="Cambria Math" panose="02040503050406030204" pitchFamily="18" charset="0"/>
                                        </a:rPr>
                                      </m:ctrlPr>
                                    </m:dPr>
                                    <m:e>
                                      <m:sSub>
                                        <m:sSubPr>
                                          <m:ctrlPr>
                                            <a:rPr lang="en-IL" sz="3200" i="1" smtClean="0">
                                              <a:solidFill>
                                                <a:srgbClr val="F9965B"/>
                                              </a:solidFill>
                                              <a:latin typeface="Cambria Math" panose="02040503050406030204" pitchFamily="18" charset="0"/>
                                            </a:rPr>
                                          </m:ctrlPr>
                                        </m:sSubPr>
                                        <m:e>
                                          <m:r>
                                            <m:rPr>
                                              <m:nor/>
                                            </m:rPr>
                                            <a:rPr lang="en-IL" sz="3200" i="1">
                                              <a:solidFill>
                                                <a:srgbClr val="F9965B"/>
                                              </a:solidFill>
                                            </a:rPr>
                                            <m:t>ℓ</m:t>
                                          </m:r>
                                        </m:e>
                                        <m:sub>
                                          <m:r>
                                            <a:rPr lang="en-US" sz="3200" i="1">
                                              <a:solidFill>
                                                <a:srgbClr val="F9965B"/>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smtClean="0">
                                              <a:solidFill>
                                                <a:srgbClr val="FFFF99"/>
                                              </a:solidFill>
                                              <a:latin typeface="Cambria Math" panose="02040503050406030204" pitchFamily="18" charset="0"/>
                                            </a:rPr>
                                          </m:ctrlPr>
                                        </m:sSubPr>
                                        <m:e>
                                          <m:r>
                                            <m:rPr>
                                              <m:nor/>
                                            </m:rPr>
                                            <a:rPr lang="en-IL" sz="3200" i="1">
                                              <a:solidFill>
                                                <a:srgbClr val="FFFF99"/>
                                              </a:solidFill>
                                            </a:rPr>
                                            <m:t>ℓ</m:t>
                                          </m:r>
                                        </m:e>
                                        <m:sub>
                                          <m:r>
                                            <a:rPr lang="en-US" sz="3200" i="1">
                                              <a:solidFill>
                                                <a:srgbClr val="FFFF99"/>
                                              </a:solidFill>
                                              <a:latin typeface="Cambria Math" panose="02040503050406030204" pitchFamily="18" charset="0"/>
                                            </a:rPr>
                                            <m:t>2</m:t>
                                          </m:r>
                                        </m:sub>
                                      </m:sSub>
                                      <m:r>
                                        <a:rPr lang="en-US" sz="3200" i="1">
                                          <a:solidFill>
                                            <a:schemeClr val="bg1"/>
                                          </a:solidFill>
                                          <a:latin typeface="Cambria Math" panose="02040503050406030204" pitchFamily="18" charset="0"/>
                                        </a:rPr>
                                        <m:t>,</m:t>
                                      </m:r>
                                      <m:sSub>
                                        <m:sSubPr>
                                          <m:ctrlPr>
                                            <a:rPr lang="en-IL" sz="3200" i="1" smtClean="0">
                                              <a:solidFill>
                                                <a:srgbClr val="F9965B"/>
                                              </a:solidFill>
                                              <a:latin typeface="Cambria Math" panose="02040503050406030204" pitchFamily="18" charset="0"/>
                                            </a:rPr>
                                          </m:ctrlPr>
                                        </m:sSubPr>
                                        <m:e>
                                          <m:r>
                                            <a:rPr lang="en-US" sz="3200" i="1">
                                              <a:solidFill>
                                                <a:srgbClr val="F9965B"/>
                                              </a:solidFill>
                                              <a:latin typeface="Cambria Math" panose="02040503050406030204" pitchFamily="18" charset="0"/>
                                            </a:rPr>
                                            <m:t>𝑣</m:t>
                                          </m:r>
                                        </m:e>
                                        <m:sub>
                                          <m:r>
                                            <a:rPr lang="en-US" sz="3200" i="1">
                                              <a:solidFill>
                                                <a:srgbClr val="F9965B"/>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smtClean="0">
                                              <a:solidFill>
                                                <a:srgbClr val="FFFF99"/>
                                              </a:solidFill>
                                              <a:latin typeface="Cambria Math" panose="02040503050406030204" pitchFamily="18" charset="0"/>
                                            </a:rPr>
                                          </m:ctrlPr>
                                        </m:sSubPr>
                                        <m:e>
                                          <m:r>
                                            <a:rPr lang="en-US" sz="3200" i="1">
                                              <a:solidFill>
                                                <a:srgbClr val="FFFF99"/>
                                              </a:solidFill>
                                              <a:latin typeface="Cambria Math" panose="02040503050406030204" pitchFamily="18" charset="0"/>
                                            </a:rPr>
                                            <m:t>𝑣</m:t>
                                          </m:r>
                                        </m:e>
                                        <m:sub>
                                          <m:r>
                                            <a:rPr lang="en-US" sz="3200" i="1">
                                              <a:solidFill>
                                                <a:srgbClr val="FFFF99"/>
                                              </a:solidFill>
                                              <a:latin typeface="Cambria Math" panose="02040503050406030204" pitchFamily="18" charset="0"/>
                                            </a:rPr>
                                            <m:t>2</m:t>
                                          </m:r>
                                        </m:sub>
                                      </m:sSub>
                                    </m:e>
                                  </m:d>
                                </m:e>
                              </m:groupChr>
                            </m:e>
                            <m:lim/>
                          </m:limLow>
                          <m:limLow>
                            <m:limLowPr>
                              <m:ctrlPr>
                                <a:rPr lang="en-US" sz="3200" b="0" i="1" smtClean="0">
                                  <a:solidFill>
                                    <a:schemeClr val="bg1"/>
                                  </a:solidFill>
                                  <a:latin typeface="Cambria Math" panose="02040503050406030204" pitchFamily="18" charset="0"/>
                                </a:rPr>
                              </m:ctrlPr>
                            </m:limLowPr>
                            <m:e>
                              <m:groupChr>
                                <m:groupChrPr>
                                  <m:chr m:val="⏟"/>
                                  <m:ctrlPr>
                                    <a:rPr lang="en-US" sz="3200" b="0" i="1" smtClean="0">
                                      <a:solidFill>
                                        <a:schemeClr val="bg1"/>
                                      </a:solidFill>
                                      <a:latin typeface="Cambria Math" panose="02040503050406030204" pitchFamily="18" charset="0"/>
                                    </a:rPr>
                                  </m:ctrlPr>
                                </m:groupChrPr>
                                <m:e>
                                  <m:sSubSup>
                                    <m:sSubSupPr>
                                      <m:ctrlPr>
                                        <a:rPr lang="en-IL" sz="3200" i="1">
                                          <a:solidFill>
                                            <a:schemeClr val="bg1"/>
                                          </a:solidFill>
                                          <a:latin typeface="Cambria Math" panose="02040503050406030204" pitchFamily="18" charset="0"/>
                                        </a:rPr>
                                      </m:ctrlPr>
                                    </m:sSubSupPr>
                                    <m:e>
                                      <m:r>
                                        <a:rPr lang="en-US" sz="3200" i="1">
                                          <a:solidFill>
                                            <a:schemeClr val="bg1"/>
                                          </a:solidFill>
                                          <a:latin typeface="Cambria Math" panose="02040503050406030204" pitchFamily="18" charset="0"/>
                                        </a:rPr>
                                        <m:t>𝐶</m:t>
                                      </m:r>
                                    </m:e>
                                    <m:sub>
                                      <m:sSub>
                                        <m:sSubPr>
                                          <m:ctrlPr>
                                            <a:rPr lang="en-IL" sz="3200" i="1" smtClean="0">
                                              <a:solidFill>
                                                <a:srgbClr val="F9965B"/>
                                              </a:solidFill>
                                              <a:latin typeface="Cambria Math" panose="02040503050406030204" pitchFamily="18" charset="0"/>
                                            </a:rPr>
                                          </m:ctrlPr>
                                        </m:sSubPr>
                                        <m:e>
                                          <m:r>
                                            <a:rPr lang="en-US" sz="3200" i="1">
                                              <a:solidFill>
                                                <a:srgbClr val="F9965B"/>
                                              </a:solidFill>
                                              <a:latin typeface="Cambria Math" panose="02040503050406030204" pitchFamily="18" charset="0"/>
                                            </a:rPr>
                                            <m:t>𝑣</m:t>
                                          </m:r>
                                        </m:e>
                                        <m:sub>
                                          <m:r>
                                            <a:rPr lang="en-US" sz="3200" i="1">
                                              <a:solidFill>
                                                <a:srgbClr val="F9965B"/>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smtClean="0">
                                              <a:solidFill>
                                                <a:srgbClr val="FFFF99"/>
                                              </a:solidFill>
                                              <a:latin typeface="Cambria Math" panose="02040503050406030204" pitchFamily="18" charset="0"/>
                                            </a:rPr>
                                          </m:ctrlPr>
                                        </m:sSubPr>
                                        <m:e>
                                          <m:r>
                                            <a:rPr lang="en-US" sz="3200" i="1">
                                              <a:solidFill>
                                                <a:srgbClr val="FFFF99"/>
                                              </a:solidFill>
                                              <a:latin typeface="Cambria Math" panose="02040503050406030204" pitchFamily="18" charset="0"/>
                                            </a:rPr>
                                            <m:t>𝑣</m:t>
                                          </m:r>
                                        </m:e>
                                        <m:sub>
                                          <m:r>
                                            <a:rPr lang="en-US" sz="3200" i="1">
                                              <a:solidFill>
                                                <a:srgbClr val="FFFF99"/>
                                              </a:solidFill>
                                              <a:latin typeface="Cambria Math" panose="02040503050406030204" pitchFamily="18" charset="0"/>
                                            </a:rPr>
                                            <m:t>2</m:t>
                                          </m:r>
                                        </m:sub>
                                      </m:sSub>
                                    </m:sub>
                                    <m:sup>
                                      <m:sSub>
                                        <m:sSubPr>
                                          <m:ctrlPr>
                                            <a:rPr lang="en-IL" sz="3200" i="1">
                                              <a:solidFill>
                                                <a:srgbClr val="F9965B"/>
                                              </a:solidFill>
                                              <a:latin typeface="Cambria Math" panose="02040503050406030204" pitchFamily="18" charset="0"/>
                                            </a:rPr>
                                          </m:ctrlPr>
                                        </m:sSubPr>
                                        <m:e>
                                          <m:r>
                                            <m:rPr>
                                              <m:nor/>
                                            </m:rPr>
                                            <a:rPr lang="en-IL" sz="3200" i="1">
                                              <a:solidFill>
                                                <a:srgbClr val="F9965B"/>
                                              </a:solidFill>
                                            </a:rPr>
                                            <m:t>ℓ</m:t>
                                          </m:r>
                                        </m:e>
                                        <m:sub>
                                          <m:r>
                                            <a:rPr lang="en-US" sz="3200" i="1">
                                              <a:solidFill>
                                                <a:srgbClr val="F9965B"/>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rgbClr val="FFFF99"/>
                                              </a:solidFill>
                                              <a:latin typeface="Cambria Math" panose="02040503050406030204" pitchFamily="18" charset="0"/>
                                            </a:rPr>
                                          </m:ctrlPr>
                                        </m:sSubPr>
                                        <m:e>
                                          <m:r>
                                            <m:rPr>
                                              <m:nor/>
                                            </m:rPr>
                                            <a:rPr lang="en-IL" sz="3200" i="1">
                                              <a:solidFill>
                                                <a:srgbClr val="FFFF99"/>
                                              </a:solidFill>
                                            </a:rPr>
                                            <m:t>ℓ</m:t>
                                          </m:r>
                                        </m:e>
                                        <m:sub>
                                          <m:r>
                                            <a:rPr lang="en-US" sz="3200" i="1">
                                              <a:solidFill>
                                                <a:srgbClr val="FFFF99"/>
                                              </a:solidFill>
                                              <a:latin typeface="Cambria Math" panose="02040503050406030204" pitchFamily="18" charset="0"/>
                                            </a:rPr>
                                            <m:t>2</m:t>
                                          </m:r>
                                        </m:sub>
                                      </m:sSub>
                                    </m:sup>
                                  </m:sSubSup>
                                </m:e>
                              </m:groupChr>
                            </m:e>
                            <m:lim/>
                          </m:limLow>
                        </m:e>
                      </m:nary>
                      <m:r>
                        <a:rPr lang="en-US" sz="3200" i="1"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509" name="M4"/>
              <p:cNvSpPr>
                <a:spLocks noRot="1" noChangeAspect="1" noMove="1" noResize="1" noEditPoints="1" noAdjustHandles="1" noChangeArrowheads="1" noChangeShapeType="1" noTextEdit="1"/>
              </p:cNvSpPr>
              <p:nvPr/>
            </p:nvSpPr>
            <p:spPr>
              <a:xfrm>
                <a:off x="-1485589" y="2429302"/>
                <a:ext cx="7156159" cy="250337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55694" y="2211216"/>
                <a:ext cx="1377300" cy="60741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eqArr>
                        <m:eqArrPr>
                          <m:ctrlPr>
                            <a:rPr lang="en-US" sz="2000" i="1">
                              <a:solidFill>
                                <a:schemeClr val="bg1"/>
                              </a:solidFill>
                              <a:latin typeface="Cambria Math" panose="02040503050406030204" pitchFamily="18" charset="0"/>
                            </a:rPr>
                          </m:ctrlPr>
                        </m:eqArrPr>
                        <m:e>
                          <m:r>
                            <m:rPr>
                              <m:nor/>
                            </m:rPr>
                            <a:rPr lang="en-US" sz="2000" i="0">
                              <a:solidFill>
                                <a:schemeClr val="bg1"/>
                              </a:solidFill>
                              <a:latin typeface="+mj-lt"/>
                              <a:cs typeface="Arial" panose="020B0604020202020204" pitchFamily="34" charset="0"/>
                            </a:rPr>
                            <m:t>Near</m:t>
                          </m:r>
                          <m:r>
                            <m:rPr>
                              <m:nor/>
                            </m:rPr>
                            <a:rPr lang="en-US" sz="2000" i="0">
                              <a:solidFill>
                                <a:schemeClr val="bg1"/>
                              </a:solidFill>
                              <a:latin typeface="+mj-lt"/>
                              <a:cs typeface="Arial" panose="020B0604020202020204" pitchFamily="34" charset="0"/>
                            </a:rPr>
                            <m:t>−</m:t>
                          </m:r>
                          <m:r>
                            <m:rPr>
                              <m:nor/>
                            </m:rPr>
                            <a:rPr lang="en-US" sz="2000" b="0" i="0" smtClean="0">
                              <a:solidFill>
                                <a:schemeClr val="bg1"/>
                              </a:solidFill>
                              <a:latin typeface="+mj-lt"/>
                              <a:cs typeface="Arial" panose="020B0604020202020204" pitchFamily="34" charset="0"/>
                            </a:rPr>
                            <m:t>f</m:t>
                          </m:r>
                          <m:r>
                            <m:rPr>
                              <m:nor/>
                            </m:rPr>
                            <a:rPr lang="en-US" sz="2000" i="0">
                              <a:solidFill>
                                <a:schemeClr val="bg1"/>
                              </a:solidFill>
                              <a:latin typeface="+mj-lt"/>
                              <a:cs typeface="Arial" panose="020B0604020202020204" pitchFamily="34" charset="0"/>
                            </a:rPr>
                            <m:t>ield</m:t>
                          </m:r>
                        </m:e>
                        <m:e>
                          <m:r>
                            <m:rPr>
                              <m:nor/>
                            </m:rPr>
                            <a:rPr lang="en-US" sz="2000" i="0">
                              <a:solidFill>
                                <a:schemeClr val="bg1"/>
                              </a:solidFill>
                              <a:latin typeface="+mj-lt"/>
                              <a:cs typeface="Arial" panose="020B0604020202020204" pitchFamily="34" charset="0"/>
                            </a:rPr>
                            <m:t>covariance</m:t>
                          </m:r>
                        </m:e>
                      </m:eqArr>
                    </m:oMath>
                  </m:oMathPara>
                </a14:m>
                <a:endParaRPr lang="en-US" sz="2000" dirty="0">
                  <a:latin typeface="+mj-lt"/>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55694" y="2211216"/>
                <a:ext cx="1377300" cy="60741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0" name="Rectangle 509"/>
              <p:cNvSpPr/>
              <p:nvPr/>
            </p:nvSpPr>
            <p:spPr>
              <a:xfrm>
                <a:off x="1155694" y="4441790"/>
                <a:ext cx="1183337" cy="40011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2000">
                          <a:solidFill>
                            <a:schemeClr val="bg1"/>
                          </a:solidFill>
                          <a:latin typeface="+mj-lt"/>
                          <a:cs typeface="Arial" panose="020B0604020202020204" pitchFamily="34" charset="0"/>
                        </a:rPr>
                        <m:t>Aperture</m:t>
                      </m:r>
                    </m:oMath>
                  </m:oMathPara>
                </a14:m>
                <a:endParaRPr lang="en-US" sz="2000" dirty="0">
                  <a:latin typeface="+mj-lt"/>
                  <a:cs typeface="Arial" panose="020B0604020202020204" pitchFamily="34" charset="0"/>
                </a:endParaRPr>
              </a:p>
            </p:txBody>
          </p:sp>
        </mc:Choice>
        <mc:Fallback xmlns="">
          <p:sp>
            <p:nvSpPr>
              <p:cNvPr id="510" name="Rectangle 509"/>
              <p:cNvSpPr>
                <a:spLocks noRot="1" noChangeAspect="1" noMove="1" noResize="1" noEditPoints="1" noAdjustHandles="1" noChangeArrowheads="1" noChangeShapeType="1" noTextEdit="1"/>
              </p:cNvSpPr>
              <p:nvPr/>
            </p:nvSpPr>
            <p:spPr>
              <a:xfrm>
                <a:off x="1155694" y="4441790"/>
                <a:ext cx="1183337" cy="400110"/>
              </a:xfrm>
              <a:prstGeom prst="rect">
                <a:avLst/>
              </a:prstGeom>
              <a:blipFill>
                <a:blip r:embed="rId17"/>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2" name="Rectangle 511"/>
              <p:cNvSpPr/>
              <p:nvPr/>
            </p:nvSpPr>
            <p:spPr>
              <a:xfrm>
                <a:off x="2822428" y="4540937"/>
                <a:ext cx="1369286" cy="60741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eqArr>
                        <m:eqArrPr>
                          <m:ctrlPr>
                            <a:rPr lang="en-US" sz="2000" i="1">
                              <a:solidFill>
                                <a:schemeClr val="bg1"/>
                              </a:solidFill>
                              <a:latin typeface="Cambria Math" panose="02040503050406030204" pitchFamily="18" charset="0"/>
                            </a:rPr>
                          </m:ctrlPr>
                        </m:eqArrPr>
                        <m:e>
                          <m:r>
                            <m:rPr>
                              <m:nor/>
                            </m:rPr>
                            <a:rPr lang="en-US" sz="2000" b="0" i="0" smtClean="0">
                              <a:solidFill>
                                <a:schemeClr val="bg1"/>
                              </a:solidFill>
                              <a:latin typeface="+mj-lt"/>
                              <a:cs typeface="Arial" panose="020B0604020202020204" pitchFamily="34" charset="0"/>
                            </a:rPr>
                            <m:t>Far</m:t>
                          </m:r>
                          <m:r>
                            <m:rPr>
                              <m:nor/>
                            </m:rPr>
                            <a:rPr lang="en-US" sz="2000" i="0">
                              <a:solidFill>
                                <a:schemeClr val="bg1"/>
                              </a:solidFill>
                              <a:latin typeface="+mj-lt"/>
                              <a:cs typeface="Arial" panose="020B0604020202020204" pitchFamily="34" charset="0"/>
                            </a:rPr>
                            <m:t>−</m:t>
                          </m:r>
                          <m:r>
                            <m:rPr>
                              <m:nor/>
                            </m:rPr>
                            <a:rPr lang="en-US" sz="2000" b="0" i="0" smtClean="0">
                              <a:solidFill>
                                <a:schemeClr val="bg1"/>
                              </a:solidFill>
                              <a:latin typeface="+mj-lt"/>
                              <a:cs typeface="Arial" panose="020B0604020202020204" pitchFamily="34" charset="0"/>
                            </a:rPr>
                            <m:t>f</m:t>
                          </m:r>
                          <m:r>
                            <m:rPr>
                              <m:nor/>
                            </m:rPr>
                            <a:rPr lang="en-US" sz="2000" i="0">
                              <a:solidFill>
                                <a:schemeClr val="bg1"/>
                              </a:solidFill>
                              <a:latin typeface="+mj-lt"/>
                              <a:cs typeface="Arial" panose="020B0604020202020204" pitchFamily="34" charset="0"/>
                            </a:rPr>
                            <m:t>ield</m:t>
                          </m:r>
                        </m:e>
                        <m:e>
                          <m:r>
                            <m:rPr>
                              <m:nor/>
                            </m:rPr>
                            <a:rPr lang="en-US" sz="2000" i="0">
                              <a:solidFill>
                                <a:schemeClr val="bg1"/>
                              </a:solidFill>
                              <a:latin typeface="+mj-lt"/>
                              <a:cs typeface="Arial" panose="020B0604020202020204" pitchFamily="34" charset="0"/>
                            </a:rPr>
                            <m:t>covariance</m:t>
                          </m:r>
                        </m:e>
                      </m:eqArr>
                    </m:oMath>
                  </m:oMathPara>
                </a14:m>
                <a:endParaRPr lang="en-US" sz="2000" dirty="0">
                  <a:latin typeface="+mj-lt"/>
                  <a:cs typeface="Arial" panose="020B0604020202020204" pitchFamily="34" charset="0"/>
                </a:endParaRPr>
              </a:p>
            </p:txBody>
          </p:sp>
        </mc:Choice>
        <mc:Fallback xmlns="">
          <p:sp>
            <p:nvSpPr>
              <p:cNvPr id="512" name="Rectangle 511"/>
              <p:cNvSpPr>
                <a:spLocks noRot="1" noChangeAspect="1" noMove="1" noResize="1" noEditPoints="1" noAdjustHandles="1" noChangeArrowheads="1" noChangeShapeType="1" noTextEdit="1"/>
              </p:cNvSpPr>
              <p:nvPr/>
            </p:nvSpPr>
            <p:spPr>
              <a:xfrm>
                <a:off x="2822428" y="4540937"/>
                <a:ext cx="1369286" cy="60741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6" name="M0"/>
              <p:cNvSpPr/>
              <p:nvPr/>
            </p:nvSpPr>
            <p:spPr>
              <a:xfrm>
                <a:off x="-1486800" y="2430000"/>
                <a:ext cx="7156159" cy="25033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limUpp>
                        <m:limUppPr>
                          <m:ctrlPr>
                            <a:rPr lang="en-US" sz="3200" b="0" i="1" smtClean="0">
                              <a:solidFill>
                                <a:schemeClr val="bg1"/>
                              </a:solidFill>
                              <a:latin typeface="Cambria Math" panose="02040503050406030204" pitchFamily="18" charset="0"/>
                            </a:rPr>
                          </m:ctrlPr>
                        </m:limUppPr>
                        <m:e>
                          <m:groupChr>
                            <m:groupChrPr>
                              <m:chr m:val="⏞"/>
                              <m:pos m:val="top"/>
                              <m:vertJc m:val="bot"/>
                              <m:ctrlPr>
                                <a:rPr lang="en-US" sz="3200" b="0" i="1" smtClean="0">
                                  <a:solidFill>
                                    <a:schemeClr val="bg1"/>
                                  </a:solidFill>
                                  <a:latin typeface="Cambria Math" panose="02040503050406030204" pitchFamily="18" charset="0"/>
                                </a:rPr>
                              </m:ctrlPr>
                            </m:groupChrPr>
                            <m:e>
                              <m:sSubSup>
                                <m:sSubSupPr>
                                  <m:ctrlPr>
                                    <a:rPr lang="en-IL" sz="3200" i="1">
                                      <a:solidFill>
                                        <a:schemeClr val="bg1"/>
                                      </a:solidFill>
                                      <a:latin typeface="Cambria Math" panose="02040503050406030204" pitchFamily="18" charset="0"/>
                                    </a:rPr>
                                  </m:ctrlPr>
                                </m:sSubSupPr>
                                <m:e>
                                  <m:r>
                                    <a:rPr lang="en-US" sz="3200" i="1">
                                      <a:solidFill>
                                        <a:schemeClr val="bg1"/>
                                      </a:solidFill>
                                      <a:latin typeface="Cambria Math" panose="02040503050406030204" pitchFamily="18" charset="0"/>
                                    </a:rPr>
                                    <m:t>𝐶</m:t>
                                  </m:r>
                                </m:e>
                                <m:sub>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𝑖</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𝑖</m:t>
                                      </m:r>
                                    </m:e>
                                    <m:sub>
                                      <m:r>
                                        <a:rPr lang="en-US" sz="3200" i="1">
                                          <a:solidFill>
                                            <a:schemeClr val="bg1"/>
                                          </a:solidFill>
                                          <a:latin typeface="Cambria Math" panose="02040503050406030204" pitchFamily="18" charset="0"/>
                                        </a:rPr>
                                        <m:t>2</m:t>
                                      </m:r>
                                    </m:sub>
                                  </m:sSub>
                                </m:sub>
                                <m:sup>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2</m:t>
                                      </m:r>
                                    </m:sub>
                                  </m:sSub>
                                </m:sup>
                              </m:sSubSup>
                            </m:e>
                          </m:groupChr>
                        </m:e>
                        <m:lim/>
                      </m:limUpp>
                      <m:r>
                        <a:rPr lang="en-US" sz="3200" b="0" i="1" smtClean="0">
                          <a:solidFill>
                            <a:schemeClr val="bg1"/>
                          </a:solidFill>
                          <a:latin typeface="Cambria Math" panose="02040503050406030204" pitchFamily="18" charset="0"/>
                        </a:rPr>
                        <m:t>=</m:t>
                      </m:r>
                    </m:oMath>
                  </m:oMathPara>
                </a14:m>
                <a:endParaRPr lang="en-US" sz="32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IL" sz="3200" b="0" i="1" smtClean="0">
                              <a:solidFill>
                                <a:schemeClr val="bg1"/>
                              </a:solidFill>
                              <a:latin typeface="Cambria Math" panose="02040503050406030204" pitchFamily="18" charset="0"/>
                            </a:rPr>
                          </m:ctrlPr>
                        </m:naryPr>
                        <m:sub/>
                        <m:sup/>
                        <m:e>
                          <m:limLow>
                            <m:limLowPr>
                              <m:ctrlPr>
                                <a:rPr lang="en-US" sz="3200" b="0" i="1" smtClean="0">
                                  <a:solidFill>
                                    <a:schemeClr val="bg1"/>
                                  </a:solidFill>
                                  <a:latin typeface="Cambria Math" panose="02040503050406030204" pitchFamily="18" charset="0"/>
                                </a:rPr>
                              </m:ctrlPr>
                            </m:limLowPr>
                            <m:e>
                              <m:groupChr>
                                <m:groupChrPr>
                                  <m:chr m:val="⏟"/>
                                  <m:ctrlPr>
                                    <a:rPr lang="en-US" sz="3200" b="0" i="1" smtClean="0">
                                      <a:solidFill>
                                        <a:schemeClr val="bg1"/>
                                      </a:solidFill>
                                      <a:latin typeface="Cambria Math" panose="02040503050406030204" pitchFamily="18" charset="0"/>
                                    </a:rPr>
                                  </m:ctrlPr>
                                </m:groupChrPr>
                                <m:e>
                                  <m:r>
                                    <a:rPr lang="en-US" sz="3200" i="1">
                                      <a:solidFill>
                                        <a:schemeClr val="bg1"/>
                                      </a:solidFill>
                                      <a:latin typeface="Cambria Math" panose="02040503050406030204" pitchFamily="18" charset="0"/>
                                    </a:rPr>
                                    <m:t>𝑎</m:t>
                                  </m:r>
                                  <m:d>
                                    <m:dPr>
                                      <m:ctrlPr>
                                        <a:rPr lang="en-IL" sz="3200" i="1">
                                          <a:solidFill>
                                            <a:schemeClr val="bg1"/>
                                          </a:solidFill>
                                          <a:latin typeface="Cambria Math" panose="02040503050406030204" pitchFamily="18" charset="0"/>
                                        </a:rPr>
                                      </m:ctrlPr>
                                    </m:dPr>
                                    <m:e>
                                      <m:sSub>
                                        <m:sSubPr>
                                          <m:ctrlPr>
                                            <a:rPr lang="en-IL" sz="3200" i="1" smtClean="0">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smtClean="0">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2</m:t>
                                          </m:r>
                                        </m:sub>
                                      </m:sSub>
                                      <m:r>
                                        <a:rPr lang="en-US" sz="3200" i="1">
                                          <a:solidFill>
                                            <a:schemeClr val="bg1"/>
                                          </a:solidFill>
                                          <a:latin typeface="Cambria Math" panose="02040503050406030204" pitchFamily="18" charset="0"/>
                                        </a:rPr>
                                        <m:t>,</m:t>
                                      </m:r>
                                      <m:sSub>
                                        <m:sSubPr>
                                          <m:ctrlPr>
                                            <a:rPr lang="en-IL" sz="3200" i="1" smtClean="0">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smtClean="0">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2</m:t>
                                          </m:r>
                                        </m:sub>
                                      </m:sSub>
                                    </m:e>
                                  </m:d>
                                </m:e>
                              </m:groupChr>
                            </m:e>
                            <m:lim/>
                          </m:limLow>
                          <m:limLow>
                            <m:limLowPr>
                              <m:ctrlPr>
                                <a:rPr lang="en-US" sz="3200" b="0" i="1" smtClean="0">
                                  <a:solidFill>
                                    <a:schemeClr val="bg1"/>
                                  </a:solidFill>
                                  <a:latin typeface="Cambria Math" panose="02040503050406030204" pitchFamily="18" charset="0"/>
                                </a:rPr>
                              </m:ctrlPr>
                            </m:limLowPr>
                            <m:e>
                              <m:groupChr>
                                <m:groupChrPr>
                                  <m:chr m:val="⏟"/>
                                  <m:ctrlPr>
                                    <a:rPr lang="en-US" sz="3200" b="0" i="1" smtClean="0">
                                      <a:solidFill>
                                        <a:schemeClr val="bg1"/>
                                      </a:solidFill>
                                      <a:latin typeface="Cambria Math" panose="02040503050406030204" pitchFamily="18" charset="0"/>
                                    </a:rPr>
                                  </m:ctrlPr>
                                </m:groupChrPr>
                                <m:e>
                                  <m:sSubSup>
                                    <m:sSubSupPr>
                                      <m:ctrlPr>
                                        <a:rPr lang="en-IL" sz="3200" i="1">
                                          <a:solidFill>
                                            <a:schemeClr val="bg1"/>
                                          </a:solidFill>
                                          <a:latin typeface="Cambria Math" panose="02040503050406030204" pitchFamily="18" charset="0"/>
                                        </a:rPr>
                                      </m:ctrlPr>
                                    </m:sSubSupPr>
                                    <m:e>
                                      <m:r>
                                        <a:rPr lang="en-US" sz="3200" i="1">
                                          <a:solidFill>
                                            <a:schemeClr val="bg1"/>
                                          </a:solidFill>
                                          <a:latin typeface="Cambria Math" panose="02040503050406030204" pitchFamily="18" charset="0"/>
                                        </a:rPr>
                                        <m:t>𝐶</m:t>
                                      </m:r>
                                    </m:e>
                                    <m:sub>
                                      <m:sSub>
                                        <m:sSubPr>
                                          <m:ctrlPr>
                                            <a:rPr lang="en-IL" sz="3200" i="1" smtClean="0">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smtClean="0">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2</m:t>
                                          </m:r>
                                        </m:sub>
                                      </m:sSub>
                                    </m:sub>
                                    <m:sup>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smtClean="0">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2</m:t>
                                          </m:r>
                                        </m:sub>
                                      </m:sSub>
                                    </m:sup>
                                  </m:sSubSup>
                                </m:e>
                              </m:groupChr>
                            </m:e>
                            <m:lim/>
                          </m:limLow>
                        </m:e>
                      </m:nary>
                      <m:r>
                        <a:rPr lang="en-US" sz="3200" i="1"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516" name="M0"/>
              <p:cNvSpPr>
                <a:spLocks noRot="1" noChangeAspect="1" noMove="1" noResize="1" noEditPoints="1" noAdjustHandles="1" noChangeArrowheads="1" noChangeShapeType="1" noTextEdit="1"/>
              </p:cNvSpPr>
              <p:nvPr/>
            </p:nvSpPr>
            <p:spPr>
              <a:xfrm>
                <a:off x="-1486800" y="2430000"/>
                <a:ext cx="7156159" cy="2503378"/>
              </a:xfrm>
              <a:prstGeom prst="rect">
                <a:avLst/>
              </a:prstGeom>
              <a:blipFill>
                <a:blip r:embed="rId20"/>
                <a:stretch>
                  <a:fillRect/>
                </a:stretch>
              </a:blipFill>
            </p:spPr>
            <p:txBody>
              <a:bodyPr/>
              <a:lstStyle/>
              <a:p>
                <a:r>
                  <a:rPr lang="en-US">
                    <a:noFill/>
                  </a:rPr>
                  <a:t> </a:t>
                </a:r>
              </a:p>
            </p:txBody>
          </p:sp>
        </mc:Fallback>
      </mc:AlternateContent>
      <p:sp>
        <p:nvSpPr>
          <p:cNvPr id="517" name="TextBox 516">
            <a:extLst>
              <a:ext uri="{FF2B5EF4-FFF2-40B4-BE49-F238E27FC236}">
                <a16:creationId xmlns:a16="http://schemas.microsoft.com/office/drawing/2014/main" id="{8CAB4E23-2E1D-4974-9C8F-C53D3C5C119A}"/>
              </a:ext>
            </a:extLst>
          </p:cNvPr>
          <p:cNvSpPr txBox="1"/>
          <p:nvPr/>
        </p:nvSpPr>
        <p:spPr>
          <a:xfrm>
            <a:off x="201548" y="665349"/>
            <a:ext cx="5937390" cy="1569660"/>
          </a:xfrm>
          <a:prstGeom prst="rect">
            <a:avLst/>
          </a:prstGeom>
          <a:noFill/>
        </p:spPr>
        <p:txBody>
          <a:bodyPr wrap="square" rtlCol="0">
            <a:spAutoFit/>
          </a:bodyPr>
          <a:lstStyle/>
          <a:p>
            <a:r>
              <a:rPr lang="en-US" sz="2400" b="1" dirty="0">
                <a:solidFill>
                  <a:srgbClr val="FFFF99"/>
                </a:solidFill>
                <a:latin typeface="+mj-lt"/>
              </a:rPr>
              <a:t>Bad approach #1: compute multiple tabulated values of far-field covariance, then apply linear transformation to compute the near field covariance</a:t>
            </a:r>
          </a:p>
        </p:txBody>
      </p:sp>
      <p:sp>
        <p:nvSpPr>
          <p:cNvPr id="518" name="Rounded Rectangle 517"/>
          <p:cNvSpPr/>
          <p:nvPr/>
        </p:nvSpPr>
        <p:spPr>
          <a:xfrm rot="20863481">
            <a:off x="4753504" y="2418644"/>
            <a:ext cx="4093570" cy="1988748"/>
          </a:xfrm>
          <a:prstGeom prst="roundRect">
            <a:avLst/>
          </a:prstGeom>
          <a:solidFill>
            <a:srgbClr val="FF3F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Lots</a:t>
            </a:r>
            <a:r>
              <a:rPr lang="en-US" sz="3600" dirty="0"/>
              <a:t> </a:t>
            </a:r>
            <a:r>
              <a:rPr lang="en-US" sz="2800" dirty="0"/>
              <a:t>of far-field directions to render.</a:t>
            </a:r>
          </a:p>
          <a:p>
            <a:pPr algn="ctr"/>
            <a:r>
              <a:rPr lang="en-US" dirty="0"/>
              <a:t> </a:t>
            </a:r>
            <a:r>
              <a:rPr lang="en-US" sz="2800" dirty="0"/>
              <a:t>Huge computation and memory requirements</a:t>
            </a:r>
            <a:endParaRPr lang="en-US" sz="2400" dirty="0"/>
          </a:p>
        </p:txBody>
      </p:sp>
      <mc:AlternateContent xmlns:mc="http://schemas.openxmlformats.org/markup-compatibility/2006" xmlns:a14="http://schemas.microsoft.com/office/drawing/2010/main">
        <mc:Choice Requires="a14">
          <p:sp>
            <p:nvSpPr>
              <p:cNvPr id="849" name="Rectangle 848"/>
              <p:cNvSpPr/>
              <p:nvPr/>
            </p:nvSpPr>
            <p:spPr>
              <a:xfrm>
                <a:off x="10956169" y="801265"/>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849" name="Rectangle 848"/>
              <p:cNvSpPr>
                <a:spLocks noRot="1" noChangeAspect="1" noMove="1" noResize="1" noEditPoints="1" noAdjustHandles="1" noChangeArrowheads="1" noChangeShapeType="1" noTextEdit="1"/>
              </p:cNvSpPr>
              <p:nvPr/>
            </p:nvSpPr>
            <p:spPr>
              <a:xfrm>
                <a:off x="10956169" y="801265"/>
                <a:ext cx="577544" cy="70788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0" name="Rectangle 849"/>
              <p:cNvSpPr/>
              <p:nvPr/>
            </p:nvSpPr>
            <p:spPr>
              <a:xfrm>
                <a:off x="10868199" y="5218078"/>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850" name="Rectangle 849"/>
              <p:cNvSpPr>
                <a:spLocks noRot="1" noChangeAspect="1" noMove="1" noResize="1" noEditPoints="1" noAdjustHandles="1" noChangeArrowheads="1" noChangeShapeType="1" noTextEdit="1"/>
              </p:cNvSpPr>
              <p:nvPr/>
            </p:nvSpPr>
            <p:spPr>
              <a:xfrm>
                <a:off x="10868199" y="5218078"/>
                <a:ext cx="577544" cy="707886"/>
              </a:xfrm>
              <a:prstGeom prst="rect">
                <a:avLst/>
              </a:prstGeom>
              <a:blipFill>
                <a:blip r:embed="rId22"/>
                <a:stretch>
                  <a:fillRect/>
                </a:stretch>
              </a:blipFill>
            </p:spPr>
            <p:txBody>
              <a:bodyPr/>
              <a:lstStyle/>
              <a:p>
                <a:r>
                  <a:rPr lang="en-US">
                    <a:noFill/>
                  </a:rPr>
                  <a:t> </a:t>
                </a:r>
              </a:p>
            </p:txBody>
          </p:sp>
        </mc:Fallback>
      </mc:AlternateContent>
      <p:sp>
        <p:nvSpPr>
          <p:cNvPr id="250"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12</a:t>
            </a:fld>
            <a:endParaRPr lang="he-IL"/>
          </a:p>
        </p:txBody>
      </p:sp>
    </p:spTree>
    <p:extLst>
      <p:ext uri="{BB962C8B-B14F-4D97-AF65-F5344CB8AC3E}">
        <p14:creationId xmlns:p14="http://schemas.microsoft.com/office/powerpoint/2010/main" val="12634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9" presetClass="emph" presetSubtype="0" nodeType="withEffect">
                                  <p:stCondLst>
                                    <p:cond delay="0"/>
                                  </p:stCondLst>
                                  <p:childTnLst>
                                    <p:set>
                                      <p:cBhvr rctx="PPT">
                                        <p:cTn id="9" dur="indefinite"/>
                                        <p:tgtEl>
                                          <p:spTgt spid="31"/>
                                        </p:tgtEl>
                                        <p:attrNameLst>
                                          <p:attrName>style.opacity</p:attrName>
                                        </p:attrNameLst>
                                      </p:cBhvr>
                                      <p:to>
                                        <p:strVal val="0.25"/>
                                      </p:to>
                                    </p:set>
                                    <p:animEffect filter="image" prLst="opacity: 0.25">
                                      <p:cBhvr rctx="IE">
                                        <p:cTn id="10" dur="indefinite"/>
                                        <p:tgtEl>
                                          <p:spTgt spid="31"/>
                                        </p:tgtEl>
                                      </p:cBhvr>
                                    </p:animEffect>
                                  </p:childTnLst>
                                </p:cTn>
                              </p:par>
                              <p:par>
                                <p:cTn id="11" presetID="9" presetClass="emph" presetSubtype="0" nodeType="withEffect">
                                  <p:stCondLst>
                                    <p:cond delay="0"/>
                                  </p:stCondLst>
                                  <p:childTnLst>
                                    <p:set>
                                      <p:cBhvr rctx="PPT">
                                        <p:cTn id="12" dur="indefinite"/>
                                        <p:tgtEl>
                                          <p:spTgt spid="59"/>
                                        </p:tgtEl>
                                        <p:attrNameLst>
                                          <p:attrName>style.opacity</p:attrName>
                                        </p:attrNameLst>
                                      </p:cBhvr>
                                      <p:to>
                                        <p:strVal val="0.25"/>
                                      </p:to>
                                    </p:set>
                                    <p:animEffect filter="image" prLst="opacity: 0.25">
                                      <p:cBhvr rctx="IE">
                                        <p:cTn id="13" dur="indefinite"/>
                                        <p:tgtEl>
                                          <p:spTgt spid="59"/>
                                        </p:tgtEl>
                                      </p:cBhvr>
                                    </p:animEffect>
                                  </p:childTnLst>
                                </p:cTn>
                              </p:par>
                              <p:par>
                                <p:cTn id="14" presetID="9" presetClass="emph" presetSubtype="0" nodeType="withEffect">
                                  <p:stCondLst>
                                    <p:cond delay="0"/>
                                  </p:stCondLst>
                                  <p:childTnLst>
                                    <p:set>
                                      <p:cBhvr rctx="PPT">
                                        <p:cTn id="15" dur="indefinite"/>
                                        <p:tgtEl>
                                          <p:spTgt spid="4"/>
                                        </p:tgtEl>
                                        <p:attrNameLst>
                                          <p:attrName>style.opacity</p:attrName>
                                        </p:attrNameLst>
                                      </p:cBhvr>
                                      <p:to>
                                        <p:strVal val="0.25"/>
                                      </p:to>
                                    </p:set>
                                    <p:animEffect filter="image" prLst="opacity: 0.25">
                                      <p:cBhvr rctx="IE">
                                        <p:cTn id="16" dur="indefinite"/>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516"/>
                                        </p:tgtEl>
                                      </p:cBhvr>
                                    </p:animEffect>
                                    <p:set>
                                      <p:cBhvr>
                                        <p:cTn id="21" dur="1" fill="hold">
                                          <p:stCondLst>
                                            <p:cond delay="499"/>
                                          </p:stCondLst>
                                        </p:cTn>
                                        <p:tgtEl>
                                          <p:spTgt spid="51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509"/>
                                        </p:tgtEl>
                                        <p:attrNameLst>
                                          <p:attrName>style.visibility</p:attrName>
                                        </p:attrNameLst>
                                      </p:cBhvr>
                                      <p:to>
                                        <p:strVal val="visible"/>
                                      </p:to>
                                    </p:set>
                                    <p:animEffect transition="in" filter="fade">
                                      <p:cBhvr>
                                        <p:cTn id="24" dur="500"/>
                                        <p:tgtEl>
                                          <p:spTgt spid="509"/>
                                        </p:tgtEl>
                                      </p:cBhvr>
                                    </p:animEffect>
                                  </p:childTnLst>
                                </p:cTn>
                              </p:par>
                              <p:par>
                                <p:cTn id="25" presetID="9" presetClass="emph" presetSubtype="0" nodeType="withEffect">
                                  <p:stCondLst>
                                    <p:cond delay="0"/>
                                  </p:stCondLst>
                                  <p:childTnLst>
                                    <p:set>
                                      <p:cBhvr rctx="PPT">
                                        <p:cTn id="26" dur="indefinite"/>
                                        <p:tgtEl>
                                          <p:spTgt spid="59"/>
                                        </p:tgtEl>
                                        <p:attrNameLst>
                                          <p:attrName>style.opacity</p:attrName>
                                        </p:attrNameLst>
                                      </p:cBhvr>
                                      <p:to>
                                        <p:strVal val="1"/>
                                      </p:to>
                                    </p:set>
                                    <p:animEffect filter="image" prLst="opacity: 1">
                                      <p:cBhvr rctx="IE">
                                        <p:cTn id="27" dur="indefinite"/>
                                        <p:tgtEl>
                                          <p:spTgt spid="59"/>
                                        </p:tgtEl>
                                      </p:cBhvr>
                                    </p:animEffect>
                                  </p:childTnLst>
                                </p:cTn>
                              </p:par>
                              <p:par>
                                <p:cTn id="28" presetID="9" presetClass="emph" presetSubtype="0" nodeType="withEffect">
                                  <p:stCondLst>
                                    <p:cond delay="0"/>
                                  </p:stCondLst>
                                  <p:childTnLst>
                                    <p:set>
                                      <p:cBhvr rctx="PPT">
                                        <p:cTn id="29" dur="indefinite"/>
                                        <p:tgtEl>
                                          <p:spTgt spid="4"/>
                                        </p:tgtEl>
                                        <p:attrNameLst>
                                          <p:attrName>style.opacity</p:attrName>
                                        </p:attrNameLst>
                                      </p:cBhvr>
                                      <p:to>
                                        <p:strVal val="1"/>
                                      </p:to>
                                    </p:set>
                                    <p:animEffect filter="image" prLst="opacity: 1">
                                      <p:cBhvr rctx="IE">
                                        <p:cTn id="30" dur="indefinite"/>
                                        <p:tgtEl>
                                          <p:spTgt spid="4"/>
                                        </p:tgtEl>
                                      </p:cBhvr>
                                    </p:animEffect>
                                  </p:childTnLst>
                                </p:cTn>
                              </p:par>
                              <p:par>
                                <p:cTn id="31" presetID="9" presetClass="emph" presetSubtype="0" nodeType="withEffect">
                                  <p:stCondLst>
                                    <p:cond delay="0"/>
                                  </p:stCondLst>
                                  <p:childTnLst>
                                    <p:set>
                                      <p:cBhvr rctx="PPT">
                                        <p:cTn id="32" dur="indefinite"/>
                                        <p:tgtEl>
                                          <p:spTgt spid="2"/>
                                        </p:tgtEl>
                                        <p:attrNameLst>
                                          <p:attrName>style.opacity</p:attrName>
                                        </p:attrNameLst>
                                      </p:cBhvr>
                                      <p:to>
                                        <p:strVal val="1"/>
                                      </p:to>
                                    </p:set>
                                    <p:animEffect filter="image" prLst="opacity: 1">
                                      <p:cBhvr rctx="IE">
                                        <p:cTn id="33" dur="indefinite"/>
                                        <p:tgtEl>
                                          <p:spTgt spid="2"/>
                                        </p:tgtEl>
                                      </p:cBhvr>
                                    </p:animEffect>
                                  </p:childTnLst>
                                </p:cTn>
                              </p:par>
                              <p:par>
                                <p:cTn id="34" presetID="9" presetClass="emph" presetSubtype="0" nodeType="withEffect">
                                  <p:stCondLst>
                                    <p:cond delay="0"/>
                                  </p:stCondLst>
                                  <p:childTnLst>
                                    <p:set>
                                      <p:cBhvr rctx="PPT">
                                        <p:cTn id="35" dur="indefinite"/>
                                        <p:tgtEl>
                                          <p:spTgt spid="31"/>
                                        </p:tgtEl>
                                        <p:attrNameLst>
                                          <p:attrName>style.opacity</p:attrName>
                                        </p:attrNameLst>
                                      </p:cBhvr>
                                      <p:to>
                                        <p:strVal val="1"/>
                                      </p:to>
                                    </p:set>
                                    <p:animEffect filter="image" prLst="opacity: 1">
                                      <p:cBhvr rctx="IE">
                                        <p:cTn id="36" dur="indefinite"/>
                                        <p:tgtEl>
                                          <p:spTgt spid="31"/>
                                        </p:tgtEl>
                                      </p:cBhvr>
                                    </p:animEffect>
                                  </p:childTnLst>
                                </p:cTn>
                              </p:par>
                              <p:par>
                                <p:cTn id="37" presetID="8" presetClass="emph" presetSubtype="0" fill="remove" nodeType="withEffect">
                                  <p:stCondLst>
                                    <p:cond delay="0"/>
                                  </p:stCondLst>
                                  <p:childTnLst>
                                    <p:animRot by="2700000">
                                      <p:cBhvr>
                                        <p:cTn id="38" dur="1250" fill="hold"/>
                                        <p:tgtEl>
                                          <p:spTgt spid="5"/>
                                        </p:tgtEl>
                                        <p:attrNameLst>
                                          <p:attrName>r</p:attrName>
                                        </p:attrNameLst>
                                      </p:cBhvr>
                                    </p:animRot>
                                  </p:childTnLst>
                                </p:cTn>
                              </p:par>
                              <p:par>
                                <p:cTn id="39" presetID="8" presetClass="emph" presetSubtype="0" fill="remove" nodeType="withEffect">
                                  <p:stCondLst>
                                    <p:cond delay="1250"/>
                                  </p:stCondLst>
                                  <p:childTnLst>
                                    <p:animRot by="2700000">
                                      <p:cBhvr>
                                        <p:cTn id="40" dur="1250" fill="hold"/>
                                        <p:tgtEl>
                                          <p:spTgt spid="5"/>
                                        </p:tgtEl>
                                        <p:attrNameLst>
                                          <p:attrName>r</p:attrName>
                                        </p:attrNameLst>
                                      </p:cBhvr>
                                    </p:animRot>
                                  </p:childTnLst>
                                </p:cTn>
                              </p:par>
                              <p:par>
                                <p:cTn id="41" presetID="8" presetClass="emph" presetSubtype="0" fill="remove" nodeType="withEffect">
                                  <p:stCondLst>
                                    <p:cond delay="2500"/>
                                  </p:stCondLst>
                                  <p:childTnLst>
                                    <p:animRot by="2700000">
                                      <p:cBhvr>
                                        <p:cTn id="42" dur="1250" fill="hold"/>
                                        <p:tgtEl>
                                          <p:spTgt spid="5"/>
                                        </p:tgtEl>
                                        <p:attrNameLst>
                                          <p:attrName>r</p:attrName>
                                        </p:attrNameLst>
                                      </p:cBhvr>
                                    </p:animRot>
                                  </p:childTnLst>
                                </p:cTn>
                              </p:par>
                              <p:par>
                                <p:cTn id="43" presetID="8" presetClass="emph" presetSubtype="0" fill="remove" nodeType="withEffect">
                                  <p:stCondLst>
                                    <p:cond delay="3750"/>
                                  </p:stCondLst>
                                  <p:childTnLst>
                                    <p:animRot by="2700000">
                                      <p:cBhvr>
                                        <p:cTn id="44" dur="1250" fill="hold"/>
                                        <p:tgtEl>
                                          <p:spTgt spid="5"/>
                                        </p:tgtEl>
                                        <p:attrNameLst>
                                          <p:attrName>r</p:attrName>
                                        </p:attrNameLst>
                                      </p:cBhvr>
                                    </p:animRot>
                                  </p:childTnLst>
                                </p:cTn>
                              </p:par>
                              <p:par>
                                <p:cTn id="45" presetID="8" presetClass="emph" presetSubtype="0" fill="remove" nodeType="withEffect">
                                  <p:stCondLst>
                                    <p:cond delay="5000"/>
                                  </p:stCondLst>
                                  <p:childTnLst>
                                    <p:animRot by="2700000">
                                      <p:cBhvr>
                                        <p:cTn id="46" dur="1250" fill="hold"/>
                                        <p:tgtEl>
                                          <p:spTgt spid="5"/>
                                        </p:tgtEl>
                                        <p:attrNameLst>
                                          <p:attrName>r</p:attrName>
                                        </p:attrNameLst>
                                      </p:cBhvr>
                                    </p:animRot>
                                  </p:childTnLst>
                                </p:cTn>
                              </p:par>
                              <p:par>
                                <p:cTn id="47" presetID="8" presetClass="emph" presetSubtype="0" fill="remove" nodeType="withEffect">
                                  <p:stCondLst>
                                    <p:cond delay="6250"/>
                                  </p:stCondLst>
                                  <p:childTnLst>
                                    <p:animRot by="2700000">
                                      <p:cBhvr>
                                        <p:cTn id="48" dur="1250" fill="hold"/>
                                        <p:tgtEl>
                                          <p:spTgt spid="5"/>
                                        </p:tgtEl>
                                        <p:attrNameLst>
                                          <p:attrName>r</p:attrName>
                                        </p:attrNameLst>
                                      </p:cBhvr>
                                    </p:animRot>
                                  </p:childTnLst>
                                </p:cTn>
                              </p:par>
                              <p:par>
                                <p:cTn id="49" presetID="8" presetClass="emph" presetSubtype="0" fill="remove" nodeType="withEffect">
                                  <p:stCondLst>
                                    <p:cond delay="7500"/>
                                  </p:stCondLst>
                                  <p:childTnLst>
                                    <p:animRot by="2700000">
                                      <p:cBhvr>
                                        <p:cTn id="50" dur="1250" fill="hold"/>
                                        <p:tgtEl>
                                          <p:spTgt spid="5"/>
                                        </p:tgtEl>
                                        <p:attrNameLst>
                                          <p:attrName>r</p:attrName>
                                        </p:attrNameLst>
                                      </p:cBhvr>
                                    </p:animRot>
                                  </p:childTnLst>
                                </p:cTn>
                              </p:par>
                              <p:par>
                                <p:cTn id="51" presetID="8" presetClass="emph" presetSubtype="0" fill="remove" nodeType="withEffect">
                                  <p:stCondLst>
                                    <p:cond delay="8500"/>
                                  </p:stCondLst>
                                  <p:childTnLst>
                                    <p:animRot by="2700000">
                                      <p:cBhvr>
                                        <p:cTn id="52" dur="1250" fill="hold"/>
                                        <p:tgtEl>
                                          <p:spTgt spid="5"/>
                                        </p:tgtEl>
                                        <p:attrNameLst>
                                          <p:attrName>r</p:attrName>
                                        </p:attrNameLst>
                                      </p:cBhvr>
                                    </p:animRot>
                                  </p:childTnLst>
                                </p:cTn>
                              </p:par>
                              <p:par>
                                <p:cTn id="53" presetID="8" presetClass="emph" presetSubtype="0" fill="remove" nodeType="withEffect">
                                  <p:stCondLst>
                                    <p:cond delay="0"/>
                                  </p:stCondLst>
                                  <p:childTnLst>
                                    <p:animRot by="2700000">
                                      <p:cBhvr>
                                        <p:cTn id="54" dur="2500" fill="hold"/>
                                        <p:tgtEl>
                                          <p:spTgt spid="7"/>
                                        </p:tgtEl>
                                        <p:attrNameLst>
                                          <p:attrName>r</p:attrName>
                                        </p:attrNameLst>
                                      </p:cBhvr>
                                    </p:animRot>
                                  </p:childTnLst>
                                </p:cTn>
                              </p:par>
                              <p:par>
                                <p:cTn id="55" presetID="8" presetClass="emph" presetSubtype="0" fill="remove" nodeType="withEffect">
                                  <p:stCondLst>
                                    <p:cond delay="2500"/>
                                  </p:stCondLst>
                                  <p:childTnLst>
                                    <p:animRot by="2700000">
                                      <p:cBhvr>
                                        <p:cTn id="56" dur="2500" fill="hold"/>
                                        <p:tgtEl>
                                          <p:spTgt spid="7"/>
                                        </p:tgtEl>
                                        <p:attrNameLst>
                                          <p:attrName>r</p:attrName>
                                        </p:attrNameLst>
                                      </p:cBhvr>
                                    </p:animRot>
                                  </p:childTnLst>
                                </p:cTn>
                              </p:par>
                              <p:par>
                                <p:cTn id="57" presetID="8" presetClass="emph" presetSubtype="0" fill="remove" nodeType="withEffect">
                                  <p:stCondLst>
                                    <p:cond delay="5000"/>
                                  </p:stCondLst>
                                  <p:childTnLst>
                                    <p:animRot by="2700000">
                                      <p:cBhvr>
                                        <p:cTn id="58" dur="2500" fill="hold"/>
                                        <p:tgtEl>
                                          <p:spTgt spid="7"/>
                                        </p:tgtEl>
                                        <p:attrNameLst>
                                          <p:attrName>r</p:attrName>
                                        </p:attrNameLst>
                                      </p:cBhvr>
                                    </p:animRot>
                                  </p:childTnLst>
                                </p:cTn>
                              </p:par>
                              <p:par>
                                <p:cTn id="59" presetID="8" presetClass="emph" presetSubtype="0" fill="remove" nodeType="withEffect">
                                  <p:stCondLst>
                                    <p:cond delay="7500"/>
                                  </p:stCondLst>
                                  <p:childTnLst>
                                    <p:animRot by="2700000">
                                      <p:cBhvr>
                                        <p:cTn id="60" dur="2500" fill="hold"/>
                                        <p:tgtEl>
                                          <p:spTgt spid="7"/>
                                        </p:tgtEl>
                                        <p:attrNameLst>
                                          <p:attrName>r</p:attrName>
                                        </p:attrNameLst>
                                      </p:cBhvr>
                                    </p:animRot>
                                  </p:childTnLst>
                                </p:cTn>
                              </p:par>
                              <p:par>
                                <p:cTn id="61" presetID="8" presetClass="emph" presetSubtype="0" fill="remove" nodeType="withEffect">
                                  <p:stCondLst>
                                    <p:cond delay="0"/>
                                  </p:stCondLst>
                                  <p:childTnLst>
                                    <p:animRot by="2700000">
                                      <p:cBhvr>
                                        <p:cTn id="62" dur="5000" fill="hold"/>
                                        <p:tgtEl>
                                          <p:spTgt spid="9"/>
                                        </p:tgtEl>
                                        <p:attrNameLst>
                                          <p:attrName>r</p:attrName>
                                        </p:attrNameLst>
                                      </p:cBhvr>
                                    </p:animRot>
                                  </p:childTnLst>
                                </p:cTn>
                              </p:par>
                              <p:par>
                                <p:cTn id="63" presetID="8" presetClass="emph" presetSubtype="0" fill="remove" nodeType="withEffect">
                                  <p:stCondLst>
                                    <p:cond delay="5000"/>
                                  </p:stCondLst>
                                  <p:childTnLst>
                                    <p:animRot by="2700000">
                                      <p:cBhvr>
                                        <p:cTn id="64" dur="5000" fill="hold"/>
                                        <p:tgtEl>
                                          <p:spTgt spid="9"/>
                                        </p:tgtEl>
                                        <p:attrNameLst>
                                          <p:attrName>r</p:attrName>
                                        </p:attrNameLst>
                                      </p:cBhvr>
                                    </p:animRot>
                                  </p:childTnLst>
                                </p:cTn>
                              </p:par>
                              <p:par>
                                <p:cTn id="65" presetID="8" presetClass="emph" presetSubtype="0" fill="remove" nodeType="withEffect">
                                  <p:stCondLst>
                                    <p:cond delay="0"/>
                                  </p:stCondLst>
                                  <p:childTnLst>
                                    <p:animRot by="2700000">
                                      <p:cBhvr>
                                        <p:cTn id="66" dur="10000" fill="hold"/>
                                        <p:tgtEl>
                                          <p:spTgt spid="8"/>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18"/>
                                        </p:tgtEl>
                                        <p:attrNameLst>
                                          <p:attrName>style.visibility</p:attrName>
                                        </p:attrNameLst>
                                      </p:cBhvr>
                                      <p:to>
                                        <p:strVal val="visible"/>
                                      </p:to>
                                    </p:set>
                                    <p:animEffect transition="in" filter="fade">
                                      <p:cBhvr>
                                        <p:cTn id="71" dur="1000"/>
                                        <p:tgtEl>
                                          <p:spTgt spid="518"/>
                                        </p:tgtEl>
                                      </p:cBhvr>
                                    </p:animEffect>
                                    <p:anim calcmode="lin" valueType="num">
                                      <p:cBhvr>
                                        <p:cTn id="72" dur="1000" fill="hold"/>
                                        <p:tgtEl>
                                          <p:spTgt spid="518"/>
                                        </p:tgtEl>
                                        <p:attrNameLst>
                                          <p:attrName>ppt_x</p:attrName>
                                        </p:attrNameLst>
                                      </p:cBhvr>
                                      <p:tavLst>
                                        <p:tav tm="0">
                                          <p:val>
                                            <p:strVal val="#ppt_x"/>
                                          </p:val>
                                        </p:tav>
                                        <p:tav tm="100000">
                                          <p:val>
                                            <p:strVal val="#ppt_x"/>
                                          </p:val>
                                        </p:tav>
                                      </p:tavLst>
                                    </p:anim>
                                    <p:anim calcmode="lin" valueType="num">
                                      <p:cBhvr>
                                        <p:cTn id="73" dur="1000" fill="hold"/>
                                        <p:tgtEl>
                                          <p:spTgt spid="5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0"/>
      <p:bldP spid="516" grpId="0"/>
      <p:bldP spid="5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85589" y="639730"/>
            <a:ext cx="13735014" cy="5286234"/>
            <a:chOff x="-1485589" y="639730"/>
            <a:chExt cx="13735014" cy="5286234"/>
          </a:xfrm>
        </p:grpSpPr>
        <p:grpSp>
          <p:nvGrpSpPr>
            <p:cNvPr id="513" name="Group 512"/>
            <p:cNvGrpSpPr/>
            <p:nvPr/>
          </p:nvGrpSpPr>
          <p:grpSpPr>
            <a:xfrm>
              <a:off x="8290800" y="2664000"/>
              <a:ext cx="3521580" cy="1546668"/>
              <a:chOff x="4335210" y="2662508"/>
              <a:chExt cx="3521580" cy="1546668"/>
            </a:xfrm>
          </p:grpSpPr>
          <p:sp>
            <p:nvSpPr>
              <p:cNvPr id="514" name="Rectangle 513"/>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20"/>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529"/>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3" name="Group 562"/>
            <p:cNvGrpSpPr/>
            <p:nvPr/>
          </p:nvGrpSpPr>
          <p:grpSpPr>
            <a:xfrm>
              <a:off x="4335210" y="2662508"/>
              <a:ext cx="3521580" cy="1546668"/>
              <a:chOff x="4335210" y="2662508"/>
              <a:chExt cx="3521580" cy="1546668"/>
            </a:xfrm>
          </p:grpSpPr>
          <p:sp>
            <p:nvSpPr>
              <p:cNvPr id="564" name="Rectangle 563"/>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13" name="Rectangle 612"/>
                <p:cNvSpPr/>
                <p:nvPr/>
              </p:nvSpPr>
              <p:spPr>
                <a:xfrm>
                  <a:off x="5918347" y="1883084"/>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he-IL" sz="2400" b="0" i="1" smtClean="0">
                                <a:solidFill>
                                  <a:srgbClr val="F9965B"/>
                                </a:solidFill>
                                <a:latin typeface="Cambria Math" panose="02040503050406030204" pitchFamily="18" charset="0"/>
                              </a:rPr>
                              <m:t>1</m:t>
                            </m:r>
                          </m:sub>
                        </m:sSub>
                      </m:oMath>
                    </m:oMathPara>
                  </a14:m>
                  <a:endParaRPr lang="en-US" sz="2400" i="1" dirty="0">
                    <a:solidFill>
                      <a:srgbClr val="F9965B"/>
                    </a:solidFill>
                  </a:endParaRPr>
                </a:p>
              </p:txBody>
            </p:sp>
          </mc:Choice>
          <mc:Fallback xmlns="">
            <p:sp>
              <p:nvSpPr>
                <p:cNvPr id="613" name="Rectangle 612"/>
                <p:cNvSpPr>
                  <a:spLocks noRot="1" noChangeAspect="1" noMove="1" noResize="1" noEditPoints="1" noAdjustHandles="1" noChangeArrowheads="1" noChangeShapeType="1" noTextEdit="1"/>
                </p:cNvSpPr>
                <p:nvPr/>
              </p:nvSpPr>
              <p:spPr>
                <a:xfrm>
                  <a:off x="5918347" y="1883084"/>
                  <a:ext cx="577544" cy="461665"/>
                </a:xfrm>
                <a:prstGeom prst="rect">
                  <a:avLst/>
                </a:prstGeom>
                <a:blipFill>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4" name="Rectangle 613"/>
                <p:cNvSpPr/>
                <p:nvPr/>
              </p:nvSpPr>
              <p:spPr>
                <a:xfrm>
                  <a:off x="8452178" y="5209151"/>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614" name="Rectangle 613"/>
                <p:cNvSpPr>
                  <a:spLocks noRot="1" noChangeAspect="1" noMove="1" noResize="1" noEditPoints="1" noAdjustHandles="1" noChangeArrowheads="1" noChangeShapeType="1" noTextEdit="1"/>
                </p:cNvSpPr>
                <p:nvPr/>
              </p:nvSpPr>
              <p:spPr>
                <a:xfrm>
                  <a:off x="8452178" y="5209151"/>
                  <a:ext cx="577544" cy="707886"/>
                </a:xfrm>
                <a:prstGeom prst="rect">
                  <a:avLst/>
                </a:prstGeom>
                <a:blipFill>
                  <a:blip r:embed="rId6"/>
                  <a:stretch>
                    <a:fillRect/>
                  </a:stretch>
                </a:blipFill>
              </p:spPr>
              <p:txBody>
                <a:bodyPr/>
                <a:lstStyle/>
                <a:p>
                  <a:r>
                    <a:rPr lang="en-US">
                      <a:noFill/>
                    </a:rPr>
                    <a:t> </a:t>
                  </a:r>
                </a:p>
              </p:txBody>
            </p:sp>
          </mc:Fallback>
        </mc:AlternateContent>
        <p:cxnSp>
          <p:nvCxnSpPr>
            <p:cNvPr id="615" name="Straight Connector 614"/>
            <p:cNvCxnSpPr/>
            <p:nvPr/>
          </p:nvCxnSpPr>
          <p:spPr>
            <a:xfrm flipH="1">
              <a:off x="6480415" y="28067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6493117" y="31752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flipH="1">
              <a:off x="6197600" y="38055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8" name="Rectangle 617"/>
                <p:cNvSpPr/>
                <p:nvPr/>
              </p:nvSpPr>
              <p:spPr>
                <a:xfrm>
                  <a:off x="7874297" y="2145554"/>
                  <a:ext cx="1142684"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618" name="Rectangle 617"/>
                <p:cNvSpPr>
                  <a:spLocks noRot="1" noChangeAspect="1" noMove="1" noResize="1" noEditPoints="1" noAdjustHandles="1" noChangeArrowheads="1" noChangeShapeType="1" noTextEdit="1"/>
                </p:cNvSpPr>
                <p:nvPr/>
              </p:nvSpPr>
              <p:spPr>
                <a:xfrm>
                  <a:off x="7874297" y="2145554"/>
                  <a:ext cx="1142684" cy="49340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9" name="Rectangle 618"/>
                <p:cNvSpPr/>
                <p:nvPr/>
              </p:nvSpPr>
              <p:spPr>
                <a:xfrm>
                  <a:off x="782814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619" name="Rectangle 618"/>
                <p:cNvSpPr>
                  <a:spLocks noRot="1" noChangeAspect="1" noMove="1" noResize="1" noEditPoints="1" noAdjustHandles="1" noChangeArrowheads="1" noChangeShapeType="1" noTextEdit="1"/>
                </p:cNvSpPr>
                <p:nvPr/>
              </p:nvSpPr>
              <p:spPr>
                <a:xfrm>
                  <a:off x="7828143" y="4194474"/>
                  <a:ext cx="1259832" cy="493405"/>
                </a:xfrm>
                <a:prstGeom prst="rect">
                  <a:avLst/>
                </a:prstGeom>
                <a:blipFill>
                  <a:blip r:embed="rId8"/>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0" name="Rectangle 619"/>
                <p:cNvSpPr/>
                <p:nvPr/>
              </p:nvSpPr>
              <p:spPr>
                <a:xfrm>
                  <a:off x="6394297" y="4281931"/>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he-IL" sz="2400" b="0" i="1" smtClean="0">
                                <a:solidFill>
                                  <a:srgbClr val="F9965B"/>
                                </a:solidFill>
                                <a:latin typeface="Cambria Math" panose="02040503050406030204" pitchFamily="18" charset="0"/>
                              </a:rPr>
                              <m:t>1</m:t>
                            </m:r>
                          </m:sub>
                        </m:sSub>
                      </m:oMath>
                    </m:oMathPara>
                  </a14:m>
                  <a:endParaRPr lang="en-US" sz="2400" i="1" dirty="0">
                    <a:solidFill>
                      <a:srgbClr val="F9965B"/>
                    </a:solidFill>
                  </a:endParaRPr>
                </a:p>
              </p:txBody>
            </p:sp>
          </mc:Choice>
          <mc:Fallback xmlns="">
            <p:sp>
              <p:nvSpPr>
                <p:cNvPr id="620" name="Rectangle 619"/>
                <p:cNvSpPr>
                  <a:spLocks noRot="1" noChangeAspect="1" noMove="1" noResize="1" noEditPoints="1" noAdjustHandles="1" noChangeArrowheads="1" noChangeShapeType="1" noTextEdit="1"/>
                </p:cNvSpPr>
                <p:nvPr/>
              </p:nvSpPr>
              <p:spPr>
                <a:xfrm>
                  <a:off x="6394297" y="4281931"/>
                  <a:ext cx="577544" cy="461665"/>
                </a:xfrm>
                <a:prstGeom prst="rect">
                  <a:avLst/>
                </a:prstGeom>
                <a:blipFill>
                  <a:blip r:embed="rId9"/>
                  <a:stretch>
                    <a:fillRect b="-3947"/>
                  </a:stretch>
                </a:blipFill>
              </p:spPr>
              <p:txBody>
                <a:bodyPr/>
                <a:lstStyle/>
                <a:p>
                  <a:r>
                    <a:rPr lang="en-US">
                      <a:noFill/>
                    </a:rPr>
                    <a:t> </a:t>
                  </a:r>
                </a:p>
              </p:txBody>
            </p:sp>
          </mc:Fallback>
        </mc:AlternateContent>
        <p:grpSp>
          <p:nvGrpSpPr>
            <p:cNvPr id="621" name="Group 620"/>
            <p:cNvGrpSpPr/>
            <p:nvPr/>
          </p:nvGrpSpPr>
          <p:grpSpPr>
            <a:xfrm>
              <a:off x="10160021" y="2806673"/>
              <a:ext cx="476250" cy="1231900"/>
              <a:chOff x="6350000" y="2959100"/>
              <a:chExt cx="476250" cy="1231900"/>
            </a:xfrm>
          </p:grpSpPr>
          <p:cxnSp>
            <p:nvCxnSpPr>
              <p:cNvPr id="622" name="Straight Connector 621"/>
              <p:cNvCxnSpPr/>
              <p:nvPr/>
            </p:nvCxnSpPr>
            <p:spPr>
              <a:xfrm flipH="1">
                <a:off x="6632815" y="29591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6645517" y="33276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flipH="1">
                <a:off x="6350000" y="39579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25" name="Rectangle 624"/>
                <p:cNvSpPr/>
                <p:nvPr/>
              </p:nvSpPr>
              <p:spPr>
                <a:xfrm>
                  <a:off x="9568844" y="639730"/>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625" name="Rectangle 624"/>
                <p:cNvSpPr>
                  <a:spLocks noRot="1" noChangeAspect="1" noMove="1" noResize="1" noEditPoints="1" noAdjustHandles="1" noChangeArrowheads="1" noChangeShapeType="1" noTextEdit="1"/>
                </p:cNvSpPr>
                <p:nvPr/>
              </p:nvSpPr>
              <p:spPr>
                <a:xfrm>
                  <a:off x="9568844" y="639730"/>
                  <a:ext cx="577544" cy="707886"/>
                </a:xfrm>
                <a:prstGeom prst="rect">
                  <a:avLst/>
                </a:prstGeom>
                <a:blipFill>
                  <a:blip r:embed="rId10"/>
                  <a:stretch>
                    <a:fillRect/>
                  </a:stretch>
                </a:blipFill>
              </p:spPr>
              <p:txBody>
                <a:bodyPr/>
                <a:lstStyle/>
                <a:p>
                  <a:r>
                    <a:rPr lang="en-US">
                      <a:noFill/>
                    </a:rPr>
                    <a:t> </a:t>
                  </a:r>
                </a:p>
              </p:txBody>
            </p:sp>
          </mc:Fallback>
        </mc:AlternateContent>
        <p:grpSp>
          <p:nvGrpSpPr>
            <p:cNvPr id="626" name="i1"/>
            <p:cNvGrpSpPr/>
            <p:nvPr/>
          </p:nvGrpSpPr>
          <p:grpSpPr>
            <a:xfrm>
              <a:off x="8654105" y="1206152"/>
              <a:ext cx="2793791" cy="1610867"/>
              <a:chOff x="8654105" y="1206152"/>
              <a:chExt cx="2793791" cy="1610867"/>
            </a:xfrm>
          </p:grpSpPr>
          <p:cxnSp>
            <p:nvCxnSpPr>
              <p:cNvPr id="627" name="A6"/>
              <p:cNvCxnSpPr/>
              <p:nvPr/>
            </p:nvCxnSpPr>
            <p:spPr>
              <a:xfrm>
                <a:off x="9322380" y="1206152"/>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28" name="A5"/>
              <p:cNvCxnSpPr/>
              <p:nvPr/>
            </p:nvCxnSpPr>
            <p:spPr>
              <a:xfrm>
                <a:off x="9322380" y="1206152"/>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29" name="A4"/>
              <p:cNvCxnSpPr/>
              <p:nvPr/>
            </p:nvCxnSpPr>
            <p:spPr>
              <a:xfrm>
                <a:off x="9322380" y="1206152"/>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30" name="A3"/>
              <p:cNvCxnSpPr/>
              <p:nvPr/>
            </p:nvCxnSpPr>
            <p:spPr>
              <a:xfrm flipH="1">
                <a:off x="9220695" y="1206152"/>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31" name="A2"/>
              <p:cNvCxnSpPr/>
              <p:nvPr/>
            </p:nvCxnSpPr>
            <p:spPr>
              <a:xfrm flipH="1">
                <a:off x="8935398" y="1206152"/>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32" name="A1"/>
              <p:cNvCxnSpPr>
                <a:endCxn id="703" idx="2"/>
              </p:cNvCxnSpPr>
              <p:nvPr/>
            </p:nvCxnSpPr>
            <p:spPr>
              <a:xfrm flipH="1">
                <a:off x="8654105" y="1206152"/>
                <a:ext cx="66827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33" name="A7"/>
              <p:cNvCxnSpPr/>
              <p:nvPr/>
            </p:nvCxnSpPr>
            <p:spPr>
              <a:xfrm>
                <a:off x="9322380" y="1206152"/>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34" name="A8"/>
              <p:cNvCxnSpPr/>
              <p:nvPr/>
            </p:nvCxnSpPr>
            <p:spPr>
              <a:xfrm>
                <a:off x="9322380" y="1206152"/>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35" name="A9"/>
              <p:cNvCxnSpPr/>
              <p:nvPr/>
            </p:nvCxnSpPr>
            <p:spPr>
              <a:xfrm>
                <a:off x="9322380" y="1206152"/>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36" name="A10"/>
              <p:cNvCxnSpPr/>
              <p:nvPr/>
            </p:nvCxnSpPr>
            <p:spPr>
              <a:xfrm>
                <a:off x="9322380" y="1206152"/>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37" name="A11"/>
              <p:cNvCxnSpPr>
                <a:endCxn id="703" idx="6"/>
              </p:cNvCxnSpPr>
              <p:nvPr/>
            </p:nvCxnSpPr>
            <p:spPr>
              <a:xfrm>
                <a:off x="9322380" y="1206152"/>
                <a:ext cx="212551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38" name="B1"/>
              <p:cNvCxnSpPr>
                <a:stCxn id="703" idx="2"/>
              </p:cNvCxnSpPr>
              <p:nvPr/>
            </p:nvCxnSpPr>
            <p:spPr>
              <a:xfrm>
                <a:off x="8654105" y="2060522"/>
                <a:ext cx="1944045" cy="72712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39" name="B2"/>
              <p:cNvCxnSpPr/>
              <p:nvPr/>
            </p:nvCxnSpPr>
            <p:spPr>
              <a:xfrm>
                <a:off x="8951119" y="2057400"/>
                <a:ext cx="1654969" cy="73104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40" name="B3"/>
              <p:cNvCxnSpPr/>
              <p:nvPr/>
            </p:nvCxnSpPr>
            <p:spPr>
              <a:xfrm>
                <a:off x="9229725" y="2062163"/>
                <a:ext cx="1385888" cy="7286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41" name="B4"/>
              <p:cNvCxnSpPr/>
              <p:nvPr/>
            </p:nvCxnSpPr>
            <p:spPr>
              <a:xfrm>
                <a:off x="9501188" y="2066925"/>
                <a:ext cx="1126331" cy="73342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42" name="B5"/>
              <p:cNvCxnSpPr/>
              <p:nvPr/>
            </p:nvCxnSpPr>
            <p:spPr>
              <a:xfrm>
                <a:off x="9765506" y="2069306"/>
                <a:ext cx="852488" cy="72151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43" name="B6"/>
              <p:cNvCxnSpPr/>
              <p:nvPr/>
            </p:nvCxnSpPr>
            <p:spPr>
              <a:xfrm>
                <a:off x="10044113" y="2057400"/>
                <a:ext cx="566737"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44" name="B7"/>
              <p:cNvCxnSpPr/>
              <p:nvPr/>
            </p:nvCxnSpPr>
            <p:spPr>
              <a:xfrm>
                <a:off x="10317956" y="2050256"/>
                <a:ext cx="300038" cy="76200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45" name="B8"/>
              <p:cNvCxnSpPr/>
              <p:nvPr/>
            </p:nvCxnSpPr>
            <p:spPr>
              <a:xfrm flipH="1">
                <a:off x="10608469" y="2069306"/>
                <a:ext cx="2381" cy="7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46" name="B9"/>
              <p:cNvCxnSpPr/>
              <p:nvPr/>
            </p:nvCxnSpPr>
            <p:spPr>
              <a:xfrm flipH="1">
                <a:off x="10617994" y="2069306"/>
                <a:ext cx="257175" cy="74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47" name="B10"/>
              <p:cNvCxnSpPr/>
              <p:nvPr/>
            </p:nvCxnSpPr>
            <p:spPr>
              <a:xfrm flipH="1">
                <a:off x="10625138" y="2069306"/>
                <a:ext cx="528638"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48" name="B11"/>
              <p:cNvCxnSpPr>
                <a:stCxn id="703" idx="6"/>
              </p:cNvCxnSpPr>
              <p:nvPr/>
            </p:nvCxnSpPr>
            <p:spPr>
              <a:xfrm flipH="1">
                <a:off x="10629900" y="2060522"/>
                <a:ext cx="817996" cy="7469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grpSp>
          <p:nvGrpSpPr>
            <p:cNvPr id="649" name="q1"/>
            <p:cNvGrpSpPr/>
            <p:nvPr/>
          </p:nvGrpSpPr>
          <p:grpSpPr>
            <a:xfrm>
              <a:off x="8587620" y="4023360"/>
              <a:ext cx="2793791" cy="1538327"/>
              <a:chOff x="8587620" y="4023360"/>
              <a:chExt cx="2793791" cy="1538327"/>
            </a:xfrm>
          </p:grpSpPr>
          <p:grpSp>
            <p:nvGrpSpPr>
              <p:cNvPr id="650" name="Group 649"/>
              <p:cNvGrpSpPr/>
              <p:nvPr/>
            </p:nvGrpSpPr>
            <p:grpSpPr>
              <a:xfrm>
                <a:off x="8587620" y="4711557"/>
                <a:ext cx="2793791" cy="850130"/>
                <a:chOff x="8587620" y="4711557"/>
                <a:chExt cx="2793791" cy="850130"/>
              </a:xfrm>
            </p:grpSpPr>
            <p:cxnSp>
              <p:nvCxnSpPr>
                <p:cNvPr id="663" name="A6"/>
                <p:cNvCxnSpPr/>
                <p:nvPr/>
              </p:nvCxnSpPr>
              <p:spPr>
                <a:xfrm flipV="1">
                  <a:off x="9309308" y="4721124"/>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64" name="A5"/>
                <p:cNvCxnSpPr/>
                <p:nvPr/>
              </p:nvCxnSpPr>
              <p:spPr>
                <a:xfrm flipV="1">
                  <a:off x="9309308" y="4718737"/>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65" name="A4"/>
                <p:cNvCxnSpPr/>
                <p:nvPr/>
              </p:nvCxnSpPr>
              <p:spPr>
                <a:xfrm flipV="1">
                  <a:off x="9309308" y="4712091"/>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66" name="A3"/>
                <p:cNvCxnSpPr/>
                <p:nvPr/>
              </p:nvCxnSpPr>
              <p:spPr>
                <a:xfrm flipH="1" flipV="1">
                  <a:off x="9207623" y="4711557"/>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67" name="A2"/>
                <p:cNvCxnSpPr/>
                <p:nvPr/>
              </p:nvCxnSpPr>
              <p:spPr>
                <a:xfrm flipH="1" flipV="1">
                  <a:off x="8922326" y="4711557"/>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68" name="A1"/>
                <p:cNvCxnSpPr>
                  <a:endCxn id="737" idx="6"/>
                </p:cNvCxnSpPr>
                <p:nvPr/>
              </p:nvCxnSpPr>
              <p:spPr>
                <a:xfrm flipH="1" flipV="1">
                  <a:off x="8587620" y="4785848"/>
                  <a:ext cx="721689"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69" name="A7"/>
                <p:cNvCxnSpPr/>
                <p:nvPr/>
              </p:nvCxnSpPr>
              <p:spPr>
                <a:xfrm flipV="1">
                  <a:off x="9309308" y="4715964"/>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70" name="A8"/>
                <p:cNvCxnSpPr/>
                <p:nvPr/>
              </p:nvCxnSpPr>
              <p:spPr>
                <a:xfrm flipV="1">
                  <a:off x="9309308" y="4718230"/>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71" name="A9"/>
                <p:cNvCxnSpPr/>
                <p:nvPr/>
              </p:nvCxnSpPr>
              <p:spPr>
                <a:xfrm flipV="1">
                  <a:off x="9309308" y="4714983"/>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72" name="A10"/>
                <p:cNvCxnSpPr/>
                <p:nvPr/>
              </p:nvCxnSpPr>
              <p:spPr>
                <a:xfrm flipV="1">
                  <a:off x="9309308" y="4721124"/>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73" name="A11"/>
                <p:cNvCxnSpPr>
                  <a:endCxn id="737" idx="2"/>
                </p:cNvCxnSpPr>
                <p:nvPr/>
              </p:nvCxnSpPr>
              <p:spPr>
                <a:xfrm flipV="1">
                  <a:off x="9309308" y="4785848"/>
                  <a:ext cx="2072103"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grpSp>
            <p:nvGrpSpPr>
              <p:cNvPr id="651" name="Group 650"/>
              <p:cNvGrpSpPr/>
              <p:nvPr/>
            </p:nvGrpSpPr>
            <p:grpSpPr>
              <a:xfrm>
                <a:off x="8672513" y="4023360"/>
                <a:ext cx="2708898" cy="812416"/>
                <a:chOff x="8672513" y="4023360"/>
                <a:chExt cx="2708898" cy="812416"/>
              </a:xfrm>
            </p:grpSpPr>
            <p:cxnSp>
              <p:nvCxnSpPr>
                <p:cNvPr id="652" name="B1"/>
                <p:cNvCxnSpPr/>
                <p:nvPr/>
              </p:nvCxnSpPr>
              <p:spPr>
                <a:xfrm flipV="1">
                  <a:off x="8672513" y="4023360"/>
                  <a:ext cx="1492567" cy="76295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53" name="B2"/>
                <p:cNvCxnSpPr/>
                <p:nvPr/>
              </p:nvCxnSpPr>
              <p:spPr>
                <a:xfrm flipV="1">
                  <a:off x="9024938" y="4048125"/>
                  <a:ext cx="1123950" cy="75247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54" name="B3"/>
                <p:cNvCxnSpPr/>
                <p:nvPr/>
              </p:nvCxnSpPr>
              <p:spPr>
                <a:xfrm flipV="1">
                  <a:off x="9258348" y="4048125"/>
                  <a:ext cx="890540" cy="75644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55" name="B4"/>
                <p:cNvCxnSpPr/>
                <p:nvPr/>
              </p:nvCxnSpPr>
              <p:spPr>
                <a:xfrm flipV="1">
                  <a:off x="9456922" y="4057650"/>
                  <a:ext cx="672916" cy="77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56" name="B5"/>
                <p:cNvCxnSpPr/>
                <p:nvPr/>
              </p:nvCxnSpPr>
              <p:spPr>
                <a:xfrm flipV="1">
                  <a:off x="9665922" y="4062413"/>
                  <a:ext cx="478203" cy="7622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57" name="B6"/>
                <p:cNvCxnSpPr/>
                <p:nvPr/>
              </p:nvCxnSpPr>
              <p:spPr>
                <a:xfrm flipV="1">
                  <a:off x="9874827" y="4052888"/>
                  <a:ext cx="269298" cy="78288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58" name="B7"/>
                <p:cNvCxnSpPr/>
                <p:nvPr/>
              </p:nvCxnSpPr>
              <p:spPr>
                <a:xfrm flipV="1">
                  <a:off x="10085040" y="4057650"/>
                  <a:ext cx="54323" cy="76358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59" name="B8"/>
                <p:cNvCxnSpPr/>
                <p:nvPr/>
              </p:nvCxnSpPr>
              <p:spPr>
                <a:xfrm flipH="1" flipV="1">
                  <a:off x="10144125" y="4038601"/>
                  <a:ext cx="152400" cy="7667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60" name="B9"/>
                <p:cNvCxnSpPr/>
                <p:nvPr/>
              </p:nvCxnSpPr>
              <p:spPr>
                <a:xfrm flipH="1" flipV="1">
                  <a:off x="10129838" y="4048127"/>
                  <a:ext cx="414337" cy="7334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61" name="B10"/>
                <p:cNvCxnSpPr/>
                <p:nvPr/>
              </p:nvCxnSpPr>
              <p:spPr>
                <a:xfrm flipH="1" flipV="1">
                  <a:off x="10148889" y="4062414"/>
                  <a:ext cx="695324" cy="71913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662" name="B11"/>
                <p:cNvCxnSpPr>
                  <a:stCxn id="737" idx="2"/>
                </p:cNvCxnSpPr>
                <p:nvPr/>
              </p:nvCxnSpPr>
              <p:spPr>
                <a:xfrm flipH="1" flipV="1">
                  <a:off x="10134600" y="4029076"/>
                  <a:ext cx="1246811" cy="7567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grpSp>
        <p:sp>
          <p:nvSpPr>
            <p:cNvPr id="674" name="Oval 673"/>
            <p:cNvSpPr/>
            <p:nvPr/>
          </p:nvSpPr>
          <p:spPr>
            <a:xfrm flipV="1">
              <a:off x="9126241" y="836644"/>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5" name="Rectangle 674"/>
                <p:cNvSpPr/>
                <p:nvPr/>
              </p:nvSpPr>
              <p:spPr>
                <a:xfrm>
                  <a:off x="5290881" y="4281931"/>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FFF99"/>
                                </a:solidFill>
                                <a:latin typeface="Cambria Math" panose="02040503050406030204" pitchFamily="18" charset="0"/>
                              </a:rPr>
                            </m:ctrlPr>
                          </m:sSubPr>
                          <m:e>
                            <m:r>
                              <a:rPr lang="en-US" sz="2400" i="1">
                                <a:solidFill>
                                  <a:srgbClr val="FFFF99"/>
                                </a:solidFill>
                                <a:latin typeface="Cambria Math" panose="02040503050406030204" pitchFamily="18" charset="0"/>
                              </a:rPr>
                              <m:t>𝑣</m:t>
                            </m:r>
                          </m:e>
                          <m:sub>
                            <m:r>
                              <a:rPr lang="en-US" sz="2400" b="0" i="1" smtClean="0">
                                <a:solidFill>
                                  <a:srgbClr val="FFFF99"/>
                                </a:solidFill>
                                <a:latin typeface="Cambria Math" panose="02040503050406030204" pitchFamily="18" charset="0"/>
                              </a:rPr>
                              <m:t>2</m:t>
                            </m:r>
                          </m:sub>
                        </m:sSub>
                      </m:oMath>
                    </m:oMathPara>
                  </a14:m>
                  <a:endParaRPr lang="en-US" sz="2400" i="1" dirty="0">
                    <a:solidFill>
                      <a:srgbClr val="FFFF99"/>
                    </a:solidFill>
                  </a:endParaRPr>
                </a:p>
              </p:txBody>
            </p:sp>
          </mc:Choice>
          <mc:Fallback xmlns="">
            <p:sp>
              <p:nvSpPr>
                <p:cNvPr id="675" name="Rectangle 674"/>
                <p:cNvSpPr>
                  <a:spLocks noRot="1" noChangeAspect="1" noMove="1" noResize="1" noEditPoints="1" noAdjustHandles="1" noChangeArrowheads="1" noChangeShapeType="1" noTextEdit="1"/>
                </p:cNvSpPr>
                <p:nvPr/>
              </p:nvSpPr>
              <p:spPr>
                <a:xfrm>
                  <a:off x="5290881" y="4281931"/>
                  <a:ext cx="577544" cy="461665"/>
                </a:xfrm>
                <a:prstGeom prst="rect">
                  <a:avLst/>
                </a:prstGeom>
                <a:blipFill>
                  <a:blip r:embed="rId11"/>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6" name="Rectangle 675"/>
                <p:cNvSpPr/>
                <p:nvPr/>
              </p:nvSpPr>
              <p:spPr>
                <a:xfrm>
                  <a:off x="7158779" y="1883084"/>
                  <a:ext cx="57754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rgbClr val="FFFF99"/>
                                </a:solidFill>
                                <a:latin typeface="Cambria Math" panose="02040503050406030204" pitchFamily="18" charset="0"/>
                              </a:rPr>
                            </m:ctrlPr>
                          </m:sSubPr>
                          <m:e>
                            <m:r>
                              <m:rPr>
                                <m:nor/>
                              </m:rPr>
                              <a:rPr lang="en-IL" sz="2400" i="1">
                                <a:solidFill>
                                  <a:srgbClr val="FFFF99"/>
                                </a:solidFill>
                              </a:rPr>
                              <m:t>ℓ</m:t>
                            </m:r>
                          </m:e>
                          <m:sub>
                            <m:r>
                              <a:rPr lang="en-US" sz="2400" b="0" i="1" smtClean="0">
                                <a:solidFill>
                                  <a:srgbClr val="FFFF99"/>
                                </a:solidFill>
                                <a:latin typeface="Cambria Math" panose="02040503050406030204" pitchFamily="18" charset="0"/>
                              </a:rPr>
                              <m:t>2</m:t>
                            </m:r>
                          </m:sub>
                        </m:sSub>
                      </m:oMath>
                    </m:oMathPara>
                  </a14:m>
                  <a:endParaRPr lang="en-US" sz="2400" i="1" dirty="0">
                    <a:solidFill>
                      <a:srgbClr val="FFFF99"/>
                    </a:solidFill>
                  </a:endParaRPr>
                </a:p>
              </p:txBody>
            </p:sp>
          </mc:Choice>
          <mc:Fallback xmlns="">
            <p:sp>
              <p:nvSpPr>
                <p:cNvPr id="676" name="Rectangle 675"/>
                <p:cNvSpPr>
                  <a:spLocks noRot="1" noChangeAspect="1" noMove="1" noResize="1" noEditPoints="1" noAdjustHandles="1" noChangeArrowheads="1" noChangeShapeType="1" noTextEdit="1"/>
                </p:cNvSpPr>
                <p:nvPr/>
              </p:nvSpPr>
              <p:spPr>
                <a:xfrm>
                  <a:off x="7158779" y="1883084"/>
                  <a:ext cx="577544" cy="461665"/>
                </a:xfrm>
                <a:prstGeom prst="rect">
                  <a:avLst/>
                </a:prstGeom>
                <a:blipFill>
                  <a:blip r:embed="rId12"/>
                  <a:stretch>
                    <a:fillRect b="-2632"/>
                  </a:stretch>
                </a:blipFill>
              </p:spPr>
              <p:txBody>
                <a:bodyPr/>
                <a:lstStyle/>
                <a:p>
                  <a:r>
                    <a:rPr lang="en-US">
                      <a:noFill/>
                    </a:rPr>
                    <a:t> </a:t>
                  </a:r>
                </a:p>
              </p:txBody>
            </p:sp>
          </mc:Fallback>
        </mc:AlternateContent>
        <p:grpSp>
          <p:nvGrpSpPr>
            <p:cNvPr id="677" name="i2"/>
            <p:cNvGrpSpPr/>
            <p:nvPr/>
          </p:nvGrpSpPr>
          <p:grpSpPr>
            <a:xfrm>
              <a:off x="8682845" y="1190758"/>
              <a:ext cx="2793792" cy="1623880"/>
              <a:chOff x="8682845" y="1190758"/>
              <a:chExt cx="2793792" cy="1623880"/>
            </a:xfrm>
          </p:grpSpPr>
          <p:cxnSp>
            <p:nvCxnSpPr>
              <p:cNvPr id="678" name="A6"/>
              <p:cNvCxnSpPr/>
              <p:nvPr/>
            </p:nvCxnSpPr>
            <p:spPr>
              <a:xfrm flipH="1">
                <a:off x="10089340" y="1190758"/>
                <a:ext cx="71902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79" name="A5"/>
              <p:cNvCxnSpPr/>
              <p:nvPr/>
            </p:nvCxnSpPr>
            <p:spPr>
              <a:xfrm flipH="1">
                <a:off x="10369226" y="1190758"/>
                <a:ext cx="439135" cy="84295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80" name="A4"/>
              <p:cNvCxnSpPr/>
              <p:nvPr/>
            </p:nvCxnSpPr>
            <p:spPr>
              <a:xfrm flipH="1">
                <a:off x="10640817" y="1190758"/>
                <a:ext cx="167544" cy="84959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81" name="A3"/>
              <p:cNvCxnSpPr/>
              <p:nvPr/>
            </p:nvCxnSpPr>
            <p:spPr>
              <a:xfrm>
                <a:off x="10808361" y="1190758"/>
                <a:ext cx="101685"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82" name="A2"/>
              <p:cNvCxnSpPr/>
              <p:nvPr/>
            </p:nvCxnSpPr>
            <p:spPr>
              <a:xfrm>
                <a:off x="10808359" y="1190758"/>
                <a:ext cx="386984"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83" name="A1"/>
              <p:cNvCxnSpPr/>
              <p:nvPr/>
            </p:nvCxnSpPr>
            <p:spPr>
              <a:xfrm>
                <a:off x="10808360" y="1190758"/>
                <a:ext cx="668276" cy="85437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84" name="A7"/>
              <p:cNvCxnSpPr/>
              <p:nvPr/>
            </p:nvCxnSpPr>
            <p:spPr>
              <a:xfrm flipH="1">
                <a:off x="9812185" y="1190758"/>
                <a:ext cx="996176" cy="84572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85" name="A8"/>
              <p:cNvCxnSpPr/>
              <p:nvPr/>
            </p:nvCxnSpPr>
            <p:spPr>
              <a:xfrm flipH="1">
                <a:off x="9528318" y="1190758"/>
                <a:ext cx="1280043" cy="84345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86" name="A9"/>
              <p:cNvCxnSpPr/>
              <p:nvPr/>
            </p:nvCxnSpPr>
            <p:spPr>
              <a:xfrm flipH="1">
                <a:off x="9261746" y="1190758"/>
                <a:ext cx="1546615" cy="84670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87" name="A10"/>
              <p:cNvCxnSpPr/>
              <p:nvPr/>
            </p:nvCxnSpPr>
            <p:spPr>
              <a:xfrm flipH="1">
                <a:off x="8977880" y="1190758"/>
                <a:ext cx="183048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88" name="A11"/>
              <p:cNvCxnSpPr/>
              <p:nvPr/>
            </p:nvCxnSpPr>
            <p:spPr>
              <a:xfrm flipH="1">
                <a:off x="8682845" y="1190758"/>
                <a:ext cx="2125516" cy="85437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89" name="B1"/>
              <p:cNvCxnSpPr/>
              <p:nvPr/>
            </p:nvCxnSpPr>
            <p:spPr>
              <a:xfrm flipH="1">
                <a:off x="10617994" y="2045128"/>
                <a:ext cx="858643" cy="75284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90" name="B2"/>
              <p:cNvCxnSpPr/>
              <p:nvPr/>
            </p:nvCxnSpPr>
            <p:spPr>
              <a:xfrm flipH="1">
                <a:off x="10622756" y="2042006"/>
                <a:ext cx="556867" cy="7488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91" name="B3"/>
              <p:cNvCxnSpPr/>
              <p:nvPr/>
            </p:nvCxnSpPr>
            <p:spPr>
              <a:xfrm flipH="1">
                <a:off x="10629900" y="2046769"/>
                <a:ext cx="271117" cy="74643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92" name="B4"/>
              <p:cNvCxnSpPr/>
              <p:nvPr/>
            </p:nvCxnSpPr>
            <p:spPr>
              <a:xfrm flipH="1">
                <a:off x="10627519" y="2051531"/>
                <a:ext cx="2035" cy="75120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93" name="B5"/>
              <p:cNvCxnSpPr/>
              <p:nvPr/>
            </p:nvCxnSpPr>
            <p:spPr>
              <a:xfrm>
                <a:off x="10365235" y="2053912"/>
                <a:ext cx="257521" cy="75358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94" name="B6"/>
              <p:cNvCxnSpPr/>
              <p:nvPr/>
            </p:nvCxnSpPr>
            <p:spPr>
              <a:xfrm>
                <a:off x="10086629" y="2042006"/>
                <a:ext cx="536127" cy="75834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95" name="B7"/>
              <p:cNvCxnSpPr/>
              <p:nvPr/>
            </p:nvCxnSpPr>
            <p:spPr>
              <a:xfrm>
                <a:off x="9812785" y="2034862"/>
                <a:ext cx="807590" cy="77977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96" name="B8"/>
              <p:cNvCxnSpPr/>
              <p:nvPr/>
            </p:nvCxnSpPr>
            <p:spPr>
              <a:xfrm>
                <a:off x="9519891" y="2053912"/>
                <a:ext cx="1098103" cy="75834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97" name="B9"/>
              <p:cNvCxnSpPr/>
              <p:nvPr/>
            </p:nvCxnSpPr>
            <p:spPr>
              <a:xfrm>
                <a:off x="9255572" y="2053912"/>
                <a:ext cx="1371947" cy="7559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98" name="B10"/>
              <p:cNvCxnSpPr/>
              <p:nvPr/>
            </p:nvCxnSpPr>
            <p:spPr>
              <a:xfrm>
                <a:off x="8976965" y="2053912"/>
                <a:ext cx="1643410" cy="75358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699" name="B11"/>
              <p:cNvCxnSpPr/>
              <p:nvPr/>
            </p:nvCxnSpPr>
            <p:spPr>
              <a:xfrm>
                <a:off x="8682845" y="2045128"/>
                <a:ext cx="1935149" cy="75522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sp>
          <p:nvSpPr>
            <p:cNvPr id="700" name="Oval 699"/>
            <p:cNvSpPr/>
            <p:nvPr/>
          </p:nvSpPr>
          <p:spPr>
            <a:xfrm flipV="1">
              <a:off x="10626446" y="836644"/>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1" name="Rectangle 700"/>
                <p:cNvSpPr/>
                <p:nvPr/>
              </p:nvSpPr>
              <p:spPr>
                <a:xfrm>
                  <a:off x="11099623" y="2145554"/>
                  <a:ext cx="114980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m:rPr>
                                    <m:nor/>
                                  </m:rPr>
                                  <a:rPr lang="en-IL" sz="2400" i="1">
                                    <a:solidFill>
                                      <a:srgbClr val="FFFF99"/>
                                    </a:solidFill>
                                  </a:rPr>
                                  <m:t>ℓ</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701" name="Rectangle 700"/>
                <p:cNvSpPr>
                  <a:spLocks noRot="1" noChangeAspect="1" noMove="1" noResize="1" noEditPoints="1" noAdjustHandles="1" noChangeArrowheads="1" noChangeShapeType="1" noTextEdit="1"/>
                </p:cNvSpPr>
                <p:nvPr/>
              </p:nvSpPr>
              <p:spPr>
                <a:xfrm>
                  <a:off x="11099623" y="2145554"/>
                  <a:ext cx="1149802" cy="493405"/>
                </a:xfrm>
                <a:prstGeom prst="rect">
                  <a:avLst/>
                </a:prstGeom>
                <a:blipFill>
                  <a:blip r:embed="rId13"/>
                  <a:stretch>
                    <a:fillRect/>
                  </a:stretch>
                </a:blipFill>
              </p:spPr>
              <p:txBody>
                <a:bodyPr/>
                <a:lstStyle/>
                <a:p>
                  <a:r>
                    <a:rPr lang="en-US">
                      <a:noFill/>
                    </a:rPr>
                    <a:t> </a:t>
                  </a:r>
                </a:p>
              </p:txBody>
            </p:sp>
          </mc:Fallback>
        </mc:AlternateContent>
        <p:grpSp>
          <p:nvGrpSpPr>
            <p:cNvPr id="702" name="Group 701"/>
            <p:cNvGrpSpPr/>
            <p:nvPr/>
          </p:nvGrpSpPr>
          <p:grpSpPr>
            <a:xfrm>
              <a:off x="8654105" y="1868689"/>
              <a:ext cx="2793791" cy="369332"/>
              <a:chOff x="2400522" y="1300125"/>
              <a:chExt cx="2793791" cy="369332"/>
            </a:xfrm>
          </p:grpSpPr>
          <p:sp>
            <p:nvSpPr>
              <p:cNvPr id="703" name="Oval 702">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ectangle 703"/>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705" name="Oval 704"/>
            <p:cNvSpPr/>
            <p:nvPr/>
          </p:nvSpPr>
          <p:spPr>
            <a:xfrm flipH="1" flipV="1">
              <a:off x="10486326" y="5536697"/>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6" name="q2"/>
            <p:cNvGrpSpPr/>
            <p:nvPr/>
          </p:nvGrpSpPr>
          <p:grpSpPr>
            <a:xfrm>
              <a:off x="8587620" y="4031456"/>
              <a:ext cx="2793791" cy="1530765"/>
              <a:chOff x="8587620" y="4031456"/>
              <a:chExt cx="2793791" cy="1530765"/>
            </a:xfrm>
          </p:grpSpPr>
          <p:grpSp>
            <p:nvGrpSpPr>
              <p:cNvPr id="707" name="Group 706"/>
              <p:cNvGrpSpPr/>
              <p:nvPr/>
            </p:nvGrpSpPr>
            <p:grpSpPr>
              <a:xfrm flipH="1">
                <a:off x="8587620" y="4712091"/>
                <a:ext cx="2793791" cy="850130"/>
                <a:chOff x="8587620" y="4711557"/>
                <a:chExt cx="2793791" cy="850130"/>
              </a:xfrm>
            </p:grpSpPr>
            <p:cxnSp>
              <p:nvCxnSpPr>
                <p:cNvPr id="720" name="A6"/>
                <p:cNvCxnSpPr/>
                <p:nvPr/>
              </p:nvCxnSpPr>
              <p:spPr>
                <a:xfrm flipV="1">
                  <a:off x="9309308" y="4721124"/>
                  <a:ext cx="71902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21" name="A5"/>
                <p:cNvCxnSpPr/>
                <p:nvPr/>
              </p:nvCxnSpPr>
              <p:spPr>
                <a:xfrm flipV="1">
                  <a:off x="9309308" y="4718737"/>
                  <a:ext cx="439135" cy="84295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22" name="A4"/>
                <p:cNvCxnSpPr/>
                <p:nvPr/>
              </p:nvCxnSpPr>
              <p:spPr>
                <a:xfrm flipV="1">
                  <a:off x="9309308" y="4712091"/>
                  <a:ext cx="167544" cy="84959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23" name="A3"/>
                <p:cNvCxnSpPr/>
                <p:nvPr/>
              </p:nvCxnSpPr>
              <p:spPr>
                <a:xfrm flipH="1" flipV="1">
                  <a:off x="9207623" y="4711557"/>
                  <a:ext cx="101685"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24" name="A2"/>
                <p:cNvCxnSpPr/>
                <p:nvPr/>
              </p:nvCxnSpPr>
              <p:spPr>
                <a:xfrm flipH="1" flipV="1">
                  <a:off x="8922326" y="4711557"/>
                  <a:ext cx="386984"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25" name="A1"/>
                <p:cNvCxnSpPr/>
                <p:nvPr/>
              </p:nvCxnSpPr>
              <p:spPr>
                <a:xfrm flipH="1" flipV="1">
                  <a:off x="8587620" y="4785848"/>
                  <a:ext cx="721689" cy="77583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26" name="A7"/>
                <p:cNvCxnSpPr/>
                <p:nvPr/>
              </p:nvCxnSpPr>
              <p:spPr>
                <a:xfrm flipV="1">
                  <a:off x="9309308" y="4715964"/>
                  <a:ext cx="996176" cy="84572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27" name="A8"/>
                <p:cNvCxnSpPr/>
                <p:nvPr/>
              </p:nvCxnSpPr>
              <p:spPr>
                <a:xfrm flipV="1">
                  <a:off x="9309308" y="4718230"/>
                  <a:ext cx="1280043" cy="84345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28" name="A9"/>
                <p:cNvCxnSpPr/>
                <p:nvPr/>
              </p:nvCxnSpPr>
              <p:spPr>
                <a:xfrm flipV="1">
                  <a:off x="9309308" y="4714983"/>
                  <a:ext cx="1546615" cy="84670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29" name="A10"/>
                <p:cNvCxnSpPr/>
                <p:nvPr/>
              </p:nvCxnSpPr>
              <p:spPr>
                <a:xfrm flipV="1">
                  <a:off x="9309308" y="4721124"/>
                  <a:ext cx="183048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34" name="A11"/>
                <p:cNvCxnSpPr/>
                <p:nvPr/>
              </p:nvCxnSpPr>
              <p:spPr>
                <a:xfrm flipV="1">
                  <a:off x="9309308" y="4785848"/>
                  <a:ext cx="2072103" cy="77583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grpSp>
            <p:nvGrpSpPr>
              <p:cNvPr id="708" name="Group 707"/>
              <p:cNvGrpSpPr/>
              <p:nvPr/>
            </p:nvGrpSpPr>
            <p:grpSpPr>
              <a:xfrm>
                <a:off x="8587620" y="4031456"/>
                <a:ext cx="2793791" cy="754392"/>
                <a:chOff x="8587620" y="4031456"/>
                <a:chExt cx="2793791" cy="754392"/>
              </a:xfrm>
            </p:grpSpPr>
            <p:cxnSp>
              <p:nvCxnSpPr>
                <p:cNvPr id="709" name="A11"/>
                <p:cNvCxnSpPr/>
                <p:nvPr/>
              </p:nvCxnSpPr>
              <p:spPr>
                <a:xfrm flipH="1">
                  <a:off x="8884921" y="4069080"/>
                  <a:ext cx="1234439" cy="67818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10" name="A11"/>
                <p:cNvCxnSpPr>
                  <a:endCxn id="737" idx="6"/>
                </p:cNvCxnSpPr>
                <p:nvPr/>
              </p:nvCxnSpPr>
              <p:spPr>
                <a:xfrm flipH="1">
                  <a:off x="8587620" y="4053840"/>
                  <a:ext cx="1539360" cy="732008"/>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11" name="A11"/>
                <p:cNvCxnSpPr/>
                <p:nvPr/>
              </p:nvCxnSpPr>
              <p:spPr>
                <a:xfrm flipH="1">
                  <a:off x="9197341" y="4038600"/>
                  <a:ext cx="952499" cy="74676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12" name="A11"/>
                <p:cNvCxnSpPr/>
                <p:nvPr/>
              </p:nvCxnSpPr>
              <p:spPr>
                <a:xfrm flipH="1">
                  <a:off x="9429751" y="4050506"/>
                  <a:ext cx="709612" cy="7215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13" name="A11"/>
                <p:cNvCxnSpPr/>
                <p:nvPr/>
              </p:nvCxnSpPr>
              <p:spPr>
                <a:xfrm flipH="1">
                  <a:off x="9717881" y="4038600"/>
                  <a:ext cx="426244" cy="72390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14" name="A11"/>
                <p:cNvCxnSpPr/>
                <p:nvPr/>
              </p:nvCxnSpPr>
              <p:spPr>
                <a:xfrm flipH="1">
                  <a:off x="9965531" y="4036219"/>
                  <a:ext cx="176213" cy="72866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15" name="A11"/>
                <p:cNvCxnSpPr/>
                <p:nvPr/>
              </p:nvCxnSpPr>
              <p:spPr>
                <a:xfrm>
                  <a:off x="10141744" y="4031456"/>
                  <a:ext cx="90487" cy="733425"/>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16" name="A11"/>
                <p:cNvCxnSpPr/>
                <p:nvPr/>
              </p:nvCxnSpPr>
              <p:spPr>
                <a:xfrm>
                  <a:off x="10141744" y="4036219"/>
                  <a:ext cx="357187" cy="72628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17" name="A11"/>
                <p:cNvCxnSpPr/>
                <p:nvPr/>
              </p:nvCxnSpPr>
              <p:spPr>
                <a:xfrm>
                  <a:off x="10141744" y="4040982"/>
                  <a:ext cx="621506" cy="71199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18" name="A11"/>
                <p:cNvCxnSpPr/>
                <p:nvPr/>
              </p:nvCxnSpPr>
              <p:spPr>
                <a:xfrm>
                  <a:off x="10139363" y="4038600"/>
                  <a:ext cx="890587" cy="71675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719" name="A11"/>
                <p:cNvCxnSpPr>
                  <a:endCxn id="737" idx="2"/>
                </p:cNvCxnSpPr>
                <p:nvPr/>
              </p:nvCxnSpPr>
              <p:spPr>
                <a:xfrm>
                  <a:off x="10144125" y="4033838"/>
                  <a:ext cx="1237286" cy="75201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736" name="Group 735"/>
            <p:cNvGrpSpPr/>
            <p:nvPr/>
          </p:nvGrpSpPr>
          <p:grpSpPr>
            <a:xfrm flipH="1">
              <a:off x="8587620" y="4594015"/>
              <a:ext cx="2793791" cy="369332"/>
              <a:chOff x="2400522" y="1300125"/>
              <a:chExt cx="2793791" cy="369332"/>
            </a:xfrm>
          </p:grpSpPr>
          <p:sp>
            <p:nvSpPr>
              <p:cNvPr id="737" name="Oval 736">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ectangle 744"/>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mc:AlternateContent xmlns:mc="http://schemas.openxmlformats.org/markup-compatibility/2006" xmlns:a14="http://schemas.microsoft.com/office/drawing/2010/main">
          <mc:Choice Requires="a14">
            <p:sp>
              <p:nvSpPr>
                <p:cNvPr id="747" name="Rectangle 746"/>
                <p:cNvSpPr/>
                <p:nvPr/>
              </p:nvSpPr>
              <p:spPr>
                <a:xfrm>
                  <a:off x="1098959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a:rPr lang="en-US" sz="2400" i="1">
                                    <a:solidFill>
                                      <a:srgbClr val="FFFF99"/>
                                    </a:solidFill>
                                    <a:latin typeface="Cambria Math" panose="02040503050406030204" pitchFamily="18" charset="0"/>
                                  </a:rPr>
                                  <m:t>𝑣</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747" name="Rectangle 746"/>
                <p:cNvSpPr>
                  <a:spLocks noRot="1" noChangeAspect="1" noMove="1" noResize="1" noEditPoints="1" noAdjustHandles="1" noChangeArrowheads="1" noChangeShapeType="1" noTextEdit="1"/>
                </p:cNvSpPr>
                <p:nvPr/>
              </p:nvSpPr>
              <p:spPr>
                <a:xfrm>
                  <a:off x="10989593" y="4194474"/>
                  <a:ext cx="1259832" cy="493405"/>
                </a:xfrm>
                <a:prstGeom prst="rect">
                  <a:avLst/>
                </a:prstGeom>
                <a:blipFill>
                  <a:blip r:embed="rId14"/>
                  <a:stretch>
                    <a:fillRect b="-6173"/>
                  </a:stretch>
                </a:blipFill>
              </p:spPr>
              <p:txBody>
                <a:bodyPr/>
                <a:lstStyle/>
                <a:p>
                  <a:r>
                    <a:rPr lang="en-US">
                      <a:noFill/>
                    </a:rPr>
                    <a:t> </a:t>
                  </a:r>
                </a:p>
              </p:txBody>
            </p:sp>
          </mc:Fallback>
        </mc:AlternateContent>
        <p:sp>
          <p:nvSpPr>
            <p:cNvPr id="749" name="Oval 748"/>
            <p:cNvSpPr/>
            <p:nvPr/>
          </p:nvSpPr>
          <p:spPr>
            <a:xfrm flipH="1" flipV="1">
              <a:off x="9106115" y="5536697"/>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0" name="l1"/>
            <p:cNvGrpSpPr/>
            <p:nvPr/>
          </p:nvGrpSpPr>
          <p:grpSpPr>
            <a:xfrm>
              <a:off x="6260191" y="1716682"/>
              <a:ext cx="837829" cy="2145382"/>
              <a:chOff x="6260191" y="1716682"/>
              <a:chExt cx="837829" cy="2145382"/>
            </a:xfrm>
          </p:grpSpPr>
          <p:cxnSp>
            <p:nvCxnSpPr>
              <p:cNvPr id="751" name="Straight Connector 750"/>
              <p:cNvCxnSpPr/>
              <p:nvPr/>
            </p:nvCxnSpPr>
            <p:spPr>
              <a:xfrm>
                <a:off x="6260191" y="1716682"/>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a:off x="6678920" y="2791336"/>
                <a:ext cx="419100" cy="1070728"/>
              </a:xfrm>
              <a:prstGeom prst="line">
                <a:avLst/>
              </a:prstGeom>
              <a:ln w="38100">
                <a:no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753" name="l2"/>
            <p:cNvGrpSpPr/>
            <p:nvPr/>
          </p:nvGrpSpPr>
          <p:grpSpPr>
            <a:xfrm>
              <a:off x="5821648" y="2079407"/>
              <a:ext cx="1722019" cy="1396279"/>
              <a:chOff x="5821648" y="2079407"/>
              <a:chExt cx="1722019" cy="1396279"/>
            </a:xfrm>
          </p:grpSpPr>
          <p:cxnSp>
            <p:nvCxnSpPr>
              <p:cNvPr id="754" name="Straight Connector 753"/>
              <p:cNvCxnSpPr/>
              <p:nvPr/>
            </p:nvCxnSpPr>
            <p:spPr>
              <a:xfrm rot="3300000">
                <a:off x="6798753" y="1753593"/>
                <a:ext cx="419100" cy="1070728"/>
              </a:xfrm>
              <a:prstGeom prst="line">
                <a:avLst/>
              </a:prstGeom>
              <a:ln w="3810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rot="3300000">
                <a:off x="6147462" y="2730772"/>
                <a:ext cx="419100" cy="1070728"/>
              </a:xfrm>
              <a:prstGeom prst="line">
                <a:avLst/>
              </a:prstGeom>
              <a:ln w="38100">
                <a:no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756" name="v2"/>
            <p:cNvGrpSpPr/>
            <p:nvPr/>
          </p:nvGrpSpPr>
          <p:grpSpPr>
            <a:xfrm>
              <a:off x="5330510" y="3345857"/>
              <a:ext cx="1698328" cy="1386382"/>
              <a:chOff x="5330510" y="3345857"/>
              <a:chExt cx="1698328" cy="1386382"/>
            </a:xfrm>
          </p:grpSpPr>
          <p:cxnSp>
            <p:nvCxnSpPr>
              <p:cNvPr id="757" name="Straight Connector 756"/>
              <p:cNvCxnSpPr/>
              <p:nvPr/>
            </p:nvCxnSpPr>
            <p:spPr>
              <a:xfrm rot="3300000">
                <a:off x="5656324" y="3987325"/>
                <a:ext cx="419100" cy="1070728"/>
              </a:xfrm>
              <a:prstGeom prst="line">
                <a:avLst/>
              </a:prstGeom>
              <a:ln w="38100">
                <a:solidFill>
                  <a:srgbClr val="FFFF9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rot="3300000">
                <a:off x="6283924" y="3020043"/>
                <a:ext cx="419100" cy="1070728"/>
              </a:xfrm>
              <a:prstGeom prst="line">
                <a:avLst/>
              </a:prstGeom>
              <a:ln w="38100">
                <a:no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849" name="v1"/>
            <p:cNvGrpSpPr/>
            <p:nvPr/>
          </p:nvGrpSpPr>
          <p:grpSpPr>
            <a:xfrm>
              <a:off x="5748129" y="2899629"/>
              <a:ext cx="870570" cy="2223829"/>
              <a:chOff x="5748129" y="2899629"/>
              <a:chExt cx="870570" cy="2223829"/>
            </a:xfrm>
          </p:grpSpPr>
          <p:cxnSp>
            <p:nvCxnSpPr>
              <p:cNvPr id="850" name="Straight Connector 849"/>
              <p:cNvCxnSpPr/>
              <p:nvPr/>
            </p:nvCxnSpPr>
            <p:spPr>
              <a:xfrm>
                <a:off x="6199599" y="4052730"/>
                <a:ext cx="419100" cy="1070728"/>
              </a:xfrm>
              <a:prstGeom prst="line">
                <a:avLst/>
              </a:prstGeom>
              <a:ln w="38100">
                <a:solidFill>
                  <a:srgbClr val="F9965B"/>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a:off x="5748129" y="2899629"/>
                <a:ext cx="419100" cy="1070728"/>
              </a:xfrm>
              <a:prstGeom prst="line">
                <a:avLst/>
              </a:prstGeom>
              <a:ln w="38100">
                <a:noFill/>
                <a:prstDash val="sysDash"/>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86" name="M4"/>
                <p:cNvSpPr/>
                <p:nvPr/>
              </p:nvSpPr>
              <p:spPr>
                <a:xfrm>
                  <a:off x="-1485589" y="2429302"/>
                  <a:ext cx="7156159" cy="25033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limUpp>
                          <m:limUppPr>
                            <m:ctrlPr>
                              <a:rPr lang="en-US" sz="3200" b="0" i="1" smtClean="0">
                                <a:solidFill>
                                  <a:schemeClr val="bg1"/>
                                </a:solidFill>
                                <a:latin typeface="Cambria Math" panose="02040503050406030204" pitchFamily="18" charset="0"/>
                              </a:rPr>
                            </m:ctrlPr>
                          </m:limUppPr>
                          <m:e>
                            <m:groupChr>
                              <m:groupChrPr>
                                <m:chr m:val="⏞"/>
                                <m:pos m:val="top"/>
                                <m:vertJc m:val="bot"/>
                                <m:ctrlPr>
                                  <a:rPr lang="en-US" sz="3200" b="0" i="1" smtClean="0">
                                    <a:solidFill>
                                      <a:schemeClr val="bg1"/>
                                    </a:solidFill>
                                    <a:latin typeface="Cambria Math" panose="02040503050406030204" pitchFamily="18" charset="0"/>
                                  </a:rPr>
                                </m:ctrlPr>
                              </m:groupChrPr>
                              <m:e>
                                <m:sSubSup>
                                  <m:sSubSupPr>
                                    <m:ctrlPr>
                                      <a:rPr lang="en-IL" sz="3200" i="1">
                                        <a:solidFill>
                                          <a:schemeClr val="bg1"/>
                                        </a:solidFill>
                                        <a:latin typeface="Cambria Math" panose="02040503050406030204" pitchFamily="18" charset="0"/>
                                      </a:rPr>
                                    </m:ctrlPr>
                                  </m:sSubSupPr>
                                  <m:e>
                                    <m:r>
                                      <a:rPr lang="en-US" sz="3200" i="1">
                                        <a:solidFill>
                                          <a:schemeClr val="bg1"/>
                                        </a:solidFill>
                                        <a:latin typeface="Cambria Math" panose="02040503050406030204" pitchFamily="18" charset="0"/>
                                      </a:rPr>
                                      <m:t>𝐶</m:t>
                                    </m:r>
                                  </m:e>
                                  <m:sub>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𝑖</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𝑖</m:t>
                                        </m:r>
                                      </m:e>
                                      <m:sub>
                                        <m:r>
                                          <a:rPr lang="en-US" sz="3200" i="1">
                                            <a:solidFill>
                                              <a:schemeClr val="bg1"/>
                                            </a:solidFill>
                                            <a:latin typeface="Cambria Math" panose="02040503050406030204" pitchFamily="18" charset="0"/>
                                          </a:rPr>
                                          <m:t>2</m:t>
                                        </m:r>
                                      </m:sub>
                                    </m:sSub>
                                  </m:sub>
                                  <m:sup>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2</m:t>
                                        </m:r>
                                      </m:sub>
                                    </m:sSub>
                                  </m:sup>
                                </m:sSubSup>
                              </m:e>
                            </m:groupChr>
                          </m:e>
                          <m:lim/>
                        </m:limUpp>
                        <m:r>
                          <a:rPr lang="en-US" sz="3200" b="0" i="1" smtClean="0">
                            <a:solidFill>
                              <a:schemeClr val="bg1"/>
                            </a:solidFill>
                            <a:latin typeface="Cambria Math" panose="02040503050406030204" pitchFamily="18" charset="0"/>
                          </a:rPr>
                          <m:t>=</m:t>
                        </m:r>
                      </m:oMath>
                    </m:oMathPara>
                  </a14:m>
                  <a:endParaRPr lang="en-US" sz="32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IL" sz="3200" b="0" i="1" smtClean="0">
                                <a:solidFill>
                                  <a:schemeClr val="bg1"/>
                                </a:solidFill>
                                <a:latin typeface="Cambria Math" panose="02040503050406030204" pitchFamily="18" charset="0"/>
                              </a:rPr>
                            </m:ctrlPr>
                          </m:naryPr>
                          <m:sub/>
                          <m:sup/>
                          <m:e>
                            <m:limLow>
                              <m:limLowPr>
                                <m:ctrlPr>
                                  <a:rPr lang="en-US" sz="3200" b="0" i="1" smtClean="0">
                                    <a:solidFill>
                                      <a:schemeClr val="bg1"/>
                                    </a:solidFill>
                                    <a:latin typeface="Cambria Math" panose="02040503050406030204" pitchFamily="18" charset="0"/>
                                  </a:rPr>
                                </m:ctrlPr>
                              </m:limLowPr>
                              <m:e>
                                <m:groupChr>
                                  <m:groupChrPr>
                                    <m:chr m:val="⏟"/>
                                    <m:ctrlPr>
                                      <a:rPr lang="en-US" sz="3200" b="0" i="1" smtClean="0">
                                        <a:solidFill>
                                          <a:schemeClr val="bg1"/>
                                        </a:solidFill>
                                        <a:latin typeface="Cambria Math" panose="02040503050406030204" pitchFamily="18" charset="0"/>
                                      </a:rPr>
                                    </m:ctrlPr>
                                  </m:groupChrPr>
                                  <m:e>
                                    <m:r>
                                      <a:rPr lang="en-US" sz="3200" i="1">
                                        <a:solidFill>
                                          <a:schemeClr val="bg1"/>
                                        </a:solidFill>
                                        <a:latin typeface="Cambria Math" panose="02040503050406030204" pitchFamily="18" charset="0"/>
                                      </a:rPr>
                                      <m:t>𝑎</m:t>
                                    </m:r>
                                    <m:d>
                                      <m:dPr>
                                        <m:ctrlPr>
                                          <a:rPr lang="en-IL" sz="3200" i="1">
                                            <a:solidFill>
                                              <a:schemeClr val="bg1"/>
                                            </a:solidFill>
                                            <a:latin typeface="Cambria Math" panose="02040503050406030204" pitchFamily="18" charset="0"/>
                                          </a:rPr>
                                        </m:ctrlPr>
                                      </m:dPr>
                                      <m:e>
                                        <m:sSub>
                                          <m:sSubPr>
                                            <m:ctrlPr>
                                              <a:rPr lang="en-IL" sz="3200" i="1" smtClean="0">
                                                <a:solidFill>
                                                  <a:srgbClr val="F9965B"/>
                                                </a:solidFill>
                                                <a:latin typeface="Cambria Math" panose="02040503050406030204" pitchFamily="18" charset="0"/>
                                              </a:rPr>
                                            </m:ctrlPr>
                                          </m:sSubPr>
                                          <m:e>
                                            <m:r>
                                              <m:rPr>
                                                <m:nor/>
                                              </m:rPr>
                                              <a:rPr lang="en-IL" sz="3200" i="1">
                                                <a:solidFill>
                                                  <a:srgbClr val="F9965B"/>
                                                </a:solidFill>
                                              </a:rPr>
                                              <m:t>ℓ</m:t>
                                            </m:r>
                                          </m:e>
                                          <m:sub>
                                            <m:r>
                                              <a:rPr lang="en-US" sz="3200" i="1">
                                                <a:solidFill>
                                                  <a:srgbClr val="F9965B"/>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smtClean="0">
                                                <a:solidFill>
                                                  <a:srgbClr val="FFFF99"/>
                                                </a:solidFill>
                                                <a:latin typeface="Cambria Math" panose="02040503050406030204" pitchFamily="18" charset="0"/>
                                              </a:rPr>
                                            </m:ctrlPr>
                                          </m:sSubPr>
                                          <m:e>
                                            <m:r>
                                              <m:rPr>
                                                <m:nor/>
                                              </m:rPr>
                                              <a:rPr lang="en-IL" sz="3200" i="1">
                                                <a:solidFill>
                                                  <a:srgbClr val="FFFF99"/>
                                                </a:solidFill>
                                              </a:rPr>
                                              <m:t>ℓ</m:t>
                                            </m:r>
                                          </m:e>
                                          <m:sub>
                                            <m:r>
                                              <a:rPr lang="en-US" sz="3200" i="1">
                                                <a:solidFill>
                                                  <a:srgbClr val="FFFF99"/>
                                                </a:solidFill>
                                                <a:latin typeface="Cambria Math" panose="02040503050406030204" pitchFamily="18" charset="0"/>
                                              </a:rPr>
                                              <m:t>2</m:t>
                                            </m:r>
                                          </m:sub>
                                        </m:sSub>
                                        <m:r>
                                          <a:rPr lang="en-US" sz="3200" i="1">
                                            <a:solidFill>
                                              <a:schemeClr val="bg1"/>
                                            </a:solidFill>
                                            <a:latin typeface="Cambria Math" panose="02040503050406030204" pitchFamily="18" charset="0"/>
                                          </a:rPr>
                                          <m:t>,</m:t>
                                        </m:r>
                                        <m:sSub>
                                          <m:sSubPr>
                                            <m:ctrlPr>
                                              <a:rPr lang="en-IL" sz="3200" i="1" smtClean="0">
                                                <a:solidFill>
                                                  <a:srgbClr val="F9965B"/>
                                                </a:solidFill>
                                                <a:latin typeface="Cambria Math" panose="02040503050406030204" pitchFamily="18" charset="0"/>
                                              </a:rPr>
                                            </m:ctrlPr>
                                          </m:sSubPr>
                                          <m:e>
                                            <m:r>
                                              <a:rPr lang="en-US" sz="3200" i="1">
                                                <a:solidFill>
                                                  <a:srgbClr val="F9965B"/>
                                                </a:solidFill>
                                                <a:latin typeface="Cambria Math" panose="02040503050406030204" pitchFamily="18" charset="0"/>
                                              </a:rPr>
                                              <m:t>𝑣</m:t>
                                            </m:r>
                                          </m:e>
                                          <m:sub>
                                            <m:r>
                                              <a:rPr lang="en-US" sz="3200" i="1">
                                                <a:solidFill>
                                                  <a:srgbClr val="F9965B"/>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smtClean="0">
                                                <a:solidFill>
                                                  <a:srgbClr val="FFFF99"/>
                                                </a:solidFill>
                                                <a:latin typeface="Cambria Math" panose="02040503050406030204" pitchFamily="18" charset="0"/>
                                              </a:rPr>
                                            </m:ctrlPr>
                                          </m:sSubPr>
                                          <m:e>
                                            <m:r>
                                              <a:rPr lang="en-US" sz="3200" i="1">
                                                <a:solidFill>
                                                  <a:srgbClr val="FFFF99"/>
                                                </a:solidFill>
                                                <a:latin typeface="Cambria Math" panose="02040503050406030204" pitchFamily="18" charset="0"/>
                                              </a:rPr>
                                              <m:t>𝑣</m:t>
                                            </m:r>
                                          </m:e>
                                          <m:sub>
                                            <m:r>
                                              <a:rPr lang="en-US" sz="3200" i="1">
                                                <a:solidFill>
                                                  <a:srgbClr val="FFFF99"/>
                                                </a:solidFill>
                                                <a:latin typeface="Cambria Math" panose="02040503050406030204" pitchFamily="18" charset="0"/>
                                              </a:rPr>
                                              <m:t>2</m:t>
                                            </m:r>
                                          </m:sub>
                                        </m:sSub>
                                      </m:e>
                                    </m:d>
                                  </m:e>
                                </m:groupChr>
                              </m:e>
                              <m:lim/>
                            </m:limLow>
                            <m:limLow>
                              <m:limLowPr>
                                <m:ctrlPr>
                                  <a:rPr lang="en-US" sz="3200" b="0" i="1" smtClean="0">
                                    <a:solidFill>
                                      <a:schemeClr val="bg1"/>
                                    </a:solidFill>
                                    <a:latin typeface="Cambria Math" panose="02040503050406030204" pitchFamily="18" charset="0"/>
                                  </a:rPr>
                                </m:ctrlPr>
                              </m:limLowPr>
                              <m:e>
                                <m:groupChr>
                                  <m:groupChrPr>
                                    <m:chr m:val="⏟"/>
                                    <m:ctrlPr>
                                      <a:rPr lang="en-US" sz="3200" b="0" i="1" smtClean="0">
                                        <a:solidFill>
                                          <a:schemeClr val="bg1"/>
                                        </a:solidFill>
                                        <a:latin typeface="Cambria Math" panose="02040503050406030204" pitchFamily="18" charset="0"/>
                                      </a:rPr>
                                    </m:ctrlPr>
                                  </m:groupChrPr>
                                  <m:e>
                                    <m:sSubSup>
                                      <m:sSubSupPr>
                                        <m:ctrlPr>
                                          <a:rPr lang="en-IL" sz="3200" i="1">
                                            <a:solidFill>
                                              <a:schemeClr val="bg1"/>
                                            </a:solidFill>
                                            <a:latin typeface="Cambria Math" panose="02040503050406030204" pitchFamily="18" charset="0"/>
                                          </a:rPr>
                                        </m:ctrlPr>
                                      </m:sSubSupPr>
                                      <m:e>
                                        <m:r>
                                          <a:rPr lang="en-US" sz="3200" i="1">
                                            <a:solidFill>
                                              <a:schemeClr val="bg1"/>
                                            </a:solidFill>
                                            <a:latin typeface="Cambria Math" panose="02040503050406030204" pitchFamily="18" charset="0"/>
                                          </a:rPr>
                                          <m:t>𝐶</m:t>
                                        </m:r>
                                      </m:e>
                                      <m:sub>
                                        <m:sSub>
                                          <m:sSubPr>
                                            <m:ctrlPr>
                                              <a:rPr lang="en-IL" sz="3200" i="1" smtClean="0">
                                                <a:solidFill>
                                                  <a:srgbClr val="F9965B"/>
                                                </a:solidFill>
                                                <a:latin typeface="Cambria Math" panose="02040503050406030204" pitchFamily="18" charset="0"/>
                                              </a:rPr>
                                            </m:ctrlPr>
                                          </m:sSubPr>
                                          <m:e>
                                            <m:r>
                                              <a:rPr lang="en-US" sz="3200" i="1">
                                                <a:solidFill>
                                                  <a:srgbClr val="F9965B"/>
                                                </a:solidFill>
                                                <a:latin typeface="Cambria Math" panose="02040503050406030204" pitchFamily="18" charset="0"/>
                                              </a:rPr>
                                              <m:t>𝑣</m:t>
                                            </m:r>
                                          </m:e>
                                          <m:sub>
                                            <m:r>
                                              <a:rPr lang="en-US" sz="3200" i="1">
                                                <a:solidFill>
                                                  <a:srgbClr val="F9965B"/>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smtClean="0">
                                                <a:solidFill>
                                                  <a:srgbClr val="FFFF99"/>
                                                </a:solidFill>
                                                <a:latin typeface="Cambria Math" panose="02040503050406030204" pitchFamily="18" charset="0"/>
                                              </a:rPr>
                                            </m:ctrlPr>
                                          </m:sSubPr>
                                          <m:e>
                                            <m:r>
                                              <a:rPr lang="en-US" sz="3200" i="1">
                                                <a:solidFill>
                                                  <a:srgbClr val="FFFF99"/>
                                                </a:solidFill>
                                                <a:latin typeface="Cambria Math" panose="02040503050406030204" pitchFamily="18" charset="0"/>
                                              </a:rPr>
                                              <m:t>𝑣</m:t>
                                            </m:r>
                                          </m:e>
                                          <m:sub>
                                            <m:r>
                                              <a:rPr lang="en-US" sz="3200" i="1">
                                                <a:solidFill>
                                                  <a:srgbClr val="FFFF99"/>
                                                </a:solidFill>
                                                <a:latin typeface="Cambria Math" panose="02040503050406030204" pitchFamily="18" charset="0"/>
                                              </a:rPr>
                                              <m:t>2</m:t>
                                            </m:r>
                                          </m:sub>
                                        </m:sSub>
                                      </m:sub>
                                      <m:sup>
                                        <m:sSub>
                                          <m:sSubPr>
                                            <m:ctrlPr>
                                              <a:rPr lang="en-IL" sz="3200" i="1">
                                                <a:solidFill>
                                                  <a:srgbClr val="F9965B"/>
                                                </a:solidFill>
                                                <a:latin typeface="Cambria Math" panose="02040503050406030204" pitchFamily="18" charset="0"/>
                                              </a:rPr>
                                            </m:ctrlPr>
                                          </m:sSubPr>
                                          <m:e>
                                            <m:r>
                                              <m:rPr>
                                                <m:nor/>
                                              </m:rPr>
                                              <a:rPr lang="en-IL" sz="3200" i="1">
                                                <a:solidFill>
                                                  <a:srgbClr val="F9965B"/>
                                                </a:solidFill>
                                              </a:rPr>
                                              <m:t>ℓ</m:t>
                                            </m:r>
                                          </m:e>
                                          <m:sub>
                                            <m:r>
                                              <a:rPr lang="en-US" sz="3200" i="1">
                                                <a:solidFill>
                                                  <a:srgbClr val="F9965B"/>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rgbClr val="FFFF99"/>
                                                </a:solidFill>
                                                <a:latin typeface="Cambria Math" panose="02040503050406030204" pitchFamily="18" charset="0"/>
                                              </a:rPr>
                                            </m:ctrlPr>
                                          </m:sSubPr>
                                          <m:e>
                                            <m:r>
                                              <m:rPr>
                                                <m:nor/>
                                              </m:rPr>
                                              <a:rPr lang="en-IL" sz="3200" i="1">
                                                <a:solidFill>
                                                  <a:srgbClr val="FFFF99"/>
                                                </a:solidFill>
                                              </a:rPr>
                                              <m:t>ℓ</m:t>
                                            </m:r>
                                          </m:e>
                                          <m:sub>
                                            <m:r>
                                              <a:rPr lang="en-US" sz="3200" i="1">
                                                <a:solidFill>
                                                  <a:srgbClr val="FFFF99"/>
                                                </a:solidFill>
                                                <a:latin typeface="Cambria Math" panose="02040503050406030204" pitchFamily="18" charset="0"/>
                                              </a:rPr>
                                              <m:t>2</m:t>
                                            </m:r>
                                          </m:sub>
                                        </m:sSub>
                                      </m:sup>
                                    </m:sSubSup>
                                  </m:e>
                                </m:groupChr>
                              </m:e>
                              <m:lim/>
                            </m:limLow>
                          </m:e>
                        </m:nary>
                        <m:r>
                          <a:rPr lang="en-US" sz="3200" i="1"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986" name="M4"/>
                <p:cNvSpPr>
                  <a:spLocks noRot="1" noChangeAspect="1" noMove="1" noResize="1" noEditPoints="1" noAdjustHandles="1" noChangeArrowheads="1" noChangeShapeType="1" noTextEdit="1"/>
                </p:cNvSpPr>
                <p:nvPr/>
              </p:nvSpPr>
              <p:spPr>
                <a:xfrm>
                  <a:off x="-1485589" y="2429302"/>
                  <a:ext cx="7156159" cy="250337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7" name="Rectangle 986"/>
                <p:cNvSpPr/>
                <p:nvPr/>
              </p:nvSpPr>
              <p:spPr>
                <a:xfrm>
                  <a:off x="1155694" y="2211216"/>
                  <a:ext cx="1377300" cy="60741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eqArr>
                          <m:eqArrPr>
                            <m:ctrlPr>
                              <a:rPr lang="en-US" sz="2000" i="1">
                                <a:solidFill>
                                  <a:schemeClr val="bg1"/>
                                </a:solidFill>
                                <a:latin typeface="Cambria Math" panose="02040503050406030204" pitchFamily="18" charset="0"/>
                              </a:rPr>
                            </m:ctrlPr>
                          </m:eqArrPr>
                          <m:e>
                            <m:r>
                              <m:rPr>
                                <m:nor/>
                              </m:rPr>
                              <a:rPr lang="en-US" sz="2000" i="0">
                                <a:solidFill>
                                  <a:schemeClr val="bg1"/>
                                </a:solidFill>
                                <a:latin typeface="+mj-lt"/>
                                <a:cs typeface="Arial" panose="020B0604020202020204" pitchFamily="34" charset="0"/>
                              </a:rPr>
                              <m:t>Near</m:t>
                            </m:r>
                            <m:r>
                              <m:rPr>
                                <m:nor/>
                              </m:rPr>
                              <a:rPr lang="en-US" sz="2000" i="0">
                                <a:solidFill>
                                  <a:schemeClr val="bg1"/>
                                </a:solidFill>
                                <a:latin typeface="+mj-lt"/>
                                <a:cs typeface="Arial" panose="020B0604020202020204" pitchFamily="34" charset="0"/>
                              </a:rPr>
                              <m:t>−</m:t>
                            </m:r>
                            <m:r>
                              <m:rPr>
                                <m:nor/>
                              </m:rPr>
                              <a:rPr lang="en-US" sz="2000" b="0" i="0" smtClean="0">
                                <a:solidFill>
                                  <a:schemeClr val="bg1"/>
                                </a:solidFill>
                                <a:latin typeface="+mj-lt"/>
                                <a:cs typeface="Arial" panose="020B0604020202020204" pitchFamily="34" charset="0"/>
                              </a:rPr>
                              <m:t>f</m:t>
                            </m:r>
                            <m:r>
                              <m:rPr>
                                <m:nor/>
                              </m:rPr>
                              <a:rPr lang="en-US" sz="2000" i="0">
                                <a:solidFill>
                                  <a:schemeClr val="bg1"/>
                                </a:solidFill>
                                <a:latin typeface="+mj-lt"/>
                                <a:cs typeface="Arial" panose="020B0604020202020204" pitchFamily="34" charset="0"/>
                              </a:rPr>
                              <m:t>ield</m:t>
                            </m:r>
                          </m:e>
                          <m:e>
                            <m:r>
                              <m:rPr>
                                <m:nor/>
                              </m:rPr>
                              <a:rPr lang="en-US" sz="2000" i="0">
                                <a:solidFill>
                                  <a:schemeClr val="bg1"/>
                                </a:solidFill>
                                <a:latin typeface="+mj-lt"/>
                                <a:cs typeface="Arial" panose="020B0604020202020204" pitchFamily="34" charset="0"/>
                              </a:rPr>
                              <m:t>covariance</m:t>
                            </m:r>
                          </m:e>
                        </m:eqArr>
                      </m:oMath>
                    </m:oMathPara>
                  </a14:m>
                  <a:endParaRPr lang="en-US" sz="2000" dirty="0">
                    <a:latin typeface="+mj-lt"/>
                    <a:cs typeface="Arial" panose="020B0604020202020204" pitchFamily="34" charset="0"/>
                  </a:endParaRPr>
                </a:p>
              </p:txBody>
            </p:sp>
          </mc:Choice>
          <mc:Fallback xmlns="">
            <p:sp>
              <p:nvSpPr>
                <p:cNvPr id="987" name="Rectangle 986"/>
                <p:cNvSpPr>
                  <a:spLocks noRot="1" noChangeAspect="1" noMove="1" noResize="1" noEditPoints="1" noAdjustHandles="1" noChangeArrowheads="1" noChangeShapeType="1" noTextEdit="1"/>
                </p:cNvSpPr>
                <p:nvPr/>
              </p:nvSpPr>
              <p:spPr>
                <a:xfrm>
                  <a:off x="1155694" y="2211216"/>
                  <a:ext cx="1377300" cy="60741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8" name="Rectangle 987"/>
                <p:cNvSpPr/>
                <p:nvPr/>
              </p:nvSpPr>
              <p:spPr>
                <a:xfrm>
                  <a:off x="1155694" y="4441790"/>
                  <a:ext cx="1183337" cy="40011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2000">
                            <a:solidFill>
                              <a:schemeClr val="bg1"/>
                            </a:solidFill>
                            <a:latin typeface="+mj-lt"/>
                            <a:cs typeface="Arial" panose="020B0604020202020204" pitchFamily="34" charset="0"/>
                          </a:rPr>
                          <m:t>Aperture</m:t>
                        </m:r>
                      </m:oMath>
                    </m:oMathPara>
                  </a14:m>
                  <a:endParaRPr lang="en-US" sz="2000" dirty="0">
                    <a:latin typeface="+mj-lt"/>
                    <a:cs typeface="Arial" panose="020B0604020202020204" pitchFamily="34" charset="0"/>
                  </a:endParaRPr>
                </a:p>
              </p:txBody>
            </p:sp>
          </mc:Choice>
          <mc:Fallback xmlns="">
            <p:sp>
              <p:nvSpPr>
                <p:cNvPr id="988" name="Rectangle 987"/>
                <p:cNvSpPr>
                  <a:spLocks noRot="1" noChangeAspect="1" noMove="1" noResize="1" noEditPoints="1" noAdjustHandles="1" noChangeArrowheads="1" noChangeShapeType="1" noTextEdit="1"/>
                </p:cNvSpPr>
                <p:nvPr/>
              </p:nvSpPr>
              <p:spPr>
                <a:xfrm>
                  <a:off x="1155694" y="4441790"/>
                  <a:ext cx="1183337" cy="400110"/>
                </a:xfrm>
                <a:prstGeom prst="rect">
                  <a:avLst/>
                </a:prstGeom>
                <a:blipFill>
                  <a:blip r:embed="rId17"/>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9" name="Rectangle 988"/>
                <p:cNvSpPr/>
                <p:nvPr/>
              </p:nvSpPr>
              <p:spPr>
                <a:xfrm>
                  <a:off x="2822428" y="4540937"/>
                  <a:ext cx="1369286" cy="607410"/>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eqArr>
                          <m:eqArrPr>
                            <m:ctrlPr>
                              <a:rPr lang="en-US" sz="2000" i="1">
                                <a:solidFill>
                                  <a:schemeClr val="bg1"/>
                                </a:solidFill>
                                <a:latin typeface="Cambria Math" panose="02040503050406030204" pitchFamily="18" charset="0"/>
                              </a:rPr>
                            </m:ctrlPr>
                          </m:eqArrPr>
                          <m:e>
                            <m:r>
                              <m:rPr>
                                <m:nor/>
                              </m:rPr>
                              <a:rPr lang="en-US" sz="2000" b="0" i="0" smtClean="0">
                                <a:solidFill>
                                  <a:schemeClr val="bg1"/>
                                </a:solidFill>
                                <a:latin typeface="+mj-lt"/>
                                <a:cs typeface="Arial" panose="020B0604020202020204" pitchFamily="34" charset="0"/>
                              </a:rPr>
                              <m:t>Far</m:t>
                            </m:r>
                            <m:r>
                              <m:rPr>
                                <m:nor/>
                              </m:rPr>
                              <a:rPr lang="en-US" sz="2000" i="0">
                                <a:solidFill>
                                  <a:schemeClr val="bg1"/>
                                </a:solidFill>
                                <a:latin typeface="+mj-lt"/>
                                <a:cs typeface="Arial" panose="020B0604020202020204" pitchFamily="34" charset="0"/>
                              </a:rPr>
                              <m:t>−</m:t>
                            </m:r>
                            <m:r>
                              <m:rPr>
                                <m:nor/>
                              </m:rPr>
                              <a:rPr lang="en-US" sz="2000" b="0" i="0" smtClean="0">
                                <a:solidFill>
                                  <a:schemeClr val="bg1"/>
                                </a:solidFill>
                                <a:latin typeface="+mj-lt"/>
                                <a:cs typeface="Arial" panose="020B0604020202020204" pitchFamily="34" charset="0"/>
                              </a:rPr>
                              <m:t>f</m:t>
                            </m:r>
                            <m:r>
                              <m:rPr>
                                <m:nor/>
                              </m:rPr>
                              <a:rPr lang="en-US" sz="2000" i="0">
                                <a:solidFill>
                                  <a:schemeClr val="bg1"/>
                                </a:solidFill>
                                <a:latin typeface="+mj-lt"/>
                                <a:cs typeface="Arial" panose="020B0604020202020204" pitchFamily="34" charset="0"/>
                              </a:rPr>
                              <m:t>ield</m:t>
                            </m:r>
                          </m:e>
                          <m:e>
                            <m:r>
                              <m:rPr>
                                <m:nor/>
                              </m:rPr>
                              <a:rPr lang="en-US" sz="2000" i="0">
                                <a:solidFill>
                                  <a:schemeClr val="bg1"/>
                                </a:solidFill>
                                <a:latin typeface="+mj-lt"/>
                                <a:cs typeface="Arial" panose="020B0604020202020204" pitchFamily="34" charset="0"/>
                              </a:rPr>
                              <m:t>covariance</m:t>
                            </m:r>
                          </m:e>
                        </m:eqArr>
                      </m:oMath>
                    </m:oMathPara>
                  </a14:m>
                  <a:endParaRPr lang="en-US" sz="2000" dirty="0">
                    <a:latin typeface="+mj-lt"/>
                    <a:cs typeface="Arial" panose="020B0604020202020204" pitchFamily="34" charset="0"/>
                  </a:endParaRPr>
                </a:p>
              </p:txBody>
            </p:sp>
          </mc:Choice>
          <mc:Fallback xmlns="">
            <p:sp>
              <p:nvSpPr>
                <p:cNvPr id="989" name="Rectangle 988"/>
                <p:cNvSpPr>
                  <a:spLocks noRot="1" noChangeAspect="1" noMove="1" noResize="1" noEditPoints="1" noAdjustHandles="1" noChangeArrowheads="1" noChangeShapeType="1" noTextEdit="1"/>
                </p:cNvSpPr>
                <p:nvPr/>
              </p:nvSpPr>
              <p:spPr>
                <a:xfrm>
                  <a:off x="2822428" y="4540937"/>
                  <a:ext cx="1369286" cy="607410"/>
                </a:xfrm>
                <a:prstGeom prst="rect">
                  <a:avLst/>
                </a:prstGeom>
                <a:blipFill>
                  <a:blip r:embed="rId18"/>
                  <a:stretch>
                    <a:fillRect/>
                  </a:stretch>
                </a:blipFill>
              </p:spPr>
              <p:txBody>
                <a:bodyPr/>
                <a:lstStyle/>
                <a:p>
                  <a:r>
                    <a:rPr lang="en-US">
                      <a:noFill/>
                    </a:rPr>
                    <a:t> </a:t>
                  </a:r>
                </a:p>
              </p:txBody>
            </p:sp>
          </mc:Fallback>
        </mc:AlternateContent>
        <p:sp>
          <p:nvSpPr>
            <p:cNvPr id="999" name="TextBox 998">
              <a:extLst>
                <a:ext uri="{FF2B5EF4-FFF2-40B4-BE49-F238E27FC236}">
                  <a16:creationId xmlns:a16="http://schemas.microsoft.com/office/drawing/2014/main" id="{8CAB4E23-2E1D-4974-9C8F-C53D3C5C119A}"/>
                </a:ext>
              </a:extLst>
            </p:cNvPr>
            <p:cNvSpPr txBox="1"/>
            <p:nvPr/>
          </p:nvSpPr>
          <p:spPr>
            <a:xfrm>
              <a:off x="201548" y="665349"/>
              <a:ext cx="5937390" cy="1569660"/>
            </a:xfrm>
            <a:prstGeom prst="rect">
              <a:avLst/>
            </a:prstGeom>
            <a:noFill/>
          </p:spPr>
          <p:txBody>
            <a:bodyPr wrap="square" rtlCol="0">
              <a:spAutoFit/>
            </a:bodyPr>
            <a:lstStyle/>
            <a:p>
              <a:r>
                <a:rPr lang="en-US" sz="2400" b="1" dirty="0">
                  <a:solidFill>
                    <a:srgbClr val="FFFF99"/>
                  </a:solidFill>
                  <a:latin typeface="+mj-lt"/>
                </a:rPr>
                <a:t>Bad approach #1: compute multiple tabulated values of far-field covariance, then apply linear transformation to compute the near field covariance</a:t>
              </a:r>
            </a:p>
          </p:txBody>
        </p:sp>
        <p:sp>
          <p:nvSpPr>
            <p:cNvPr id="1000" name="Rounded Rectangle 999"/>
            <p:cNvSpPr/>
            <p:nvPr/>
          </p:nvSpPr>
          <p:spPr>
            <a:xfrm rot="20863481">
              <a:off x="4753504" y="2418644"/>
              <a:ext cx="4093570" cy="1988748"/>
            </a:xfrm>
            <a:prstGeom prst="roundRect">
              <a:avLst/>
            </a:prstGeom>
            <a:solidFill>
              <a:srgbClr val="FF3F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Lots</a:t>
              </a:r>
              <a:r>
                <a:rPr lang="en-US" sz="3600" dirty="0"/>
                <a:t> </a:t>
              </a:r>
              <a:r>
                <a:rPr lang="en-US" sz="2800" dirty="0"/>
                <a:t>of far-field directions to render.</a:t>
              </a:r>
            </a:p>
            <a:p>
              <a:pPr algn="ctr"/>
              <a:r>
                <a:rPr lang="en-US" dirty="0"/>
                <a:t> </a:t>
              </a:r>
              <a:r>
                <a:rPr lang="en-US" sz="2800" dirty="0"/>
                <a:t>Huge computation and memory requirements</a:t>
              </a:r>
              <a:endParaRPr lang="en-US" sz="2400" dirty="0"/>
            </a:p>
          </p:txBody>
        </p:sp>
        <mc:AlternateContent xmlns:mc="http://schemas.openxmlformats.org/markup-compatibility/2006" xmlns:a14="http://schemas.microsoft.com/office/drawing/2010/main">
          <mc:Choice Requires="a14">
            <p:sp>
              <p:nvSpPr>
                <p:cNvPr id="1001" name="Rectangle 1000"/>
                <p:cNvSpPr/>
                <p:nvPr/>
              </p:nvSpPr>
              <p:spPr>
                <a:xfrm>
                  <a:off x="10956169" y="801265"/>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1001" name="Rectangle 1000"/>
                <p:cNvSpPr>
                  <a:spLocks noRot="1" noChangeAspect="1" noMove="1" noResize="1" noEditPoints="1" noAdjustHandles="1" noChangeArrowheads="1" noChangeShapeType="1" noTextEdit="1"/>
                </p:cNvSpPr>
                <p:nvPr/>
              </p:nvSpPr>
              <p:spPr>
                <a:xfrm>
                  <a:off x="10956169" y="801265"/>
                  <a:ext cx="577544"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2" name="Rectangle 1001"/>
                <p:cNvSpPr/>
                <p:nvPr/>
              </p:nvSpPr>
              <p:spPr>
                <a:xfrm>
                  <a:off x="10868199" y="5218078"/>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1002" name="Rectangle 1001"/>
                <p:cNvSpPr>
                  <a:spLocks noRot="1" noChangeAspect="1" noMove="1" noResize="1" noEditPoints="1" noAdjustHandles="1" noChangeArrowheads="1" noChangeShapeType="1" noTextEdit="1"/>
                </p:cNvSpPr>
                <p:nvPr/>
              </p:nvSpPr>
              <p:spPr>
                <a:xfrm>
                  <a:off x="10868199" y="5218078"/>
                  <a:ext cx="577544" cy="707886"/>
                </a:xfrm>
                <a:prstGeom prst="rect">
                  <a:avLst/>
                </a:prstGeom>
                <a:blipFill>
                  <a:blip r:embed="rId20"/>
                  <a:stretch>
                    <a:fillRect/>
                  </a:stretch>
                </a:blipFill>
              </p:spPr>
              <p:txBody>
                <a:bodyPr/>
                <a:lstStyle/>
                <a:p>
                  <a:r>
                    <a:rPr lang="en-US">
                      <a:noFill/>
                    </a:rPr>
                    <a:t> </a:t>
                  </a:r>
                </a:p>
              </p:txBody>
            </p:sp>
          </mc:Fallback>
        </mc:AlternateContent>
      </p:grpSp>
      <p:sp>
        <p:nvSpPr>
          <p:cNvPr id="43" name="Title 1"/>
          <p:cNvSpPr>
            <a:spLocks noGrp="1"/>
          </p:cNvSpPr>
          <p:nvPr>
            <p:ph type="title" idx="4294967295"/>
          </p:nvPr>
        </p:nvSpPr>
        <p:spPr>
          <a:xfrm>
            <a:off x="0" y="2"/>
            <a:ext cx="12192000" cy="732816"/>
          </a:xfrm>
          <a:solidFill>
            <a:srgbClr val="000000"/>
          </a:solidFill>
        </p:spPr>
        <p:txBody>
          <a:bodyPr>
            <a:noAutofit/>
          </a:bodyPr>
          <a:lstStyle/>
          <a:p>
            <a:r>
              <a:rPr lang="en-US" sz="4000" b="1" dirty="0">
                <a:solidFill>
                  <a:srgbClr val="FFC000"/>
                </a:solidFill>
              </a:rPr>
              <a:t>Near-field rendering? Potential solution 1</a:t>
            </a:r>
          </a:p>
        </p:txBody>
      </p:sp>
      <p:sp>
        <p:nvSpPr>
          <p:cNvPr id="263" name="Rectangle 262"/>
          <p:cNvSpPr/>
          <p:nvPr/>
        </p:nvSpPr>
        <p:spPr>
          <a:xfrm>
            <a:off x="-2944978" y="-843017"/>
            <a:ext cx="17373600" cy="9753600"/>
          </a:xfrm>
          <a:prstGeom prst="rect">
            <a:avLst/>
          </a:prstGeom>
          <a:solidFill>
            <a:schemeClr val="tx1">
              <a:alpha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Rounded Rectangle 263"/>
          <p:cNvSpPr/>
          <p:nvPr/>
        </p:nvSpPr>
        <p:spPr>
          <a:xfrm>
            <a:off x="2153133" y="729678"/>
            <a:ext cx="7808478" cy="5530581"/>
          </a:xfrm>
          <a:prstGeom prst="roundRect">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5" name="Picture 26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70860" y="1467470"/>
            <a:ext cx="1794461" cy="1800000"/>
          </a:xfrm>
          <a:prstGeom prst="rect">
            <a:avLst/>
          </a:prstGeom>
        </p:spPr>
      </p:pic>
      <p:pic>
        <p:nvPicPr>
          <p:cNvPr id="266" name="Picture 26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761444" y="1467470"/>
            <a:ext cx="1794461" cy="1800000"/>
          </a:xfrm>
          <a:prstGeom prst="rect">
            <a:avLst/>
          </a:prstGeom>
        </p:spPr>
      </p:pic>
      <p:sp>
        <p:nvSpPr>
          <p:cNvPr id="267" name="TextBox 266"/>
          <p:cNvSpPr txBox="1"/>
          <p:nvPr/>
        </p:nvSpPr>
        <p:spPr>
          <a:xfrm>
            <a:off x="3054636" y="1000567"/>
            <a:ext cx="2801281" cy="461665"/>
          </a:xfrm>
          <a:prstGeom prst="rect">
            <a:avLst/>
          </a:prstGeom>
          <a:noFill/>
        </p:spPr>
        <p:txBody>
          <a:bodyPr wrap="none" rtlCol="0">
            <a:spAutoFit/>
          </a:bodyPr>
          <a:lstStyle/>
          <a:p>
            <a:pPr algn="ctr"/>
            <a:r>
              <a:rPr lang="en-US" sz="2400" b="1" dirty="0">
                <a:solidFill>
                  <a:schemeClr val="bg1"/>
                </a:solidFill>
                <a:latin typeface="+mj-lt"/>
              </a:rPr>
              <a:t>Tabulation approach</a:t>
            </a:r>
          </a:p>
        </p:txBody>
      </p:sp>
      <p:sp>
        <p:nvSpPr>
          <p:cNvPr id="268" name="TextBox 267"/>
          <p:cNvSpPr txBox="1"/>
          <p:nvPr/>
        </p:nvSpPr>
        <p:spPr>
          <a:xfrm>
            <a:off x="6670122" y="999402"/>
            <a:ext cx="1968231" cy="461665"/>
          </a:xfrm>
          <a:prstGeom prst="rect">
            <a:avLst/>
          </a:prstGeom>
          <a:noFill/>
        </p:spPr>
        <p:txBody>
          <a:bodyPr wrap="none" rtlCol="0">
            <a:spAutoFit/>
          </a:bodyPr>
          <a:lstStyle/>
          <a:p>
            <a:pPr algn="ctr"/>
            <a:r>
              <a:rPr lang="en-US" sz="2400" b="1" dirty="0">
                <a:solidFill>
                  <a:schemeClr val="bg1"/>
                </a:solidFill>
                <a:latin typeface="+mj-lt"/>
              </a:rPr>
              <a:t>Our approach</a:t>
            </a:r>
          </a:p>
        </p:txBody>
      </p:sp>
      <p:pic>
        <p:nvPicPr>
          <p:cNvPr id="269" name="Picture 26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570860" y="3949286"/>
            <a:ext cx="1794461" cy="1799999"/>
          </a:xfrm>
          <a:prstGeom prst="rect">
            <a:avLst/>
          </a:prstGeom>
        </p:spPr>
      </p:pic>
      <p:sp>
        <p:nvSpPr>
          <p:cNvPr id="270" name="TextBox 269"/>
          <p:cNvSpPr txBox="1"/>
          <p:nvPr/>
        </p:nvSpPr>
        <p:spPr>
          <a:xfrm>
            <a:off x="6866740" y="3293071"/>
            <a:ext cx="1571905" cy="461665"/>
          </a:xfrm>
          <a:prstGeom prst="rect">
            <a:avLst/>
          </a:prstGeom>
          <a:noFill/>
        </p:spPr>
        <p:txBody>
          <a:bodyPr wrap="none" rtlCol="0">
            <a:spAutoFit/>
          </a:bodyPr>
          <a:lstStyle/>
          <a:p>
            <a:pPr algn="ctr"/>
            <a:r>
              <a:rPr lang="en-US" sz="2400" dirty="0">
                <a:solidFill>
                  <a:schemeClr val="bg1"/>
                </a:solidFill>
                <a:latin typeface="+mj-lt"/>
              </a:rPr>
              <a:t>15 seconds</a:t>
            </a:r>
          </a:p>
        </p:txBody>
      </p:sp>
      <p:sp>
        <p:nvSpPr>
          <p:cNvPr id="271" name="TextBox 270"/>
          <p:cNvSpPr txBox="1"/>
          <p:nvPr/>
        </p:nvSpPr>
        <p:spPr>
          <a:xfrm>
            <a:off x="3606747" y="3293070"/>
            <a:ext cx="1733039" cy="461665"/>
          </a:xfrm>
          <a:prstGeom prst="rect">
            <a:avLst/>
          </a:prstGeom>
          <a:noFill/>
        </p:spPr>
        <p:txBody>
          <a:bodyPr wrap="none" rtlCol="0">
            <a:spAutoFit/>
          </a:bodyPr>
          <a:lstStyle/>
          <a:p>
            <a:pPr algn="ctr"/>
            <a:r>
              <a:rPr lang="en-US" sz="2400" dirty="0">
                <a:solidFill>
                  <a:schemeClr val="bg1"/>
                </a:solidFill>
                <a:latin typeface="+mj-lt"/>
              </a:rPr>
              <a:t>100 minutes</a:t>
            </a:r>
          </a:p>
        </p:txBody>
      </p:sp>
      <p:sp>
        <p:nvSpPr>
          <p:cNvPr id="272" name="TextBox 271"/>
          <p:cNvSpPr txBox="1"/>
          <p:nvPr/>
        </p:nvSpPr>
        <p:spPr>
          <a:xfrm>
            <a:off x="3674356" y="5756917"/>
            <a:ext cx="1577548" cy="461665"/>
          </a:xfrm>
          <a:prstGeom prst="rect">
            <a:avLst/>
          </a:prstGeom>
          <a:noFill/>
        </p:spPr>
        <p:txBody>
          <a:bodyPr wrap="none" rtlCol="0">
            <a:spAutoFit/>
          </a:bodyPr>
          <a:lstStyle/>
          <a:p>
            <a:pPr algn="ctr"/>
            <a:r>
              <a:rPr lang="en-US" sz="2400" dirty="0">
                <a:solidFill>
                  <a:schemeClr val="bg1"/>
                </a:solidFill>
                <a:latin typeface="+mj-lt"/>
              </a:rPr>
              <a:t>25 minutes</a:t>
            </a:r>
          </a:p>
        </p:txBody>
      </p:sp>
      <p:sp>
        <p:nvSpPr>
          <p:cNvPr id="273" name="Rounded Rectangle 272"/>
          <p:cNvSpPr/>
          <p:nvPr/>
        </p:nvSpPr>
        <p:spPr>
          <a:xfrm>
            <a:off x="5729181" y="4030810"/>
            <a:ext cx="3737493" cy="1838415"/>
          </a:xfrm>
          <a:prstGeom prst="roundRect">
            <a:avLst/>
          </a:prstGeom>
          <a:solidFill>
            <a:srgbClr val="FF3F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Fewer samples -&gt; aliasing</a:t>
            </a:r>
            <a:endParaRPr lang="en-US" sz="2400" dirty="0"/>
          </a:p>
        </p:txBody>
      </p:sp>
      <p:sp>
        <p:nvSpPr>
          <p:cNvPr id="258"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13</a:t>
            </a:fld>
            <a:endParaRPr lang="he-IL"/>
          </a:p>
        </p:txBody>
      </p:sp>
    </p:spTree>
    <p:extLst>
      <p:ext uri="{BB962C8B-B14F-4D97-AF65-F5344CB8AC3E}">
        <p14:creationId xmlns:p14="http://schemas.microsoft.com/office/powerpoint/2010/main" val="36642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2"/>
                                        </p:tgtEl>
                                        <p:attrNameLst>
                                          <p:attrName>style.visibility</p:attrName>
                                        </p:attrNameLst>
                                      </p:cBhvr>
                                      <p:to>
                                        <p:strVal val="visible"/>
                                      </p:to>
                                    </p:set>
                                    <p:animEffect transition="in" filter="fade">
                                      <p:cBhvr>
                                        <p:cTn id="10" dur="500"/>
                                        <p:tgtEl>
                                          <p:spTgt spid="2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3"/>
                                        </p:tgtEl>
                                        <p:attrNameLst>
                                          <p:attrName>style.visibility</p:attrName>
                                        </p:attrNameLst>
                                      </p:cBhvr>
                                      <p:to>
                                        <p:strVal val="visible"/>
                                      </p:to>
                                    </p:set>
                                    <p:animEffect transition="in" filter="fade">
                                      <p:cBhvr>
                                        <p:cTn id="13"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p:bldP spid="2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Title 1"/>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Near-field rendering? Potential solution 2</a:t>
            </a:r>
          </a:p>
        </p:txBody>
      </p:sp>
      <mc:AlternateContent xmlns:mc="http://schemas.openxmlformats.org/markup-compatibility/2006" xmlns:a14="http://schemas.microsoft.com/office/drawing/2010/main">
        <mc:Choice Requires="a14">
          <p:sp>
            <p:nvSpPr>
              <p:cNvPr id="557" name="Rectangle 556"/>
              <p:cNvSpPr/>
              <p:nvPr/>
            </p:nvSpPr>
            <p:spPr>
              <a:xfrm>
                <a:off x="344540" y="808157"/>
                <a:ext cx="7774224" cy="138403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L"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𝐶</m:t>
                          </m:r>
                        </m:e>
                        <m:sub>
                          <m:sSub>
                            <m:sSubPr>
                              <m:ctrlPr>
                                <a:rPr lang="en-IL"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𝑖</m:t>
                              </m:r>
                            </m:e>
                            <m:sub>
                              <m:r>
                                <a:rPr lang="en-US" sz="3200" b="0" i="1" smtClean="0">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𝑖</m:t>
                              </m:r>
                            </m:e>
                            <m:sub>
                              <m:r>
                                <a:rPr lang="en-US" sz="3200" b="0" i="1" smtClean="0">
                                  <a:solidFill>
                                    <a:schemeClr val="bg1"/>
                                  </a:solidFill>
                                  <a:latin typeface="Cambria Math" panose="02040503050406030204" pitchFamily="18" charset="0"/>
                                </a:rPr>
                                <m:t>2</m:t>
                              </m:r>
                            </m:sub>
                          </m:sSub>
                        </m:sub>
                        <m:sup>
                          <m:sSub>
                            <m:sSubPr>
                              <m:ctrlPr>
                                <a:rPr lang="en-IL" sz="3200" i="1">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𝑞</m:t>
                              </m:r>
                            </m:e>
                            <m:sub>
                              <m:r>
                                <a:rPr lang="en-US" sz="3200" b="0" i="1" smtClean="0">
                                  <a:solidFill>
                                    <a:schemeClr val="bg1"/>
                                  </a:solidFill>
                                  <a:latin typeface="Cambria Math" panose="02040503050406030204" pitchFamily="18" charset="0"/>
                                </a:rPr>
                                <m:t>2</m:t>
                              </m:r>
                            </m:sub>
                          </m:sSub>
                        </m:sup>
                      </m:sSubSup>
                      <m:d>
                        <m:dPr>
                          <m:ctrlPr>
                            <a:rPr lang="en-IL" sz="3200" i="1">
                              <a:solidFill>
                                <a:schemeClr val="bg1"/>
                              </a:solidFill>
                              <a:latin typeface="Cambria Math" panose="02040503050406030204" pitchFamily="18" charset="0"/>
                            </a:rPr>
                          </m:ctrlPr>
                        </m:dPr>
                        <m:e>
                          <m:r>
                            <m:rPr>
                              <m:sty m:val="p"/>
                            </m:rPr>
                            <a:rPr lang="en-US" sz="3200" i="0">
                              <a:solidFill>
                                <a:schemeClr val="bg1"/>
                              </a:solidFill>
                              <a:latin typeface="Cambria Math" panose="02040503050406030204" pitchFamily="18" charset="0"/>
                            </a:rPr>
                            <m:t>Path</m:t>
                          </m:r>
                        </m:e>
                      </m:d>
                      <m:r>
                        <a:rPr lang="en-US" sz="3200" b="0" i="1" smtClean="0">
                          <a:solidFill>
                            <a:schemeClr val="bg1"/>
                          </a:solidFill>
                          <a:latin typeface="Cambria Math" panose="02040503050406030204" pitchFamily="18" charset="0"/>
                        </a:rPr>
                        <m:t>=</m:t>
                      </m:r>
                      <m:nary>
                        <m:naryPr>
                          <m:limLoc m:val="undOvr"/>
                          <m:subHide m:val="on"/>
                          <m:supHide m:val="on"/>
                          <m:ctrlPr>
                            <a:rPr lang="en-IL" sz="3200" b="0" i="1" smtClean="0">
                              <a:solidFill>
                                <a:schemeClr val="bg1"/>
                              </a:solidFill>
                              <a:latin typeface="Cambria Math" panose="02040503050406030204" pitchFamily="18" charset="0"/>
                            </a:rPr>
                          </m:ctrlPr>
                        </m:naryPr>
                        <m:sub/>
                        <m:sup/>
                        <m:e>
                          <m:r>
                            <a:rPr lang="en-US" sz="3200" i="1">
                              <a:solidFill>
                                <a:schemeClr val="bg1"/>
                              </a:solidFill>
                              <a:latin typeface="Cambria Math" panose="02040503050406030204" pitchFamily="18" charset="0"/>
                            </a:rPr>
                            <m:t>𝑎</m:t>
                          </m:r>
                          <m:d>
                            <m:dPr>
                              <m:ctrlPr>
                                <a:rPr lang="en-IL" sz="3200" i="1">
                                  <a:solidFill>
                                    <a:schemeClr val="bg1"/>
                                  </a:solidFill>
                                  <a:latin typeface="Cambria Math" panose="02040503050406030204" pitchFamily="18" charset="0"/>
                                </a:rPr>
                              </m:ctrlPr>
                            </m:dPr>
                            <m:e>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2</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2</m:t>
                                  </m:r>
                                </m:sub>
                              </m:sSub>
                            </m:e>
                          </m:d>
                          <m:r>
                            <a:rPr lang="en-US" sz="3200" i="1" smtClean="0">
                              <a:solidFill>
                                <a:schemeClr val="bg1"/>
                              </a:solidFill>
                              <a:latin typeface="Cambria Math" panose="02040503050406030204" pitchFamily="18" charset="0"/>
                            </a:rPr>
                            <m:t>𝑓</m:t>
                          </m:r>
                          <m:d>
                            <m:dPr>
                              <m:ctrlPr>
                                <a:rPr lang="en-IL" sz="3200" i="1" smtClean="0">
                                  <a:solidFill>
                                    <a:schemeClr val="bg1"/>
                                  </a:solidFill>
                                  <a:latin typeface="Cambria Math" panose="02040503050406030204" pitchFamily="18" charset="0"/>
                                </a:rPr>
                              </m:ctrlPr>
                            </m:dPr>
                            <m:e>
                              <m:r>
                                <m:rPr>
                                  <m:sty m:val="p"/>
                                </m:rPr>
                                <a:rPr lang="en-US" sz="3200" b="0" i="0" smtClean="0">
                                  <a:solidFill>
                                    <a:schemeClr val="bg1"/>
                                  </a:solidFill>
                                  <a:latin typeface="Cambria Math" panose="02040503050406030204" pitchFamily="18" charset="0"/>
                                </a:rPr>
                                <m:t>Path</m:t>
                              </m:r>
                            </m:e>
                          </m:d>
                        </m:e>
                      </m:nary>
                    </m:oMath>
                  </m:oMathPara>
                </a14:m>
                <a:endParaRPr lang="en-US" sz="3200" dirty="0">
                  <a:solidFill>
                    <a:schemeClr val="bg1"/>
                  </a:solidFill>
                </a:endParaRPr>
              </a:p>
            </p:txBody>
          </p:sp>
        </mc:Choice>
        <mc:Fallback xmlns="">
          <p:sp>
            <p:nvSpPr>
              <p:cNvPr id="557" name="Rectangle 556"/>
              <p:cNvSpPr>
                <a:spLocks noRot="1" noChangeAspect="1" noMove="1" noResize="1" noEditPoints="1" noAdjustHandles="1" noChangeArrowheads="1" noChangeShapeType="1" noTextEdit="1"/>
              </p:cNvSpPr>
              <p:nvPr/>
            </p:nvSpPr>
            <p:spPr>
              <a:xfrm>
                <a:off x="344540" y="808157"/>
                <a:ext cx="7774224" cy="1384033"/>
              </a:xfrm>
              <a:prstGeom prst="rect">
                <a:avLst/>
              </a:prstGeom>
              <a:blipFill>
                <a:blip r:embed="rId5"/>
                <a:stretch>
                  <a:fillRect/>
                </a:stretch>
              </a:blipFill>
              <a:ln>
                <a:noFill/>
              </a:ln>
            </p:spPr>
            <p:txBody>
              <a:bodyPr/>
              <a:lstStyle/>
              <a:p>
                <a:r>
                  <a:rPr lang="en-US">
                    <a:noFill/>
                  </a:rPr>
                  <a:t> </a:t>
                </a:r>
              </a:p>
            </p:txBody>
          </p:sp>
        </mc:Fallback>
      </mc:AlternateContent>
      <p:sp>
        <p:nvSpPr>
          <p:cNvPr id="173"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14</a:t>
            </a:fld>
            <a:endParaRPr lang="he-IL"/>
          </a:p>
        </p:txBody>
      </p:sp>
      <p:grpSp>
        <p:nvGrpSpPr>
          <p:cNvPr id="2" name="קבוצה 1">
            <a:extLst>
              <a:ext uri="{FF2B5EF4-FFF2-40B4-BE49-F238E27FC236}">
                <a16:creationId xmlns:a16="http://schemas.microsoft.com/office/drawing/2014/main" id="{970BB174-B374-41E3-BF2D-D363AF672A11}"/>
              </a:ext>
            </a:extLst>
          </p:cNvPr>
          <p:cNvGrpSpPr/>
          <p:nvPr/>
        </p:nvGrpSpPr>
        <p:grpSpPr>
          <a:xfrm>
            <a:off x="1384803" y="639730"/>
            <a:ext cx="10864622" cy="5286234"/>
            <a:chOff x="1384803" y="639730"/>
            <a:chExt cx="10864622" cy="5286234"/>
          </a:xfrm>
        </p:grpSpPr>
        <p:sp>
          <p:nvSpPr>
            <p:cNvPr id="285" name="Rectangle 284">
              <a:extLst>
                <a:ext uri="{FF2B5EF4-FFF2-40B4-BE49-F238E27FC236}">
                  <a16:creationId xmlns:a16="http://schemas.microsoft.com/office/drawing/2014/main" id="{7C27A6F8-766B-433B-A55F-4AA011D1F24F}"/>
                </a:ext>
              </a:extLst>
            </p:cNvPr>
            <p:cNvSpPr/>
            <p:nvPr/>
          </p:nvSpPr>
          <p:spPr>
            <a:xfrm>
              <a:off x="1384803" y="2201514"/>
              <a:ext cx="5693699" cy="1077218"/>
            </a:xfrm>
            <a:prstGeom prst="rect">
              <a:avLst/>
            </a:prstGeom>
          </p:spPr>
          <p:txBody>
            <a:bodyPr wrap="square">
              <a:spAutoFit/>
            </a:bodyPr>
            <a:lstStyle/>
            <a:p>
              <a:pPr lvl="0" algn="ctr">
                <a:spcBef>
                  <a:spcPct val="20000"/>
                </a:spcBef>
              </a:pPr>
              <a:r>
                <a:rPr lang="en-US" sz="3200" b="1" dirty="0">
                  <a:solidFill>
                    <a:srgbClr val="FFFF99"/>
                  </a:solidFill>
                  <a:latin typeface="+mj-lt"/>
                </a:rPr>
                <a:t>Computation involves integrals over the 4 apertures</a:t>
              </a:r>
            </a:p>
          </p:txBody>
        </p:sp>
        <p:grpSp>
          <p:nvGrpSpPr>
            <p:cNvPr id="185" name="Group 184"/>
            <p:cNvGrpSpPr/>
            <p:nvPr/>
          </p:nvGrpSpPr>
          <p:grpSpPr>
            <a:xfrm>
              <a:off x="8290800" y="2664000"/>
              <a:ext cx="3521580" cy="1546668"/>
              <a:chOff x="4335210" y="2662508"/>
              <a:chExt cx="3521580" cy="1546668"/>
            </a:xfrm>
          </p:grpSpPr>
          <p:sp>
            <p:nvSpPr>
              <p:cNvPr id="186" name="Rectangle 185"/>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6" name="Rectangle 295"/>
                <p:cNvSpPr/>
                <p:nvPr/>
              </p:nvSpPr>
              <p:spPr>
                <a:xfrm>
                  <a:off x="8452178" y="5209151"/>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296" name="Rectangle 295"/>
                <p:cNvSpPr>
                  <a:spLocks noRot="1" noChangeAspect="1" noMove="1" noResize="1" noEditPoints="1" noAdjustHandles="1" noChangeArrowheads="1" noChangeShapeType="1" noTextEdit="1"/>
                </p:cNvSpPr>
                <p:nvPr/>
              </p:nvSpPr>
              <p:spPr>
                <a:xfrm>
                  <a:off x="8452178" y="5209151"/>
                  <a:ext cx="577544" cy="707886"/>
                </a:xfrm>
                <a:prstGeom prst="rect">
                  <a:avLst/>
                </a:prstGeom>
                <a:blipFill>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3" name="Rectangle 302"/>
                <p:cNvSpPr/>
                <p:nvPr/>
              </p:nvSpPr>
              <p:spPr>
                <a:xfrm>
                  <a:off x="7874297" y="2145554"/>
                  <a:ext cx="1142684"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303" name="Rectangle 302"/>
                <p:cNvSpPr>
                  <a:spLocks noRot="1" noChangeAspect="1" noMove="1" noResize="1" noEditPoints="1" noAdjustHandles="1" noChangeArrowheads="1" noChangeShapeType="1" noTextEdit="1"/>
                </p:cNvSpPr>
                <p:nvPr/>
              </p:nvSpPr>
              <p:spPr>
                <a:xfrm>
                  <a:off x="7874297" y="2145554"/>
                  <a:ext cx="1142684" cy="493405"/>
                </a:xfrm>
                <a:prstGeom prst="rect">
                  <a:avLst/>
                </a:prstGeom>
                <a:blipFill>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06" name="Rectangle 305"/>
                <p:cNvSpPr/>
                <p:nvPr/>
              </p:nvSpPr>
              <p:spPr>
                <a:xfrm>
                  <a:off x="782814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306" name="Rectangle 305"/>
                <p:cNvSpPr>
                  <a:spLocks noRot="1" noChangeAspect="1" noMove="1" noResize="1" noEditPoints="1" noAdjustHandles="1" noChangeArrowheads="1" noChangeShapeType="1" noTextEdit="1"/>
                </p:cNvSpPr>
                <p:nvPr/>
              </p:nvSpPr>
              <p:spPr>
                <a:xfrm>
                  <a:off x="7828143" y="4194474"/>
                  <a:ext cx="1259832" cy="493405"/>
                </a:xfrm>
                <a:prstGeom prst="rect">
                  <a:avLst/>
                </a:prstGeom>
                <a:blipFill>
                  <a:blip r:embed="rId8"/>
                  <a:stretch>
                    <a:fillRect b="-6173"/>
                  </a:stretch>
                </a:blipFill>
              </p:spPr>
              <p:txBody>
                <a:bodyPr/>
                <a:lstStyle/>
                <a:p>
                  <a:r>
                    <a:rPr lang="he-IL">
                      <a:noFill/>
                    </a:rPr>
                    <a:t> </a:t>
                  </a:r>
                </a:p>
              </p:txBody>
            </p:sp>
          </mc:Fallback>
        </mc:AlternateContent>
        <p:grpSp>
          <p:nvGrpSpPr>
            <p:cNvPr id="309" name="Group 308"/>
            <p:cNvGrpSpPr/>
            <p:nvPr/>
          </p:nvGrpSpPr>
          <p:grpSpPr>
            <a:xfrm>
              <a:off x="10160021" y="2806673"/>
              <a:ext cx="476250" cy="1231900"/>
              <a:chOff x="6350000" y="2959100"/>
              <a:chExt cx="476250" cy="1231900"/>
            </a:xfrm>
          </p:grpSpPr>
          <p:cxnSp>
            <p:nvCxnSpPr>
              <p:cNvPr id="312" name="Straight Connector 311"/>
              <p:cNvCxnSpPr/>
              <p:nvPr/>
            </p:nvCxnSpPr>
            <p:spPr>
              <a:xfrm flipH="1">
                <a:off x="6632815" y="29591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6645517" y="33276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flipH="1">
                <a:off x="6350000" y="39579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1" name="Rectangle 320"/>
                <p:cNvSpPr/>
                <p:nvPr/>
              </p:nvSpPr>
              <p:spPr>
                <a:xfrm>
                  <a:off x="9568844" y="639730"/>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321" name="Rectangle 320"/>
                <p:cNvSpPr>
                  <a:spLocks noRot="1" noChangeAspect="1" noMove="1" noResize="1" noEditPoints="1" noAdjustHandles="1" noChangeArrowheads="1" noChangeShapeType="1" noTextEdit="1"/>
                </p:cNvSpPr>
                <p:nvPr/>
              </p:nvSpPr>
              <p:spPr>
                <a:xfrm>
                  <a:off x="9568844" y="639730"/>
                  <a:ext cx="577544" cy="707886"/>
                </a:xfrm>
                <a:prstGeom prst="rect">
                  <a:avLst/>
                </a:prstGeom>
                <a:blipFill>
                  <a:blip r:embed="rId9"/>
                  <a:stretch>
                    <a:fillRect/>
                  </a:stretch>
                </a:blipFill>
              </p:spPr>
              <p:txBody>
                <a:bodyPr/>
                <a:lstStyle/>
                <a:p>
                  <a:r>
                    <a:rPr lang="he-IL">
                      <a:noFill/>
                    </a:rPr>
                    <a:t> </a:t>
                  </a:r>
                </a:p>
              </p:txBody>
            </p:sp>
          </mc:Fallback>
        </mc:AlternateContent>
        <p:grpSp>
          <p:nvGrpSpPr>
            <p:cNvPr id="324" name="i1"/>
            <p:cNvGrpSpPr/>
            <p:nvPr/>
          </p:nvGrpSpPr>
          <p:grpSpPr>
            <a:xfrm>
              <a:off x="8654105" y="1206152"/>
              <a:ext cx="2793791" cy="1610867"/>
              <a:chOff x="8654105" y="1206152"/>
              <a:chExt cx="2793791" cy="1610867"/>
            </a:xfrm>
          </p:grpSpPr>
          <p:cxnSp>
            <p:nvCxnSpPr>
              <p:cNvPr id="326" name="A6"/>
              <p:cNvCxnSpPr/>
              <p:nvPr/>
            </p:nvCxnSpPr>
            <p:spPr>
              <a:xfrm>
                <a:off x="9322380" y="1206152"/>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29" name="A5"/>
              <p:cNvCxnSpPr/>
              <p:nvPr/>
            </p:nvCxnSpPr>
            <p:spPr>
              <a:xfrm>
                <a:off x="9322380" y="1206152"/>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30" name="A4"/>
              <p:cNvCxnSpPr/>
              <p:nvPr/>
            </p:nvCxnSpPr>
            <p:spPr>
              <a:xfrm>
                <a:off x="9322380" y="1206152"/>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32" name="A3"/>
              <p:cNvCxnSpPr/>
              <p:nvPr/>
            </p:nvCxnSpPr>
            <p:spPr>
              <a:xfrm flipH="1">
                <a:off x="9220695" y="1206152"/>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35" name="A2"/>
              <p:cNvCxnSpPr/>
              <p:nvPr/>
            </p:nvCxnSpPr>
            <p:spPr>
              <a:xfrm flipH="1">
                <a:off x="8935398" y="1206152"/>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36" name="A1"/>
              <p:cNvCxnSpPr>
                <a:endCxn id="459" idx="2"/>
              </p:cNvCxnSpPr>
              <p:nvPr/>
            </p:nvCxnSpPr>
            <p:spPr>
              <a:xfrm flipH="1">
                <a:off x="8654105" y="1206152"/>
                <a:ext cx="66827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37" name="A7"/>
              <p:cNvCxnSpPr/>
              <p:nvPr/>
            </p:nvCxnSpPr>
            <p:spPr>
              <a:xfrm>
                <a:off x="9322380" y="1206152"/>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38" name="A8"/>
              <p:cNvCxnSpPr/>
              <p:nvPr/>
            </p:nvCxnSpPr>
            <p:spPr>
              <a:xfrm>
                <a:off x="9322380" y="1206152"/>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39" name="A9"/>
              <p:cNvCxnSpPr/>
              <p:nvPr/>
            </p:nvCxnSpPr>
            <p:spPr>
              <a:xfrm>
                <a:off x="9322380" y="1206152"/>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0" name="A10"/>
              <p:cNvCxnSpPr/>
              <p:nvPr/>
            </p:nvCxnSpPr>
            <p:spPr>
              <a:xfrm>
                <a:off x="9322380" y="1206152"/>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1" name="A11"/>
              <p:cNvCxnSpPr>
                <a:endCxn id="459" idx="6"/>
              </p:cNvCxnSpPr>
              <p:nvPr/>
            </p:nvCxnSpPr>
            <p:spPr>
              <a:xfrm>
                <a:off x="9322380" y="1206152"/>
                <a:ext cx="212551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2" name="B1"/>
              <p:cNvCxnSpPr>
                <a:stCxn id="459" idx="2"/>
              </p:cNvCxnSpPr>
              <p:nvPr/>
            </p:nvCxnSpPr>
            <p:spPr>
              <a:xfrm>
                <a:off x="8654105" y="2060522"/>
                <a:ext cx="1944045" cy="72712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3" name="B2"/>
              <p:cNvCxnSpPr/>
              <p:nvPr/>
            </p:nvCxnSpPr>
            <p:spPr>
              <a:xfrm>
                <a:off x="8951119" y="2057400"/>
                <a:ext cx="1654969" cy="73104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4" name="B3"/>
              <p:cNvCxnSpPr/>
              <p:nvPr/>
            </p:nvCxnSpPr>
            <p:spPr>
              <a:xfrm>
                <a:off x="9229725" y="2062163"/>
                <a:ext cx="1385888" cy="7286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5" name="B4"/>
              <p:cNvCxnSpPr/>
              <p:nvPr/>
            </p:nvCxnSpPr>
            <p:spPr>
              <a:xfrm>
                <a:off x="9501188" y="2066925"/>
                <a:ext cx="1126331" cy="73342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6" name="B5"/>
              <p:cNvCxnSpPr/>
              <p:nvPr/>
            </p:nvCxnSpPr>
            <p:spPr>
              <a:xfrm>
                <a:off x="9765506" y="2069306"/>
                <a:ext cx="852488" cy="72151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7" name="B6"/>
              <p:cNvCxnSpPr/>
              <p:nvPr/>
            </p:nvCxnSpPr>
            <p:spPr>
              <a:xfrm>
                <a:off x="10044113" y="2057400"/>
                <a:ext cx="566737"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8" name="B7"/>
              <p:cNvCxnSpPr/>
              <p:nvPr/>
            </p:nvCxnSpPr>
            <p:spPr>
              <a:xfrm>
                <a:off x="10317956" y="2050256"/>
                <a:ext cx="300038" cy="76200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9" name="B8"/>
              <p:cNvCxnSpPr/>
              <p:nvPr/>
            </p:nvCxnSpPr>
            <p:spPr>
              <a:xfrm flipH="1">
                <a:off x="10608469" y="2069306"/>
                <a:ext cx="2381" cy="7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04" name="B9"/>
              <p:cNvCxnSpPr/>
              <p:nvPr/>
            </p:nvCxnSpPr>
            <p:spPr>
              <a:xfrm flipH="1">
                <a:off x="10617994" y="2069306"/>
                <a:ext cx="257175" cy="74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05" name="B10"/>
              <p:cNvCxnSpPr/>
              <p:nvPr/>
            </p:nvCxnSpPr>
            <p:spPr>
              <a:xfrm flipH="1">
                <a:off x="10625138" y="2069306"/>
                <a:ext cx="528638"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06" name="B11"/>
              <p:cNvCxnSpPr>
                <a:stCxn id="459" idx="6"/>
              </p:cNvCxnSpPr>
              <p:nvPr/>
            </p:nvCxnSpPr>
            <p:spPr>
              <a:xfrm flipH="1">
                <a:off x="10629900" y="2060522"/>
                <a:ext cx="817996" cy="7469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grpSp>
          <p:nvGrpSpPr>
            <p:cNvPr id="407" name="q1"/>
            <p:cNvGrpSpPr/>
            <p:nvPr/>
          </p:nvGrpSpPr>
          <p:grpSpPr>
            <a:xfrm>
              <a:off x="8587620" y="4023360"/>
              <a:ext cx="2793791" cy="1538327"/>
              <a:chOff x="8587620" y="4023360"/>
              <a:chExt cx="2793791" cy="1538327"/>
            </a:xfrm>
          </p:grpSpPr>
          <p:grpSp>
            <p:nvGrpSpPr>
              <p:cNvPr id="408" name="Group 407"/>
              <p:cNvGrpSpPr/>
              <p:nvPr/>
            </p:nvGrpSpPr>
            <p:grpSpPr>
              <a:xfrm>
                <a:off x="8587620" y="4711557"/>
                <a:ext cx="2793791" cy="850130"/>
                <a:chOff x="8587620" y="4711557"/>
                <a:chExt cx="2793791" cy="850130"/>
              </a:xfrm>
            </p:grpSpPr>
            <p:cxnSp>
              <p:nvCxnSpPr>
                <p:cNvPr id="421" name="A6"/>
                <p:cNvCxnSpPr/>
                <p:nvPr/>
              </p:nvCxnSpPr>
              <p:spPr>
                <a:xfrm flipV="1">
                  <a:off x="9309308" y="4721124"/>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2" name="A5"/>
                <p:cNvCxnSpPr/>
                <p:nvPr/>
              </p:nvCxnSpPr>
              <p:spPr>
                <a:xfrm flipV="1">
                  <a:off x="9309308" y="4718737"/>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3" name="A4"/>
                <p:cNvCxnSpPr/>
                <p:nvPr/>
              </p:nvCxnSpPr>
              <p:spPr>
                <a:xfrm flipV="1">
                  <a:off x="9309308" y="4712091"/>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4" name="A3"/>
                <p:cNvCxnSpPr/>
                <p:nvPr/>
              </p:nvCxnSpPr>
              <p:spPr>
                <a:xfrm flipH="1" flipV="1">
                  <a:off x="9207623" y="4711557"/>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5" name="A2"/>
                <p:cNvCxnSpPr/>
                <p:nvPr/>
              </p:nvCxnSpPr>
              <p:spPr>
                <a:xfrm flipH="1" flipV="1">
                  <a:off x="8922326" y="4711557"/>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6" name="A1"/>
                <p:cNvCxnSpPr>
                  <a:endCxn id="513" idx="6"/>
                </p:cNvCxnSpPr>
                <p:nvPr/>
              </p:nvCxnSpPr>
              <p:spPr>
                <a:xfrm flipH="1" flipV="1">
                  <a:off x="8587620" y="4785848"/>
                  <a:ext cx="721689"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7" name="A7"/>
                <p:cNvCxnSpPr/>
                <p:nvPr/>
              </p:nvCxnSpPr>
              <p:spPr>
                <a:xfrm flipV="1">
                  <a:off x="9309308" y="4715964"/>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8" name="A8"/>
                <p:cNvCxnSpPr/>
                <p:nvPr/>
              </p:nvCxnSpPr>
              <p:spPr>
                <a:xfrm flipV="1">
                  <a:off x="9309308" y="4718230"/>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9" name="A9"/>
                <p:cNvCxnSpPr/>
                <p:nvPr/>
              </p:nvCxnSpPr>
              <p:spPr>
                <a:xfrm flipV="1">
                  <a:off x="9309308" y="4714983"/>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30" name="A10"/>
                <p:cNvCxnSpPr/>
                <p:nvPr/>
              </p:nvCxnSpPr>
              <p:spPr>
                <a:xfrm flipV="1">
                  <a:off x="9309308" y="4721124"/>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31" name="A11"/>
                <p:cNvCxnSpPr>
                  <a:endCxn id="513" idx="2"/>
                </p:cNvCxnSpPr>
                <p:nvPr/>
              </p:nvCxnSpPr>
              <p:spPr>
                <a:xfrm flipV="1">
                  <a:off x="9309308" y="4785848"/>
                  <a:ext cx="2072103"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8672513" y="4023360"/>
                <a:ext cx="2708898" cy="812416"/>
                <a:chOff x="8672513" y="4023360"/>
                <a:chExt cx="2708898" cy="812416"/>
              </a:xfrm>
            </p:grpSpPr>
            <p:cxnSp>
              <p:nvCxnSpPr>
                <p:cNvPr id="410" name="B1"/>
                <p:cNvCxnSpPr/>
                <p:nvPr/>
              </p:nvCxnSpPr>
              <p:spPr>
                <a:xfrm flipV="1">
                  <a:off x="8672513" y="4023360"/>
                  <a:ext cx="1492567" cy="76295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11" name="B2"/>
                <p:cNvCxnSpPr/>
                <p:nvPr/>
              </p:nvCxnSpPr>
              <p:spPr>
                <a:xfrm flipV="1">
                  <a:off x="9024938" y="4048125"/>
                  <a:ext cx="1123950" cy="75247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12" name="B3"/>
                <p:cNvCxnSpPr/>
                <p:nvPr/>
              </p:nvCxnSpPr>
              <p:spPr>
                <a:xfrm flipV="1">
                  <a:off x="9258348" y="4048125"/>
                  <a:ext cx="890540" cy="75644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13" name="B4"/>
                <p:cNvCxnSpPr/>
                <p:nvPr/>
              </p:nvCxnSpPr>
              <p:spPr>
                <a:xfrm flipV="1">
                  <a:off x="9456922" y="4057650"/>
                  <a:ext cx="672916" cy="77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14" name="B5"/>
                <p:cNvCxnSpPr/>
                <p:nvPr/>
              </p:nvCxnSpPr>
              <p:spPr>
                <a:xfrm flipV="1">
                  <a:off x="9665922" y="4062413"/>
                  <a:ext cx="478203" cy="7622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15" name="B6"/>
                <p:cNvCxnSpPr/>
                <p:nvPr/>
              </p:nvCxnSpPr>
              <p:spPr>
                <a:xfrm flipV="1">
                  <a:off x="9874827" y="4052888"/>
                  <a:ext cx="269298" cy="78288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16" name="B7"/>
                <p:cNvCxnSpPr/>
                <p:nvPr/>
              </p:nvCxnSpPr>
              <p:spPr>
                <a:xfrm flipV="1">
                  <a:off x="10085040" y="4057650"/>
                  <a:ext cx="54323" cy="76358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17" name="B8"/>
                <p:cNvCxnSpPr/>
                <p:nvPr/>
              </p:nvCxnSpPr>
              <p:spPr>
                <a:xfrm flipH="1" flipV="1">
                  <a:off x="10144125" y="4038601"/>
                  <a:ext cx="152400" cy="7667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18" name="B9"/>
                <p:cNvCxnSpPr/>
                <p:nvPr/>
              </p:nvCxnSpPr>
              <p:spPr>
                <a:xfrm flipH="1" flipV="1">
                  <a:off x="10129838" y="4048127"/>
                  <a:ext cx="414337" cy="7334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19" name="B10"/>
                <p:cNvCxnSpPr/>
                <p:nvPr/>
              </p:nvCxnSpPr>
              <p:spPr>
                <a:xfrm flipH="1" flipV="1">
                  <a:off x="10148889" y="4062414"/>
                  <a:ext cx="695324" cy="71913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0" name="B11"/>
                <p:cNvCxnSpPr>
                  <a:stCxn id="513" idx="2"/>
                </p:cNvCxnSpPr>
                <p:nvPr/>
              </p:nvCxnSpPr>
              <p:spPr>
                <a:xfrm flipH="1" flipV="1">
                  <a:off x="10134600" y="4029076"/>
                  <a:ext cx="1246811" cy="7567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32" name="Oval 431"/>
            <p:cNvSpPr/>
            <p:nvPr/>
          </p:nvSpPr>
          <p:spPr>
            <a:xfrm flipV="1">
              <a:off x="9126241" y="836644"/>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3" name="i2"/>
            <p:cNvGrpSpPr/>
            <p:nvPr/>
          </p:nvGrpSpPr>
          <p:grpSpPr>
            <a:xfrm>
              <a:off x="8682845" y="1190758"/>
              <a:ext cx="2793792" cy="1623880"/>
              <a:chOff x="8682845" y="1190758"/>
              <a:chExt cx="2793792" cy="1623880"/>
            </a:xfrm>
          </p:grpSpPr>
          <p:cxnSp>
            <p:nvCxnSpPr>
              <p:cNvPr id="434" name="A6"/>
              <p:cNvCxnSpPr/>
              <p:nvPr/>
            </p:nvCxnSpPr>
            <p:spPr>
              <a:xfrm flipH="1">
                <a:off x="10089340" y="1190758"/>
                <a:ext cx="71902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5" name="A5"/>
              <p:cNvCxnSpPr/>
              <p:nvPr/>
            </p:nvCxnSpPr>
            <p:spPr>
              <a:xfrm flipH="1">
                <a:off x="10369226" y="1190758"/>
                <a:ext cx="439135" cy="84295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6" name="A4"/>
              <p:cNvCxnSpPr/>
              <p:nvPr/>
            </p:nvCxnSpPr>
            <p:spPr>
              <a:xfrm flipH="1">
                <a:off x="10640817" y="1190758"/>
                <a:ext cx="167544" cy="84959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7" name="A3"/>
              <p:cNvCxnSpPr/>
              <p:nvPr/>
            </p:nvCxnSpPr>
            <p:spPr>
              <a:xfrm>
                <a:off x="10808361" y="1190758"/>
                <a:ext cx="101685"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8" name="A2"/>
              <p:cNvCxnSpPr/>
              <p:nvPr/>
            </p:nvCxnSpPr>
            <p:spPr>
              <a:xfrm>
                <a:off x="10808359" y="1190758"/>
                <a:ext cx="386984"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39" name="A1"/>
              <p:cNvCxnSpPr/>
              <p:nvPr/>
            </p:nvCxnSpPr>
            <p:spPr>
              <a:xfrm>
                <a:off x="10808360" y="1190758"/>
                <a:ext cx="668276" cy="85437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0" name="A7"/>
              <p:cNvCxnSpPr/>
              <p:nvPr/>
            </p:nvCxnSpPr>
            <p:spPr>
              <a:xfrm flipH="1">
                <a:off x="9812185" y="1190758"/>
                <a:ext cx="996176" cy="84572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1" name="A8"/>
              <p:cNvCxnSpPr/>
              <p:nvPr/>
            </p:nvCxnSpPr>
            <p:spPr>
              <a:xfrm flipH="1">
                <a:off x="9528318" y="1190758"/>
                <a:ext cx="1280043" cy="84345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2" name="A9"/>
              <p:cNvCxnSpPr/>
              <p:nvPr/>
            </p:nvCxnSpPr>
            <p:spPr>
              <a:xfrm flipH="1">
                <a:off x="9261746" y="1190758"/>
                <a:ext cx="1546615" cy="84670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3" name="A10"/>
              <p:cNvCxnSpPr/>
              <p:nvPr/>
            </p:nvCxnSpPr>
            <p:spPr>
              <a:xfrm flipH="1">
                <a:off x="8977880" y="1190758"/>
                <a:ext cx="183048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4" name="A11"/>
              <p:cNvCxnSpPr/>
              <p:nvPr/>
            </p:nvCxnSpPr>
            <p:spPr>
              <a:xfrm flipH="1">
                <a:off x="8682845" y="1190758"/>
                <a:ext cx="2125516" cy="85437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5" name="B1"/>
              <p:cNvCxnSpPr/>
              <p:nvPr/>
            </p:nvCxnSpPr>
            <p:spPr>
              <a:xfrm flipH="1">
                <a:off x="10617994" y="2045128"/>
                <a:ext cx="858643" cy="75284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6" name="B2"/>
              <p:cNvCxnSpPr/>
              <p:nvPr/>
            </p:nvCxnSpPr>
            <p:spPr>
              <a:xfrm flipH="1">
                <a:off x="10622756" y="2042006"/>
                <a:ext cx="556867" cy="7488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7" name="B3"/>
              <p:cNvCxnSpPr/>
              <p:nvPr/>
            </p:nvCxnSpPr>
            <p:spPr>
              <a:xfrm flipH="1">
                <a:off x="10629900" y="2046769"/>
                <a:ext cx="271117" cy="74643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8" name="B4"/>
              <p:cNvCxnSpPr/>
              <p:nvPr/>
            </p:nvCxnSpPr>
            <p:spPr>
              <a:xfrm flipH="1">
                <a:off x="10627519" y="2051531"/>
                <a:ext cx="2035" cy="75120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9" name="B5"/>
              <p:cNvCxnSpPr/>
              <p:nvPr/>
            </p:nvCxnSpPr>
            <p:spPr>
              <a:xfrm>
                <a:off x="10365235" y="2053912"/>
                <a:ext cx="257521" cy="75358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50" name="B6"/>
              <p:cNvCxnSpPr/>
              <p:nvPr/>
            </p:nvCxnSpPr>
            <p:spPr>
              <a:xfrm>
                <a:off x="10086629" y="2042006"/>
                <a:ext cx="536127" cy="75834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51" name="B7"/>
              <p:cNvCxnSpPr/>
              <p:nvPr/>
            </p:nvCxnSpPr>
            <p:spPr>
              <a:xfrm>
                <a:off x="9812785" y="2034862"/>
                <a:ext cx="807590" cy="77977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52" name="B8"/>
              <p:cNvCxnSpPr/>
              <p:nvPr/>
            </p:nvCxnSpPr>
            <p:spPr>
              <a:xfrm>
                <a:off x="9519891" y="2053912"/>
                <a:ext cx="1098103" cy="75834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53" name="B9"/>
              <p:cNvCxnSpPr/>
              <p:nvPr/>
            </p:nvCxnSpPr>
            <p:spPr>
              <a:xfrm>
                <a:off x="9255572" y="2053912"/>
                <a:ext cx="1371947" cy="7559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54" name="B10"/>
              <p:cNvCxnSpPr/>
              <p:nvPr/>
            </p:nvCxnSpPr>
            <p:spPr>
              <a:xfrm>
                <a:off x="8976965" y="2053912"/>
                <a:ext cx="1643410" cy="75358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55" name="B11"/>
              <p:cNvCxnSpPr/>
              <p:nvPr/>
            </p:nvCxnSpPr>
            <p:spPr>
              <a:xfrm>
                <a:off x="8682845" y="2045128"/>
                <a:ext cx="1935149" cy="75522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sp>
          <p:nvSpPr>
            <p:cNvPr id="456" name="Oval 455"/>
            <p:cNvSpPr/>
            <p:nvPr/>
          </p:nvSpPr>
          <p:spPr>
            <a:xfrm flipV="1">
              <a:off x="10626446" y="836644"/>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7" name="Rectangle 456"/>
                <p:cNvSpPr/>
                <p:nvPr/>
              </p:nvSpPr>
              <p:spPr>
                <a:xfrm>
                  <a:off x="11099623" y="2145554"/>
                  <a:ext cx="114980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m:rPr>
                                    <m:nor/>
                                  </m:rPr>
                                  <a:rPr lang="en-IL" sz="2400" i="1">
                                    <a:solidFill>
                                      <a:srgbClr val="FFFF99"/>
                                    </a:solidFill>
                                  </a:rPr>
                                  <m:t>ℓ</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457" name="Rectangle 456"/>
                <p:cNvSpPr>
                  <a:spLocks noRot="1" noChangeAspect="1" noMove="1" noResize="1" noEditPoints="1" noAdjustHandles="1" noChangeArrowheads="1" noChangeShapeType="1" noTextEdit="1"/>
                </p:cNvSpPr>
                <p:nvPr/>
              </p:nvSpPr>
              <p:spPr>
                <a:xfrm>
                  <a:off x="11099623" y="2145554"/>
                  <a:ext cx="1149802" cy="493405"/>
                </a:xfrm>
                <a:prstGeom prst="rect">
                  <a:avLst/>
                </a:prstGeom>
                <a:blipFill>
                  <a:blip r:embed="rId10"/>
                  <a:stretch>
                    <a:fillRect/>
                  </a:stretch>
                </a:blipFill>
              </p:spPr>
              <p:txBody>
                <a:bodyPr/>
                <a:lstStyle/>
                <a:p>
                  <a:r>
                    <a:rPr lang="he-IL">
                      <a:noFill/>
                    </a:rPr>
                    <a:t> </a:t>
                  </a:r>
                </a:p>
              </p:txBody>
            </p:sp>
          </mc:Fallback>
        </mc:AlternateContent>
        <p:grpSp>
          <p:nvGrpSpPr>
            <p:cNvPr id="458" name="Group 457"/>
            <p:cNvGrpSpPr/>
            <p:nvPr/>
          </p:nvGrpSpPr>
          <p:grpSpPr>
            <a:xfrm>
              <a:off x="8654105" y="1868689"/>
              <a:ext cx="2793791" cy="369332"/>
              <a:chOff x="2400522" y="1300125"/>
              <a:chExt cx="2793791" cy="369332"/>
            </a:xfrm>
          </p:grpSpPr>
          <p:sp>
            <p:nvSpPr>
              <p:cNvPr id="459" name="Oval 458">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461" name="Oval 460"/>
            <p:cNvSpPr/>
            <p:nvPr/>
          </p:nvSpPr>
          <p:spPr>
            <a:xfrm flipH="1" flipV="1">
              <a:off x="10486326" y="5536697"/>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2" name="q2"/>
            <p:cNvGrpSpPr/>
            <p:nvPr/>
          </p:nvGrpSpPr>
          <p:grpSpPr>
            <a:xfrm>
              <a:off x="8587620" y="4031456"/>
              <a:ext cx="2793791" cy="1530765"/>
              <a:chOff x="8587620" y="4031456"/>
              <a:chExt cx="2793791" cy="1530765"/>
            </a:xfrm>
          </p:grpSpPr>
          <p:grpSp>
            <p:nvGrpSpPr>
              <p:cNvPr id="463" name="Group 462"/>
              <p:cNvGrpSpPr/>
              <p:nvPr/>
            </p:nvGrpSpPr>
            <p:grpSpPr>
              <a:xfrm flipH="1">
                <a:off x="8587620" y="4712091"/>
                <a:ext cx="2793791" cy="850130"/>
                <a:chOff x="8587620" y="4711557"/>
                <a:chExt cx="2793791" cy="850130"/>
              </a:xfrm>
            </p:grpSpPr>
            <p:cxnSp>
              <p:nvCxnSpPr>
                <p:cNvPr id="501" name="A6"/>
                <p:cNvCxnSpPr/>
                <p:nvPr/>
              </p:nvCxnSpPr>
              <p:spPr>
                <a:xfrm flipV="1">
                  <a:off x="9309308" y="4721124"/>
                  <a:ext cx="71902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2" name="A5"/>
                <p:cNvCxnSpPr/>
                <p:nvPr/>
              </p:nvCxnSpPr>
              <p:spPr>
                <a:xfrm flipV="1">
                  <a:off x="9309308" y="4718737"/>
                  <a:ext cx="439135" cy="84295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3" name="A4"/>
                <p:cNvCxnSpPr/>
                <p:nvPr/>
              </p:nvCxnSpPr>
              <p:spPr>
                <a:xfrm flipV="1">
                  <a:off x="9309308" y="4712091"/>
                  <a:ext cx="167544" cy="84959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4" name="A3"/>
                <p:cNvCxnSpPr/>
                <p:nvPr/>
              </p:nvCxnSpPr>
              <p:spPr>
                <a:xfrm flipH="1" flipV="1">
                  <a:off x="9207623" y="4711557"/>
                  <a:ext cx="101685"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5" name="A2"/>
                <p:cNvCxnSpPr/>
                <p:nvPr/>
              </p:nvCxnSpPr>
              <p:spPr>
                <a:xfrm flipH="1" flipV="1">
                  <a:off x="8922326" y="4711557"/>
                  <a:ext cx="386984"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6" name="A1"/>
                <p:cNvCxnSpPr/>
                <p:nvPr/>
              </p:nvCxnSpPr>
              <p:spPr>
                <a:xfrm flipH="1" flipV="1">
                  <a:off x="8587620" y="4785848"/>
                  <a:ext cx="721689" cy="77583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7" name="A7"/>
                <p:cNvCxnSpPr/>
                <p:nvPr/>
              </p:nvCxnSpPr>
              <p:spPr>
                <a:xfrm flipV="1">
                  <a:off x="9309308" y="4715964"/>
                  <a:ext cx="996176" cy="84572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8" name="A8"/>
                <p:cNvCxnSpPr/>
                <p:nvPr/>
              </p:nvCxnSpPr>
              <p:spPr>
                <a:xfrm flipV="1">
                  <a:off x="9309308" y="4718230"/>
                  <a:ext cx="1280043" cy="84345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9" name="A9"/>
                <p:cNvCxnSpPr/>
                <p:nvPr/>
              </p:nvCxnSpPr>
              <p:spPr>
                <a:xfrm flipV="1">
                  <a:off x="9309308" y="4714983"/>
                  <a:ext cx="1546615" cy="84670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10" name="A10"/>
                <p:cNvCxnSpPr/>
                <p:nvPr/>
              </p:nvCxnSpPr>
              <p:spPr>
                <a:xfrm flipV="1">
                  <a:off x="9309308" y="4721124"/>
                  <a:ext cx="1830481" cy="8405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11" name="A11"/>
                <p:cNvCxnSpPr/>
                <p:nvPr/>
              </p:nvCxnSpPr>
              <p:spPr>
                <a:xfrm flipV="1">
                  <a:off x="9309308" y="4785848"/>
                  <a:ext cx="2072103" cy="77583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4" name="Group 463"/>
              <p:cNvGrpSpPr/>
              <p:nvPr/>
            </p:nvGrpSpPr>
            <p:grpSpPr>
              <a:xfrm>
                <a:off x="8587620" y="4031456"/>
                <a:ext cx="2793791" cy="754392"/>
                <a:chOff x="8587620" y="4031456"/>
                <a:chExt cx="2793791" cy="754392"/>
              </a:xfrm>
            </p:grpSpPr>
            <p:cxnSp>
              <p:nvCxnSpPr>
                <p:cNvPr id="465" name="A11"/>
                <p:cNvCxnSpPr/>
                <p:nvPr/>
              </p:nvCxnSpPr>
              <p:spPr>
                <a:xfrm flipH="1">
                  <a:off x="8884921" y="4069080"/>
                  <a:ext cx="1234439" cy="67818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66" name="A11"/>
                <p:cNvCxnSpPr>
                  <a:endCxn id="513" idx="6"/>
                </p:cNvCxnSpPr>
                <p:nvPr/>
              </p:nvCxnSpPr>
              <p:spPr>
                <a:xfrm flipH="1">
                  <a:off x="8587620" y="4053840"/>
                  <a:ext cx="1539360" cy="732008"/>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67" name="A11"/>
                <p:cNvCxnSpPr/>
                <p:nvPr/>
              </p:nvCxnSpPr>
              <p:spPr>
                <a:xfrm flipH="1">
                  <a:off x="9197341" y="4038600"/>
                  <a:ext cx="952499" cy="74676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68" name="A11"/>
                <p:cNvCxnSpPr/>
                <p:nvPr/>
              </p:nvCxnSpPr>
              <p:spPr>
                <a:xfrm flipH="1">
                  <a:off x="9429751" y="4050506"/>
                  <a:ext cx="709612" cy="7215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69" name="A11"/>
                <p:cNvCxnSpPr/>
                <p:nvPr/>
              </p:nvCxnSpPr>
              <p:spPr>
                <a:xfrm flipH="1">
                  <a:off x="9717881" y="4038600"/>
                  <a:ext cx="426244" cy="72390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70" name="A11"/>
                <p:cNvCxnSpPr/>
                <p:nvPr/>
              </p:nvCxnSpPr>
              <p:spPr>
                <a:xfrm flipH="1">
                  <a:off x="9965531" y="4036219"/>
                  <a:ext cx="176213" cy="728662"/>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71" name="A11"/>
                <p:cNvCxnSpPr/>
                <p:nvPr/>
              </p:nvCxnSpPr>
              <p:spPr>
                <a:xfrm>
                  <a:off x="10141744" y="4031456"/>
                  <a:ext cx="90487" cy="733425"/>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72" name="A11"/>
                <p:cNvCxnSpPr/>
                <p:nvPr/>
              </p:nvCxnSpPr>
              <p:spPr>
                <a:xfrm>
                  <a:off x="10141744" y="4036219"/>
                  <a:ext cx="357187" cy="726281"/>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75" name="A11"/>
                <p:cNvCxnSpPr/>
                <p:nvPr/>
              </p:nvCxnSpPr>
              <p:spPr>
                <a:xfrm>
                  <a:off x="10141744" y="4040982"/>
                  <a:ext cx="621506" cy="71199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97" name="A11"/>
                <p:cNvCxnSpPr/>
                <p:nvPr/>
              </p:nvCxnSpPr>
              <p:spPr>
                <a:xfrm>
                  <a:off x="10139363" y="4038600"/>
                  <a:ext cx="890587" cy="716756"/>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0" name="A11"/>
                <p:cNvCxnSpPr>
                  <a:endCxn id="513" idx="2"/>
                </p:cNvCxnSpPr>
                <p:nvPr/>
              </p:nvCxnSpPr>
              <p:spPr>
                <a:xfrm>
                  <a:off x="10144125" y="4033838"/>
                  <a:ext cx="1237286" cy="75201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512" name="Group 511"/>
            <p:cNvGrpSpPr/>
            <p:nvPr/>
          </p:nvGrpSpPr>
          <p:grpSpPr>
            <a:xfrm flipH="1">
              <a:off x="8587620" y="4594015"/>
              <a:ext cx="2793791" cy="369332"/>
              <a:chOff x="2400522" y="1300125"/>
              <a:chExt cx="2793791" cy="369332"/>
            </a:xfrm>
          </p:grpSpPr>
          <p:sp>
            <p:nvSpPr>
              <p:cNvPr id="513" name="Oval 512">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mc:AlternateContent xmlns:mc="http://schemas.openxmlformats.org/markup-compatibility/2006" xmlns:a14="http://schemas.microsoft.com/office/drawing/2010/main">
          <mc:Choice Requires="a14">
            <p:sp>
              <p:nvSpPr>
                <p:cNvPr id="515" name="Rectangle 514"/>
                <p:cNvSpPr/>
                <p:nvPr/>
              </p:nvSpPr>
              <p:spPr>
                <a:xfrm>
                  <a:off x="1098959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a:rPr lang="en-US" sz="2400" i="1">
                                    <a:solidFill>
                                      <a:srgbClr val="FFFF99"/>
                                    </a:solidFill>
                                    <a:latin typeface="Cambria Math" panose="02040503050406030204" pitchFamily="18" charset="0"/>
                                  </a:rPr>
                                  <m:t>𝑣</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515" name="Rectangle 514"/>
                <p:cNvSpPr>
                  <a:spLocks noRot="1" noChangeAspect="1" noMove="1" noResize="1" noEditPoints="1" noAdjustHandles="1" noChangeArrowheads="1" noChangeShapeType="1" noTextEdit="1"/>
                </p:cNvSpPr>
                <p:nvPr/>
              </p:nvSpPr>
              <p:spPr>
                <a:xfrm>
                  <a:off x="10989593" y="4194474"/>
                  <a:ext cx="1259832" cy="493405"/>
                </a:xfrm>
                <a:prstGeom prst="rect">
                  <a:avLst/>
                </a:prstGeom>
                <a:blipFill>
                  <a:blip r:embed="rId11"/>
                  <a:stretch>
                    <a:fillRect b="-6173"/>
                  </a:stretch>
                </a:blipFill>
              </p:spPr>
              <p:txBody>
                <a:bodyPr/>
                <a:lstStyle/>
                <a:p>
                  <a:r>
                    <a:rPr lang="he-IL">
                      <a:noFill/>
                    </a:rPr>
                    <a:t> </a:t>
                  </a:r>
                </a:p>
              </p:txBody>
            </p:sp>
          </mc:Fallback>
        </mc:AlternateContent>
        <p:sp>
          <p:nvSpPr>
            <p:cNvPr id="516" name="Oval 515"/>
            <p:cNvSpPr/>
            <p:nvPr/>
          </p:nvSpPr>
          <p:spPr>
            <a:xfrm flipH="1" flipV="1">
              <a:off x="9106115" y="5536697"/>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7" name="Rectangle 516"/>
                <p:cNvSpPr/>
                <p:nvPr/>
              </p:nvSpPr>
              <p:spPr>
                <a:xfrm>
                  <a:off x="10956169" y="801265"/>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517" name="Rectangle 516"/>
                <p:cNvSpPr>
                  <a:spLocks noRot="1" noChangeAspect="1" noMove="1" noResize="1" noEditPoints="1" noAdjustHandles="1" noChangeArrowheads="1" noChangeShapeType="1" noTextEdit="1"/>
                </p:cNvSpPr>
                <p:nvPr/>
              </p:nvSpPr>
              <p:spPr>
                <a:xfrm>
                  <a:off x="10956169" y="801265"/>
                  <a:ext cx="577544" cy="707886"/>
                </a:xfrm>
                <a:prstGeom prst="rect">
                  <a:avLst/>
                </a:prstGeom>
                <a:blipFill>
                  <a:blip r:embed="rId1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19" name="Rectangle 518"/>
                <p:cNvSpPr/>
                <p:nvPr/>
              </p:nvSpPr>
              <p:spPr>
                <a:xfrm>
                  <a:off x="10868199" y="5218078"/>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519" name="Rectangle 518"/>
                <p:cNvSpPr>
                  <a:spLocks noRot="1" noChangeAspect="1" noMove="1" noResize="1" noEditPoints="1" noAdjustHandles="1" noChangeArrowheads="1" noChangeShapeType="1" noTextEdit="1"/>
                </p:cNvSpPr>
                <p:nvPr/>
              </p:nvSpPr>
              <p:spPr>
                <a:xfrm>
                  <a:off x="10868199" y="5218078"/>
                  <a:ext cx="577544" cy="707886"/>
                </a:xfrm>
                <a:prstGeom prst="rect">
                  <a:avLst/>
                </a:prstGeom>
                <a:blipFill>
                  <a:blip r:embed="rId13"/>
                  <a:stretch>
                    <a:fillRect/>
                  </a:stretch>
                </a:blipFill>
              </p:spPr>
              <p:txBody>
                <a:bodyPr/>
                <a:lstStyle/>
                <a:p>
                  <a:r>
                    <a:rPr lang="he-IL">
                      <a:noFill/>
                    </a:rPr>
                    <a:t> </a:t>
                  </a:r>
                </a:p>
              </p:txBody>
            </p:sp>
          </mc:Fallback>
        </mc:AlternateContent>
      </p:grpSp>
      <p:grpSp>
        <p:nvGrpSpPr>
          <p:cNvPr id="176" name="קבוצה 175">
            <a:extLst>
              <a:ext uri="{FF2B5EF4-FFF2-40B4-BE49-F238E27FC236}">
                <a16:creationId xmlns:a16="http://schemas.microsoft.com/office/drawing/2014/main" id="{0026E870-F699-4025-9E35-6AFE33FBD0CA}"/>
              </a:ext>
            </a:extLst>
          </p:cNvPr>
          <p:cNvGrpSpPr/>
          <p:nvPr/>
        </p:nvGrpSpPr>
        <p:grpSpPr>
          <a:xfrm>
            <a:off x="276252" y="639730"/>
            <a:ext cx="11973173" cy="5286234"/>
            <a:chOff x="276252" y="639730"/>
            <a:chExt cx="11973173" cy="5286234"/>
          </a:xfrm>
        </p:grpSpPr>
        <p:grpSp>
          <p:nvGrpSpPr>
            <p:cNvPr id="177" name="Group 184">
              <a:extLst>
                <a:ext uri="{FF2B5EF4-FFF2-40B4-BE49-F238E27FC236}">
                  <a16:creationId xmlns:a16="http://schemas.microsoft.com/office/drawing/2014/main" id="{75282CAC-D0EA-4484-9939-6537BF3AFFB0}"/>
                </a:ext>
              </a:extLst>
            </p:cNvPr>
            <p:cNvGrpSpPr/>
            <p:nvPr/>
          </p:nvGrpSpPr>
          <p:grpSpPr>
            <a:xfrm>
              <a:off x="8290800" y="2664000"/>
              <a:ext cx="3521580" cy="1546668"/>
              <a:chOff x="4335210" y="2662508"/>
              <a:chExt cx="3521580" cy="1546668"/>
            </a:xfrm>
          </p:grpSpPr>
          <p:sp>
            <p:nvSpPr>
              <p:cNvPr id="378" name="Rectangle 185">
                <a:extLst>
                  <a:ext uri="{FF2B5EF4-FFF2-40B4-BE49-F238E27FC236}">
                    <a16:creationId xmlns:a16="http://schemas.microsoft.com/office/drawing/2014/main" id="{8211A63F-91D7-404E-AC10-83CFE392A066}"/>
                  </a:ext>
                </a:extLst>
              </p:cNvPr>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186">
                <a:extLst>
                  <a:ext uri="{FF2B5EF4-FFF2-40B4-BE49-F238E27FC236}">
                    <a16:creationId xmlns:a16="http://schemas.microsoft.com/office/drawing/2014/main" id="{5CF0F9F0-1F97-48DB-B32E-A78A06E08DCF}"/>
                  </a:ext>
                </a:extLst>
              </p:cNvPr>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187">
                <a:extLst>
                  <a:ext uri="{FF2B5EF4-FFF2-40B4-BE49-F238E27FC236}">
                    <a16:creationId xmlns:a16="http://schemas.microsoft.com/office/drawing/2014/main" id="{E376C382-A69C-4741-A955-31D308268DAA}"/>
                  </a:ext>
                </a:extLst>
              </p:cNvPr>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188">
                <a:extLst>
                  <a:ext uri="{FF2B5EF4-FFF2-40B4-BE49-F238E27FC236}">
                    <a16:creationId xmlns:a16="http://schemas.microsoft.com/office/drawing/2014/main" id="{3CBE148F-C3BC-4627-BD61-3A8C678E508A}"/>
                  </a:ext>
                </a:extLst>
              </p:cNvPr>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89">
                <a:extLst>
                  <a:ext uri="{FF2B5EF4-FFF2-40B4-BE49-F238E27FC236}">
                    <a16:creationId xmlns:a16="http://schemas.microsoft.com/office/drawing/2014/main" id="{DA10EDE5-38AB-464F-B507-DBF103151847}"/>
                  </a:ext>
                </a:extLst>
              </p:cNvPr>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190">
                <a:extLst>
                  <a:ext uri="{FF2B5EF4-FFF2-40B4-BE49-F238E27FC236}">
                    <a16:creationId xmlns:a16="http://schemas.microsoft.com/office/drawing/2014/main" id="{EC35B9E2-678D-4024-8F9F-2345FE5289EF}"/>
                  </a:ext>
                </a:extLst>
              </p:cNvPr>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191">
                <a:extLst>
                  <a:ext uri="{FF2B5EF4-FFF2-40B4-BE49-F238E27FC236}">
                    <a16:creationId xmlns:a16="http://schemas.microsoft.com/office/drawing/2014/main" id="{C29A2993-CEA3-44D2-82FC-CF9380ADC0FC}"/>
                  </a:ext>
                </a:extLst>
              </p:cNvPr>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192">
                <a:extLst>
                  <a:ext uri="{FF2B5EF4-FFF2-40B4-BE49-F238E27FC236}">
                    <a16:creationId xmlns:a16="http://schemas.microsoft.com/office/drawing/2014/main" id="{018B527C-E96F-4298-984D-7088DA6BEFB3}"/>
                  </a:ext>
                </a:extLst>
              </p:cNvPr>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193">
                <a:extLst>
                  <a:ext uri="{FF2B5EF4-FFF2-40B4-BE49-F238E27FC236}">
                    <a16:creationId xmlns:a16="http://schemas.microsoft.com/office/drawing/2014/main" id="{3A83938B-04A4-4208-9F8E-9D1B7341E190}"/>
                  </a:ext>
                </a:extLst>
              </p:cNvPr>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194">
                <a:extLst>
                  <a:ext uri="{FF2B5EF4-FFF2-40B4-BE49-F238E27FC236}">
                    <a16:creationId xmlns:a16="http://schemas.microsoft.com/office/drawing/2014/main" id="{2969C568-F83B-4A43-A5C4-16F981DCC382}"/>
                  </a:ext>
                </a:extLst>
              </p:cNvPr>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195">
                <a:extLst>
                  <a:ext uri="{FF2B5EF4-FFF2-40B4-BE49-F238E27FC236}">
                    <a16:creationId xmlns:a16="http://schemas.microsoft.com/office/drawing/2014/main" id="{E0002177-35DE-4A8E-A349-A0F2B88C19A5}"/>
                  </a:ext>
                </a:extLst>
              </p:cNvPr>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196">
                <a:extLst>
                  <a:ext uri="{FF2B5EF4-FFF2-40B4-BE49-F238E27FC236}">
                    <a16:creationId xmlns:a16="http://schemas.microsoft.com/office/drawing/2014/main" id="{94045E01-ADC1-4DE4-A2ED-2168B72F9CEC}"/>
                  </a:ext>
                </a:extLst>
              </p:cNvPr>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197">
                <a:extLst>
                  <a:ext uri="{FF2B5EF4-FFF2-40B4-BE49-F238E27FC236}">
                    <a16:creationId xmlns:a16="http://schemas.microsoft.com/office/drawing/2014/main" id="{2A4DACE2-FA78-4EFA-A4E5-4990380279F8}"/>
                  </a:ext>
                </a:extLst>
              </p:cNvPr>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198">
                <a:extLst>
                  <a:ext uri="{FF2B5EF4-FFF2-40B4-BE49-F238E27FC236}">
                    <a16:creationId xmlns:a16="http://schemas.microsoft.com/office/drawing/2014/main" id="{53B82656-82CC-46D8-8F49-6716C91788C1}"/>
                  </a:ext>
                </a:extLst>
              </p:cNvPr>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199">
                <a:extLst>
                  <a:ext uri="{FF2B5EF4-FFF2-40B4-BE49-F238E27FC236}">
                    <a16:creationId xmlns:a16="http://schemas.microsoft.com/office/drawing/2014/main" id="{C1DBC3D6-F736-4CD0-92C4-08847CE55A62}"/>
                  </a:ext>
                </a:extLst>
              </p:cNvPr>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200">
                <a:extLst>
                  <a:ext uri="{FF2B5EF4-FFF2-40B4-BE49-F238E27FC236}">
                    <a16:creationId xmlns:a16="http://schemas.microsoft.com/office/drawing/2014/main" id="{DE327085-6763-4C22-9A90-236A0B55D675}"/>
                  </a:ext>
                </a:extLst>
              </p:cNvPr>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201">
                <a:extLst>
                  <a:ext uri="{FF2B5EF4-FFF2-40B4-BE49-F238E27FC236}">
                    <a16:creationId xmlns:a16="http://schemas.microsoft.com/office/drawing/2014/main" id="{18FB4C5A-5615-4A7F-A9DD-901916E64ECF}"/>
                  </a:ext>
                </a:extLst>
              </p:cNvPr>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202">
                <a:extLst>
                  <a:ext uri="{FF2B5EF4-FFF2-40B4-BE49-F238E27FC236}">
                    <a16:creationId xmlns:a16="http://schemas.microsoft.com/office/drawing/2014/main" id="{80E6926C-9CEB-4812-91E2-9A766827F870}"/>
                  </a:ext>
                </a:extLst>
              </p:cNvPr>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203">
                <a:extLst>
                  <a:ext uri="{FF2B5EF4-FFF2-40B4-BE49-F238E27FC236}">
                    <a16:creationId xmlns:a16="http://schemas.microsoft.com/office/drawing/2014/main" id="{531FB176-B184-41F1-9923-FA6CAD25F62D}"/>
                  </a:ext>
                </a:extLst>
              </p:cNvPr>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204">
                <a:extLst>
                  <a:ext uri="{FF2B5EF4-FFF2-40B4-BE49-F238E27FC236}">
                    <a16:creationId xmlns:a16="http://schemas.microsoft.com/office/drawing/2014/main" id="{9C3F91B5-D7C0-4CD6-90AE-60397AEDDC39}"/>
                  </a:ext>
                </a:extLst>
              </p:cNvPr>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205">
                <a:extLst>
                  <a:ext uri="{FF2B5EF4-FFF2-40B4-BE49-F238E27FC236}">
                    <a16:creationId xmlns:a16="http://schemas.microsoft.com/office/drawing/2014/main" id="{B5EEA5C1-AA75-442C-8921-0511D6669C7C}"/>
                  </a:ext>
                </a:extLst>
              </p:cNvPr>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206">
                <a:extLst>
                  <a:ext uri="{FF2B5EF4-FFF2-40B4-BE49-F238E27FC236}">
                    <a16:creationId xmlns:a16="http://schemas.microsoft.com/office/drawing/2014/main" id="{0034525C-3602-4E25-AB2E-42FAB487905E}"/>
                  </a:ext>
                </a:extLst>
              </p:cNvPr>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209">
                <a:extLst>
                  <a:ext uri="{FF2B5EF4-FFF2-40B4-BE49-F238E27FC236}">
                    <a16:creationId xmlns:a16="http://schemas.microsoft.com/office/drawing/2014/main" id="{BD8592A0-59C9-4758-AC14-C5721F20E7C9}"/>
                  </a:ext>
                </a:extLst>
              </p:cNvPr>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213">
                <a:extLst>
                  <a:ext uri="{FF2B5EF4-FFF2-40B4-BE49-F238E27FC236}">
                    <a16:creationId xmlns:a16="http://schemas.microsoft.com/office/drawing/2014/main" id="{D2511B82-E55D-41E6-A756-DE594B7BA325}"/>
                  </a:ext>
                </a:extLst>
              </p:cNvPr>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219">
                <a:extLst>
                  <a:ext uri="{FF2B5EF4-FFF2-40B4-BE49-F238E27FC236}">
                    <a16:creationId xmlns:a16="http://schemas.microsoft.com/office/drawing/2014/main" id="{3C76C9B3-2FDC-4AFA-B3F1-007757354313}"/>
                  </a:ext>
                </a:extLst>
              </p:cNvPr>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220">
                <a:extLst>
                  <a:ext uri="{FF2B5EF4-FFF2-40B4-BE49-F238E27FC236}">
                    <a16:creationId xmlns:a16="http://schemas.microsoft.com/office/drawing/2014/main" id="{23676FD8-7156-4450-B18C-FB33C6E9772D}"/>
                  </a:ext>
                </a:extLst>
              </p:cNvPr>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222">
                <a:extLst>
                  <a:ext uri="{FF2B5EF4-FFF2-40B4-BE49-F238E27FC236}">
                    <a16:creationId xmlns:a16="http://schemas.microsoft.com/office/drawing/2014/main" id="{3403DA10-B3A9-497B-A6C7-3B0BB88821DF}"/>
                  </a:ext>
                </a:extLst>
              </p:cNvPr>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223">
                <a:extLst>
                  <a:ext uri="{FF2B5EF4-FFF2-40B4-BE49-F238E27FC236}">
                    <a16:creationId xmlns:a16="http://schemas.microsoft.com/office/drawing/2014/main" id="{A0EF4BE1-08AB-477A-A460-E238A41599F5}"/>
                  </a:ext>
                </a:extLst>
              </p:cNvPr>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224">
                <a:extLst>
                  <a:ext uri="{FF2B5EF4-FFF2-40B4-BE49-F238E27FC236}">
                    <a16:creationId xmlns:a16="http://schemas.microsoft.com/office/drawing/2014/main" id="{3513228F-41C1-4EAA-8518-075792F3608B}"/>
                  </a:ext>
                </a:extLst>
              </p:cNvPr>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225">
                <a:extLst>
                  <a:ext uri="{FF2B5EF4-FFF2-40B4-BE49-F238E27FC236}">
                    <a16:creationId xmlns:a16="http://schemas.microsoft.com/office/drawing/2014/main" id="{AAF37B27-C53D-4C39-A2F7-3C396166CF08}"/>
                  </a:ext>
                </a:extLst>
              </p:cNvPr>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226">
                <a:extLst>
                  <a:ext uri="{FF2B5EF4-FFF2-40B4-BE49-F238E27FC236}">
                    <a16:creationId xmlns:a16="http://schemas.microsoft.com/office/drawing/2014/main" id="{B9AA03B7-A511-4019-BEC3-222E8DFD9FE1}"/>
                  </a:ext>
                </a:extLst>
              </p:cNvPr>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227">
                <a:extLst>
                  <a:ext uri="{FF2B5EF4-FFF2-40B4-BE49-F238E27FC236}">
                    <a16:creationId xmlns:a16="http://schemas.microsoft.com/office/drawing/2014/main" id="{AA0E072B-5054-4269-8A31-85499667A275}"/>
                  </a:ext>
                </a:extLst>
              </p:cNvPr>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228">
                <a:extLst>
                  <a:ext uri="{FF2B5EF4-FFF2-40B4-BE49-F238E27FC236}">
                    <a16:creationId xmlns:a16="http://schemas.microsoft.com/office/drawing/2014/main" id="{1A685056-A2A0-4C25-A8AF-2C70EA0CB71F}"/>
                  </a:ext>
                </a:extLst>
              </p:cNvPr>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229">
                <a:extLst>
                  <a:ext uri="{FF2B5EF4-FFF2-40B4-BE49-F238E27FC236}">
                    <a16:creationId xmlns:a16="http://schemas.microsoft.com/office/drawing/2014/main" id="{89FD8846-08DE-4096-A429-13E53D665E8A}"/>
                  </a:ext>
                </a:extLst>
              </p:cNvPr>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230">
                <a:extLst>
                  <a:ext uri="{FF2B5EF4-FFF2-40B4-BE49-F238E27FC236}">
                    <a16:creationId xmlns:a16="http://schemas.microsoft.com/office/drawing/2014/main" id="{B6B3ADD7-6263-4B69-8A17-0E5EDFD35D8A}"/>
                  </a:ext>
                </a:extLst>
              </p:cNvPr>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252">
                <a:extLst>
                  <a:ext uri="{FF2B5EF4-FFF2-40B4-BE49-F238E27FC236}">
                    <a16:creationId xmlns:a16="http://schemas.microsoft.com/office/drawing/2014/main" id="{E9CFE40D-EC07-4F9F-8D4B-CDFC65053BE6}"/>
                  </a:ext>
                </a:extLst>
              </p:cNvPr>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253">
                <a:extLst>
                  <a:ext uri="{FF2B5EF4-FFF2-40B4-BE49-F238E27FC236}">
                    <a16:creationId xmlns:a16="http://schemas.microsoft.com/office/drawing/2014/main" id="{7123A97E-7990-43BB-84CB-6114225A0F7D}"/>
                  </a:ext>
                </a:extLst>
              </p:cNvPr>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254">
                <a:extLst>
                  <a:ext uri="{FF2B5EF4-FFF2-40B4-BE49-F238E27FC236}">
                    <a16:creationId xmlns:a16="http://schemas.microsoft.com/office/drawing/2014/main" id="{2E5600F8-8C68-49A6-91BE-47799C0D54B8}"/>
                  </a:ext>
                </a:extLst>
              </p:cNvPr>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255">
                <a:extLst>
                  <a:ext uri="{FF2B5EF4-FFF2-40B4-BE49-F238E27FC236}">
                    <a16:creationId xmlns:a16="http://schemas.microsoft.com/office/drawing/2014/main" id="{86511474-E24B-4D1E-BFC6-1E9EC7F473F7}"/>
                  </a:ext>
                </a:extLst>
              </p:cNvPr>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256">
                <a:extLst>
                  <a:ext uri="{FF2B5EF4-FFF2-40B4-BE49-F238E27FC236}">
                    <a16:creationId xmlns:a16="http://schemas.microsoft.com/office/drawing/2014/main" id="{B58B5FFA-31DE-47B2-A20B-A53EBD625A6A}"/>
                  </a:ext>
                </a:extLst>
              </p:cNvPr>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257">
                <a:extLst>
                  <a:ext uri="{FF2B5EF4-FFF2-40B4-BE49-F238E27FC236}">
                    <a16:creationId xmlns:a16="http://schemas.microsoft.com/office/drawing/2014/main" id="{7A1D28C5-3FD7-40FE-A42A-9D69E2664B8A}"/>
                  </a:ext>
                </a:extLst>
              </p:cNvPr>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258">
                <a:extLst>
                  <a:ext uri="{FF2B5EF4-FFF2-40B4-BE49-F238E27FC236}">
                    <a16:creationId xmlns:a16="http://schemas.microsoft.com/office/drawing/2014/main" id="{3718C6BE-5F83-45E5-926D-045B5E4D42FE}"/>
                  </a:ext>
                </a:extLst>
              </p:cNvPr>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259">
                <a:extLst>
                  <a:ext uri="{FF2B5EF4-FFF2-40B4-BE49-F238E27FC236}">
                    <a16:creationId xmlns:a16="http://schemas.microsoft.com/office/drawing/2014/main" id="{C43B68D6-5146-4EB2-B91F-BA5C54AFBA90}"/>
                  </a:ext>
                </a:extLst>
              </p:cNvPr>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261">
                <a:extLst>
                  <a:ext uri="{FF2B5EF4-FFF2-40B4-BE49-F238E27FC236}">
                    <a16:creationId xmlns:a16="http://schemas.microsoft.com/office/drawing/2014/main" id="{DBCEDDDF-E95C-47DA-8CC2-CED80C0DB59D}"/>
                  </a:ext>
                </a:extLst>
              </p:cNvPr>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262">
                <a:extLst>
                  <a:ext uri="{FF2B5EF4-FFF2-40B4-BE49-F238E27FC236}">
                    <a16:creationId xmlns:a16="http://schemas.microsoft.com/office/drawing/2014/main" id="{50FCFCCE-71AA-4659-AD25-ADA8181A1CDF}"/>
                  </a:ext>
                </a:extLst>
              </p:cNvPr>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3">
                <a:extLst>
                  <a:ext uri="{FF2B5EF4-FFF2-40B4-BE49-F238E27FC236}">
                    <a16:creationId xmlns:a16="http://schemas.microsoft.com/office/drawing/2014/main" id="{ABADA790-DAE4-495A-9A1C-191A2EFCA89D}"/>
                  </a:ext>
                </a:extLst>
              </p:cNvPr>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264">
                <a:extLst>
                  <a:ext uri="{FF2B5EF4-FFF2-40B4-BE49-F238E27FC236}">
                    <a16:creationId xmlns:a16="http://schemas.microsoft.com/office/drawing/2014/main" id="{9532ADE1-3BA9-4C99-AD99-387C62A71F59}"/>
                  </a:ext>
                </a:extLst>
              </p:cNvPr>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65">
                <a:extLst>
                  <a:ext uri="{FF2B5EF4-FFF2-40B4-BE49-F238E27FC236}">
                    <a16:creationId xmlns:a16="http://schemas.microsoft.com/office/drawing/2014/main" id="{E847DF8A-B3D4-48F5-B236-C0A4ED5830C7}"/>
                  </a:ext>
                </a:extLst>
              </p:cNvPr>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290">
                <a:extLst>
                  <a:ext uri="{FF2B5EF4-FFF2-40B4-BE49-F238E27FC236}">
                    <a16:creationId xmlns:a16="http://schemas.microsoft.com/office/drawing/2014/main" id="{8D2BE3B4-2792-4817-841B-D3FF683A156C}"/>
                  </a:ext>
                </a:extLst>
              </p:cNvPr>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8" name="Rectangle 295">
                  <a:extLst>
                    <a:ext uri="{FF2B5EF4-FFF2-40B4-BE49-F238E27FC236}">
                      <a16:creationId xmlns:a16="http://schemas.microsoft.com/office/drawing/2014/main" id="{8ED00AF0-8848-4B1A-A018-2783AE97ACA2}"/>
                    </a:ext>
                  </a:extLst>
                </p:cNvPr>
                <p:cNvSpPr/>
                <p:nvPr/>
              </p:nvSpPr>
              <p:spPr>
                <a:xfrm>
                  <a:off x="8452178" y="5209151"/>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178" name="Rectangle 295">
                  <a:extLst>
                    <a:ext uri="{FF2B5EF4-FFF2-40B4-BE49-F238E27FC236}">
                      <a16:creationId xmlns:a16="http://schemas.microsoft.com/office/drawing/2014/main" id="{8ED00AF0-8848-4B1A-A018-2783AE97ACA2}"/>
                    </a:ext>
                  </a:extLst>
                </p:cNvPr>
                <p:cNvSpPr>
                  <a:spLocks noRot="1" noChangeAspect="1" noMove="1" noResize="1" noEditPoints="1" noAdjustHandles="1" noChangeArrowheads="1" noChangeShapeType="1" noTextEdit="1"/>
                </p:cNvSpPr>
                <p:nvPr/>
              </p:nvSpPr>
              <p:spPr>
                <a:xfrm>
                  <a:off x="8452178" y="5209151"/>
                  <a:ext cx="577544" cy="707886"/>
                </a:xfrm>
                <a:prstGeom prst="rect">
                  <a:avLst/>
                </a:prstGeom>
                <a:blipFill>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79" name="Rectangle 302">
                  <a:extLst>
                    <a:ext uri="{FF2B5EF4-FFF2-40B4-BE49-F238E27FC236}">
                      <a16:creationId xmlns:a16="http://schemas.microsoft.com/office/drawing/2014/main" id="{760B9A6C-02A2-4E33-9972-2A95BF10D570}"/>
                    </a:ext>
                  </a:extLst>
                </p:cNvPr>
                <p:cNvSpPr/>
                <p:nvPr/>
              </p:nvSpPr>
              <p:spPr>
                <a:xfrm>
                  <a:off x="7874297" y="2145554"/>
                  <a:ext cx="1142684"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179" name="Rectangle 302">
                  <a:extLst>
                    <a:ext uri="{FF2B5EF4-FFF2-40B4-BE49-F238E27FC236}">
                      <a16:creationId xmlns:a16="http://schemas.microsoft.com/office/drawing/2014/main" id="{760B9A6C-02A2-4E33-9972-2A95BF10D570}"/>
                    </a:ext>
                  </a:extLst>
                </p:cNvPr>
                <p:cNvSpPr>
                  <a:spLocks noRot="1" noChangeAspect="1" noMove="1" noResize="1" noEditPoints="1" noAdjustHandles="1" noChangeArrowheads="1" noChangeShapeType="1" noTextEdit="1"/>
                </p:cNvSpPr>
                <p:nvPr/>
              </p:nvSpPr>
              <p:spPr>
                <a:xfrm>
                  <a:off x="7874297" y="2145554"/>
                  <a:ext cx="1142684" cy="493405"/>
                </a:xfrm>
                <a:prstGeom prst="rect">
                  <a:avLst/>
                </a:prstGeom>
                <a:blipFill>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80" name="Rectangle 305">
                  <a:extLst>
                    <a:ext uri="{FF2B5EF4-FFF2-40B4-BE49-F238E27FC236}">
                      <a16:creationId xmlns:a16="http://schemas.microsoft.com/office/drawing/2014/main" id="{DCFFC7B4-C776-4742-B1DF-49EA8B14FB02}"/>
                    </a:ext>
                  </a:extLst>
                </p:cNvPr>
                <p:cNvSpPr/>
                <p:nvPr/>
              </p:nvSpPr>
              <p:spPr>
                <a:xfrm>
                  <a:off x="782814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180" name="Rectangle 305">
                  <a:extLst>
                    <a:ext uri="{FF2B5EF4-FFF2-40B4-BE49-F238E27FC236}">
                      <a16:creationId xmlns:a16="http://schemas.microsoft.com/office/drawing/2014/main" id="{DCFFC7B4-C776-4742-B1DF-49EA8B14FB02}"/>
                    </a:ext>
                  </a:extLst>
                </p:cNvPr>
                <p:cNvSpPr>
                  <a:spLocks noRot="1" noChangeAspect="1" noMove="1" noResize="1" noEditPoints="1" noAdjustHandles="1" noChangeArrowheads="1" noChangeShapeType="1" noTextEdit="1"/>
                </p:cNvSpPr>
                <p:nvPr/>
              </p:nvSpPr>
              <p:spPr>
                <a:xfrm>
                  <a:off x="7828143" y="4194474"/>
                  <a:ext cx="1259832" cy="493405"/>
                </a:xfrm>
                <a:prstGeom prst="rect">
                  <a:avLst/>
                </a:prstGeom>
                <a:blipFill>
                  <a:blip r:embed="rId8"/>
                  <a:stretch>
                    <a:fillRect b="-6173"/>
                  </a:stretch>
                </a:blipFill>
              </p:spPr>
              <p:txBody>
                <a:bodyPr/>
                <a:lstStyle/>
                <a:p>
                  <a:r>
                    <a:rPr lang="he-IL">
                      <a:noFill/>
                    </a:rPr>
                    <a:t> </a:t>
                  </a:r>
                </a:p>
              </p:txBody>
            </p:sp>
          </mc:Fallback>
        </mc:AlternateContent>
        <p:grpSp>
          <p:nvGrpSpPr>
            <p:cNvPr id="181" name="Group 308">
              <a:extLst>
                <a:ext uri="{FF2B5EF4-FFF2-40B4-BE49-F238E27FC236}">
                  <a16:creationId xmlns:a16="http://schemas.microsoft.com/office/drawing/2014/main" id="{B627A420-3BB4-48DB-839D-50075645CD50}"/>
                </a:ext>
              </a:extLst>
            </p:cNvPr>
            <p:cNvGrpSpPr/>
            <p:nvPr/>
          </p:nvGrpSpPr>
          <p:grpSpPr>
            <a:xfrm>
              <a:off x="10160021" y="2806673"/>
              <a:ext cx="476250" cy="1231900"/>
              <a:chOff x="6350000" y="2959100"/>
              <a:chExt cx="476250" cy="1231900"/>
            </a:xfrm>
          </p:grpSpPr>
          <p:cxnSp>
            <p:nvCxnSpPr>
              <p:cNvPr id="375" name="Straight Connector 311">
                <a:extLst>
                  <a:ext uri="{FF2B5EF4-FFF2-40B4-BE49-F238E27FC236}">
                    <a16:creationId xmlns:a16="http://schemas.microsoft.com/office/drawing/2014/main" id="{6400FC33-25C5-4D0D-B02A-7E7F8F095B4C}"/>
                  </a:ext>
                </a:extLst>
              </p:cNvPr>
              <p:cNvCxnSpPr/>
              <p:nvPr/>
            </p:nvCxnSpPr>
            <p:spPr>
              <a:xfrm flipH="1">
                <a:off x="6632815" y="29591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76" name="Straight Connector 314">
                <a:extLst>
                  <a:ext uri="{FF2B5EF4-FFF2-40B4-BE49-F238E27FC236}">
                    <a16:creationId xmlns:a16="http://schemas.microsoft.com/office/drawing/2014/main" id="{AF7797B5-AB4F-489C-80B4-26FC2A328781}"/>
                  </a:ext>
                </a:extLst>
              </p:cNvPr>
              <p:cNvCxnSpPr/>
              <p:nvPr/>
            </p:nvCxnSpPr>
            <p:spPr>
              <a:xfrm>
                <a:off x="6645517" y="33276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77" name="Straight Connector 317">
                <a:extLst>
                  <a:ext uri="{FF2B5EF4-FFF2-40B4-BE49-F238E27FC236}">
                    <a16:creationId xmlns:a16="http://schemas.microsoft.com/office/drawing/2014/main" id="{FD574CA9-2C35-45C5-91F9-65E4D72E124E}"/>
                  </a:ext>
                </a:extLst>
              </p:cNvPr>
              <p:cNvCxnSpPr/>
              <p:nvPr/>
            </p:nvCxnSpPr>
            <p:spPr>
              <a:xfrm flipH="1">
                <a:off x="6350000" y="39579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2" name="Rectangle 320">
                  <a:extLst>
                    <a:ext uri="{FF2B5EF4-FFF2-40B4-BE49-F238E27FC236}">
                      <a16:creationId xmlns:a16="http://schemas.microsoft.com/office/drawing/2014/main" id="{8BC9F870-EBCA-4A17-84A1-118FB94E7528}"/>
                    </a:ext>
                  </a:extLst>
                </p:cNvPr>
                <p:cNvSpPr/>
                <p:nvPr/>
              </p:nvSpPr>
              <p:spPr>
                <a:xfrm>
                  <a:off x="9568844" y="639730"/>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182" name="Rectangle 320">
                  <a:extLst>
                    <a:ext uri="{FF2B5EF4-FFF2-40B4-BE49-F238E27FC236}">
                      <a16:creationId xmlns:a16="http://schemas.microsoft.com/office/drawing/2014/main" id="{8BC9F870-EBCA-4A17-84A1-118FB94E7528}"/>
                    </a:ext>
                  </a:extLst>
                </p:cNvPr>
                <p:cNvSpPr>
                  <a:spLocks noRot="1" noChangeAspect="1" noMove="1" noResize="1" noEditPoints="1" noAdjustHandles="1" noChangeArrowheads="1" noChangeShapeType="1" noTextEdit="1"/>
                </p:cNvSpPr>
                <p:nvPr/>
              </p:nvSpPr>
              <p:spPr>
                <a:xfrm>
                  <a:off x="9568844" y="639730"/>
                  <a:ext cx="577544" cy="707886"/>
                </a:xfrm>
                <a:prstGeom prst="rect">
                  <a:avLst/>
                </a:prstGeom>
                <a:blipFill>
                  <a:blip r:embed="rId9"/>
                  <a:stretch>
                    <a:fillRect/>
                  </a:stretch>
                </a:blipFill>
              </p:spPr>
              <p:txBody>
                <a:bodyPr/>
                <a:lstStyle/>
                <a:p>
                  <a:r>
                    <a:rPr lang="he-IL">
                      <a:noFill/>
                    </a:rPr>
                    <a:t> </a:t>
                  </a:r>
                </a:p>
              </p:txBody>
            </p:sp>
          </mc:Fallback>
        </mc:AlternateContent>
        <p:grpSp>
          <p:nvGrpSpPr>
            <p:cNvPr id="183" name="i1">
              <a:extLst>
                <a:ext uri="{FF2B5EF4-FFF2-40B4-BE49-F238E27FC236}">
                  <a16:creationId xmlns:a16="http://schemas.microsoft.com/office/drawing/2014/main" id="{5EE78C21-164C-4385-A073-EB651EEB655D}"/>
                </a:ext>
              </a:extLst>
            </p:cNvPr>
            <p:cNvGrpSpPr/>
            <p:nvPr/>
          </p:nvGrpSpPr>
          <p:grpSpPr>
            <a:xfrm>
              <a:off x="8654105" y="1206152"/>
              <a:ext cx="2793791" cy="1610867"/>
              <a:chOff x="8654105" y="1206152"/>
              <a:chExt cx="2793791" cy="1610867"/>
            </a:xfrm>
          </p:grpSpPr>
          <p:cxnSp>
            <p:nvCxnSpPr>
              <p:cNvPr id="353" name="A6">
                <a:extLst>
                  <a:ext uri="{FF2B5EF4-FFF2-40B4-BE49-F238E27FC236}">
                    <a16:creationId xmlns:a16="http://schemas.microsoft.com/office/drawing/2014/main" id="{994A8FEE-85E1-499E-AF8A-802E850B3A98}"/>
                  </a:ext>
                </a:extLst>
              </p:cNvPr>
              <p:cNvCxnSpPr/>
              <p:nvPr/>
            </p:nvCxnSpPr>
            <p:spPr>
              <a:xfrm>
                <a:off x="9322380" y="1206152"/>
                <a:ext cx="719021" cy="84056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54" name="A5">
                <a:extLst>
                  <a:ext uri="{FF2B5EF4-FFF2-40B4-BE49-F238E27FC236}">
                    <a16:creationId xmlns:a16="http://schemas.microsoft.com/office/drawing/2014/main" id="{E3CB0F9B-F0D0-458E-BA61-BB4029086FF9}"/>
                  </a:ext>
                </a:extLst>
              </p:cNvPr>
              <p:cNvCxnSpPr/>
              <p:nvPr/>
            </p:nvCxnSpPr>
            <p:spPr>
              <a:xfrm>
                <a:off x="9322380" y="1206152"/>
                <a:ext cx="439135" cy="84295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55" name="A4">
                <a:extLst>
                  <a:ext uri="{FF2B5EF4-FFF2-40B4-BE49-F238E27FC236}">
                    <a16:creationId xmlns:a16="http://schemas.microsoft.com/office/drawing/2014/main" id="{F373DDCC-8105-4714-87D9-A7DE0227F228}"/>
                  </a:ext>
                </a:extLst>
              </p:cNvPr>
              <p:cNvCxnSpPr/>
              <p:nvPr/>
            </p:nvCxnSpPr>
            <p:spPr>
              <a:xfrm>
                <a:off x="9322380" y="1206152"/>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56" name="A3">
                <a:extLst>
                  <a:ext uri="{FF2B5EF4-FFF2-40B4-BE49-F238E27FC236}">
                    <a16:creationId xmlns:a16="http://schemas.microsoft.com/office/drawing/2014/main" id="{2CB8595A-A86C-4269-A22C-767AEA5F3A3F}"/>
                  </a:ext>
                </a:extLst>
              </p:cNvPr>
              <p:cNvCxnSpPr/>
              <p:nvPr/>
            </p:nvCxnSpPr>
            <p:spPr>
              <a:xfrm flipH="1">
                <a:off x="9220695" y="1206152"/>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57" name="A2">
                <a:extLst>
                  <a:ext uri="{FF2B5EF4-FFF2-40B4-BE49-F238E27FC236}">
                    <a16:creationId xmlns:a16="http://schemas.microsoft.com/office/drawing/2014/main" id="{B59F6619-4F55-4105-86F7-CD5C6FF93074}"/>
                  </a:ext>
                </a:extLst>
              </p:cNvPr>
              <p:cNvCxnSpPr/>
              <p:nvPr/>
            </p:nvCxnSpPr>
            <p:spPr>
              <a:xfrm flipH="1">
                <a:off x="8935398" y="1206152"/>
                <a:ext cx="386984" cy="85013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58" name="A1">
                <a:extLst>
                  <a:ext uri="{FF2B5EF4-FFF2-40B4-BE49-F238E27FC236}">
                    <a16:creationId xmlns:a16="http://schemas.microsoft.com/office/drawing/2014/main" id="{6CF28CA1-E867-45A2-904B-3422CF99FB63}"/>
                  </a:ext>
                </a:extLst>
              </p:cNvPr>
              <p:cNvCxnSpPr>
                <a:endCxn id="275" idx="2"/>
              </p:cNvCxnSpPr>
              <p:nvPr/>
            </p:nvCxnSpPr>
            <p:spPr>
              <a:xfrm flipH="1">
                <a:off x="8654105" y="1206152"/>
                <a:ext cx="668276" cy="85437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59" name="A7">
                <a:extLst>
                  <a:ext uri="{FF2B5EF4-FFF2-40B4-BE49-F238E27FC236}">
                    <a16:creationId xmlns:a16="http://schemas.microsoft.com/office/drawing/2014/main" id="{E714D0DB-C8AF-4465-BE1F-FF3AE457544B}"/>
                  </a:ext>
                </a:extLst>
              </p:cNvPr>
              <p:cNvCxnSpPr/>
              <p:nvPr/>
            </p:nvCxnSpPr>
            <p:spPr>
              <a:xfrm>
                <a:off x="9322380" y="1206152"/>
                <a:ext cx="996176" cy="84572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0" name="A8">
                <a:extLst>
                  <a:ext uri="{FF2B5EF4-FFF2-40B4-BE49-F238E27FC236}">
                    <a16:creationId xmlns:a16="http://schemas.microsoft.com/office/drawing/2014/main" id="{36BDB691-61DC-46F7-B721-2BD86D52755E}"/>
                  </a:ext>
                </a:extLst>
              </p:cNvPr>
              <p:cNvCxnSpPr/>
              <p:nvPr/>
            </p:nvCxnSpPr>
            <p:spPr>
              <a:xfrm>
                <a:off x="9322380" y="1206152"/>
                <a:ext cx="1280043" cy="843457"/>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1" name="A9">
                <a:extLst>
                  <a:ext uri="{FF2B5EF4-FFF2-40B4-BE49-F238E27FC236}">
                    <a16:creationId xmlns:a16="http://schemas.microsoft.com/office/drawing/2014/main" id="{601F7E3A-5C57-4BEB-BBAF-D68322569B8E}"/>
                  </a:ext>
                </a:extLst>
              </p:cNvPr>
              <p:cNvCxnSpPr/>
              <p:nvPr/>
            </p:nvCxnSpPr>
            <p:spPr>
              <a:xfrm>
                <a:off x="9322380" y="1206152"/>
                <a:ext cx="1546615" cy="846704"/>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2" name="A10">
                <a:extLst>
                  <a:ext uri="{FF2B5EF4-FFF2-40B4-BE49-F238E27FC236}">
                    <a16:creationId xmlns:a16="http://schemas.microsoft.com/office/drawing/2014/main" id="{2733D1E6-C18A-410A-A773-E09EC0CDA923}"/>
                  </a:ext>
                </a:extLst>
              </p:cNvPr>
              <p:cNvCxnSpPr/>
              <p:nvPr/>
            </p:nvCxnSpPr>
            <p:spPr>
              <a:xfrm>
                <a:off x="9322380" y="1206152"/>
                <a:ext cx="1830481" cy="84056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3" name="A11">
                <a:extLst>
                  <a:ext uri="{FF2B5EF4-FFF2-40B4-BE49-F238E27FC236}">
                    <a16:creationId xmlns:a16="http://schemas.microsoft.com/office/drawing/2014/main" id="{3D7A281F-04A5-42D7-BF57-DA0FC03B1DD8}"/>
                  </a:ext>
                </a:extLst>
              </p:cNvPr>
              <p:cNvCxnSpPr>
                <a:endCxn id="275" idx="6"/>
              </p:cNvCxnSpPr>
              <p:nvPr/>
            </p:nvCxnSpPr>
            <p:spPr>
              <a:xfrm>
                <a:off x="9322380" y="1206152"/>
                <a:ext cx="2125516" cy="85437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4" name="B1">
                <a:extLst>
                  <a:ext uri="{FF2B5EF4-FFF2-40B4-BE49-F238E27FC236}">
                    <a16:creationId xmlns:a16="http://schemas.microsoft.com/office/drawing/2014/main" id="{4591D778-0944-4FB8-8EE0-8AF009956C2D}"/>
                  </a:ext>
                </a:extLst>
              </p:cNvPr>
              <p:cNvCxnSpPr>
                <a:stCxn id="275" idx="2"/>
              </p:cNvCxnSpPr>
              <p:nvPr/>
            </p:nvCxnSpPr>
            <p:spPr>
              <a:xfrm>
                <a:off x="8654105" y="2060522"/>
                <a:ext cx="1944045" cy="727128"/>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5" name="B2">
                <a:extLst>
                  <a:ext uri="{FF2B5EF4-FFF2-40B4-BE49-F238E27FC236}">
                    <a16:creationId xmlns:a16="http://schemas.microsoft.com/office/drawing/2014/main" id="{178B6A6F-4389-42F2-8588-BF0E8FBCB3DC}"/>
                  </a:ext>
                </a:extLst>
              </p:cNvPr>
              <p:cNvCxnSpPr/>
              <p:nvPr/>
            </p:nvCxnSpPr>
            <p:spPr>
              <a:xfrm>
                <a:off x="8951119" y="2057400"/>
                <a:ext cx="1654969" cy="731044"/>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6" name="B3">
                <a:extLst>
                  <a:ext uri="{FF2B5EF4-FFF2-40B4-BE49-F238E27FC236}">
                    <a16:creationId xmlns:a16="http://schemas.microsoft.com/office/drawing/2014/main" id="{4ECD37CB-9D9E-484A-98C4-0D43E322E4FA}"/>
                  </a:ext>
                </a:extLst>
              </p:cNvPr>
              <p:cNvCxnSpPr/>
              <p:nvPr/>
            </p:nvCxnSpPr>
            <p:spPr>
              <a:xfrm>
                <a:off x="9229725" y="2062163"/>
                <a:ext cx="1385888" cy="7286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67" name="B4">
                <a:extLst>
                  <a:ext uri="{FF2B5EF4-FFF2-40B4-BE49-F238E27FC236}">
                    <a16:creationId xmlns:a16="http://schemas.microsoft.com/office/drawing/2014/main" id="{D1A1B8E1-5F9C-44F4-B868-640683C734CC}"/>
                  </a:ext>
                </a:extLst>
              </p:cNvPr>
              <p:cNvCxnSpPr/>
              <p:nvPr/>
            </p:nvCxnSpPr>
            <p:spPr>
              <a:xfrm>
                <a:off x="9501188" y="2066925"/>
                <a:ext cx="1126331" cy="73342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68" name="B5">
                <a:extLst>
                  <a:ext uri="{FF2B5EF4-FFF2-40B4-BE49-F238E27FC236}">
                    <a16:creationId xmlns:a16="http://schemas.microsoft.com/office/drawing/2014/main" id="{F8E95E7B-40F9-464B-9862-40DDC048F625}"/>
                  </a:ext>
                </a:extLst>
              </p:cNvPr>
              <p:cNvCxnSpPr/>
              <p:nvPr/>
            </p:nvCxnSpPr>
            <p:spPr>
              <a:xfrm>
                <a:off x="9765506" y="2069306"/>
                <a:ext cx="852488" cy="721519"/>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9" name="B6">
                <a:extLst>
                  <a:ext uri="{FF2B5EF4-FFF2-40B4-BE49-F238E27FC236}">
                    <a16:creationId xmlns:a16="http://schemas.microsoft.com/office/drawing/2014/main" id="{9B79774A-1A94-4D87-94BB-4BAFFFC0EA06}"/>
                  </a:ext>
                </a:extLst>
              </p:cNvPr>
              <p:cNvCxnSpPr/>
              <p:nvPr/>
            </p:nvCxnSpPr>
            <p:spPr>
              <a:xfrm>
                <a:off x="10044113" y="2057400"/>
                <a:ext cx="566737" cy="74771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70" name="B7">
                <a:extLst>
                  <a:ext uri="{FF2B5EF4-FFF2-40B4-BE49-F238E27FC236}">
                    <a16:creationId xmlns:a16="http://schemas.microsoft.com/office/drawing/2014/main" id="{9E3245CF-C39D-4A7C-BCA9-E0D2D5C1610A}"/>
                  </a:ext>
                </a:extLst>
              </p:cNvPr>
              <p:cNvCxnSpPr/>
              <p:nvPr/>
            </p:nvCxnSpPr>
            <p:spPr>
              <a:xfrm>
                <a:off x="10317956" y="2050256"/>
                <a:ext cx="300038" cy="76200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71" name="B8">
                <a:extLst>
                  <a:ext uri="{FF2B5EF4-FFF2-40B4-BE49-F238E27FC236}">
                    <a16:creationId xmlns:a16="http://schemas.microsoft.com/office/drawing/2014/main" id="{332F5BDD-9BE5-4F88-8562-F1A69EA1B582}"/>
                  </a:ext>
                </a:extLst>
              </p:cNvPr>
              <p:cNvCxnSpPr/>
              <p:nvPr/>
            </p:nvCxnSpPr>
            <p:spPr>
              <a:xfrm flipH="1">
                <a:off x="10608469" y="2069306"/>
                <a:ext cx="2381" cy="74295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72" name="B9">
                <a:extLst>
                  <a:ext uri="{FF2B5EF4-FFF2-40B4-BE49-F238E27FC236}">
                    <a16:creationId xmlns:a16="http://schemas.microsoft.com/office/drawing/2014/main" id="{B934BB60-1D26-4BC5-9A24-4BEC54DD34B5}"/>
                  </a:ext>
                </a:extLst>
              </p:cNvPr>
              <p:cNvCxnSpPr/>
              <p:nvPr/>
            </p:nvCxnSpPr>
            <p:spPr>
              <a:xfrm flipH="1">
                <a:off x="10617994" y="2069306"/>
                <a:ext cx="257175" cy="740569"/>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73" name="B10">
                <a:extLst>
                  <a:ext uri="{FF2B5EF4-FFF2-40B4-BE49-F238E27FC236}">
                    <a16:creationId xmlns:a16="http://schemas.microsoft.com/office/drawing/2014/main" id="{6AD7E916-AE9A-4500-AC8D-2DBA56B6E0D8}"/>
                  </a:ext>
                </a:extLst>
              </p:cNvPr>
              <p:cNvCxnSpPr/>
              <p:nvPr/>
            </p:nvCxnSpPr>
            <p:spPr>
              <a:xfrm flipH="1">
                <a:off x="10625138" y="2069306"/>
                <a:ext cx="528638" cy="74771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74" name="B11">
                <a:extLst>
                  <a:ext uri="{FF2B5EF4-FFF2-40B4-BE49-F238E27FC236}">
                    <a16:creationId xmlns:a16="http://schemas.microsoft.com/office/drawing/2014/main" id="{4CCEDDB3-244C-44A2-9C0A-8F1042C8EE51}"/>
                  </a:ext>
                </a:extLst>
              </p:cNvPr>
              <p:cNvCxnSpPr>
                <a:stCxn id="275" idx="6"/>
              </p:cNvCxnSpPr>
              <p:nvPr/>
            </p:nvCxnSpPr>
            <p:spPr>
              <a:xfrm flipH="1">
                <a:off x="10629900" y="2060522"/>
                <a:ext cx="817996" cy="746972"/>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4" name="q1">
              <a:extLst>
                <a:ext uri="{FF2B5EF4-FFF2-40B4-BE49-F238E27FC236}">
                  <a16:creationId xmlns:a16="http://schemas.microsoft.com/office/drawing/2014/main" id="{214CC9B0-B119-47D4-B17F-E047C06D6195}"/>
                </a:ext>
              </a:extLst>
            </p:cNvPr>
            <p:cNvGrpSpPr/>
            <p:nvPr/>
          </p:nvGrpSpPr>
          <p:grpSpPr>
            <a:xfrm>
              <a:off x="8587620" y="4023360"/>
              <a:ext cx="2793791" cy="1538327"/>
              <a:chOff x="8587620" y="4023360"/>
              <a:chExt cx="2793791" cy="1538327"/>
            </a:xfrm>
          </p:grpSpPr>
          <p:grpSp>
            <p:nvGrpSpPr>
              <p:cNvPr id="302" name="Group 407">
                <a:extLst>
                  <a:ext uri="{FF2B5EF4-FFF2-40B4-BE49-F238E27FC236}">
                    <a16:creationId xmlns:a16="http://schemas.microsoft.com/office/drawing/2014/main" id="{CC15189B-D5CF-431E-844F-E7484A45469C}"/>
                  </a:ext>
                </a:extLst>
              </p:cNvPr>
              <p:cNvGrpSpPr/>
              <p:nvPr/>
            </p:nvGrpSpPr>
            <p:grpSpPr>
              <a:xfrm>
                <a:off x="8587620" y="4711557"/>
                <a:ext cx="2793791" cy="850130"/>
                <a:chOff x="8587620" y="4711557"/>
                <a:chExt cx="2793791" cy="850130"/>
              </a:xfrm>
            </p:grpSpPr>
            <p:cxnSp>
              <p:nvCxnSpPr>
                <p:cNvPr id="322" name="A6">
                  <a:extLst>
                    <a:ext uri="{FF2B5EF4-FFF2-40B4-BE49-F238E27FC236}">
                      <a16:creationId xmlns:a16="http://schemas.microsoft.com/office/drawing/2014/main" id="{C72CB51B-834A-4772-A0C6-CA70E16BA6D2}"/>
                    </a:ext>
                  </a:extLst>
                </p:cNvPr>
                <p:cNvCxnSpPr/>
                <p:nvPr/>
              </p:nvCxnSpPr>
              <p:spPr>
                <a:xfrm flipV="1">
                  <a:off x="9309308" y="4721124"/>
                  <a:ext cx="719021" cy="84056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23" name="A5">
                  <a:extLst>
                    <a:ext uri="{FF2B5EF4-FFF2-40B4-BE49-F238E27FC236}">
                      <a16:creationId xmlns:a16="http://schemas.microsoft.com/office/drawing/2014/main" id="{609C6842-340D-421C-9562-E6423CEFD7D3}"/>
                    </a:ext>
                  </a:extLst>
                </p:cNvPr>
                <p:cNvCxnSpPr/>
                <p:nvPr/>
              </p:nvCxnSpPr>
              <p:spPr>
                <a:xfrm flipV="1">
                  <a:off x="9309308" y="4718737"/>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25" name="A4">
                  <a:extLst>
                    <a:ext uri="{FF2B5EF4-FFF2-40B4-BE49-F238E27FC236}">
                      <a16:creationId xmlns:a16="http://schemas.microsoft.com/office/drawing/2014/main" id="{25B8C6E0-CDA3-4F17-BA66-862846AE4DE6}"/>
                    </a:ext>
                  </a:extLst>
                </p:cNvPr>
                <p:cNvCxnSpPr/>
                <p:nvPr/>
              </p:nvCxnSpPr>
              <p:spPr>
                <a:xfrm flipV="1">
                  <a:off x="9309308" y="4712091"/>
                  <a:ext cx="167544" cy="849596"/>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27" name="A3">
                  <a:extLst>
                    <a:ext uri="{FF2B5EF4-FFF2-40B4-BE49-F238E27FC236}">
                      <a16:creationId xmlns:a16="http://schemas.microsoft.com/office/drawing/2014/main" id="{7023AF5A-0F96-4CC7-9FED-0FEA15703436}"/>
                    </a:ext>
                  </a:extLst>
                </p:cNvPr>
                <p:cNvCxnSpPr/>
                <p:nvPr/>
              </p:nvCxnSpPr>
              <p:spPr>
                <a:xfrm flipH="1" flipV="1">
                  <a:off x="9207623" y="4711557"/>
                  <a:ext cx="101685" cy="85013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28" name="A2">
                  <a:extLst>
                    <a:ext uri="{FF2B5EF4-FFF2-40B4-BE49-F238E27FC236}">
                      <a16:creationId xmlns:a16="http://schemas.microsoft.com/office/drawing/2014/main" id="{780306A3-3AA6-4A8A-A339-62BDBE5B1370}"/>
                    </a:ext>
                  </a:extLst>
                </p:cNvPr>
                <p:cNvCxnSpPr/>
                <p:nvPr/>
              </p:nvCxnSpPr>
              <p:spPr>
                <a:xfrm flipH="1" flipV="1">
                  <a:off x="8922326" y="4711557"/>
                  <a:ext cx="386984" cy="85013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31" name="A1">
                  <a:extLst>
                    <a:ext uri="{FF2B5EF4-FFF2-40B4-BE49-F238E27FC236}">
                      <a16:creationId xmlns:a16="http://schemas.microsoft.com/office/drawing/2014/main" id="{9C9EF246-2389-4CCC-BE53-3261638DE283}"/>
                    </a:ext>
                  </a:extLst>
                </p:cNvPr>
                <p:cNvCxnSpPr>
                  <a:endCxn id="236" idx="6"/>
                </p:cNvCxnSpPr>
                <p:nvPr/>
              </p:nvCxnSpPr>
              <p:spPr>
                <a:xfrm flipH="1" flipV="1">
                  <a:off x="8587620" y="4785848"/>
                  <a:ext cx="721689"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33" name="A7">
                  <a:extLst>
                    <a:ext uri="{FF2B5EF4-FFF2-40B4-BE49-F238E27FC236}">
                      <a16:creationId xmlns:a16="http://schemas.microsoft.com/office/drawing/2014/main" id="{57FFA762-A320-4AFB-9860-9211F610B92F}"/>
                    </a:ext>
                  </a:extLst>
                </p:cNvPr>
                <p:cNvCxnSpPr/>
                <p:nvPr/>
              </p:nvCxnSpPr>
              <p:spPr>
                <a:xfrm flipV="1">
                  <a:off x="9309308" y="4715964"/>
                  <a:ext cx="996176" cy="84572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34" name="A8">
                  <a:extLst>
                    <a:ext uri="{FF2B5EF4-FFF2-40B4-BE49-F238E27FC236}">
                      <a16:creationId xmlns:a16="http://schemas.microsoft.com/office/drawing/2014/main" id="{731ABC14-912C-418C-8038-B7B0625A0C45}"/>
                    </a:ext>
                  </a:extLst>
                </p:cNvPr>
                <p:cNvCxnSpPr/>
                <p:nvPr/>
              </p:nvCxnSpPr>
              <p:spPr>
                <a:xfrm flipV="1">
                  <a:off x="9309308" y="4718230"/>
                  <a:ext cx="1280043" cy="843457"/>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50" name="A9">
                  <a:extLst>
                    <a:ext uri="{FF2B5EF4-FFF2-40B4-BE49-F238E27FC236}">
                      <a16:creationId xmlns:a16="http://schemas.microsoft.com/office/drawing/2014/main" id="{B47CE7A5-CF85-40C7-9331-7834B74DF78F}"/>
                    </a:ext>
                  </a:extLst>
                </p:cNvPr>
                <p:cNvCxnSpPr/>
                <p:nvPr/>
              </p:nvCxnSpPr>
              <p:spPr>
                <a:xfrm flipV="1">
                  <a:off x="9309308" y="4714983"/>
                  <a:ext cx="1546615" cy="846704"/>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51" name="A10">
                  <a:extLst>
                    <a:ext uri="{FF2B5EF4-FFF2-40B4-BE49-F238E27FC236}">
                      <a16:creationId xmlns:a16="http://schemas.microsoft.com/office/drawing/2014/main" id="{BB5079EB-7D67-4C3F-B958-8D8A7E8CE989}"/>
                    </a:ext>
                  </a:extLst>
                </p:cNvPr>
                <p:cNvCxnSpPr/>
                <p:nvPr/>
              </p:nvCxnSpPr>
              <p:spPr>
                <a:xfrm flipV="1">
                  <a:off x="9309308" y="4721124"/>
                  <a:ext cx="1830481" cy="84056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52" name="A11">
                  <a:extLst>
                    <a:ext uri="{FF2B5EF4-FFF2-40B4-BE49-F238E27FC236}">
                      <a16:creationId xmlns:a16="http://schemas.microsoft.com/office/drawing/2014/main" id="{F70BA0C5-1D8E-4E0D-BCDB-F5048D69E37A}"/>
                    </a:ext>
                  </a:extLst>
                </p:cNvPr>
                <p:cNvCxnSpPr>
                  <a:endCxn id="236" idx="2"/>
                </p:cNvCxnSpPr>
                <p:nvPr/>
              </p:nvCxnSpPr>
              <p:spPr>
                <a:xfrm flipV="1">
                  <a:off x="9309308" y="4785848"/>
                  <a:ext cx="2072103" cy="775839"/>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04" name="Group 408">
                <a:extLst>
                  <a:ext uri="{FF2B5EF4-FFF2-40B4-BE49-F238E27FC236}">
                    <a16:creationId xmlns:a16="http://schemas.microsoft.com/office/drawing/2014/main" id="{2CC7356E-C064-4165-BA29-67EA69784FD5}"/>
                  </a:ext>
                </a:extLst>
              </p:cNvPr>
              <p:cNvGrpSpPr/>
              <p:nvPr/>
            </p:nvGrpSpPr>
            <p:grpSpPr>
              <a:xfrm>
                <a:off x="8672513" y="4023360"/>
                <a:ext cx="2708898" cy="812416"/>
                <a:chOff x="8672513" y="4023360"/>
                <a:chExt cx="2708898" cy="812416"/>
              </a:xfrm>
            </p:grpSpPr>
            <p:cxnSp>
              <p:nvCxnSpPr>
                <p:cNvPr id="305" name="B1">
                  <a:extLst>
                    <a:ext uri="{FF2B5EF4-FFF2-40B4-BE49-F238E27FC236}">
                      <a16:creationId xmlns:a16="http://schemas.microsoft.com/office/drawing/2014/main" id="{F40CE9F3-5E50-4228-9577-47D204F02AA0}"/>
                    </a:ext>
                  </a:extLst>
                </p:cNvPr>
                <p:cNvCxnSpPr/>
                <p:nvPr/>
              </p:nvCxnSpPr>
              <p:spPr>
                <a:xfrm flipV="1">
                  <a:off x="8672513" y="4023360"/>
                  <a:ext cx="1492567" cy="76295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07" name="B2">
                  <a:extLst>
                    <a:ext uri="{FF2B5EF4-FFF2-40B4-BE49-F238E27FC236}">
                      <a16:creationId xmlns:a16="http://schemas.microsoft.com/office/drawing/2014/main" id="{F34E9D37-9D18-4E0D-A9C5-9B4D8668A783}"/>
                    </a:ext>
                  </a:extLst>
                </p:cNvPr>
                <p:cNvCxnSpPr/>
                <p:nvPr/>
              </p:nvCxnSpPr>
              <p:spPr>
                <a:xfrm flipV="1">
                  <a:off x="9024938" y="4048125"/>
                  <a:ext cx="1123950" cy="752475"/>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08" name="B3">
                  <a:extLst>
                    <a:ext uri="{FF2B5EF4-FFF2-40B4-BE49-F238E27FC236}">
                      <a16:creationId xmlns:a16="http://schemas.microsoft.com/office/drawing/2014/main" id="{88C719BD-DA1B-4BCB-91DC-087B99CE38C4}"/>
                    </a:ext>
                  </a:extLst>
                </p:cNvPr>
                <p:cNvCxnSpPr/>
                <p:nvPr/>
              </p:nvCxnSpPr>
              <p:spPr>
                <a:xfrm flipV="1">
                  <a:off x="9258348" y="4048125"/>
                  <a:ext cx="890540" cy="756445"/>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10" name="B4">
                  <a:extLst>
                    <a:ext uri="{FF2B5EF4-FFF2-40B4-BE49-F238E27FC236}">
                      <a16:creationId xmlns:a16="http://schemas.microsoft.com/office/drawing/2014/main" id="{8EDA510B-7263-4FE9-A411-89E7D51C361C}"/>
                    </a:ext>
                  </a:extLst>
                </p:cNvPr>
                <p:cNvCxnSpPr/>
                <p:nvPr/>
              </p:nvCxnSpPr>
              <p:spPr>
                <a:xfrm flipV="1">
                  <a:off x="9456922" y="4057650"/>
                  <a:ext cx="672916" cy="770569"/>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11" name="B5">
                  <a:extLst>
                    <a:ext uri="{FF2B5EF4-FFF2-40B4-BE49-F238E27FC236}">
                      <a16:creationId xmlns:a16="http://schemas.microsoft.com/office/drawing/2014/main" id="{133F9308-9751-4CD5-952F-A766E2739544}"/>
                    </a:ext>
                  </a:extLst>
                </p:cNvPr>
                <p:cNvCxnSpPr/>
                <p:nvPr/>
              </p:nvCxnSpPr>
              <p:spPr>
                <a:xfrm flipV="1">
                  <a:off x="9665922" y="4062413"/>
                  <a:ext cx="478203" cy="7622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13" name="B6">
                  <a:extLst>
                    <a:ext uri="{FF2B5EF4-FFF2-40B4-BE49-F238E27FC236}">
                      <a16:creationId xmlns:a16="http://schemas.microsoft.com/office/drawing/2014/main" id="{9D9C2899-F069-43F0-A019-EB4E7B4C3BFD}"/>
                    </a:ext>
                  </a:extLst>
                </p:cNvPr>
                <p:cNvCxnSpPr/>
                <p:nvPr/>
              </p:nvCxnSpPr>
              <p:spPr>
                <a:xfrm flipV="1">
                  <a:off x="9874827" y="4052888"/>
                  <a:ext cx="269298" cy="782888"/>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14" name="B7">
                  <a:extLst>
                    <a:ext uri="{FF2B5EF4-FFF2-40B4-BE49-F238E27FC236}">
                      <a16:creationId xmlns:a16="http://schemas.microsoft.com/office/drawing/2014/main" id="{2FEDF5F5-813D-41DB-8AB5-6C7B52666F04}"/>
                    </a:ext>
                  </a:extLst>
                </p:cNvPr>
                <p:cNvCxnSpPr/>
                <p:nvPr/>
              </p:nvCxnSpPr>
              <p:spPr>
                <a:xfrm flipV="1">
                  <a:off x="10085040" y="4057650"/>
                  <a:ext cx="54323" cy="763588"/>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16" name="B8">
                  <a:extLst>
                    <a:ext uri="{FF2B5EF4-FFF2-40B4-BE49-F238E27FC236}">
                      <a16:creationId xmlns:a16="http://schemas.microsoft.com/office/drawing/2014/main" id="{CFBA8369-108D-4348-A373-03B2E84A0553}"/>
                    </a:ext>
                  </a:extLst>
                </p:cNvPr>
                <p:cNvCxnSpPr/>
                <p:nvPr/>
              </p:nvCxnSpPr>
              <p:spPr>
                <a:xfrm flipH="1" flipV="1">
                  <a:off x="10144125" y="4038601"/>
                  <a:ext cx="152400" cy="766762"/>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17" name="B9">
                  <a:extLst>
                    <a:ext uri="{FF2B5EF4-FFF2-40B4-BE49-F238E27FC236}">
                      <a16:creationId xmlns:a16="http://schemas.microsoft.com/office/drawing/2014/main" id="{7193672D-640B-4AE8-9BFF-BC569247DEA1}"/>
                    </a:ext>
                  </a:extLst>
                </p:cNvPr>
                <p:cNvCxnSpPr/>
                <p:nvPr/>
              </p:nvCxnSpPr>
              <p:spPr>
                <a:xfrm flipH="1" flipV="1">
                  <a:off x="10129838" y="4048127"/>
                  <a:ext cx="414337" cy="73342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19" name="B10">
                  <a:extLst>
                    <a:ext uri="{FF2B5EF4-FFF2-40B4-BE49-F238E27FC236}">
                      <a16:creationId xmlns:a16="http://schemas.microsoft.com/office/drawing/2014/main" id="{E67AB16C-4F8B-4B3C-A7A3-70A66B6E7FAE}"/>
                    </a:ext>
                  </a:extLst>
                </p:cNvPr>
                <p:cNvCxnSpPr/>
                <p:nvPr/>
              </p:nvCxnSpPr>
              <p:spPr>
                <a:xfrm flipH="1" flipV="1">
                  <a:off x="10148889" y="4062414"/>
                  <a:ext cx="695324" cy="719136"/>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20" name="B11">
                  <a:extLst>
                    <a:ext uri="{FF2B5EF4-FFF2-40B4-BE49-F238E27FC236}">
                      <a16:creationId xmlns:a16="http://schemas.microsoft.com/office/drawing/2014/main" id="{834D50FA-2AA2-489A-A8EF-B0D18AFFE562}"/>
                    </a:ext>
                  </a:extLst>
                </p:cNvPr>
                <p:cNvCxnSpPr>
                  <a:stCxn id="236" idx="2"/>
                </p:cNvCxnSpPr>
                <p:nvPr/>
              </p:nvCxnSpPr>
              <p:spPr>
                <a:xfrm flipH="1" flipV="1">
                  <a:off x="10134600" y="4029076"/>
                  <a:ext cx="1246811" cy="756772"/>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208" name="Oval 431">
              <a:extLst>
                <a:ext uri="{FF2B5EF4-FFF2-40B4-BE49-F238E27FC236}">
                  <a16:creationId xmlns:a16="http://schemas.microsoft.com/office/drawing/2014/main" id="{C287DD47-D080-494F-B532-251273DA2202}"/>
                </a:ext>
              </a:extLst>
            </p:cNvPr>
            <p:cNvSpPr/>
            <p:nvPr/>
          </p:nvSpPr>
          <p:spPr>
            <a:xfrm flipV="1">
              <a:off x="9126241" y="836644"/>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i2">
              <a:extLst>
                <a:ext uri="{FF2B5EF4-FFF2-40B4-BE49-F238E27FC236}">
                  <a16:creationId xmlns:a16="http://schemas.microsoft.com/office/drawing/2014/main" id="{81741DD7-DFF9-4C24-89D7-81D2DC3F4366}"/>
                </a:ext>
              </a:extLst>
            </p:cNvPr>
            <p:cNvGrpSpPr/>
            <p:nvPr/>
          </p:nvGrpSpPr>
          <p:grpSpPr>
            <a:xfrm>
              <a:off x="8682845" y="1190758"/>
              <a:ext cx="2793792" cy="1623880"/>
              <a:chOff x="8682845" y="1190758"/>
              <a:chExt cx="2793792" cy="1623880"/>
            </a:xfrm>
          </p:grpSpPr>
          <p:cxnSp>
            <p:nvCxnSpPr>
              <p:cNvPr id="277" name="A6">
                <a:extLst>
                  <a:ext uri="{FF2B5EF4-FFF2-40B4-BE49-F238E27FC236}">
                    <a16:creationId xmlns:a16="http://schemas.microsoft.com/office/drawing/2014/main" id="{3E0C68AC-9A83-40B0-8156-E0B735A90D62}"/>
                  </a:ext>
                </a:extLst>
              </p:cNvPr>
              <p:cNvCxnSpPr/>
              <p:nvPr/>
            </p:nvCxnSpPr>
            <p:spPr>
              <a:xfrm flipH="1">
                <a:off x="10089340" y="1190758"/>
                <a:ext cx="719021" cy="84056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8" name="A5">
                <a:extLst>
                  <a:ext uri="{FF2B5EF4-FFF2-40B4-BE49-F238E27FC236}">
                    <a16:creationId xmlns:a16="http://schemas.microsoft.com/office/drawing/2014/main" id="{024D5125-97C0-4873-9E7F-5AC7119626B2}"/>
                  </a:ext>
                </a:extLst>
              </p:cNvPr>
              <p:cNvCxnSpPr/>
              <p:nvPr/>
            </p:nvCxnSpPr>
            <p:spPr>
              <a:xfrm flipH="1">
                <a:off x="10369226" y="1190758"/>
                <a:ext cx="439135" cy="84295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9" name="A4">
                <a:extLst>
                  <a:ext uri="{FF2B5EF4-FFF2-40B4-BE49-F238E27FC236}">
                    <a16:creationId xmlns:a16="http://schemas.microsoft.com/office/drawing/2014/main" id="{3E84097A-1B5C-4FDA-8728-04E729D71038}"/>
                  </a:ext>
                </a:extLst>
              </p:cNvPr>
              <p:cNvCxnSpPr/>
              <p:nvPr/>
            </p:nvCxnSpPr>
            <p:spPr>
              <a:xfrm flipH="1">
                <a:off x="10640817" y="1190758"/>
                <a:ext cx="167544" cy="849596"/>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80" name="A3">
                <a:extLst>
                  <a:ext uri="{FF2B5EF4-FFF2-40B4-BE49-F238E27FC236}">
                    <a16:creationId xmlns:a16="http://schemas.microsoft.com/office/drawing/2014/main" id="{06406BAE-AE89-4738-80BB-6E0AAA309F5F}"/>
                  </a:ext>
                </a:extLst>
              </p:cNvPr>
              <p:cNvCxnSpPr/>
              <p:nvPr/>
            </p:nvCxnSpPr>
            <p:spPr>
              <a:xfrm>
                <a:off x="10808361" y="1190758"/>
                <a:ext cx="101685" cy="85013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81" name="A2">
                <a:extLst>
                  <a:ext uri="{FF2B5EF4-FFF2-40B4-BE49-F238E27FC236}">
                    <a16:creationId xmlns:a16="http://schemas.microsoft.com/office/drawing/2014/main" id="{7C935974-A449-4C81-9A43-48265D1B266A}"/>
                  </a:ext>
                </a:extLst>
              </p:cNvPr>
              <p:cNvCxnSpPr/>
              <p:nvPr/>
            </p:nvCxnSpPr>
            <p:spPr>
              <a:xfrm>
                <a:off x="10808359" y="1190758"/>
                <a:ext cx="386984"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282" name="A1">
                <a:extLst>
                  <a:ext uri="{FF2B5EF4-FFF2-40B4-BE49-F238E27FC236}">
                    <a16:creationId xmlns:a16="http://schemas.microsoft.com/office/drawing/2014/main" id="{53B2E94D-C56E-4F31-A02B-DF06A0F0C801}"/>
                  </a:ext>
                </a:extLst>
              </p:cNvPr>
              <p:cNvCxnSpPr/>
              <p:nvPr/>
            </p:nvCxnSpPr>
            <p:spPr>
              <a:xfrm>
                <a:off x="10808360" y="1190758"/>
                <a:ext cx="668276" cy="85437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83" name="A7">
                <a:extLst>
                  <a:ext uri="{FF2B5EF4-FFF2-40B4-BE49-F238E27FC236}">
                    <a16:creationId xmlns:a16="http://schemas.microsoft.com/office/drawing/2014/main" id="{890DE66A-5DA5-4942-96FF-7CE30577D5D7}"/>
                  </a:ext>
                </a:extLst>
              </p:cNvPr>
              <p:cNvCxnSpPr/>
              <p:nvPr/>
            </p:nvCxnSpPr>
            <p:spPr>
              <a:xfrm flipH="1">
                <a:off x="9812185" y="1190758"/>
                <a:ext cx="996176" cy="84572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84" name="A8">
                <a:extLst>
                  <a:ext uri="{FF2B5EF4-FFF2-40B4-BE49-F238E27FC236}">
                    <a16:creationId xmlns:a16="http://schemas.microsoft.com/office/drawing/2014/main" id="{D87C5164-2936-4645-95A5-9FFF39C60671}"/>
                  </a:ext>
                </a:extLst>
              </p:cNvPr>
              <p:cNvCxnSpPr/>
              <p:nvPr/>
            </p:nvCxnSpPr>
            <p:spPr>
              <a:xfrm flipH="1">
                <a:off x="9528318" y="1190758"/>
                <a:ext cx="1280043" cy="843457"/>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86" name="A9">
                <a:extLst>
                  <a:ext uri="{FF2B5EF4-FFF2-40B4-BE49-F238E27FC236}">
                    <a16:creationId xmlns:a16="http://schemas.microsoft.com/office/drawing/2014/main" id="{C92F5187-CEBC-4D65-8D36-62E32A76DE58}"/>
                  </a:ext>
                </a:extLst>
              </p:cNvPr>
              <p:cNvCxnSpPr/>
              <p:nvPr/>
            </p:nvCxnSpPr>
            <p:spPr>
              <a:xfrm flipH="1">
                <a:off x="9261746" y="1190758"/>
                <a:ext cx="1546615" cy="84670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287" name="A10">
                <a:extLst>
                  <a:ext uri="{FF2B5EF4-FFF2-40B4-BE49-F238E27FC236}">
                    <a16:creationId xmlns:a16="http://schemas.microsoft.com/office/drawing/2014/main" id="{816FA5C8-EAFD-49ED-9B1B-5B6A04314534}"/>
                  </a:ext>
                </a:extLst>
              </p:cNvPr>
              <p:cNvCxnSpPr/>
              <p:nvPr/>
            </p:nvCxnSpPr>
            <p:spPr>
              <a:xfrm flipH="1">
                <a:off x="8977880" y="1190758"/>
                <a:ext cx="1830481" cy="84056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88" name="A11">
                <a:extLst>
                  <a:ext uri="{FF2B5EF4-FFF2-40B4-BE49-F238E27FC236}">
                    <a16:creationId xmlns:a16="http://schemas.microsoft.com/office/drawing/2014/main" id="{F4931449-E2AE-49A0-B604-C3C30B72229F}"/>
                  </a:ext>
                </a:extLst>
              </p:cNvPr>
              <p:cNvCxnSpPr/>
              <p:nvPr/>
            </p:nvCxnSpPr>
            <p:spPr>
              <a:xfrm flipH="1">
                <a:off x="8682845" y="1190758"/>
                <a:ext cx="2125516" cy="85437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89" name="B1">
                <a:extLst>
                  <a:ext uri="{FF2B5EF4-FFF2-40B4-BE49-F238E27FC236}">
                    <a16:creationId xmlns:a16="http://schemas.microsoft.com/office/drawing/2014/main" id="{CB2BC234-0C24-4DB9-9DC1-88116604290F}"/>
                  </a:ext>
                </a:extLst>
              </p:cNvPr>
              <p:cNvCxnSpPr/>
              <p:nvPr/>
            </p:nvCxnSpPr>
            <p:spPr>
              <a:xfrm flipH="1">
                <a:off x="10617994" y="2045128"/>
                <a:ext cx="858643" cy="752841"/>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B2">
                <a:extLst>
                  <a:ext uri="{FF2B5EF4-FFF2-40B4-BE49-F238E27FC236}">
                    <a16:creationId xmlns:a16="http://schemas.microsoft.com/office/drawing/2014/main" id="{8A6001CA-5148-4165-8CCB-1E0333BD2F87}"/>
                  </a:ext>
                </a:extLst>
              </p:cNvPr>
              <p:cNvCxnSpPr/>
              <p:nvPr/>
            </p:nvCxnSpPr>
            <p:spPr>
              <a:xfrm flipH="1">
                <a:off x="10622756" y="2042006"/>
                <a:ext cx="556867" cy="7488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292" name="B3">
                <a:extLst>
                  <a:ext uri="{FF2B5EF4-FFF2-40B4-BE49-F238E27FC236}">
                    <a16:creationId xmlns:a16="http://schemas.microsoft.com/office/drawing/2014/main" id="{1795527A-BEAE-4110-B444-641ED5602DB8}"/>
                  </a:ext>
                </a:extLst>
              </p:cNvPr>
              <p:cNvCxnSpPr/>
              <p:nvPr/>
            </p:nvCxnSpPr>
            <p:spPr>
              <a:xfrm flipH="1">
                <a:off x="10629900" y="2046769"/>
                <a:ext cx="271117" cy="746437"/>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93" name="B4">
                <a:extLst>
                  <a:ext uri="{FF2B5EF4-FFF2-40B4-BE49-F238E27FC236}">
                    <a16:creationId xmlns:a16="http://schemas.microsoft.com/office/drawing/2014/main" id="{F4911FDA-2F11-4585-8705-058018DB5BAB}"/>
                  </a:ext>
                </a:extLst>
              </p:cNvPr>
              <p:cNvCxnSpPr/>
              <p:nvPr/>
            </p:nvCxnSpPr>
            <p:spPr>
              <a:xfrm flipH="1">
                <a:off x="10627519" y="2051531"/>
                <a:ext cx="2035" cy="75120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94" name="B5">
                <a:extLst>
                  <a:ext uri="{FF2B5EF4-FFF2-40B4-BE49-F238E27FC236}">
                    <a16:creationId xmlns:a16="http://schemas.microsoft.com/office/drawing/2014/main" id="{F0783C7E-8B0D-41A0-96EC-17379A2A252B}"/>
                  </a:ext>
                </a:extLst>
              </p:cNvPr>
              <p:cNvCxnSpPr/>
              <p:nvPr/>
            </p:nvCxnSpPr>
            <p:spPr>
              <a:xfrm>
                <a:off x="10365235" y="2053912"/>
                <a:ext cx="257521" cy="753582"/>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95" name="B6">
                <a:extLst>
                  <a:ext uri="{FF2B5EF4-FFF2-40B4-BE49-F238E27FC236}">
                    <a16:creationId xmlns:a16="http://schemas.microsoft.com/office/drawing/2014/main" id="{ED5B599A-54C2-4B7E-AF7D-9AD6BD6DFE15}"/>
                  </a:ext>
                </a:extLst>
              </p:cNvPr>
              <p:cNvCxnSpPr/>
              <p:nvPr/>
            </p:nvCxnSpPr>
            <p:spPr>
              <a:xfrm>
                <a:off x="10086629" y="2042006"/>
                <a:ext cx="536127" cy="758344"/>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97" name="B7">
                <a:extLst>
                  <a:ext uri="{FF2B5EF4-FFF2-40B4-BE49-F238E27FC236}">
                    <a16:creationId xmlns:a16="http://schemas.microsoft.com/office/drawing/2014/main" id="{1C622DE9-5F8F-4A38-ADF2-67276669FDB5}"/>
                  </a:ext>
                </a:extLst>
              </p:cNvPr>
              <p:cNvCxnSpPr/>
              <p:nvPr/>
            </p:nvCxnSpPr>
            <p:spPr>
              <a:xfrm>
                <a:off x="9812785" y="2034862"/>
                <a:ext cx="807590" cy="779776"/>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98" name="B8">
                <a:extLst>
                  <a:ext uri="{FF2B5EF4-FFF2-40B4-BE49-F238E27FC236}">
                    <a16:creationId xmlns:a16="http://schemas.microsoft.com/office/drawing/2014/main" id="{86F005AB-A7A2-47B6-AFFC-440108FA1803}"/>
                  </a:ext>
                </a:extLst>
              </p:cNvPr>
              <p:cNvCxnSpPr/>
              <p:nvPr/>
            </p:nvCxnSpPr>
            <p:spPr>
              <a:xfrm>
                <a:off x="9519891" y="2053912"/>
                <a:ext cx="1098103" cy="758344"/>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99" name="B9">
                <a:extLst>
                  <a:ext uri="{FF2B5EF4-FFF2-40B4-BE49-F238E27FC236}">
                    <a16:creationId xmlns:a16="http://schemas.microsoft.com/office/drawing/2014/main" id="{BF91A336-254F-498A-B45E-94C2906F2BBF}"/>
                  </a:ext>
                </a:extLst>
              </p:cNvPr>
              <p:cNvCxnSpPr/>
              <p:nvPr/>
            </p:nvCxnSpPr>
            <p:spPr>
              <a:xfrm>
                <a:off x="9255572" y="2053912"/>
                <a:ext cx="1371947" cy="7559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300" name="B10">
                <a:extLst>
                  <a:ext uri="{FF2B5EF4-FFF2-40B4-BE49-F238E27FC236}">
                    <a16:creationId xmlns:a16="http://schemas.microsoft.com/office/drawing/2014/main" id="{060456A0-8BFE-4777-9633-5E3C6FE1F6AD}"/>
                  </a:ext>
                </a:extLst>
              </p:cNvPr>
              <p:cNvCxnSpPr/>
              <p:nvPr/>
            </p:nvCxnSpPr>
            <p:spPr>
              <a:xfrm>
                <a:off x="8976965" y="2053912"/>
                <a:ext cx="1643410" cy="753582"/>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01" name="B11">
                <a:extLst>
                  <a:ext uri="{FF2B5EF4-FFF2-40B4-BE49-F238E27FC236}">
                    <a16:creationId xmlns:a16="http://schemas.microsoft.com/office/drawing/2014/main" id="{BB20D215-5FAF-47EF-B53C-D6CEA03562F4}"/>
                  </a:ext>
                </a:extLst>
              </p:cNvPr>
              <p:cNvCxnSpPr/>
              <p:nvPr/>
            </p:nvCxnSpPr>
            <p:spPr>
              <a:xfrm>
                <a:off x="8682845" y="2045128"/>
                <a:ext cx="1935149" cy="755222"/>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11" name="Oval 455">
              <a:extLst>
                <a:ext uri="{FF2B5EF4-FFF2-40B4-BE49-F238E27FC236}">
                  <a16:creationId xmlns:a16="http://schemas.microsoft.com/office/drawing/2014/main" id="{5EE84972-17D1-4931-8E22-313E81723400}"/>
                </a:ext>
              </a:extLst>
            </p:cNvPr>
            <p:cNvSpPr/>
            <p:nvPr/>
          </p:nvSpPr>
          <p:spPr>
            <a:xfrm flipV="1">
              <a:off x="10626446" y="836644"/>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2" name="Rectangle 456">
                  <a:extLst>
                    <a:ext uri="{FF2B5EF4-FFF2-40B4-BE49-F238E27FC236}">
                      <a16:creationId xmlns:a16="http://schemas.microsoft.com/office/drawing/2014/main" id="{9BA1C8A1-FF1D-41EA-B373-C101DE2E9144}"/>
                    </a:ext>
                  </a:extLst>
                </p:cNvPr>
                <p:cNvSpPr/>
                <p:nvPr/>
              </p:nvSpPr>
              <p:spPr>
                <a:xfrm>
                  <a:off x="11099623" y="2145554"/>
                  <a:ext cx="114980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m:rPr>
                                    <m:nor/>
                                  </m:rPr>
                                  <a:rPr lang="en-IL" sz="2400" i="1">
                                    <a:solidFill>
                                      <a:srgbClr val="FFFF99"/>
                                    </a:solidFill>
                                  </a:rPr>
                                  <m:t>ℓ</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212" name="Rectangle 456">
                  <a:extLst>
                    <a:ext uri="{FF2B5EF4-FFF2-40B4-BE49-F238E27FC236}">
                      <a16:creationId xmlns:a16="http://schemas.microsoft.com/office/drawing/2014/main" id="{9BA1C8A1-FF1D-41EA-B373-C101DE2E9144}"/>
                    </a:ext>
                  </a:extLst>
                </p:cNvPr>
                <p:cNvSpPr>
                  <a:spLocks noRot="1" noChangeAspect="1" noMove="1" noResize="1" noEditPoints="1" noAdjustHandles="1" noChangeArrowheads="1" noChangeShapeType="1" noTextEdit="1"/>
                </p:cNvSpPr>
                <p:nvPr/>
              </p:nvSpPr>
              <p:spPr>
                <a:xfrm>
                  <a:off x="11099623" y="2145554"/>
                  <a:ext cx="1149802" cy="493405"/>
                </a:xfrm>
                <a:prstGeom prst="rect">
                  <a:avLst/>
                </a:prstGeom>
                <a:blipFill>
                  <a:blip r:embed="rId10"/>
                  <a:stretch>
                    <a:fillRect/>
                  </a:stretch>
                </a:blipFill>
              </p:spPr>
              <p:txBody>
                <a:bodyPr/>
                <a:lstStyle/>
                <a:p>
                  <a:r>
                    <a:rPr lang="he-IL">
                      <a:noFill/>
                    </a:rPr>
                    <a:t> </a:t>
                  </a:r>
                </a:p>
              </p:txBody>
            </p:sp>
          </mc:Fallback>
        </mc:AlternateContent>
        <p:grpSp>
          <p:nvGrpSpPr>
            <p:cNvPr id="213" name="Group 457">
              <a:extLst>
                <a:ext uri="{FF2B5EF4-FFF2-40B4-BE49-F238E27FC236}">
                  <a16:creationId xmlns:a16="http://schemas.microsoft.com/office/drawing/2014/main" id="{44444EB7-9532-4542-B43B-DAB90B45314E}"/>
                </a:ext>
              </a:extLst>
            </p:cNvPr>
            <p:cNvGrpSpPr/>
            <p:nvPr/>
          </p:nvGrpSpPr>
          <p:grpSpPr>
            <a:xfrm>
              <a:off x="8654105" y="1868689"/>
              <a:ext cx="2793791" cy="369332"/>
              <a:chOff x="2400522" y="1300125"/>
              <a:chExt cx="2793791" cy="369332"/>
            </a:xfrm>
          </p:grpSpPr>
          <p:sp>
            <p:nvSpPr>
              <p:cNvPr id="275" name="Oval 458">
                <a:extLst>
                  <a:ext uri="{FF2B5EF4-FFF2-40B4-BE49-F238E27FC236}">
                    <a16:creationId xmlns:a16="http://schemas.microsoft.com/office/drawing/2014/main" id="{9546692A-62DF-4E46-A3A9-F9B6BDF7A034}"/>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459">
                <a:extLst>
                  <a:ext uri="{FF2B5EF4-FFF2-40B4-BE49-F238E27FC236}">
                    <a16:creationId xmlns:a16="http://schemas.microsoft.com/office/drawing/2014/main" id="{A299727A-08A7-4CC2-BE53-176A78FB215B}"/>
                  </a:ext>
                </a:extLst>
              </p:cNvPr>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215" name="Oval 460">
              <a:extLst>
                <a:ext uri="{FF2B5EF4-FFF2-40B4-BE49-F238E27FC236}">
                  <a16:creationId xmlns:a16="http://schemas.microsoft.com/office/drawing/2014/main" id="{426936D8-05DC-454C-AE4E-9CC501B4A588}"/>
                </a:ext>
              </a:extLst>
            </p:cNvPr>
            <p:cNvSpPr/>
            <p:nvPr/>
          </p:nvSpPr>
          <p:spPr>
            <a:xfrm flipH="1" flipV="1">
              <a:off x="10486326" y="5536697"/>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q2">
              <a:extLst>
                <a:ext uri="{FF2B5EF4-FFF2-40B4-BE49-F238E27FC236}">
                  <a16:creationId xmlns:a16="http://schemas.microsoft.com/office/drawing/2014/main" id="{47A8ACDB-79A1-4F71-A70D-44F1D88F0726}"/>
                </a:ext>
              </a:extLst>
            </p:cNvPr>
            <p:cNvGrpSpPr/>
            <p:nvPr/>
          </p:nvGrpSpPr>
          <p:grpSpPr>
            <a:xfrm>
              <a:off x="8587620" y="4031456"/>
              <a:ext cx="2793791" cy="1530765"/>
              <a:chOff x="8587620" y="4031456"/>
              <a:chExt cx="2793791" cy="1530765"/>
            </a:xfrm>
          </p:grpSpPr>
          <p:grpSp>
            <p:nvGrpSpPr>
              <p:cNvPr id="238" name="Group 462">
                <a:extLst>
                  <a:ext uri="{FF2B5EF4-FFF2-40B4-BE49-F238E27FC236}">
                    <a16:creationId xmlns:a16="http://schemas.microsoft.com/office/drawing/2014/main" id="{6CF06014-9DCE-4AE4-B99D-9AF9BF1E9C71}"/>
                  </a:ext>
                </a:extLst>
              </p:cNvPr>
              <p:cNvGrpSpPr/>
              <p:nvPr/>
            </p:nvGrpSpPr>
            <p:grpSpPr>
              <a:xfrm flipH="1">
                <a:off x="8587620" y="4712091"/>
                <a:ext cx="2793791" cy="850130"/>
                <a:chOff x="8587620" y="4711557"/>
                <a:chExt cx="2793791" cy="850130"/>
              </a:xfrm>
            </p:grpSpPr>
            <p:cxnSp>
              <p:nvCxnSpPr>
                <p:cNvPr id="251" name="A6">
                  <a:extLst>
                    <a:ext uri="{FF2B5EF4-FFF2-40B4-BE49-F238E27FC236}">
                      <a16:creationId xmlns:a16="http://schemas.microsoft.com/office/drawing/2014/main" id="{96EDBA7C-575F-4281-BBA6-EBE3B87E19B5}"/>
                    </a:ext>
                  </a:extLst>
                </p:cNvPr>
                <p:cNvCxnSpPr/>
                <p:nvPr/>
              </p:nvCxnSpPr>
              <p:spPr>
                <a:xfrm flipV="1">
                  <a:off x="9309308" y="4721124"/>
                  <a:ext cx="719021" cy="84056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52" name="A5">
                  <a:extLst>
                    <a:ext uri="{FF2B5EF4-FFF2-40B4-BE49-F238E27FC236}">
                      <a16:creationId xmlns:a16="http://schemas.microsoft.com/office/drawing/2014/main" id="{D8AE0FD7-1A40-4EFC-8369-175F06C0B663}"/>
                    </a:ext>
                  </a:extLst>
                </p:cNvPr>
                <p:cNvCxnSpPr/>
                <p:nvPr/>
              </p:nvCxnSpPr>
              <p:spPr>
                <a:xfrm flipV="1">
                  <a:off x="9309308" y="4718737"/>
                  <a:ext cx="439135" cy="84295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261" name="A4">
                  <a:extLst>
                    <a:ext uri="{FF2B5EF4-FFF2-40B4-BE49-F238E27FC236}">
                      <a16:creationId xmlns:a16="http://schemas.microsoft.com/office/drawing/2014/main" id="{4B819F19-A291-4E79-8A03-7FA3D69E1B21}"/>
                    </a:ext>
                  </a:extLst>
                </p:cNvPr>
                <p:cNvCxnSpPr/>
                <p:nvPr/>
              </p:nvCxnSpPr>
              <p:spPr>
                <a:xfrm flipV="1">
                  <a:off x="9309308" y="4712091"/>
                  <a:ext cx="167544" cy="849596"/>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A3">
                  <a:extLst>
                    <a:ext uri="{FF2B5EF4-FFF2-40B4-BE49-F238E27FC236}">
                      <a16:creationId xmlns:a16="http://schemas.microsoft.com/office/drawing/2014/main" id="{A0151C25-1295-4A79-8685-36E1F5C2E37D}"/>
                    </a:ext>
                  </a:extLst>
                </p:cNvPr>
                <p:cNvCxnSpPr/>
                <p:nvPr/>
              </p:nvCxnSpPr>
              <p:spPr>
                <a:xfrm flipH="1" flipV="1">
                  <a:off x="9207623" y="4711557"/>
                  <a:ext cx="101685" cy="85013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A2">
                  <a:extLst>
                    <a:ext uri="{FF2B5EF4-FFF2-40B4-BE49-F238E27FC236}">
                      <a16:creationId xmlns:a16="http://schemas.microsoft.com/office/drawing/2014/main" id="{8B9B9EA4-D839-434C-8196-6515C092DF72}"/>
                    </a:ext>
                  </a:extLst>
                </p:cNvPr>
                <p:cNvCxnSpPr/>
                <p:nvPr/>
              </p:nvCxnSpPr>
              <p:spPr>
                <a:xfrm flipH="1" flipV="1">
                  <a:off x="8922326" y="4711557"/>
                  <a:ext cx="386984" cy="85013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A1">
                  <a:extLst>
                    <a:ext uri="{FF2B5EF4-FFF2-40B4-BE49-F238E27FC236}">
                      <a16:creationId xmlns:a16="http://schemas.microsoft.com/office/drawing/2014/main" id="{CBEDB2C2-8933-42A8-B005-1C4DD8B3BEA6}"/>
                    </a:ext>
                  </a:extLst>
                </p:cNvPr>
                <p:cNvCxnSpPr/>
                <p:nvPr/>
              </p:nvCxnSpPr>
              <p:spPr>
                <a:xfrm flipH="1" flipV="1">
                  <a:off x="8587620" y="4785848"/>
                  <a:ext cx="721689" cy="775839"/>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A7">
                  <a:extLst>
                    <a:ext uri="{FF2B5EF4-FFF2-40B4-BE49-F238E27FC236}">
                      <a16:creationId xmlns:a16="http://schemas.microsoft.com/office/drawing/2014/main" id="{B7AC91CB-FFF1-44E1-8FB3-D27CD1E256B1}"/>
                    </a:ext>
                  </a:extLst>
                </p:cNvPr>
                <p:cNvCxnSpPr/>
                <p:nvPr/>
              </p:nvCxnSpPr>
              <p:spPr>
                <a:xfrm flipV="1">
                  <a:off x="9309308" y="4715964"/>
                  <a:ext cx="996176" cy="84572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A8">
                  <a:extLst>
                    <a:ext uri="{FF2B5EF4-FFF2-40B4-BE49-F238E27FC236}">
                      <a16:creationId xmlns:a16="http://schemas.microsoft.com/office/drawing/2014/main" id="{33A2393D-BB39-42B2-AA63-09A66AEDA92A}"/>
                    </a:ext>
                  </a:extLst>
                </p:cNvPr>
                <p:cNvCxnSpPr/>
                <p:nvPr/>
              </p:nvCxnSpPr>
              <p:spPr>
                <a:xfrm flipV="1">
                  <a:off x="9309308" y="4718230"/>
                  <a:ext cx="1280043" cy="84345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272" name="A9">
                  <a:extLst>
                    <a:ext uri="{FF2B5EF4-FFF2-40B4-BE49-F238E27FC236}">
                      <a16:creationId xmlns:a16="http://schemas.microsoft.com/office/drawing/2014/main" id="{22C6BA0A-94E2-4462-A81E-FA2061E73260}"/>
                    </a:ext>
                  </a:extLst>
                </p:cNvPr>
                <p:cNvCxnSpPr/>
                <p:nvPr/>
              </p:nvCxnSpPr>
              <p:spPr>
                <a:xfrm flipV="1">
                  <a:off x="9309308" y="4714983"/>
                  <a:ext cx="1546615" cy="846704"/>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3" name="A10">
                  <a:extLst>
                    <a:ext uri="{FF2B5EF4-FFF2-40B4-BE49-F238E27FC236}">
                      <a16:creationId xmlns:a16="http://schemas.microsoft.com/office/drawing/2014/main" id="{41AE059A-12E7-4C34-B39C-EA5DA4012C6A}"/>
                    </a:ext>
                  </a:extLst>
                </p:cNvPr>
                <p:cNvCxnSpPr/>
                <p:nvPr/>
              </p:nvCxnSpPr>
              <p:spPr>
                <a:xfrm flipV="1">
                  <a:off x="9309308" y="4721124"/>
                  <a:ext cx="1830481" cy="84056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4" name="A11">
                  <a:extLst>
                    <a:ext uri="{FF2B5EF4-FFF2-40B4-BE49-F238E27FC236}">
                      <a16:creationId xmlns:a16="http://schemas.microsoft.com/office/drawing/2014/main" id="{89ED1C96-CF58-4F2C-9AF6-7082A029D5F2}"/>
                    </a:ext>
                  </a:extLst>
                </p:cNvPr>
                <p:cNvCxnSpPr/>
                <p:nvPr/>
              </p:nvCxnSpPr>
              <p:spPr>
                <a:xfrm flipV="1">
                  <a:off x="9309308" y="4785848"/>
                  <a:ext cx="2072103" cy="775839"/>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9" name="Group 463">
                <a:extLst>
                  <a:ext uri="{FF2B5EF4-FFF2-40B4-BE49-F238E27FC236}">
                    <a16:creationId xmlns:a16="http://schemas.microsoft.com/office/drawing/2014/main" id="{70A7EA2A-1CA4-4BC2-9AA1-8289BDB6C519}"/>
                  </a:ext>
                </a:extLst>
              </p:cNvPr>
              <p:cNvGrpSpPr/>
              <p:nvPr/>
            </p:nvGrpSpPr>
            <p:grpSpPr>
              <a:xfrm>
                <a:off x="8587620" y="4031456"/>
                <a:ext cx="2793791" cy="754392"/>
                <a:chOff x="8587620" y="4031456"/>
                <a:chExt cx="2793791" cy="754392"/>
              </a:xfrm>
            </p:grpSpPr>
            <p:cxnSp>
              <p:nvCxnSpPr>
                <p:cNvPr id="240" name="A11">
                  <a:extLst>
                    <a:ext uri="{FF2B5EF4-FFF2-40B4-BE49-F238E27FC236}">
                      <a16:creationId xmlns:a16="http://schemas.microsoft.com/office/drawing/2014/main" id="{CF096BC0-99C6-4F28-A1B0-0022F9DBD338}"/>
                    </a:ext>
                  </a:extLst>
                </p:cNvPr>
                <p:cNvCxnSpPr/>
                <p:nvPr/>
              </p:nvCxnSpPr>
              <p:spPr>
                <a:xfrm flipH="1">
                  <a:off x="8884921" y="4069080"/>
                  <a:ext cx="1234439" cy="678181"/>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41" name="A11">
                  <a:extLst>
                    <a:ext uri="{FF2B5EF4-FFF2-40B4-BE49-F238E27FC236}">
                      <a16:creationId xmlns:a16="http://schemas.microsoft.com/office/drawing/2014/main" id="{6405E894-EEF8-4D2F-A862-7CDF6DF97698}"/>
                    </a:ext>
                  </a:extLst>
                </p:cNvPr>
                <p:cNvCxnSpPr>
                  <a:endCxn id="236" idx="6"/>
                </p:cNvCxnSpPr>
                <p:nvPr/>
              </p:nvCxnSpPr>
              <p:spPr>
                <a:xfrm flipH="1">
                  <a:off x="8587620" y="4053840"/>
                  <a:ext cx="1539360" cy="732008"/>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42" name="A11">
                  <a:extLst>
                    <a:ext uri="{FF2B5EF4-FFF2-40B4-BE49-F238E27FC236}">
                      <a16:creationId xmlns:a16="http://schemas.microsoft.com/office/drawing/2014/main" id="{3E4E353E-2A18-4593-94C8-CBDF3899A54B}"/>
                    </a:ext>
                  </a:extLst>
                </p:cNvPr>
                <p:cNvCxnSpPr/>
                <p:nvPr/>
              </p:nvCxnSpPr>
              <p:spPr>
                <a:xfrm flipH="1">
                  <a:off x="9197341" y="4038600"/>
                  <a:ext cx="952499" cy="74676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43" name="A11">
                  <a:extLst>
                    <a:ext uri="{FF2B5EF4-FFF2-40B4-BE49-F238E27FC236}">
                      <a16:creationId xmlns:a16="http://schemas.microsoft.com/office/drawing/2014/main" id="{7D671502-BD47-4A13-BE07-CF6D197A96BC}"/>
                    </a:ext>
                  </a:extLst>
                </p:cNvPr>
                <p:cNvCxnSpPr/>
                <p:nvPr/>
              </p:nvCxnSpPr>
              <p:spPr>
                <a:xfrm flipH="1">
                  <a:off x="9429751" y="4050506"/>
                  <a:ext cx="709612" cy="7215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244" name="A11">
                  <a:extLst>
                    <a:ext uri="{FF2B5EF4-FFF2-40B4-BE49-F238E27FC236}">
                      <a16:creationId xmlns:a16="http://schemas.microsoft.com/office/drawing/2014/main" id="{8B71D960-4227-4B67-AD72-68163D57D7DC}"/>
                    </a:ext>
                  </a:extLst>
                </p:cNvPr>
                <p:cNvCxnSpPr/>
                <p:nvPr/>
              </p:nvCxnSpPr>
              <p:spPr>
                <a:xfrm flipH="1">
                  <a:off x="9717881" y="4038600"/>
                  <a:ext cx="426244" cy="72390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45" name="A11">
                  <a:extLst>
                    <a:ext uri="{FF2B5EF4-FFF2-40B4-BE49-F238E27FC236}">
                      <a16:creationId xmlns:a16="http://schemas.microsoft.com/office/drawing/2014/main" id="{A4F6F0AD-B9B4-458E-93AC-2619FDF01A83}"/>
                    </a:ext>
                  </a:extLst>
                </p:cNvPr>
                <p:cNvCxnSpPr/>
                <p:nvPr/>
              </p:nvCxnSpPr>
              <p:spPr>
                <a:xfrm flipH="1">
                  <a:off x="9965531" y="4036219"/>
                  <a:ext cx="176213" cy="728662"/>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46" name="A11">
                  <a:extLst>
                    <a:ext uri="{FF2B5EF4-FFF2-40B4-BE49-F238E27FC236}">
                      <a16:creationId xmlns:a16="http://schemas.microsoft.com/office/drawing/2014/main" id="{3F2261EF-F28D-4D6E-BA0F-709100EDF2C6}"/>
                    </a:ext>
                  </a:extLst>
                </p:cNvPr>
                <p:cNvCxnSpPr/>
                <p:nvPr/>
              </p:nvCxnSpPr>
              <p:spPr>
                <a:xfrm>
                  <a:off x="10141744" y="4031456"/>
                  <a:ext cx="90487" cy="733425"/>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247" name="A11">
                  <a:extLst>
                    <a:ext uri="{FF2B5EF4-FFF2-40B4-BE49-F238E27FC236}">
                      <a16:creationId xmlns:a16="http://schemas.microsoft.com/office/drawing/2014/main" id="{22065872-C1C9-423E-990E-8A26AEFB7964}"/>
                    </a:ext>
                  </a:extLst>
                </p:cNvPr>
                <p:cNvCxnSpPr/>
                <p:nvPr/>
              </p:nvCxnSpPr>
              <p:spPr>
                <a:xfrm>
                  <a:off x="10141744" y="4036219"/>
                  <a:ext cx="357187" cy="726281"/>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48" name="A11">
                  <a:extLst>
                    <a:ext uri="{FF2B5EF4-FFF2-40B4-BE49-F238E27FC236}">
                      <a16:creationId xmlns:a16="http://schemas.microsoft.com/office/drawing/2014/main" id="{477FABF3-AF1A-4911-A5DB-E0E3FF10016A}"/>
                    </a:ext>
                  </a:extLst>
                </p:cNvPr>
                <p:cNvCxnSpPr/>
                <p:nvPr/>
              </p:nvCxnSpPr>
              <p:spPr>
                <a:xfrm>
                  <a:off x="10141744" y="4040982"/>
                  <a:ext cx="621506" cy="71199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49" name="A11">
                  <a:extLst>
                    <a:ext uri="{FF2B5EF4-FFF2-40B4-BE49-F238E27FC236}">
                      <a16:creationId xmlns:a16="http://schemas.microsoft.com/office/drawing/2014/main" id="{49BC8107-7559-40AB-8EDB-1DF023A919D8}"/>
                    </a:ext>
                  </a:extLst>
                </p:cNvPr>
                <p:cNvCxnSpPr/>
                <p:nvPr/>
              </p:nvCxnSpPr>
              <p:spPr>
                <a:xfrm>
                  <a:off x="10139363" y="4038600"/>
                  <a:ext cx="890587" cy="716756"/>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50" name="A11">
                  <a:extLst>
                    <a:ext uri="{FF2B5EF4-FFF2-40B4-BE49-F238E27FC236}">
                      <a16:creationId xmlns:a16="http://schemas.microsoft.com/office/drawing/2014/main" id="{CF7A0F7C-459F-430C-BA87-4773C3E7EA12}"/>
                    </a:ext>
                  </a:extLst>
                </p:cNvPr>
                <p:cNvCxnSpPr>
                  <a:endCxn id="236" idx="2"/>
                </p:cNvCxnSpPr>
                <p:nvPr/>
              </p:nvCxnSpPr>
              <p:spPr>
                <a:xfrm>
                  <a:off x="10144125" y="4033838"/>
                  <a:ext cx="1237286" cy="75201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17" name="Group 511">
              <a:extLst>
                <a:ext uri="{FF2B5EF4-FFF2-40B4-BE49-F238E27FC236}">
                  <a16:creationId xmlns:a16="http://schemas.microsoft.com/office/drawing/2014/main" id="{3F21CC96-952F-448C-934F-303339EB0703}"/>
                </a:ext>
              </a:extLst>
            </p:cNvPr>
            <p:cNvGrpSpPr/>
            <p:nvPr/>
          </p:nvGrpSpPr>
          <p:grpSpPr>
            <a:xfrm flipH="1">
              <a:off x="8587620" y="4594015"/>
              <a:ext cx="2793791" cy="369332"/>
              <a:chOff x="2400522" y="1300125"/>
              <a:chExt cx="2793791" cy="369332"/>
            </a:xfrm>
          </p:grpSpPr>
          <p:sp>
            <p:nvSpPr>
              <p:cNvPr id="236" name="Oval 512">
                <a:extLst>
                  <a:ext uri="{FF2B5EF4-FFF2-40B4-BE49-F238E27FC236}">
                    <a16:creationId xmlns:a16="http://schemas.microsoft.com/office/drawing/2014/main" id="{ABAB3BEF-9A68-4726-A1BE-C362938AAFB2}"/>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513">
                <a:extLst>
                  <a:ext uri="{FF2B5EF4-FFF2-40B4-BE49-F238E27FC236}">
                    <a16:creationId xmlns:a16="http://schemas.microsoft.com/office/drawing/2014/main" id="{FF9E936C-75A6-493D-B99B-ABFF226F99CC}"/>
                  </a:ext>
                </a:extLst>
              </p:cNvPr>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mc:AlternateContent xmlns:mc="http://schemas.openxmlformats.org/markup-compatibility/2006" xmlns:a14="http://schemas.microsoft.com/office/drawing/2010/main">
          <mc:Choice Requires="a14">
            <p:sp>
              <p:nvSpPr>
                <p:cNvPr id="218" name="Rectangle 514">
                  <a:extLst>
                    <a:ext uri="{FF2B5EF4-FFF2-40B4-BE49-F238E27FC236}">
                      <a16:creationId xmlns:a16="http://schemas.microsoft.com/office/drawing/2014/main" id="{D9889990-BFFB-4C30-B57B-16771D7FFA6C}"/>
                    </a:ext>
                  </a:extLst>
                </p:cNvPr>
                <p:cNvSpPr/>
                <p:nvPr/>
              </p:nvSpPr>
              <p:spPr>
                <a:xfrm>
                  <a:off x="1098959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a:rPr lang="en-US" sz="2400" i="1">
                                    <a:solidFill>
                                      <a:srgbClr val="FFFF99"/>
                                    </a:solidFill>
                                    <a:latin typeface="Cambria Math" panose="02040503050406030204" pitchFamily="18" charset="0"/>
                                  </a:rPr>
                                  <m:t>𝑣</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218" name="Rectangle 514">
                  <a:extLst>
                    <a:ext uri="{FF2B5EF4-FFF2-40B4-BE49-F238E27FC236}">
                      <a16:creationId xmlns:a16="http://schemas.microsoft.com/office/drawing/2014/main" id="{D9889990-BFFB-4C30-B57B-16771D7FFA6C}"/>
                    </a:ext>
                  </a:extLst>
                </p:cNvPr>
                <p:cNvSpPr>
                  <a:spLocks noRot="1" noChangeAspect="1" noMove="1" noResize="1" noEditPoints="1" noAdjustHandles="1" noChangeArrowheads="1" noChangeShapeType="1" noTextEdit="1"/>
                </p:cNvSpPr>
                <p:nvPr/>
              </p:nvSpPr>
              <p:spPr>
                <a:xfrm>
                  <a:off x="10989593" y="4194474"/>
                  <a:ext cx="1259832" cy="493405"/>
                </a:xfrm>
                <a:prstGeom prst="rect">
                  <a:avLst/>
                </a:prstGeom>
                <a:blipFill>
                  <a:blip r:embed="rId11"/>
                  <a:stretch>
                    <a:fillRect b="-6173"/>
                  </a:stretch>
                </a:blipFill>
              </p:spPr>
              <p:txBody>
                <a:bodyPr/>
                <a:lstStyle/>
                <a:p>
                  <a:r>
                    <a:rPr lang="he-IL">
                      <a:noFill/>
                    </a:rPr>
                    <a:t> </a:t>
                  </a:r>
                </a:p>
              </p:txBody>
            </p:sp>
          </mc:Fallback>
        </mc:AlternateContent>
        <p:sp>
          <p:nvSpPr>
            <p:cNvPr id="219" name="Oval 515">
              <a:extLst>
                <a:ext uri="{FF2B5EF4-FFF2-40B4-BE49-F238E27FC236}">
                  <a16:creationId xmlns:a16="http://schemas.microsoft.com/office/drawing/2014/main" id="{2F1C0312-5FA3-478C-A44D-E2BA4E83B173}"/>
                </a:ext>
              </a:extLst>
            </p:cNvPr>
            <p:cNvSpPr/>
            <p:nvPr/>
          </p:nvSpPr>
          <p:spPr>
            <a:xfrm flipH="1" flipV="1">
              <a:off x="9106115" y="5536697"/>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2" name="Rectangle 516">
                  <a:extLst>
                    <a:ext uri="{FF2B5EF4-FFF2-40B4-BE49-F238E27FC236}">
                      <a16:creationId xmlns:a16="http://schemas.microsoft.com/office/drawing/2014/main" id="{3F8E0DE1-DC99-4863-9BCF-66580ED055F5}"/>
                    </a:ext>
                  </a:extLst>
                </p:cNvPr>
                <p:cNvSpPr/>
                <p:nvPr/>
              </p:nvSpPr>
              <p:spPr>
                <a:xfrm>
                  <a:off x="10956169" y="801265"/>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222" name="Rectangle 516">
                  <a:extLst>
                    <a:ext uri="{FF2B5EF4-FFF2-40B4-BE49-F238E27FC236}">
                      <a16:creationId xmlns:a16="http://schemas.microsoft.com/office/drawing/2014/main" id="{3F8E0DE1-DC99-4863-9BCF-66580ED055F5}"/>
                    </a:ext>
                  </a:extLst>
                </p:cNvPr>
                <p:cNvSpPr>
                  <a:spLocks noRot="1" noChangeAspect="1" noMove="1" noResize="1" noEditPoints="1" noAdjustHandles="1" noChangeArrowheads="1" noChangeShapeType="1" noTextEdit="1"/>
                </p:cNvSpPr>
                <p:nvPr/>
              </p:nvSpPr>
              <p:spPr>
                <a:xfrm>
                  <a:off x="10956169" y="801265"/>
                  <a:ext cx="577544" cy="707886"/>
                </a:xfrm>
                <a:prstGeom prst="rect">
                  <a:avLst/>
                </a:prstGeom>
                <a:blipFill>
                  <a:blip r:embed="rId12"/>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32" name="Rectangle 518">
                  <a:extLst>
                    <a:ext uri="{FF2B5EF4-FFF2-40B4-BE49-F238E27FC236}">
                      <a16:creationId xmlns:a16="http://schemas.microsoft.com/office/drawing/2014/main" id="{59E49BDE-297B-4084-AA01-2700E42F81C6}"/>
                    </a:ext>
                  </a:extLst>
                </p:cNvPr>
                <p:cNvSpPr/>
                <p:nvPr/>
              </p:nvSpPr>
              <p:spPr>
                <a:xfrm>
                  <a:off x="10868199" y="5218078"/>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232" name="Rectangle 518">
                  <a:extLst>
                    <a:ext uri="{FF2B5EF4-FFF2-40B4-BE49-F238E27FC236}">
                      <a16:creationId xmlns:a16="http://schemas.microsoft.com/office/drawing/2014/main" id="{59E49BDE-297B-4084-AA01-2700E42F81C6}"/>
                    </a:ext>
                  </a:extLst>
                </p:cNvPr>
                <p:cNvSpPr>
                  <a:spLocks noRot="1" noChangeAspect="1" noMove="1" noResize="1" noEditPoints="1" noAdjustHandles="1" noChangeArrowheads="1" noChangeShapeType="1" noTextEdit="1"/>
                </p:cNvSpPr>
                <p:nvPr/>
              </p:nvSpPr>
              <p:spPr>
                <a:xfrm>
                  <a:off x="10868199" y="5218078"/>
                  <a:ext cx="577544" cy="707886"/>
                </a:xfrm>
                <a:prstGeom prst="rect">
                  <a:avLst/>
                </a:prstGeom>
                <a:blipFill>
                  <a:blip r:embed="rId13"/>
                  <a:stretch>
                    <a:fillRect/>
                  </a:stretch>
                </a:blipFill>
              </p:spPr>
              <p:txBody>
                <a:bodyPr/>
                <a:lstStyle/>
                <a:p>
                  <a:r>
                    <a:rPr lang="he-IL">
                      <a:noFill/>
                    </a:rPr>
                    <a:t> </a:t>
                  </a:r>
                </a:p>
              </p:txBody>
            </p:sp>
          </mc:Fallback>
        </mc:AlternateContent>
        <p:sp>
          <p:nvSpPr>
            <p:cNvPr id="233" name="Rectangle 172">
              <a:extLst>
                <a:ext uri="{FF2B5EF4-FFF2-40B4-BE49-F238E27FC236}">
                  <a16:creationId xmlns:a16="http://schemas.microsoft.com/office/drawing/2014/main" id="{052F7EB4-DF2F-4DD6-8868-50AB6D8FEAE2}"/>
                </a:ext>
              </a:extLst>
            </p:cNvPr>
            <p:cNvSpPr/>
            <p:nvPr/>
          </p:nvSpPr>
          <p:spPr>
            <a:xfrm>
              <a:off x="1569908" y="2105343"/>
              <a:ext cx="5693699" cy="1077218"/>
            </a:xfrm>
            <a:prstGeom prst="rect">
              <a:avLst/>
            </a:prstGeom>
          </p:spPr>
          <p:txBody>
            <a:bodyPr wrap="square">
              <a:spAutoFit/>
            </a:bodyPr>
            <a:lstStyle/>
            <a:p>
              <a:pPr lvl="0" algn="ctr">
                <a:spcBef>
                  <a:spcPct val="20000"/>
                </a:spcBef>
              </a:pPr>
              <a:r>
                <a:rPr lang="en-US" sz="3200" b="1" dirty="0">
                  <a:solidFill>
                    <a:srgbClr val="FFFF99"/>
                  </a:solidFill>
                  <a:latin typeface="+mj-lt"/>
                </a:rPr>
                <a:t>Bad approach #2: Monte Carlo sampling</a:t>
              </a:r>
            </a:p>
          </p:txBody>
        </p:sp>
        <mc:AlternateContent xmlns:mc="http://schemas.openxmlformats.org/markup-compatibility/2006" xmlns:a14="http://schemas.microsoft.com/office/drawing/2010/main">
          <mc:Choice Requires="a14">
            <p:sp>
              <p:nvSpPr>
                <p:cNvPr id="234" name="Rectangle 173">
                  <a:extLst>
                    <a:ext uri="{FF2B5EF4-FFF2-40B4-BE49-F238E27FC236}">
                      <a16:creationId xmlns:a16="http://schemas.microsoft.com/office/drawing/2014/main" id="{207642E5-30AA-4B8B-87BD-F214993656AF}"/>
                    </a:ext>
                  </a:extLst>
                </p:cNvPr>
                <p:cNvSpPr/>
                <p:nvPr/>
              </p:nvSpPr>
              <p:spPr>
                <a:xfrm>
                  <a:off x="276252" y="3204934"/>
                  <a:ext cx="7774224" cy="165769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IL" sz="3200" i="1" smtClean="0">
                                <a:solidFill>
                                  <a:schemeClr val="bg1"/>
                                </a:solidFill>
                                <a:latin typeface="Cambria Math" panose="02040503050406030204" pitchFamily="18" charset="0"/>
                              </a:rPr>
                            </m:ctrlPr>
                          </m:naryPr>
                          <m:sub>
                            <m:r>
                              <m:rPr>
                                <m:brk m:alnAt="23"/>
                              </m:rP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r>
                              <m:rPr>
                                <m:brk m:alnAt="23"/>
                              </m:rP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b="0" i="1" smtClean="0">
                                    <a:solidFill>
                                      <a:schemeClr val="bg1"/>
                                    </a:solidFill>
                                    <a:latin typeface="Cambria Math" panose="02040503050406030204" pitchFamily="18" charset="0"/>
                                  </a:rPr>
                                  <m:t>2</m:t>
                                </m:r>
                              </m:sub>
                            </m:sSub>
                            <m:r>
                              <a:rPr lang="en-US" sz="3200" b="0" i="1" smtClean="0">
                                <a:solidFill>
                                  <a:schemeClr val="bg1"/>
                                </a:solidFill>
                                <a:latin typeface="Cambria Math" panose="02040503050406030204" pitchFamily="18" charset="0"/>
                              </a:rPr>
                              <m:t>,</m:t>
                            </m:r>
                            <m:r>
                              <m:rPr>
                                <m:brk m:alnAt="23"/>
                              </m:rP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r>
                              <m:rPr>
                                <m:brk m:alnAt="23"/>
                              </m:rP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b="0" i="1" smtClean="0">
                                    <a:solidFill>
                                      <a:schemeClr val="bg1"/>
                                    </a:solidFill>
                                    <a:latin typeface="Cambria Math" panose="02040503050406030204" pitchFamily="18" charset="0"/>
                                  </a:rPr>
                                  <m:t>2</m:t>
                                </m:r>
                              </m:sub>
                            </m:sSub>
                          </m:sub>
                          <m:sup/>
                          <m:e>
                            <m:r>
                              <a:rPr lang="en-US" sz="3200" b="0" i="1" smtClean="0">
                                <a:solidFill>
                                  <a:schemeClr val="bg1"/>
                                </a:solidFill>
                                <a:latin typeface="Cambria Math" panose="02040503050406030204" pitchFamily="18" charset="0"/>
                              </a:rPr>
                              <m:t>𝑎</m:t>
                            </m:r>
                            <m:d>
                              <m:dPr>
                                <m:ctrlPr>
                                  <a:rPr lang="en-IL" sz="3200" i="1">
                                    <a:solidFill>
                                      <a:schemeClr val="bg1"/>
                                    </a:solidFill>
                                    <a:latin typeface="Cambria Math" panose="02040503050406030204" pitchFamily="18" charset="0"/>
                                  </a:rPr>
                                </m:ctrlPr>
                              </m:dPr>
                              <m:e>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b="0" i="1" smtClean="0">
                                        <a:solidFill>
                                          <a:schemeClr val="bg1"/>
                                        </a:solidFill>
                                        <a:latin typeface="Cambria Math" panose="02040503050406030204" pitchFamily="18" charset="0"/>
                                      </a:rPr>
                                      <m:t>2</m:t>
                                    </m:r>
                                  </m:sub>
                                </m:sSub>
                                <m: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b="0" i="1" smtClean="0">
                                        <a:solidFill>
                                          <a:schemeClr val="bg1"/>
                                        </a:solidFill>
                                        <a:latin typeface="Cambria Math" panose="02040503050406030204" pitchFamily="18" charset="0"/>
                                      </a:rPr>
                                      <m:t>2</m:t>
                                    </m:r>
                                  </m:sub>
                                </m:sSub>
                              </m:e>
                            </m:d>
                            <m:r>
                              <a:rPr lang="en-US" sz="3200" i="1">
                                <a:solidFill>
                                  <a:schemeClr val="bg1"/>
                                </a:solidFill>
                                <a:latin typeface="Cambria Math" panose="02040503050406030204" pitchFamily="18" charset="0"/>
                              </a:rPr>
                              <m:t>𝑓</m:t>
                            </m:r>
                            <m:d>
                              <m:dPr>
                                <m:ctrlPr>
                                  <a:rPr lang="en-IL" sz="3200" i="1">
                                    <a:solidFill>
                                      <a:schemeClr val="bg1"/>
                                    </a:solidFill>
                                    <a:latin typeface="Cambria Math" panose="02040503050406030204" pitchFamily="18" charset="0"/>
                                  </a:rPr>
                                </m:ctrlPr>
                              </m:dPr>
                              <m:e>
                                <m:r>
                                  <m:rPr>
                                    <m:sty m:val="p"/>
                                  </m:rPr>
                                  <a:rPr lang="en-US" sz="3200" i="0">
                                    <a:solidFill>
                                      <a:schemeClr val="bg1"/>
                                    </a:solidFill>
                                    <a:latin typeface="Cambria Math" panose="02040503050406030204" pitchFamily="18" charset="0"/>
                                  </a:rPr>
                                  <m:t>Path</m:t>
                                </m:r>
                              </m:e>
                            </m:d>
                          </m:e>
                        </m:nary>
                      </m:oMath>
                    </m:oMathPara>
                  </a14:m>
                  <a:endParaRPr lang="en-US" sz="3200" dirty="0">
                    <a:solidFill>
                      <a:schemeClr val="bg1"/>
                    </a:solidFill>
                  </a:endParaRPr>
                </a:p>
              </p:txBody>
            </p:sp>
          </mc:Choice>
          <mc:Fallback xmlns="">
            <p:sp>
              <p:nvSpPr>
                <p:cNvPr id="234" name="Rectangle 173">
                  <a:extLst>
                    <a:ext uri="{FF2B5EF4-FFF2-40B4-BE49-F238E27FC236}">
                      <a16:creationId xmlns:a16="http://schemas.microsoft.com/office/drawing/2014/main" id="{207642E5-30AA-4B8B-87BD-F214993656AF}"/>
                    </a:ext>
                  </a:extLst>
                </p:cNvPr>
                <p:cNvSpPr>
                  <a:spLocks noRot="1" noChangeAspect="1" noMove="1" noResize="1" noEditPoints="1" noAdjustHandles="1" noChangeArrowheads="1" noChangeShapeType="1" noTextEdit="1"/>
                </p:cNvSpPr>
                <p:nvPr/>
              </p:nvSpPr>
              <p:spPr>
                <a:xfrm>
                  <a:off x="276252" y="3204934"/>
                  <a:ext cx="7774224" cy="1657698"/>
                </a:xfrm>
                <a:prstGeom prst="rect">
                  <a:avLst/>
                </a:prstGeom>
                <a:blipFill>
                  <a:blip r:embed="rId14"/>
                  <a:stretch>
                    <a:fillRect/>
                  </a:stretch>
                </a:blipFill>
                <a:ln>
                  <a:noFill/>
                </a:ln>
              </p:spPr>
              <p:txBody>
                <a:bodyPr/>
                <a:lstStyle/>
                <a:p>
                  <a:r>
                    <a:rPr lang="he-IL">
                      <a:noFill/>
                    </a:rPr>
                    <a:t> </a:t>
                  </a:r>
                </a:p>
              </p:txBody>
            </p:sp>
          </mc:Fallback>
        </mc:AlternateContent>
        <p:sp>
          <p:nvSpPr>
            <p:cNvPr id="235" name="Rectangle 175">
              <a:extLst>
                <a:ext uri="{FF2B5EF4-FFF2-40B4-BE49-F238E27FC236}">
                  <a16:creationId xmlns:a16="http://schemas.microsoft.com/office/drawing/2014/main" id="{CAF37573-6900-4226-B67D-869A8CB0B1D2}"/>
                </a:ext>
              </a:extLst>
            </p:cNvPr>
            <p:cNvSpPr/>
            <p:nvPr/>
          </p:nvSpPr>
          <p:spPr>
            <a:xfrm rot="20166179">
              <a:off x="6321740" y="4757028"/>
              <a:ext cx="2775175" cy="1077218"/>
            </a:xfrm>
            <a:prstGeom prst="rect">
              <a:avLst/>
            </a:prstGeom>
          </p:spPr>
          <p:txBody>
            <a:bodyPr wrap="square">
              <a:spAutoFit/>
            </a:bodyPr>
            <a:lstStyle/>
            <a:p>
              <a:pPr lvl="0" algn="ctr">
                <a:spcBef>
                  <a:spcPct val="20000"/>
                </a:spcBef>
              </a:pPr>
              <a:r>
                <a:rPr lang="en-US" sz="3200" b="1" dirty="0">
                  <a:solidFill>
                    <a:schemeClr val="bg1"/>
                  </a:solidFill>
                  <a:latin typeface="+mj-lt"/>
                </a:rPr>
                <a:t>Sample directions</a:t>
              </a:r>
            </a:p>
          </p:txBody>
        </p:sp>
      </p:grpSp>
      <p:sp>
        <p:nvSpPr>
          <p:cNvPr id="498" name="Rounded Rectangle 174">
            <a:extLst>
              <a:ext uri="{FF2B5EF4-FFF2-40B4-BE49-F238E27FC236}">
                <a16:creationId xmlns:a16="http://schemas.microsoft.com/office/drawing/2014/main" id="{A686D978-82D8-4036-8DB7-0FA768C87DAB}"/>
              </a:ext>
            </a:extLst>
          </p:cNvPr>
          <p:cNvSpPr/>
          <p:nvPr/>
        </p:nvSpPr>
        <p:spPr>
          <a:xfrm rot="20054407">
            <a:off x="857540" y="2089597"/>
            <a:ext cx="5745925" cy="1668355"/>
          </a:xfrm>
          <a:prstGeom prst="roundRect">
            <a:avLst/>
          </a:prstGeom>
          <a:solidFill>
            <a:srgbClr val="FF3F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complex-valued integrals -&gt; High variance</a:t>
            </a:r>
          </a:p>
        </p:txBody>
      </p:sp>
    </p:spTree>
    <p:extLst>
      <p:ext uri="{BB962C8B-B14F-4D97-AF65-F5344CB8AC3E}">
        <p14:creationId xmlns:p14="http://schemas.microsoft.com/office/powerpoint/2010/main" val="27210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98"/>
                                        </p:tgtEl>
                                        <p:attrNameLst>
                                          <p:attrName>style.visibility</p:attrName>
                                        </p:attrNameLst>
                                      </p:cBhvr>
                                      <p:to>
                                        <p:strVal val="visible"/>
                                      </p:to>
                                    </p:set>
                                    <p:animEffect transition="in" filter="fade">
                                      <p:cBhvr>
                                        <p:cTn id="13" dur="1000"/>
                                        <p:tgtEl>
                                          <p:spTgt spid="498"/>
                                        </p:tgtEl>
                                      </p:cBhvr>
                                    </p:animEffect>
                                    <p:anim calcmode="lin" valueType="num">
                                      <p:cBhvr>
                                        <p:cTn id="14" dur="1000" fill="hold"/>
                                        <p:tgtEl>
                                          <p:spTgt spid="498"/>
                                        </p:tgtEl>
                                        <p:attrNameLst>
                                          <p:attrName>ppt_x</p:attrName>
                                        </p:attrNameLst>
                                      </p:cBhvr>
                                      <p:tavLst>
                                        <p:tav tm="0">
                                          <p:val>
                                            <p:strVal val="#ppt_x"/>
                                          </p:val>
                                        </p:tav>
                                        <p:tav tm="100000">
                                          <p:val>
                                            <p:strVal val="#ppt_x"/>
                                          </p:val>
                                        </p:tav>
                                      </p:tavLst>
                                    </p:anim>
                                    <p:anim calcmode="lin" valueType="num">
                                      <p:cBhvr>
                                        <p:cTn id="15" dur="1000" fill="hold"/>
                                        <p:tgtEl>
                                          <p:spTgt spid="4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6252" y="639730"/>
            <a:ext cx="11973173" cy="5286234"/>
            <a:chOff x="276252" y="639730"/>
            <a:chExt cx="11973173" cy="5286234"/>
          </a:xfrm>
        </p:grpSpPr>
        <mc:AlternateContent xmlns:mc="http://schemas.openxmlformats.org/markup-compatibility/2006" xmlns:a14="http://schemas.microsoft.com/office/drawing/2010/main">
          <mc:Choice Requires="a14">
            <p:sp>
              <p:nvSpPr>
                <p:cNvPr id="190" name="Rectangle 189"/>
                <p:cNvSpPr/>
                <p:nvPr/>
              </p:nvSpPr>
              <p:spPr>
                <a:xfrm>
                  <a:off x="344540" y="808157"/>
                  <a:ext cx="7774224" cy="138403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L"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𝐶</m:t>
                            </m:r>
                          </m:e>
                          <m:sub>
                            <m:sSub>
                              <m:sSubPr>
                                <m:ctrlPr>
                                  <a:rPr lang="en-IL"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𝑖</m:t>
                                </m:r>
                              </m:e>
                              <m:sub>
                                <m:r>
                                  <a:rPr lang="en-US" sz="3200" b="0" i="1" smtClean="0">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𝑖</m:t>
                                </m:r>
                              </m:e>
                              <m:sub>
                                <m:r>
                                  <a:rPr lang="en-US" sz="3200" b="0" i="1" smtClean="0">
                                    <a:solidFill>
                                      <a:schemeClr val="bg1"/>
                                    </a:solidFill>
                                    <a:latin typeface="Cambria Math" panose="02040503050406030204" pitchFamily="18" charset="0"/>
                                  </a:rPr>
                                  <m:t>2</m:t>
                                </m:r>
                              </m:sub>
                            </m:sSub>
                          </m:sub>
                          <m:sup>
                            <m:sSub>
                              <m:sSubPr>
                                <m:ctrlPr>
                                  <a:rPr lang="en-IL" sz="3200" i="1">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𝑞</m:t>
                                </m:r>
                              </m:e>
                              <m:sub>
                                <m:r>
                                  <a:rPr lang="en-US" sz="3200" b="0" i="1" smtClean="0">
                                    <a:solidFill>
                                      <a:schemeClr val="bg1"/>
                                    </a:solidFill>
                                    <a:latin typeface="Cambria Math" panose="02040503050406030204" pitchFamily="18" charset="0"/>
                                  </a:rPr>
                                  <m:t>2</m:t>
                                </m:r>
                              </m:sub>
                            </m:sSub>
                          </m:sup>
                        </m:sSubSup>
                        <m:d>
                          <m:dPr>
                            <m:ctrlPr>
                              <a:rPr lang="en-IL" sz="3200" i="1">
                                <a:solidFill>
                                  <a:schemeClr val="bg1"/>
                                </a:solidFill>
                                <a:latin typeface="Cambria Math" panose="02040503050406030204" pitchFamily="18" charset="0"/>
                              </a:rPr>
                            </m:ctrlPr>
                          </m:dPr>
                          <m:e>
                            <m:r>
                              <m:rPr>
                                <m:sty m:val="p"/>
                              </m:rPr>
                              <a:rPr lang="en-US" sz="3200" i="0">
                                <a:solidFill>
                                  <a:schemeClr val="bg1"/>
                                </a:solidFill>
                                <a:latin typeface="Cambria Math" panose="02040503050406030204" pitchFamily="18" charset="0"/>
                              </a:rPr>
                              <m:t>Path</m:t>
                            </m:r>
                          </m:e>
                        </m:d>
                        <m:r>
                          <a:rPr lang="en-US" sz="3200" b="0" i="1" smtClean="0">
                            <a:solidFill>
                              <a:schemeClr val="bg1"/>
                            </a:solidFill>
                            <a:latin typeface="Cambria Math" panose="02040503050406030204" pitchFamily="18" charset="0"/>
                          </a:rPr>
                          <m:t>=</m:t>
                        </m:r>
                        <m:nary>
                          <m:naryPr>
                            <m:limLoc m:val="undOvr"/>
                            <m:subHide m:val="on"/>
                            <m:supHide m:val="on"/>
                            <m:ctrlPr>
                              <a:rPr lang="en-IL" sz="3200" b="0" i="1" smtClean="0">
                                <a:solidFill>
                                  <a:schemeClr val="bg1"/>
                                </a:solidFill>
                                <a:latin typeface="Cambria Math" panose="02040503050406030204" pitchFamily="18" charset="0"/>
                              </a:rPr>
                            </m:ctrlPr>
                          </m:naryPr>
                          <m:sub/>
                          <m:sup/>
                          <m:e>
                            <m:r>
                              <a:rPr lang="en-US" sz="3200" i="1">
                                <a:solidFill>
                                  <a:schemeClr val="bg1"/>
                                </a:solidFill>
                                <a:latin typeface="Cambria Math" panose="02040503050406030204" pitchFamily="18" charset="0"/>
                              </a:rPr>
                              <m:t>𝑎</m:t>
                            </m:r>
                            <m:d>
                              <m:dPr>
                                <m:ctrlPr>
                                  <a:rPr lang="en-IL" sz="3200" i="1">
                                    <a:solidFill>
                                      <a:schemeClr val="bg1"/>
                                    </a:solidFill>
                                    <a:latin typeface="Cambria Math" panose="02040503050406030204" pitchFamily="18" charset="0"/>
                                  </a:rPr>
                                </m:ctrlPr>
                              </m:dPr>
                              <m:e>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2</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2</m:t>
                                    </m:r>
                                  </m:sub>
                                </m:sSub>
                              </m:e>
                            </m:d>
                            <m:r>
                              <a:rPr lang="en-US" sz="3200" i="1" smtClean="0">
                                <a:solidFill>
                                  <a:schemeClr val="bg1"/>
                                </a:solidFill>
                                <a:latin typeface="Cambria Math" panose="02040503050406030204" pitchFamily="18" charset="0"/>
                              </a:rPr>
                              <m:t>𝑓</m:t>
                            </m:r>
                            <m:d>
                              <m:dPr>
                                <m:ctrlPr>
                                  <a:rPr lang="en-IL" sz="3200" i="1" smtClean="0">
                                    <a:solidFill>
                                      <a:schemeClr val="bg1"/>
                                    </a:solidFill>
                                    <a:latin typeface="Cambria Math" panose="02040503050406030204" pitchFamily="18" charset="0"/>
                                  </a:rPr>
                                </m:ctrlPr>
                              </m:dPr>
                              <m:e>
                                <m:r>
                                  <m:rPr>
                                    <m:sty m:val="p"/>
                                  </m:rPr>
                                  <a:rPr lang="en-US" sz="3200" b="0" i="0" smtClean="0">
                                    <a:solidFill>
                                      <a:schemeClr val="bg1"/>
                                    </a:solidFill>
                                    <a:latin typeface="Cambria Math" panose="02040503050406030204" pitchFamily="18" charset="0"/>
                                  </a:rPr>
                                  <m:t>Path</m:t>
                                </m:r>
                              </m:e>
                            </m:d>
                          </m:e>
                        </m:nary>
                      </m:oMath>
                    </m:oMathPara>
                  </a14:m>
                  <a:endParaRPr lang="en-US" sz="3200" dirty="0">
                    <a:solidFill>
                      <a:schemeClr val="bg1"/>
                    </a:solidFill>
                  </a:endParaRPr>
                </a:p>
              </p:txBody>
            </p:sp>
          </mc:Choice>
          <mc:Fallback xmlns="">
            <p:sp>
              <p:nvSpPr>
                <p:cNvPr id="190" name="Rectangle 189"/>
                <p:cNvSpPr>
                  <a:spLocks noRot="1" noChangeAspect="1" noMove="1" noResize="1" noEditPoints="1" noAdjustHandles="1" noChangeArrowheads="1" noChangeShapeType="1" noTextEdit="1"/>
                </p:cNvSpPr>
                <p:nvPr/>
              </p:nvSpPr>
              <p:spPr>
                <a:xfrm>
                  <a:off x="344540" y="808157"/>
                  <a:ext cx="7774224" cy="1384033"/>
                </a:xfrm>
                <a:prstGeom prst="rect">
                  <a:avLst/>
                </a:prstGeom>
                <a:blipFill>
                  <a:blip r:embed="rId5"/>
                  <a:stretch>
                    <a:fillRect/>
                  </a:stretch>
                </a:blipFill>
                <a:ln>
                  <a:noFill/>
                </a:ln>
              </p:spPr>
              <p:txBody>
                <a:bodyPr/>
                <a:lstStyle/>
                <a:p>
                  <a:r>
                    <a:rPr lang="en-US">
                      <a:noFill/>
                    </a:rPr>
                    <a:t> </a:t>
                  </a:r>
                </a:p>
              </p:txBody>
            </p:sp>
          </mc:Fallback>
        </mc:AlternateContent>
        <p:grpSp>
          <p:nvGrpSpPr>
            <p:cNvPr id="191" name="Group 190"/>
            <p:cNvGrpSpPr/>
            <p:nvPr/>
          </p:nvGrpSpPr>
          <p:grpSpPr>
            <a:xfrm>
              <a:off x="8290800" y="2664000"/>
              <a:ext cx="3521580" cy="1546668"/>
              <a:chOff x="4335210" y="2662508"/>
              <a:chExt cx="3521580" cy="1546668"/>
            </a:xfrm>
          </p:grpSpPr>
          <p:sp>
            <p:nvSpPr>
              <p:cNvPr id="192" name="Rectangle 191"/>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18" name="Rectangle 317"/>
                <p:cNvSpPr/>
                <p:nvPr/>
              </p:nvSpPr>
              <p:spPr>
                <a:xfrm>
                  <a:off x="8452178" y="5209151"/>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318" name="Rectangle 317"/>
                <p:cNvSpPr>
                  <a:spLocks noRot="1" noChangeAspect="1" noMove="1" noResize="1" noEditPoints="1" noAdjustHandles="1" noChangeArrowheads="1" noChangeShapeType="1" noTextEdit="1"/>
                </p:cNvSpPr>
                <p:nvPr/>
              </p:nvSpPr>
              <p:spPr>
                <a:xfrm>
                  <a:off x="8452178" y="5209151"/>
                  <a:ext cx="577544"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 name="Rectangle 320"/>
                <p:cNvSpPr/>
                <p:nvPr/>
              </p:nvSpPr>
              <p:spPr>
                <a:xfrm>
                  <a:off x="7874297" y="2145554"/>
                  <a:ext cx="1142684"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321" name="Rectangle 320"/>
                <p:cNvSpPr>
                  <a:spLocks noRot="1" noChangeAspect="1" noMove="1" noResize="1" noEditPoints="1" noAdjustHandles="1" noChangeArrowheads="1" noChangeShapeType="1" noTextEdit="1"/>
                </p:cNvSpPr>
                <p:nvPr/>
              </p:nvSpPr>
              <p:spPr>
                <a:xfrm>
                  <a:off x="7874297" y="2145554"/>
                  <a:ext cx="1142684" cy="49340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4" name="Rectangle 323"/>
                <p:cNvSpPr/>
                <p:nvPr/>
              </p:nvSpPr>
              <p:spPr>
                <a:xfrm>
                  <a:off x="782814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324" name="Rectangle 323"/>
                <p:cNvSpPr>
                  <a:spLocks noRot="1" noChangeAspect="1" noMove="1" noResize="1" noEditPoints="1" noAdjustHandles="1" noChangeArrowheads="1" noChangeShapeType="1" noTextEdit="1"/>
                </p:cNvSpPr>
                <p:nvPr/>
              </p:nvSpPr>
              <p:spPr>
                <a:xfrm>
                  <a:off x="7828143" y="4194474"/>
                  <a:ext cx="1259832" cy="493405"/>
                </a:xfrm>
                <a:prstGeom prst="rect">
                  <a:avLst/>
                </a:prstGeom>
                <a:blipFill>
                  <a:blip r:embed="rId8"/>
                  <a:stretch>
                    <a:fillRect b="-6173"/>
                  </a:stretch>
                </a:blipFill>
              </p:spPr>
              <p:txBody>
                <a:bodyPr/>
                <a:lstStyle/>
                <a:p>
                  <a:r>
                    <a:rPr lang="en-US">
                      <a:noFill/>
                    </a:rPr>
                    <a:t> </a:t>
                  </a:r>
                </a:p>
              </p:txBody>
            </p:sp>
          </mc:Fallback>
        </mc:AlternateContent>
        <p:grpSp>
          <p:nvGrpSpPr>
            <p:cNvPr id="326" name="Group 325"/>
            <p:cNvGrpSpPr/>
            <p:nvPr/>
          </p:nvGrpSpPr>
          <p:grpSpPr>
            <a:xfrm>
              <a:off x="10160021" y="2806673"/>
              <a:ext cx="476250" cy="1231900"/>
              <a:chOff x="6350000" y="2959100"/>
              <a:chExt cx="476250" cy="1231900"/>
            </a:xfrm>
          </p:grpSpPr>
          <p:cxnSp>
            <p:nvCxnSpPr>
              <p:cNvPr id="329" name="Straight Connector 328"/>
              <p:cNvCxnSpPr/>
              <p:nvPr/>
            </p:nvCxnSpPr>
            <p:spPr>
              <a:xfrm flipH="1">
                <a:off x="6632815" y="29591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6645517" y="33276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H="1">
                <a:off x="6350000" y="39579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35" name="Rectangle 334"/>
                <p:cNvSpPr/>
                <p:nvPr/>
              </p:nvSpPr>
              <p:spPr>
                <a:xfrm>
                  <a:off x="9568844" y="639730"/>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335" name="Rectangle 334"/>
                <p:cNvSpPr>
                  <a:spLocks noRot="1" noChangeAspect="1" noMove="1" noResize="1" noEditPoints="1" noAdjustHandles="1" noChangeArrowheads="1" noChangeShapeType="1" noTextEdit="1"/>
                </p:cNvSpPr>
                <p:nvPr/>
              </p:nvSpPr>
              <p:spPr>
                <a:xfrm>
                  <a:off x="9568844" y="639730"/>
                  <a:ext cx="577544" cy="707886"/>
                </a:xfrm>
                <a:prstGeom prst="rect">
                  <a:avLst/>
                </a:prstGeom>
                <a:blipFill>
                  <a:blip r:embed="rId9"/>
                  <a:stretch>
                    <a:fillRect/>
                  </a:stretch>
                </a:blipFill>
              </p:spPr>
              <p:txBody>
                <a:bodyPr/>
                <a:lstStyle/>
                <a:p>
                  <a:r>
                    <a:rPr lang="en-US">
                      <a:noFill/>
                    </a:rPr>
                    <a:t> </a:t>
                  </a:r>
                </a:p>
              </p:txBody>
            </p:sp>
          </mc:Fallback>
        </mc:AlternateContent>
        <p:grpSp>
          <p:nvGrpSpPr>
            <p:cNvPr id="336" name="i1"/>
            <p:cNvGrpSpPr/>
            <p:nvPr/>
          </p:nvGrpSpPr>
          <p:grpSpPr>
            <a:xfrm>
              <a:off x="8654105" y="1206152"/>
              <a:ext cx="2793791" cy="1610867"/>
              <a:chOff x="8654105" y="1206152"/>
              <a:chExt cx="2793791" cy="1610867"/>
            </a:xfrm>
          </p:grpSpPr>
          <p:cxnSp>
            <p:nvCxnSpPr>
              <p:cNvPr id="337" name="A6"/>
              <p:cNvCxnSpPr/>
              <p:nvPr/>
            </p:nvCxnSpPr>
            <p:spPr>
              <a:xfrm>
                <a:off x="9322380" y="1206152"/>
                <a:ext cx="719021" cy="84056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38" name="A5"/>
              <p:cNvCxnSpPr/>
              <p:nvPr/>
            </p:nvCxnSpPr>
            <p:spPr>
              <a:xfrm>
                <a:off x="9322380" y="1206152"/>
                <a:ext cx="439135" cy="84295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39" name="A4"/>
              <p:cNvCxnSpPr/>
              <p:nvPr/>
            </p:nvCxnSpPr>
            <p:spPr>
              <a:xfrm>
                <a:off x="9322380" y="1206152"/>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0" name="A3"/>
              <p:cNvCxnSpPr/>
              <p:nvPr/>
            </p:nvCxnSpPr>
            <p:spPr>
              <a:xfrm flipH="1">
                <a:off x="9220695" y="1206152"/>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41" name="A2"/>
              <p:cNvCxnSpPr/>
              <p:nvPr/>
            </p:nvCxnSpPr>
            <p:spPr>
              <a:xfrm flipH="1">
                <a:off x="8935398" y="1206152"/>
                <a:ext cx="386984" cy="85013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42" name="A1"/>
              <p:cNvCxnSpPr>
                <a:endCxn id="465" idx="2"/>
              </p:cNvCxnSpPr>
              <p:nvPr/>
            </p:nvCxnSpPr>
            <p:spPr>
              <a:xfrm flipH="1">
                <a:off x="8654105" y="1206152"/>
                <a:ext cx="668276" cy="85437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43" name="A7"/>
              <p:cNvCxnSpPr/>
              <p:nvPr/>
            </p:nvCxnSpPr>
            <p:spPr>
              <a:xfrm>
                <a:off x="9322380" y="1206152"/>
                <a:ext cx="996176" cy="84572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44" name="A8"/>
              <p:cNvCxnSpPr/>
              <p:nvPr/>
            </p:nvCxnSpPr>
            <p:spPr>
              <a:xfrm>
                <a:off x="9322380" y="1206152"/>
                <a:ext cx="1280043" cy="843457"/>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45" name="A9"/>
              <p:cNvCxnSpPr/>
              <p:nvPr/>
            </p:nvCxnSpPr>
            <p:spPr>
              <a:xfrm>
                <a:off x="9322380" y="1206152"/>
                <a:ext cx="1546615" cy="846704"/>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46" name="A10"/>
              <p:cNvCxnSpPr/>
              <p:nvPr/>
            </p:nvCxnSpPr>
            <p:spPr>
              <a:xfrm>
                <a:off x="9322380" y="1206152"/>
                <a:ext cx="1830481" cy="84056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47" name="A11"/>
              <p:cNvCxnSpPr>
                <a:endCxn id="465" idx="6"/>
              </p:cNvCxnSpPr>
              <p:nvPr/>
            </p:nvCxnSpPr>
            <p:spPr>
              <a:xfrm>
                <a:off x="9322380" y="1206152"/>
                <a:ext cx="2125516" cy="85437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48" name="B1"/>
              <p:cNvCxnSpPr>
                <a:stCxn id="465" idx="2"/>
              </p:cNvCxnSpPr>
              <p:nvPr/>
            </p:nvCxnSpPr>
            <p:spPr>
              <a:xfrm>
                <a:off x="8654105" y="2060522"/>
                <a:ext cx="1944045" cy="727128"/>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49" name="B2"/>
              <p:cNvCxnSpPr/>
              <p:nvPr/>
            </p:nvCxnSpPr>
            <p:spPr>
              <a:xfrm>
                <a:off x="8951119" y="2057400"/>
                <a:ext cx="1654969" cy="731044"/>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4" name="B3"/>
              <p:cNvCxnSpPr/>
              <p:nvPr/>
            </p:nvCxnSpPr>
            <p:spPr>
              <a:xfrm>
                <a:off x="9229725" y="2062163"/>
                <a:ext cx="1385888" cy="7286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05" name="B4"/>
              <p:cNvCxnSpPr/>
              <p:nvPr/>
            </p:nvCxnSpPr>
            <p:spPr>
              <a:xfrm>
                <a:off x="9501188" y="2066925"/>
                <a:ext cx="1126331" cy="73342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06" name="B5"/>
              <p:cNvCxnSpPr/>
              <p:nvPr/>
            </p:nvCxnSpPr>
            <p:spPr>
              <a:xfrm>
                <a:off x="9765506" y="2069306"/>
                <a:ext cx="852488" cy="721519"/>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7" name="B6"/>
              <p:cNvCxnSpPr/>
              <p:nvPr/>
            </p:nvCxnSpPr>
            <p:spPr>
              <a:xfrm>
                <a:off x="10044113" y="2057400"/>
                <a:ext cx="566737" cy="74771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8" name="B7"/>
              <p:cNvCxnSpPr/>
              <p:nvPr/>
            </p:nvCxnSpPr>
            <p:spPr>
              <a:xfrm>
                <a:off x="10317956" y="2050256"/>
                <a:ext cx="300038" cy="76200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9" name="B8"/>
              <p:cNvCxnSpPr/>
              <p:nvPr/>
            </p:nvCxnSpPr>
            <p:spPr>
              <a:xfrm flipH="1">
                <a:off x="10608469" y="2069306"/>
                <a:ext cx="2381" cy="74295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0" name="B9"/>
              <p:cNvCxnSpPr/>
              <p:nvPr/>
            </p:nvCxnSpPr>
            <p:spPr>
              <a:xfrm flipH="1">
                <a:off x="10617994" y="2069306"/>
                <a:ext cx="257175" cy="740569"/>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1" name="B10"/>
              <p:cNvCxnSpPr/>
              <p:nvPr/>
            </p:nvCxnSpPr>
            <p:spPr>
              <a:xfrm flipH="1">
                <a:off x="10625138" y="2069306"/>
                <a:ext cx="528638" cy="74771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2" name="B11"/>
              <p:cNvCxnSpPr>
                <a:stCxn id="465" idx="6"/>
              </p:cNvCxnSpPr>
              <p:nvPr/>
            </p:nvCxnSpPr>
            <p:spPr>
              <a:xfrm flipH="1">
                <a:off x="10629900" y="2060522"/>
                <a:ext cx="817996" cy="746972"/>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13" name="q1"/>
            <p:cNvGrpSpPr/>
            <p:nvPr/>
          </p:nvGrpSpPr>
          <p:grpSpPr>
            <a:xfrm>
              <a:off x="8587620" y="4023360"/>
              <a:ext cx="2793791" cy="1538327"/>
              <a:chOff x="8587620" y="4023360"/>
              <a:chExt cx="2793791" cy="1538327"/>
            </a:xfrm>
          </p:grpSpPr>
          <p:grpSp>
            <p:nvGrpSpPr>
              <p:cNvPr id="414" name="Group 413"/>
              <p:cNvGrpSpPr/>
              <p:nvPr/>
            </p:nvGrpSpPr>
            <p:grpSpPr>
              <a:xfrm>
                <a:off x="8587620" y="4711557"/>
                <a:ext cx="2793791" cy="850130"/>
                <a:chOff x="8587620" y="4711557"/>
                <a:chExt cx="2793791" cy="850130"/>
              </a:xfrm>
            </p:grpSpPr>
            <p:cxnSp>
              <p:nvCxnSpPr>
                <p:cNvPr id="427" name="A6"/>
                <p:cNvCxnSpPr/>
                <p:nvPr/>
              </p:nvCxnSpPr>
              <p:spPr>
                <a:xfrm flipV="1">
                  <a:off x="9309308" y="4721124"/>
                  <a:ext cx="719021" cy="84056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8" name="A5"/>
                <p:cNvCxnSpPr/>
                <p:nvPr/>
              </p:nvCxnSpPr>
              <p:spPr>
                <a:xfrm flipV="1">
                  <a:off x="9309308" y="4718737"/>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9" name="A4"/>
                <p:cNvCxnSpPr/>
                <p:nvPr/>
              </p:nvCxnSpPr>
              <p:spPr>
                <a:xfrm flipV="1">
                  <a:off x="9309308" y="4712091"/>
                  <a:ext cx="167544" cy="849596"/>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0" name="A3"/>
                <p:cNvCxnSpPr/>
                <p:nvPr/>
              </p:nvCxnSpPr>
              <p:spPr>
                <a:xfrm flipH="1" flipV="1">
                  <a:off x="9207623" y="4711557"/>
                  <a:ext cx="101685" cy="85013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1" name="A2"/>
                <p:cNvCxnSpPr/>
                <p:nvPr/>
              </p:nvCxnSpPr>
              <p:spPr>
                <a:xfrm flipH="1" flipV="1">
                  <a:off x="8922326" y="4711557"/>
                  <a:ext cx="386984" cy="850130"/>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2" name="A1"/>
                <p:cNvCxnSpPr>
                  <a:endCxn id="531" idx="6"/>
                </p:cNvCxnSpPr>
                <p:nvPr/>
              </p:nvCxnSpPr>
              <p:spPr>
                <a:xfrm flipH="1" flipV="1">
                  <a:off x="8587620" y="4785848"/>
                  <a:ext cx="721689" cy="77583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33" name="A7"/>
                <p:cNvCxnSpPr/>
                <p:nvPr/>
              </p:nvCxnSpPr>
              <p:spPr>
                <a:xfrm flipV="1">
                  <a:off x="9309308" y="4715964"/>
                  <a:ext cx="996176" cy="84572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4" name="A8"/>
                <p:cNvCxnSpPr/>
                <p:nvPr/>
              </p:nvCxnSpPr>
              <p:spPr>
                <a:xfrm flipV="1">
                  <a:off x="9309308" y="4718230"/>
                  <a:ext cx="1280043" cy="843457"/>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5" name="A9"/>
                <p:cNvCxnSpPr/>
                <p:nvPr/>
              </p:nvCxnSpPr>
              <p:spPr>
                <a:xfrm flipV="1">
                  <a:off x="9309308" y="4714983"/>
                  <a:ext cx="1546615" cy="846704"/>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6" name="A10"/>
                <p:cNvCxnSpPr/>
                <p:nvPr/>
              </p:nvCxnSpPr>
              <p:spPr>
                <a:xfrm flipV="1">
                  <a:off x="9309308" y="4721124"/>
                  <a:ext cx="1830481" cy="84056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7" name="A11"/>
                <p:cNvCxnSpPr>
                  <a:endCxn id="531" idx="2"/>
                </p:cNvCxnSpPr>
                <p:nvPr/>
              </p:nvCxnSpPr>
              <p:spPr>
                <a:xfrm flipV="1">
                  <a:off x="9309308" y="4785848"/>
                  <a:ext cx="2072103" cy="775839"/>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15" name="Group 414"/>
              <p:cNvGrpSpPr/>
              <p:nvPr/>
            </p:nvGrpSpPr>
            <p:grpSpPr>
              <a:xfrm>
                <a:off x="8672513" y="4023360"/>
                <a:ext cx="2708898" cy="812416"/>
                <a:chOff x="8672513" y="4023360"/>
                <a:chExt cx="2708898" cy="812416"/>
              </a:xfrm>
            </p:grpSpPr>
            <p:cxnSp>
              <p:nvCxnSpPr>
                <p:cNvPr id="416" name="B1"/>
                <p:cNvCxnSpPr/>
                <p:nvPr/>
              </p:nvCxnSpPr>
              <p:spPr>
                <a:xfrm flipV="1">
                  <a:off x="8672513" y="4023360"/>
                  <a:ext cx="1492567" cy="76295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17" name="B2"/>
                <p:cNvCxnSpPr/>
                <p:nvPr/>
              </p:nvCxnSpPr>
              <p:spPr>
                <a:xfrm flipV="1">
                  <a:off x="9024938" y="4048125"/>
                  <a:ext cx="1123950" cy="752475"/>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8" name="B3"/>
                <p:cNvCxnSpPr/>
                <p:nvPr/>
              </p:nvCxnSpPr>
              <p:spPr>
                <a:xfrm flipV="1">
                  <a:off x="9258348" y="4048125"/>
                  <a:ext cx="890540" cy="756445"/>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9" name="B4"/>
                <p:cNvCxnSpPr/>
                <p:nvPr/>
              </p:nvCxnSpPr>
              <p:spPr>
                <a:xfrm flipV="1">
                  <a:off x="9456922" y="4057650"/>
                  <a:ext cx="672916" cy="770569"/>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0" name="B5"/>
                <p:cNvCxnSpPr/>
                <p:nvPr/>
              </p:nvCxnSpPr>
              <p:spPr>
                <a:xfrm flipV="1">
                  <a:off x="9665922" y="4062413"/>
                  <a:ext cx="478203" cy="7622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421" name="B6"/>
                <p:cNvCxnSpPr/>
                <p:nvPr/>
              </p:nvCxnSpPr>
              <p:spPr>
                <a:xfrm flipV="1">
                  <a:off x="9874827" y="4052888"/>
                  <a:ext cx="269298" cy="782888"/>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2" name="B7"/>
                <p:cNvCxnSpPr/>
                <p:nvPr/>
              </p:nvCxnSpPr>
              <p:spPr>
                <a:xfrm flipV="1">
                  <a:off x="10085040" y="4057650"/>
                  <a:ext cx="54323" cy="763588"/>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3" name="B8"/>
                <p:cNvCxnSpPr/>
                <p:nvPr/>
              </p:nvCxnSpPr>
              <p:spPr>
                <a:xfrm flipH="1" flipV="1">
                  <a:off x="10144125" y="4038601"/>
                  <a:ext cx="152400" cy="766762"/>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4" name="B9"/>
                <p:cNvCxnSpPr/>
                <p:nvPr/>
              </p:nvCxnSpPr>
              <p:spPr>
                <a:xfrm flipH="1" flipV="1">
                  <a:off x="10129838" y="4048127"/>
                  <a:ext cx="414337" cy="733423"/>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5" name="B10"/>
                <p:cNvCxnSpPr/>
                <p:nvPr/>
              </p:nvCxnSpPr>
              <p:spPr>
                <a:xfrm flipH="1" flipV="1">
                  <a:off x="10148889" y="4062414"/>
                  <a:ext cx="695324" cy="719136"/>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6" name="B11"/>
                <p:cNvCxnSpPr>
                  <a:stCxn id="531" idx="2"/>
                </p:cNvCxnSpPr>
                <p:nvPr/>
              </p:nvCxnSpPr>
              <p:spPr>
                <a:xfrm flipH="1" flipV="1">
                  <a:off x="10134600" y="4029076"/>
                  <a:ext cx="1246811" cy="756772"/>
                </a:xfrm>
                <a:prstGeom prst="line">
                  <a:avLst/>
                </a:prstGeom>
                <a:ln w="38100">
                  <a:solidFill>
                    <a:srgbClr val="F9965B">
                      <a:alpha val="25000"/>
                    </a:srgb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38" name="Oval 437"/>
            <p:cNvSpPr/>
            <p:nvPr/>
          </p:nvSpPr>
          <p:spPr>
            <a:xfrm flipV="1">
              <a:off x="9126241" y="836644"/>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i2"/>
            <p:cNvGrpSpPr/>
            <p:nvPr/>
          </p:nvGrpSpPr>
          <p:grpSpPr>
            <a:xfrm>
              <a:off x="8682845" y="1190758"/>
              <a:ext cx="2793792" cy="1623880"/>
              <a:chOff x="8682845" y="1190758"/>
              <a:chExt cx="2793792" cy="1623880"/>
            </a:xfrm>
          </p:grpSpPr>
          <p:cxnSp>
            <p:nvCxnSpPr>
              <p:cNvPr id="440" name="A6"/>
              <p:cNvCxnSpPr/>
              <p:nvPr/>
            </p:nvCxnSpPr>
            <p:spPr>
              <a:xfrm flipH="1">
                <a:off x="10089340" y="1190758"/>
                <a:ext cx="719021" cy="84056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1" name="A5"/>
              <p:cNvCxnSpPr/>
              <p:nvPr/>
            </p:nvCxnSpPr>
            <p:spPr>
              <a:xfrm flipH="1">
                <a:off x="10369226" y="1190758"/>
                <a:ext cx="439135" cy="84295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2" name="A4"/>
              <p:cNvCxnSpPr/>
              <p:nvPr/>
            </p:nvCxnSpPr>
            <p:spPr>
              <a:xfrm flipH="1">
                <a:off x="10640817" y="1190758"/>
                <a:ext cx="167544" cy="849596"/>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3" name="A3"/>
              <p:cNvCxnSpPr/>
              <p:nvPr/>
            </p:nvCxnSpPr>
            <p:spPr>
              <a:xfrm>
                <a:off x="10808361" y="1190758"/>
                <a:ext cx="101685" cy="85013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4" name="A2"/>
              <p:cNvCxnSpPr/>
              <p:nvPr/>
            </p:nvCxnSpPr>
            <p:spPr>
              <a:xfrm>
                <a:off x="10808359" y="1190758"/>
                <a:ext cx="386984" cy="85013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5" name="A1"/>
              <p:cNvCxnSpPr/>
              <p:nvPr/>
            </p:nvCxnSpPr>
            <p:spPr>
              <a:xfrm>
                <a:off x="10808360" y="1190758"/>
                <a:ext cx="668276" cy="85437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6" name="A7"/>
              <p:cNvCxnSpPr/>
              <p:nvPr/>
            </p:nvCxnSpPr>
            <p:spPr>
              <a:xfrm flipH="1">
                <a:off x="9812185" y="1190758"/>
                <a:ext cx="996176" cy="84572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7" name="A8"/>
              <p:cNvCxnSpPr/>
              <p:nvPr/>
            </p:nvCxnSpPr>
            <p:spPr>
              <a:xfrm flipH="1">
                <a:off x="9528318" y="1190758"/>
                <a:ext cx="1280043" cy="843457"/>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8" name="A9"/>
              <p:cNvCxnSpPr/>
              <p:nvPr/>
            </p:nvCxnSpPr>
            <p:spPr>
              <a:xfrm flipH="1">
                <a:off x="9261746" y="1190758"/>
                <a:ext cx="1546615" cy="846704"/>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49" name="A10"/>
              <p:cNvCxnSpPr/>
              <p:nvPr/>
            </p:nvCxnSpPr>
            <p:spPr>
              <a:xfrm flipH="1">
                <a:off x="8977880" y="1190758"/>
                <a:ext cx="1830481" cy="84056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0" name="A11"/>
              <p:cNvCxnSpPr/>
              <p:nvPr/>
            </p:nvCxnSpPr>
            <p:spPr>
              <a:xfrm flipH="1">
                <a:off x="8682845" y="1190758"/>
                <a:ext cx="2125516" cy="85437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1" name="B1"/>
              <p:cNvCxnSpPr/>
              <p:nvPr/>
            </p:nvCxnSpPr>
            <p:spPr>
              <a:xfrm flipH="1">
                <a:off x="10617994" y="2045128"/>
                <a:ext cx="858643" cy="752841"/>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2" name="B2"/>
              <p:cNvCxnSpPr/>
              <p:nvPr/>
            </p:nvCxnSpPr>
            <p:spPr>
              <a:xfrm flipH="1">
                <a:off x="10622756" y="2042006"/>
                <a:ext cx="556867" cy="7488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53" name="B3"/>
              <p:cNvCxnSpPr/>
              <p:nvPr/>
            </p:nvCxnSpPr>
            <p:spPr>
              <a:xfrm flipH="1">
                <a:off x="10629900" y="2046769"/>
                <a:ext cx="271117" cy="746437"/>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4" name="B4"/>
              <p:cNvCxnSpPr/>
              <p:nvPr/>
            </p:nvCxnSpPr>
            <p:spPr>
              <a:xfrm flipH="1">
                <a:off x="10627519" y="2051531"/>
                <a:ext cx="2035" cy="75120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5" name="B5"/>
              <p:cNvCxnSpPr/>
              <p:nvPr/>
            </p:nvCxnSpPr>
            <p:spPr>
              <a:xfrm>
                <a:off x="10365235" y="2053912"/>
                <a:ext cx="257521" cy="753582"/>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6" name="B6"/>
              <p:cNvCxnSpPr/>
              <p:nvPr/>
            </p:nvCxnSpPr>
            <p:spPr>
              <a:xfrm>
                <a:off x="10086629" y="2042006"/>
                <a:ext cx="536127" cy="758344"/>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7" name="B7"/>
              <p:cNvCxnSpPr/>
              <p:nvPr/>
            </p:nvCxnSpPr>
            <p:spPr>
              <a:xfrm>
                <a:off x="9812785" y="2034862"/>
                <a:ext cx="807590" cy="779776"/>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8" name="B8"/>
              <p:cNvCxnSpPr/>
              <p:nvPr/>
            </p:nvCxnSpPr>
            <p:spPr>
              <a:xfrm>
                <a:off x="9519891" y="2053912"/>
                <a:ext cx="1098103" cy="758344"/>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9" name="B9"/>
              <p:cNvCxnSpPr/>
              <p:nvPr/>
            </p:nvCxnSpPr>
            <p:spPr>
              <a:xfrm>
                <a:off x="9255572" y="2053912"/>
                <a:ext cx="1371947" cy="755963"/>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460" name="B10"/>
              <p:cNvCxnSpPr/>
              <p:nvPr/>
            </p:nvCxnSpPr>
            <p:spPr>
              <a:xfrm>
                <a:off x="8976965" y="2053912"/>
                <a:ext cx="1643410" cy="753582"/>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1" name="B11"/>
              <p:cNvCxnSpPr/>
              <p:nvPr/>
            </p:nvCxnSpPr>
            <p:spPr>
              <a:xfrm>
                <a:off x="8682845" y="2045128"/>
                <a:ext cx="1935149" cy="755222"/>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462" name="Oval 461"/>
            <p:cNvSpPr/>
            <p:nvPr/>
          </p:nvSpPr>
          <p:spPr>
            <a:xfrm flipV="1">
              <a:off x="10626446" y="836644"/>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3" name="Rectangle 462"/>
                <p:cNvSpPr/>
                <p:nvPr/>
              </p:nvSpPr>
              <p:spPr>
                <a:xfrm>
                  <a:off x="11099623" y="2145554"/>
                  <a:ext cx="114980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m:rPr>
                                    <m:nor/>
                                  </m:rPr>
                                  <a:rPr lang="en-IL" sz="2400" i="1">
                                    <a:solidFill>
                                      <a:srgbClr val="FFFF99"/>
                                    </a:solidFill>
                                  </a:rPr>
                                  <m:t>ℓ</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463" name="Rectangle 462"/>
                <p:cNvSpPr>
                  <a:spLocks noRot="1" noChangeAspect="1" noMove="1" noResize="1" noEditPoints="1" noAdjustHandles="1" noChangeArrowheads="1" noChangeShapeType="1" noTextEdit="1"/>
                </p:cNvSpPr>
                <p:nvPr/>
              </p:nvSpPr>
              <p:spPr>
                <a:xfrm>
                  <a:off x="11099623" y="2145554"/>
                  <a:ext cx="1149802" cy="493405"/>
                </a:xfrm>
                <a:prstGeom prst="rect">
                  <a:avLst/>
                </a:prstGeom>
                <a:blipFill>
                  <a:blip r:embed="rId10"/>
                  <a:stretch>
                    <a:fillRect/>
                  </a:stretch>
                </a:blipFill>
              </p:spPr>
              <p:txBody>
                <a:bodyPr/>
                <a:lstStyle/>
                <a:p>
                  <a:r>
                    <a:rPr lang="en-US">
                      <a:noFill/>
                    </a:rPr>
                    <a:t> </a:t>
                  </a:r>
                </a:p>
              </p:txBody>
            </p:sp>
          </mc:Fallback>
        </mc:AlternateContent>
        <p:grpSp>
          <p:nvGrpSpPr>
            <p:cNvPr id="464" name="Group 463"/>
            <p:cNvGrpSpPr/>
            <p:nvPr/>
          </p:nvGrpSpPr>
          <p:grpSpPr>
            <a:xfrm>
              <a:off x="8654105" y="1868689"/>
              <a:ext cx="2793791" cy="369332"/>
              <a:chOff x="2400522" y="1300125"/>
              <a:chExt cx="2793791" cy="369332"/>
            </a:xfrm>
          </p:grpSpPr>
          <p:sp>
            <p:nvSpPr>
              <p:cNvPr id="465" name="Oval 464">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467" name="Oval 466"/>
            <p:cNvSpPr/>
            <p:nvPr/>
          </p:nvSpPr>
          <p:spPr>
            <a:xfrm flipH="1" flipV="1">
              <a:off x="10486326" y="5536697"/>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8" name="q2"/>
            <p:cNvGrpSpPr/>
            <p:nvPr/>
          </p:nvGrpSpPr>
          <p:grpSpPr>
            <a:xfrm>
              <a:off x="8587620" y="4031456"/>
              <a:ext cx="2793791" cy="1530765"/>
              <a:chOff x="8587620" y="4031456"/>
              <a:chExt cx="2793791" cy="1530765"/>
            </a:xfrm>
          </p:grpSpPr>
          <p:grpSp>
            <p:nvGrpSpPr>
              <p:cNvPr id="469" name="Group 468"/>
              <p:cNvGrpSpPr/>
              <p:nvPr/>
            </p:nvGrpSpPr>
            <p:grpSpPr>
              <a:xfrm flipH="1">
                <a:off x="8587620" y="4712091"/>
                <a:ext cx="2793791" cy="850130"/>
                <a:chOff x="8587620" y="4711557"/>
                <a:chExt cx="2793791" cy="850130"/>
              </a:xfrm>
            </p:grpSpPr>
            <p:cxnSp>
              <p:nvCxnSpPr>
                <p:cNvPr id="507" name="A6"/>
                <p:cNvCxnSpPr/>
                <p:nvPr/>
              </p:nvCxnSpPr>
              <p:spPr>
                <a:xfrm flipV="1">
                  <a:off x="9309308" y="4721124"/>
                  <a:ext cx="719021" cy="84056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08" name="A5"/>
                <p:cNvCxnSpPr/>
                <p:nvPr/>
              </p:nvCxnSpPr>
              <p:spPr>
                <a:xfrm flipV="1">
                  <a:off x="9309308" y="4718737"/>
                  <a:ext cx="439135" cy="842950"/>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9" name="A4"/>
                <p:cNvCxnSpPr/>
                <p:nvPr/>
              </p:nvCxnSpPr>
              <p:spPr>
                <a:xfrm flipV="1">
                  <a:off x="9309308" y="4712091"/>
                  <a:ext cx="167544" cy="849596"/>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10" name="A3"/>
                <p:cNvCxnSpPr/>
                <p:nvPr/>
              </p:nvCxnSpPr>
              <p:spPr>
                <a:xfrm flipH="1" flipV="1">
                  <a:off x="9207623" y="4711557"/>
                  <a:ext cx="101685" cy="85013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11" name="A2"/>
                <p:cNvCxnSpPr/>
                <p:nvPr/>
              </p:nvCxnSpPr>
              <p:spPr>
                <a:xfrm flipH="1" flipV="1">
                  <a:off x="8922326" y="4711557"/>
                  <a:ext cx="386984" cy="85013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12" name="A1"/>
                <p:cNvCxnSpPr/>
                <p:nvPr/>
              </p:nvCxnSpPr>
              <p:spPr>
                <a:xfrm flipH="1" flipV="1">
                  <a:off x="8587620" y="4785848"/>
                  <a:ext cx="721689" cy="775839"/>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13" name="A7"/>
                <p:cNvCxnSpPr/>
                <p:nvPr/>
              </p:nvCxnSpPr>
              <p:spPr>
                <a:xfrm flipV="1">
                  <a:off x="9309308" y="4715964"/>
                  <a:ext cx="996176" cy="84572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14" name="A8"/>
                <p:cNvCxnSpPr/>
                <p:nvPr/>
              </p:nvCxnSpPr>
              <p:spPr>
                <a:xfrm flipV="1">
                  <a:off x="9309308" y="4718230"/>
                  <a:ext cx="1280043" cy="843457"/>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15" name="A9"/>
                <p:cNvCxnSpPr/>
                <p:nvPr/>
              </p:nvCxnSpPr>
              <p:spPr>
                <a:xfrm flipV="1">
                  <a:off x="9309308" y="4714983"/>
                  <a:ext cx="1546615" cy="846704"/>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16" name="A10"/>
                <p:cNvCxnSpPr/>
                <p:nvPr/>
              </p:nvCxnSpPr>
              <p:spPr>
                <a:xfrm flipV="1">
                  <a:off x="9309308" y="4721124"/>
                  <a:ext cx="1830481" cy="84056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17" name="A11"/>
                <p:cNvCxnSpPr/>
                <p:nvPr/>
              </p:nvCxnSpPr>
              <p:spPr>
                <a:xfrm flipV="1">
                  <a:off x="9309308" y="4785848"/>
                  <a:ext cx="2072103" cy="775839"/>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70" name="Group 469"/>
              <p:cNvGrpSpPr/>
              <p:nvPr/>
            </p:nvGrpSpPr>
            <p:grpSpPr>
              <a:xfrm>
                <a:off x="8587620" y="4031456"/>
                <a:ext cx="2793791" cy="754392"/>
                <a:chOff x="8587620" y="4031456"/>
                <a:chExt cx="2793791" cy="754392"/>
              </a:xfrm>
            </p:grpSpPr>
            <p:cxnSp>
              <p:nvCxnSpPr>
                <p:cNvPr id="471" name="A11"/>
                <p:cNvCxnSpPr/>
                <p:nvPr/>
              </p:nvCxnSpPr>
              <p:spPr>
                <a:xfrm flipH="1">
                  <a:off x="8884921" y="4069080"/>
                  <a:ext cx="1234439" cy="678181"/>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2" name="A11"/>
                <p:cNvCxnSpPr>
                  <a:endCxn id="531" idx="6"/>
                </p:cNvCxnSpPr>
                <p:nvPr/>
              </p:nvCxnSpPr>
              <p:spPr>
                <a:xfrm flipH="1">
                  <a:off x="8587620" y="4053840"/>
                  <a:ext cx="1539360" cy="732008"/>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5" name="A11"/>
                <p:cNvCxnSpPr/>
                <p:nvPr/>
              </p:nvCxnSpPr>
              <p:spPr>
                <a:xfrm flipH="1">
                  <a:off x="9197341" y="4038600"/>
                  <a:ext cx="952499" cy="74676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97" name="A11"/>
                <p:cNvCxnSpPr/>
                <p:nvPr/>
              </p:nvCxnSpPr>
              <p:spPr>
                <a:xfrm flipH="1">
                  <a:off x="9429751" y="4050506"/>
                  <a:ext cx="709612" cy="721519"/>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0" name="A11"/>
                <p:cNvCxnSpPr/>
                <p:nvPr/>
              </p:nvCxnSpPr>
              <p:spPr>
                <a:xfrm flipH="1">
                  <a:off x="9717881" y="4038600"/>
                  <a:ext cx="426244" cy="72390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01" name="A11"/>
                <p:cNvCxnSpPr/>
                <p:nvPr/>
              </p:nvCxnSpPr>
              <p:spPr>
                <a:xfrm flipH="1">
                  <a:off x="9965531" y="4036219"/>
                  <a:ext cx="176213" cy="728662"/>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02" name="A11"/>
                <p:cNvCxnSpPr/>
                <p:nvPr/>
              </p:nvCxnSpPr>
              <p:spPr>
                <a:xfrm>
                  <a:off x="10141744" y="4031456"/>
                  <a:ext cx="90487" cy="733425"/>
                </a:xfrm>
                <a:prstGeom prst="line">
                  <a:avLst/>
                </a:prstGeom>
                <a:ln w="38100">
                  <a:solidFill>
                    <a:srgbClr val="FFFF99"/>
                  </a:solidFill>
                  <a:prstDash val="sysDash"/>
                </a:ln>
              </p:spPr>
              <p:style>
                <a:lnRef idx="1">
                  <a:schemeClr val="accent1"/>
                </a:lnRef>
                <a:fillRef idx="0">
                  <a:schemeClr val="accent1"/>
                </a:fillRef>
                <a:effectRef idx="0">
                  <a:schemeClr val="accent1"/>
                </a:effectRef>
                <a:fontRef idx="minor">
                  <a:schemeClr val="tx1"/>
                </a:fontRef>
              </p:style>
            </p:cxnSp>
            <p:cxnSp>
              <p:nvCxnSpPr>
                <p:cNvPr id="503" name="A11"/>
                <p:cNvCxnSpPr/>
                <p:nvPr/>
              </p:nvCxnSpPr>
              <p:spPr>
                <a:xfrm>
                  <a:off x="10141744" y="4036219"/>
                  <a:ext cx="357187" cy="726281"/>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04" name="A11"/>
                <p:cNvCxnSpPr/>
                <p:nvPr/>
              </p:nvCxnSpPr>
              <p:spPr>
                <a:xfrm>
                  <a:off x="10141744" y="4040982"/>
                  <a:ext cx="621506" cy="711993"/>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05" name="A11"/>
                <p:cNvCxnSpPr/>
                <p:nvPr/>
              </p:nvCxnSpPr>
              <p:spPr>
                <a:xfrm>
                  <a:off x="10139363" y="4038600"/>
                  <a:ext cx="890587" cy="716756"/>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506" name="A11"/>
                <p:cNvCxnSpPr>
                  <a:endCxn id="531" idx="2"/>
                </p:cNvCxnSpPr>
                <p:nvPr/>
              </p:nvCxnSpPr>
              <p:spPr>
                <a:xfrm>
                  <a:off x="10144125" y="4033838"/>
                  <a:ext cx="1237286" cy="752010"/>
                </a:xfrm>
                <a:prstGeom prst="line">
                  <a:avLst/>
                </a:prstGeom>
                <a:ln w="38100">
                  <a:solidFill>
                    <a:srgbClr val="FFFF99">
                      <a:alpha val="25000"/>
                    </a:srgb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519" name="Group 518"/>
            <p:cNvGrpSpPr/>
            <p:nvPr/>
          </p:nvGrpSpPr>
          <p:grpSpPr>
            <a:xfrm flipH="1">
              <a:off x="8587620" y="4594015"/>
              <a:ext cx="2793791" cy="369332"/>
              <a:chOff x="2400522" y="1300125"/>
              <a:chExt cx="2793791" cy="369332"/>
            </a:xfrm>
          </p:grpSpPr>
          <p:sp>
            <p:nvSpPr>
              <p:cNvPr id="531" name="Oval 530">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mc:AlternateContent xmlns:mc="http://schemas.openxmlformats.org/markup-compatibility/2006" xmlns:a14="http://schemas.microsoft.com/office/drawing/2010/main">
          <mc:Choice Requires="a14">
            <p:sp>
              <p:nvSpPr>
                <p:cNvPr id="533" name="Rectangle 532"/>
                <p:cNvSpPr/>
                <p:nvPr/>
              </p:nvSpPr>
              <p:spPr>
                <a:xfrm>
                  <a:off x="1098959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a:rPr lang="en-US" sz="2400" i="1">
                                    <a:solidFill>
                                      <a:srgbClr val="FFFF99"/>
                                    </a:solidFill>
                                    <a:latin typeface="Cambria Math" panose="02040503050406030204" pitchFamily="18" charset="0"/>
                                  </a:rPr>
                                  <m:t>𝑣</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533" name="Rectangle 532"/>
                <p:cNvSpPr>
                  <a:spLocks noRot="1" noChangeAspect="1" noMove="1" noResize="1" noEditPoints="1" noAdjustHandles="1" noChangeArrowheads="1" noChangeShapeType="1" noTextEdit="1"/>
                </p:cNvSpPr>
                <p:nvPr/>
              </p:nvSpPr>
              <p:spPr>
                <a:xfrm>
                  <a:off x="10989593" y="4194474"/>
                  <a:ext cx="1259832" cy="493405"/>
                </a:xfrm>
                <a:prstGeom prst="rect">
                  <a:avLst/>
                </a:prstGeom>
                <a:blipFill>
                  <a:blip r:embed="rId11"/>
                  <a:stretch>
                    <a:fillRect b="-6173"/>
                  </a:stretch>
                </a:blipFill>
              </p:spPr>
              <p:txBody>
                <a:bodyPr/>
                <a:lstStyle/>
                <a:p>
                  <a:r>
                    <a:rPr lang="en-US">
                      <a:noFill/>
                    </a:rPr>
                    <a:t> </a:t>
                  </a:r>
                </a:p>
              </p:txBody>
            </p:sp>
          </mc:Fallback>
        </mc:AlternateContent>
        <p:sp>
          <p:nvSpPr>
            <p:cNvPr id="534" name="Oval 533"/>
            <p:cNvSpPr/>
            <p:nvPr/>
          </p:nvSpPr>
          <p:spPr>
            <a:xfrm flipH="1" flipV="1">
              <a:off x="9106115" y="5536697"/>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5" name="Rectangle 534"/>
                <p:cNvSpPr/>
                <p:nvPr/>
              </p:nvSpPr>
              <p:spPr>
                <a:xfrm>
                  <a:off x="10956169" y="801265"/>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535" name="Rectangle 534"/>
                <p:cNvSpPr>
                  <a:spLocks noRot="1" noChangeAspect="1" noMove="1" noResize="1" noEditPoints="1" noAdjustHandles="1" noChangeArrowheads="1" noChangeShapeType="1" noTextEdit="1"/>
                </p:cNvSpPr>
                <p:nvPr/>
              </p:nvSpPr>
              <p:spPr>
                <a:xfrm>
                  <a:off x="10956169" y="801265"/>
                  <a:ext cx="577544"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6" name="Rectangle 535"/>
                <p:cNvSpPr/>
                <p:nvPr/>
              </p:nvSpPr>
              <p:spPr>
                <a:xfrm>
                  <a:off x="10868199" y="5218078"/>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536" name="Rectangle 535"/>
                <p:cNvSpPr>
                  <a:spLocks noRot="1" noChangeAspect="1" noMove="1" noResize="1" noEditPoints="1" noAdjustHandles="1" noChangeArrowheads="1" noChangeShapeType="1" noTextEdit="1"/>
                </p:cNvSpPr>
                <p:nvPr/>
              </p:nvSpPr>
              <p:spPr>
                <a:xfrm>
                  <a:off x="10868199" y="5218078"/>
                  <a:ext cx="577544" cy="707886"/>
                </a:xfrm>
                <a:prstGeom prst="rect">
                  <a:avLst/>
                </a:prstGeom>
                <a:blipFill>
                  <a:blip r:embed="rId13"/>
                  <a:stretch>
                    <a:fillRect/>
                  </a:stretch>
                </a:blipFill>
              </p:spPr>
              <p:txBody>
                <a:bodyPr/>
                <a:lstStyle/>
                <a:p>
                  <a:r>
                    <a:rPr lang="en-US">
                      <a:noFill/>
                    </a:rPr>
                    <a:t> </a:t>
                  </a:r>
                </a:p>
              </p:txBody>
            </p:sp>
          </mc:Fallback>
        </mc:AlternateContent>
        <p:sp>
          <p:nvSpPr>
            <p:cNvPr id="537" name="Rectangle 536">
              <a:extLst>
                <a:ext uri="{FF2B5EF4-FFF2-40B4-BE49-F238E27FC236}">
                  <a16:creationId xmlns:a16="http://schemas.microsoft.com/office/drawing/2014/main" id="{7C27A6F8-766B-433B-A55F-4AA011D1F24F}"/>
                </a:ext>
              </a:extLst>
            </p:cNvPr>
            <p:cNvSpPr/>
            <p:nvPr/>
          </p:nvSpPr>
          <p:spPr>
            <a:xfrm>
              <a:off x="1569908" y="2105343"/>
              <a:ext cx="5693699" cy="1077218"/>
            </a:xfrm>
            <a:prstGeom prst="rect">
              <a:avLst/>
            </a:prstGeom>
          </p:spPr>
          <p:txBody>
            <a:bodyPr wrap="square">
              <a:spAutoFit/>
            </a:bodyPr>
            <a:lstStyle/>
            <a:p>
              <a:pPr lvl="0" algn="ctr">
                <a:spcBef>
                  <a:spcPct val="20000"/>
                </a:spcBef>
              </a:pPr>
              <a:r>
                <a:rPr lang="en-US" sz="3200" b="1" dirty="0">
                  <a:solidFill>
                    <a:srgbClr val="FFFF99"/>
                  </a:solidFill>
                  <a:latin typeface="+mj-lt"/>
                </a:rPr>
                <a:t>Bad approach #2: Monte Carlo sampling</a:t>
              </a:r>
            </a:p>
          </p:txBody>
        </p:sp>
        <mc:AlternateContent xmlns:mc="http://schemas.openxmlformats.org/markup-compatibility/2006" xmlns:a14="http://schemas.microsoft.com/office/drawing/2010/main">
          <mc:Choice Requires="a14">
            <p:sp>
              <p:nvSpPr>
                <p:cNvPr id="538" name="Rectangle 537"/>
                <p:cNvSpPr/>
                <p:nvPr/>
              </p:nvSpPr>
              <p:spPr>
                <a:xfrm>
                  <a:off x="276252" y="3204934"/>
                  <a:ext cx="7774224" cy="165769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nary>
                          <m:naryPr>
                            <m:chr m:val="∑"/>
                            <m:ctrlPr>
                              <a:rPr lang="en-IL" sz="3200" i="1" smtClean="0">
                                <a:solidFill>
                                  <a:schemeClr val="bg1"/>
                                </a:solidFill>
                                <a:latin typeface="Cambria Math" panose="02040503050406030204" pitchFamily="18" charset="0"/>
                              </a:rPr>
                            </m:ctrlPr>
                          </m:naryPr>
                          <m:sub>
                            <m:r>
                              <m:rPr>
                                <m:brk m:alnAt="23"/>
                              </m:rP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r>
                              <m:rPr>
                                <m:brk m:alnAt="23"/>
                              </m:rP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b="0" i="1" smtClean="0">
                                    <a:solidFill>
                                      <a:schemeClr val="bg1"/>
                                    </a:solidFill>
                                    <a:latin typeface="Cambria Math" panose="02040503050406030204" pitchFamily="18" charset="0"/>
                                  </a:rPr>
                                  <m:t>2</m:t>
                                </m:r>
                              </m:sub>
                            </m:sSub>
                            <m:r>
                              <a:rPr lang="en-US" sz="3200" b="0" i="1" smtClean="0">
                                <a:solidFill>
                                  <a:schemeClr val="bg1"/>
                                </a:solidFill>
                                <a:latin typeface="Cambria Math" panose="02040503050406030204" pitchFamily="18" charset="0"/>
                              </a:rPr>
                              <m:t>,</m:t>
                            </m:r>
                            <m:r>
                              <m:rPr>
                                <m:brk m:alnAt="23"/>
                              </m:rP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r>
                              <m:rPr>
                                <m:brk m:alnAt="23"/>
                              </m:rP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b="0" i="1" smtClean="0">
                                    <a:solidFill>
                                      <a:schemeClr val="bg1"/>
                                    </a:solidFill>
                                    <a:latin typeface="Cambria Math" panose="02040503050406030204" pitchFamily="18" charset="0"/>
                                  </a:rPr>
                                  <m:t>2</m:t>
                                </m:r>
                              </m:sub>
                            </m:sSub>
                          </m:sub>
                          <m:sup/>
                          <m:e>
                            <m:r>
                              <a:rPr lang="en-US" sz="3200" b="0" i="1" smtClean="0">
                                <a:solidFill>
                                  <a:schemeClr val="bg1"/>
                                </a:solidFill>
                                <a:latin typeface="Cambria Math" panose="02040503050406030204" pitchFamily="18" charset="0"/>
                              </a:rPr>
                              <m:t>𝑎</m:t>
                            </m:r>
                            <m:d>
                              <m:dPr>
                                <m:ctrlPr>
                                  <a:rPr lang="en-IL" sz="3200" i="1">
                                    <a:solidFill>
                                      <a:schemeClr val="bg1"/>
                                    </a:solidFill>
                                    <a:latin typeface="Cambria Math" panose="02040503050406030204" pitchFamily="18" charset="0"/>
                                  </a:rPr>
                                </m:ctrlPr>
                              </m:dPr>
                              <m:e>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b="0" i="1" smtClean="0">
                                        <a:solidFill>
                                          <a:schemeClr val="bg1"/>
                                        </a:solidFill>
                                        <a:latin typeface="Cambria Math" panose="02040503050406030204" pitchFamily="18" charset="0"/>
                                      </a:rPr>
                                      <m:t>2</m:t>
                                    </m:r>
                                  </m:sub>
                                </m:sSub>
                                <m: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b="0" i="1" smtClean="0">
                                        <a:solidFill>
                                          <a:schemeClr val="bg1"/>
                                        </a:solidFill>
                                        <a:latin typeface="Cambria Math" panose="02040503050406030204" pitchFamily="18" charset="0"/>
                                      </a:rPr>
                                      <m:t>2</m:t>
                                    </m:r>
                                  </m:sub>
                                </m:sSub>
                              </m:e>
                            </m:d>
                            <m:r>
                              <a:rPr lang="en-US" sz="3200" i="1">
                                <a:solidFill>
                                  <a:schemeClr val="bg1"/>
                                </a:solidFill>
                                <a:latin typeface="Cambria Math" panose="02040503050406030204" pitchFamily="18" charset="0"/>
                              </a:rPr>
                              <m:t>𝑓</m:t>
                            </m:r>
                            <m:d>
                              <m:dPr>
                                <m:ctrlPr>
                                  <a:rPr lang="en-IL" sz="3200" i="1">
                                    <a:solidFill>
                                      <a:schemeClr val="bg1"/>
                                    </a:solidFill>
                                    <a:latin typeface="Cambria Math" panose="02040503050406030204" pitchFamily="18" charset="0"/>
                                  </a:rPr>
                                </m:ctrlPr>
                              </m:dPr>
                              <m:e>
                                <m:r>
                                  <m:rPr>
                                    <m:sty m:val="p"/>
                                  </m:rPr>
                                  <a:rPr lang="en-US" sz="3200" i="0">
                                    <a:solidFill>
                                      <a:schemeClr val="bg1"/>
                                    </a:solidFill>
                                    <a:latin typeface="Cambria Math" panose="02040503050406030204" pitchFamily="18" charset="0"/>
                                  </a:rPr>
                                  <m:t>Path</m:t>
                                </m:r>
                              </m:e>
                            </m:d>
                          </m:e>
                        </m:nary>
                      </m:oMath>
                    </m:oMathPara>
                  </a14:m>
                  <a:endParaRPr lang="en-US" sz="3200" dirty="0">
                    <a:solidFill>
                      <a:schemeClr val="bg1"/>
                    </a:solidFill>
                  </a:endParaRPr>
                </a:p>
              </p:txBody>
            </p:sp>
          </mc:Choice>
          <mc:Fallback xmlns="">
            <p:sp>
              <p:nvSpPr>
                <p:cNvPr id="538" name="Rectangle 537"/>
                <p:cNvSpPr>
                  <a:spLocks noRot="1" noChangeAspect="1" noMove="1" noResize="1" noEditPoints="1" noAdjustHandles="1" noChangeArrowheads="1" noChangeShapeType="1" noTextEdit="1"/>
                </p:cNvSpPr>
                <p:nvPr/>
              </p:nvSpPr>
              <p:spPr>
                <a:xfrm>
                  <a:off x="276252" y="3204934"/>
                  <a:ext cx="7774224" cy="1657698"/>
                </a:xfrm>
                <a:prstGeom prst="rect">
                  <a:avLst/>
                </a:prstGeom>
                <a:blipFill>
                  <a:blip r:embed="rId14"/>
                  <a:stretch>
                    <a:fillRect/>
                  </a:stretch>
                </a:blipFill>
                <a:ln>
                  <a:noFill/>
                </a:ln>
              </p:spPr>
              <p:txBody>
                <a:bodyPr/>
                <a:lstStyle/>
                <a:p>
                  <a:r>
                    <a:rPr lang="en-US">
                      <a:noFill/>
                    </a:rPr>
                    <a:t> </a:t>
                  </a:r>
                </a:p>
              </p:txBody>
            </p:sp>
          </mc:Fallback>
        </mc:AlternateContent>
        <p:sp>
          <p:nvSpPr>
            <p:cNvPr id="539" name="Rounded Rectangle 538"/>
            <p:cNvSpPr/>
            <p:nvPr/>
          </p:nvSpPr>
          <p:spPr>
            <a:xfrm rot="20054407">
              <a:off x="857540" y="2089597"/>
              <a:ext cx="5745925" cy="1668355"/>
            </a:xfrm>
            <a:prstGeom prst="roundRect">
              <a:avLst/>
            </a:prstGeom>
            <a:solidFill>
              <a:srgbClr val="FF3F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complex-valued integrals -&gt; High variance</a:t>
              </a:r>
            </a:p>
          </p:txBody>
        </p:sp>
        <p:sp>
          <p:nvSpPr>
            <p:cNvPr id="540" name="Rectangle 539">
              <a:extLst>
                <a:ext uri="{FF2B5EF4-FFF2-40B4-BE49-F238E27FC236}">
                  <a16:creationId xmlns:a16="http://schemas.microsoft.com/office/drawing/2014/main" id="{7C27A6F8-766B-433B-A55F-4AA011D1F24F}"/>
                </a:ext>
              </a:extLst>
            </p:cNvPr>
            <p:cNvSpPr/>
            <p:nvPr/>
          </p:nvSpPr>
          <p:spPr>
            <a:xfrm rot="20166179">
              <a:off x="6321740" y="4757028"/>
              <a:ext cx="2775175" cy="1077218"/>
            </a:xfrm>
            <a:prstGeom prst="rect">
              <a:avLst/>
            </a:prstGeom>
          </p:spPr>
          <p:txBody>
            <a:bodyPr wrap="square">
              <a:spAutoFit/>
            </a:bodyPr>
            <a:lstStyle/>
            <a:p>
              <a:pPr lvl="0" algn="ctr">
                <a:spcBef>
                  <a:spcPct val="20000"/>
                </a:spcBef>
              </a:pPr>
              <a:r>
                <a:rPr lang="en-US" sz="3200" b="1" dirty="0">
                  <a:solidFill>
                    <a:schemeClr val="bg1"/>
                  </a:solidFill>
                  <a:latin typeface="+mj-lt"/>
                </a:rPr>
                <a:t>Sample directions</a:t>
              </a:r>
            </a:p>
          </p:txBody>
        </p:sp>
      </p:grpSp>
      <p:sp>
        <p:nvSpPr>
          <p:cNvPr id="187" name="Title 1"/>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Near-field rendering? Potential solution 2</a:t>
            </a:r>
          </a:p>
        </p:txBody>
      </p:sp>
      <p:sp>
        <p:nvSpPr>
          <p:cNvPr id="179" name="Rectangle 178"/>
          <p:cNvSpPr/>
          <p:nvPr/>
        </p:nvSpPr>
        <p:spPr>
          <a:xfrm>
            <a:off x="-2824281" y="-479822"/>
            <a:ext cx="17373600" cy="9753600"/>
          </a:xfrm>
          <a:prstGeom prst="rect">
            <a:avLst/>
          </a:prstGeom>
          <a:solidFill>
            <a:schemeClr val="tx1">
              <a:alpha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2191761" y="663710"/>
            <a:ext cx="7808478" cy="5530581"/>
          </a:xfrm>
          <a:prstGeom prst="roundRect">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8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09488" y="1401502"/>
            <a:ext cx="1794461" cy="1799999"/>
          </a:xfrm>
          <a:prstGeom prst="rect">
            <a:avLst/>
          </a:prstGeom>
        </p:spPr>
      </p:pic>
      <p:pic>
        <p:nvPicPr>
          <p:cNvPr id="182" name="Picture 18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00072" y="1401502"/>
            <a:ext cx="1794461" cy="1800000"/>
          </a:xfrm>
          <a:prstGeom prst="rect">
            <a:avLst/>
          </a:prstGeom>
        </p:spPr>
      </p:pic>
      <p:sp>
        <p:nvSpPr>
          <p:cNvPr id="183" name="TextBox 182"/>
          <p:cNvSpPr txBox="1"/>
          <p:nvPr/>
        </p:nvSpPr>
        <p:spPr>
          <a:xfrm>
            <a:off x="2497802" y="646812"/>
            <a:ext cx="4040250" cy="830997"/>
          </a:xfrm>
          <a:prstGeom prst="rect">
            <a:avLst/>
          </a:prstGeom>
          <a:noFill/>
        </p:spPr>
        <p:txBody>
          <a:bodyPr wrap="square" rtlCol="0">
            <a:spAutoFit/>
          </a:bodyPr>
          <a:lstStyle/>
          <a:p>
            <a:pPr algn="ctr"/>
            <a:r>
              <a:rPr lang="en-US" sz="2400" b="1" dirty="0">
                <a:solidFill>
                  <a:schemeClr val="bg1"/>
                </a:solidFill>
              </a:rPr>
              <a:t>Monte-Carlo aperture integration approach</a:t>
            </a:r>
          </a:p>
        </p:txBody>
      </p:sp>
      <p:sp>
        <p:nvSpPr>
          <p:cNvPr id="184" name="TextBox 183"/>
          <p:cNvSpPr txBox="1"/>
          <p:nvPr/>
        </p:nvSpPr>
        <p:spPr>
          <a:xfrm>
            <a:off x="6572302" y="933434"/>
            <a:ext cx="2241127" cy="461665"/>
          </a:xfrm>
          <a:prstGeom prst="rect">
            <a:avLst/>
          </a:prstGeom>
          <a:noFill/>
        </p:spPr>
        <p:txBody>
          <a:bodyPr wrap="none" rtlCol="0">
            <a:spAutoFit/>
          </a:bodyPr>
          <a:lstStyle/>
          <a:p>
            <a:pPr algn="ctr"/>
            <a:r>
              <a:rPr lang="en-US" sz="2400" b="1" dirty="0">
                <a:solidFill>
                  <a:schemeClr val="bg1"/>
                </a:solidFill>
              </a:rPr>
              <a:t>Our approach</a:t>
            </a:r>
          </a:p>
        </p:txBody>
      </p:sp>
      <p:pic>
        <p:nvPicPr>
          <p:cNvPr id="208" name="Picture 20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09488" y="3883318"/>
            <a:ext cx="1794460" cy="1799999"/>
          </a:xfrm>
          <a:prstGeom prst="rect">
            <a:avLst/>
          </a:prstGeom>
        </p:spPr>
      </p:pic>
      <p:sp>
        <p:nvSpPr>
          <p:cNvPr id="209" name="TextBox 208"/>
          <p:cNvSpPr txBox="1"/>
          <p:nvPr/>
        </p:nvSpPr>
        <p:spPr>
          <a:xfrm>
            <a:off x="6811111" y="3227103"/>
            <a:ext cx="1760418" cy="461665"/>
          </a:xfrm>
          <a:prstGeom prst="rect">
            <a:avLst/>
          </a:prstGeom>
          <a:noFill/>
        </p:spPr>
        <p:txBody>
          <a:bodyPr wrap="none" rtlCol="0">
            <a:spAutoFit/>
          </a:bodyPr>
          <a:lstStyle/>
          <a:p>
            <a:pPr algn="ctr"/>
            <a:r>
              <a:rPr lang="en-US" sz="2400" dirty="0">
                <a:solidFill>
                  <a:schemeClr val="bg1"/>
                </a:solidFill>
              </a:rPr>
              <a:t>15 seconds</a:t>
            </a:r>
          </a:p>
        </p:txBody>
      </p:sp>
      <p:sp>
        <p:nvSpPr>
          <p:cNvPr id="211" name="TextBox 210"/>
          <p:cNvSpPr txBox="1"/>
          <p:nvPr/>
        </p:nvSpPr>
        <p:spPr>
          <a:xfrm>
            <a:off x="3631685" y="3227102"/>
            <a:ext cx="1760418" cy="461665"/>
          </a:xfrm>
          <a:prstGeom prst="rect">
            <a:avLst/>
          </a:prstGeom>
          <a:noFill/>
        </p:spPr>
        <p:txBody>
          <a:bodyPr wrap="none" rtlCol="0">
            <a:spAutoFit/>
          </a:bodyPr>
          <a:lstStyle/>
          <a:p>
            <a:pPr algn="ctr"/>
            <a:r>
              <a:rPr lang="en-US" sz="2400" dirty="0">
                <a:solidFill>
                  <a:schemeClr val="bg1"/>
                </a:solidFill>
              </a:rPr>
              <a:t>15 seconds</a:t>
            </a:r>
          </a:p>
        </p:txBody>
      </p:sp>
      <p:sp>
        <p:nvSpPr>
          <p:cNvPr id="212" name="TextBox 211"/>
          <p:cNvSpPr txBox="1"/>
          <p:nvPr/>
        </p:nvSpPr>
        <p:spPr>
          <a:xfrm>
            <a:off x="3535785" y="5690949"/>
            <a:ext cx="1931940" cy="461665"/>
          </a:xfrm>
          <a:prstGeom prst="rect">
            <a:avLst/>
          </a:prstGeom>
          <a:noFill/>
        </p:spPr>
        <p:txBody>
          <a:bodyPr wrap="none" rtlCol="0">
            <a:spAutoFit/>
          </a:bodyPr>
          <a:lstStyle/>
          <a:p>
            <a:pPr algn="ctr"/>
            <a:r>
              <a:rPr lang="en-US" sz="2400" dirty="0">
                <a:solidFill>
                  <a:schemeClr val="bg1"/>
                </a:solidFill>
              </a:rPr>
              <a:t>150 seconds</a:t>
            </a:r>
          </a:p>
        </p:txBody>
      </p:sp>
      <p:sp>
        <p:nvSpPr>
          <p:cNvPr id="213"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15</a:t>
            </a:fld>
            <a:endParaRPr lang="he-IL"/>
          </a:p>
        </p:txBody>
      </p:sp>
    </p:spTree>
    <p:extLst>
      <p:ext uri="{BB962C8B-B14F-4D97-AF65-F5344CB8AC3E}">
        <p14:creationId xmlns:p14="http://schemas.microsoft.com/office/powerpoint/2010/main" val="259663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500"/>
                                        <p:tgtEl>
                                          <p:spTgt spid="2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p:cNvSpPr>
          <p:nvPr/>
        </p:nvSpPr>
        <p:spPr>
          <a:xfrm>
            <a:off x="0" y="2"/>
            <a:ext cx="10822049"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Near-field rendering: our approach</a:t>
            </a:r>
          </a:p>
        </p:txBody>
      </p:sp>
      <mc:AlternateContent xmlns:mc="http://schemas.openxmlformats.org/markup-compatibility/2006" xmlns:a14="http://schemas.microsoft.com/office/drawing/2010/main">
        <mc:Choice Requires="a14">
          <p:sp>
            <p:nvSpPr>
              <p:cNvPr id="557" name="Rectangle 556"/>
              <p:cNvSpPr/>
              <p:nvPr/>
            </p:nvSpPr>
            <p:spPr>
              <a:xfrm>
                <a:off x="344540" y="808157"/>
                <a:ext cx="7774224" cy="138403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IL" sz="3200" b="0" i="1" smtClean="0">
                              <a:solidFill>
                                <a:schemeClr val="bg1"/>
                              </a:solidFill>
                              <a:latin typeface="Cambria Math" panose="02040503050406030204" pitchFamily="18" charset="0"/>
                            </a:rPr>
                          </m:ctrlPr>
                        </m:sSubSupPr>
                        <m:e>
                          <m:r>
                            <a:rPr lang="en-US" sz="3200" b="0" i="1" smtClean="0">
                              <a:solidFill>
                                <a:schemeClr val="bg1"/>
                              </a:solidFill>
                              <a:latin typeface="Cambria Math" panose="02040503050406030204" pitchFamily="18" charset="0"/>
                            </a:rPr>
                            <m:t>𝐶</m:t>
                          </m:r>
                        </m:e>
                        <m:sub>
                          <m:sSub>
                            <m:sSubPr>
                              <m:ctrlPr>
                                <a:rPr lang="en-IL"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𝑖</m:t>
                              </m:r>
                            </m:e>
                            <m:sub>
                              <m:r>
                                <a:rPr lang="en-US" sz="3200" b="0" i="1" smtClean="0">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𝑖</m:t>
                              </m:r>
                            </m:e>
                            <m:sub>
                              <m:r>
                                <a:rPr lang="en-US" sz="3200" b="0" i="1" smtClean="0">
                                  <a:solidFill>
                                    <a:schemeClr val="bg1"/>
                                  </a:solidFill>
                                  <a:latin typeface="Cambria Math" panose="02040503050406030204" pitchFamily="18" charset="0"/>
                                </a:rPr>
                                <m:t>2</m:t>
                              </m:r>
                            </m:sub>
                          </m:sSub>
                        </m:sub>
                        <m:sup>
                          <m:sSub>
                            <m:sSubPr>
                              <m:ctrlPr>
                                <a:rPr lang="en-IL" sz="3200" i="1">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𝑞</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𝑞</m:t>
                              </m:r>
                            </m:e>
                            <m:sub>
                              <m:r>
                                <a:rPr lang="en-US" sz="3200" b="0" i="1" smtClean="0">
                                  <a:solidFill>
                                    <a:schemeClr val="bg1"/>
                                  </a:solidFill>
                                  <a:latin typeface="Cambria Math" panose="02040503050406030204" pitchFamily="18" charset="0"/>
                                </a:rPr>
                                <m:t>2</m:t>
                              </m:r>
                            </m:sub>
                          </m:sSub>
                        </m:sup>
                      </m:sSubSup>
                      <m:d>
                        <m:dPr>
                          <m:ctrlPr>
                            <a:rPr lang="en-IL" sz="3200" i="1">
                              <a:solidFill>
                                <a:schemeClr val="bg1"/>
                              </a:solidFill>
                              <a:latin typeface="Cambria Math" panose="02040503050406030204" pitchFamily="18" charset="0"/>
                            </a:rPr>
                          </m:ctrlPr>
                        </m:dPr>
                        <m:e>
                          <m:r>
                            <a:rPr lang="en-US" sz="3200" i="1">
                              <a:solidFill>
                                <a:schemeClr val="bg1"/>
                              </a:solidFill>
                              <a:latin typeface="Cambria Math" panose="02040503050406030204" pitchFamily="18" charset="0"/>
                            </a:rPr>
                            <m:t>𝑃𝑎𝑡</m:t>
                          </m:r>
                          <m:r>
                            <a:rPr lang="en-US" sz="3200" i="1">
                              <a:solidFill>
                                <a:schemeClr val="bg1"/>
                              </a:solidFill>
                              <a:latin typeface="Cambria Math" panose="02040503050406030204" pitchFamily="18" charset="0"/>
                            </a:rPr>
                            <m:t>h</m:t>
                          </m:r>
                        </m:e>
                      </m:d>
                      <m:r>
                        <a:rPr lang="en-US" sz="3200" b="0" i="1" smtClean="0">
                          <a:solidFill>
                            <a:schemeClr val="bg1"/>
                          </a:solidFill>
                          <a:latin typeface="Cambria Math" panose="02040503050406030204" pitchFamily="18" charset="0"/>
                        </a:rPr>
                        <m:t>=</m:t>
                      </m:r>
                      <m:nary>
                        <m:naryPr>
                          <m:limLoc m:val="undOvr"/>
                          <m:subHide m:val="on"/>
                          <m:supHide m:val="on"/>
                          <m:ctrlPr>
                            <a:rPr lang="en-IL" sz="3200" b="0" i="1" smtClean="0">
                              <a:solidFill>
                                <a:schemeClr val="bg1"/>
                              </a:solidFill>
                              <a:latin typeface="Cambria Math" panose="02040503050406030204" pitchFamily="18" charset="0"/>
                            </a:rPr>
                          </m:ctrlPr>
                        </m:naryPr>
                        <m:sub/>
                        <m:sup/>
                        <m:e>
                          <m:r>
                            <a:rPr lang="en-US" sz="3200" i="1">
                              <a:solidFill>
                                <a:schemeClr val="bg1"/>
                              </a:solidFill>
                              <a:latin typeface="Cambria Math" panose="02040503050406030204" pitchFamily="18" charset="0"/>
                            </a:rPr>
                            <m:t>𝑎</m:t>
                          </m:r>
                          <m:d>
                            <m:dPr>
                              <m:ctrlPr>
                                <a:rPr lang="en-IL" sz="3200" i="1">
                                  <a:solidFill>
                                    <a:schemeClr val="bg1"/>
                                  </a:solidFill>
                                  <a:latin typeface="Cambria Math" panose="02040503050406030204" pitchFamily="18" charset="0"/>
                                </a:rPr>
                              </m:ctrlPr>
                            </m:dPr>
                            <m:e>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m:rPr>
                                      <m:nor/>
                                    </m:rPr>
                                    <a:rPr lang="en-IL" sz="3200" i="1">
                                      <a:solidFill>
                                        <a:schemeClr val="bg1"/>
                                      </a:solidFill>
                                    </a:rPr>
                                    <m:t>ℓ</m:t>
                                  </m:r>
                                </m:e>
                                <m:sub>
                                  <m:r>
                                    <a:rPr lang="en-US" sz="3200" i="1">
                                      <a:solidFill>
                                        <a:schemeClr val="bg1"/>
                                      </a:solidFill>
                                      <a:latin typeface="Cambria Math" panose="02040503050406030204" pitchFamily="18" charset="0"/>
                                    </a:rPr>
                                    <m:t>2</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1</m:t>
                                  </m:r>
                                </m:sub>
                              </m:sSub>
                              <m:r>
                                <a:rPr lang="en-US" sz="3200" i="1">
                                  <a:solidFill>
                                    <a:schemeClr val="bg1"/>
                                  </a:solidFill>
                                  <a:latin typeface="Cambria Math" panose="02040503050406030204" pitchFamily="18" charset="0"/>
                                </a:rPr>
                                <m:t>,</m:t>
                              </m:r>
                              <m:sSub>
                                <m:sSubPr>
                                  <m:ctrlPr>
                                    <a:rPr lang="en-IL"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𝑣</m:t>
                                  </m:r>
                                </m:e>
                                <m:sub>
                                  <m:r>
                                    <a:rPr lang="en-US" sz="3200" i="1">
                                      <a:solidFill>
                                        <a:schemeClr val="bg1"/>
                                      </a:solidFill>
                                      <a:latin typeface="Cambria Math" panose="02040503050406030204" pitchFamily="18" charset="0"/>
                                    </a:rPr>
                                    <m:t>2</m:t>
                                  </m:r>
                                </m:sub>
                              </m:sSub>
                            </m:e>
                          </m:d>
                          <m:r>
                            <a:rPr lang="en-US" sz="3200" i="1" smtClean="0">
                              <a:solidFill>
                                <a:schemeClr val="bg1"/>
                              </a:solidFill>
                              <a:latin typeface="Cambria Math" panose="02040503050406030204" pitchFamily="18" charset="0"/>
                            </a:rPr>
                            <m:t>𝑓</m:t>
                          </m:r>
                          <m:d>
                            <m:dPr>
                              <m:ctrlPr>
                                <a:rPr lang="en-IL" sz="320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𝑃𝑎𝑡</m:t>
                              </m:r>
                              <m:r>
                                <a:rPr lang="en-US" sz="3200" b="0" i="1" smtClean="0">
                                  <a:solidFill>
                                    <a:schemeClr val="bg1"/>
                                  </a:solidFill>
                                  <a:latin typeface="Cambria Math" panose="02040503050406030204" pitchFamily="18" charset="0"/>
                                </a:rPr>
                                <m:t>h</m:t>
                              </m:r>
                            </m:e>
                          </m:d>
                        </m:e>
                      </m:nary>
                    </m:oMath>
                  </m:oMathPara>
                </a14:m>
                <a:endParaRPr lang="en-US" sz="3200" dirty="0">
                  <a:solidFill>
                    <a:schemeClr val="bg1"/>
                  </a:solidFill>
                </a:endParaRPr>
              </a:p>
            </p:txBody>
          </p:sp>
        </mc:Choice>
        <mc:Fallback xmlns="">
          <p:sp>
            <p:nvSpPr>
              <p:cNvPr id="557" name="Rectangle 556"/>
              <p:cNvSpPr>
                <a:spLocks noRot="1" noChangeAspect="1" noMove="1" noResize="1" noEditPoints="1" noAdjustHandles="1" noChangeArrowheads="1" noChangeShapeType="1" noTextEdit="1"/>
              </p:cNvSpPr>
              <p:nvPr/>
            </p:nvSpPr>
            <p:spPr>
              <a:xfrm>
                <a:off x="344540" y="808157"/>
                <a:ext cx="7774224" cy="1384033"/>
              </a:xfrm>
              <a:prstGeom prst="rect">
                <a:avLst/>
              </a:prstGeom>
              <a:blipFill>
                <a:blip r:embed="rId5"/>
                <a:stretch>
                  <a:fillRect/>
                </a:stretch>
              </a:blipFill>
              <a:ln>
                <a:noFill/>
              </a:ln>
            </p:spPr>
            <p:txBody>
              <a:bodyPr/>
              <a:lstStyle/>
              <a:p>
                <a:r>
                  <a:rPr lang="en-US">
                    <a:noFill/>
                  </a:rPr>
                  <a:t> </a:t>
                </a:r>
              </a:p>
            </p:txBody>
          </p:sp>
        </mc:Fallback>
      </mc:AlternateContent>
      <p:sp>
        <p:nvSpPr>
          <p:cNvPr id="285" name="Rectangle 284">
            <a:extLst>
              <a:ext uri="{FF2B5EF4-FFF2-40B4-BE49-F238E27FC236}">
                <a16:creationId xmlns:a16="http://schemas.microsoft.com/office/drawing/2014/main" id="{7C27A6F8-766B-433B-A55F-4AA011D1F24F}"/>
              </a:ext>
            </a:extLst>
          </p:cNvPr>
          <p:cNvSpPr/>
          <p:nvPr/>
        </p:nvSpPr>
        <p:spPr>
          <a:xfrm>
            <a:off x="1703892" y="2324769"/>
            <a:ext cx="7265105" cy="584775"/>
          </a:xfrm>
          <a:prstGeom prst="rect">
            <a:avLst/>
          </a:prstGeom>
        </p:spPr>
        <p:txBody>
          <a:bodyPr wrap="square">
            <a:spAutoFit/>
          </a:bodyPr>
          <a:lstStyle/>
          <a:p>
            <a:pPr lvl="0" algn="ctr">
              <a:spcBef>
                <a:spcPct val="20000"/>
              </a:spcBef>
            </a:pPr>
            <a:r>
              <a:rPr lang="en-US" sz="3200" b="1" dirty="0">
                <a:solidFill>
                  <a:srgbClr val="FFFF99"/>
                </a:solidFill>
                <a:latin typeface="+mj-lt"/>
              </a:rPr>
              <a:t>Closed-form approximation</a:t>
            </a:r>
          </a:p>
        </p:txBody>
      </p:sp>
      <p:sp>
        <p:nvSpPr>
          <p:cNvPr id="2" name="Left Brace 1">
            <a:extLst>
              <a:ext uri="{FF2B5EF4-FFF2-40B4-BE49-F238E27FC236}">
                <a16:creationId xmlns:a16="http://schemas.microsoft.com/office/drawing/2014/main" id="{9C4AEF55-5243-4938-A667-9871B928476E}"/>
              </a:ext>
            </a:extLst>
          </p:cNvPr>
          <p:cNvSpPr/>
          <p:nvPr/>
        </p:nvSpPr>
        <p:spPr>
          <a:xfrm rot="16200000">
            <a:off x="5141342" y="-98863"/>
            <a:ext cx="661071" cy="4367963"/>
          </a:xfrm>
          <a:prstGeom prst="leftBrace">
            <a:avLst/>
          </a:prstGeom>
          <a:ln w="57150">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2" name="Straight Connector 121"/>
          <p:cNvCxnSpPr>
            <a:endCxn id="208" idx="6"/>
          </p:cNvCxnSpPr>
          <p:nvPr/>
        </p:nvCxnSpPr>
        <p:spPr>
          <a:xfrm flipH="1" flipV="1">
            <a:off x="8587620" y="4785848"/>
            <a:ext cx="762755" cy="847753"/>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9283700" y="4797425"/>
            <a:ext cx="2041525" cy="774700"/>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8290800" y="2664000"/>
            <a:ext cx="3521580" cy="1546668"/>
            <a:chOff x="4335210" y="2662508"/>
            <a:chExt cx="3521580" cy="1546668"/>
          </a:xfrm>
        </p:grpSpPr>
        <p:sp>
          <p:nvSpPr>
            <p:cNvPr id="125" name="Rectangle 124"/>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6" name="Straight Connector 245"/>
          <p:cNvCxnSpPr/>
          <p:nvPr/>
        </p:nvCxnSpPr>
        <p:spPr>
          <a:xfrm flipH="1" flipV="1">
            <a:off x="8883650" y="2076450"/>
            <a:ext cx="1743869" cy="733425"/>
          </a:xfrm>
          <a:prstGeom prst="line">
            <a:avLst/>
          </a:prstGeom>
          <a:ln w="38100">
            <a:solidFill>
              <a:srgbClr val="FFFF99"/>
            </a:solidFill>
            <a:prstDash val="solid"/>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195" idx="2"/>
          </p:cNvCxnSpPr>
          <p:nvPr/>
        </p:nvCxnSpPr>
        <p:spPr>
          <a:xfrm flipH="1" flipV="1">
            <a:off x="8654105" y="2060522"/>
            <a:ext cx="1971033" cy="739828"/>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10629900" y="2060575"/>
            <a:ext cx="714375" cy="744540"/>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endCxn id="195" idx="6"/>
          </p:cNvCxnSpPr>
          <p:nvPr/>
        </p:nvCxnSpPr>
        <p:spPr>
          <a:xfrm flipV="1">
            <a:off x="10620375" y="2060522"/>
            <a:ext cx="827521" cy="763641"/>
          </a:xfrm>
          <a:prstGeom prst="line">
            <a:avLst/>
          </a:prstGeom>
          <a:ln w="38100">
            <a:solidFill>
              <a:srgbClr val="FFFF99"/>
            </a:solidFill>
            <a:prstDash val="solid"/>
          </a:ln>
        </p:spPr>
        <p:style>
          <a:lnRef idx="1">
            <a:schemeClr val="accent1"/>
          </a:lnRef>
          <a:fillRef idx="0">
            <a:schemeClr val="accent1"/>
          </a:fillRef>
          <a:effectRef idx="0">
            <a:schemeClr val="accent1"/>
          </a:effectRef>
          <a:fontRef idx="minor">
            <a:schemeClr val="tx1"/>
          </a:fontRef>
        </p:style>
      </p:cxnSp>
      <p:sp>
        <p:nvSpPr>
          <p:cNvPr id="249" name="Isosceles Triangle 248"/>
          <p:cNvSpPr/>
          <p:nvPr/>
        </p:nvSpPr>
        <p:spPr>
          <a:xfrm flipH="1" flipV="1">
            <a:off x="8825824" y="2036707"/>
            <a:ext cx="2538458" cy="744268"/>
          </a:xfrm>
          <a:prstGeom prst="triangle">
            <a:avLst>
              <a:gd name="adj" fmla="val 29140"/>
            </a:avLst>
          </a:prstGeom>
          <a:solidFill>
            <a:srgbClr val="FFFF99">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Isosceles Triangle 255"/>
          <p:cNvSpPr/>
          <p:nvPr/>
        </p:nvSpPr>
        <p:spPr>
          <a:xfrm flipH="1">
            <a:off x="8720234" y="1206415"/>
            <a:ext cx="2724136" cy="870231"/>
          </a:xfrm>
          <a:prstGeom prst="triangle">
            <a:avLst>
              <a:gd name="adj" fmla="val 24454"/>
            </a:avLst>
          </a:prstGeom>
          <a:solidFill>
            <a:srgbClr val="FFFF99">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Connector 249"/>
          <p:cNvCxnSpPr>
            <a:stCxn id="195" idx="6"/>
            <a:endCxn id="215" idx="0"/>
          </p:cNvCxnSpPr>
          <p:nvPr/>
        </p:nvCxnSpPr>
        <p:spPr>
          <a:xfrm flipH="1" flipV="1">
            <a:off x="10817781" y="1219313"/>
            <a:ext cx="630115" cy="841209"/>
          </a:xfrm>
          <a:prstGeom prst="line">
            <a:avLst/>
          </a:prstGeom>
          <a:ln w="38100">
            <a:solidFill>
              <a:srgbClr val="FFFF99"/>
            </a:solidFill>
            <a:prstDash val="solid"/>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endCxn id="215" idx="0"/>
          </p:cNvCxnSpPr>
          <p:nvPr/>
        </p:nvCxnSpPr>
        <p:spPr>
          <a:xfrm flipV="1">
            <a:off x="8705850" y="1219313"/>
            <a:ext cx="2111931" cy="847612"/>
          </a:xfrm>
          <a:prstGeom prst="line">
            <a:avLst/>
          </a:prstGeom>
          <a:ln w="38100">
            <a:solidFill>
              <a:srgbClr val="FFFF99"/>
            </a:solidFill>
            <a:prstDash val="solid"/>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8654105" y="836644"/>
            <a:ext cx="2793791" cy="1973411"/>
            <a:chOff x="8654105" y="836644"/>
            <a:chExt cx="2793791" cy="1973411"/>
          </a:xfrm>
        </p:grpSpPr>
        <p:sp>
          <p:nvSpPr>
            <p:cNvPr id="187" name="Isosceles Triangle 186"/>
            <p:cNvSpPr/>
            <p:nvPr/>
          </p:nvSpPr>
          <p:spPr>
            <a:xfrm flipH="1" flipV="1">
              <a:off x="8703218" y="2078551"/>
              <a:ext cx="2701727" cy="731504"/>
            </a:xfrm>
            <a:prstGeom prst="triangle">
              <a:avLst>
                <a:gd name="adj" fmla="val 28805"/>
              </a:avLst>
            </a:prstGeom>
            <a:solidFill>
              <a:srgbClr val="F9965B">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a:off x="8671233" y="1227486"/>
              <a:ext cx="2508541" cy="768924"/>
            </a:xfrm>
            <a:prstGeom prst="triangle">
              <a:avLst>
                <a:gd name="adj" fmla="val 25196"/>
              </a:avLst>
            </a:prstGeom>
            <a:solidFill>
              <a:srgbClr val="F9965B">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p:cNvCxnSpPr>
              <a:stCxn id="191" idx="0"/>
              <a:endCxn id="195" idx="2"/>
            </p:cNvCxnSpPr>
            <p:nvPr/>
          </p:nvCxnSpPr>
          <p:spPr>
            <a:xfrm flipH="1">
              <a:off x="8654105" y="1219313"/>
              <a:ext cx="663471" cy="841209"/>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191" idx="0"/>
            </p:cNvCxnSpPr>
            <p:nvPr/>
          </p:nvCxnSpPr>
          <p:spPr>
            <a:xfrm>
              <a:off x="9317576" y="1219313"/>
              <a:ext cx="2061624" cy="838087"/>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flipV="1">
              <a:off x="9126241" y="836644"/>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8654105" y="1868689"/>
              <a:ext cx="2793791" cy="369332"/>
              <a:chOff x="2400522" y="1300125"/>
              <a:chExt cx="2793791" cy="369332"/>
            </a:xfrm>
          </p:grpSpPr>
          <p:sp>
            <p:nvSpPr>
              <p:cNvPr id="195" name="Oval 194">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194" name="Rectangle 193"/>
            <p:cNvSpPr/>
            <p:nvPr/>
          </p:nvSpPr>
          <p:spPr>
            <a:xfrm>
              <a:off x="8671233" y="1865682"/>
              <a:ext cx="2756012" cy="369332"/>
            </a:xfrm>
            <a:prstGeom prst="rect">
              <a:avLst/>
            </a:prstGeom>
          </p:spPr>
          <p:txBody>
            <a:bodyPr wrap="square">
              <a:spAutoFit/>
            </a:bodyPr>
            <a:lstStyle/>
            <a:p>
              <a:pPr algn="ctr"/>
              <a:endParaRPr lang="en-US" dirty="0"/>
            </a:p>
          </p:txBody>
        </p:sp>
      </p:grpSp>
      <p:sp>
        <p:nvSpPr>
          <p:cNvPr id="231" name="Isosceles Triangle 230"/>
          <p:cNvSpPr/>
          <p:nvPr/>
        </p:nvSpPr>
        <p:spPr>
          <a:xfrm flipV="1">
            <a:off x="8632949" y="4808000"/>
            <a:ext cx="2715955" cy="731504"/>
          </a:xfrm>
          <a:prstGeom prst="triangle">
            <a:avLst>
              <a:gd name="adj" fmla="val 75238"/>
            </a:avLst>
          </a:prstGeom>
          <a:solidFill>
            <a:srgbClr val="FFFF99">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p:nvPr/>
        </p:nvCxnSpPr>
        <p:spPr>
          <a:xfrm flipH="1" flipV="1">
            <a:off x="8664575" y="4791075"/>
            <a:ext cx="1999392" cy="772021"/>
          </a:xfrm>
          <a:prstGeom prst="line">
            <a:avLst/>
          </a:prstGeom>
          <a:ln w="38100">
            <a:solidFill>
              <a:srgbClr val="FFFF99"/>
            </a:solidFill>
            <a:prstDash val="soli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7" idx="4"/>
            <a:endCxn id="208" idx="2"/>
          </p:cNvCxnSpPr>
          <p:nvPr/>
        </p:nvCxnSpPr>
        <p:spPr>
          <a:xfrm flipV="1">
            <a:off x="10677660" y="4785848"/>
            <a:ext cx="703751" cy="750849"/>
          </a:xfrm>
          <a:prstGeom prst="line">
            <a:avLst/>
          </a:prstGeom>
          <a:ln w="38100">
            <a:solidFill>
              <a:srgbClr val="FFFF99"/>
            </a:solidFill>
            <a:prstDash val="solid"/>
          </a:ln>
        </p:spPr>
        <p:style>
          <a:lnRef idx="1">
            <a:schemeClr val="accent1"/>
          </a:lnRef>
          <a:fillRef idx="0">
            <a:schemeClr val="accent1"/>
          </a:fillRef>
          <a:effectRef idx="0">
            <a:schemeClr val="accent1"/>
          </a:effectRef>
          <a:fontRef idx="minor">
            <a:schemeClr val="tx1"/>
          </a:fontRef>
        </p:style>
      </p:cxnSp>
      <p:sp>
        <p:nvSpPr>
          <p:cNvPr id="232" name="Isosceles Triangle 231"/>
          <p:cNvSpPr/>
          <p:nvPr/>
        </p:nvSpPr>
        <p:spPr>
          <a:xfrm>
            <a:off x="8904242" y="4038637"/>
            <a:ext cx="2386422" cy="702889"/>
          </a:xfrm>
          <a:prstGeom prst="triangle">
            <a:avLst>
              <a:gd name="adj" fmla="val 53570"/>
            </a:avLst>
          </a:prstGeom>
          <a:solidFill>
            <a:srgbClr val="FFFF99">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p:nvPr/>
        </p:nvCxnSpPr>
        <p:spPr>
          <a:xfrm>
            <a:off x="10172700" y="4038600"/>
            <a:ext cx="1069975" cy="739775"/>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8756650" y="4019550"/>
            <a:ext cx="1403350" cy="768350"/>
          </a:xfrm>
          <a:prstGeom prst="line">
            <a:avLst/>
          </a:prstGeom>
          <a:ln w="38100">
            <a:solidFill>
              <a:srgbClr val="FFFF99"/>
            </a:solidFill>
            <a:prstDash val="soli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8587620" y="4021931"/>
            <a:ext cx="2793791" cy="1897435"/>
            <a:chOff x="8587620" y="4021931"/>
            <a:chExt cx="2793791" cy="1897435"/>
          </a:xfrm>
        </p:grpSpPr>
        <p:sp>
          <p:nvSpPr>
            <p:cNvPr id="200" name="Isosceles Triangle 199"/>
            <p:cNvSpPr/>
            <p:nvPr/>
          </p:nvSpPr>
          <p:spPr>
            <a:xfrm flipV="1">
              <a:off x="8608271" y="4823929"/>
              <a:ext cx="2592935" cy="731504"/>
            </a:xfrm>
            <a:prstGeom prst="triangle">
              <a:avLst>
                <a:gd name="adj" fmla="val 26173"/>
              </a:avLst>
            </a:prstGeom>
            <a:solidFill>
              <a:srgbClr val="F9965B">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flipH="1">
              <a:off x="8732916" y="4037527"/>
              <a:ext cx="2446857" cy="690188"/>
            </a:xfrm>
            <a:prstGeom prst="triangle">
              <a:avLst>
                <a:gd name="adj" fmla="val 41790"/>
              </a:avLst>
            </a:prstGeom>
            <a:solidFill>
              <a:srgbClr val="F9965B">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endCxn id="208" idx="2"/>
            </p:cNvCxnSpPr>
            <p:nvPr/>
          </p:nvCxnSpPr>
          <p:spPr>
            <a:xfrm>
              <a:off x="10191750" y="4038600"/>
              <a:ext cx="1189661" cy="747248"/>
            </a:xfrm>
            <a:prstGeom prst="line">
              <a:avLst/>
            </a:prstGeom>
            <a:ln w="38100">
              <a:solidFill>
                <a:srgbClr val="FFFF99"/>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endCxn id="208" idx="6"/>
            </p:cNvCxnSpPr>
            <p:nvPr/>
          </p:nvCxnSpPr>
          <p:spPr>
            <a:xfrm flipH="1">
              <a:off x="8587620" y="4021931"/>
              <a:ext cx="1566030" cy="763917"/>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sp>
          <p:nvSpPr>
            <p:cNvPr id="205" name="Oval 204"/>
            <p:cNvSpPr/>
            <p:nvPr/>
          </p:nvSpPr>
          <p:spPr>
            <a:xfrm flipH="1" flipV="1">
              <a:off x="9106115" y="5536697"/>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p:cNvGrpSpPr/>
            <p:nvPr/>
          </p:nvGrpSpPr>
          <p:grpSpPr>
            <a:xfrm flipH="1">
              <a:off x="8587620" y="4594015"/>
              <a:ext cx="2793791" cy="369332"/>
              <a:chOff x="2400522" y="1300125"/>
              <a:chExt cx="2793791" cy="369332"/>
            </a:xfrm>
          </p:grpSpPr>
          <p:sp>
            <p:nvSpPr>
              <p:cNvPr id="209" name="Rectangle 208"/>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sp>
            <p:nvSpPr>
              <p:cNvPr id="208" name="Oval 207">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Rectangle 206"/>
            <p:cNvSpPr/>
            <p:nvPr/>
          </p:nvSpPr>
          <p:spPr>
            <a:xfrm flipH="1">
              <a:off x="8608271" y="4591008"/>
              <a:ext cx="2756012" cy="369332"/>
            </a:xfrm>
            <a:prstGeom prst="rect">
              <a:avLst/>
            </a:prstGeom>
          </p:spPr>
          <p:txBody>
            <a:bodyPr wrap="square">
              <a:spAutoFit/>
            </a:bodyPr>
            <a:lstStyle/>
            <a:p>
              <a:pPr algn="ctr"/>
              <a:endParaRPr lang="en-US" dirty="0"/>
            </a:p>
          </p:txBody>
        </p:sp>
      </p:grpSp>
      <mc:AlternateContent xmlns:mc="http://schemas.openxmlformats.org/markup-compatibility/2006" xmlns:a14="http://schemas.microsoft.com/office/drawing/2010/main">
        <mc:Choice Requires="a14">
          <p:sp>
            <p:nvSpPr>
              <p:cNvPr id="211" name="Rectangle 210"/>
              <p:cNvSpPr/>
              <p:nvPr/>
            </p:nvSpPr>
            <p:spPr>
              <a:xfrm>
                <a:off x="8452178" y="5209151"/>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he-IL"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211" name="Rectangle 210"/>
              <p:cNvSpPr>
                <a:spLocks noRot="1" noChangeAspect="1" noMove="1" noResize="1" noEditPoints="1" noAdjustHandles="1" noChangeArrowheads="1" noChangeShapeType="1" noTextEdit="1"/>
              </p:cNvSpPr>
              <p:nvPr/>
            </p:nvSpPr>
            <p:spPr>
              <a:xfrm>
                <a:off x="8452178" y="5209151"/>
                <a:ext cx="577544"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Rectangle 211"/>
              <p:cNvSpPr/>
              <p:nvPr/>
            </p:nvSpPr>
            <p:spPr>
              <a:xfrm>
                <a:off x="7874297" y="2145554"/>
                <a:ext cx="1142684"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m:rPr>
                                  <m:nor/>
                                </m:rPr>
                                <a:rPr lang="en-IL" sz="2400" i="1">
                                  <a:solidFill>
                                    <a:srgbClr val="F9965B"/>
                                  </a:solidFill>
                                </a:rPr>
                                <m:t>ℓ</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212" name="Rectangle 211"/>
              <p:cNvSpPr>
                <a:spLocks noRot="1" noChangeAspect="1" noMove="1" noResize="1" noEditPoints="1" noAdjustHandles="1" noChangeArrowheads="1" noChangeShapeType="1" noTextEdit="1"/>
              </p:cNvSpPr>
              <p:nvPr/>
            </p:nvSpPr>
            <p:spPr>
              <a:xfrm>
                <a:off x="7874297" y="2145554"/>
                <a:ext cx="1142684" cy="49340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 name="Rectangle 212"/>
              <p:cNvSpPr/>
              <p:nvPr/>
            </p:nvSpPr>
            <p:spPr>
              <a:xfrm>
                <a:off x="782814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1</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9965B"/>
                                  </a:solidFill>
                                  <a:latin typeface="Cambria Math" panose="02040503050406030204" pitchFamily="18" charset="0"/>
                                </a:rPr>
                              </m:ctrlPr>
                            </m:sSubPr>
                            <m:e>
                              <m:r>
                                <a:rPr lang="en-US" sz="2400" i="1">
                                  <a:solidFill>
                                    <a:srgbClr val="F9965B"/>
                                  </a:solidFill>
                                  <a:latin typeface="Cambria Math" panose="02040503050406030204" pitchFamily="18" charset="0"/>
                                </a:rPr>
                                <m:t>𝑣</m:t>
                              </m:r>
                            </m:e>
                            <m:sub>
                              <m:r>
                                <a:rPr lang="en-US" sz="2400" i="1">
                                  <a:solidFill>
                                    <a:srgbClr val="F9965B"/>
                                  </a:solidFill>
                                  <a:latin typeface="Cambria Math" panose="02040503050406030204" pitchFamily="18" charset="0"/>
                                </a:rPr>
                                <m:t>1</m:t>
                              </m:r>
                            </m:sub>
                          </m:sSub>
                        </m:e>
                      </m:d>
                    </m:oMath>
                  </m:oMathPara>
                </a14:m>
                <a:endParaRPr lang="en-US" sz="2400" dirty="0"/>
              </a:p>
            </p:txBody>
          </p:sp>
        </mc:Choice>
        <mc:Fallback xmlns="">
          <p:sp>
            <p:nvSpPr>
              <p:cNvPr id="213" name="Rectangle 212"/>
              <p:cNvSpPr>
                <a:spLocks noRot="1" noChangeAspect="1" noMove="1" noResize="1" noEditPoints="1" noAdjustHandles="1" noChangeArrowheads="1" noChangeShapeType="1" noTextEdit="1"/>
              </p:cNvSpPr>
              <p:nvPr/>
            </p:nvSpPr>
            <p:spPr>
              <a:xfrm>
                <a:off x="7828143" y="4194474"/>
                <a:ext cx="1259832" cy="493405"/>
              </a:xfrm>
              <a:prstGeom prst="rect">
                <a:avLst/>
              </a:prstGeom>
              <a:blipFill>
                <a:blip r:embed="rId14"/>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4" name="Rectangle 213"/>
              <p:cNvSpPr/>
              <p:nvPr/>
            </p:nvSpPr>
            <p:spPr>
              <a:xfrm>
                <a:off x="9568844" y="639730"/>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1</m:t>
                          </m:r>
                        </m:sub>
                      </m:sSub>
                    </m:oMath>
                  </m:oMathPara>
                </a14:m>
                <a:endParaRPr lang="en-US" sz="4000" i="1" dirty="0">
                  <a:solidFill>
                    <a:schemeClr val="bg1"/>
                  </a:solidFill>
                </a:endParaRPr>
              </a:p>
            </p:txBody>
          </p:sp>
        </mc:Choice>
        <mc:Fallback xmlns="">
          <p:sp>
            <p:nvSpPr>
              <p:cNvPr id="214" name="Rectangle 213"/>
              <p:cNvSpPr>
                <a:spLocks noRot="1" noChangeAspect="1" noMove="1" noResize="1" noEditPoints="1" noAdjustHandles="1" noChangeArrowheads="1" noChangeShapeType="1" noTextEdit="1"/>
              </p:cNvSpPr>
              <p:nvPr/>
            </p:nvSpPr>
            <p:spPr>
              <a:xfrm>
                <a:off x="9568844" y="639730"/>
                <a:ext cx="577544" cy="707886"/>
              </a:xfrm>
              <a:prstGeom prst="rect">
                <a:avLst/>
              </a:prstGeom>
              <a:blipFill>
                <a:blip r:embed="rId15"/>
                <a:stretch>
                  <a:fillRect/>
                </a:stretch>
              </a:blipFill>
            </p:spPr>
            <p:txBody>
              <a:bodyPr/>
              <a:lstStyle/>
              <a:p>
                <a:r>
                  <a:rPr lang="en-US">
                    <a:noFill/>
                  </a:rPr>
                  <a:t> </a:t>
                </a:r>
              </a:p>
            </p:txBody>
          </p:sp>
        </mc:Fallback>
      </mc:AlternateContent>
      <p:sp>
        <p:nvSpPr>
          <p:cNvPr id="215" name="Oval 214"/>
          <p:cNvSpPr/>
          <p:nvPr/>
        </p:nvSpPr>
        <p:spPr>
          <a:xfrm flipV="1">
            <a:off x="10626446" y="836644"/>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6" name="Rectangle 215"/>
              <p:cNvSpPr/>
              <p:nvPr/>
            </p:nvSpPr>
            <p:spPr>
              <a:xfrm>
                <a:off x="11099623" y="2145554"/>
                <a:ext cx="114980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𝑎</m:t>
                          </m:r>
                        </m:e>
                        <m:sub>
                          <m:sSub>
                            <m:sSubPr>
                              <m:ctrlPr>
                                <a:rPr lang="en-IL"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𝑖</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m:rPr>
                                  <m:nor/>
                                </m:rPr>
                                <a:rPr lang="en-IL" sz="2400" i="1">
                                  <a:solidFill>
                                    <a:srgbClr val="FFFF99"/>
                                  </a:solidFill>
                                </a:rPr>
                                <m:t>ℓ</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216" name="Rectangle 215"/>
              <p:cNvSpPr>
                <a:spLocks noRot="1" noChangeAspect="1" noMove="1" noResize="1" noEditPoints="1" noAdjustHandles="1" noChangeArrowheads="1" noChangeShapeType="1" noTextEdit="1"/>
              </p:cNvSpPr>
              <p:nvPr/>
            </p:nvSpPr>
            <p:spPr>
              <a:xfrm>
                <a:off x="11099623" y="2145554"/>
                <a:ext cx="1149802" cy="49340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Rectangle 217"/>
              <p:cNvSpPr/>
              <p:nvPr/>
            </p:nvSpPr>
            <p:spPr>
              <a:xfrm>
                <a:off x="10989593" y="4194474"/>
                <a:ext cx="1259832"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𝑎</m:t>
                          </m:r>
                        </m:e>
                        <m:sub>
                          <m:sSub>
                            <m:sSubPr>
                              <m:ctrlPr>
                                <a:rPr lang="en-IL"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𝑞</m:t>
                              </m:r>
                            </m:e>
                            <m:sub>
                              <m:r>
                                <a:rPr lang="en-US" sz="2400" b="0" i="1" smtClean="0">
                                  <a:solidFill>
                                    <a:schemeClr val="bg1"/>
                                  </a:solidFill>
                                  <a:latin typeface="Cambria Math" panose="02040503050406030204" pitchFamily="18" charset="0"/>
                                </a:rPr>
                                <m:t>2</m:t>
                              </m:r>
                            </m:sub>
                          </m:sSub>
                        </m:sub>
                      </m:sSub>
                      <m:d>
                        <m:dPr>
                          <m:ctrlPr>
                            <a:rPr lang="en-IL" sz="2400" i="1">
                              <a:solidFill>
                                <a:schemeClr val="bg1"/>
                              </a:solidFill>
                              <a:latin typeface="Cambria Math" panose="02040503050406030204" pitchFamily="18" charset="0"/>
                            </a:rPr>
                          </m:ctrlPr>
                        </m:dPr>
                        <m:e>
                          <m:sSub>
                            <m:sSubPr>
                              <m:ctrlPr>
                                <a:rPr lang="en-IL" sz="2400" i="1" smtClean="0">
                                  <a:solidFill>
                                    <a:srgbClr val="FFFF99"/>
                                  </a:solidFill>
                                  <a:latin typeface="Cambria Math" panose="02040503050406030204" pitchFamily="18" charset="0"/>
                                </a:rPr>
                              </m:ctrlPr>
                            </m:sSubPr>
                            <m:e>
                              <m:r>
                                <a:rPr lang="en-US" sz="2400" i="1">
                                  <a:solidFill>
                                    <a:srgbClr val="FFFF99"/>
                                  </a:solidFill>
                                  <a:latin typeface="Cambria Math" panose="02040503050406030204" pitchFamily="18" charset="0"/>
                                </a:rPr>
                                <m:t>𝑣</m:t>
                              </m:r>
                            </m:e>
                            <m:sub>
                              <m:r>
                                <a:rPr lang="en-US" sz="2400" b="0" i="1" smtClean="0">
                                  <a:solidFill>
                                    <a:srgbClr val="FFFF99"/>
                                  </a:solidFill>
                                  <a:latin typeface="Cambria Math" panose="02040503050406030204" pitchFamily="18" charset="0"/>
                                </a:rPr>
                                <m:t>2</m:t>
                              </m:r>
                            </m:sub>
                          </m:sSub>
                        </m:e>
                      </m:d>
                    </m:oMath>
                  </m:oMathPara>
                </a14:m>
                <a:endParaRPr lang="en-US" sz="2400" dirty="0"/>
              </a:p>
            </p:txBody>
          </p:sp>
        </mc:Choice>
        <mc:Fallback xmlns="">
          <p:sp>
            <p:nvSpPr>
              <p:cNvPr id="218" name="Rectangle 217"/>
              <p:cNvSpPr>
                <a:spLocks noRot="1" noChangeAspect="1" noMove="1" noResize="1" noEditPoints="1" noAdjustHandles="1" noChangeArrowheads="1" noChangeShapeType="1" noTextEdit="1"/>
              </p:cNvSpPr>
              <p:nvPr/>
            </p:nvSpPr>
            <p:spPr>
              <a:xfrm>
                <a:off x="10989593" y="4194474"/>
                <a:ext cx="1259832" cy="493405"/>
              </a:xfrm>
              <a:prstGeom prst="rect">
                <a:avLst/>
              </a:prstGeom>
              <a:blipFill>
                <a:blip r:embed="rId17"/>
                <a:stretch>
                  <a:fillRect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Rectangle 218"/>
              <p:cNvSpPr/>
              <p:nvPr/>
            </p:nvSpPr>
            <p:spPr>
              <a:xfrm>
                <a:off x="10956169" y="801265"/>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219" name="Rectangle 218"/>
              <p:cNvSpPr>
                <a:spLocks noRot="1" noChangeAspect="1" noMove="1" noResize="1" noEditPoints="1" noAdjustHandles="1" noChangeArrowheads="1" noChangeShapeType="1" noTextEdit="1"/>
              </p:cNvSpPr>
              <p:nvPr/>
            </p:nvSpPr>
            <p:spPr>
              <a:xfrm>
                <a:off x="10956169" y="801265"/>
                <a:ext cx="577544" cy="70788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0" name="Rectangle 219"/>
              <p:cNvSpPr/>
              <p:nvPr/>
            </p:nvSpPr>
            <p:spPr>
              <a:xfrm>
                <a:off x="10868199" y="5218078"/>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r>
                            <a:rPr lang="en-US" sz="4000" b="0" i="1" smtClean="0">
                              <a:solidFill>
                                <a:schemeClr val="bg1"/>
                              </a:solidFill>
                              <a:latin typeface="Cambria Math" panose="02040503050406030204" pitchFamily="18" charset="0"/>
                            </a:rPr>
                            <m:t>2</m:t>
                          </m:r>
                        </m:sub>
                      </m:sSub>
                    </m:oMath>
                  </m:oMathPara>
                </a14:m>
                <a:endParaRPr lang="en-US" sz="4000" i="1" dirty="0">
                  <a:solidFill>
                    <a:schemeClr val="bg1"/>
                  </a:solidFill>
                </a:endParaRPr>
              </a:p>
            </p:txBody>
          </p:sp>
        </mc:Choice>
        <mc:Fallback xmlns="">
          <p:sp>
            <p:nvSpPr>
              <p:cNvPr id="220" name="Rectangle 219"/>
              <p:cNvSpPr>
                <a:spLocks noRot="1" noChangeAspect="1" noMove="1" noResize="1" noEditPoints="1" noAdjustHandles="1" noChangeArrowheads="1" noChangeShapeType="1" noTextEdit="1"/>
              </p:cNvSpPr>
              <p:nvPr/>
            </p:nvSpPr>
            <p:spPr>
              <a:xfrm>
                <a:off x="10868199" y="5218078"/>
                <a:ext cx="577544" cy="707886"/>
              </a:xfrm>
              <a:prstGeom prst="rect">
                <a:avLst/>
              </a:prstGeom>
              <a:blipFill>
                <a:blip r:embed="rId19"/>
                <a:stretch>
                  <a:fillRect/>
                </a:stretch>
              </a:blipFill>
            </p:spPr>
            <p:txBody>
              <a:bodyPr/>
              <a:lstStyle/>
              <a:p>
                <a:r>
                  <a:rPr lang="en-US">
                    <a:noFill/>
                  </a:rPr>
                  <a:t> </a:t>
                </a:r>
              </a:p>
            </p:txBody>
          </p:sp>
        </mc:Fallback>
      </mc:AlternateContent>
      <p:grpSp>
        <p:nvGrpSpPr>
          <p:cNvPr id="221" name="Group 220"/>
          <p:cNvGrpSpPr/>
          <p:nvPr/>
        </p:nvGrpSpPr>
        <p:grpSpPr>
          <a:xfrm>
            <a:off x="10160021" y="2806673"/>
            <a:ext cx="476250" cy="1231900"/>
            <a:chOff x="6350000" y="2959100"/>
            <a:chExt cx="476250" cy="1231900"/>
          </a:xfrm>
        </p:grpSpPr>
        <p:cxnSp>
          <p:nvCxnSpPr>
            <p:cNvPr id="222" name="Straight Connector 221"/>
            <p:cNvCxnSpPr/>
            <p:nvPr/>
          </p:nvCxnSpPr>
          <p:spPr>
            <a:xfrm flipH="1">
              <a:off x="6632815" y="29591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6645517" y="33276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6350000" y="39579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grpSp>
      <p:sp>
        <p:nvSpPr>
          <p:cNvPr id="217" name="Oval 216"/>
          <p:cNvSpPr/>
          <p:nvPr/>
        </p:nvSpPr>
        <p:spPr>
          <a:xfrm flipH="1" flipV="1">
            <a:off x="10486326" y="5536697"/>
            <a:ext cx="382669" cy="382669"/>
          </a:xfrm>
          <a:prstGeom prst="ellipse">
            <a:avLst/>
          </a:prstGeom>
          <a:solidFill>
            <a:srgbClr val="FFFF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16</a:t>
            </a:fld>
            <a:endParaRPr lang="he-IL"/>
          </a:p>
        </p:txBody>
      </p:sp>
    </p:spTree>
    <p:extLst>
      <p:ext uri="{BB962C8B-B14F-4D97-AF65-F5344CB8AC3E}">
        <p14:creationId xmlns:p14="http://schemas.microsoft.com/office/powerpoint/2010/main" val="40373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500"/>
                                        <p:tgtEl>
                                          <p:spTgt spid="2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8EF89E-4462-4411-BC4C-9A8BEABF1F8D}"/>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Near-field rendering: contributions</a:t>
            </a:r>
          </a:p>
        </p:txBody>
      </p:sp>
      <p:sp>
        <p:nvSpPr>
          <p:cNvPr id="5" name="TextBox 4">
            <a:extLst>
              <a:ext uri="{FF2B5EF4-FFF2-40B4-BE49-F238E27FC236}">
                <a16:creationId xmlns:a16="http://schemas.microsoft.com/office/drawing/2014/main" id="{C22498DB-9D21-4E2A-AFB6-CEDBB7A9384F}"/>
              </a:ext>
            </a:extLst>
          </p:cNvPr>
          <p:cNvSpPr txBox="1"/>
          <p:nvPr/>
        </p:nvSpPr>
        <p:spPr>
          <a:xfrm>
            <a:off x="712270" y="879438"/>
            <a:ext cx="10510787"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mj-lt"/>
              </a:rPr>
              <a:t>Closed-form spherical integration using von Mises-Fisher (</a:t>
            </a:r>
            <a:r>
              <a:rPr lang="en-US" sz="2800" b="1" dirty="0" err="1">
                <a:solidFill>
                  <a:schemeClr val="bg1"/>
                </a:solidFill>
                <a:latin typeface="+mj-lt"/>
              </a:rPr>
              <a:t>vMF</a:t>
            </a:r>
            <a:r>
              <a:rPr lang="en-US" sz="2800" b="1" dirty="0">
                <a:solidFill>
                  <a:schemeClr val="bg1"/>
                </a:solidFill>
                <a:latin typeface="+mj-lt"/>
              </a:rPr>
              <a:t>) representation of aperture functions and phase functions </a:t>
            </a:r>
            <a:endParaRPr lang="en-US" sz="2800" b="1"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487" y="1967951"/>
            <a:ext cx="1653002" cy="16530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003" y="1967951"/>
            <a:ext cx="1653002" cy="1653002"/>
          </a:xfrm>
          <a:prstGeom prst="rect">
            <a:avLst/>
          </a:prstGeom>
        </p:spPr>
      </p:pic>
      <p:sp>
        <p:nvSpPr>
          <p:cNvPr id="13" name="Rectangle 12"/>
          <p:cNvSpPr/>
          <p:nvPr/>
        </p:nvSpPr>
        <p:spPr>
          <a:xfrm>
            <a:off x="894726" y="3663910"/>
            <a:ext cx="1914525" cy="830997"/>
          </a:xfrm>
          <a:prstGeom prst="rect">
            <a:avLst/>
          </a:prstGeom>
        </p:spPr>
        <p:txBody>
          <a:bodyPr wrap="square">
            <a:spAutoFit/>
          </a:bodyPr>
          <a:lstStyle/>
          <a:p>
            <a:pPr algn="ctr"/>
            <a:r>
              <a:rPr lang="en-US" sz="2400" dirty="0">
                <a:solidFill>
                  <a:schemeClr val="bg1"/>
                </a:solidFill>
                <a:latin typeface="+mj-lt"/>
              </a:rPr>
              <a:t>Binary aperture</a:t>
            </a:r>
          </a:p>
        </p:txBody>
      </p:sp>
      <p:sp>
        <p:nvSpPr>
          <p:cNvPr id="14" name="Rectangle 13"/>
          <p:cNvSpPr/>
          <p:nvPr/>
        </p:nvSpPr>
        <p:spPr>
          <a:xfrm>
            <a:off x="3038097" y="3663910"/>
            <a:ext cx="2334003" cy="830997"/>
          </a:xfrm>
          <a:prstGeom prst="rect">
            <a:avLst/>
          </a:prstGeom>
        </p:spPr>
        <p:txBody>
          <a:bodyPr wrap="square">
            <a:spAutoFit/>
          </a:bodyPr>
          <a:lstStyle/>
          <a:p>
            <a:pPr algn="ctr"/>
            <a:r>
              <a:rPr lang="en-US" sz="2400" dirty="0" err="1">
                <a:solidFill>
                  <a:schemeClr val="bg1"/>
                </a:solidFill>
                <a:latin typeface="+mj-lt"/>
              </a:rPr>
              <a:t>vMF</a:t>
            </a:r>
            <a:r>
              <a:rPr lang="en-US" sz="2400" dirty="0">
                <a:solidFill>
                  <a:schemeClr val="bg1"/>
                </a:solidFill>
                <a:latin typeface="+mj-lt"/>
              </a:rPr>
              <a:t> approximation</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0762" y="1967951"/>
            <a:ext cx="1653002" cy="165300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4632" y="1967951"/>
            <a:ext cx="1653002" cy="1653002"/>
          </a:xfrm>
          <a:prstGeom prst="rect">
            <a:avLst/>
          </a:prstGeom>
        </p:spPr>
      </p:pic>
      <p:sp>
        <p:nvSpPr>
          <p:cNvPr id="17" name="Rectangle 16"/>
          <p:cNvSpPr/>
          <p:nvPr/>
        </p:nvSpPr>
        <p:spPr>
          <a:xfrm>
            <a:off x="6310000" y="3663910"/>
            <a:ext cx="1914525" cy="830997"/>
          </a:xfrm>
          <a:prstGeom prst="rect">
            <a:avLst/>
          </a:prstGeom>
        </p:spPr>
        <p:txBody>
          <a:bodyPr wrap="square">
            <a:spAutoFit/>
          </a:bodyPr>
          <a:lstStyle/>
          <a:p>
            <a:pPr algn="ctr"/>
            <a:r>
              <a:rPr lang="en-US" sz="2400" dirty="0">
                <a:solidFill>
                  <a:schemeClr val="bg1"/>
                </a:solidFill>
                <a:latin typeface="+mj-lt"/>
              </a:rPr>
              <a:t>Tissue phase function</a:t>
            </a:r>
          </a:p>
        </p:txBody>
      </p:sp>
      <p:sp>
        <p:nvSpPr>
          <p:cNvPr id="19" name="Rectangle 18"/>
          <p:cNvSpPr/>
          <p:nvPr/>
        </p:nvSpPr>
        <p:spPr>
          <a:xfrm>
            <a:off x="8943870" y="3663910"/>
            <a:ext cx="1914525" cy="461665"/>
          </a:xfrm>
          <a:prstGeom prst="rect">
            <a:avLst/>
          </a:prstGeom>
        </p:spPr>
        <p:txBody>
          <a:bodyPr wrap="square">
            <a:spAutoFit/>
          </a:bodyPr>
          <a:lstStyle/>
          <a:p>
            <a:pPr algn="ctr"/>
            <a:r>
              <a:rPr lang="en-US" sz="2400" dirty="0" err="1">
                <a:solidFill>
                  <a:schemeClr val="bg1"/>
                </a:solidFill>
                <a:latin typeface="+mj-lt"/>
              </a:rPr>
              <a:t>vMF</a:t>
            </a:r>
            <a:r>
              <a:rPr lang="en-US" sz="2400" dirty="0">
                <a:solidFill>
                  <a:schemeClr val="bg1"/>
                </a:solidFill>
                <a:latin typeface="+mj-lt"/>
              </a:rPr>
              <a:t> fit</a:t>
            </a:r>
          </a:p>
        </p:txBody>
      </p:sp>
      <p:sp>
        <p:nvSpPr>
          <p:cNvPr id="18"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17</a:t>
            </a:fld>
            <a:endParaRPr lang="he-IL"/>
          </a:p>
        </p:txBody>
      </p:sp>
      <p:sp>
        <p:nvSpPr>
          <p:cNvPr id="3" name="Rectangle 2">
            <a:extLst>
              <a:ext uri="{FF2B5EF4-FFF2-40B4-BE49-F238E27FC236}">
                <a16:creationId xmlns:a16="http://schemas.microsoft.com/office/drawing/2014/main" id="{46117D99-DD80-472D-A4E1-A4EB7F5CC7A4}"/>
              </a:ext>
            </a:extLst>
          </p:cNvPr>
          <p:cNvSpPr/>
          <p:nvPr/>
        </p:nvSpPr>
        <p:spPr>
          <a:xfrm rot="16200000">
            <a:off x="-124728" y="2458227"/>
            <a:ext cx="1538460" cy="707886"/>
          </a:xfrm>
          <a:prstGeom prst="rect">
            <a:avLst/>
          </a:prstGeom>
        </p:spPr>
        <p:txBody>
          <a:bodyPr wrap="square">
            <a:spAutoFit/>
          </a:bodyPr>
          <a:lstStyle/>
          <a:p>
            <a:pPr algn="ctr"/>
            <a:r>
              <a:rPr lang="en-US" sz="2000" dirty="0">
                <a:solidFill>
                  <a:schemeClr val="bg1"/>
                </a:solidFill>
                <a:latin typeface="+mj-lt"/>
              </a:rPr>
              <a:t>hemisphere projection</a:t>
            </a:r>
          </a:p>
        </p:txBody>
      </p:sp>
    </p:spTree>
    <p:extLst>
      <p:ext uri="{BB962C8B-B14F-4D97-AF65-F5344CB8AC3E}">
        <p14:creationId xmlns:p14="http://schemas.microsoft.com/office/powerpoint/2010/main" val="412020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0559" y="879438"/>
            <a:ext cx="10932498" cy="3615469"/>
            <a:chOff x="290559" y="879438"/>
            <a:chExt cx="10932498" cy="3615469"/>
          </a:xfrm>
        </p:grpSpPr>
        <p:sp>
          <p:nvSpPr>
            <p:cNvPr id="45" name="TextBox 44">
              <a:extLst>
                <a:ext uri="{FF2B5EF4-FFF2-40B4-BE49-F238E27FC236}">
                  <a16:creationId xmlns:a16="http://schemas.microsoft.com/office/drawing/2014/main" id="{C22498DB-9D21-4E2A-AFB6-CEDBB7A9384F}"/>
                </a:ext>
              </a:extLst>
            </p:cNvPr>
            <p:cNvSpPr txBox="1"/>
            <p:nvPr/>
          </p:nvSpPr>
          <p:spPr>
            <a:xfrm>
              <a:off x="712270" y="879438"/>
              <a:ext cx="10510787"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mj-lt"/>
                </a:rPr>
                <a:t>Closed-form spherical integration using von Mises-Fisher (</a:t>
              </a:r>
              <a:r>
                <a:rPr lang="en-US" sz="2800" b="1" dirty="0" err="1">
                  <a:solidFill>
                    <a:schemeClr val="bg1"/>
                  </a:solidFill>
                  <a:latin typeface="+mj-lt"/>
                </a:rPr>
                <a:t>vMF</a:t>
              </a:r>
              <a:r>
                <a:rPr lang="en-US" sz="2800" b="1" dirty="0">
                  <a:solidFill>
                    <a:schemeClr val="bg1"/>
                  </a:solidFill>
                  <a:latin typeface="+mj-lt"/>
                </a:rPr>
                <a:t>) representation of aperture functions and phase functions </a:t>
              </a:r>
              <a:endParaRPr lang="en-US" sz="2800" b="1" dirty="0">
                <a:latin typeface="+mj-lt"/>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487" y="1967951"/>
              <a:ext cx="1653002" cy="1653002"/>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003" y="1967951"/>
              <a:ext cx="1653002" cy="1653002"/>
            </a:xfrm>
            <a:prstGeom prst="rect">
              <a:avLst/>
            </a:prstGeom>
          </p:spPr>
        </p:pic>
        <p:sp>
          <p:nvSpPr>
            <p:cNvPr id="49" name="Rectangle 48"/>
            <p:cNvSpPr/>
            <p:nvPr/>
          </p:nvSpPr>
          <p:spPr>
            <a:xfrm>
              <a:off x="894726" y="3663910"/>
              <a:ext cx="1914525" cy="830997"/>
            </a:xfrm>
            <a:prstGeom prst="rect">
              <a:avLst/>
            </a:prstGeom>
          </p:spPr>
          <p:txBody>
            <a:bodyPr wrap="square">
              <a:spAutoFit/>
            </a:bodyPr>
            <a:lstStyle/>
            <a:p>
              <a:pPr algn="ctr"/>
              <a:r>
                <a:rPr lang="en-US" sz="2400" dirty="0">
                  <a:solidFill>
                    <a:schemeClr val="bg1"/>
                  </a:solidFill>
                  <a:latin typeface="+mj-lt"/>
                </a:rPr>
                <a:t>Binary aperture</a:t>
              </a:r>
            </a:p>
          </p:txBody>
        </p:sp>
        <p:sp>
          <p:nvSpPr>
            <p:cNvPr id="50" name="Rectangle 49"/>
            <p:cNvSpPr/>
            <p:nvPr/>
          </p:nvSpPr>
          <p:spPr>
            <a:xfrm>
              <a:off x="3038097" y="3663910"/>
              <a:ext cx="2334003" cy="830997"/>
            </a:xfrm>
            <a:prstGeom prst="rect">
              <a:avLst/>
            </a:prstGeom>
          </p:spPr>
          <p:txBody>
            <a:bodyPr wrap="square">
              <a:spAutoFit/>
            </a:bodyPr>
            <a:lstStyle/>
            <a:p>
              <a:pPr algn="ctr"/>
              <a:r>
                <a:rPr lang="en-US" sz="2400" dirty="0" err="1">
                  <a:solidFill>
                    <a:schemeClr val="bg1"/>
                  </a:solidFill>
                  <a:latin typeface="+mj-lt"/>
                </a:rPr>
                <a:t>vMF</a:t>
              </a:r>
              <a:r>
                <a:rPr lang="en-US" sz="2400" dirty="0">
                  <a:solidFill>
                    <a:schemeClr val="bg1"/>
                  </a:solidFill>
                  <a:latin typeface="+mj-lt"/>
                </a:rPr>
                <a:t> approximation</a:t>
              </a:r>
            </a:p>
          </p:txBody>
        </p:sp>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0762" y="1967951"/>
              <a:ext cx="1653002" cy="1653002"/>
            </a:xfrm>
            <a:prstGeom prst="rect">
              <a:avLst/>
            </a:prstGeom>
          </p:spPr>
        </p:pic>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4632" y="1967951"/>
              <a:ext cx="1653002" cy="1653002"/>
            </a:xfrm>
            <a:prstGeom prst="rect">
              <a:avLst/>
            </a:prstGeom>
          </p:spPr>
        </p:pic>
        <p:sp>
          <p:nvSpPr>
            <p:cNvPr id="53" name="Rectangle 52"/>
            <p:cNvSpPr/>
            <p:nvPr/>
          </p:nvSpPr>
          <p:spPr>
            <a:xfrm>
              <a:off x="6310000" y="3663910"/>
              <a:ext cx="1914525" cy="830997"/>
            </a:xfrm>
            <a:prstGeom prst="rect">
              <a:avLst/>
            </a:prstGeom>
          </p:spPr>
          <p:txBody>
            <a:bodyPr wrap="square">
              <a:spAutoFit/>
            </a:bodyPr>
            <a:lstStyle/>
            <a:p>
              <a:pPr algn="ctr"/>
              <a:r>
                <a:rPr lang="en-US" sz="2400" dirty="0">
                  <a:solidFill>
                    <a:schemeClr val="bg1"/>
                  </a:solidFill>
                  <a:latin typeface="+mj-lt"/>
                </a:rPr>
                <a:t>Tissue phase function</a:t>
              </a:r>
            </a:p>
          </p:txBody>
        </p:sp>
        <p:sp>
          <p:nvSpPr>
            <p:cNvPr id="54" name="Rectangle 53"/>
            <p:cNvSpPr/>
            <p:nvPr/>
          </p:nvSpPr>
          <p:spPr>
            <a:xfrm>
              <a:off x="8943870" y="3663910"/>
              <a:ext cx="1914525" cy="461665"/>
            </a:xfrm>
            <a:prstGeom prst="rect">
              <a:avLst/>
            </a:prstGeom>
          </p:spPr>
          <p:txBody>
            <a:bodyPr wrap="square">
              <a:spAutoFit/>
            </a:bodyPr>
            <a:lstStyle/>
            <a:p>
              <a:pPr algn="ctr"/>
              <a:r>
                <a:rPr lang="en-US" sz="2400" dirty="0" err="1">
                  <a:solidFill>
                    <a:schemeClr val="bg1"/>
                  </a:solidFill>
                  <a:latin typeface="+mj-lt"/>
                </a:rPr>
                <a:t>vMF</a:t>
              </a:r>
              <a:r>
                <a:rPr lang="en-US" sz="2400" dirty="0">
                  <a:solidFill>
                    <a:schemeClr val="bg1"/>
                  </a:solidFill>
                  <a:latin typeface="+mj-lt"/>
                </a:rPr>
                <a:t> fit</a:t>
              </a:r>
            </a:p>
          </p:txBody>
        </p:sp>
        <p:sp>
          <p:nvSpPr>
            <p:cNvPr id="57" name="Rectangle 56">
              <a:extLst>
                <a:ext uri="{FF2B5EF4-FFF2-40B4-BE49-F238E27FC236}">
                  <a16:creationId xmlns:a16="http://schemas.microsoft.com/office/drawing/2014/main" id="{46117D99-DD80-472D-A4E1-A4EB7F5CC7A4}"/>
                </a:ext>
              </a:extLst>
            </p:cNvPr>
            <p:cNvSpPr/>
            <p:nvPr/>
          </p:nvSpPr>
          <p:spPr>
            <a:xfrm rot="16200000">
              <a:off x="-124728" y="2458227"/>
              <a:ext cx="1538460" cy="707886"/>
            </a:xfrm>
            <a:prstGeom prst="rect">
              <a:avLst/>
            </a:prstGeom>
          </p:spPr>
          <p:txBody>
            <a:bodyPr wrap="square">
              <a:spAutoFit/>
            </a:bodyPr>
            <a:lstStyle/>
            <a:p>
              <a:pPr algn="ctr"/>
              <a:r>
                <a:rPr lang="en-US" sz="2000" dirty="0">
                  <a:solidFill>
                    <a:schemeClr val="bg1"/>
                  </a:solidFill>
                  <a:latin typeface="+mj-lt"/>
                </a:rPr>
                <a:t>hemisphere projection</a:t>
              </a:r>
            </a:p>
          </p:txBody>
        </p:sp>
      </p:grpSp>
      <p:sp>
        <p:nvSpPr>
          <p:cNvPr id="4" name="Title 1">
            <a:extLst>
              <a:ext uri="{FF2B5EF4-FFF2-40B4-BE49-F238E27FC236}">
                <a16:creationId xmlns:a16="http://schemas.microsoft.com/office/drawing/2014/main" id="{B38EF89E-4462-4411-BC4C-9A8BEABF1F8D}"/>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Near-field rendering: contributions</a:t>
            </a:r>
          </a:p>
        </p:txBody>
      </p:sp>
      <p:sp>
        <p:nvSpPr>
          <p:cNvPr id="18"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18</a:t>
            </a:fld>
            <a:endParaRPr lang="he-IL"/>
          </a:p>
        </p:txBody>
      </p:sp>
      <p:sp>
        <p:nvSpPr>
          <p:cNvPr id="26" name="Rectangle 25"/>
          <p:cNvSpPr/>
          <p:nvPr/>
        </p:nvSpPr>
        <p:spPr>
          <a:xfrm>
            <a:off x="-1419538" y="-483814"/>
            <a:ext cx="17373600" cy="9753600"/>
          </a:xfrm>
          <a:prstGeom prst="rect">
            <a:avLst/>
          </a:prstGeom>
          <a:solidFill>
            <a:schemeClr val="tx1">
              <a:alpha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2503848" y="666083"/>
            <a:ext cx="7256424" cy="5077696"/>
            <a:chOff x="-9263761" y="255604"/>
            <a:chExt cx="7256424" cy="5077696"/>
          </a:xfrm>
        </p:grpSpPr>
        <p:sp>
          <p:nvSpPr>
            <p:cNvPr id="7" name="Rectangle 6"/>
            <p:cNvSpPr/>
            <p:nvPr/>
          </p:nvSpPr>
          <p:spPr>
            <a:xfrm>
              <a:off x="-8721404" y="1263942"/>
              <a:ext cx="6689274" cy="4069358"/>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158395" y="1347233"/>
              <a:ext cx="5636897" cy="523220"/>
            </a:xfrm>
            <a:prstGeom prst="rect">
              <a:avLst/>
            </a:prstGeom>
            <a:noFill/>
          </p:spPr>
          <p:txBody>
            <a:bodyPr wrap="square" rtlCol="0">
              <a:spAutoFit/>
            </a:bodyPr>
            <a:lstStyle/>
            <a:p>
              <a:pPr algn="ctr"/>
              <a:r>
                <a:rPr lang="en-US" sz="2800" b="1" dirty="0">
                  <a:solidFill>
                    <a:srgbClr val="FFFF99"/>
                  </a:solidFill>
                  <a:latin typeface="+mj-lt"/>
                </a:rPr>
                <a:t>See paper for details</a:t>
              </a:r>
            </a:p>
          </p:txBody>
        </p:sp>
        <p:sp>
          <p:nvSpPr>
            <p:cNvPr id="21" name="TextBox 20"/>
            <p:cNvSpPr txBox="1"/>
            <p:nvPr/>
          </p:nvSpPr>
          <p:spPr>
            <a:xfrm>
              <a:off x="-8696611" y="1883000"/>
              <a:ext cx="6689274" cy="461665"/>
            </a:xfrm>
            <a:prstGeom prst="rect">
              <a:avLst/>
            </a:prstGeom>
            <a:noFill/>
          </p:spPr>
          <p:txBody>
            <a:bodyPr wrap="square" rtlCol="0">
              <a:spAutoFit/>
            </a:bodyPr>
            <a:lstStyle/>
            <a:p>
              <a:pPr algn="ctr"/>
              <a:r>
                <a:rPr lang="en-US" sz="2400" dirty="0">
                  <a:solidFill>
                    <a:schemeClr val="bg1"/>
                  </a:solidFill>
                  <a:latin typeface="+mj-lt"/>
                </a:rPr>
                <a:t>Complex von Mises-Fisher function definition </a:t>
              </a:r>
            </a:p>
          </p:txBody>
        </p:sp>
        <p:pic>
          <p:nvPicPr>
            <p:cNvPr id="32" name="Picture 31"/>
            <p:cNvPicPr>
              <a:picLocks noChangeAspect="1"/>
            </p:cNvPicPr>
            <p:nvPr/>
          </p:nvPicPr>
          <p:blipFill>
            <a:blip r:embed="rId7"/>
            <a:stretch>
              <a:fillRect/>
            </a:stretch>
          </p:blipFill>
          <p:spPr>
            <a:xfrm rot="20175028">
              <a:off x="-9263761" y="255604"/>
              <a:ext cx="1491217" cy="16730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 name="TextBox 32"/>
            <p:cNvSpPr txBox="1"/>
            <p:nvPr/>
          </p:nvSpPr>
          <p:spPr>
            <a:xfrm>
              <a:off x="-8696611" y="2795844"/>
              <a:ext cx="6689274" cy="461665"/>
            </a:xfrm>
            <a:prstGeom prst="rect">
              <a:avLst/>
            </a:prstGeom>
            <a:noFill/>
          </p:spPr>
          <p:txBody>
            <a:bodyPr wrap="square" rtlCol="0">
              <a:spAutoFit/>
            </a:bodyPr>
            <a:lstStyle/>
            <a:p>
              <a:pPr algn="ctr"/>
              <a:r>
                <a:rPr lang="en-US" sz="2400" dirty="0">
                  <a:solidFill>
                    <a:schemeClr val="bg1"/>
                  </a:solidFill>
                  <a:latin typeface="+mj-lt"/>
                </a:rPr>
                <a:t>Complex von Mises-Fisher function integration</a:t>
              </a:r>
            </a:p>
          </p:txBody>
        </p:sp>
        <p:sp>
          <p:nvSpPr>
            <p:cNvPr id="34" name="TextBox 33"/>
            <p:cNvSpPr txBox="1"/>
            <p:nvPr/>
          </p:nvSpPr>
          <p:spPr>
            <a:xfrm>
              <a:off x="-8696611" y="4042516"/>
              <a:ext cx="6689274" cy="461665"/>
            </a:xfrm>
            <a:prstGeom prst="rect">
              <a:avLst/>
            </a:prstGeom>
            <a:noFill/>
          </p:spPr>
          <p:txBody>
            <a:bodyPr wrap="square" rtlCol="0">
              <a:spAutoFit/>
            </a:bodyPr>
            <a:lstStyle/>
            <a:p>
              <a:pPr algn="ctr"/>
              <a:r>
                <a:rPr lang="en-US" sz="2400" dirty="0">
                  <a:solidFill>
                    <a:schemeClr val="bg1"/>
                  </a:solidFill>
                  <a:latin typeface="+mj-lt"/>
                </a:rPr>
                <a:t>Complex von Mises-Fisher function convolution</a:t>
              </a:r>
            </a:p>
          </p:txBody>
        </p:sp>
      </p:grpSp>
      <mc:AlternateContent xmlns:mc="http://schemas.openxmlformats.org/markup-compatibility/2006" xmlns:a14="http://schemas.microsoft.com/office/drawing/2010/main">
        <mc:Choice Requires="a14">
          <p:sp>
            <p:nvSpPr>
              <p:cNvPr id="58" name="Rectangle 57"/>
              <p:cNvSpPr/>
              <p:nvPr/>
            </p:nvSpPr>
            <p:spPr>
              <a:xfrm>
                <a:off x="3070998" y="2703979"/>
                <a:ext cx="6664481" cy="42101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h</m:t>
                      </m:r>
                      <m:d>
                        <m:dPr>
                          <m:ctrlPr>
                            <a:rPr lang="en-IL" sz="2000" b="0" i="1" smtClean="0">
                              <a:solidFill>
                                <a:schemeClr val="bg1"/>
                              </a:solidFill>
                              <a:latin typeface="Cambria Math" panose="02040503050406030204" pitchFamily="18" charset="0"/>
                            </a:rPr>
                          </m:ctrlPr>
                        </m:dPr>
                        <m:e>
                          <m:acc>
                            <m:accPr>
                              <m:chr m:val="̂"/>
                              <m:ctrlPr>
                                <a:rPr lang="en-IL" sz="2000" b="0" i="1" smtClean="0">
                                  <a:solidFill>
                                    <a:schemeClr val="bg1"/>
                                  </a:solidFill>
                                  <a:latin typeface="Cambria Math" panose="02040503050406030204" pitchFamily="18" charset="0"/>
                                </a:rPr>
                              </m:ctrlPr>
                            </m:accPr>
                            <m:e>
                              <m:r>
                                <a:rPr lang="en-US" sz="2000" i="1">
                                  <a:solidFill>
                                    <a:schemeClr val="bg1"/>
                                  </a:solidFill>
                                  <a:latin typeface="Cambria Math" panose="02040503050406030204" pitchFamily="18" charset="0"/>
                                </a:rPr>
                                <m:t>𝜔</m:t>
                              </m:r>
                            </m:e>
                          </m:acc>
                        </m:e>
                      </m:d>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𝜂</m:t>
                      </m:r>
                      <m:r>
                        <a:rPr lang="en-IL" sz="2000" b="0" i="1" smtClean="0">
                          <a:solidFill>
                            <a:schemeClr val="bg1"/>
                          </a:solidFill>
                          <a:latin typeface="Cambria Math" panose="02040503050406030204" pitchFamily="18" charset="0"/>
                          <a:ea typeface="Cambria Math" panose="02040503050406030204" pitchFamily="18" charset="0"/>
                        </a:rPr>
                        <m:t>∙</m:t>
                      </m:r>
                      <m:sSup>
                        <m:sSupPr>
                          <m:ctrlPr>
                            <a:rPr lang="en-IL" sz="2000" b="0" i="1" smtClean="0">
                              <a:solidFill>
                                <a:schemeClr val="bg1"/>
                              </a:solidFill>
                              <a:latin typeface="Cambria Math" panose="02040503050406030204" pitchFamily="18" charset="0"/>
                              <a:ea typeface="Cambria Math" panose="02040503050406030204" pitchFamily="18" charset="0"/>
                            </a:rPr>
                          </m:ctrlPr>
                        </m:sSupPr>
                        <m:e>
                          <m:r>
                            <a:rPr lang="en-US" sz="2000" b="0" i="1" smtClean="0">
                              <a:solidFill>
                                <a:schemeClr val="bg1"/>
                              </a:solidFill>
                              <a:latin typeface="Cambria Math" panose="02040503050406030204" pitchFamily="18" charset="0"/>
                              <a:ea typeface="Cambria Math" panose="02040503050406030204" pitchFamily="18" charset="0"/>
                            </a:rPr>
                            <m:t>𝑒</m:t>
                          </m:r>
                        </m:e>
                        <m:sup>
                          <m:d>
                            <m:dPr>
                              <m:ctrlPr>
                                <a:rPr lang="en-IL" sz="2000" b="0" i="1" smtClean="0">
                                  <a:solidFill>
                                    <a:schemeClr val="bg1"/>
                                  </a:solidFill>
                                  <a:latin typeface="Cambria Math" panose="02040503050406030204" pitchFamily="18" charset="0"/>
                                  <a:ea typeface="Cambria Math" panose="02040503050406030204" pitchFamily="18" charset="0"/>
                                </a:rPr>
                              </m:ctrlPr>
                            </m:dPr>
                            <m:e>
                              <m:r>
                                <a:rPr lang="en-US" sz="2000" b="0" i="1" smtClean="0">
                                  <a:solidFill>
                                    <a:schemeClr val="bg1"/>
                                  </a:solidFill>
                                  <a:latin typeface="Cambria Math" panose="02040503050406030204" pitchFamily="18" charset="0"/>
                                  <a:ea typeface="Cambria Math" panose="02040503050406030204" pitchFamily="18" charset="0"/>
                                </a:rPr>
                                <m:t>𝜇</m:t>
                              </m:r>
                              <m:r>
                                <a:rPr lang="en-IL" sz="2000" i="1">
                                  <a:solidFill>
                                    <a:schemeClr val="bg1"/>
                                  </a:solidFill>
                                  <a:latin typeface="Cambria Math" panose="02040503050406030204" pitchFamily="18" charset="0"/>
                                  <a:ea typeface="Cambria Math" panose="02040503050406030204" pitchFamily="18" charset="0"/>
                                </a:rPr>
                                <m:t>∙</m:t>
                              </m:r>
                              <m:acc>
                                <m:accPr>
                                  <m:chr m:val="̂"/>
                                  <m:ctrlPr>
                                    <a:rPr lang="en-IL" sz="2000" i="1">
                                      <a:solidFill>
                                        <a:schemeClr val="bg1"/>
                                      </a:solidFill>
                                      <a:latin typeface="Cambria Math" panose="02040503050406030204" pitchFamily="18" charset="0"/>
                                    </a:rPr>
                                  </m:ctrlPr>
                                </m:accPr>
                                <m:e>
                                  <m:r>
                                    <a:rPr lang="en-US" sz="2000" i="1">
                                      <a:solidFill>
                                        <a:schemeClr val="bg1"/>
                                      </a:solidFill>
                                      <a:latin typeface="Cambria Math" panose="02040503050406030204" pitchFamily="18" charset="0"/>
                                    </a:rPr>
                                    <m:t>𝜔</m:t>
                                  </m:r>
                                </m:e>
                              </m:acc>
                            </m:e>
                          </m:d>
                        </m:sup>
                      </m:sSup>
                    </m:oMath>
                  </m:oMathPara>
                </a14:m>
                <a:endParaRPr lang="en-US" sz="2000" dirty="0">
                  <a:solidFill>
                    <a:schemeClr val="bg1"/>
                  </a:solidFill>
                </a:endParaRPr>
              </a:p>
            </p:txBody>
          </p:sp>
        </mc:Choice>
        <mc:Fallback xmlns="">
          <p:sp>
            <p:nvSpPr>
              <p:cNvPr id="58" name="Rectangle 57"/>
              <p:cNvSpPr>
                <a:spLocks noRot="1" noChangeAspect="1" noMove="1" noResize="1" noEditPoints="1" noAdjustHandles="1" noChangeArrowheads="1" noChangeShapeType="1" noTextEdit="1"/>
              </p:cNvSpPr>
              <p:nvPr/>
            </p:nvSpPr>
            <p:spPr>
              <a:xfrm>
                <a:off x="3070998" y="2703979"/>
                <a:ext cx="6664481" cy="421014"/>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3070997" y="3580904"/>
                <a:ext cx="6664481" cy="81208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n-IL" sz="2000" b="0" i="1" smtClean="0">
                              <a:solidFill>
                                <a:schemeClr val="bg1"/>
                              </a:solidFill>
                              <a:latin typeface="Cambria Math" panose="02040503050406030204" pitchFamily="18" charset="0"/>
                            </a:rPr>
                          </m:ctrlPr>
                        </m:naryPr>
                        <m:sub>
                          <m:acc>
                            <m:accPr>
                              <m:chr m:val="̂"/>
                              <m:ctrlPr>
                                <a:rPr lang="en-IL" sz="2000" b="0" i="1">
                                  <a:solidFill>
                                    <a:schemeClr val="bg1"/>
                                  </a:solidFill>
                                  <a:latin typeface="Cambria Math" panose="02040503050406030204" pitchFamily="18" charset="0"/>
                                </a:rPr>
                              </m:ctrlPr>
                            </m:accPr>
                            <m:e>
                              <m:r>
                                <a:rPr lang="en-US" sz="2000" i="1">
                                  <a:solidFill>
                                    <a:schemeClr val="bg1"/>
                                  </a:solidFill>
                                  <a:latin typeface="Cambria Math" panose="02040503050406030204" pitchFamily="18" charset="0"/>
                                </a:rPr>
                                <m:t>𝜔</m:t>
                              </m:r>
                            </m:e>
                          </m:acc>
                          <m:r>
                            <a:rPr lang="en-IL" sz="2000" i="1" smtClean="0">
                              <a:solidFill>
                                <a:schemeClr val="bg1"/>
                              </a:solidFill>
                              <a:latin typeface="Cambria Math" panose="02040503050406030204" pitchFamily="18" charset="0"/>
                              <a:ea typeface="Cambria Math" panose="02040503050406030204" pitchFamily="18" charset="0"/>
                            </a:rPr>
                            <m:t>∈</m:t>
                          </m:r>
                          <m:sSup>
                            <m:sSupPr>
                              <m:ctrlPr>
                                <a:rPr lang="en-IL" sz="2000" b="0" i="1" smtClean="0">
                                  <a:solidFill>
                                    <a:schemeClr val="bg1"/>
                                  </a:solidFill>
                                  <a:latin typeface="Cambria Math" panose="02040503050406030204" pitchFamily="18" charset="0"/>
                                  <a:ea typeface="Cambria Math" panose="02040503050406030204" pitchFamily="18" charset="0"/>
                                </a:rPr>
                              </m:ctrlPr>
                            </m:sSupPr>
                            <m:e>
                              <m:r>
                                <m:rPr>
                                  <m:nor/>
                                </m:rPr>
                                <a:rPr lang="en-IL" sz="2000" i="1"/>
                                <m:t>s</m:t>
                              </m:r>
                            </m:e>
                            <m:sup>
                              <m:r>
                                <a:rPr lang="en-US" sz="2000" b="0" i="1" smtClean="0">
                                  <a:solidFill>
                                    <a:schemeClr val="bg1"/>
                                  </a:solidFill>
                                  <a:latin typeface="Cambria Math" panose="02040503050406030204" pitchFamily="18" charset="0"/>
                                  <a:ea typeface="Cambria Math" panose="02040503050406030204" pitchFamily="18" charset="0"/>
                                </a:rPr>
                                <m:t>2</m:t>
                              </m:r>
                            </m:sup>
                          </m:sSup>
                        </m:sub>
                        <m:sup/>
                        <m:e>
                          <m:r>
                            <a:rPr lang="en-US" sz="2000" i="1">
                              <a:solidFill>
                                <a:schemeClr val="bg1"/>
                              </a:solidFill>
                              <a:latin typeface="Cambria Math" panose="02040503050406030204" pitchFamily="18" charset="0"/>
                            </a:rPr>
                            <m:t>𝜂</m:t>
                          </m:r>
                          <m:sSup>
                            <m:sSupPr>
                              <m:ctrlPr>
                                <a:rPr lang="en-IL"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𝑒</m:t>
                              </m:r>
                            </m:e>
                            <m:sup>
                              <m:d>
                                <m:dPr>
                                  <m:ctrlPr>
                                    <a:rPr lang="en-IL" sz="2000" i="1">
                                      <a:solidFill>
                                        <a:schemeClr val="bg1"/>
                                      </a:solidFill>
                                      <a:latin typeface="Cambria Math" panose="02040503050406030204" pitchFamily="18" charset="0"/>
                                      <a:ea typeface="Cambria Math" panose="02040503050406030204" pitchFamily="18" charset="0"/>
                                    </a:rPr>
                                  </m:ctrlPr>
                                </m:dPr>
                                <m:e>
                                  <m:r>
                                    <a:rPr lang="en-US" sz="2000" i="1">
                                      <a:solidFill>
                                        <a:schemeClr val="bg1"/>
                                      </a:solidFill>
                                      <a:latin typeface="Cambria Math" panose="02040503050406030204" pitchFamily="18" charset="0"/>
                                      <a:ea typeface="Cambria Math" panose="02040503050406030204" pitchFamily="18" charset="0"/>
                                    </a:rPr>
                                    <m:t>𝜇</m:t>
                                  </m:r>
                                  <m:r>
                                    <a:rPr lang="en-IL" sz="2000" i="1">
                                      <a:solidFill>
                                        <a:schemeClr val="bg1"/>
                                      </a:solidFill>
                                      <a:latin typeface="Cambria Math" panose="02040503050406030204" pitchFamily="18" charset="0"/>
                                      <a:ea typeface="Cambria Math" panose="02040503050406030204" pitchFamily="18" charset="0"/>
                                    </a:rPr>
                                    <m:t>∙</m:t>
                                  </m:r>
                                  <m:acc>
                                    <m:accPr>
                                      <m:chr m:val="̂"/>
                                      <m:ctrlPr>
                                        <a:rPr lang="en-IL" sz="2000" i="1">
                                          <a:solidFill>
                                            <a:schemeClr val="bg1"/>
                                          </a:solidFill>
                                          <a:latin typeface="Cambria Math" panose="02040503050406030204" pitchFamily="18" charset="0"/>
                                          <a:ea typeface="Cambria Math" panose="02040503050406030204" pitchFamily="18" charset="0"/>
                                        </a:rPr>
                                      </m:ctrlPr>
                                    </m:accPr>
                                    <m:e>
                                      <m:r>
                                        <a:rPr lang="en-US" sz="2000" i="1">
                                          <a:solidFill>
                                            <a:schemeClr val="bg1"/>
                                          </a:solidFill>
                                          <a:latin typeface="Cambria Math" panose="02040503050406030204" pitchFamily="18" charset="0"/>
                                        </a:rPr>
                                        <m:t>𝜔</m:t>
                                      </m:r>
                                    </m:e>
                                  </m:acc>
                                </m:e>
                              </m:d>
                            </m:sup>
                          </m:sSup>
                        </m:e>
                      </m:nary>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𝜂</m:t>
                      </m:r>
                      <m:r>
                        <a:rPr lang="en-IL" sz="2000" i="1">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2</m:t>
                      </m:r>
                      <m:r>
                        <a:rPr lang="en-US" sz="2000" b="0" i="1" smtClean="0">
                          <a:solidFill>
                            <a:schemeClr val="bg1"/>
                          </a:solidFill>
                          <a:latin typeface="Cambria Math" panose="02040503050406030204" pitchFamily="18" charset="0"/>
                          <a:ea typeface="Cambria Math" panose="02040503050406030204" pitchFamily="18" charset="0"/>
                        </a:rPr>
                        <m:t>𝜋</m:t>
                      </m:r>
                      <m:f>
                        <m:fPr>
                          <m:ctrlPr>
                            <a:rPr lang="en-IL" sz="2000" b="0" i="1" smtClean="0">
                              <a:solidFill>
                                <a:schemeClr val="bg1"/>
                              </a:solidFill>
                              <a:latin typeface="Cambria Math" panose="02040503050406030204" pitchFamily="18" charset="0"/>
                              <a:ea typeface="Cambria Math" panose="02040503050406030204" pitchFamily="18" charset="0"/>
                            </a:rPr>
                          </m:ctrlPr>
                        </m:fPr>
                        <m:num>
                          <m:sSup>
                            <m:sSupPr>
                              <m:ctrlPr>
                                <a:rPr lang="en-IL" sz="2000" b="0" i="1" smtClean="0">
                                  <a:solidFill>
                                    <a:schemeClr val="bg1"/>
                                  </a:solidFill>
                                  <a:latin typeface="Cambria Math" panose="02040503050406030204" pitchFamily="18" charset="0"/>
                                  <a:ea typeface="Cambria Math" panose="02040503050406030204" pitchFamily="18" charset="0"/>
                                </a:rPr>
                              </m:ctrlPr>
                            </m:sSupPr>
                            <m:e>
                              <m:r>
                                <a:rPr lang="en-US" sz="2000" b="0" i="1" smtClean="0">
                                  <a:solidFill>
                                    <a:schemeClr val="bg1"/>
                                  </a:solidFill>
                                  <a:latin typeface="Cambria Math" panose="02040503050406030204" pitchFamily="18" charset="0"/>
                                  <a:ea typeface="Cambria Math" panose="02040503050406030204" pitchFamily="18" charset="0"/>
                                </a:rPr>
                                <m:t>𝑒</m:t>
                              </m:r>
                            </m:e>
                            <m:sup>
                              <m:rad>
                                <m:radPr>
                                  <m:degHide m:val="on"/>
                                  <m:ctrlPr>
                                    <a:rPr lang="en-IL" sz="2000" b="0" i="1" smtClean="0">
                                      <a:solidFill>
                                        <a:schemeClr val="bg1"/>
                                      </a:solidFill>
                                      <a:latin typeface="Cambria Math" panose="02040503050406030204" pitchFamily="18" charset="0"/>
                                      <a:ea typeface="Cambria Math" panose="02040503050406030204" pitchFamily="18" charset="0"/>
                                    </a:rPr>
                                  </m:ctrlPr>
                                </m:radPr>
                                <m:deg/>
                                <m:e>
                                  <m:r>
                                    <a:rPr lang="en-US" sz="2000" b="0" i="1" smtClean="0">
                                      <a:solidFill>
                                        <a:schemeClr val="bg1"/>
                                      </a:solidFill>
                                      <a:latin typeface="Cambria Math" panose="02040503050406030204" pitchFamily="18" charset="0"/>
                                      <a:ea typeface="Cambria Math" panose="02040503050406030204" pitchFamily="18" charset="0"/>
                                    </a:rPr>
                                    <m:t>𝜇</m:t>
                                  </m:r>
                                </m:e>
                              </m:rad>
                            </m:sup>
                          </m:sSup>
                          <m:r>
                            <a:rPr lang="en-US" sz="2000" b="0" i="1" smtClean="0">
                              <a:solidFill>
                                <a:schemeClr val="bg1"/>
                              </a:solidFill>
                              <a:latin typeface="Cambria Math" panose="02040503050406030204" pitchFamily="18" charset="0"/>
                              <a:ea typeface="Cambria Math" panose="02040503050406030204" pitchFamily="18" charset="0"/>
                            </a:rPr>
                            <m:t>−</m:t>
                          </m:r>
                          <m:sSup>
                            <m:sSupPr>
                              <m:ctrlPr>
                                <a:rPr lang="en-IL"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𝑒</m:t>
                              </m:r>
                            </m:e>
                            <m:sup>
                              <m:r>
                                <a:rPr lang="en-US" sz="2000" b="0" i="1" smtClean="0">
                                  <a:solidFill>
                                    <a:schemeClr val="bg1"/>
                                  </a:solidFill>
                                  <a:latin typeface="Cambria Math" panose="02040503050406030204" pitchFamily="18" charset="0"/>
                                  <a:ea typeface="Cambria Math" panose="02040503050406030204" pitchFamily="18" charset="0"/>
                                </a:rPr>
                                <m:t>−</m:t>
                              </m:r>
                              <m:rad>
                                <m:radPr>
                                  <m:degHide m:val="on"/>
                                  <m:ctrlPr>
                                    <a:rPr lang="en-IL" sz="2000" i="1">
                                      <a:solidFill>
                                        <a:schemeClr val="bg1"/>
                                      </a:solidFill>
                                      <a:latin typeface="Cambria Math" panose="02040503050406030204" pitchFamily="18" charset="0"/>
                                      <a:ea typeface="Cambria Math" panose="02040503050406030204" pitchFamily="18" charset="0"/>
                                    </a:rPr>
                                  </m:ctrlPr>
                                </m:radPr>
                                <m:deg/>
                                <m:e>
                                  <m:r>
                                    <a:rPr lang="en-US" sz="2000" i="1">
                                      <a:solidFill>
                                        <a:schemeClr val="bg1"/>
                                      </a:solidFill>
                                      <a:latin typeface="Cambria Math" panose="02040503050406030204" pitchFamily="18" charset="0"/>
                                      <a:ea typeface="Cambria Math" panose="02040503050406030204" pitchFamily="18" charset="0"/>
                                    </a:rPr>
                                    <m:t>𝜇</m:t>
                                  </m:r>
                                </m:e>
                              </m:rad>
                            </m:sup>
                          </m:sSup>
                        </m:num>
                        <m:den>
                          <m:rad>
                            <m:radPr>
                              <m:degHide m:val="on"/>
                              <m:ctrlPr>
                                <a:rPr lang="en-IL" sz="2000" i="1">
                                  <a:solidFill>
                                    <a:schemeClr val="bg1"/>
                                  </a:solidFill>
                                  <a:latin typeface="Cambria Math" panose="02040503050406030204" pitchFamily="18" charset="0"/>
                                  <a:ea typeface="Cambria Math" panose="02040503050406030204" pitchFamily="18" charset="0"/>
                                </a:rPr>
                              </m:ctrlPr>
                            </m:radPr>
                            <m:deg/>
                            <m:e>
                              <m:r>
                                <a:rPr lang="en-US" sz="2000" i="1">
                                  <a:solidFill>
                                    <a:schemeClr val="bg1"/>
                                  </a:solidFill>
                                  <a:latin typeface="Cambria Math" panose="02040503050406030204" pitchFamily="18" charset="0"/>
                                  <a:ea typeface="Cambria Math" panose="02040503050406030204" pitchFamily="18" charset="0"/>
                                </a:rPr>
                                <m:t>𝜇</m:t>
                              </m:r>
                            </m:e>
                          </m:rad>
                        </m:den>
                      </m:f>
                    </m:oMath>
                  </m:oMathPara>
                </a14:m>
                <a:endParaRPr lang="en-US" sz="2000" dirty="0">
                  <a:solidFill>
                    <a:schemeClr val="bg1"/>
                  </a:solidFill>
                </a:endParaRPr>
              </a:p>
            </p:txBody>
          </p:sp>
        </mc:Choice>
        <mc:Fallback xmlns="">
          <p:sp>
            <p:nvSpPr>
              <p:cNvPr id="59" name="Rectangle 58"/>
              <p:cNvSpPr>
                <a:spLocks noRot="1" noChangeAspect="1" noMove="1" noResize="1" noEditPoints="1" noAdjustHandles="1" noChangeArrowheads="1" noChangeShapeType="1" noTextEdit="1"/>
              </p:cNvSpPr>
              <p:nvPr/>
            </p:nvSpPr>
            <p:spPr>
              <a:xfrm>
                <a:off x="3070997" y="3580904"/>
                <a:ext cx="6664481" cy="812082"/>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3070997" y="4886028"/>
                <a:ext cx="6664481" cy="84882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n-IL" sz="2000" b="0" i="1" smtClean="0">
                              <a:solidFill>
                                <a:schemeClr val="bg1"/>
                              </a:solidFill>
                              <a:latin typeface="Cambria Math" panose="02040503050406030204" pitchFamily="18" charset="0"/>
                            </a:rPr>
                          </m:ctrlPr>
                        </m:naryPr>
                        <m:sub>
                          <m:acc>
                            <m:accPr>
                              <m:chr m:val="̂"/>
                              <m:ctrlPr>
                                <a:rPr lang="en-IL" sz="2000" b="0" i="1">
                                  <a:solidFill>
                                    <a:schemeClr val="bg1"/>
                                  </a:solidFill>
                                  <a:latin typeface="Cambria Math" panose="02040503050406030204" pitchFamily="18" charset="0"/>
                                </a:rPr>
                              </m:ctrlPr>
                            </m:accPr>
                            <m:e>
                              <m:r>
                                <a:rPr lang="en-US" sz="2000" b="0" i="1" smtClean="0">
                                  <a:solidFill>
                                    <a:schemeClr val="bg1"/>
                                  </a:solidFill>
                                  <a:latin typeface="Cambria Math" panose="02040503050406030204" pitchFamily="18" charset="0"/>
                                </a:rPr>
                                <m:t>𝜓</m:t>
                              </m:r>
                            </m:e>
                          </m:acc>
                          <m:r>
                            <a:rPr lang="en-IL" sz="2000" i="1" smtClean="0">
                              <a:solidFill>
                                <a:schemeClr val="bg1"/>
                              </a:solidFill>
                              <a:latin typeface="Cambria Math" panose="02040503050406030204" pitchFamily="18" charset="0"/>
                              <a:ea typeface="Cambria Math" panose="02040503050406030204" pitchFamily="18" charset="0"/>
                            </a:rPr>
                            <m:t>∈</m:t>
                          </m:r>
                          <m:sSup>
                            <m:sSupPr>
                              <m:ctrlPr>
                                <a:rPr lang="en-IL" sz="2000" b="0" i="1" smtClean="0">
                                  <a:solidFill>
                                    <a:schemeClr val="bg1"/>
                                  </a:solidFill>
                                  <a:latin typeface="Cambria Math" panose="02040503050406030204" pitchFamily="18" charset="0"/>
                                  <a:ea typeface="Cambria Math" panose="02040503050406030204" pitchFamily="18" charset="0"/>
                                </a:rPr>
                              </m:ctrlPr>
                            </m:sSupPr>
                            <m:e>
                              <m:r>
                                <m:rPr>
                                  <m:nor/>
                                </m:rPr>
                                <a:rPr lang="en-IL" sz="2000" i="1"/>
                                <m:t>s</m:t>
                              </m:r>
                            </m:e>
                            <m:sup>
                              <m:r>
                                <a:rPr lang="en-US" sz="2000" b="0" i="1" smtClean="0">
                                  <a:solidFill>
                                    <a:schemeClr val="bg1"/>
                                  </a:solidFill>
                                  <a:latin typeface="Cambria Math" panose="02040503050406030204" pitchFamily="18" charset="0"/>
                                  <a:ea typeface="Cambria Math" panose="02040503050406030204" pitchFamily="18" charset="0"/>
                                </a:rPr>
                                <m:t>2</m:t>
                              </m:r>
                            </m:sup>
                          </m:sSup>
                        </m:sub>
                        <m:sup/>
                        <m:e>
                          <m:sSup>
                            <m:sSupPr>
                              <m:ctrlPr>
                                <a:rPr lang="en-IL"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𝑒</m:t>
                              </m:r>
                            </m:e>
                            <m:sup>
                              <m:d>
                                <m:dPr>
                                  <m:ctrlPr>
                                    <a:rPr lang="en-IL" sz="2000" i="1">
                                      <a:solidFill>
                                        <a:schemeClr val="bg1"/>
                                      </a:solidFill>
                                      <a:latin typeface="Cambria Math" panose="02040503050406030204" pitchFamily="18" charset="0"/>
                                      <a:ea typeface="Cambria Math" panose="02040503050406030204" pitchFamily="18" charset="0"/>
                                    </a:rPr>
                                  </m:ctrlPr>
                                </m:dPr>
                                <m:e>
                                  <m:r>
                                    <a:rPr lang="en-US" sz="2000" i="1">
                                      <a:solidFill>
                                        <a:schemeClr val="bg1"/>
                                      </a:solidFill>
                                      <a:latin typeface="Cambria Math" panose="02040503050406030204" pitchFamily="18" charset="0"/>
                                      <a:ea typeface="Cambria Math" panose="02040503050406030204" pitchFamily="18" charset="0"/>
                                    </a:rPr>
                                    <m:t>𝜇</m:t>
                                  </m:r>
                                  <m:r>
                                    <a:rPr lang="en-IL" sz="2000" i="1">
                                      <a:solidFill>
                                        <a:schemeClr val="bg1"/>
                                      </a:solidFill>
                                      <a:latin typeface="Cambria Math" panose="02040503050406030204" pitchFamily="18" charset="0"/>
                                      <a:ea typeface="Cambria Math" panose="02040503050406030204" pitchFamily="18" charset="0"/>
                                    </a:rPr>
                                    <m:t>∙</m:t>
                                  </m:r>
                                  <m:acc>
                                    <m:accPr>
                                      <m:chr m:val="̂"/>
                                      <m:ctrlPr>
                                        <a:rPr lang="en-IL" sz="2000" i="1">
                                          <a:solidFill>
                                            <a:schemeClr val="bg1"/>
                                          </a:solidFill>
                                          <a:latin typeface="Cambria Math" panose="02040503050406030204" pitchFamily="18" charset="0"/>
                                          <a:ea typeface="Cambria Math" panose="02040503050406030204" pitchFamily="18" charset="0"/>
                                        </a:rPr>
                                      </m:ctrlPr>
                                    </m:accPr>
                                    <m:e>
                                      <m:r>
                                        <a:rPr lang="en-US" sz="2000" b="0" i="1" smtClean="0">
                                          <a:solidFill>
                                            <a:schemeClr val="bg1"/>
                                          </a:solidFill>
                                          <a:latin typeface="Cambria Math" panose="02040503050406030204" pitchFamily="18" charset="0"/>
                                          <a:ea typeface="Cambria Math" panose="02040503050406030204" pitchFamily="18" charset="0"/>
                                        </a:rPr>
                                        <m:t>𝜓</m:t>
                                      </m:r>
                                    </m:e>
                                  </m:acc>
                                </m:e>
                              </m:d>
                            </m:sup>
                          </m:sSup>
                          <m:r>
                            <a:rPr lang="en-IL" sz="2000" i="1">
                              <a:solidFill>
                                <a:schemeClr val="bg1"/>
                              </a:solidFill>
                              <a:latin typeface="Cambria Math" panose="02040503050406030204" pitchFamily="18" charset="0"/>
                              <a:ea typeface="Cambria Math" panose="02040503050406030204" pitchFamily="18" charset="0"/>
                            </a:rPr>
                            <m:t>∙</m:t>
                          </m:r>
                          <m:sSup>
                            <m:sSupPr>
                              <m:ctrlPr>
                                <a:rPr lang="en-IL"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𝑒</m:t>
                              </m:r>
                            </m:e>
                            <m:sup>
                              <m:sSub>
                                <m:sSubPr>
                                  <m:ctrlPr>
                                    <a:rPr lang="en-US" sz="2000" b="0" i="1" smtClean="0">
                                      <a:solidFill>
                                        <a:schemeClr val="bg1"/>
                                      </a:solidFill>
                                      <a:latin typeface="Cambria Math" panose="02040503050406030204" pitchFamily="18" charset="0"/>
                                      <a:ea typeface="Cambria Math" panose="02040503050406030204" pitchFamily="18" charset="0"/>
                                    </a:rPr>
                                  </m:ctrlPr>
                                </m:sSubPr>
                                <m:e>
                                  <m:r>
                                    <a:rPr lang="en-US" sz="2000" b="0" i="1" smtClean="0">
                                      <a:solidFill>
                                        <a:schemeClr val="bg1"/>
                                      </a:solidFill>
                                      <a:latin typeface="Cambria Math" panose="02040503050406030204" pitchFamily="18" charset="0"/>
                                      <a:ea typeface="Cambria Math" panose="02040503050406030204" pitchFamily="18" charset="0"/>
                                    </a:rPr>
                                    <m:t>𝛾</m:t>
                                  </m:r>
                                </m:e>
                                <m:sub>
                                  <m:r>
                                    <a:rPr lang="en-US" sz="2000" b="0" i="1" smtClean="0">
                                      <a:solidFill>
                                        <a:schemeClr val="bg1"/>
                                      </a:solidFill>
                                      <a:latin typeface="Cambria Math" panose="02040503050406030204" pitchFamily="18" charset="0"/>
                                      <a:ea typeface="Cambria Math" panose="02040503050406030204" pitchFamily="18" charset="0"/>
                                    </a:rPr>
                                    <m:t>𝑠</m:t>
                                  </m:r>
                                </m:sub>
                              </m:sSub>
                              <m:d>
                                <m:dPr>
                                  <m:ctrlPr>
                                    <a:rPr lang="en-IL" sz="2000" i="1">
                                      <a:solidFill>
                                        <a:schemeClr val="bg1"/>
                                      </a:solidFill>
                                      <a:latin typeface="Cambria Math" panose="02040503050406030204" pitchFamily="18" charset="0"/>
                                      <a:ea typeface="Cambria Math" panose="02040503050406030204" pitchFamily="18" charset="0"/>
                                    </a:rPr>
                                  </m:ctrlPr>
                                </m:dPr>
                                <m:e>
                                  <m:acc>
                                    <m:accPr>
                                      <m:chr m:val="̂"/>
                                      <m:ctrlPr>
                                        <a:rPr lang="en-IL" sz="2000" i="1">
                                          <a:solidFill>
                                            <a:schemeClr val="bg1"/>
                                          </a:solidFill>
                                          <a:latin typeface="Cambria Math" panose="02040503050406030204" pitchFamily="18" charset="0"/>
                                          <a:ea typeface="Cambria Math" panose="02040503050406030204" pitchFamily="18" charset="0"/>
                                        </a:rPr>
                                      </m:ctrlPr>
                                    </m:accPr>
                                    <m:e>
                                      <m:r>
                                        <a:rPr lang="en-US" sz="2000" b="0" i="1" smtClean="0">
                                          <a:solidFill>
                                            <a:schemeClr val="bg1"/>
                                          </a:solidFill>
                                          <a:latin typeface="Cambria Math" panose="02040503050406030204" pitchFamily="18" charset="0"/>
                                          <a:ea typeface="Cambria Math" panose="02040503050406030204" pitchFamily="18" charset="0"/>
                                        </a:rPr>
                                        <m:t>𝜔</m:t>
                                      </m:r>
                                    </m:e>
                                  </m:acc>
                                  <m:r>
                                    <a:rPr lang="en-IL" sz="2000" i="1">
                                      <a:solidFill>
                                        <a:schemeClr val="bg1"/>
                                      </a:solidFill>
                                      <a:latin typeface="Cambria Math" panose="02040503050406030204" pitchFamily="18" charset="0"/>
                                      <a:ea typeface="Cambria Math" panose="02040503050406030204" pitchFamily="18" charset="0"/>
                                    </a:rPr>
                                    <m:t>∙</m:t>
                                  </m:r>
                                  <m:acc>
                                    <m:accPr>
                                      <m:chr m:val="̂"/>
                                      <m:ctrlPr>
                                        <a:rPr lang="en-IL" sz="2000" i="1">
                                          <a:solidFill>
                                            <a:schemeClr val="bg1"/>
                                          </a:solidFill>
                                          <a:latin typeface="Cambria Math" panose="02040503050406030204" pitchFamily="18" charset="0"/>
                                          <a:ea typeface="Cambria Math" panose="02040503050406030204" pitchFamily="18" charset="0"/>
                                        </a:rPr>
                                      </m:ctrlPr>
                                    </m:accPr>
                                    <m:e>
                                      <m:r>
                                        <a:rPr lang="en-US" sz="2000" i="1">
                                          <a:solidFill>
                                            <a:schemeClr val="bg1"/>
                                          </a:solidFill>
                                          <a:latin typeface="Cambria Math" panose="02040503050406030204" pitchFamily="18" charset="0"/>
                                          <a:ea typeface="Cambria Math" panose="02040503050406030204" pitchFamily="18" charset="0"/>
                                        </a:rPr>
                                        <m:t>𝜓</m:t>
                                      </m:r>
                                    </m:e>
                                  </m:acc>
                                </m:e>
                              </m:d>
                            </m:sup>
                          </m:sSup>
                        </m:e>
                      </m:nary>
                      <m:r>
                        <a:rPr lang="en-IL" sz="2000" b="0" i="1" smtClean="0">
                          <a:solidFill>
                            <a:schemeClr val="bg1"/>
                          </a:solidFill>
                          <a:latin typeface="Cambria Math" panose="02040503050406030204" pitchFamily="18" charset="0"/>
                          <a:ea typeface="Cambria Math" panose="02040503050406030204" pitchFamily="18" charset="0"/>
                        </a:rPr>
                        <m:t>≈</m:t>
                      </m:r>
                      <m:f>
                        <m:fPr>
                          <m:ctrlPr>
                            <a:rPr lang="en-IL" sz="2000" b="0" i="1" smtClean="0">
                              <a:solidFill>
                                <a:schemeClr val="bg1"/>
                              </a:solidFill>
                              <a:latin typeface="Cambria Math" panose="02040503050406030204" pitchFamily="18" charset="0"/>
                              <a:ea typeface="Cambria Math" panose="02040503050406030204" pitchFamily="18" charset="0"/>
                            </a:rPr>
                          </m:ctrlPr>
                        </m:fPr>
                        <m:num>
                          <m:r>
                            <a:rPr lang="en-US" sz="2000" i="1">
                              <a:solidFill>
                                <a:schemeClr val="bg1"/>
                              </a:solidFill>
                              <a:latin typeface="Cambria Math" panose="02040503050406030204" pitchFamily="18" charset="0"/>
                              <a:ea typeface="Cambria Math" panose="02040503050406030204" pitchFamily="18" charset="0"/>
                            </a:rPr>
                            <m:t>2</m:t>
                          </m:r>
                          <m:r>
                            <a:rPr lang="en-US" sz="2000" i="1">
                              <a:solidFill>
                                <a:schemeClr val="bg1"/>
                              </a:solidFill>
                              <a:latin typeface="Cambria Math" panose="02040503050406030204" pitchFamily="18" charset="0"/>
                              <a:ea typeface="Cambria Math" panose="02040503050406030204" pitchFamily="18" charset="0"/>
                            </a:rPr>
                            <m:t>𝜋</m:t>
                          </m:r>
                        </m:num>
                        <m:den>
                          <m:sSub>
                            <m:sSubPr>
                              <m:ctrlPr>
                                <a:rPr lang="en-US" sz="2000" b="0" i="1" smtClean="0">
                                  <a:solidFill>
                                    <a:schemeClr val="bg1"/>
                                  </a:solidFill>
                                  <a:latin typeface="Cambria Math" panose="02040503050406030204" pitchFamily="18" charset="0"/>
                                  <a:ea typeface="Cambria Math" panose="02040503050406030204" pitchFamily="18" charset="0"/>
                                </a:rPr>
                              </m:ctrlPr>
                            </m:sSubPr>
                            <m:e>
                              <m:r>
                                <a:rPr lang="en-US" sz="2000" b="0" i="1" smtClean="0">
                                  <a:solidFill>
                                    <a:schemeClr val="bg1"/>
                                  </a:solidFill>
                                  <a:latin typeface="Cambria Math" panose="02040503050406030204" pitchFamily="18" charset="0"/>
                                  <a:ea typeface="Cambria Math" panose="02040503050406030204" pitchFamily="18" charset="0"/>
                                </a:rPr>
                                <m:t>𝛽</m:t>
                              </m:r>
                            </m:e>
                            <m:sub>
                              <m:r>
                                <a:rPr lang="en-US" sz="2000" b="0" i="1" smtClean="0">
                                  <a:solidFill>
                                    <a:schemeClr val="bg1"/>
                                  </a:solidFill>
                                  <a:latin typeface="Cambria Math" panose="02040503050406030204" pitchFamily="18" charset="0"/>
                                  <a:ea typeface="Cambria Math" panose="02040503050406030204" pitchFamily="18" charset="0"/>
                                </a:rPr>
                                <m:t>0</m:t>
                              </m:r>
                            </m:sub>
                          </m:sSub>
                        </m:den>
                      </m:f>
                      <m:sSup>
                        <m:sSupPr>
                          <m:ctrlPr>
                            <a:rPr lang="en-IL" sz="2000" b="0" i="1" smtClean="0">
                              <a:solidFill>
                                <a:schemeClr val="bg1"/>
                              </a:solidFill>
                              <a:latin typeface="Cambria Math" panose="02040503050406030204" pitchFamily="18" charset="0"/>
                              <a:ea typeface="Cambria Math" panose="02040503050406030204" pitchFamily="18" charset="0"/>
                            </a:rPr>
                          </m:ctrlPr>
                        </m:sSupPr>
                        <m:e>
                          <m:r>
                            <a:rPr lang="en-US" sz="2000" b="0" i="1" smtClean="0">
                              <a:solidFill>
                                <a:schemeClr val="bg1"/>
                              </a:solidFill>
                              <a:latin typeface="Cambria Math" panose="02040503050406030204" pitchFamily="18" charset="0"/>
                              <a:ea typeface="Cambria Math" panose="02040503050406030204" pitchFamily="18" charset="0"/>
                            </a:rPr>
                            <m:t>𝑒</m:t>
                          </m:r>
                        </m:e>
                        <m:sup>
                          <m:f>
                            <m:fPr>
                              <m:ctrlPr>
                                <a:rPr lang="en-IL" sz="2000" b="0" i="1" smtClean="0">
                                  <a:solidFill>
                                    <a:schemeClr val="bg1"/>
                                  </a:solidFill>
                                  <a:latin typeface="Cambria Math" panose="02040503050406030204" pitchFamily="18" charset="0"/>
                                  <a:ea typeface="Cambria Math" panose="02040503050406030204" pitchFamily="18" charset="0"/>
                                </a:rPr>
                              </m:ctrlPr>
                            </m:fPr>
                            <m:num>
                              <m:sSub>
                                <m:sSubPr>
                                  <m:ctrlPr>
                                    <a:rPr lang="en-US" sz="2000" b="0" i="1" smtClean="0">
                                      <a:solidFill>
                                        <a:schemeClr val="bg1"/>
                                      </a:solidFill>
                                      <a:latin typeface="Cambria Math" panose="02040503050406030204" pitchFamily="18" charset="0"/>
                                      <a:ea typeface="Cambria Math" panose="02040503050406030204" pitchFamily="18" charset="0"/>
                                    </a:rPr>
                                  </m:ctrlPr>
                                </m:sSubPr>
                                <m:e>
                                  <m:r>
                                    <a:rPr lang="en-US" sz="2000" b="0" i="1" smtClean="0">
                                      <a:solidFill>
                                        <a:schemeClr val="bg1"/>
                                      </a:solidFill>
                                      <a:latin typeface="Cambria Math" panose="02040503050406030204" pitchFamily="18" charset="0"/>
                                      <a:ea typeface="Cambria Math" panose="02040503050406030204" pitchFamily="18" charset="0"/>
                                    </a:rPr>
                                    <m:t>𝛾</m:t>
                                  </m:r>
                                </m:e>
                                <m:sub>
                                  <m:r>
                                    <a:rPr lang="en-US" sz="2000" b="0" i="1" smtClean="0">
                                      <a:solidFill>
                                        <a:schemeClr val="bg1"/>
                                      </a:solidFill>
                                      <a:latin typeface="Cambria Math" panose="02040503050406030204" pitchFamily="18" charset="0"/>
                                      <a:ea typeface="Cambria Math" panose="02040503050406030204" pitchFamily="18" charset="0"/>
                                    </a:rPr>
                                    <m:t>𝑠</m:t>
                                  </m:r>
                                </m:sub>
                              </m:sSub>
                            </m:num>
                            <m:den>
                              <m:sSub>
                                <m:sSubPr>
                                  <m:ctrlPr>
                                    <a:rPr lang="en-US" sz="2000" i="1">
                                      <a:solidFill>
                                        <a:schemeClr val="bg1"/>
                                      </a:solidFill>
                                      <a:latin typeface="Cambria Math" panose="02040503050406030204" pitchFamily="18" charset="0"/>
                                      <a:ea typeface="Cambria Math" panose="02040503050406030204" pitchFamily="18" charset="0"/>
                                    </a:rPr>
                                  </m:ctrlPr>
                                </m:sSubPr>
                                <m:e>
                                  <m:r>
                                    <a:rPr lang="en-US" sz="2000" i="1">
                                      <a:solidFill>
                                        <a:schemeClr val="bg1"/>
                                      </a:solidFill>
                                      <a:latin typeface="Cambria Math" panose="02040503050406030204" pitchFamily="18" charset="0"/>
                                      <a:ea typeface="Cambria Math" panose="02040503050406030204" pitchFamily="18" charset="0"/>
                                    </a:rPr>
                                    <m:t>𝛽</m:t>
                                  </m:r>
                                </m:e>
                                <m:sub>
                                  <m:r>
                                    <a:rPr lang="en-US" sz="2000" i="1">
                                      <a:solidFill>
                                        <a:schemeClr val="bg1"/>
                                      </a:solidFill>
                                      <a:latin typeface="Cambria Math" panose="02040503050406030204" pitchFamily="18" charset="0"/>
                                      <a:ea typeface="Cambria Math" panose="02040503050406030204" pitchFamily="18" charset="0"/>
                                    </a:rPr>
                                    <m:t>0</m:t>
                                  </m:r>
                                </m:sub>
                              </m:sSub>
                            </m:den>
                          </m:f>
                          <m:d>
                            <m:dPr>
                              <m:ctrlPr>
                                <a:rPr lang="en-IL" sz="2000" b="0" i="1" smtClean="0">
                                  <a:solidFill>
                                    <a:schemeClr val="bg1"/>
                                  </a:solidFill>
                                  <a:latin typeface="Cambria Math" panose="02040503050406030204" pitchFamily="18" charset="0"/>
                                  <a:ea typeface="Cambria Math" panose="02040503050406030204" pitchFamily="18" charset="0"/>
                                </a:rPr>
                              </m:ctrlPr>
                            </m:dPr>
                            <m:e>
                              <m:r>
                                <a:rPr lang="en-US" sz="2000" i="1">
                                  <a:solidFill>
                                    <a:schemeClr val="bg1"/>
                                  </a:solidFill>
                                  <a:latin typeface="Cambria Math" panose="02040503050406030204" pitchFamily="18" charset="0"/>
                                  <a:ea typeface="Cambria Math" panose="02040503050406030204" pitchFamily="18" charset="0"/>
                                </a:rPr>
                                <m:t>𝜇</m:t>
                              </m:r>
                              <m:r>
                                <a:rPr lang="en-IL" sz="2000" i="1">
                                  <a:solidFill>
                                    <a:schemeClr val="bg1"/>
                                  </a:solidFill>
                                  <a:latin typeface="Cambria Math" panose="02040503050406030204" pitchFamily="18" charset="0"/>
                                  <a:ea typeface="Cambria Math" panose="02040503050406030204" pitchFamily="18" charset="0"/>
                                </a:rPr>
                                <m:t>∙</m:t>
                              </m:r>
                              <m:acc>
                                <m:accPr>
                                  <m:chr m:val="̂"/>
                                  <m:ctrlPr>
                                    <a:rPr lang="en-IL" sz="2000" i="1">
                                      <a:solidFill>
                                        <a:schemeClr val="bg1"/>
                                      </a:solidFill>
                                      <a:latin typeface="Cambria Math" panose="02040503050406030204" pitchFamily="18" charset="0"/>
                                      <a:ea typeface="Cambria Math" panose="02040503050406030204" pitchFamily="18" charset="0"/>
                                    </a:rPr>
                                  </m:ctrlPr>
                                </m:accPr>
                                <m:e>
                                  <m:r>
                                    <a:rPr lang="en-US" sz="2000" i="1">
                                      <a:solidFill>
                                        <a:schemeClr val="bg1"/>
                                      </a:solidFill>
                                      <a:latin typeface="Cambria Math" panose="02040503050406030204" pitchFamily="18" charset="0"/>
                                      <a:ea typeface="Cambria Math" panose="02040503050406030204" pitchFamily="18" charset="0"/>
                                    </a:rPr>
                                    <m:t>𝜔</m:t>
                                  </m:r>
                                </m:e>
                              </m:acc>
                            </m:e>
                          </m:d>
                          <m:r>
                            <a:rPr lang="en-US" sz="2000" b="0" i="1" smtClean="0">
                              <a:solidFill>
                                <a:schemeClr val="bg1"/>
                              </a:solidFill>
                              <a:latin typeface="Cambria Math" panose="02040503050406030204" pitchFamily="18" charset="0"/>
                              <a:ea typeface="Cambria Math" panose="02040503050406030204" pitchFamily="18" charset="0"/>
                            </a:rPr>
                            <m:t>+</m:t>
                          </m:r>
                          <m:sSub>
                            <m:sSubPr>
                              <m:ctrlPr>
                                <a:rPr lang="en-US" sz="2000" b="0" i="1" smtClean="0">
                                  <a:solidFill>
                                    <a:schemeClr val="bg1"/>
                                  </a:solidFill>
                                  <a:latin typeface="Cambria Math" panose="02040503050406030204" pitchFamily="18" charset="0"/>
                                  <a:ea typeface="Cambria Math" panose="02040503050406030204" pitchFamily="18" charset="0"/>
                                </a:rPr>
                              </m:ctrlPr>
                            </m:sSubPr>
                            <m:e>
                              <m:r>
                                <a:rPr lang="en-US" sz="2000" b="0" i="1" smtClean="0">
                                  <a:solidFill>
                                    <a:schemeClr val="bg1"/>
                                  </a:solidFill>
                                  <a:latin typeface="Cambria Math" panose="02040503050406030204" pitchFamily="18" charset="0"/>
                                  <a:ea typeface="Cambria Math" panose="02040503050406030204" pitchFamily="18" charset="0"/>
                                </a:rPr>
                                <m:t>𝑐</m:t>
                              </m:r>
                            </m:e>
                            <m:sub>
                              <m:r>
                                <a:rPr lang="en-US" sz="2000" b="0" i="1" smtClean="0">
                                  <a:solidFill>
                                    <a:schemeClr val="bg1"/>
                                  </a:solidFill>
                                  <a:latin typeface="Cambria Math" panose="02040503050406030204" pitchFamily="18" charset="0"/>
                                  <a:ea typeface="Cambria Math" panose="02040503050406030204" pitchFamily="18" charset="0"/>
                                </a:rPr>
                                <m:t>0</m:t>
                              </m:r>
                            </m:sub>
                          </m:sSub>
                        </m:sup>
                      </m:sSup>
                    </m:oMath>
                  </m:oMathPara>
                </a14:m>
                <a:endParaRPr lang="en-US" sz="2000" dirty="0">
                  <a:solidFill>
                    <a:schemeClr val="bg1"/>
                  </a:solidFill>
                </a:endParaRPr>
              </a:p>
            </p:txBody>
          </p:sp>
        </mc:Choice>
        <mc:Fallback xmlns="">
          <p:sp>
            <p:nvSpPr>
              <p:cNvPr id="60" name="Rectangle 59"/>
              <p:cNvSpPr>
                <a:spLocks noRot="1" noChangeAspect="1" noMove="1" noResize="1" noEditPoints="1" noAdjustHandles="1" noChangeArrowheads="1" noChangeShapeType="1" noTextEdit="1"/>
              </p:cNvSpPr>
              <p:nvPr/>
            </p:nvSpPr>
            <p:spPr>
              <a:xfrm>
                <a:off x="3070997" y="4886028"/>
                <a:ext cx="6664481" cy="848822"/>
              </a:xfrm>
              <a:prstGeom prst="rect">
                <a:avLst/>
              </a:prstGeom>
              <a:blipFill>
                <a:blip r:embed="rId12"/>
                <a:stretch>
                  <a:fillRect/>
                </a:stretch>
              </a:blipFill>
              <a:ln>
                <a:noFill/>
              </a:ln>
            </p:spPr>
            <p:txBody>
              <a:bodyPr/>
              <a:lstStyle/>
              <a:p>
                <a:r>
                  <a:rPr lang="en-US">
                    <a:noFill/>
                  </a:rPr>
                  <a:t> </a:t>
                </a:r>
              </a:p>
            </p:txBody>
          </p:sp>
        </mc:Fallback>
      </mc:AlternateContent>
      <p:sp>
        <p:nvSpPr>
          <p:cNvPr id="28" name="Rounded Rectangle 27"/>
          <p:cNvSpPr/>
          <p:nvPr/>
        </p:nvSpPr>
        <p:spPr>
          <a:xfrm rot="20367025">
            <a:off x="1647611" y="1638445"/>
            <a:ext cx="3079069" cy="1063775"/>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Efficient algorithm</a:t>
            </a:r>
          </a:p>
        </p:txBody>
      </p:sp>
      <p:sp>
        <p:nvSpPr>
          <p:cNvPr id="29" name="Rounded Rectangle 28"/>
          <p:cNvSpPr/>
          <p:nvPr/>
        </p:nvSpPr>
        <p:spPr>
          <a:xfrm rot="20367025">
            <a:off x="8886034" y="3284423"/>
            <a:ext cx="3079069" cy="1063775"/>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Negligible bias</a:t>
            </a:r>
          </a:p>
        </p:txBody>
      </p:sp>
    </p:spTree>
    <p:extLst>
      <p:ext uri="{BB962C8B-B14F-4D97-AF65-F5344CB8AC3E}">
        <p14:creationId xmlns:p14="http://schemas.microsoft.com/office/powerpoint/2010/main" val="21431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8EF89E-4462-4411-BC4C-9A8BEABF1F8D}"/>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Near-field rendering: contributions</a:t>
            </a:r>
          </a:p>
        </p:txBody>
      </p:sp>
      <p:sp>
        <p:nvSpPr>
          <p:cNvPr id="5" name="TextBox 4">
            <a:extLst>
              <a:ext uri="{FF2B5EF4-FFF2-40B4-BE49-F238E27FC236}">
                <a16:creationId xmlns:a16="http://schemas.microsoft.com/office/drawing/2014/main" id="{C22498DB-9D21-4E2A-AFB6-CEDBB7A9384F}"/>
              </a:ext>
            </a:extLst>
          </p:cNvPr>
          <p:cNvSpPr txBox="1"/>
          <p:nvPr/>
        </p:nvSpPr>
        <p:spPr>
          <a:xfrm>
            <a:off x="712270" y="878400"/>
            <a:ext cx="10510787" cy="1815882"/>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latin typeface="+mj-lt"/>
              </a:rPr>
              <a:t>Closed-form spherical integration using von Mises-Fisher (</a:t>
            </a:r>
            <a:r>
              <a:rPr lang="en-US" sz="2800" b="1" dirty="0" err="1">
                <a:solidFill>
                  <a:schemeClr val="bg1"/>
                </a:solidFill>
                <a:latin typeface="+mj-lt"/>
              </a:rPr>
              <a:t>vMF</a:t>
            </a:r>
            <a:r>
              <a:rPr lang="en-US" sz="2800" b="1" dirty="0">
                <a:solidFill>
                  <a:schemeClr val="bg1"/>
                </a:solidFill>
                <a:latin typeface="+mj-lt"/>
              </a:rPr>
              <a:t>) representation of aperture functions and phase functions </a:t>
            </a:r>
            <a:endParaRPr lang="en-US" sz="2800" b="1" dirty="0">
              <a:latin typeface="+mj-lt"/>
            </a:endParaRPr>
          </a:p>
          <a:p>
            <a:endParaRPr lang="en-US" sz="2800" b="1" dirty="0">
              <a:latin typeface="+mj-lt"/>
            </a:endParaRPr>
          </a:p>
          <a:p>
            <a:pPr marL="285750" indent="-285750">
              <a:buFont typeface="Arial" panose="020B0604020202020204" pitchFamily="34" charset="0"/>
              <a:buChar char="•"/>
            </a:pPr>
            <a:r>
              <a:rPr lang="en-US" sz="2800" b="1" dirty="0">
                <a:solidFill>
                  <a:schemeClr val="bg1"/>
                </a:solidFill>
                <a:latin typeface="+mj-lt"/>
              </a:rPr>
              <a:t>Efficient importance sampling strategy </a:t>
            </a:r>
          </a:p>
        </p:txBody>
      </p:sp>
      <p:sp>
        <p:nvSpPr>
          <p:cNvPr id="9" name="TextBox 8">
            <a:extLst>
              <a:ext uri="{FF2B5EF4-FFF2-40B4-BE49-F238E27FC236}">
                <a16:creationId xmlns:a16="http://schemas.microsoft.com/office/drawing/2014/main" id="{737BBCB3-6B52-4DCB-AED1-99F1D24D0387}"/>
              </a:ext>
            </a:extLst>
          </p:cNvPr>
          <p:cNvSpPr txBox="1"/>
          <p:nvPr/>
        </p:nvSpPr>
        <p:spPr>
          <a:xfrm>
            <a:off x="2867413" y="5412580"/>
            <a:ext cx="7181843" cy="461665"/>
          </a:xfrm>
          <a:prstGeom prst="rect">
            <a:avLst/>
          </a:prstGeom>
          <a:noFill/>
        </p:spPr>
        <p:txBody>
          <a:bodyPr wrap="square" rtlCol="0">
            <a:spAutoFit/>
          </a:bodyPr>
          <a:lstStyle/>
          <a:p>
            <a:pPr algn="ctr"/>
            <a:r>
              <a:rPr lang="en-US" sz="2400" b="1" dirty="0">
                <a:solidFill>
                  <a:srgbClr val="FFFF99"/>
                </a:solidFill>
                <a:latin typeface="+mj-lt"/>
              </a:rPr>
              <a:t>Where should we sample path starting points?</a:t>
            </a:r>
          </a:p>
        </p:txBody>
      </p:sp>
      <p:sp>
        <p:nvSpPr>
          <p:cNvPr id="11" name="Rectangle 10"/>
          <p:cNvSpPr/>
          <p:nvPr/>
        </p:nvSpPr>
        <p:spPr>
          <a:xfrm rot="10800000" flipV="1">
            <a:off x="2382890" y="2998060"/>
            <a:ext cx="7812156" cy="239857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110808" y="3987240"/>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2441228" flipV="1">
            <a:off x="3812729" y="3570008"/>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467674" y="2991955"/>
            <a:ext cx="1679251" cy="2390792"/>
          </a:xfrm>
          <a:prstGeom prst="rect">
            <a:avLst/>
          </a:prstGeom>
          <a:gradFill flip="none" rotWithShape="1">
            <a:gsLst>
              <a:gs pos="0">
                <a:srgbClr val="F9965B"/>
              </a:gs>
              <a:gs pos="100000">
                <a:schemeClr val="accent6">
                  <a:alpha val="0"/>
                  <a:lumMod val="100000"/>
                </a:schemeClr>
              </a:gs>
            </a:gsLst>
            <a:path path="rect">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flipH="1">
            <a:off x="5467670" y="2993233"/>
            <a:ext cx="565567" cy="2389513"/>
          </a:xfrm>
          <a:custGeom>
            <a:avLst/>
            <a:gdLst>
              <a:gd name="connsiteX0" fmla="*/ 2917562 w 2917562"/>
              <a:gd name="connsiteY0" fmla="*/ 0 h 7736114"/>
              <a:gd name="connsiteX1" fmla="*/ 190 w 2917562"/>
              <a:gd name="connsiteY1" fmla="*/ 3889828 h 7736114"/>
              <a:gd name="connsiteX2" fmla="*/ 2772419 w 2917562"/>
              <a:gd name="connsiteY2" fmla="*/ 7736114 h 7736114"/>
            </a:gdLst>
            <a:ahLst/>
            <a:cxnLst>
              <a:cxn ang="0">
                <a:pos x="connsiteX0" y="connsiteY0"/>
              </a:cxn>
              <a:cxn ang="0">
                <a:pos x="connsiteX1" y="connsiteY1"/>
              </a:cxn>
              <a:cxn ang="0">
                <a:pos x="connsiteX2" y="connsiteY2"/>
              </a:cxn>
            </a:cxnLst>
            <a:rect l="l" t="t" r="r" b="b"/>
            <a:pathLst>
              <a:path w="2917562" h="7736114">
                <a:moveTo>
                  <a:pt x="2917562" y="0"/>
                </a:moveTo>
                <a:cubicBezTo>
                  <a:pt x="1470971" y="1300238"/>
                  <a:pt x="24380" y="2600476"/>
                  <a:pt x="190" y="3889828"/>
                </a:cubicBezTo>
                <a:cubicBezTo>
                  <a:pt x="-24000" y="5179180"/>
                  <a:pt x="2266838" y="7034590"/>
                  <a:pt x="2772419" y="7736114"/>
                </a:cubicBezTo>
              </a:path>
            </a:pathLst>
          </a:custGeom>
          <a:solidFill>
            <a:schemeClr val="bg1">
              <a:lumMod val="50000"/>
            </a:schemeClr>
          </a:solid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6581358" y="2991955"/>
            <a:ext cx="565567" cy="2390792"/>
          </a:xfrm>
          <a:custGeom>
            <a:avLst/>
            <a:gdLst>
              <a:gd name="connsiteX0" fmla="*/ 2917562 w 2917562"/>
              <a:gd name="connsiteY0" fmla="*/ 0 h 7736114"/>
              <a:gd name="connsiteX1" fmla="*/ 190 w 2917562"/>
              <a:gd name="connsiteY1" fmla="*/ 3889828 h 7736114"/>
              <a:gd name="connsiteX2" fmla="*/ 2772419 w 2917562"/>
              <a:gd name="connsiteY2" fmla="*/ 7736114 h 7736114"/>
            </a:gdLst>
            <a:ahLst/>
            <a:cxnLst>
              <a:cxn ang="0">
                <a:pos x="connsiteX0" y="connsiteY0"/>
              </a:cxn>
              <a:cxn ang="0">
                <a:pos x="connsiteX1" y="connsiteY1"/>
              </a:cxn>
              <a:cxn ang="0">
                <a:pos x="connsiteX2" y="connsiteY2"/>
              </a:cxn>
            </a:cxnLst>
            <a:rect l="l" t="t" r="r" b="b"/>
            <a:pathLst>
              <a:path w="2917562" h="7736114">
                <a:moveTo>
                  <a:pt x="2917562" y="0"/>
                </a:moveTo>
                <a:cubicBezTo>
                  <a:pt x="1470971" y="1300238"/>
                  <a:pt x="24380" y="2600476"/>
                  <a:pt x="190" y="3889828"/>
                </a:cubicBezTo>
                <a:cubicBezTo>
                  <a:pt x="-24000" y="5179180"/>
                  <a:pt x="2266838" y="7034590"/>
                  <a:pt x="2772419" y="7736114"/>
                </a:cubicBezTo>
              </a:path>
            </a:pathLst>
          </a:custGeom>
          <a:solidFill>
            <a:schemeClr val="bg1">
              <a:lumMod val="50000"/>
            </a:schemeClr>
          </a:solid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C27A6F8-766B-433B-A55F-4AA011D1F24F}"/>
              </a:ext>
            </a:extLst>
          </p:cNvPr>
          <p:cNvSpPr/>
          <p:nvPr/>
        </p:nvSpPr>
        <p:spPr>
          <a:xfrm>
            <a:off x="6174341" y="3910077"/>
            <a:ext cx="2598201" cy="830997"/>
          </a:xfrm>
          <a:prstGeom prst="rect">
            <a:avLst/>
          </a:prstGeom>
        </p:spPr>
        <p:txBody>
          <a:bodyPr wrap="square">
            <a:spAutoFit/>
          </a:bodyPr>
          <a:lstStyle/>
          <a:p>
            <a:pPr lvl="0" algn="ctr">
              <a:spcBef>
                <a:spcPct val="20000"/>
              </a:spcBef>
            </a:pPr>
            <a:r>
              <a:rPr lang="en-US" sz="2400" b="1" dirty="0">
                <a:solidFill>
                  <a:srgbClr val="F9965B"/>
                </a:solidFill>
                <a:latin typeface="+mj-lt"/>
              </a:rPr>
              <a:t>Imaged point source</a:t>
            </a:r>
          </a:p>
        </p:txBody>
      </p:sp>
      <p:sp>
        <p:nvSpPr>
          <p:cNvPr id="111" name="Oval 110"/>
          <p:cNvSpPr/>
          <p:nvPr/>
        </p:nvSpPr>
        <p:spPr>
          <a:xfrm rot="12441228" flipV="1">
            <a:off x="3353545" y="3305603"/>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2441228" flipV="1">
            <a:off x="3267687" y="4133635"/>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2441228" flipV="1">
            <a:off x="3861572" y="4871765"/>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2441228" flipV="1">
            <a:off x="5836603" y="4141255"/>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2441228" flipV="1">
            <a:off x="4987704" y="3133884"/>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2441228" flipV="1">
            <a:off x="8272428" y="5043484"/>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2441228" flipV="1">
            <a:off x="8665207" y="3184208"/>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2441228" flipV="1">
            <a:off x="7580852" y="3533967"/>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2441228" flipV="1">
            <a:off x="8968456" y="4223475"/>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2441228" flipV="1">
            <a:off x="9696596" y="3446688"/>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2441228" flipV="1">
            <a:off x="9610736" y="4707079"/>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2441228" flipV="1">
            <a:off x="5262864" y="4887457"/>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2441228" flipV="1">
            <a:off x="2821203" y="4957624"/>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2441228" flipV="1">
            <a:off x="2707573" y="3274969"/>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2441228" flipV="1">
            <a:off x="4602268" y="4390209"/>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2441228" flipV="1">
            <a:off x="4855847" y="3655866"/>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2441228" flipV="1">
            <a:off x="6078864" y="4141423"/>
            <a:ext cx="127419" cy="127419"/>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2441228" flipV="1">
            <a:off x="5215101" y="4062128"/>
            <a:ext cx="127419" cy="127419"/>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2441228" flipV="1">
            <a:off x="5844874" y="3131722"/>
            <a:ext cx="127419" cy="127419"/>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2441228" flipV="1">
            <a:off x="6534247" y="4975967"/>
            <a:ext cx="127419" cy="127419"/>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2441228" flipV="1">
            <a:off x="6024101" y="5014271"/>
            <a:ext cx="127419" cy="127419"/>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2441228" flipV="1">
            <a:off x="6342138" y="4520326"/>
            <a:ext cx="127419" cy="127419"/>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2441228" flipV="1">
            <a:off x="6280554" y="3675476"/>
            <a:ext cx="127419" cy="127419"/>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2441228" flipV="1">
            <a:off x="6545876" y="3184208"/>
            <a:ext cx="127419" cy="127419"/>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737BBCB3-6B52-4DCB-AED1-99F1D24D0387}"/>
              </a:ext>
            </a:extLst>
          </p:cNvPr>
          <p:cNvSpPr txBox="1"/>
          <p:nvPr/>
        </p:nvSpPr>
        <p:spPr>
          <a:xfrm>
            <a:off x="10128671" y="2994048"/>
            <a:ext cx="2177381" cy="830997"/>
          </a:xfrm>
          <a:prstGeom prst="rect">
            <a:avLst/>
          </a:prstGeom>
          <a:noFill/>
        </p:spPr>
        <p:txBody>
          <a:bodyPr wrap="square" rtlCol="0">
            <a:spAutoFit/>
          </a:bodyPr>
          <a:lstStyle/>
          <a:p>
            <a:pPr algn="ctr"/>
            <a:r>
              <a:rPr lang="en-US" sz="2400" b="1" dirty="0">
                <a:solidFill>
                  <a:srgbClr val="FF0000"/>
                </a:solidFill>
                <a:latin typeface="+mj-lt"/>
              </a:rPr>
              <a:t>Zero contribution</a:t>
            </a:r>
          </a:p>
        </p:txBody>
      </p:sp>
      <p:sp>
        <p:nvSpPr>
          <p:cNvPr id="135" name="TextBox 134">
            <a:extLst>
              <a:ext uri="{FF2B5EF4-FFF2-40B4-BE49-F238E27FC236}">
                <a16:creationId xmlns:a16="http://schemas.microsoft.com/office/drawing/2014/main" id="{737BBCB3-6B52-4DCB-AED1-99F1D24D0387}"/>
              </a:ext>
            </a:extLst>
          </p:cNvPr>
          <p:cNvSpPr txBox="1"/>
          <p:nvPr/>
        </p:nvSpPr>
        <p:spPr>
          <a:xfrm>
            <a:off x="10128671" y="4584035"/>
            <a:ext cx="2177381" cy="830997"/>
          </a:xfrm>
          <a:prstGeom prst="rect">
            <a:avLst/>
          </a:prstGeom>
          <a:noFill/>
        </p:spPr>
        <p:txBody>
          <a:bodyPr wrap="square" rtlCol="0">
            <a:spAutoFit/>
          </a:bodyPr>
          <a:lstStyle/>
          <a:p>
            <a:pPr algn="ctr"/>
            <a:r>
              <a:rPr lang="en-US" sz="2400" b="1" dirty="0">
                <a:solidFill>
                  <a:srgbClr val="00B050"/>
                </a:solidFill>
                <a:latin typeface="+mj-lt"/>
              </a:rPr>
              <a:t>High contribution</a:t>
            </a:r>
          </a:p>
        </p:txBody>
      </p:sp>
      <p:sp>
        <p:nvSpPr>
          <p:cNvPr id="42"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19</a:t>
            </a:fld>
            <a:endParaRPr lang="he-IL"/>
          </a:p>
        </p:txBody>
      </p:sp>
    </p:spTree>
    <p:extLst>
      <p:ext uri="{BB962C8B-B14F-4D97-AF65-F5344CB8AC3E}">
        <p14:creationId xmlns:p14="http://schemas.microsoft.com/office/powerpoint/2010/main" val="1342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500"/>
                                        <p:tgtEl>
                                          <p:spTgt spid="1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1"/>
                                        </p:tgtEl>
                                        <p:attrNameLst>
                                          <p:attrName>style.visibility</p:attrName>
                                        </p:attrNameLst>
                                      </p:cBhvr>
                                      <p:to>
                                        <p:strVal val="visible"/>
                                      </p:to>
                                    </p:set>
                                    <p:animEffect transition="in" filter="fade">
                                      <p:cBhvr>
                                        <p:cTn id="14" dur="500"/>
                                        <p:tgtEl>
                                          <p:spTgt spid="1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500"/>
                                        <p:tgtEl>
                                          <p:spTgt spid="1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fade">
                                      <p:cBhvr>
                                        <p:cTn id="29" dur="500"/>
                                        <p:tgtEl>
                                          <p:spTgt spid="1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fade">
                                      <p:cBhvr>
                                        <p:cTn id="32" dur="500"/>
                                        <p:tgtEl>
                                          <p:spTgt spid="1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2"/>
                                        </p:tgtEl>
                                        <p:attrNameLst>
                                          <p:attrName>style.visibility</p:attrName>
                                        </p:attrNameLst>
                                      </p:cBhvr>
                                      <p:to>
                                        <p:strVal val="visible"/>
                                      </p:to>
                                    </p:set>
                                    <p:animEffect transition="in" filter="fade">
                                      <p:cBhvr>
                                        <p:cTn id="38" dur="500"/>
                                        <p:tgtEl>
                                          <p:spTgt spid="1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500"/>
                                        <p:tgtEl>
                                          <p:spTgt spid="1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fade">
                                      <p:cBhvr>
                                        <p:cTn id="44" dur="500"/>
                                        <p:tgtEl>
                                          <p:spTgt spid="1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fade">
                                      <p:cBhvr>
                                        <p:cTn id="47" dur="500"/>
                                        <p:tgtEl>
                                          <p:spTgt spid="1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fade">
                                      <p:cBhvr>
                                        <p:cTn id="50" dur="500"/>
                                        <p:tgtEl>
                                          <p:spTgt spid="1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fade">
                                      <p:cBhvr>
                                        <p:cTn id="59" dur="500"/>
                                        <p:tgtEl>
                                          <p:spTgt spid="1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500"/>
                                        <p:tgtEl>
                                          <p:spTgt spid="1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fade">
                                      <p:cBhvr>
                                        <p:cTn id="65" dur="500"/>
                                        <p:tgtEl>
                                          <p:spTgt spid="1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500"/>
                                        <p:tgtEl>
                                          <p:spTgt spid="1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8"/>
                                        </p:tgtEl>
                                        <p:attrNameLst>
                                          <p:attrName>style.visibility</p:attrName>
                                        </p:attrNameLst>
                                      </p:cBhvr>
                                      <p:to>
                                        <p:strVal val="visible"/>
                                      </p:to>
                                    </p:set>
                                    <p:animEffect transition="in" filter="fade">
                                      <p:cBhvr>
                                        <p:cTn id="73" dur="500"/>
                                        <p:tgtEl>
                                          <p:spTgt spid="1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2"/>
                                        </p:tgtEl>
                                        <p:attrNameLst>
                                          <p:attrName>style.visibility</p:attrName>
                                        </p:attrNameLst>
                                      </p:cBhvr>
                                      <p:to>
                                        <p:strVal val="visible"/>
                                      </p:to>
                                    </p:set>
                                    <p:animEffect transition="in" filter="fade">
                                      <p:cBhvr>
                                        <p:cTn id="76" dur="500"/>
                                        <p:tgtEl>
                                          <p:spTgt spid="13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1"/>
                                        </p:tgtEl>
                                        <p:attrNameLst>
                                          <p:attrName>style.visibility</p:attrName>
                                        </p:attrNameLst>
                                      </p:cBhvr>
                                      <p:to>
                                        <p:strVal val="visible"/>
                                      </p:to>
                                    </p:set>
                                    <p:animEffect transition="in" filter="fade">
                                      <p:cBhvr>
                                        <p:cTn id="82" dur="500"/>
                                        <p:tgtEl>
                                          <p:spTgt spid="13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29"/>
                                        </p:tgtEl>
                                        <p:attrNameLst>
                                          <p:attrName>style.visibility</p:attrName>
                                        </p:attrNameLst>
                                      </p:cBhvr>
                                      <p:to>
                                        <p:strVal val="visible"/>
                                      </p:to>
                                    </p:set>
                                    <p:animEffect transition="in" filter="fade">
                                      <p:cBhvr>
                                        <p:cTn id="85" dur="500"/>
                                        <p:tgtEl>
                                          <p:spTgt spid="12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30"/>
                                        </p:tgtEl>
                                        <p:attrNameLst>
                                          <p:attrName>style.visibility</p:attrName>
                                        </p:attrNameLst>
                                      </p:cBhvr>
                                      <p:to>
                                        <p:strVal val="visible"/>
                                      </p:to>
                                    </p:set>
                                    <p:animEffect transition="in" filter="fade">
                                      <p:cBhvr>
                                        <p:cTn id="88" dur="500"/>
                                        <p:tgtEl>
                                          <p:spTgt spid="13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35"/>
                                        </p:tgtEl>
                                        <p:attrNameLst>
                                          <p:attrName>style.visibility</p:attrName>
                                        </p:attrNameLst>
                                      </p:cBhvr>
                                      <p:to>
                                        <p:strVal val="visible"/>
                                      </p:to>
                                    </p:set>
                                    <p:animEffect transition="in" filter="fade">
                                      <p:cBhvr>
                                        <p:cTn id="91"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2"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80" grpId="0" animBg="1"/>
      <p:bldP spid="127" grpId="0" animBg="1"/>
      <p:bldP spid="128" grpId="0" animBg="1"/>
      <p:bldP spid="129" grpId="0" animBg="1"/>
      <p:bldP spid="130" grpId="0" animBg="1"/>
      <p:bldP spid="131" grpId="0" animBg="1"/>
      <p:bldP spid="132" grpId="0" animBg="1"/>
      <p:bldP spid="133" grpId="0" animBg="1"/>
      <p:bldP spid="134" grpId="0"/>
      <p:bldP spid="1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83115" y="1004561"/>
            <a:ext cx="3187700" cy="2171161"/>
            <a:chOff x="4510822" y="4618013"/>
            <a:chExt cx="3187700" cy="2171161"/>
          </a:xfrm>
        </p:grpSpPr>
        <p:sp>
          <p:nvSpPr>
            <p:cNvPr id="245" name="Rectangle 244"/>
            <p:cNvSpPr/>
            <p:nvPr/>
          </p:nvSpPr>
          <p:spPr>
            <a:xfrm rot="10800000" flipV="1">
              <a:off x="4510822" y="4618013"/>
              <a:ext cx="3187700" cy="2171161"/>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2441228" flipV="1">
              <a:off x="4918286" y="481909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2441228" flipV="1">
              <a:off x="5326454" y="494233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12441228" flipV="1">
              <a:off x="5698511" y="4735168"/>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2441228" flipV="1">
              <a:off x="5935815" y="488397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2441228" flipV="1">
              <a:off x="6303224" y="485583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2441228" flipV="1">
              <a:off x="6563238" y="507328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2441228" flipV="1">
              <a:off x="6615594" y="4757092"/>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2441228" flipV="1">
              <a:off x="7030643" y="489151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2441228" flipV="1">
              <a:off x="7285067" y="490133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12441228" flipV="1">
              <a:off x="7246320" y="5333456"/>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2441228" flipV="1">
              <a:off x="6913152" y="519635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2441228" flipV="1">
              <a:off x="7030687" y="548915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2441228" flipV="1">
              <a:off x="7165343" y="5661914"/>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2441228" flipV="1">
              <a:off x="7410147" y="570456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2441228" flipV="1">
              <a:off x="7261465" y="610959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2441228" flipV="1">
              <a:off x="7011506" y="5889417"/>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2441228" flipV="1">
              <a:off x="6724787" y="545456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12441228" flipV="1">
              <a:off x="7449249" y="6390694"/>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12441228" flipV="1">
              <a:off x="7400355" y="5918925"/>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2441228" flipV="1">
              <a:off x="6684943" y="6236795"/>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2441228" flipV="1">
              <a:off x="7438543" y="509300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2441228" flipV="1">
              <a:off x="6855029" y="574315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2441228" flipV="1">
              <a:off x="7040939" y="6350528"/>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2441228" flipV="1">
              <a:off x="6934857" y="6066986"/>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rot="12441228" flipV="1">
              <a:off x="6433922" y="6289888"/>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2441228" flipV="1">
              <a:off x="6714806" y="6479262"/>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2441228" flipV="1">
              <a:off x="6190461" y="645567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2441228" flipV="1">
              <a:off x="6061311" y="625786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2441228" flipV="1">
              <a:off x="5723287" y="6361027"/>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2441228" flipV="1">
              <a:off x="5767289" y="6555145"/>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2441228" flipV="1">
              <a:off x="5420925" y="633906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2441228" flipV="1">
              <a:off x="4957060" y="637069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2441228" flipV="1">
              <a:off x="5214781" y="6476597"/>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2441228" flipV="1">
              <a:off x="4690710" y="654747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2441228" flipV="1">
              <a:off x="4764156" y="611564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2441228" flipV="1">
              <a:off x="5192154" y="610215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2441228" flipV="1">
              <a:off x="5086564" y="588433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2441228" flipV="1">
              <a:off x="4797431" y="5768907"/>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2441228" flipV="1">
              <a:off x="4840582" y="5476142"/>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2441228" flipV="1">
              <a:off x="5016040" y="5030277"/>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2441228" flipV="1">
              <a:off x="4654477" y="470991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12441228" flipV="1">
              <a:off x="5105246" y="528666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2441228" flipV="1">
              <a:off x="4735730" y="508151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2441228" flipV="1">
              <a:off x="5056855" y="553461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2441228" flipV="1">
              <a:off x="4687339" y="532945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2441228" flipV="1">
              <a:off x="5413435" y="602447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12441228" flipV="1">
              <a:off x="5441316" y="557587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rot="12441228" flipV="1">
              <a:off x="5532296" y="523751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12441228" flipV="1">
              <a:off x="5844979" y="5269808"/>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2441228" flipV="1">
              <a:off x="6215604" y="5224022"/>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12441228" flipV="1">
              <a:off x="6368794" y="565506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12441228" flipV="1">
              <a:off x="6400968" y="5419426"/>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12441228" flipV="1">
              <a:off x="6556726" y="596791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12441228" flipV="1">
              <a:off x="6055094" y="5951296"/>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2441228" flipV="1">
              <a:off x="5725891" y="6040316"/>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2441228" flipV="1">
              <a:off x="5648685" y="567917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2441228" flipV="1">
              <a:off x="5981423" y="567105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87719" y="-491871"/>
            <a:ext cx="4273235" cy="4273235"/>
            <a:chOff x="506031" y="-1097513"/>
            <a:chExt cx="4273235" cy="4273235"/>
          </a:xfrm>
        </p:grpSpPr>
        <p:sp>
          <p:nvSpPr>
            <p:cNvPr id="8" name="Oval 7"/>
            <p:cNvSpPr/>
            <p:nvPr/>
          </p:nvSpPr>
          <p:spPr>
            <a:xfrm>
              <a:off x="2451315" y="811690"/>
              <a:ext cx="382669" cy="382669"/>
            </a:xfrm>
            <a:prstGeom prst="ellipse">
              <a:avLst/>
            </a:prstGeom>
            <a:solidFill>
              <a:srgbClr val="FF373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6031" y="-1097513"/>
              <a:ext cx="4273235" cy="4273235"/>
            </a:xfrm>
            <a:prstGeom prst="ellipse">
              <a:avLst/>
            </a:prstGeom>
            <a:gradFill flip="none" rotWithShape="1">
              <a:gsLst>
                <a:gs pos="0">
                  <a:srgbClr val="FF3737"/>
                </a:gs>
                <a:gs pos="80000">
                  <a:schemeClr val="tx1">
                    <a:alpha val="0"/>
                  </a:schemeClr>
                </a:gs>
                <a:gs pos="100000">
                  <a:schemeClr val="tx1">
                    <a:alpha val="0"/>
                  </a:scheme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Flowchart: Process 75"/>
          <p:cNvSpPr/>
          <p:nvPr/>
        </p:nvSpPr>
        <p:spPr>
          <a:xfrm rot="5400000">
            <a:off x="-1495298" y="936502"/>
            <a:ext cx="3781361" cy="1908368"/>
          </a:xfrm>
          <a:prstGeom prst="flowChartProcess">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Process 78"/>
          <p:cNvSpPr/>
          <p:nvPr/>
        </p:nvSpPr>
        <p:spPr>
          <a:xfrm>
            <a:off x="327705" y="3224959"/>
            <a:ext cx="5585436" cy="503377"/>
          </a:xfrm>
          <a:prstGeom prst="flowChartProcess">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Process 76"/>
          <p:cNvSpPr/>
          <p:nvPr/>
        </p:nvSpPr>
        <p:spPr>
          <a:xfrm rot="5400000">
            <a:off x="3695156" y="759841"/>
            <a:ext cx="3781361" cy="1908368"/>
          </a:xfrm>
          <a:prstGeom prst="flowChartProcess">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Process 79"/>
          <p:cNvSpPr/>
          <p:nvPr/>
        </p:nvSpPr>
        <p:spPr>
          <a:xfrm rot="5400000">
            <a:off x="3707300" y="909459"/>
            <a:ext cx="3781361" cy="1908368"/>
          </a:xfrm>
          <a:prstGeom prst="flowChartProcess">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p:cNvGrpSpPr/>
          <p:nvPr/>
        </p:nvGrpSpPr>
        <p:grpSpPr>
          <a:xfrm rot="5400000" flipH="1" flipV="1">
            <a:off x="2018276" y="3702874"/>
            <a:ext cx="1971113" cy="2199884"/>
            <a:chOff x="3934429" y="288561"/>
            <a:chExt cx="417855" cy="234033"/>
          </a:xfrm>
          <a:gradFill>
            <a:gsLst>
              <a:gs pos="0">
                <a:schemeClr val="bg1">
                  <a:lumMod val="65000"/>
                </a:schemeClr>
              </a:gs>
              <a:gs pos="47000">
                <a:schemeClr val="bg1"/>
              </a:gs>
              <a:gs pos="60000">
                <a:schemeClr val="bg1"/>
              </a:gs>
              <a:gs pos="100000">
                <a:schemeClr val="bg1">
                  <a:lumMod val="65000"/>
                </a:schemeClr>
              </a:gs>
            </a:gsLst>
            <a:lin ang="5400000" scaled="1"/>
          </a:gradFill>
        </p:grpSpPr>
        <p:sp>
          <p:nvSpPr>
            <p:cNvPr id="173" name="Trapezoid 172"/>
            <p:cNvSpPr/>
            <p:nvPr/>
          </p:nvSpPr>
          <p:spPr>
            <a:xfrm rot="5400000">
              <a:off x="4176486" y="346796"/>
              <a:ext cx="234031" cy="117565"/>
            </a:xfrm>
            <a:prstGeom prst="trapezoid">
              <a:avLst>
                <a:gd name="adj" fmla="val 58525"/>
              </a:avLst>
            </a:prstGeom>
            <a:gradFill flip="none" rotWithShape="1">
              <a:gsLst>
                <a:gs pos="0">
                  <a:schemeClr val="bg1">
                    <a:lumMod val="65000"/>
                    <a:alpha val="76000"/>
                  </a:schemeClr>
                </a:gs>
                <a:gs pos="52000">
                  <a:schemeClr val="bg1"/>
                </a:gs>
                <a:gs pos="55000">
                  <a:schemeClr val="bg1"/>
                </a:gs>
                <a:gs pos="100000">
                  <a:schemeClr val="bg1">
                    <a:lumMod val="65000"/>
                    <a:alpha val="7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sp>
          <p:nvSpPr>
            <p:cNvPr id="174" name="Rectangle 173"/>
            <p:cNvSpPr/>
            <p:nvPr/>
          </p:nvSpPr>
          <p:spPr>
            <a:xfrm>
              <a:off x="3934429" y="288561"/>
              <a:ext cx="300292" cy="234031"/>
            </a:xfrm>
            <a:prstGeom prst="rect">
              <a:avLst/>
            </a:prstGeom>
            <a:gradFill>
              <a:gsLst>
                <a:gs pos="0">
                  <a:schemeClr val="bg1">
                    <a:lumMod val="65000"/>
                    <a:alpha val="86000"/>
                  </a:schemeClr>
                </a:gs>
                <a:gs pos="48000">
                  <a:schemeClr val="bg1"/>
                </a:gs>
                <a:gs pos="53000">
                  <a:schemeClr val="bg1"/>
                </a:gs>
                <a:gs pos="100000">
                  <a:schemeClr val="bg1">
                    <a:lumMod val="65000"/>
                    <a:alpha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grpSp>
      <p:sp>
        <p:nvSpPr>
          <p:cNvPr id="176" name="TextBox 175"/>
          <p:cNvSpPr txBox="1"/>
          <p:nvPr/>
        </p:nvSpPr>
        <p:spPr>
          <a:xfrm>
            <a:off x="6389269" y="5353303"/>
            <a:ext cx="3915874" cy="584775"/>
          </a:xfrm>
          <a:prstGeom prst="rect">
            <a:avLst/>
          </a:prstGeom>
          <a:noFill/>
        </p:spPr>
        <p:txBody>
          <a:bodyPr wrap="square" rtlCol="0">
            <a:spAutoFit/>
          </a:bodyPr>
          <a:lstStyle/>
          <a:p>
            <a:pPr algn="ctr"/>
            <a:r>
              <a:rPr lang="en-US" sz="3200" dirty="0">
                <a:solidFill>
                  <a:schemeClr val="bg1"/>
                </a:solidFill>
                <a:latin typeface="+mj-lt"/>
              </a:rPr>
              <a:t>Speckle image</a:t>
            </a:r>
          </a:p>
        </p:txBody>
      </p:sp>
      <p:sp>
        <p:nvSpPr>
          <p:cNvPr id="10" name="Flowchart: Process 9"/>
          <p:cNvSpPr/>
          <p:nvPr/>
        </p:nvSpPr>
        <p:spPr>
          <a:xfrm>
            <a:off x="-30600" y="-207434"/>
            <a:ext cx="8311000" cy="1163100"/>
          </a:xfrm>
          <a:prstGeom prst="flowChartProcess">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a:spLocks noGrp="1"/>
          </p:cNvSpPr>
          <p:nvPr>
            <p:ph type="title" idx="4294967295"/>
          </p:nvPr>
        </p:nvSpPr>
        <p:spPr>
          <a:xfrm>
            <a:off x="0" y="2"/>
            <a:ext cx="12192000" cy="732816"/>
          </a:xfrm>
        </p:spPr>
        <p:txBody>
          <a:bodyPr>
            <a:noAutofit/>
          </a:bodyPr>
          <a:lstStyle/>
          <a:p>
            <a:r>
              <a:rPr lang="en-US" sz="4000" b="1" dirty="0">
                <a:solidFill>
                  <a:srgbClr val="FFC000"/>
                </a:solidFill>
              </a:rPr>
              <a:t>Coherent scattering and memory effect </a:t>
            </a:r>
          </a:p>
        </p:txBody>
      </p:sp>
      <p:pic>
        <p:nvPicPr>
          <p:cNvPr id="2" name="speckles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421916" y="1028385"/>
            <a:ext cx="4363018" cy="4363018"/>
          </a:xfrm>
          <a:prstGeom prst="rect">
            <a:avLst/>
          </a:prstGeom>
        </p:spPr>
      </p:pic>
      <p:sp>
        <p:nvSpPr>
          <p:cNvPr id="81"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2</a:t>
            </a:fld>
            <a:endParaRPr lang="he-IL"/>
          </a:p>
        </p:txBody>
      </p:sp>
      <p:sp>
        <p:nvSpPr>
          <p:cNvPr id="3" name="TextBox 2">
            <a:extLst>
              <a:ext uri="{FF2B5EF4-FFF2-40B4-BE49-F238E27FC236}">
                <a16:creationId xmlns:a16="http://schemas.microsoft.com/office/drawing/2014/main" id="{DC0781CF-D449-44D6-9F39-BD7E3AB5FC61}"/>
              </a:ext>
            </a:extLst>
          </p:cNvPr>
          <p:cNvSpPr txBox="1"/>
          <p:nvPr/>
        </p:nvSpPr>
        <p:spPr>
          <a:xfrm rot="16200000">
            <a:off x="44877" y="1852543"/>
            <a:ext cx="2184697" cy="461665"/>
          </a:xfrm>
          <a:prstGeom prst="rect">
            <a:avLst/>
          </a:prstGeom>
          <a:noFill/>
        </p:spPr>
        <p:txBody>
          <a:bodyPr wrap="square" rtlCol="0">
            <a:spAutoFit/>
          </a:bodyPr>
          <a:lstStyle/>
          <a:p>
            <a:pPr algn="ctr"/>
            <a:r>
              <a:rPr lang="en-US" sz="2400" b="1" dirty="0">
                <a:solidFill>
                  <a:schemeClr val="bg1"/>
                </a:solidFill>
                <a:latin typeface="+mj-lt"/>
              </a:rPr>
              <a:t>Tissue</a:t>
            </a:r>
          </a:p>
        </p:txBody>
      </p:sp>
      <p:sp>
        <p:nvSpPr>
          <p:cNvPr id="83" name="TextBox 82">
            <a:extLst>
              <a:ext uri="{FF2B5EF4-FFF2-40B4-BE49-F238E27FC236}">
                <a16:creationId xmlns:a16="http://schemas.microsoft.com/office/drawing/2014/main" id="{B48A8EF4-E0F0-4390-9200-9C82B7E94637}"/>
              </a:ext>
            </a:extLst>
          </p:cNvPr>
          <p:cNvSpPr txBox="1"/>
          <p:nvPr/>
        </p:nvSpPr>
        <p:spPr>
          <a:xfrm rot="16200000">
            <a:off x="3656254" y="4623407"/>
            <a:ext cx="1709102" cy="830997"/>
          </a:xfrm>
          <a:prstGeom prst="rect">
            <a:avLst/>
          </a:prstGeom>
          <a:noFill/>
        </p:spPr>
        <p:txBody>
          <a:bodyPr wrap="square" rtlCol="0">
            <a:spAutoFit/>
          </a:bodyPr>
          <a:lstStyle/>
          <a:p>
            <a:pPr algn="ctr"/>
            <a:r>
              <a:rPr lang="en-US" sz="2400" b="1" dirty="0">
                <a:solidFill>
                  <a:schemeClr val="bg1"/>
                </a:solidFill>
                <a:latin typeface="+mj-lt"/>
              </a:rPr>
              <a:t>Microscope objective</a:t>
            </a:r>
          </a:p>
        </p:txBody>
      </p:sp>
    </p:spTree>
    <p:extLst>
      <p:ext uri="{BB962C8B-B14F-4D97-AF65-F5344CB8AC3E}">
        <p14:creationId xmlns:p14="http://schemas.microsoft.com/office/powerpoint/2010/main" val="108082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2.70833E-6 -4.81481E-6 L 0.19492 -4.81481E-6 " pathEditMode="relative" rAng="0" ptsTypes="AA">
                                      <p:cBhvr>
                                        <p:cTn id="6" dur="5000" fill="hold"/>
                                        <p:tgtEl>
                                          <p:spTgt spid="11"/>
                                        </p:tgtEl>
                                        <p:attrNameLst>
                                          <p:attrName>ppt_x</p:attrName>
                                          <p:attrName>ppt_y</p:attrName>
                                        </p:attrNameLst>
                                      </p:cBhvr>
                                      <p:rCtr x="9740" y="0"/>
                                    </p:animMotion>
                                  </p:childTnLst>
                                </p:cTn>
                              </p:par>
                              <p:par>
                                <p:cTn id="7" presetID="2" presetClass="mediacall" presetSubtype="0" fill="hold" nodeType="withEffect">
                                  <p:stCondLst>
                                    <p:cond delay="0"/>
                                  </p:stCondLst>
                                  <p:childTnLst>
                                    <p:cmd type="call" cmd="togglePause">
                                      <p:cBhvr>
                                        <p:cTn id="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BDFF9F-0793-44C2-9461-F10AFB1B601F}"/>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Convergence time comparison</a:t>
            </a:r>
          </a:p>
        </p:txBody>
      </p:sp>
      <p:sp>
        <p:nvSpPr>
          <p:cNvPr id="8" name="TextBox 7">
            <a:extLst>
              <a:ext uri="{FF2B5EF4-FFF2-40B4-BE49-F238E27FC236}">
                <a16:creationId xmlns:a16="http://schemas.microsoft.com/office/drawing/2014/main" id="{662D7BF9-E7C8-4882-BBD7-E02E010F3F5E}"/>
              </a:ext>
            </a:extLst>
          </p:cNvPr>
          <p:cNvSpPr txBox="1"/>
          <p:nvPr/>
        </p:nvSpPr>
        <p:spPr>
          <a:xfrm>
            <a:off x="4135835" y="597450"/>
            <a:ext cx="1702196" cy="830997"/>
          </a:xfrm>
          <a:prstGeom prst="rect">
            <a:avLst/>
          </a:prstGeom>
          <a:noFill/>
        </p:spPr>
        <p:txBody>
          <a:bodyPr wrap="square" rtlCol="0">
            <a:spAutoFit/>
          </a:bodyPr>
          <a:lstStyle/>
          <a:p>
            <a:pPr algn="ctr"/>
            <a:r>
              <a:rPr lang="en-US" sz="2400" b="1" dirty="0">
                <a:solidFill>
                  <a:schemeClr val="bg1"/>
                </a:solidFill>
                <a:latin typeface="+mj-lt"/>
              </a:rPr>
              <a:t>Our near field</a:t>
            </a:r>
          </a:p>
        </p:txBody>
      </p:sp>
      <p:sp>
        <p:nvSpPr>
          <p:cNvPr id="9" name="TextBox 8">
            <a:extLst>
              <a:ext uri="{FF2B5EF4-FFF2-40B4-BE49-F238E27FC236}">
                <a16:creationId xmlns:a16="http://schemas.microsoft.com/office/drawing/2014/main" id="{81EF403C-1A83-4F01-BF9C-3169D2022CD7}"/>
              </a:ext>
            </a:extLst>
          </p:cNvPr>
          <p:cNvSpPr txBox="1"/>
          <p:nvPr/>
        </p:nvSpPr>
        <p:spPr>
          <a:xfrm>
            <a:off x="6100301" y="597450"/>
            <a:ext cx="2017251" cy="830997"/>
          </a:xfrm>
          <a:prstGeom prst="rect">
            <a:avLst/>
          </a:prstGeom>
          <a:noFill/>
        </p:spPr>
        <p:txBody>
          <a:bodyPr wrap="square" rtlCol="0">
            <a:spAutoFit/>
          </a:bodyPr>
          <a:lstStyle/>
          <a:p>
            <a:pPr algn="ctr"/>
            <a:r>
              <a:rPr lang="en-US" sz="2400" b="1" dirty="0">
                <a:solidFill>
                  <a:schemeClr val="bg1"/>
                </a:solidFill>
                <a:latin typeface="+mj-lt"/>
              </a:rPr>
              <a:t>Tabulation approach</a:t>
            </a:r>
          </a:p>
        </p:txBody>
      </p:sp>
      <p:sp>
        <p:nvSpPr>
          <p:cNvPr id="10" name="TextBox 9">
            <a:extLst>
              <a:ext uri="{FF2B5EF4-FFF2-40B4-BE49-F238E27FC236}">
                <a16:creationId xmlns:a16="http://schemas.microsoft.com/office/drawing/2014/main" id="{F655A6DE-D636-4578-AE3D-0C63F4E7C792}"/>
              </a:ext>
            </a:extLst>
          </p:cNvPr>
          <p:cNvSpPr txBox="1"/>
          <p:nvPr/>
        </p:nvSpPr>
        <p:spPr>
          <a:xfrm>
            <a:off x="7846812" y="597450"/>
            <a:ext cx="3198557" cy="830997"/>
          </a:xfrm>
          <a:prstGeom prst="rect">
            <a:avLst/>
          </a:prstGeom>
          <a:noFill/>
        </p:spPr>
        <p:txBody>
          <a:bodyPr wrap="square" rtlCol="0">
            <a:spAutoFit/>
          </a:bodyPr>
          <a:lstStyle/>
          <a:p>
            <a:pPr algn="ctr"/>
            <a:r>
              <a:rPr lang="en-US" sz="2400" b="1" dirty="0">
                <a:solidFill>
                  <a:schemeClr val="bg1"/>
                </a:solidFill>
                <a:latin typeface="+mj-lt"/>
              </a:rPr>
              <a:t>Monte-Carlo aperture integration approach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614" y="1407235"/>
            <a:ext cx="1245992" cy="1245992"/>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6614" y="2803049"/>
            <a:ext cx="1245992" cy="124599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6614" y="4289162"/>
            <a:ext cx="1245992" cy="1245992"/>
          </a:xfrm>
          <a:prstGeom prst="rect">
            <a:avLst/>
          </a:prstGeom>
        </p:spPr>
      </p:pic>
      <p:grpSp>
        <p:nvGrpSpPr>
          <p:cNvPr id="269" name="Group 268"/>
          <p:cNvGrpSpPr/>
          <p:nvPr/>
        </p:nvGrpSpPr>
        <p:grpSpPr>
          <a:xfrm>
            <a:off x="2874848" y="1421984"/>
            <a:ext cx="977492" cy="1216495"/>
            <a:chOff x="8152760" y="2272261"/>
            <a:chExt cx="1255815" cy="1562870"/>
          </a:xfrm>
        </p:grpSpPr>
        <p:sp>
          <p:nvSpPr>
            <p:cNvPr id="209" name="Rectangle 208"/>
            <p:cNvSpPr/>
            <p:nvPr/>
          </p:nvSpPr>
          <p:spPr>
            <a:xfrm rot="5400000" flipV="1">
              <a:off x="8094900" y="2521456"/>
              <a:ext cx="1562870" cy="106448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16200000">
              <a:off x="8152760" y="2862362"/>
              <a:ext cx="382669" cy="382669"/>
            </a:xfrm>
            <a:prstGeom prst="ellipse">
              <a:avLst/>
            </a:prstGeom>
            <a:solidFill>
              <a:srgbClr val="F9965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a:grpSpLocks noChangeAspect="1"/>
          </p:cNvGrpSpPr>
          <p:nvPr/>
        </p:nvGrpSpPr>
        <p:grpSpPr>
          <a:xfrm>
            <a:off x="2874848" y="4303758"/>
            <a:ext cx="977737" cy="1216800"/>
            <a:chOff x="7999102" y="1981714"/>
            <a:chExt cx="1255815" cy="1562870"/>
          </a:xfrm>
        </p:grpSpPr>
        <p:sp>
          <p:nvSpPr>
            <p:cNvPr id="271" name="Rectangle 270"/>
            <p:cNvSpPr/>
            <p:nvPr/>
          </p:nvSpPr>
          <p:spPr>
            <a:xfrm rot="5400000" flipV="1">
              <a:off x="7941242" y="2230909"/>
              <a:ext cx="1562870" cy="106448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6200000">
              <a:off x="7999102" y="3038540"/>
              <a:ext cx="382669" cy="382669"/>
            </a:xfrm>
            <a:prstGeom prst="ellipse">
              <a:avLst/>
            </a:prstGeom>
            <a:solidFill>
              <a:srgbClr val="F9965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6200000">
              <a:off x="8008790" y="2095564"/>
              <a:ext cx="382669" cy="382669"/>
            </a:xfrm>
            <a:prstGeom prst="ellipse">
              <a:avLst/>
            </a:prstGeom>
            <a:solidFill>
              <a:srgbClr val="FF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a:grpSpLocks noChangeAspect="1"/>
          </p:cNvGrpSpPr>
          <p:nvPr/>
        </p:nvGrpSpPr>
        <p:grpSpPr>
          <a:xfrm>
            <a:off x="2874848" y="2817645"/>
            <a:ext cx="978031" cy="1216800"/>
            <a:chOff x="7999102" y="1981714"/>
            <a:chExt cx="1255815" cy="1562870"/>
          </a:xfrm>
        </p:grpSpPr>
        <p:sp>
          <p:nvSpPr>
            <p:cNvPr id="275" name="Rectangle 274"/>
            <p:cNvSpPr/>
            <p:nvPr/>
          </p:nvSpPr>
          <p:spPr>
            <a:xfrm rot="5400000" flipV="1">
              <a:off x="7941242" y="2230909"/>
              <a:ext cx="1562870" cy="106448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6200000">
              <a:off x="7999102" y="2905190"/>
              <a:ext cx="382669" cy="382669"/>
            </a:xfrm>
            <a:prstGeom prst="ellipse">
              <a:avLst/>
            </a:prstGeom>
            <a:solidFill>
              <a:srgbClr val="F9965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6200000">
              <a:off x="8008790" y="2267014"/>
              <a:ext cx="382669" cy="382669"/>
            </a:xfrm>
            <a:prstGeom prst="ellipse">
              <a:avLst/>
            </a:prstGeom>
            <a:solidFill>
              <a:srgbClr val="FF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0" name="Picture 2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4708" y="1407235"/>
            <a:ext cx="1245992" cy="1245992"/>
          </a:xfrm>
          <a:prstGeom prst="rect">
            <a:avLst/>
          </a:prstGeom>
        </p:spPr>
      </p:pic>
      <p:pic>
        <p:nvPicPr>
          <p:cNvPr id="281" name="Picture 2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4708" y="2803049"/>
            <a:ext cx="1245992" cy="1245992"/>
          </a:xfrm>
          <a:prstGeom prst="rect">
            <a:avLst/>
          </a:prstGeom>
        </p:spPr>
      </p:pic>
      <p:pic>
        <p:nvPicPr>
          <p:cNvPr id="282" name="Picture 2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4708" y="4289162"/>
            <a:ext cx="1245992" cy="1245992"/>
          </a:xfrm>
          <a:prstGeom prst="rect">
            <a:avLst/>
          </a:prstGeom>
        </p:spPr>
      </p:pic>
      <p:pic>
        <p:nvPicPr>
          <p:cNvPr id="283" name="Picture 28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2801" y="1407235"/>
            <a:ext cx="1245992" cy="1245992"/>
          </a:xfrm>
          <a:prstGeom prst="rect">
            <a:avLst/>
          </a:prstGeom>
        </p:spPr>
      </p:pic>
      <p:pic>
        <p:nvPicPr>
          <p:cNvPr id="284" name="Picture 28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2801" y="2803049"/>
            <a:ext cx="1245992" cy="1245992"/>
          </a:xfrm>
          <a:prstGeom prst="rect">
            <a:avLst/>
          </a:prstGeom>
        </p:spPr>
      </p:pic>
      <p:pic>
        <p:nvPicPr>
          <p:cNvPr id="285" name="Picture 28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12801" y="4289162"/>
            <a:ext cx="1245992" cy="1245992"/>
          </a:xfrm>
          <a:prstGeom prst="rect">
            <a:avLst/>
          </a:prstGeom>
        </p:spPr>
      </p:pic>
      <mc:AlternateContent xmlns:mc="http://schemas.openxmlformats.org/markup-compatibility/2006" xmlns:a14="http://schemas.microsoft.com/office/drawing/2010/main">
        <mc:Choice Requires="a14">
          <p:sp>
            <p:nvSpPr>
              <p:cNvPr id="286" name="Rectangle 285"/>
              <p:cNvSpPr/>
              <p:nvPr/>
            </p:nvSpPr>
            <p:spPr>
              <a:xfrm rot="16200000">
                <a:off x="1888271" y="3202988"/>
                <a:ext cx="11864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i="1"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1</m:t>
                      </m:r>
                      <m:r>
                        <a:rPr lang="en-US" sz="2400" i="1" dirty="0" smtClean="0">
                          <a:solidFill>
                            <a:schemeClr val="bg1"/>
                          </a:solidFill>
                          <a:latin typeface="Cambria Math" panose="02040503050406030204" pitchFamily="18" charset="0"/>
                        </a:rPr>
                        <m:t>𝜆</m:t>
                      </m:r>
                    </m:oMath>
                  </m:oMathPara>
                </a14:m>
                <a:endParaRPr lang="en-US" sz="2400" dirty="0">
                  <a:solidFill>
                    <a:schemeClr val="bg1"/>
                  </a:solidFill>
                </a:endParaRPr>
              </a:p>
            </p:txBody>
          </p:sp>
        </mc:Choice>
        <mc:Fallback xmlns="">
          <p:sp>
            <p:nvSpPr>
              <p:cNvPr id="286" name="Rectangle 285"/>
              <p:cNvSpPr>
                <a:spLocks noRot="1" noChangeAspect="1" noMove="1" noResize="1" noEditPoints="1" noAdjustHandles="1" noChangeArrowheads="1" noChangeShapeType="1" noTextEdit="1"/>
              </p:cNvSpPr>
              <p:nvPr/>
            </p:nvSpPr>
            <p:spPr>
              <a:xfrm rot="16200000">
                <a:off x="1888271" y="3202988"/>
                <a:ext cx="1186415" cy="461665"/>
              </a:xfrm>
              <a:prstGeom prst="rect">
                <a:avLst/>
              </a:prstGeom>
              <a:blipFill>
                <a:blip r:embed="rId14"/>
                <a:stretch>
                  <a:fillRect/>
                </a:stretch>
              </a:blipFill>
            </p:spPr>
            <p:txBody>
              <a:bodyPr/>
              <a:lstStyle/>
              <a:p>
                <a:r>
                  <a:rPr lang="en-US">
                    <a:noFill/>
                  </a:rPr>
                  <a:t> </a:t>
                </a:r>
              </a:p>
            </p:txBody>
          </p:sp>
        </mc:Fallback>
      </mc:AlternateContent>
      <p:cxnSp>
        <p:nvCxnSpPr>
          <p:cNvPr id="287" name="Straight Arrow Connector 286"/>
          <p:cNvCxnSpPr/>
          <p:nvPr/>
        </p:nvCxnSpPr>
        <p:spPr>
          <a:xfrm flipV="1">
            <a:off x="2761416" y="3037874"/>
            <a:ext cx="0" cy="794798"/>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8" name="Rectangle 287"/>
              <p:cNvSpPr/>
              <p:nvPr/>
            </p:nvSpPr>
            <p:spPr>
              <a:xfrm rot="16200000">
                <a:off x="1888271" y="1801944"/>
                <a:ext cx="11864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i="1"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0</m:t>
                      </m:r>
                      <m:r>
                        <a:rPr lang="en-US" sz="2400" i="1" dirty="0" smtClean="0">
                          <a:solidFill>
                            <a:schemeClr val="bg1"/>
                          </a:solidFill>
                          <a:latin typeface="Cambria Math" panose="02040503050406030204" pitchFamily="18" charset="0"/>
                        </a:rPr>
                        <m:t>𝜆</m:t>
                      </m:r>
                    </m:oMath>
                  </m:oMathPara>
                </a14:m>
                <a:endParaRPr lang="en-US" sz="2400" dirty="0">
                  <a:solidFill>
                    <a:schemeClr val="bg1"/>
                  </a:solidFill>
                </a:endParaRPr>
              </a:p>
            </p:txBody>
          </p:sp>
        </mc:Choice>
        <mc:Fallback xmlns="">
          <p:sp>
            <p:nvSpPr>
              <p:cNvPr id="288" name="Rectangle 287"/>
              <p:cNvSpPr>
                <a:spLocks noRot="1" noChangeAspect="1" noMove="1" noResize="1" noEditPoints="1" noAdjustHandles="1" noChangeArrowheads="1" noChangeShapeType="1" noTextEdit="1"/>
              </p:cNvSpPr>
              <p:nvPr/>
            </p:nvSpPr>
            <p:spPr>
              <a:xfrm rot="16200000">
                <a:off x="1888271" y="1801944"/>
                <a:ext cx="1186415" cy="46166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Rectangle 288"/>
              <p:cNvSpPr/>
              <p:nvPr/>
            </p:nvSpPr>
            <p:spPr>
              <a:xfrm rot="16200000">
                <a:off x="1888271" y="4690705"/>
                <a:ext cx="11864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i="1" smtClean="0">
                          <a:solidFill>
                            <a:schemeClr val="bg1"/>
                          </a:solidFill>
                          <a:latin typeface="Cambria Math" panose="02040503050406030204" pitchFamily="18" charset="0"/>
                        </a:rPr>
                        <m:t>Δ</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m:t>
                      </m:r>
                      <m:r>
                        <a:rPr lang="en-US" sz="2400" i="1" dirty="0" smtClean="0">
                          <a:solidFill>
                            <a:schemeClr val="bg1"/>
                          </a:solidFill>
                          <a:latin typeface="Cambria Math" panose="02040503050406030204" pitchFamily="18" charset="0"/>
                        </a:rPr>
                        <m:t>𝜆</m:t>
                      </m:r>
                    </m:oMath>
                  </m:oMathPara>
                </a14:m>
                <a:endParaRPr lang="en-US" sz="2400" dirty="0">
                  <a:solidFill>
                    <a:schemeClr val="bg1"/>
                  </a:solidFill>
                </a:endParaRPr>
              </a:p>
            </p:txBody>
          </p:sp>
        </mc:Choice>
        <mc:Fallback xmlns="">
          <p:sp>
            <p:nvSpPr>
              <p:cNvPr id="289" name="Rectangle 288"/>
              <p:cNvSpPr>
                <a:spLocks noRot="1" noChangeAspect="1" noMove="1" noResize="1" noEditPoints="1" noAdjustHandles="1" noChangeArrowheads="1" noChangeShapeType="1" noTextEdit="1"/>
              </p:cNvSpPr>
              <p:nvPr/>
            </p:nvSpPr>
            <p:spPr>
              <a:xfrm rot="16200000">
                <a:off x="1888271" y="4690705"/>
                <a:ext cx="1186415" cy="461665"/>
              </a:xfrm>
              <a:prstGeom prst="rect">
                <a:avLst/>
              </a:prstGeom>
              <a:blipFill>
                <a:blip r:embed="rId16"/>
                <a:stretch>
                  <a:fillRect/>
                </a:stretch>
              </a:blipFill>
            </p:spPr>
            <p:txBody>
              <a:bodyPr/>
              <a:lstStyle/>
              <a:p>
                <a:r>
                  <a:rPr lang="en-US">
                    <a:noFill/>
                  </a:rPr>
                  <a:t> </a:t>
                </a:r>
              </a:p>
            </p:txBody>
          </p:sp>
        </mc:Fallback>
      </mc:AlternateContent>
      <p:cxnSp>
        <p:nvCxnSpPr>
          <p:cNvPr id="293" name="Straight Arrow Connector 292"/>
          <p:cNvCxnSpPr/>
          <p:nvPr/>
        </p:nvCxnSpPr>
        <p:spPr>
          <a:xfrm flipV="1">
            <a:off x="2761416" y="4458631"/>
            <a:ext cx="0" cy="868868"/>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662D7BF9-E7C8-4882-BBD7-E02E010F3F5E}"/>
              </a:ext>
            </a:extLst>
          </p:cNvPr>
          <p:cNvSpPr txBox="1"/>
          <p:nvPr/>
        </p:nvSpPr>
        <p:spPr>
          <a:xfrm>
            <a:off x="3963303" y="5512810"/>
            <a:ext cx="2047259" cy="461665"/>
          </a:xfrm>
          <a:prstGeom prst="rect">
            <a:avLst/>
          </a:prstGeom>
          <a:noFill/>
        </p:spPr>
        <p:txBody>
          <a:bodyPr wrap="square" rtlCol="0">
            <a:spAutoFit/>
          </a:bodyPr>
          <a:lstStyle/>
          <a:p>
            <a:pPr algn="ctr"/>
            <a:r>
              <a:rPr lang="en-US" sz="2400" b="1" dirty="0">
                <a:solidFill>
                  <a:schemeClr val="bg1"/>
                </a:solidFill>
                <a:latin typeface="+mj-lt"/>
              </a:rPr>
              <a:t>15 seconds</a:t>
            </a:r>
          </a:p>
        </p:txBody>
      </p:sp>
      <p:sp>
        <p:nvSpPr>
          <p:cNvPr id="309" name="TextBox 308">
            <a:extLst>
              <a:ext uri="{FF2B5EF4-FFF2-40B4-BE49-F238E27FC236}">
                <a16:creationId xmlns:a16="http://schemas.microsoft.com/office/drawing/2014/main" id="{662D7BF9-E7C8-4882-BBD7-E02E010F3F5E}"/>
              </a:ext>
            </a:extLst>
          </p:cNvPr>
          <p:cNvSpPr txBox="1"/>
          <p:nvPr/>
        </p:nvSpPr>
        <p:spPr>
          <a:xfrm>
            <a:off x="5945649" y="5512810"/>
            <a:ext cx="2330861" cy="461665"/>
          </a:xfrm>
          <a:prstGeom prst="rect">
            <a:avLst/>
          </a:prstGeom>
          <a:noFill/>
        </p:spPr>
        <p:txBody>
          <a:bodyPr wrap="square" rtlCol="0">
            <a:spAutoFit/>
          </a:bodyPr>
          <a:lstStyle/>
          <a:p>
            <a:pPr algn="ctr"/>
            <a:r>
              <a:rPr lang="en-US" sz="2400" b="1" dirty="0">
                <a:solidFill>
                  <a:schemeClr val="bg1"/>
                </a:solidFill>
                <a:latin typeface="+mj-lt"/>
              </a:rPr>
              <a:t>1.6 hours</a:t>
            </a:r>
          </a:p>
        </p:txBody>
      </p:sp>
      <p:sp>
        <p:nvSpPr>
          <p:cNvPr id="310" name="TextBox 309">
            <a:extLst>
              <a:ext uri="{FF2B5EF4-FFF2-40B4-BE49-F238E27FC236}">
                <a16:creationId xmlns:a16="http://schemas.microsoft.com/office/drawing/2014/main" id="{662D7BF9-E7C8-4882-BBD7-E02E010F3F5E}"/>
              </a:ext>
            </a:extLst>
          </p:cNvPr>
          <p:cNvSpPr txBox="1"/>
          <p:nvPr/>
        </p:nvSpPr>
        <p:spPr>
          <a:xfrm>
            <a:off x="7941039" y="5512810"/>
            <a:ext cx="2605896" cy="461665"/>
          </a:xfrm>
          <a:prstGeom prst="rect">
            <a:avLst/>
          </a:prstGeom>
          <a:noFill/>
        </p:spPr>
        <p:txBody>
          <a:bodyPr wrap="square" rtlCol="0">
            <a:spAutoFit/>
          </a:bodyPr>
          <a:lstStyle/>
          <a:p>
            <a:pPr algn="ctr"/>
            <a:r>
              <a:rPr lang="en-US" sz="2400" b="1" dirty="0">
                <a:solidFill>
                  <a:schemeClr val="bg1"/>
                </a:solidFill>
                <a:latin typeface="+mj-lt"/>
              </a:rPr>
              <a:t>14 hours</a:t>
            </a:r>
          </a:p>
        </p:txBody>
      </p:sp>
      <mc:AlternateContent xmlns:mc="http://schemas.openxmlformats.org/markup-compatibility/2006" xmlns:a14="http://schemas.microsoft.com/office/drawing/2010/main">
        <mc:Choice Requires="a14">
          <p:sp>
            <p:nvSpPr>
              <p:cNvPr id="53" name="Rectangle 52"/>
              <p:cNvSpPr/>
              <p:nvPr/>
            </p:nvSpPr>
            <p:spPr>
              <a:xfrm>
                <a:off x="9644461" y="5585537"/>
                <a:ext cx="2708508" cy="338554"/>
              </a:xfrm>
              <a:prstGeom prst="rect">
                <a:avLst/>
              </a:prstGeom>
            </p:spPr>
            <p:txBody>
              <a:bodyPr wrap="square">
                <a:spAutoFit/>
              </a:bodyPr>
              <a:lstStyle/>
              <a:p>
                <a:pPr algn="ctr"/>
                <a:r>
                  <a:rPr lang="en-US" sz="1600" dirty="0">
                    <a:solidFill>
                      <a:srgbClr val="FFFF99"/>
                    </a:solidFill>
                    <a:latin typeface="+mj-lt"/>
                  </a:rPr>
                  <a:t>Time to </a:t>
                </a:r>
                <a14:m>
                  <m:oMath xmlns:m="http://schemas.openxmlformats.org/officeDocument/2006/math">
                    <m:r>
                      <a:rPr lang="en-US" sz="1600" i="1">
                        <a:solidFill>
                          <a:srgbClr val="FFFF99"/>
                        </a:solidFill>
                        <a:latin typeface="Cambria Math" panose="02040503050406030204" pitchFamily="18" charset="0"/>
                      </a:rPr>
                      <m:t>𝑅𝑀𝑆𝐸</m:t>
                    </m:r>
                    <m:r>
                      <a:rPr lang="en-US" sz="1600" i="1">
                        <a:solidFill>
                          <a:srgbClr val="FFFF99"/>
                        </a:solidFill>
                        <a:latin typeface="Cambria Math" panose="02040503050406030204" pitchFamily="18" charset="0"/>
                      </a:rPr>
                      <m:t>&lt;</m:t>
                    </m:r>
                    <m:r>
                      <a:rPr lang="en-US" sz="1600" i="1">
                        <a:solidFill>
                          <a:srgbClr val="FFFF99"/>
                        </a:solidFill>
                        <a:latin typeface="Cambria Math" panose="02040503050406030204" pitchFamily="18" charset="0"/>
                      </a:rPr>
                      <m:t>0</m:t>
                    </m:r>
                    <m:r>
                      <a:rPr lang="en-US" sz="1600" i="1">
                        <a:solidFill>
                          <a:srgbClr val="FFFF99"/>
                        </a:solidFill>
                        <a:latin typeface="Cambria Math" panose="02040503050406030204" pitchFamily="18" charset="0"/>
                      </a:rPr>
                      <m:t>.</m:t>
                    </m:r>
                    <m:r>
                      <a:rPr lang="en-US" sz="1600" i="1">
                        <a:solidFill>
                          <a:srgbClr val="FFFF99"/>
                        </a:solidFill>
                        <a:latin typeface="Cambria Math" panose="02040503050406030204" pitchFamily="18" charset="0"/>
                      </a:rPr>
                      <m:t>005</m:t>
                    </m:r>
                  </m:oMath>
                </a14:m>
                <a:endParaRPr lang="en-US" sz="1600" dirty="0">
                  <a:solidFill>
                    <a:srgbClr val="FFFF99"/>
                  </a:solidFill>
                  <a:latin typeface="+mj-lt"/>
                </a:endParaRPr>
              </a:p>
            </p:txBody>
          </p:sp>
        </mc:Choice>
        <mc:Fallback xmlns="">
          <p:sp>
            <p:nvSpPr>
              <p:cNvPr id="53" name="Rectangle 52"/>
              <p:cNvSpPr>
                <a:spLocks noRot="1" noChangeAspect="1" noMove="1" noResize="1" noEditPoints="1" noAdjustHandles="1" noChangeArrowheads="1" noChangeShapeType="1" noTextEdit="1"/>
              </p:cNvSpPr>
              <p:nvPr/>
            </p:nvSpPr>
            <p:spPr>
              <a:xfrm>
                <a:off x="9644461" y="5585537"/>
                <a:ext cx="2708508" cy="338554"/>
              </a:xfrm>
              <a:prstGeom prst="rect">
                <a:avLst/>
              </a:prstGeom>
              <a:blipFill>
                <a:blip r:embed="rId17"/>
                <a:stretch>
                  <a:fillRect t="-5357" b="-21429"/>
                </a:stretch>
              </a:blipFill>
            </p:spPr>
            <p:txBody>
              <a:bodyPr/>
              <a:lstStyle/>
              <a:p>
                <a:r>
                  <a:rPr lang="en-US">
                    <a:noFill/>
                  </a:rPr>
                  <a:t> </a:t>
                </a:r>
              </a:p>
            </p:txBody>
          </p:sp>
        </mc:Fallback>
      </mc:AlternateContent>
      <p:cxnSp>
        <p:nvCxnSpPr>
          <p:cNvPr id="37" name="Straight Arrow Connector 36"/>
          <p:cNvCxnSpPr/>
          <p:nvPr/>
        </p:nvCxnSpPr>
        <p:spPr>
          <a:xfrm flipV="1">
            <a:off x="3932120" y="1435581"/>
            <a:ext cx="0" cy="1294293"/>
          </a:xfrm>
          <a:prstGeom prst="straightConnector1">
            <a:avLst/>
          </a:prstGeom>
          <a:ln w="38100">
            <a:solidFill>
              <a:srgbClr val="FFFF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57573" y="1347775"/>
            <a:ext cx="934278" cy="0"/>
          </a:xfrm>
          <a:prstGeom prst="straightConnector1">
            <a:avLst/>
          </a:prstGeom>
          <a:ln w="38100">
            <a:solidFill>
              <a:srgbClr val="FFFF9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3095679" y="977348"/>
                <a:ext cx="67794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2000" b="0" i="1" smtClean="0">
                          <a:solidFill>
                            <a:srgbClr val="FFFF99"/>
                          </a:solidFill>
                          <a:latin typeface="Cambria Math" panose="02040503050406030204" pitchFamily="18" charset="0"/>
                        </a:rPr>
                        <m:t>20</m:t>
                      </m:r>
                      <m:r>
                        <a:rPr lang="en-US" sz="2000" i="1" dirty="0" smtClean="0">
                          <a:solidFill>
                            <a:srgbClr val="FFFF99"/>
                          </a:solidFill>
                          <a:latin typeface="Cambria Math" panose="02040503050406030204" pitchFamily="18" charset="0"/>
                        </a:rPr>
                        <m:t>𝜆</m:t>
                      </m:r>
                    </m:oMath>
                  </m:oMathPara>
                </a14:m>
                <a:endParaRPr lang="en-US" sz="2000" dirty="0">
                  <a:solidFill>
                    <a:srgbClr val="FFFF99"/>
                  </a:solidFill>
                  <a:latin typeface="+mj-lt"/>
                </a:endParaRPr>
              </a:p>
            </p:txBody>
          </p:sp>
        </mc:Choice>
        <mc:Fallback xmlns="">
          <p:sp>
            <p:nvSpPr>
              <p:cNvPr id="39" name="Rectangle 38"/>
              <p:cNvSpPr>
                <a:spLocks noRot="1" noChangeAspect="1" noMove="1" noResize="1" noEditPoints="1" noAdjustHandles="1" noChangeArrowheads="1" noChangeShapeType="1" noTextEdit="1"/>
              </p:cNvSpPr>
              <p:nvPr/>
            </p:nvSpPr>
            <p:spPr>
              <a:xfrm>
                <a:off x="3095679" y="977348"/>
                <a:ext cx="677943" cy="40011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3824834" y="1830176"/>
                <a:ext cx="67794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2000" b="0" i="1" smtClean="0">
                          <a:solidFill>
                            <a:srgbClr val="FFFF99"/>
                          </a:solidFill>
                          <a:latin typeface="Cambria Math" panose="02040503050406030204" pitchFamily="18" charset="0"/>
                        </a:rPr>
                        <m:t>50</m:t>
                      </m:r>
                      <m:r>
                        <a:rPr lang="en-US" sz="2000" i="1" dirty="0" smtClean="0">
                          <a:solidFill>
                            <a:srgbClr val="FFFF99"/>
                          </a:solidFill>
                          <a:latin typeface="Cambria Math" panose="02040503050406030204" pitchFamily="18" charset="0"/>
                        </a:rPr>
                        <m:t>𝜆</m:t>
                      </m:r>
                    </m:oMath>
                  </m:oMathPara>
                </a14:m>
                <a:endParaRPr lang="en-US" sz="2000" dirty="0">
                  <a:solidFill>
                    <a:srgbClr val="FFFF99"/>
                  </a:solidFill>
                  <a:latin typeface="+mj-lt"/>
                </a:endParaRPr>
              </a:p>
            </p:txBody>
          </p:sp>
        </mc:Choice>
        <mc:Fallback xmlns="">
          <p:sp>
            <p:nvSpPr>
              <p:cNvPr id="40" name="Rectangle 39"/>
              <p:cNvSpPr>
                <a:spLocks noRot="1" noChangeAspect="1" noMove="1" noResize="1" noEditPoints="1" noAdjustHandles="1" noChangeArrowheads="1" noChangeShapeType="1" noTextEdit="1"/>
              </p:cNvSpPr>
              <p:nvPr/>
            </p:nvSpPr>
            <p:spPr>
              <a:xfrm>
                <a:off x="3824834" y="1830176"/>
                <a:ext cx="677943" cy="400110"/>
              </a:xfrm>
              <a:prstGeom prst="rect">
                <a:avLst/>
              </a:prstGeom>
              <a:blipFill>
                <a:blip r:embed="rId19"/>
                <a:stretch>
                  <a:fillRect/>
                </a:stretch>
              </a:blipFill>
            </p:spPr>
            <p:txBody>
              <a:bodyPr/>
              <a:lstStyle/>
              <a:p>
                <a:r>
                  <a:rPr lang="en-US">
                    <a:noFill/>
                  </a:rPr>
                  <a:t> </a:t>
                </a:r>
              </a:p>
            </p:txBody>
          </p:sp>
        </mc:Fallback>
      </mc:AlternateContent>
      <p:sp>
        <p:nvSpPr>
          <p:cNvPr id="41"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20</a:t>
            </a:fld>
            <a:endParaRPr lang="he-IL"/>
          </a:p>
        </p:txBody>
      </p:sp>
    </p:spTree>
    <p:extLst>
      <p:ext uri="{BB962C8B-B14F-4D97-AF65-F5344CB8AC3E}">
        <p14:creationId xmlns:p14="http://schemas.microsoft.com/office/powerpoint/2010/main" val="3944730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8DB124-7BFC-409A-A0EB-D604306064A1}"/>
              </a:ext>
            </a:extLst>
          </p:cNvPr>
          <p:cNvSpPr>
            <a:spLocks noGrp="1"/>
          </p:cNvSpPr>
          <p:nvPr>
            <p:ph type="sldNum" sz="quarter" idx="11"/>
          </p:nvPr>
        </p:nvSpPr>
        <p:spPr/>
        <p:txBody>
          <a:bodyPr/>
          <a:lstStyle/>
          <a:p>
            <a:fld id="{21486E46-8155-4659-B003-5F764003AB30}" type="slidenum">
              <a:rPr lang="he-IL" smtClean="0"/>
              <a:t>21</a:t>
            </a:fld>
            <a:endParaRPr lang="he-IL"/>
          </a:p>
        </p:txBody>
      </p:sp>
      <p:sp>
        <p:nvSpPr>
          <p:cNvPr id="4" name="Title 1">
            <a:extLst>
              <a:ext uri="{FF2B5EF4-FFF2-40B4-BE49-F238E27FC236}">
                <a16:creationId xmlns:a16="http://schemas.microsoft.com/office/drawing/2014/main" id="{25BDFF9F-0793-44C2-9461-F10AFB1B601F}"/>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Equal-time comparison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614" y="1407235"/>
            <a:ext cx="1245992" cy="1245992"/>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6614" y="2803049"/>
            <a:ext cx="1245992" cy="124599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6614" y="4289162"/>
            <a:ext cx="1245992" cy="1245992"/>
          </a:xfrm>
          <a:prstGeom prst="rect">
            <a:avLst/>
          </a:prstGeom>
        </p:spPr>
      </p:pic>
      <p:pic>
        <p:nvPicPr>
          <p:cNvPr id="280" name="Picture 2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4708" y="1407235"/>
            <a:ext cx="1245992" cy="1245992"/>
          </a:xfrm>
          <a:prstGeom prst="rect">
            <a:avLst/>
          </a:prstGeom>
        </p:spPr>
      </p:pic>
      <p:pic>
        <p:nvPicPr>
          <p:cNvPr id="281" name="Picture 2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4708" y="2803049"/>
            <a:ext cx="1245992" cy="1245992"/>
          </a:xfrm>
          <a:prstGeom prst="rect">
            <a:avLst/>
          </a:prstGeom>
        </p:spPr>
      </p:pic>
      <p:pic>
        <p:nvPicPr>
          <p:cNvPr id="282" name="Picture 2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4708" y="4289162"/>
            <a:ext cx="1245992" cy="1245992"/>
          </a:xfrm>
          <a:prstGeom prst="rect">
            <a:avLst/>
          </a:prstGeom>
        </p:spPr>
      </p:pic>
      <p:pic>
        <p:nvPicPr>
          <p:cNvPr id="283" name="Picture 28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2801" y="1407235"/>
            <a:ext cx="1245992" cy="1245992"/>
          </a:xfrm>
          <a:prstGeom prst="rect">
            <a:avLst/>
          </a:prstGeom>
        </p:spPr>
      </p:pic>
      <p:pic>
        <p:nvPicPr>
          <p:cNvPr id="284" name="Picture 28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2801" y="2803049"/>
            <a:ext cx="1245992" cy="1245992"/>
          </a:xfrm>
          <a:prstGeom prst="rect">
            <a:avLst/>
          </a:prstGeom>
        </p:spPr>
      </p:pic>
      <p:pic>
        <p:nvPicPr>
          <p:cNvPr id="285" name="Picture 28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12801" y="4289162"/>
            <a:ext cx="1245992" cy="1245992"/>
          </a:xfrm>
          <a:prstGeom prst="rect">
            <a:avLst/>
          </a:prstGeom>
        </p:spPr>
      </p:pic>
      <p:sp>
        <p:nvSpPr>
          <p:cNvPr id="299" name="TextBox 298">
            <a:extLst>
              <a:ext uri="{FF2B5EF4-FFF2-40B4-BE49-F238E27FC236}">
                <a16:creationId xmlns:a16="http://schemas.microsoft.com/office/drawing/2014/main" id="{662D7BF9-E7C8-4882-BBD7-E02E010F3F5E}"/>
              </a:ext>
            </a:extLst>
          </p:cNvPr>
          <p:cNvSpPr txBox="1"/>
          <p:nvPr/>
        </p:nvSpPr>
        <p:spPr>
          <a:xfrm>
            <a:off x="9728552" y="1789200"/>
            <a:ext cx="2047259" cy="461665"/>
          </a:xfrm>
          <a:prstGeom prst="rect">
            <a:avLst/>
          </a:prstGeom>
          <a:noFill/>
        </p:spPr>
        <p:txBody>
          <a:bodyPr wrap="square" rtlCol="0">
            <a:spAutoFit/>
          </a:bodyPr>
          <a:lstStyle/>
          <a:p>
            <a:pPr algn="ctr"/>
            <a:r>
              <a:rPr lang="he-IL" sz="2400" b="1" dirty="0">
                <a:solidFill>
                  <a:schemeClr val="bg1"/>
                </a:solidFill>
                <a:latin typeface="+mj-lt"/>
              </a:rPr>
              <a:t>1</a:t>
            </a:r>
            <a:r>
              <a:rPr lang="en-US" sz="2400" b="1" dirty="0">
                <a:solidFill>
                  <a:schemeClr val="bg1"/>
                </a:solidFill>
                <a:latin typeface="+mj-lt"/>
              </a:rPr>
              <a:t> seconds</a:t>
            </a:r>
          </a:p>
        </p:txBody>
      </p:sp>
      <p:sp>
        <p:nvSpPr>
          <p:cNvPr id="309" name="TextBox 308">
            <a:extLst>
              <a:ext uri="{FF2B5EF4-FFF2-40B4-BE49-F238E27FC236}">
                <a16:creationId xmlns:a16="http://schemas.microsoft.com/office/drawing/2014/main" id="{662D7BF9-E7C8-4882-BBD7-E02E010F3F5E}"/>
              </a:ext>
            </a:extLst>
          </p:cNvPr>
          <p:cNvSpPr txBox="1"/>
          <p:nvPr/>
        </p:nvSpPr>
        <p:spPr>
          <a:xfrm>
            <a:off x="9586751" y="3183258"/>
            <a:ext cx="2330861" cy="461665"/>
          </a:xfrm>
          <a:prstGeom prst="rect">
            <a:avLst/>
          </a:prstGeom>
          <a:noFill/>
        </p:spPr>
        <p:txBody>
          <a:bodyPr wrap="square" rtlCol="0">
            <a:spAutoFit/>
          </a:bodyPr>
          <a:lstStyle/>
          <a:p>
            <a:pPr algn="ctr"/>
            <a:r>
              <a:rPr lang="he-IL" sz="2400" b="1" dirty="0">
                <a:solidFill>
                  <a:schemeClr val="bg1"/>
                </a:solidFill>
                <a:latin typeface="+mj-lt"/>
              </a:rPr>
              <a:t>5</a:t>
            </a:r>
            <a:r>
              <a:rPr lang="en-US" sz="2400" b="1" dirty="0">
                <a:solidFill>
                  <a:schemeClr val="bg1"/>
                </a:solidFill>
                <a:latin typeface="+mj-lt"/>
              </a:rPr>
              <a:t> seconds</a:t>
            </a:r>
          </a:p>
        </p:txBody>
      </p:sp>
      <p:sp>
        <p:nvSpPr>
          <p:cNvPr id="310" name="TextBox 309">
            <a:extLst>
              <a:ext uri="{FF2B5EF4-FFF2-40B4-BE49-F238E27FC236}">
                <a16:creationId xmlns:a16="http://schemas.microsoft.com/office/drawing/2014/main" id="{662D7BF9-E7C8-4882-BBD7-E02E010F3F5E}"/>
              </a:ext>
            </a:extLst>
          </p:cNvPr>
          <p:cNvSpPr txBox="1"/>
          <p:nvPr/>
        </p:nvSpPr>
        <p:spPr>
          <a:xfrm>
            <a:off x="9449233" y="4677994"/>
            <a:ext cx="2605896" cy="461665"/>
          </a:xfrm>
          <a:prstGeom prst="rect">
            <a:avLst/>
          </a:prstGeom>
          <a:noFill/>
        </p:spPr>
        <p:txBody>
          <a:bodyPr wrap="square" rtlCol="0">
            <a:spAutoFit/>
          </a:bodyPr>
          <a:lstStyle/>
          <a:p>
            <a:pPr algn="ctr"/>
            <a:r>
              <a:rPr lang="he-IL" sz="2400" b="1" dirty="0">
                <a:solidFill>
                  <a:schemeClr val="bg1"/>
                </a:solidFill>
                <a:latin typeface="+mj-lt"/>
              </a:rPr>
              <a:t>15</a:t>
            </a:r>
            <a:r>
              <a:rPr lang="en-US" sz="2400" b="1" dirty="0">
                <a:solidFill>
                  <a:schemeClr val="bg1"/>
                </a:solidFill>
                <a:latin typeface="+mj-lt"/>
              </a:rPr>
              <a:t> seconds</a:t>
            </a:r>
          </a:p>
        </p:txBody>
      </p:sp>
      <p:cxnSp>
        <p:nvCxnSpPr>
          <p:cNvPr id="37" name="Straight Arrow Connector 36"/>
          <p:cNvCxnSpPr/>
          <p:nvPr/>
        </p:nvCxnSpPr>
        <p:spPr>
          <a:xfrm>
            <a:off x="3180522" y="3001058"/>
            <a:ext cx="556591" cy="0"/>
          </a:xfrm>
          <a:prstGeom prst="straightConnector1">
            <a:avLst/>
          </a:prstGeom>
          <a:ln w="38100">
            <a:solidFill>
              <a:srgbClr val="FFFF9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p:cNvSpPr/>
              <p:nvPr/>
            </p:nvSpPr>
            <p:spPr>
              <a:xfrm>
                <a:off x="3111570" y="2600948"/>
                <a:ext cx="67794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FF99"/>
                          </a:solidFill>
                          <a:latin typeface="Cambria Math" panose="02040503050406030204" pitchFamily="18" charset="0"/>
                        </a:rPr>
                        <m:t>10</m:t>
                      </m:r>
                      <m:r>
                        <a:rPr lang="en-US" sz="2000" i="1" dirty="0" smtClean="0">
                          <a:solidFill>
                            <a:srgbClr val="FFFF99"/>
                          </a:solidFill>
                          <a:latin typeface="Cambria Math" panose="02040503050406030204" pitchFamily="18" charset="0"/>
                        </a:rPr>
                        <m:t>𝜆</m:t>
                      </m:r>
                    </m:oMath>
                  </m:oMathPara>
                </a14:m>
                <a:endParaRPr lang="en-US" sz="2000" dirty="0">
                  <a:solidFill>
                    <a:srgbClr val="FFFF99"/>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3111570" y="2600948"/>
                <a:ext cx="677943" cy="400110"/>
              </a:xfrm>
              <a:prstGeom prst="rect">
                <a:avLst/>
              </a:prstGeom>
              <a:blipFill>
                <a:blip r:embed="rId14"/>
                <a:stretch>
                  <a:fillRect/>
                </a:stretch>
              </a:blipFill>
            </p:spPr>
            <p:txBody>
              <a:bodyPr/>
              <a:lstStyle/>
              <a:p>
                <a:r>
                  <a:rPr lang="en-US">
                    <a:noFill/>
                  </a:rPr>
                  <a:t> </a:t>
                </a:r>
              </a:p>
            </p:txBody>
          </p:sp>
        </mc:Fallback>
      </mc:AlternateContent>
      <p:cxnSp>
        <p:nvCxnSpPr>
          <p:cNvPr id="41" name="Straight Arrow Connector 40"/>
          <p:cNvCxnSpPr/>
          <p:nvPr/>
        </p:nvCxnSpPr>
        <p:spPr>
          <a:xfrm flipV="1">
            <a:off x="3093536" y="3061252"/>
            <a:ext cx="0" cy="705678"/>
          </a:xfrm>
          <a:prstGeom prst="straightConnector1">
            <a:avLst/>
          </a:prstGeom>
          <a:ln w="38100">
            <a:solidFill>
              <a:srgbClr val="FFFF9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432715" y="3225990"/>
                <a:ext cx="67794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FF99"/>
                          </a:solidFill>
                          <a:latin typeface="Cambria Math" panose="02040503050406030204" pitchFamily="18" charset="0"/>
                        </a:rPr>
                        <m:t>25</m:t>
                      </m:r>
                      <m:r>
                        <a:rPr lang="en-US" sz="2000" i="1" dirty="0" smtClean="0">
                          <a:solidFill>
                            <a:srgbClr val="FFFF99"/>
                          </a:solidFill>
                          <a:latin typeface="Cambria Math" panose="02040503050406030204" pitchFamily="18" charset="0"/>
                        </a:rPr>
                        <m:t>𝜆</m:t>
                      </m:r>
                    </m:oMath>
                  </m:oMathPara>
                </a14:m>
                <a:endParaRPr lang="en-US" sz="2000" dirty="0">
                  <a:solidFill>
                    <a:srgbClr val="FFFF99"/>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2432715" y="3225990"/>
                <a:ext cx="677943" cy="400110"/>
              </a:xfrm>
              <a:prstGeom prst="rect">
                <a:avLst/>
              </a:prstGeom>
              <a:blipFill>
                <a:blip r:embed="rId15"/>
                <a:stretch>
                  <a:fillRect/>
                </a:stretch>
              </a:blipFill>
            </p:spPr>
            <p:txBody>
              <a:bodyPr/>
              <a:lstStyle/>
              <a:p>
                <a:r>
                  <a:rPr lang="en-US">
                    <a:noFill/>
                  </a:rPr>
                  <a:t> </a:t>
                </a:r>
              </a:p>
            </p:txBody>
          </p:sp>
        </mc:Fallback>
      </mc:AlternateContent>
      <p:cxnSp>
        <p:nvCxnSpPr>
          <p:cNvPr id="49" name="Straight Arrow Connector 48"/>
          <p:cNvCxnSpPr/>
          <p:nvPr/>
        </p:nvCxnSpPr>
        <p:spPr>
          <a:xfrm flipV="1">
            <a:off x="3199978" y="1836677"/>
            <a:ext cx="0" cy="366712"/>
          </a:xfrm>
          <a:prstGeom prst="straightConnector1">
            <a:avLst/>
          </a:prstGeom>
          <a:ln w="38100">
            <a:solidFill>
              <a:srgbClr val="FFFF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253541" y="1744350"/>
            <a:ext cx="368719" cy="0"/>
          </a:xfrm>
          <a:prstGeom prst="straightConnector1">
            <a:avLst/>
          </a:prstGeom>
          <a:ln w="38100">
            <a:solidFill>
              <a:srgbClr val="FFFF9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Rectangle 55"/>
              <p:cNvSpPr/>
              <p:nvPr/>
            </p:nvSpPr>
            <p:spPr>
              <a:xfrm>
                <a:off x="2554069" y="1803279"/>
                <a:ext cx="6779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FF99"/>
                          </a:solidFill>
                          <a:latin typeface="Cambria Math" panose="02040503050406030204" pitchFamily="18" charset="0"/>
                        </a:rPr>
                        <m:t>10</m:t>
                      </m:r>
                      <m:r>
                        <a:rPr lang="en-US" sz="2000" i="1" dirty="0" smtClean="0">
                          <a:solidFill>
                            <a:srgbClr val="FFFF99"/>
                          </a:solidFill>
                          <a:latin typeface="Cambria Math" panose="02040503050406030204" pitchFamily="18" charset="0"/>
                        </a:rPr>
                        <m:t>𝜆</m:t>
                      </m:r>
                    </m:oMath>
                  </m:oMathPara>
                </a14:m>
                <a:endParaRPr lang="en-US" sz="2000" dirty="0">
                  <a:solidFill>
                    <a:srgbClr val="FFFF99"/>
                  </a:solidFill>
                </a:endParaRPr>
              </a:p>
            </p:txBody>
          </p:sp>
        </mc:Choice>
        <mc:Fallback xmlns="">
          <p:sp>
            <p:nvSpPr>
              <p:cNvPr id="56" name="Rectangle 55"/>
              <p:cNvSpPr>
                <a:spLocks noRot="1" noChangeAspect="1" noMove="1" noResize="1" noEditPoints="1" noAdjustHandles="1" noChangeArrowheads="1" noChangeShapeType="1" noTextEdit="1"/>
              </p:cNvSpPr>
              <p:nvPr/>
            </p:nvSpPr>
            <p:spPr>
              <a:xfrm>
                <a:off x="2554069" y="1803279"/>
                <a:ext cx="677941" cy="40011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3182905" y="1349679"/>
                <a:ext cx="53527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FF99"/>
                          </a:solidFill>
                          <a:latin typeface="Cambria Math" panose="02040503050406030204" pitchFamily="18" charset="0"/>
                        </a:rPr>
                        <m:t>4</m:t>
                      </m:r>
                      <m:r>
                        <a:rPr lang="en-US" sz="2000" i="1" dirty="0" smtClean="0">
                          <a:solidFill>
                            <a:srgbClr val="FFFF99"/>
                          </a:solidFill>
                          <a:latin typeface="Cambria Math" panose="02040503050406030204" pitchFamily="18" charset="0"/>
                        </a:rPr>
                        <m:t>𝜆</m:t>
                      </m:r>
                    </m:oMath>
                  </m:oMathPara>
                </a14:m>
                <a:endParaRPr lang="en-US" sz="2000" dirty="0">
                  <a:solidFill>
                    <a:srgbClr val="FFFF99"/>
                  </a:solidFill>
                </a:endParaRPr>
              </a:p>
            </p:txBody>
          </p:sp>
        </mc:Choice>
        <mc:Fallback xmlns="">
          <p:sp>
            <p:nvSpPr>
              <p:cNvPr id="57" name="Rectangle 56"/>
              <p:cNvSpPr>
                <a:spLocks noRot="1" noChangeAspect="1" noMove="1" noResize="1" noEditPoints="1" noAdjustHandles="1" noChangeArrowheads="1" noChangeShapeType="1" noTextEdit="1"/>
              </p:cNvSpPr>
              <p:nvPr/>
            </p:nvSpPr>
            <p:spPr>
              <a:xfrm>
                <a:off x="3182905" y="1349679"/>
                <a:ext cx="535275" cy="400110"/>
              </a:xfrm>
              <a:prstGeom prst="rect">
                <a:avLst/>
              </a:prstGeom>
              <a:blipFill>
                <a:blip r:embed="rId17"/>
                <a:stretch>
                  <a:fillRect/>
                </a:stretch>
              </a:blipFill>
            </p:spPr>
            <p:txBody>
              <a:bodyPr/>
              <a:lstStyle/>
              <a:p>
                <a:r>
                  <a:rPr lang="en-US">
                    <a:noFill/>
                  </a:rPr>
                  <a:t> </a:t>
                </a:r>
              </a:p>
            </p:txBody>
          </p:sp>
        </mc:Fallback>
      </mc:AlternateContent>
      <p:sp>
        <p:nvSpPr>
          <p:cNvPr id="59" name="Rectangle 58"/>
          <p:cNvSpPr>
            <a:spLocks noChangeAspect="1"/>
          </p:cNvSpPr>
          <p:nvPr/>
        </p:nvSpPr>
        <p:spPr>
          <a:xfrm rot="5400000" flipV="1">
            <a:off x="3285068" y="1925831"/>
            <a:ext cx="306560" cy="20880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5400000" flipV="1">
            <a:off x="2829948" y="4497773"/>
            <a:ext cx="1216800" cy="82877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a:spLocks noChangeAspect="1"/>
          </p:cNvSpPr>
          <p:nvPr/>
        </p:nvSpPr>
        <p:spPr>
          <a:xfrm rot="5400000" flipV="1">
            <a:off x="3134522" y="3219045"/>
            <a:ext cx="607652" cy="41400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p:cNvCxnSpPr/>
          <p:nvPr/>
        </p:nvCxnSpPr>
        <p:spPr>
          <a:xfrm flipV="1">
            <a:off x="2875628" y="4261681"/>
            <a:ext cx="0" cy="1294293"/>
          </a:xfrm>
          <a:prstGeom prst="straightConnector1">
            <a:avLst/>
          </a:prstGeom>
          <a:ln w="38100">
            <a:solidFill>
              <a:srgbClr val="FFFF9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981739" y="4173875"/>
            <a:ext cx="934278" cy="0"/>
          </a:xfrm>
          <a:prstGeom prst="straightConnector1">
            <a:avLst/>
          </a:prstGeom>
          <a:ln w="38100">
            <a:solidFill>
              <a:srgbClr val="FFFF99"/>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Rectangle 82"/>
              <p:cNvSpPr/>
              <p:nvPr/>
            </p:nvSpPr>
            <p:spPr>
              <a:xfrm>
                <a:off x="3119845" y="3803448"/>
                <a:ext cx="67794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2000" b="0" i="1" smtClean="0">
                          <a:solidFill>
                            <a:srgbClr val="FFFF99"/>
                          </a:solidFill>
                          <a:latin typeface="Cambria Math" panose="02040503050406030204" pitchFamily="18" charset="0"/>
                        </a:rPr>
                        <m:t>20</m:t>
                      </m:r>
                      <m:r>
                        <a:rPr lang="en-US" sz="2000" i="1" dirty="0" smtClean="0">
                          <a:solidFill>
                            <a:srgbClr val="FFFF99"/>
                          </a:solidFill>
                          <a:latin typeface="Cambria Math" panose="02040503050406030204" pitchFamily="18" charset="0"/>
                        </a:rPr>
                        <m:t>𝜆</m:t>
                      </m:r>
                    </m:oMath>
                  </m:oMathPara>
                </a14:m>
                <a:endParaRPr lang="en-US" sz="2000" dirty="0">
                  <a:solidFill>
                    <a:srgbClr val="FFFF99"/>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3119845" y="3803448"/>
                <a:ext cx="677943" cy="40011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a:off x="2174640" y="4708772"/>
                <a:ext cx="67794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2000" b="0" i="1" smtClean="0">
                          <a:solidFill>
                            <a:srgbClr val="FFFF99"/>
                          </a:solidFill>
                          <a:latin typeface="Cambria Math" panose="02040503050406030204" pitchFamily="18" charset="0"/>
                        </a:rPr>
                        <m:t>50</m:t>
                      </m:r>
                      <m:r>
                        <a:rPr lang="en-US" sz="2000" i="1" dirty="0" smtClean="0">
                          <a:solidFill>
                            <a:srgbClr val="FFFF99"/>
                          </a:solidFill>
                          <a:latin typeface="Cambria Math" panose="02040503050406030204" pitchFamily="18" charset="0"/>
                        </a:rPr>
                        <m:t>𝜆</m:t>
                      </m:r>
                    </m:oMath>
                  </m:oMathPara>
                </a14:m>
                <a:endParaRPr lang="en-US" sz="2000" dirty="0">
                  <a:solidFill>
                    <a:srgbClr val="FFFF99"/>
                  </a:solidFill>
                </a:endParaRPr>
              </a:p>
            </p:txBody>
          </p:sp>
        </mc:Choice>
        <mc:Fallback xmlns="">
          <p:sp>
            <p:nvSpPr>
              <p:cNvPr id="84" name="Rectangle 83"/>
              <p:cNvSpPr>
                <a:spLocks noRot="1" noChangeAspect="1" noMove="1" noResize="1" noEditPoints="1" noAdjustHandles="1" noChangeArrowheads="1" noChangeShapeType="1" noTextEdit="1"/>
              </p:cNvSpPr>
              <p:nvPr/>
            </p:nvSpPr>
            <p:spPr>
              <a:xfrm>
                <a:off x="2174640" y="4708772"/>
                <a:ext cx="677943" cy="400110"/>
              </a:xfrm>
              <a:prstGeom prst="rect">
                <a:avLst/>
              </a:prstGeom>
              <a:blipFill>
                <a:blip r:embed="rId19"/>
                <a:stretch>
                  <a:fillRect/>
                </a:stretch>
              </a:blipFill>
            </p:spPr>
            <p:txBody>
              <a:bodyPr/>
              <a:lstStyle/>
              <a:p>
                <a:r>
                  <a:rPr lang="en-US">
                    <a:noFill/>
                  </a:rPr>
                  <a:t> </a:t>
                </a:r>
              </a:p>
            </p:txBody>
          </p:sp>
        </mc:Fallback>
      </mc:AlternateContent>
      <p:sp>
        <p:nvSpPr>
          <p:cNvPr id="85" name="Rectangle 84"/>
          <p:cNvSpPr/>
          <p:nvPr/>
        </p:nvSpPr>
        <p:spPr>
          <a:xfrm rot="20578184">
            <a:off x="50787" y="1151519"/>
            <a:ext cx="3368278" cy="707886"/>
          </a:xfrm>
          <a:prstGeom prst="rect">
            <a:avLst/>
          </a:prstGeom>
        </p:spPr>
        <p:txBody>
          <a:bodyPr wrap="square">
            <a:spAutoFit/>
          </a:bodyPr>
          <a:lstStyle/>
          <a:p>
            <a:pPr algn="ctr"/>
            <a:r>
              <a:rPr lang="en-US" sz="2000" b="1" dirty="0">
                <a:solidFill>
                  <a:srgbClr val="FFFF99"/>
                </a:solidFill>
                <a:latin typeface="+mj-lt"/>
              </a:rPr>
              <a:t>Difference scales with the size of the target volume </a:t>
            </a:r>
          </a:p>
        </p:txBody>
      </p:sp>
      <p:sp>
        <p:nvSpPr>
          <p:cNvPr id="35" name="TextBox 34">
            <a:extLst>
              <a:ext uri="{FF2B5EF4-FFF2-40B4-BE49-F238E27FC236}">
                <a16:creationId xmlns:a16="http://schemas.microsoft.com/office/drawing/2014/main" id="{662D7BF9-E7C8-4882-BBD7-E02E010F3F5E}"/>
              </a:ext>
            </a:extLst>
          </p:cNvPr>
          <p:cNvSpPr txBox="1"/>
          <p:nvPr/>
        </p:nvSpPr>
        <p:spPr>
          <a:xfrm>
            <a:off x="4135835" y="597450"/>
            <a:ext cx="1702196" cy="830997"/>
          </a:xfrm>
          <a:prstGeom prst="rect">
            <a:avLst/>
          </a:prstGeom>
          <a:noFill/>
        </p:spPr>
        <p:txBody>
          <a:bodyPr wrap="square" rtlCol="0">
            <a:spAutoFit/>
          </a:bodyPr>
          <a:lstStyle/>
          <a:p>
            <a:pPr algn="ctr"/>
            <a:r>
              <a:rPr lang="en-US" sz="2400" b="1" dirty="0">
                <a:solidFill>
                  <a:schemeClr val="bg1"/>
                </a:solidFill>
                <a:latin typeface="+mj-lt"/>
              </a:rPr>
              <a:t>Our near field</a:t>
            </a:r>
          </a:p>
        </p:txBody>
      </p:sp>
      <p:sp>
        <p:nvSpPr>
          <p:cNvPr id="36" name="TextBox 35">
            <a:extLst>
              <a:ext uri="{FF2B5EF4-FFF2-40B4-BE49-F238E27FC236}">
                <a16:creationId xmlns:a16="http://schemas.microsoft.com/office/drawing/2014/main" id="{81EF403C-1A83-4F01-BF9C-3169D2022CD7}"/>
              </a:ext>
            </a:extLst>
          </p:cNvPr>
          <p:cNvSpPr txBox="1"/>
          <p:nvPr/>
        </p:nvSpPr>
        <p:spPr>
          <a:xfrm>
            <a:off x="6100301" y="597450"/>
            <a:ext cx="2017251" cy="830997"/>
          </a:xfrm>
          <a:prstGeom prst="rect">
            <a:avLst/>
          </a:prstGeom>
          <a:noFill/>
        </p:spPr>
        <p:txBody>
          <a:bodyPr wrap="square" rtlCol="0">
            <a:spAutoFit/>
          </a:bodyPr>
          <a:lstStyle/>
          <a:p>
            <a:pPr algn="ctr"/>
            <a:r>
              <a:rPr lang="en-US" sz="2400" b="1" dirty="0">
                <a:solidFill>
                  <a:schemeClr val="bg1"/>
                </a:solidFill>
                <a:latin typeface="+mj-lt"/>
              </a:rPr>
              <a:t>Tabulation approach</a:t>
            </a:r>
          </a:p>
        </p:txBody>
      </p:sp>
      <p:sp>
        <p:nvSpPr>
          <p:cNvPr id="39" name="TextBox 38">
            <a:extLst>
              <a:ext uri="{FF2B5EF4-FFF2-40B4-BE49-F238E27FC236}">
                <a16:creationId xmlns:a16="http://schemas.microsoft.com/office/drawing/2014/main" id="{F655A6DE-D636-4578-AE3D-0C63F4E7C792}"/>
              </a:ext>
            </a:extLst>
          </p:cNvPr>
          <p:cNvSpPr txBox="1"/>
          <p:nvPr/>
        </p:nvSpPr>
        <p:spPr>
          <a:xfrm>
            <a:off x="7846812" y="597450"/>
            <a:ext cx="3198557" cy="830997"/>
          </a:xfrm>
          <a:prstGeom prst="rect">
            <a:avLst/>
          </a:prstGeom>
          <a:noFill/>
        </p:spPr>
        <p:txBody>
          <a:bodyPr wrap="square" rtlCol="0">
            <a:spAutoFit/>
          </a:bodyPr>
          <a:lstStyle/>
          <a:p>
            <a:pPr algn="ctr"/>
            <a:r>
              <a:rPr lang="en-US" sz="2400" b="1" dirty="0">
                <a:solidFill>
                  <a:schemeClr val="bg1"/>
                </a:solidFill>
                <a:latin typeface="+mj-lt"/>
              </a:rPr>
              <a:t>Monte-Carlo aperture integration approach</a:t>
            </a:r>
          </a:p>
        </p:txBody>
      </p:sp>
    </p:spTree>
    <p:extLst>
      <p:ext uri="{BB962C8B-B14F-4D97-AF65-F5344CB8AC3E}">
        <p14:creationId xmlns:p14="http://schemas.microsoft.com/office/powerpoint/2010/main" val="40984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459080-01C5-43F8-ACD9-6BBDB29F4368}"/>
              </a:ext>
            </a:extLst>
          </p:cNvPr>
          <p:cNvSpPr>
            <a:spLocks noGrp="1"/>
          </p:cNvSpPr>
          <p:nvPr>
            <p:ph type="sldNum" sz="quarter" idx="11"/>
          </p:nvPr>
        </p:nvSpPr>
        <p:spPr/>
        <p:txBody>
          <a:bodyPr/>
          <a:lstStyle/>
          <a:p>
            <a:fld id="{21486E46-8155-4659-B003-5F764003AB30}" type="slidenum">
              <a:rPr lang="he-IL" smtClean="0"/>
              <a:t>22</a:t>
            </a:fld>
            <a:endParaRPr lang="he-IL"/>
          </a:p>
        </p:txBody>
      </p:sp>
      <p:sp>
        <p:nvSpPr>
          <p:cNvPr id="4" name="Title 1">
            <a:extLst>
              <a:ext uri="{FF2B5EF4-FFF2-40B4-BE49-F238E27FC236}">
                <a16:creationId xmlns:a16="http://schemas.microsoft.com/office/drawing/2014/main" id="{B38EF89E-4462-4411-BC4C-9A8BEABF1F8D}"/>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Comparison with lab measurements </a:t>
            </a:r>
          </a:p>
        </p:txBody>
      </p:sp>
      <p:pic>
        <p:nvPicPr>
          <p:cNvPr id="7" name="Picture 6" descr="Rendering Near-Field Speckle Statistics in Scattering Media - Adobe Acrobat Pro DC">
            <a:extLst>
              <a:ext uri="{FF2B5EF4-FFF2-40B4-BE49-F238E27FC236}">
                <a16:creationId xmlns:a16="http://schemas.microsoft.com/office/drawing/2014/main" id="{3D788C5A-D85F-4967-BF50-47562B55CCE8}"/>
              </a:ext>
            </a:extLst>
          </p:cNvPr>
          <p:cNvPicPr>
            <a:picLocks noChangeAspect="1"/>
          </p:cNvPicPr>
          <p:nvPr/>
        </p:nvPicPr>
        <p:blipFill rotWithShape="1">
          <a:blip r:embed="rId3">
            <a:extLst>
              <a:ext uri="{28A0092B-C50C-407E-A947-70E740481C1C}">
                <a14:useLocalDpi xmlns:a14="http://schemas.microsoft.com/office/drawing/2010/main" val="0"/>
              </a:ext>
            </a:extLst>
          </a:blip>
          <a:srcRect l="34464" t="57923" r="59886" b="33071"/>
          <a:stretch/>
        </p:blipFill>
        <p:spPr>
          <a:xfrm>
            <a:off x="3560516" y="2233363"/>
            <a:ext cx="2143017" cy="2198649"/>
          </a:xfrm>
          <a:prstGeom prst="rect">
            <a:avLst/>
          </a:prstGeom>
        </p:spPr>
      </p:pic>
      <p:pic>
        <p:nvPicPr>
          <p:cNvPr id="242" name="Picture 241" descr="Rendering Near-Field Speckle Statistics in Scattering Media - Adobe Acrobat Pro DC">
            <a:extLst>
              <a:ext uri="{FF2B5EF4-FFF2-40B4-BE49-F238E27FC236}">
                <a16:creationId xmlns:a16="http://schemas.microsoft.com/office/drawing/2014/main" id="{3D788C5A-D85F-4967-BF50-47562B55CCE8}"/>
              </a:ext>
            </a:extLst>
          </p:cNvPr>
          <p:cNvPicPr>
            <a:picLocks noChangeAspect="1"/>
          </p:cNvPicPr>
          <p:nvPr/>
        </p:nvPicPr>
        <p:blipFill rotWithShape="1">
          <a:blip r:embed="rId3">
            <a:extLst>
              <a:ext uri="{28A0092B-C50C-407E-A947-70E740481C1C}">
                <a14:useLocalDpi xmlns:a14="http://schemas.microsoft.com/office/drawing/2010/main" val="0"/>
              </a:ext>
            </a:extLst>
          </a:blip>
          <a:srcRect l="40561" t="57876" r="53656" b="33216"/>
          <a:stretch/>
        </p:blipFill>
        <p:spPr>
          <a:xfrm>
            <a:off x="6565274" y="2233363"/>
            <a:ext cx="2177800" cy="2159186"/>
          </a:xfrm>
          <a:prstGeom prst="rect">
            <a:avLst/>
          </a:prstGeom>
        </p:spPr>
      </p:pic>
      <p:pic>
        <p:nvPicPr>
          <p:cNvPr id="244" name="Picture 243" descr="Rendering Near-Field Speckle Statistics in Scattering Media - Adobe Acrobat Pro DC">
            <a:extLst>
              <a:ext uri="{FF2B5EF4-FFF2-40B4-BE49-F238E27FC236}">
                <a16:creationId xmlns:a16="http://schemas.microsoft.com/office/drawing/2014/main" id="{3D788C5A-D85F-4967-BF50-47562B55CCE8}"/>
              </a:ext>
            </a:extLst>
          </p:cNvPr>
          <p:cNvPicPr>
            <a:picLocks noChangeAspect="1"/>
          </p:cNvPicPr>
          <p:nvPr/>
        </p:nvPicPr>
        <p:blipFill rotWithShape="1">
          <a:blip r:embed="rId3">
            <a:extLst>
              <a:ext uri="{28A0092B-C50C-407E-A947-70E740481C1C}">
                <a14:useLocalDpi xmlns:a14="http://schemas.microsoft.com/office/drawing/2010/main" val="0"/>
              </a:ext>
            </a:extLst>
          </a:blip>
          <a:srcRect l="46795" t="57874" r="47578" b="33262"/>
          <a:stretch/>
        </p:blipFill>
        <p:spPr>
          <a:xfrm>
            <a:off x="9604815" y="2233363"/>
            <a:ext cx="2129747" cy="2159187"/>
          </a:xfrm>
          <a:prstGeom prst="rect">
            <a:avLst/>
          </a:prstGeom>
        </p:spPr>
      </p:pic>
      <mc:AlternateContent xmlns:mc="http://schemas.openxmlformats.org/markup-compatibility/2006" xmlns:a14="http://schemas.microsoft.com/office/drawing/2010/main">
        <mc:Choice Requires="a14">
          <p:sp>
            <p:nvSpPr>
              <p:cNvPr id="249" name="Rectangle 248">
                <a:extLst>
                  <a:ext uri="{FF2B5EF4-FFF2-40B4-BE49-F238E27FC236}">
                    <a16:creationId xmlns:a16="http://schemas.microsoft.com/office/drawing/2014/main" id="{7C27A6F8-766B-433B-A55F-4AA011D1F24F}"/>
                  </a:ext>
                </a:extLst>
              </p:cNvPr>
              <p:cNvSpPr/>
              <p:nvPr/>
            </p:nvSpPr>
            <p:spPr>
              <a:xfrm>
                <a:off x="3560516" y="4423385"/>
                <a:ext cx="2143017" cy="584775"/>
              </a:xfrm>
              <a:prstGeom prst="rect">
                <a:avLst/>
              </a:prstGeom>
            </p:spPr>
            <p:txBody>
              <a:bodyPr wrap="square">
                <a:spAutoFit/>
              </a:bodyPr>
              <a:lstStyle/>
              <a:p>
                <a:pPr lvl="0" algn="ctr">
                  <a:spcBef>
                    <a:spcPct val="20000"/>
                  </a:spcBef>
                </a:pPr>
                <a:r>
                  <a:rPr lang="en-US" sz="3200" b="1" dirty="0">
                    <a:solidFill>
                      <a:srgbClr val="FFFF99"/>
                    </a:solidFill>
                    <a:latin typeface="+mj-lt"/>
                  </a:rPr>
                  <a:t>Shift </a:t>
                </a:r>
                <a14:m>
                  <m:oMath xmlns:m="http://schemas.openxmlformats.org/officeDocument/2006/math">
                    <m:r>
                      <a:rPr lang="en-US" sz="3200" b="1" i="1" smtClean="0">
                        <a:solidFill>
                          <a:srgbClr val="FFFF99"/>
                        </a:solidFill>
                        <a:latin typeface="Cambria Math" panose="02040503050406030204" pitchFamily="18" charset="0"/>
                        <a:ea typeface="Cambria Math" panose="02040503050406030204" pitchFamily="18" charset="0"/>
                      </a:rPr>
                      <m:t>𝚫</m:t>
                    </m:r>
                  </m:oMath>
                </a14:m>
                <a:endParaRPr lang="en-US" sz="3200" b="1" dirty="0">
                  <a:solidFill>
                    <a:srgbClr val="FFFF99"/>
                  </a:solidFill>
                  <a:latin typeface="+mj-lt"/>
                </a:endParaRPr>
              </a:p>
            </p:txBody>
          </p:sp>
        </mc:Choice>
        <mc:Fallback xmlns="">
          <p:sp>
            <p:nvSpPr>
              <p:cNvPr id="249" name="Rectangle 248">
                <a:extLst>
                  <a:ext uri="{FF2B5EF4-FFF2-40B4-BE49-F238E27FC236}">
                    <a16:creationId xmlns:a16="http://schemas.microsoft.com/office/drawing/2014/main" id="{7C27A6F8-766B-433B-A55F-4AA011D1F24F}"/>
                  </a:ext>
                </a:extLst>
              </p:cNvPr>
              <p:cNvSpPr>
                <a:spLocks noRot="1" noChangeAspect="1" noMove="1" noResize="1" noEditPoints="1" noAdjustHandles="1" noChangeArrowheads="1" noChangeShapeType="1" noTextEdit="1"/>
              </p:cNvSpPr>
              <p:nvPr/>
            </p:nvSpPr>
            <p:spPr>
              <a:xfrm>
                <a:off x="3560516" y="4423385"/>
                <a:ext cx="2143017" cy="584775"/>
              </a:xfrm>
              <a:prstGeom prst="rect">
                <a:avLst/>
              </a:prstGeom>
              <a:blipFill>
                <a:blip r:embed="rId6"/>
                <a:stretch>
                  <a:fillRect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 name="Rectangle 249">
                <a:extLst>
                  <a:ext uri="{FF2B5EF4-FFF2-40B4-BE49-F238E27FC236}">
                    <a16:creationId xmlns:a16="http://schemas.microsoft.com/office/drawing/2014/main" id="{7C27A6F8-766B-433B-A55F-4AA011D1F24F}"/>
                  </a:ext>
                </a:extLst>
              </p:cNvPr>
              <p:cNvSpPr/>
              <p:nvPr/>
            </p:nvSpPr>
            <p:spPr>
              <a:xfrm rot="16200000">
                <a:off x="2160415" y="3040300"/>
                <a:ext cx="2198648" cy="584775"/>
              </a:xfrm>
              <a:prstGeom prst="rect">
                <a:avLst/>
              </a:prstGeom>
            </p:spPr>
            <p:txBody>
              <a:bodyPr wrap="square">
                <a:spAutoFit/>
              </a:bodyPr>
              <a:lstStyle/>
              <a:p>
                <a:pPr lvl="0" algn="ctr">
                  <a:spcBef>
                    <a:spcPct val="20000"/>
                  </a:spcBef>
                </a:pPr>
                <a:r>
                  <a:rPr lang="en-US" sz="3200" b="1" dirty="0">
                    <a:solidFill>
                      <a:srgbClr val="FFFF99"/>
                    </a:solidFill>
                    <a:latin typeface="+mj-lt"/>
                  </a:rPr>
                  <a:t>Tilt </a:t>
                </a:r>
                <a14:m>
                  <m:oMath xmlns:m="http://schemas.openxmlformats.org/officeDocument/2006/math">
                    <m:r>
                      <a:rPr lang="en-US" sz="3200" b="1" i="1" smtClean="0">
                        <a:solidFill>
                          <a:srgbClr val="FFFF99"/>
                        </a:solidFill>
                        <a:latin typeface="Cambria Math" panose="02040503050406030204" pitchFamily="18" charset="0"/>
                        <a:ea typeface="Cambria Math" panose="02040503050406030204" pitchFamily="18" charset="0"/>
                      </a:rPr>
                      <m:t>𝜽</m:t>
                    </m:r>
                  </m:oMath>
                </a14:m>
                <a:endParaRPr lang="en-US" sz="3200" b="1" dirty="0">
                  <a:solidFill>
                    <a:srgbClr val="FFFF99"/>
                  </a:solidFill>
                  <a:latin typeface="+mj-lt"/>
                </a:endParaRPr>
              </a:p>
            </p:txBody>
          </p:sp>
        </mc:Choice>
        <mc:Fallback xmlns="">
          <p:sp>
            <p:nvSpPr>
              <p:cNvPr id="250" name="Rectangle 249">
                <a:extLst>
                  <a:ext uri="{FF2B5EF4-FFF2-40B4-BE49-F238E27FC236}">
                    <a16:creationId xmlns:a16="http://schemas.microsoft.com/office/drawing/2014/main" id="{7C27A6F8-766B-433B-A55F-4AA011D1F24F}"/>
                  </a:ext>
                </a:extLst>
              </p:cNvPr>
              <p:cNvSpPr>
                <a:spLocks noRot="1" noChangeAspect="1" noMove="1" noResize="1" noEditPoints="1" noAdjustHandles="1" noChangeArrowheads="1" noChangeShapeType="1" noTextEdit="1"/>
              </p:cNvSpPr>
              <p:nvPr/>
            </p:nvSpPr>
            <p:spPr>
              <a:xfrm rot="16200000">
                <a:off x="2160415" y="3040300"/>
                <a:ext cx="2198648" cy="584775"/>
              </a:xfrm>
              <a:prstGeom prst="rect">
                <a:avLst/>
              </a:prstGeom>
              <a:blipFill>
                <a:blip r:embed="rId7"/>
                <a:stretch>
                  <a:fillRect l="-12500" r="-34375"/>
                </a:stretch>
              </a:blipFill>
            </p:spPr>
            <p:txBody>
              <a:bodyPr/>
              <a:lstStyle/>
              <a:p>
                <a:r>
                  <a:rPr lang="en-US">
                    <a:noFill/>
                  </a:rPr>
                  <a:t> </a:t>
                </a:r>
              </a:p>
            </p:txBody>
          </p:sp>
        </mc:Fallback>
      </mc:AlternateContent>
      <p:sp>
        <p:nvSpPr>
          <p:cNvPr id="252" name="Rectangle 251">
            <a:extLst>
              <a:ext uri="{FF2B5EF4-FFF2-40B4-BE49-F238E27FC236}">
                <a16:creationId xmlns:a16="http://schemas.microsoft.com/office/drawing/2014/main" id="{7C27A6F8-766B-433B-A55F-4AA011D1F24F}"/>
              </a:ext>
            </a:extLst>
          </p:cNvPr>
          <p:cNvSpPr/>
          <p:nvPr/>
        </p:nvSpPr>
        <p:spPr>
          <a:xfrm>
            <a:off x="2852630" y="1362177"/>
            <a:ext cx="3521580" cy="794064"/>
          </a:xfrm>
          <a:prstGeom prst="rect">
            <a:avLst/>
          </a:prstGeom>
        </p:spPr>
        <p:txBody>
          <a:bodyPr wrap="square">
            <a:spAutoFit/>
          </a:bodyPr>
          <a:lstStyle/>
          <a:p>
            <a:pPr lvl="0" algn="ctr">
              <a:spcBef>
                <a:spcPct val="20000"/>
              </a:spcBef>
            </a:pPr>
            <a:r>
              <a:rPr lang="en-US" sz="2400" b="1" dirty="0">
                <a:solidFill>
                  <a:schemeClr val="bg1"/>
                </a:solidFill>
                <a:latin typeface="+mj-lt"/>
              </a:rPr>
              <a:t>Analytical model</a:t>
            </a:r>
          </a:p>
          <a:p>
            <a:pPr algn="ctr">
              <a:spcBef>
                <a:spcPct val="20000"/>
              </a:spcBef>
            </a:pPr>
            <a:r>
              <a:rPr lang="en-US" b="1" dirty="0">
                <a:solidFill>
                  <a:schemeClr val="bg1"/>
                </a:solidFill>
                <a:latin typeface="+mj-lt"/>
              </a:rPr>
              <a:t>[</a:t>
            </a:r>
            <a:r>
              <a:rPr lang="en-US" i="1" dirty="0" err="1">
                <a:solidFill>
                  <a:schemeClr val="bg1"/>
                </a:solidFill>
                <a:latin typeface="+mj-lt"/>
              </a:rPr>
              <a:t>Osnabrugge</a:t>
            </a:r>
            <a:r>
              <a:rPr lang="en-US" i="1" dirty="0">
                <a:solidFill>
                  <a:schemeClr val="bg1"/>
                </a:solidFill>
                <a:latin typeface="+mj-lt"/>
              </a:rPr>
              <a:t> et al. </a:t>
            </a:r>
            <a:r>
              <a:rPr lang="en-US" b="1" dirty="0">
                <a:solidFill>
                  <a:schemeClr val="bg1"/>
                </a:solidFill>
                <a:latin typeface="+mj-lt"/>
              </a:rPr>
              <a:t>]</a:t>
            </a:r>
          </a:p>
        </p:txBody>
      </p:sp>
      <p:sp>
        <p:nvSpPr>
          <p:cNvPr id="253" name="Rectangle 252">
            <a:extLst>
              <a:ext uri="{FF2B5EF4-FFF2-40B4-BE49-F238E27FC236}">
                <a16:creationId xmlns:a16="http://schemas.microsoft.com/office/drawing/2014/main" id="{7C27A6F8-766B-433B-A55F-4AA011D1F24F}"/>
              </a:ext>
            </a:extLst>
          </p:cNvPr>
          <p:cNvSpPr/>
          <p:nvPr/>
        </p:nvSpPr>
        <p:spPr>
          <a:xfrm>
            <a:off x="5703533" y="1362177"/>
            <a:ext cx="3886200" cy="794064"/>
          </a:xfrm>
          <a:prstGeom prst="rect">
            <a:avLst/>
          </a:prstGeom>
        </p:spPr>
        <p:txBody>
          <a:bodyPr wrap="square">
            <a:spAutoFit/>
          </a:bodyPr>
          <a:lstStyle/>
          <a:p>
            <a:pPr lvl="0" algn="ctr">
              <a:spcBef>
                <a:spcPct val="20000"/>
              </a:spcBef>
            </a:pPr>
            <a:r>
              <a:rPr lang="en-US" sz="2400" b="1" dirty="0">
                <a:solidFill>
                  <a:schemeClr val="bg1"/>
                </a:solidFill>
                <a:latin typeface="+mj-lt"/>
              </a:rPr>
              <a:t>Lab measurement</a:t>
            </a:r>
          </a:p>
          <a:p>
            <a:pPr algn="ctr">
              <a:spcBef>
                <a:spcPct val="20000"/>
              </a:spcBef>
            </a:pPr>
            <a:r>
              <a:rPr lang="en-US" b="1" dirty="0">
                <a:solidFill>
                  <a:schemeClr val="bg1"/>
                </a:solidFill>
                <a:latin typeface="+mj-lt"/>
              </a:rPr>
              <a:t>[</a:t>
            </a:r>
            <a:r>
              <a:rPr lang="en-US" i="1" dirty="0" err="1">
                <a:solidFill>
                  <a:schemeClr val="bg1"/>
                </a:solidFill>
                <a:latin typeface="+mj-lt"/>
              </a:rPr>
              <a:t>Osnabrugge</a:t>
            </a:r>
            <a:r>
              <a:rPr lang="en-US" i="1" dirty="0">
                <a:solidFill>
                  <a:schemeClr val="bg1"/>
                </a:solidFill>
                <a:latin typeface="+mj-lt"/>
              </a:rPr>
              <a:t> et al. </a:t>
            </a:r>
            <a:r>
              <a:rPr lang="en-US" b="1" dirty="0">
                <a:solidFill>
                  <a:schemeClr val="bg1"/>
                </a:solidFill>
                <a:latin typeface="+mj-lt"/>
              </a:rPr>
              <a:t>]</a:t>
            </a:r>
          </a:p>
        </p:txBody>
      </p:sp>
      <p:sp>
        <p:nvSpPr>
          <p:cNvPr id="254" name="Rectangle 253">
            <a:extLst>
              <a:ext uri="{FF2B5EF4-FFF2-40B4-BE49-F238E27FC236}">
                <a16:creationId xmlns:a16="http://schemas.microsoft.com/office/drawing/2014/main" id="{7C27A6F8-766B-433B-A55F-4AA011D1F24F}"/>
              </a:ext>
            </a:extLst>
          </p:cNvPr>
          <p:cNvSpPr/>
          <p:nvPr/>
        </p:nvSpPr>
        <p:spPr>
          <a:xfrm>
            <a:off x="9126384" y="1094019"/>
            <a:ext cx="3094642" cy="1163395"/>
          </a:xfrm>
          <a:prstGeom prst="rect">
            <a:avLst/>
          </a:prstGeom>
        </p:spPr>
        <p:txBody>
          <a:bodyPr wrap="square">
            <a:spAutoFit/>
          </a:bodyPr>
          <a:lstStyle/>
          <a:p>
            <a:pPr lvl="0" algn="ctr">
              <a:spcBef>
                <a:spcPct val="20000"/>
              </a:spcBef>
            </a:pPr>
            <a:r>
              <a:rPr lang="en-US" sz="2400" b="1" dirty="0">
                <a:solidFill>
                  <a:schemeClr val="bg1"/>
                </a:solidFill>
                <a:latin typeface="+mj-lt"/>
              </a:rPr>
              <a:t>Monte Carlo simulation</a:t>
            </a:r>
          </a:p>
          <a:p>
            <a:pPr algn="ctr">
              <a:spcBef>
                <a:spcPct val="20000"/>
              </a:spcBef>
            </a:pPr>
            <a:r>
              <a:rPr lang="en-US" b="1" dirty="0">
                <a:solidFill>
                  <a:schemeClr val="bg1"/>
                </a:solidFill>
                <a:latin typeface="+mj-lt"/>
              </a:rPr>
              <a:t>[</a:t>
            </a:r>
            <a:r>
              <a:rPr lang="en-US" i="1" dirty="0">
                <a:solidFill>
                  <a:schemeClr val="bg1"/>
                </a:solidFill>
                <a:latin typeface="+mj-lt"/>
              </a:rPr>
              <a:t>Ours</a:t>
            </a:r>
            <a:r>
              <a:rPr lang="en-US" b="1" dirty="0">
                <a:solidFill>
                  <a:schemeClr val="bg1"/>
                </a:solidFill>
                <a:latin typeface="+mj-lt"/>
              </a:rPr>
              <a:t>]</a:t>
            </a:r>
          </a:p>
        </p:txBody>
      </p:sp>
      <p:grpSp>
        <p:nvGrpSpPr>
          <p:cNvPr id="14" name="Group 13"/>
          <p:cNvGrpSpPr/>
          <p:nvPr/>
        </p:nvGrpSpPr>
        <p:grpSpPr>
          <a:xfrm>
            <a:off x="290293" y="2512471"/>
            <a:ext cx="2408482" cy="1640432"/>
            <a:chOff x="2058373" y="2329026"/>
            <a:chExt cx="3521580" cy="2398570"/>
          </a:xfrm>
        </p:grpSpPr>
        <p:sp>
          <p:nvSpPr>
            <p:cNvPr id="15" name="Rectangle 14"/>
            <p:cNvSpPr/>
            <p:nvPr/>
          </p:nvSpPr>
          <p:spPr>
            <a:xfrm rot="10800000" flipV="1">
              <a:off x="2058373" y="2329026"/>
              <a:ext cx="3521580" cy="239857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2441228" flipV="1">
              <a:off x="2508515" y="255117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2441228" flipV="1">
              <a:off x="2959434" y="26873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2441228" flipV="1">
              <a:off x="2846586" y="24394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2441228" flipV="1">
              <a:off x="3708820" y="25371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2441228" flipV="1">
              <a:off x="4038511" y="25917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2441228" flipV="1">
              <a:off x="4325759" y="283198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2441228" flipV="1">
              <a:off x="4507424" y="264459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2441228" flipV="1">
              <a:off x="4842120" y="26311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2441228" flipV="1">
              <a:off x="5123193" y="26420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2441228" flipV="1">
              <a:off x="5080387" y="31194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2441228" flipV="1">
              <a:off x="4969498" y="292031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2441228" flipV="1">
              <a:off x="4842169" y="32914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2441228" flipV="1">
              <a:off x="4990929" y="348226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2441228" flipV="1">
              <a:off x="5261374" y="352937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2441228" flipV="1">
              <a:off x="5097119" y="397683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2441228" flipV="1">
              <a:off x="5252094" y="32516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2441228" flipV="1">
              <a:off x="4504229" y="32531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2441228" flipV="1">
              <a:off x="5304571" y="428737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2441228" flipV="1">
              <a:off x="5250556" y="376619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2441228" flipV="1">
              <a:off x="4460212" y="4117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2441228" flipV="1">
              <a:off x="5292744" y="28537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2441228" flipV="1">
              <a:off x="4853814" y="373446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2441228" flipV="1">
              <a:off x="4853495" y="42430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2441228" flipV="1">
              <a:off x="4736302" y="39297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2441228" flipV="1">
              <a:off x="4132099" y="41664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2441228" flipV="1">
              <a:off x="4295776" y="446813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2441228" flipV="1">
              <a:off x="5037752" y="44869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2441228" flipV="1">
              <a:off x="3866369" y="40738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2441228" flipV="1">
              <a:off x="3842329" y="42941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2441228" flipV="1">
              <a:off x="3430161" y="44812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2441228" flipV="1">
              <a:off x="2866447" y="449818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2441228" flipV="1">
              <a:off x="2551350" y="426528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2441228" flipV="1">
              <a:off x="3332017" y="431429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2441228" flipV="1">
              <a:off x="2257102" y="446057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2441228" flipV="1">
              <a:off x="2338241" y="39835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2441228" flipV="1">
              <a:off x="2811068" y="39686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2441228" flipV="1">
              <a:off x="2694418" y="372798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2441228" flipV="1">
              <a:off x="2375001" y="36004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2441228" flipV="1">
              <a:off x="2422672" y="32770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2441228" flipV="1">
              <a:off x="2616508" y="278447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2441228" flipV="1">
              <a:off x="2217074" y="24305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2441228" flipV="1">
              <a:off x="2715057" y="30677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2441228" flipV="1">
              <a:off x="2306838" y="284107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2441228" flipV="1">
              <a:off x="2253378" y="311498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2441228" flipV="1">
              <a:off x="3055526" y="388279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2441228" flipV="1">
              <a:off x="3086327" y="33872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2441228" flipV="1">
              <a:off x="3186836" y="30134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2441228" flipV="1">
              <a:off x="3446545" y="309671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2441228" flipV="1">
              <a:off x="3941714" y="299850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2441228" flipV="1">
              <a:off x="4110949" y="34746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2441228" flipV="1">
              <a:off x="4146493" y="321438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2441228" flipV="1">
              <a:off x="4230569" y="38600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2441228" flipV="1">
              <a:off x="3764392" y="38019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2441228" flipV="1">
              <a:off x="3244917" y="37859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2441228" flipV="1">
              <a:off x="3315416" y="350133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5" name="Straight Connector 84"/>
          <p:cNvCxnSpPr/>
          <p:nvPr/>
        </p:nvCxnSpPr>
        <p:spPr>
          <a:xfrm>
            <a:off x="1964060" y="1290531"/>
            <a:ext cx="0" cy="121151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Rectangle 72"/>
              <p:cNvSpPr/>
              <p:nvPr/>
            </p:nvSpPr>
            <p:spPr>
              <a:xfrm>
                <a:off x="-14862" y="632726"/>
                <a:ext cx="71506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𝑖</m:t>
                          </m:r>
                        </m:e>
                        <m:sub>
                          <m:r>
                            <a:rPr lang="en-US" sz="4000" i="1" smtClean="0">
                              <a:solidFill>
                                <a:schemeClr val="bg1"/>
                              </a:solidFill>
                              <a:latin typeface="Cambria Math" panose="02040503050406030204" pitchFamily="18" charset="0"/>
                            </a:rPr>
                            <m:t>1</m:t>
                          </m:r>
                        </m:sub>
                      </m:sSub>
                    </m:oMath>
                  </m:oMathPara>
                </a14:m>
                <a:endParaRPr lang="en-US" sz="4000" dirty="0"/>
              </a:p>
            </p:txBody>
          </p:sp>
        </mc:Choice>
        <mc:Fallback xmlns="">
          <p:sp>
            <p:nvSpPr>
              <p:cNvPr id="73" name="Rectangle 72"/>
              <p:cNvSpPr>
                <a:spLocks noRot="1" noChangeAspect="1" noMove="1" noResize="1" noEditPoints="1" noAdjustHandles="1" noChangeArrowheads="1" noChangeShapeType="1" noTextEdit="1"/>
              </p:cNvSpPr>
              <p:nvPr/>
            </p:nvSpPr>
            <p:spPr>
              <a:xfrm>
                <a:off x="-14862" y="632726"/>
                <a:ext cx="715068" cy="70788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2356430" y="763826"/>
                <a:ext cx="72692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dirty="0"/>
              </a:p>
            </p:txBody>
          </p:sp>
        </mc:Choice>
        <mc:Fallback xmlns="">
          <p:sp>
            <p:nvSpPr>
              <p:cNvPr id="78" name="Rectangle 77"/>
              <p:cNvSpPr>
                <a:spLocks noRot="1" noChangeAspect="1" noMove="1" noResize="1" noEditPoints="1" noAdjustHandles="1" noChangeArrowheads="1" noChangeShapeType="1" noTextEdit="1"/>
              </p:cNvSpPr>
              <p:nvPr/>
            </p:nvSpPr>
            <p:spPr>
              <a:xfrm>
                <a:off x="2356430" y="763826"/>
                <a:ext cx="726929" cy="707886"/>
              </a:xfrm>
              <a:prstGeom prst="rect">
                <a:avLst/>
              </a:prstGeom>
              <a:blipFill>
                <a:blip r:embed="rId9"/>
                <a:stretch>
                  <a:fillRect/>
                </a:stretch>
              </a:blipFill>
            </p:spPr>
            <p:txBody>
              <a:bodyPr/>
              <a:lstStyle/>
              <a:p>
                <a:r>
                  <a:rPr lang="en-US">
                    <a:noFill/>
                  </a:rPr>
                  <a:t> </a:t>
                </a:r>
              </a:p>
            </p:txBody>
          </p:sp>
        </mc:Fallback>
      </mc:AlternateContent>
      <p:grpSp>
        <p:nvGrpSpPr>
          <p:cNvPr id="89" name="Group 88"/>
          <p:cNvGrpSpPr/>
          <p:nvPr/>
        </p:nvGrpSpPr>
        <p:grpSpPr>
          <a:xfrm>
            <a:off x="1335139" y="1321319"/>
            <a:ext cx="999745" cy="2211039"/>
            <a:chOff x="1335139" y="1321319"/>
            <a:chExt cx="999745" cy="2211039"/>
          </a:xfrm>
        </p:grpSpPr>
        <p:sp>
          <p:nvSpPr>
            <p:cNvPr id="12" name="Isosceles Triangle 11"/>
            <p:cNvSpPr/>
            <p:nvPr/>
          </p:nvSpPr>
          <p:spPr>
            <a:xfrm rot="11700000">
              <a:off x="1933438" y="1321319"/>
              <a:ext cx="399184" cy="1225039"/>
            </a:xfrm>
            <a:prstGeom prst="triangle">
              <a:avLst/>
            </a:prstGeom>
            <a:solidFill>
              <a:srgbClr val="FFFF99">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rot="953607">
              <a:off x="1335139" y="2489181"/>
              <a:ext cx="999745" cy="1043177"/>
              <a:chOff x="2048985" y="2809219"/>
              <a:chExt cx="999745" cy="1043177"/>
            </a:xfrm>
          </p:grpSpPr>
          <p:sp>
            <p:nvSpPr>
              <p:cNvPr id="93" name="Isosceles Triangle 92"/>
              <p:cNvSpPr/>
              <p:nvPr/>
            </p:nvSpPr>
            <p:spPr>
              <a:xfrm>
                <a:off x="2196000" y="2809219"/>
                <a:ext cx="703804" cy="896446"/>
              </a:xfrm>
              <a:prstGeom prst="triangle">
                <a:avLst/>
              </a:prstGeom>
              <a:solidFill>
                <a:srgbClr val="FFFF99">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hord 85"/>
              <p:cNvSpPr/>
              <p:nvPr/>
            </p:nvSpPr>
            <p:spPr>
              <a:xfrm>
                <a:off x="2048985" y="2852651"/>
                <a:ext cx="999745" cy="999745"/>
              </a:xfrm>
              <a:prstGeom prst="chord">
                <a:avLst>
                  <a:gd name="adj1" fmla="val 2700000"/>
                  <a:gd name="adj2" fmla="val 8110369"/>
                </a:avLst>
              </a:prstGeom>
              <a:solidFill>
                <a:srgbClr val="FFFF99">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flipH="1">
            <a:off x="625102" y="1282020"/>
            <a:ext cx="999745" cy="2211039"/>
            <a:chOff x="1335139" y="1321319"/>
            <a:chExt cx="999745" cy="2211039"/>
          </a:xfrm>
          <a:solidFill>
            <a:srgbClr val="F9965B">
              <a:alpha val="50000"/>
            </a:srgbClr>
          </a:solidFill>
        </p:grpSpPr>
        <p:sp>
          <p:nvSpPr>
            <p:cNvPr id="99" name="Isosceles Triangle 98"/>
            <p:cNvSpPr/>
            <p:nvPr/>
          </p:nvSpPr>
          <p:spPr>
            <a:xfrm rot="11700000">
              <a:off x="1933438" y="1321319"/>
              <a:ext cx="399184" cy="1225039"/>
            </a:xfrm>
            <a:prstGeom prst="triangl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rot="953607">
              <a:off x="1335139" y="2489181"/>
              <a:ext cx="999745" cy="1043177"/>
              <a:chOff x="2048985" y="2809219"/>
              <a:chExt cx="999745" cy="1043177"/>
            </a:xfrm>
            <a:grpFill/>
          </p:grpSpPr>
          <p:sp>
            <p:nvSpPr>
              <p:cNvPr id="101" name="Isosceles Triangle 100"/>
              <p:cNvSpPr/>
              <p:nvPr/>
            </p:nvSpPr>
            <p:spPr>
              <a:xfrm>
                <a:off x="2196000" y="2809219"/>
                <a:ext cx="703804" cy="896446"/>
              </a:xfrm>
              <a:prstGeom prst="triangl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hord 101"/>
              <p:cNvSpPr/>
              <p:nvPr/>
            </p:nvSpPr>
            <p:spPr>
              <a:xfrm>
                <a:off x="2048985" y="2852651"/>
                <a:ext cx="999745" cy="999745"/>
              </a:xfrm>
              <a:prstGeom prst="chord">
                <a:avLst>
                  <a:gd name="adj1" fmla="val 2700000"/>
                  <a:gd name="adj2" fmla="val 8110369"/>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3" name="Straight Connector 102"/>
          <p:cNvCxnSpPr/>
          <p:nvPr/>
        </p:nvCxnSpPr>
        <p:spPr>
          <a:xfrm>
            <a:off x="1004684" y="1290531"/>
            <a:ext cx="0" cy="121151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1" name="Pie 90"/>
          <p:cNvSpPr/>
          <p:nvPr/>
        </p:nvSpPr>
        <p:spPr>
          <a:xfrm flipH="1">
            <a:off x="1507885" y="2005005"/>
            <a:ext cx="914400" cy="914400"/>
          </a:xfrm>
          <a:prstGeom prst="pie">
            <a:avLst>
              <a:gd name="adj1" fmla="val 15024870"/>
              <a:gd name="adj2" fmla="val 1620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Pie 108"/>
          <p:cNvSpPr/>
          <p:nvPr/>
        </p:nvSpPr>
        <p:spPr>
          <a:xfrm>
            <a:off x="547570" y="2005005"/>
            <a:ext cx="914400" cy="914400"/>
          </a:xfrm>
          <a:prstGeom prst="pie">
            <a:avLst>
              <a:gd name="adj1" fmla="val 15024870"/>
              <a:gd name="adj2" fmla="val 1620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10" name="Rectangle 109"/>
              <p:cNvSpPr/>
              <p:nvPr/>
            </p:nvSpPr>
            <p:spPr>
              <a:xfrm rot="938878">
                <a:off x="1959634" y="1694996"/>
                <a:ext cx="67467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L" sz="2000" i="1" smtClean="0">
                          <a:solidFill>
                            <a:schemeClr val="bg1"/>
                          </a:solidFill>
                          <a:latin typeface="Cambria Math" panose="02040503050406030204" pitchFamily="18" charset="0"/>
                          <a:ea typeface="Cambria Math" panose="02040503050406030204" pitchFamily="18" charset="0"/>
                        </a:rPr>
                        <m:t>𝜃</m:t>
                      </m:r>
                      <m:r>
                        <a:rPr lang="he-IL" sz="2000" b="0" i="1" smtClean="0">
                          <a:solidFill>
                            <a:schemeClr val="bg1"/>
                          </a:solidFill>
                          <a:latin typeface="Cambria Math" panose="02040503050406030204" pitchFamily="18" charset="0"/>
                          <a:ea typeface="Cambria Math" panose="02040503050406030204" pitchFamily="18" charset="0"/>
                        </a:rPr>
                        <m:t>/</m:t>
                      </m:r>
                      <m:r>
                        <a:rPr lang="he-IL" sz="2000" b="0" i="1" smtClean="0">
                          <a:solidFill>
                            <a:schemeClr val="bg1"/>
                          </a:solidFill>
                          <a:latin typeface="Cambria Math" panose="02040503050406030204" pitchFamily="18" charset="0"/>
                          <a:ea typeface="Cambria Math" panose="02040503050406030204" pitchFamily="18" charset="0"/>
                        </a:rPr>
                        <m:t>2</m:t>
                      </m:r>
                    </m:oMath>
                  </m:oMathPara>
                </a14:m>
                <a:endParaRPr lang="en-US" sz="2000" dirty="0"/>
              </a:p>
            </p:txBody>
          </p:sp>
        </mc:Choice>
        <mc:Fallback xmlns="">
          <p:sp>
            <p:nvSpPr>
              <p:cNvPr id="110" name="Rectangle 109"/>
              <p:cNvSpPr>
                <a:spLocks noRot="1" noChangeAspect="1" noMove="1" noResize="1" noEditPoints="1" noAdjustHandles="1" noChangeArrowheads="1" noChangeShapeType="1" noTextEdit="1"/>
              </p:cNvSpPr>
              <p:nvPr/>
            </p:nvSpPr>
            <p:spPr>
              <a:xfrm rot="938878">
                <a:off x="1959634" y="1694996"/>
                <a:ext cx="674672" cy="400110"/>
              </a:xfrm>
              <a:prstGeom prst="rect">
                <a:avLst/>
              </a:prstGeom>
              <a:blipFill>
                <a:blip r:embed="rId10"/>
                <a:stretch>
                  <a:fillRect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rot="19990466">
                <a:off x="150983" y="1716451"/>
                <a:ext cx="86703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e-IL" sz="2000" b="0" i="1" smtClean="0">
                          <a:solidFill>
                            <a:schemeClr val="bg1"/>
                          </a:solidFill>
                          <a:latin typeface="Cambria Math" panose="02040503050406030204" pitchFamily="18" charset="0"/>
                          <a:ea typeface="Cambria Math" panose="02040503050406030204" pitchFamily="18" charset="0"/>
                        </a:rPr>
                        <m:t>−</m:t>
                      </m:r>
                      <m:r>
                        <a:rPr lang="en-IL" sz="2000" i="1" smtClean="0">
                          <a:solidFill>
                            <a:schemeClr val="bg1"/>
                          </a:solidFill>
                          <a:latin typeface="Cambria Math" panose="02040503050406030204" pitchFamily="18" charset="0"/>
                          <a:ea typeface="Cambria Math" panose="02040503050406030204" pitchFamily="18" charset="0"/>
                        </a:rPr>
                        <m:t>𝜃</m:t>
                      </m:r>
                      <m:r>
                        <a:rPr lang="he-IL" sz="2000" b="0" i="1" smtClean="0">
                          <a:solidFill>
                            <a:schemeClr val="bg1"/>
                          </a:solidFill>
                          <a:latin typeface="Cambria Math" panose="02040503050406030204" pitchFamily="18" charset="0"/>
                          <a:ea typeface="Cambria Math" panose="02040503050406030204" pitchFamily="18" charset="0"/>
                        </a:rPr>
                        <m:t>/</m:t>
                      </m:r>
                      <m:r>
                        <a:rPr lang="he-IL" sz="2000" b="0" i="1" smtClean="0">
                          <a:solidFill>
                            <a:schemeClr val="bg1"/>
                          </a:solidFill>
                          <a:latin typeface="Cambria Math" panose="02040503050406030204" pitchFamily="18" charset="0"/>
                          <a:ea typeface="Cambria Math" panose="02040503050406030204" pitchFamily="18" charset="0"/>
                        </a:rPr>
                        <m:t>2</m:t>
                      </m:r>
                    </m:oMath>
                  </m:oMathPara>
                </a14:m>
                <a:endParaRPr lang="en-US" sz="2000" dirty="0"/>
              </a:p>
            </p:txBody>
          </p:sp>
        </mc:Choice>
        <mc:Fallback xmlns="">
          <p:sp>
            <p:nvSpPr>
              <p:cNvPr id="111" name="Rectangle 110"/>
              <p:cNvSpPr>
                <a:spLocks noRot="1" noChangeAspect="1" noMove="1" noResize="1" noEditPoints="1" noAdjustHandles="1" noChangeArrowheads="1" noChangeShapeType="1" noTextEdit="1"/>
              </p:cNvSpPr>
              <p:nvPr/>
            </p:nvSpPr>
            <p:spPr>
              <a:xfrm rot="19990466">
                <a:off x="150983" y="1716451"/>
                <a:ext cx="867032" cy="4001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p:cNvSpPr/>
              <p:nvPr/>
            </p:nvSpPr>
            <p:spPr>
              <a:xfrm>
                <a:off x="1275299" y="2152907"/>
                <a:ext cx="40748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i="1" smtClean="0">
                          <a:solidFill>
                            <a:schemeClr val="bg1"/>
                          </a:solidFill>
                          <a:latin typeface="Cambria Math" panose="02040503050406030204" pitchFamily="18" charset="0"/>
                        </a:rPr>
                        <m:t>Δ</m:t>
                      </m:r>
                    </m:oMath>
                  </m:oMathPara>
                </a14:m>
                <a:endParaRPr lang="en-US" sz="2000" dirty="0">
                  <a:solidFill>
                    <a:schemeClr val="bg1"/>
                  </a:solidFill>
                </a:endParaRPr>
              </a:p>
            </p:txBody>
          </p:sp>
        </mc:Choice>
        <mc:Fallback xmlns="">
          <p:sp>
            <p:nvSpPr>
              <p:cNvPr id="112" name="Rectangle 111"/>
              <p:cNvSpPr>
                <a:spLocks noRot="1" noChangeAspect="1" noMove="1" noResize="1" noEditPoints="1" noAdjustHandles="1" noChangeArrowheads="1" noChangeShapeType="1" noTextEdit="1"/>
              </p:cNvSpPr>
              <p:nvPr/>
            </p:nvSpPr>
            <p:spPr>
              <a:xfrm>
                <a:off x="1275299" y="2152907"/>
                <a:ext cx="407484" cy="400110"/>
              </a:xfrm>
              <a:prstGeom prst="rect">
                <a:avLst/>
              </a:prstGeom>
              <a:blipFill>
                <a:blip r:embed="rId12"/>
                <a:stretch>
                  <a:fillRect/>
                </a:stretch>
              </a:blipFill>
            </p:spPr>
            <p:txBody>
              <a:bodyPr/>
              <a:lstStyle/>
              <a:p>
                <a:r>
                  <a:rPr lang="en-US">
                    <a:noFill/>
                  </a:rPr>
                  <a:t> </a:t>
                </a:r>
              </a:p>
            </p:txBody>
          </p:sp>
        </mc:Fallback>
      </mc:AlternateContent>
      <p:cxnSp>
        <p:nvCxnSpPr>
          <p:cNvPr id="113" name="Straight Arrow Connector 112"/>
          <p:cNvCxnSpPr/>
          <p:nvPr/>
        </p:nvCxnSpPr>
        <p:spPr>
          <a:xfrm>
            <a:off x="977900" y="2489200"/>
            <a:ext cx="1012825" cy="0"/>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11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par>
                                <p:cTn id="8" presetID="10" presetClass="entr" presetSubtype="0" fill="hold" nodeType="withEffect">
                                  <p:stCondLst>
                                    <p:cond delay="0"/>
                                  </p:stCondLst>
                                  <p:childTnLst>
                                    <p:set>
                                      <p:cBhvr>
                                        <p:cTn id="9" dur="1" fill="hold">
                                          <p:stCondLst>
                                            <p:cond delay="0"/>
                                          </p:stCondLst>
                                        </p:cTn>
                                        <p:tgtEl>
                                          <p:spTgt spid="242"/>
                                        </p:tgtEl>
                                        <p:attrNameLst>
                                          <p:attrName>style.visibility</p:attrName>
                                        </p:attrNameLst>
                                      </p:cBhvr>
                                      <p:to>
                                        <p:strVal val="visible"/>
                                      </p:to>
                                    </p:set>
                                    <p:animEffect transition="in" filter="fade">
                                      <p:cBhvr>
                                        <p:cTn id="10" dur="500"/>
                                        <p:tgtEl>
                                          <p:spTgt spid="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4"/>
                                        </p:tgtEl>
                                        <p:attrNameLst>
                                          <p:attrName>style.visibility</p:attrName>
                                        </p:attrNameLst>
                                      </p:cBhvr>
                                      <p:to>
                                        <p:strVal val="visible"/>
                                      </p:to>
                                    </p:set>
                                    <p:animEffect transition="in" filter="fade">
                                      <p:cBhvr>
                                        <p:cTn id="15" dur="500"/>
                                        <p:tgtEl>
                                          <p:spTgt spid="2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4"/>
                                        </p:tgtEl>
                                        <p:attrNameLst>
                                          <p:attrName>style.visibility</p:attrName>
                                        </p:attrNameLst>
                                      </p:cBhvr>
                                      <p:to>
                                        <p:strVal val="visible"/>
                                      </p:to>
                                    </p:set>
                                    <p:animEffect transition="in" filter="fade">
                                      <p:cBhvr>
                                        <p:cTn id="18"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82534F-A872-48CE-AA17-384C78EFA102}"/>
              </a:ext>
            </a:extLst>
          </p:cNvPr>
          <p:cNvSpPr>
            <a:spLocks noGrp="1"/>
          </p:cNvSpPr>
          <p:nvPr>
            <p:ph type="sldNum" sz="quarter" idx="11"/>
          </p:nvPr>
        </p:nvSpPr>
        <p:spPr/>
        <p:txBody>
          <a:bodyPr/>
          <a:lstStyle/>
          <a:p>
            <a:fld id="{21486E46-8155-4659-B003-5F764003AB30}" type="slidenum">
              <a:rPr lang="he-IL" smtClean="0"/>
              <a:t>23</a:t>
            </a:fld>
            <a:endParaRPr lang="he-IL"/>
          </a:p>
        </p:txBody>
      </p:sp>
      <p:sp>
        <p:nvSpPr>
          <p:cNvPr id="4" name="Title 1">
            <a:extLst>
              <a:ext uri="{FF2B5EF4-FFF2-40B4-BE49-F238E27FC236}">
                <a16:creationId xmlns:a16="http://schemas.microsoft.com/office/drawing/2014/main" id="{5DF34B76-0D37-4818-A9A6-09D67A2EBB83}"/>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Focusing through turbid media: range predictions </a:t>
            </a:r>
          </a:p>
        </p:txBody>
      </p:sp>
      <p:grpSp>
        <p:nvGrpSpPr>
          <p:cNvPr id="5" name="Group 4"/>
          <p:cNvGrpSpPr/>
          <p:nvPr/>
        </p:nvGrpSpPr>
        <p:grpSpPr>
          <a:xfrm rot="5400000">
            <a:off x="8222443" y="1662784"/>
            <a:ext cx="2519862" cy="1716294"/>
            <a:chOff x="2058373" y="2329026"/>
            <a:chExt cx="3521580" cy="2398570"/>
          </a:xfrm>
        </p:grpSpPr>
        <p:sp>
          <p:nvSpPr>
            <p:cNvPr id="7" name="Rectangle 6"/>
            <p:cNvSpPr/>
            <p:nvPr/>
          </p:nvSpPr>
          <p:spPr>
            <a:xfrm rot="10800000" flipV="1">
              <a:off x="2058373" y="2329026"/>
              <a:ext cx="3521580" cy="239857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2441228" flipV="1">
              <a:off x="2508515" y="255117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2441228" flipV="1">
              <a:off x="2959434" y="26873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2441228" flipV="1">
              <a:off x="2846586" y="24394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2441228" flipV="1">
              <a:off x="3708820" y="25371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2441228" flipV="1">
              <a:off x="4038511" y="25917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2441228" flipV="1">
              <a:off x="4325759" y="283198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2441228" flipV="1">
              <a:off x="4507424" y="264459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2441228" flipV="1">
              <a:off x="4842120" y="26311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2441228" flipV="1">
              <a:off x="5123193" y="26420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2441228" flipV="1">
              <a:off x="5080387" y="31194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2441228" flipV="1">
              <a:off x="4969498" y="292031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2441228" flipV="1">
              <a:off x="4842169" y="32914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2441228" flipV="1">
              <a:off x="4990929" y="348226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2441228" flipV="1">
              <a:off x="5261374" y="352937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2441228" flipV="1">
              <a:off x="5097119" y="397683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2441228" flipV="1">
              <a:off x="5252094" y="32516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2441228" flipV="1">
              <a:off x="4504229" y="32531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2441228" flipV="1">
              <a:off x="5304571" y="428737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2441228" flipV="1">
              <a:off x="5250556" y="376619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2441228" flipV="1">
              <a:off x="4460212" y="4117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2441228" flipV="1">
              <a:off x="5292744" y="28537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2441228" flipV="1">
              <a:off x="4853814" y="373446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2441228" flipV="1">
              <a:off x="4853495" y="42430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2441228" flipV="1">
              <a:off x="4736302" y="39297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2441228" flipV="1">
              <a:off x="4132099" y="41664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2441228" flipV="1">
              <a:off x="4295776" y="446813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2441228" flipV="1">
              <a:off x="5037752" y="44869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2441228" flipV="1">
              <a:off x="3866369" y="40738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2441228" flipV="1">
              <a:off x="3842329" y="42941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2441228" flipV="1">
              <a:off x="3430161" y="44812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2441228" flipV="1">
              <a:off x="2866447" y="449818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2441228" flipV="1">
              <a:off x="2551350" y="426528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2441228" flipV="1">
              <a:off x="3332017" y="431429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2441228" flipV="1">
              <a:off x="2257102" y="446057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2441228" flipV="1">
              <a:off x="2338241" y="39835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2441228" flipV="1">
              <a:off x="2811068" y="39686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2441228" flipV="1">
              <a:off x="2694418" y="372798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2441228" flipV="1">
              <a:off x="2375001" y="36004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2441228" flipV="1">
              <a:off x="2422672" y="32770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2441228" flipV="1">
              <a:off x="2616508" y="278447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2441228" flipV="1">
              <a:off x="2217074" y="24305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2441228" flipV="1">
              <a:off x="2715057" y="30677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2441228" flipV="1">
              <a:off x="2306838" y="284107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2441228" flipV="1">
              <a:off x="2253378" y="311498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2441228" flipV="1">
              <a:off x="3055526" y="388279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2441228" flipV="1">
              <a:off x="3086327" y="33872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2441228" flipV="1">
              <a:off x="3186836" y="30134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2441228" flipV="1">
              <a:off x="3446545" y="309671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2441228" flipV="1">
              <a:off x="3941714" y="299850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2441228" flipV="1">
              <a:off x="4110949" y="34746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2441228" flipV="1">
              <a:off x="4146493" y="321438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2441228" flipV="1">
              <a:off x="4230569" y="38600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2441228" flipV="1">
              <a:off x="3764392" y="38019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2441228" flipV="1">
              <a:off x="3244917" y="37859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2441228" flipV="1">
              <a:off x="3315416" y="350133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Isosceles Triangle 62"/>
          <p:cNvSpPr/>
          <p:nvPr/>
        </p:nvSpPr>
        <p:spPr>
          <a:xfrm rot="5400000">
            <a:off x="8887511" y="1091481"/>
            <a:ext cx="684700" cy="2902688"/>
          </a:xfrm>
          <a:prstGeom prst="triangle">
            <a:avLst/>
          </a:prstGeom>
          <a:gradFill>
            <a:gsLst>
              <a:gs pos="0">
                <a:srgbClr val="F9965B"/>
              </a:gs>
              <a:gs pos="100000">
                <a:schemeClr val="tx1">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284186" y="1442357"/>
            <a:ext cx="2511346" cy="2235512"/>
            <a:chOff x="2728686" y="3309257"/>
            <a:chExt cx="2511346" cy="2235512"/>
          </a:xfrm>
        </p:grpSpPr>
        <p:sp>
          <p:nvSpPr>
            <p:cNvPr id="66" name="Freeform 65"/>
            <p:cNvSpPr/>
            <p:nvPr/>
          </p:nvSpPr>
          <p:spPr>
            <a:xfrm>
              <a:off x="2728686"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4949604"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098839"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839145"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4209298"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4579451"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468992"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Isosceles Triangle 81"/>
          <p:cNvSpPr/>
          <p:nvPr/>
        </p:nvSpPr>
        <p:spPr>
          <a:xfrm rot="5400000">
            <a:off x="8844893" y="1050492"/>
            <a:ext cx="696196" cy="2974807"/>
          </a:xfrm>
          <a:prstGeom prst="triangle">
            <a:avLst>
              <a:gd name="adj" fmla="val 0"/>
            </a:avLst>
          </a:prstGeom>
          <a:gradFill>
            <a:gsLst>
              <a:gs pos="0">
                <a:srgbClr val="FFFF99"/>
              </a:gs>
              <a:gs pos="100000">
                <a:schemeClr val="tx1">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1310867" y="1182612"/>
            <a:ext cx="365362" cy="2812305"/>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10800000" flipH="1" flipV="1">
            <a:off x="1080754" y="-563483"/>
            <a:ext cx="6697762" cy="6168827"/>
            <a:chOff x="-443391" y="751355"/>
            <a:chExt cx="2750909" cy="2272669"/>
          </a:xfrm>
        </p:grpSpPr>
        <p:grpSp>
          <p:nvGrpSpPr>
            <p:cNvPr id="86" name="Group 85"/>
            <p:cNvGrpSpPr/>
            <p:nvPr/>
          </p:nvGrpSpPr>
          <p:grpSpPr>
            <a:xfrm>
              <a:off x="-316848" y="751355"/>
              <a:ext cx="2624366" cy="2256708"/>
              <a:chOff x="3331566" y="-58091"/>
              <a:chExt cx="1020718" cy="914400"/>
            </a:xfrm>
            <a:gradFill>
              <a:gsLst>
                <a:gs pos="0">
                  <a:schemeClr val="bg1">
                    <a:lumMod val="65000"/>
                  </a:schemeClr>
                </a:gs>
                <a:gs pos="47000">
                  <a:schemeClr val="bg1"/>
                </a:gs>
                <a:gs pos="60000">
                  <a:schemeClr val="bg1"/>
                </a:gs>
                <a:gs pos="100000">
                  <a:schemeClr val="bg1">
                    <a:lumMod val="65000"/>
                  </a:schemeClr>
                </a:gs>
              </a:gsLst>
              <a:lin ang="5400000" scaled="1"/>
            </a:gradFill>
          </p:grpSpPr>
          <p:grpSp>
            <p:nvGrpSpPr>
              <p:cNvPr id="88" name="Group 87"/>
              <p:cNvGrpSpPr/>
              <p:nvPr/>
            </p:nvGrpSpPr>
            <p:grpSpPr>
              <a:xfrm>
                <a:off x="3934429" y="288561"/>
                <a:ext cx="417855" cy="234033"/>
                <a:chOff x="3934429" y="288561"/>
                <a:chExt cx="417855" cy="234033"/>
              </a:xfrm>
              <a:grpFill/>
            </p:grpSpPr>
            <p:sp>
              <p:nvSpPr>
                <p:cNvPr id="90" name="Trapezoid 89"/>
                <p:cNvSpPr/>
                <p:nvPr/>
              </p:nvSpPr>
              <p:spPr>
                <a:xfrm rot="5400000">
                  <a:off x="4176486" y="346796"/>
                  <a:ext cx="234031" cy="117565"/>
                </a:xfrm>
                <a:prstGeom prst="trapezoid">
                  <a:avLst>
                    <a:gd name="adj" fmla="val 58525"/>
                  </a:avLst>
                </a:prstGeom>
                <a:gradFill flip="none" rotWithShape="1">
                  <a:gsLst>
                    <a:gs pos="0">
                      <a:schemeClr val="bg1">
                        <a:lumMod val="65000"/>
                        <a:alpha val="76000"/>
                      </a:schemeClr>
                    </a:gs>
                    <a:gs pos="52000">
                      <a:schemeClr val="bg1"/>
                    </a:gs>
                    <a:gs pos="55000">
                      <a:schemeClr val="bg1"/>
                    </a:gs>
                    <a:gs pos="100000">
                      <a:schemeClr val="bg1">
                        <a:lumMod val="65000"/>
                        <a:alpha val="7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sp>
              <p:nvSpPr>
                <p:cNvPr id="91" name="Rectangle 90"/>
                <p:cNvSpPr/>
                <p:nvPr/>
              </p:nvSpPr>
              <p:spPr>
                <a:xfrm>
                  <a:off x="3934429" y="288561"/>
                  <a:ext cx="300292" cy="234031"/>
                </a:xfrm>
                <a:prstGeom prst="rect">
                  <a:avLst/>
                </a:prstGeom>
                <a:gradFill>
                  <a:gsLst>
                    <a:gs pos="0">
                      <a:schemeClr val="bg1">
                        <a:lumMod val="65000"/>
                        <a:alpha val="86000"/>
                      </a:schemeClr>
                    </a:gs>
                    <a:gs pos="48000">
                      <a:schemeClr val="bg1"/>
                    </a:gs>
                    <a:gs pos="53000">
                      <a:schemeClr val="bg1"/>
                    </a:gs>
                    <a:gs pos="100000">
                      <a:schemeClr val="bg1">
                        <a:lumMod val="65000"/>
                        <a:alpha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grpSp>
          <p:sp>
            <p:nvSpPr>
              <p:cNvPr id="89" name="Arc 88"/>
              <p:cNvSpPr/>
              <p:nvPr/>
            </p:nvSpPr>
            <p:spPr>
              <a:xfrm rot="4562821">
                <a:off x="3331566" y="-58091"/>
                <a:ext cx="914400" cy="914400"/>
              </a:xfrm>
              <a:prstGeom prst="arc">
                <a:avLst>
                  <a:gd name="adj1" fmla="val 16246627"/>
                  <a:gd name="adj2" fmla="val 17892881"/>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801"/>
              </a:p>
            </p:txBody>
          </p:sp>
        </p:grpSp>
        <p:sp>
          <p:nvSpPr>
            <p:cNvPr id="87" name="Arc 86"/>
            <p:cNvSpPr/>
            <p:nvPr/>
          </p:nvSpPr>
          <p:spPr>
            <a:xfrm rot="4562821">
              <a:off x="-396239" y="720164"/>
              <a:ext cx="2256708" cy="2351012"/>
            </a:xfrm>
            <a:prstGeom prst="arc">
              <a:avLst>
                <a:gd name="adj1" fmla="val 16200000"/>
                <a:gd name="adj2" fmla="val 17892881"/>
              </a:avLst>
            </a:prstGeom>
            <a:ln w="12700">
              <a:prstDash val="sysDash"/>
            </a:ln>
          </p:spPr>
          <p:style>
            <a:lnRef idx="1">
              <a:schemeClr val="accent6"/>
            </a:lnRef>
            <a:fillRef idx="0">
              <a:schemeClr val="accent6"/>
            </a:fillRef>
            <a:effectRef idx="0">
              <a:schemeClr val="accent6"/>
            </a:effectRef>
            <a:fontRef idx="minor">
              <a:schemeClr val="tx1"/>
            </a:fontRef>
          </p:style>
          <p:txBody>
            <a:bodyPr rtlCol="1" anchor="ctr"/>
            <a:lstStyle/>
            <a:p>
              <a:pPr algn="ctr"/>
              <a:endParaRPr lang="he-IL" sz="1801"/>
            </a:p>
          </p:txBody>
        </p:sp>
      </p:grpSp>
      <p:grpSp>
        <p:nvGrpSpPr>
          <p:cNvPr id="100" name="Group 99"/>
          <p:cNvGrpSpPr/>
          <p:nvPr/>
        </p:nvGrpSpPr>
        <p:grpSpPr>
          <a:xfrm rot="-1500000">
            <a:off x="2214637" y="1482539"/>
            <a:ext cx="2511346" cy="2235512"/>
            <a:chOff x="2728686" y="3309257"/>
            <a:chExt cx="2511346" cy="2235512"/>
          </a:xfrm>
        </p:grpSpPr>
        <p:sp>
          <p:nvSpPr>
            <p:cNvPr id="101" name="Freeform 100"/>
            <p:cNvSpPr/>
            <p:nvPr/>
          </p:nvSpPr>
          <p:spPr>
            <a:xfrm>
              <a:off x="2728686"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4949604"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3098839"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3839145"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4209298"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4579451"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3468992"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8" name="Straight Arrow Connector 107"/>
          <p:cNvCxnSpPr>
            <a:cxnSpLocks/>
          </p:cNvCxnSpPr>
          <p:nvPr/>
        </p:nvCxnSpPr>
        <p:spPr>
          <a:xfrm>
            <a:off x="10784970" y="2094180"/>
            <a:ext cx="0" cy="49458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Rectangle 116"/>
              <p:cNvSpPr/>
              <p:nvPr/>
            </p:nvSpPr>
            <p:spPr>
              <a:xfrm>
                <a:off x="10817013" y="1972336"/>
                <a:ext cx="54373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i="1" smtClean="0">
                          <a:solidFill>
                            <a:schemeClr val="bg1"/>
                          </a:solidFill>
                          <a:latin typeface="Cambria Math" panose="02040503050406030204" pitchFamily="18" charset="0"/>
                        </a:rPr>
                        <m:t>Δ</m:t>
                      </m:r>
                    </m:oMath>
                  </m:oMathPara>
                </a14:m>
                <a:endParaRPr lang="en-US" sz="3200" dirty="0">
                  <a:solidFill>
                    <a:schemeClr val="bg1"/>
                  </a:solidFill>
                </a:endParaRPr>
              </a:p>
            </p:txBody>
          </p:sp>
        </mc:Choice>
        <mc:Fallback xmlns="">
          <p:sp>
            <p:nvSpPr>
              <p:cNvPr id="117" name="Rectangle 116"/>
              <p:cNvSpPr>
                <a:spLocks noRot="1" noChangeAspect="1" noMove="1" noResize="1" noEditPoints="1" noAdjustHandles="1" noChangeArrowheads="1" noChangeShapeType="1" noTextEdit="1"/>
              </p:cNvSpPr>
              <p:nvPr/>
            </p:nvSpPr>
            <p:spPr>
              <a:xfrm>
                <a:off x="10817013" y="1972336"/>
                <a:ext cx="543739" cy="584775"/>
              </a:xfrm>
              <a:prstGeom prst="rect">
                <a:avLst/>
              </a:prstGeom>
              <a:blipFill>
                <a:blip r:embed="rId5"/>
                <a:stretch>
                  <a:fillRect/>
                </a:stretch>
              </a:blipFill>
            </p:spPr>
            <p:txBody>
              <a:bodyPr/>
              <a:lstStyle/>
              <a:p>
                <a:r>
                  <a:rPr lang="en-US">
                    <a:noFill/>
                  </a:rPr>
                  <a:t> </a:t>
                </a:r>
              </a:p>
            </p:txBody>
          </p:sp>
        </mc:Fallback>
      </mc:AlternateContent>
      <p:sp>
        <p:nvSpPr>
          <p:cNvPr id="93" name="TextBox 92">
            <a:extLst>
              <a:ext uri="{FF2B5EF4-FFF2-40B4-BE49-F238E27FC236}">
                <a16:creationId xmlns:a16="http://schemas.microsoft.com/office/drawing/2014/main" id="{89C09C93-5C22-46FF-BA8A-ABA0B6C7E97B}"/>
              </a:ext>
            </a:extLst>
          </p:cNvPr>
          <p:cNvSpPr txBox="1"/>
          <p:nvPr/>
        </p:nvSpPr>
        <p:spPr>
          <a:xfrm>
            <a:off x="-54282" y="4085272"/>
            <a:ext cx="2970771" cy="954107"/>
          </a:xfrm>
          <a:prstGeom prst="rect">
            <a:avLst/>
          </a:prstGeom>
          <a:noFill/>
        </p:spPr>
        <p:txBody>
          <a:bodyPr wrap="square" rtlCol="0">
            <a:spAutoFit/>
          </a:bodyPr>
          <a:lstStyle/>
          <a:p>
            <a:pPr algn="ctr"/>
            <a:r>
              <a:rPr lang="en-US" sz="2800" b="1" dirty="0">
                <a:solidFill>
                  <a:schemeClr val="bg1"/>
                </a:solidFill>
                <a:latin typeface="+mj-lt"/>
              </a:rPr>
              <a:t>Spatial light modulator</a:t>
            </a:r>
          </a:p>
        </p:txBody>
      </p:sp>
      <p:sp>
        <p:nvSpPr>
          <p:cNvPr id="97" name="Rectangle 96">
            <a:extLst>
              <a:ext uri="{FF2B5EF4-FFF2-40B4-BE49-F238E27FC236}">
                <a16:creationId xmlns:a16="http://schemas.microsoft.com/office/drawing/2014/main" id="{76AA2D73-292C-42C1-AF35-9FB4F84A3A33}"/>
              </a:ext>
            </a:extLst>
          </p:cNvPr>
          <p:cNvSpPr/>
          <p:nvPr/>
        </p:nvSpPr>
        <p:spPr>
          <a:xfrm>
            <a:off x="1991245" y="1890383"/>
            <a:ext cx="3170467" cy="1323425"/>
          </a:xfrm>
          <a:prstGeom prst="rect">
            <a:avLst/>
          </a:prstGeom>
          <a:solidFill>
            <a:srgbClr val="F9965B">
              <a:alpha val="6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89C09C93-5C22-46FF-BA8A-ABA0B6C7E97B}"/>
              </a:ext>
            </a:extLst>
          </p:cNvPr>
          <p:cNvSpPr txBox="1"/>
          <p:nvPr/>
        </p:nvSpPr>
        <p:spPr>
          <a:xfrm>
            <a:off x="0" y="579353"/>
            <a:ext cx="12192000" cy="461665"/>
          </a:xfrm>
          <a:prstGeom prst="rect">
            <a:avLst/>
          </a:prstGeom>
          <a:noFill/>
        </p:spPr>
        <p:txBody>
          <a:bodyPr wrap="square" rtlCol="0">
            <a:spAutoFit/>
          </a:bodyPr>
          <a:lstStyle/>
          <a:p>
            <a:pPr algn="ctr"/>
            <a:r>
              <a:rPr lang="en-US" sz="2400" b="1" dirty="0">
                <a:solidFill>
                  <a:schemeClr val="bg1"/>
                </a:solidFill>
                <a:latin typeface="+mj-lt"/>
              </a:rPr>
              <a:t>Adaptive optics focusing through scattering material </a:t>
            </a:r>
            <a:r>
              <a:rPr lang="en-US" i="1" dirty="0">
                <a:solidFill>
                  <a:schemeClr val="bg1"/>
                </a:solidFill>
                <a:latin typeface="+mj-lt"/>
              </a:rPr>
              <a:t>[</a:t>
            </a:r>
            <a:r>
              <a:rPr lang="en-US" i="1" dirty="0" err="1">
                <a:solidFill>
                  <a:schemeClr val="bg1"/>
                </a:solidFill>
                <a:latin typeface="+mj-lt"/>
              </a:rPr>
              <a:t>Judkewitz</a:t>
            </a:r>
            <a:r>
              <a:rPr lang="en-US" i="1" dirty="0">
                <a:solidFill>
                  <a:schemeClr val="bg1"/>
                </a:solidFill>
                <a:latin typeface="+mj-lt"/>
              </a:rPr>
              <a:t> et al. 2014]</a:t>
            </a:r>
            <a:endParaRPr lang="en-US" sz="1400" b="1" i="1" dirty="0">
              <a:solidFill>
                <a:schemeClr val="bg1"/>
              </a:solidFill>
              <a:latin typeface="+mj-lt"/>
            </a:endParaRPr>
          </a:p>
        </p:txBody>
      </p:sp>
      <mc:AlternateContent xmlns:mc="http://schemas.openxmlformats.org/markup-compatibility/2006" xmlns:a14="http://schemas.microsoft.com/office/drawing/2010/main">
        <mc:Choice Requires="a14">
          <p:sp>
            <p:nvSpPr>
              <p:cNvPr id="98" name="Rounded Rectangle 259">
                <a:extLst>
                  <a:ext uri="{FF2B5EF4-FFF2-40B4-BE49-F238E27FC236}">
                    <a16:creationId xmlns:a16="http://schemas.microsoft.com/office/drawing/2014/main" id="{6BF0A991-0010-42C6-9193-99ADDB43BA90}"/>
                  </a:ext>
                </a:extLst>
              </p:cNvPr>
              <p:cNvSpPr/>
              <p:nvPr/>
            </p:nvSpPr>
            <p:spPr>
              <a:xfrm rot="20502200">
                <a:off x="175223" y="1467551"/>
                <a:ext cx="3475781" cy="1272049"/>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For what ranges </a:t>
                </a:r>
                <a14:m>
                  <m:oMath xmlns:m="http://schemas.openxmlformats.org/officeDocument/2006/math">
                    <m:r>
                      <a:rPr lang="en-US" sz="2800" b="1" i="1">
                        <a:solidFill>
                          <a:schemeClr val="bg1"/>
                        </a:solidFill>
                        <a:latin typeface="Cambria Math" panose="02040503050406030204" pitchFamily="18" charset="0"/>
                        <a:ea typeface="Cambria Math" panose="02040503050406030204" pitchFamily="18" charset="0"/>
                      </a:rPr>
                      <m:t>𝚫</m:t>
                    </m:r>
                  </m:oMath>
                </a14:m>
                <a:r>
                  <a:rPr lang="en-US" sz="2800" b="1" dirty="0">
                    <a:solidFill>
                      <a:schemeClr val="bg1"/>
                    </a:solidFill>
                  </a:rPr>
                  <a:t> is this possible?</a:t>
                </a:r>
                <a:endParaRPr lang="en-US" sz="2800" dirty="0">
                  <a:solidFill>
                    <a:schemeClr val="bg1"/>
                  </a:solidFill>
                </a:endParaRPr>
              </a:p>
            </p:txBody>
          </p:sp>
        </mc:Choice>
        <mc:Fallback xmlns="">
          <p:sp>
            <p:nvSpPr>
              <p:cNvPr id="98" name="Rounded Rectangle 259">
                <a:extLst>
                  <a:ext uri="{FF2B5EF4-FFF2-40B4-BE49-F238E27FC236}">
                    <a16:creationId xmlns:a16="http://schemas.microsoft.com/office/drawing/2014/main" id="{6BF0A991-0010-42C6-9193-99ADDB43BA90}"/>
                  </a:ext>
                </a:extLst>
              </p:cNvPr>
              <p:cNvSpPr>
                <a:spLocks noRot="1" noChangeAspect="1" noMove="1" noResize="1" noEditPoints="1" noAdjustHandles="1" noChangeArrowheads="1" noChangeShapeType="1" noTextEdit="1"/>
              </p:cNvSpPr>
              <p:nvPr/>
            </p:nvSpPr>
            <p:spPr>
              <a:xfrm rot="20502200">
                <a:off x="175223" y="1467551"/>
                <a:ext cx="3475781" cy="1272049"/>
              </a:xfrm>
              <a:prstGeom prst="roundRect">
                <a:avLst/>
              </a:prstGeom>
              <a:blipFill>
                <a:blip r:embed="rId6"/>
                <a:stretch>
                  <a:fillRect/>
                </a:stretch>
              </a:blipFill>
              <a:ln w="38100">
                <a:solidFill>
                  <a:schemeClr val="bg1"/>
                </a:solidFill>
              </a:ln>
            </p:spPr>
            <p:txBody>
              <a:bodyPr/>
              <a:lstStyle/>
              <a:p>
                <a:r>
                  <a:rPr lang="he-IL">
                    <a:noFill/>
                  </a:rPr>
                  <a:t> </a:t>
                </a:r>
              </a:p>
            </p:txBody>
          </p:sp>
        </mc:Fallback>
      </mc:AlternateContent>
    </p:spTree>
    <p:extLst>
      <p:ext uri="{BB962C8B-B14F-4D97-AF65-F5344CB8AC3E}">
        <p14:creationId xmlns:p14="http://schemas.microsoft.com/office/powerpoint/2010/main" val="208116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fade">
                                      <p:cBhvr>
                                        <p:cTn id="18" dur="1000"/>
                                        <p:tgtEl>
                                          <p:spTgt spid="1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117" grpId="0"/>
      <p:bldP spid="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a:extLst>
              <a:ext uri="{FF2B5EF4-FFF2-40B4-BE49-F238E27FC236}">
                <a16:creationId xmlns:a16="http://schemas.microsoft.com/office/drawing/2014/main" id="{0D5A4EAA-5A28-4BA9-B527-924DCE02D319}"/>
              </a:ext>
            </a:extLst>
          </p:cNvPr>
          <p:cNvGrpSpPr/>
          <p:nvPr/>
        </p:nvGrpSpPr>
        <p:grpSpPr>
          <a:xfrm>
            <a:off x="-54282" y="-563483"/>
            <a:ext cx="12246282" cy="6168827"/>
            <a:chOff x="-54282" y="-563483"/>
            <a:chExt cx="12246282" cy="6168827"/>
          </a:xfrm>
        </p:grpSpPr>
        <p:grpSp>
          <p:nvGrpSpPr>
            <p:cNvPr id="14" name="Group 4">
              <a:extLst>
                <a:ext uri="{FF2B5EF4-FFF2-40B4-BE49-F238E27FC236}">
                  <a16:creationId xmlns:a16="http://schemas.microsoft.com/office/drawing/2014/main" id="{803770A9-363C-4514-8B67-B9410EE115CD}"/>
                </a:ext>
              </a:extLst>
            </p:cNvPr>
            <p:cNvGrpSpPr/>
            <p:nvPr/>
          </p:nvGrpSpPr>
          <p:grpSpPr>
            <a:xfrm rot="5400000">
              <a:off x="8222443" y="1662784"/>
              <a:ext cx="2519862" cy="1716294"/>
              <a:chOff x="2058373" y="2329026"/>
              <a:chExt cx="3521580" cy="2398570"/>
            </a:xfrm>
          </p:grpSpPr>
          <p:sp>
            <p:nvSpPr>
              <p:cNvPr id="15" name="Rectangle 6">
                <a:extLst>
                  <a:ext uri="{FF2B5EF4-FFF2-40B4-BE49-F238E27FC236}">
                    <a16:creationId xmlns:a16="http://schemas.microsoft.com/office/drawing/2014/main" id="{7A8DF70D-FC0B-4EF4-8AE1-FB96A2D6CC92}"/>
                  </a:ext>
                </a:extLst>
              </p:cNvPr>
              <p:cNvSpPr/>
              <p:nvPr/>
            </p:nvSpPr>
            <p:spPr>
              <a:xfrm rot="10800000" flipV="1">
                <a:off x="2058373" y="2329026"/>
                <a:ext cx="3521580" cy="239857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7">
                <a:extLst>
                  <a:ext uri="{FF2B5EF4-FFF2-40B4-BE49-F238E27FC236}">
                    <a16:creationId xmlns:a16="http://schemas.microsoft.com/office/drawing/2014/main" id="{B945FF5B-41B7-43AF-81FB-453DB739D2A7}"/>
                  </a:ext>
                </a:extLst>
              </p:cNvPr>
              <p:cNvSpPr/>
              <p:nvPr/>
            </p:nvSpPr>
            <p:spPr>
              <a:xfrm rot="12441228" flipV="1">
                <a:off x="2508515" y="255117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8">
                <a:extLst>
                  <a:ext uri="{FF2B5EF4-FFF2-40B4-BE49-F238E27FC236}">
                    <a16:creationId xmlns:a16="http://schemas.microsoft.com/office/drawing/2014/main" id="{25DE69CD-3F23-4883-9DDB-42A14490DB91}"/>
                  </a:ext>
                </a:extLst>
              </p:cNvPr>
              <p:cNvSpPr/>
              <p:nvPr/>
            </p:nvSpPr>
            <p:spPr>
              <a:xfrm rot="12441228" flipV="1">
                <a:off x="2959434" y="26873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9">
                <a:extLst>
                  <a:ext uri="{FF2B5EF4-FFF2-40B4-BE49-F238E27FC236}">
                    <a16:creationId xmlns:a16="http://schemas.microsoft.com/office/drawing/2014/main" id="{951EA6FB-6FD2-404B-AF70-64F23CE722F3}"/>
                  </a:ext>
                </a:extLst>
              </p:cNvPr>
              <p:cNvSpPr/>
              <p:nvPr/>
            </p:nvSpPr>
            <p:spPr>
              <a:xfrm rot="12441228" flipV="1">
                <a:off x="2846586" y="24394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0">
                <a:extLst>
                  <a:ext uri="{FF2B5EF4-FFF2-40B4-BE49-F238E27FC236}">
                    <a16:creationId xmlns:a16="http://schemas.microsoft.com/office/drawing/2014/main" id="{897567CF-E542-4F22-9EF4-86E667CD3907}"/>
                  </a:ext>
                </a:extLst>
              </p:cNvPr>
              <p:cNvSpPr/>
              <p:nvPr/>
            </p:nvSpPr>
            <p:spPr>
              <a:xfrm rot="12441228" flipV="1">
                <a:off x="3708820" y="25371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1">
                <a:extLst>
                  <a:ext uri="{FF2B5EF4-FFF2-40B4-BE49-F238E27FC236}">
                    <a16:creationId xmlns:a16="http://schemas.microsoft.com/office/drawing/2014/main" id="{18504502-00C2-4F55-AA76-62AC5F9702D1}"/>
                  </a:ext>
                </a:extLst>
              </p:cNvPr>
              <p:cNvSpPr/>
              <p:nvPr/>
            </p:nvSpPr>
            <p:spPr>
              <a:xfrm rot="12441228" flipV="1">
                <a:off x="4038511" y="25917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2">
                <a:extLst>
                  <a:ext uri="{FF2B5EF4-FFF2-40B4-BE49-F238E27FC236}">
                    <a16:creationId xmlns:a16="http://schemas.microsoft.com/office/drawing/2014/main" id="{F6849FC3-DFE8-47D3-9D54-707011DC8FBE}"/>
                  </a:ext>
                </a:extLst>
              </p:cNvPr>
              <p:cNvSpPr/>
              <p:nvPr/>
            </p:nvSpPr>
            <p:spPr>
              <a:xfrm rot="12441228" flipV="1">
                <a:off x="4325759" y="283198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3">
                <a:extLst>
                  <a:ext uri="{FF2B5EF4-FFF2-40B4-BE49-F238E27FC236}">
                    <a16:creationId xmlns:a16="http://schemas.microsoft.com/office/drawing/2014/main" id="{545500AC-87B0-43B2-A652-D71D671F5DE3}"/>
                  </a:ext>
                </a:extLst>
              </p:cNvPr>
              <p:cNvSpPr/>
              <p:nvPr/>
            </p:nvSpPr>
            <p:spPr>
              <a:xfrm rot="12441228" flipV="1">
                <a:off x="4507424" y="264459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4">
                <a:extLst>
                  <a:ext uri="{FF2B5EF4-FFF2-40B4-BE49-F238E27FC236}">
                    <a16:creationId xmlns:a16="http://schemas.microsoft.com/office/drawing/2014/main" id="{CFA74547-876D-451E-AB21-B7DAF374B42E}"/>
                  </a:ext>
                </a:extLst>
              </p:cNvPr>
              <p:cNvSpPr/>
              <p:nvPr/>
            </p:nvSpPr>
            <p:spPr>
              <a:xfrm rot="12441228" flipV="1">
                <a:off x="4842120" y="26311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5">
                <a:extLst>
                  <a:ext uri="{FF2B5EF4-FFF2-40B4-BE49-F238E27FC236}">
                    <a16:creationId xmlns:a16="http://schemas.microsoft.com/office/drawing/2014/main" id="{5A28E050-39D3-4D49-912E-386C1B5879FF}"/>
                  </a:ext>
                </a:extLst>
              </p:cNvPr>
              <p:cNvSpPr/>
              <p:nvPr/>
            </p:nvSpPr>
            <p:spPr>
              <a:xfrm rot="12441228" flipV="1">
                <a:off x="5123193" y="26420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6">
                <a:extLst>
                  <a:ext uri="{FF2B5EF4-FFF2-40B4-BE49-F238E27FC236}">
                    <a16:creationId xmlns:a16="http://schemas.microsoft.com/office/drawing/2014/main" id="{F242276B-8616-4E56-94C7-F6ADFA5B8C7B}"/>
                  </a:ext>
                </a:extLst>
              </p:cNvPr>
              <p:cNvSpPr/>
              <p:nvPr/>
            </p:nvSpPr>
            <p:spPr>
              <a:xfrm rot="12441228" flipV="1">
                <a:off x="5080387" y="31194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7">
                <a:extLst>
                  <a:ext uri="{FF2B5EF4-FFF2-40B4-BE49-F238E27FC236}">
                    <a16:creationId xmlns:a16="http://schemas.microsoft.com/office/drawing/2014/main" id="{AF082628-FD90-4367-BD1B-5DD064790B92}"/>
                  </a:ext>
                </a:extLst>
              </p:cNvPr>
              <p:cNvSpPr/>
              <p:nvPr/>
            </p:nvSpPr>
            <p:spPr>
              <a:xfrm rot="12441228" flipV="1">
                <a:off x="4969498" y="292031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8">
                <a:extLst>
                  <a:ext uri="{FF2B5EF4-FFF2-40B4-BE49-F238E27FC236}">
                    <a16:creationId xmlns:a16="http://schemas.microsoft.com/office/drawing/2014/main" id="{EE7ED057-72E4-445B-A694-54B03233E508}"/>
                  </a:ext>
                </a:extLst>
              </p:cNvPr>
              <p:cNvSpPr/>
              <p:nvPr/>
            </p:nvSpPr>
            <p:spPr>
              <a:xfrm rot="12441228" flipV="1">
                <a:off x="4842169" y="32914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9">
                <a:extLst>
                  <a:ext uri="{FF2B5EF4-FFF2-40B4-BE49-F238E27FC236}">
                    <a16:creationId xmlns:a16="http://schemas.microsoft.com/office/drawing/2014/main" id="{A0D14461-9BD1-41CA-8E8A-EFCA99087A2D}"/>
                  </a:ext>
                </a:extLst>
              </p:cNvPr>
              <p:cNvSpPr/>
              <p:nvPr/>
            </p:nvSpPr>
            <p:spPr>
              <a:xfrm rot="12441228" flipV="1">
                <a:off x="4990929" y="348226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0">
                <a:extLst>
                  <a:ext uri="{FF2B5EF4-FFF2-40B4-BE49-F238E27FC236}">
                    <a16:creationId xmlns:a16="http://schemas.microsoft.com/office/drawing/2014/main" id="{3EC61BBE-15F4-4710-86EB-0C4253DE6ACB}"/>
                  </a:ext>
                </a:extLst>
              </p:cNvPr>
              <p:cNvSpPr/>
              <p:nvPr/>
            </p:nvSpPr>
            <p:spPr>
              <a:xfrm rot="12441228" flipV="1">
                <a:off x="5261374" y="352937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1">
                <a:extLst>
                  <a:ext uri="{FF2B5EF4-FFF2-40B4-BE49-F238E27FC236}">
                    <a16:creationId xmlns:a16="http://schemas.microsoft.com/office/drawing/2014/main" id="{287107B0-88F7-4746-A49E-4CCF34610A30}"/>
                  </a:ext>
                </a:extLst>
              </p:cNvPr>
              <p:cNvSpPr/>
              <p:nvPr/>
            </p:nvSpPr>
            <p:spPr>
              <a:xfrm rot="12441228" flipV="1">
                <a:off x="5097119" y="397683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2">
                <a:extLst>
                  <a:ext uri="{FF2B5EF4-FFF2-40B4-BE49-F238E27FC236}">
                    <a16:creationId xmlns:a16="http://schemas.microsoft.com/office/drawing/2014/main" id="{DF029812-8B0A-4B5F-B1F0-D7D26AC27EC9}"/>
                  </a:ext>
                </a:extLst>
              </p:cNvPr>
              <p:cNvSpPr/>
              <p:nvPr/>
            </p:nvSpPr>
            <p:spPr>
              <a:xfrm rot="12441228" flipV="1">
                <a:off x="5252094" y="32516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23">
                <a:extLst>
                  <a:ext uri="{FF2B5EF4-FFF2-40B4-BE49-F238E27FC236}">
                    <a16:creationId xmlns:a16="http://schemas.microsoft.com/office/drawing/2014/main" id="{0E1C8CCE-51F2-48A8-AA7F-7BC3569F878E}"/>
                  </a:ext>
                </a:extLst>
              </p:cNvPr>
              <p:cNvSpPr/>
              <p:nvPr/>
            </p:nvSpPr>
            <p:spPr>
              <a:xfrm rot="12441228" flipV="1">
                <a:off x="4504229" y="32531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24">
                <a:extLst>
                  <a:ext uri="{FF2B5EF4-FFF2-40B4-BE49-F238E27FC236}">
                    <a16:creationId xmlns:a16="http://schemas.microsoft.com/office/drawing/2014/main" id="{04BD306D-6F43-4DB5-A966-ECCCCEB41BEF}"/>
                  </a:ext>
                </a:extLst>
              </p:cNvPr>
              <p:cNvSpPr/>
              <p:nvPr/>
            </p:nvSpPr>
            <p:spPr>
              <a:xfrm rot="12441228" flipV="1">
                <a:off x="5304571" y="428737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5">
                <a:extLst>
                  <a:ext uri="{FF2B5EF4-FFF2-40B4-BE49-F238E27FC236}">
                    <a16:creationId xmlns:a16="http://schemas.microsoft.com/office/drawing/2014/main" id="{E8C37975-205D-4E78-A4C3-97C4767E1A39}"/>
                  </a:ext>
                </a:extLst>
              </p:cNvPr>
              <p:cNvSpPr/>
              <p:nvPr/>
            </p:nvSpPr>
            <p:spPr>
              <a:xfrm rot="12441228" flipV="1">
                <a:off x="5250556" y="376619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26">
                <a:extLst>
                  <a:ext uri="{FF2B5EF4-FFF2-40B4-BE49-F238E27FC236}">
                    <a16:creationId xmlns:a16="http://schemas.microsoft.com/office/drawing/2014/main" id="{C516DCD1-938D-4B38-8D85-79129BE9E39D}"/>
                  </a:ext>
                </a:extLst>
              </p:cNvPr>
              <p:cNvSpPr/>
              <p:nvPr/>
            </p:nvSpPr>
            <p:spPr>
              <a:xfrm rot="12441228" flipV="1">
                <a:off x="4460212" y="4117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7">
                <a:extLst>
                  <a:ext uri="{FF2B5EF4-FFF2-40B4-BE49-F238E27FC236}">
                    <a16:creationId xmlns:a16="http://schemas.microsoft.com/office/drawing/2014/main" id="{BE111DA6-667C-43FA-8A94-F5571588450F}"/>
                  </a:ext>
                </a:extLst>
              </p:cNvPr>
              <p:cNvSpPr/>
              <p:nvPr/>
            </p:nvSpPr>
            <p:spPr>
              <a:xfrm rot="12441228" flipV="1">
                <a:off x="5292744" y="28537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28">
                <a:extLst>
                  <a:ext uri="{FF2B5EF4-FFF2-40B4-BE49-F238E27FC236}">
                    <a16:creationId xmlns:a16="http://schemas.microsoft.com/office/drawing/2014/main" id="{879B9517-1C0F-4E90-9DB8-EEAAF93826C3}"/>
                  </a:ext>
                </a:extLst>
              </p:cNvPr>
              <p:cNvSpPr/>
              <p:nvPr/>
            </p:nvSpPr>
            <p:spPr>
              <a:xfrm rot="12441228" flipV="1">
                <a:off x="4853814" y="373446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29">
                <a:extLst>
                  <a:ext uri="{FF2B5EF4-FFF2-40B4-BE49-F238E27FC236}">
                    <a16:creationId xmlns:a16="http://schemas.microsoft.com/office/drawing/2014/main" id="{562136B1-7E52-41F7-880E-D5538201BEB2}"/>
                  </a:ext>
                </a:extLst>
              </p:cNvPr>
              <p:cNvSpPr/>
              <p:nvPr/>
            </p:nvSpPr>
            <p:spPr>
              <a:xfrm rot="12441228" flipV="1">
                <a:off x="4853495" y="42430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0">
                <a:extLst>
                  <a:ext uri="{FF2B5EF4-FFF2-40B4-BE49-F238E27FC236}">
                    <a16:creationId xmlns:a16="http://schemas.microsoft.com/office/drawing/2014/main" id="{73A6FC43-FDDB-4E93-B456-DECA606E678C}"/>
                  </a:ext>
                </a:extLst>
              </p:cNvPr>
              <p:cNvSpPr/>
              <p:nvPr/>
            </p:nvSpPr>
            <p:spPr>
              <a:xfrm rot="12441228" flipV="1">
                <a:off x="4736302" y="39297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1">
                <a:extLst>
                  <a:ext uri="{FF2B5EF4-FFF2-40B4-BE49-F238E27FC236}">
                    <a16:creationId xmlns:a16="http://schemas.microsoft.com/office/drawing/2014/main" id="{274961F0-945D-46E3-899C-4D1DCCE38BBE}"/>
                  </a:ext>
                </a:extLst>
              </p:cNvPr>
              <p:cNvSpPr/>
              <p:nvPr/>
            </p:nvSpPr>
            <p:spPr>
              <a:xfrm rot="12441228" flipV="1">
                <a:off x="4132099" y="41664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32">
                <a:extLst>
                  <a:ext uri="{FF2B5EF4-FFF2-40B4-BE49-F238E27FC236}">
                    <a16:creationId xmlns:a16="http://schemas.microsoft.com/office/drawing/2014/main" id="{7BD18544-5531-4C6D-8549-E87555CA5883}"/>
                  </a:ext>
                </a:extLst>
              </p:cNvPr>
              <p:cNvSpPr/>
              <p:nvPr/>
            </p:nvSpPr>
            <p:spPr>
              <a:xfrm rot="12441228" flipV="1">
                <a:off x="4295776" y="446813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3">
                <a:extLst>
                  <a:ext uri="{FF2B5EF4-FFF2-40B4-BE49-F238E27FC236}">
                    <a16:creationId xmlns:a16="http://schemas.microsoft.com/office/drawing/2014/main" id="{00985696-8C76-45F5-869F-13B3E5085D5B}"/>
                  </a:ext>
                </a:extLst>
              </p:cNvPr>
              <p:cNvSpPr/>
              <p:nvPr/>
            </p:nvSpPr>
            <p:spPr>
              <a:xfrm rot="12441228" flipV="1">
                <a:off x="5037752" y="44869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34">
                <a:extLst>
                  <a:ext uri="{FF2B5EF4-FFF2-40B4-BE49-F238E27FC236}">
                    <a16:creationId xmlns:a16="http://schemas.microsoft.com/office/drawing/2014/main" id="{27005635-B8D2-47CB-BF8C-A06B90C78A74}"/>
                  </a:ext>
                </a:extLst>
              </p:cNvPr>
              <p:cNvSpPr/>
              <p:nvPr/>
            </p:nvSpPr>
            <p:spPr>
              <a:xfrm rot="12441228" flipV="1">
                <a:off x="3866369" y="40738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5">
                <a:extLst>
                  <a:ext uri="{FF2B5EF4-FFF2-40B4-BE49-F238E27FC236}">
                    <a16:creationId xmlns:a16="http://schemas.microsoft.com/office/drawing/2014/main" id="{43FF31F9-BACD-471C-A532-AAC0DF8D9A32}"/>
                  </a:ext>
                </a:extLst>
              </p:cNvPr>
              <p:cNvSpPr/>
              <p:nvPr/>
            </p:nvSpPr>
            <p:spPr>
              <a:xfrm rot="12441228" flipV="1">
                <a:off x="3842329" y="42941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6">
                <a:extLst>
                  <a:ext uri="{FF2B5EF4-FFF2-40B4-BE49-F238E27FC236}">
                    <a16:creationId xmlns:a16="http://schemas.microsoft.com/office/drawing/2014/main" id="{239A000D-44C7-4ACA-9A83-17DB2EC3D39D}"/>
                  </a:ext>
                </a:extLst>
              </p:cNvPr>
              <p:cNvSpPr/>
              <p:nvPr/>
            </p:nvSpPr>
            <p:spPr>
              <a:xfrm rot="12441228" flipV="1">
                <a:off x="3430161" y="44812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7">
                <a:extLst>
                  <a:ext uri="{FF2B5EF4-FFF2-40B4-BE49-F238E27FC236}">
                    <a16:creationId xmlns:a16="http://schemas.microsoft.com/office/drawing/2014/main" id="{138D54A8-139D-47A9-AF8F-ADC02034AEF7}"/>
                  </a:ext>
                </a:extLst>
              </p:cNvPr>
              <p:cNvSpPr/>
              <p:nvPr/>
            </p:nvSpPr>
            <p:spPr>
              <a:xfrm rot="12441228" flipV="1">
                <a:off x="2866447" y="449818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8">
                <a:extLst>
                  <a:ext uri="{FF2B5EF4-FFF2-40B4-BE49-F238E27FC236}">
                    <a16:creationId xmlns:a16="http://schemas.microsoft.com/office/drawing/2014/main" id="{9E83B727-20C2-4C76-A4CC-18843CCA8CA0}"/>
                  </a:ext>
                </a:extLst>
              </p:cNvPr>
              <p:cNvSpPr/>
              <p:nvPr/>
            </p:nvSpPr>
            <p:spPr>
              <a:xfrm rot="12441228" flipV="1">
                <a:off x="2551350" y="426528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9">
                <a:extLst>
                  <a:ext uri="{FF2B5EF4-FFF2-40B4-BE49-F238E27FC236}">
                    <a16:creationId xmlns:a16="http://schemas.microsoft.com/office/drawing/2014/main" id="{6F60B63B-6D19-4D40-BD8B-236E67C416AF}"/>
                  </a:ext>
                </a:extLst>
              </p:cNvPr>
              <p:cNvSpPr/>
              <p:nvPr/>
            </p:nvSpPr>
            <p:spPr>
              <a:xfrm rot="12441228" flipV="1">
                <a:off x="3332017" y="431429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0">
                <a:extLst>
                  <a:ext uri="{FF2B5EF4-FFF2-40B4-BE49-F238E27FC236}">
                    <a16:creationId xmlns:a16="http://schemas.microsoft.com/office/drawing/2014/main" id="{D29BF2B8-3387-464A-AC16-6B4826C0676D}"/>
                  </a:ext>
                </a:extLst>
              </p:cNvPr>
              <p:cNvSpPr/>
              <p:nvPr/>
            </p:nvSpPr>
            <p:spPr>
              <a:xfrm rot="12441228" flipV="1">
                <a:off x="2257102" y="446057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1">
                <a:extLst>
                  <a:ext uri="{FF2B5EF4-FFF2-40B4-BE49-F238E27FC236}">
                    <a16:creationId xmlns:a16="http://schemas.microsoft.com/office/drawing/2014/main" id="{32E37468-D3BF-416A-AC47-CC2A757F56D3}"/>
                  </a:ext>
                </a:extLst>
              </p:cNvPr>
              <p:cNvSpPr/>
              <p:nvPr/>
            </p:nvSpPr>
            <p:spPr>
              <a:xfrm rot="12441228" flipV="1">
                <a:off x="2338241" y="39835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42">
                <a:extLst>
                  <a:ext uri="{FF2B5EF4-FFF2-40B4-BE49-F238E27FC236}">
                    <a16:creationId xmlns:a16="http://schemas.microsoft.com/office/drawing/2014/main" id="{CD404501-F6A0-4EC7-9F00-1E9D5673CD82}"/>
                  </a:ext>
                </a:extLst>
              </p:cNvPr>
              <p:cNvSpPr/>
              <p:nvPr/>
            </p:nvSpPr>
            <p:spPr>
              <a:xfrm rot="12441228" flipV="1">
                <a:off x="2811068" y="39686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3">
                <a:extLst>
                  <a:ext uri="{FF2B5EF4-FFF2-40B4-BE49-F238E27FC236}">
                    <a16:creationId xmlns:a16="http://schemas.microsoft.com/office/drawing/2014/main" id="{B64FD504-3120-4461-8AE5-F7DA8BBBE4C8}"/>
                  </a:ext>
                </a:extLst>
              </p:cNvPr>
              <p:cNvSpPr/>
              <p:nvPr/>
            </p:nvSpPr>
            <p:spPr>
              <a:xfrm rot="12441228" flipV="1">
                <a:off x="2694418" y="372798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44">
                <a:extLst>
                  <a:ext uri="{FF2B5EF4-FFF2-40B4-BE49-F238E27FC236}">
                    <a16:creationId xmlns:a16="http://schemas.microsoft.com/office/drawing/2014/main" id="{2222CF6B-E422-4BA7-8019-E2C62FAE2E4A}"/>
                  </a:ext>
                </a:extLst>
              </p:cNvPr>
              <p:cNvSpPr/>
              <p:nvPr/>
            </p:nvSpPr>
            <p:spPr>
              <a:xfrm rot="12441228" flipV="1">
                <a:off x="2375001" y="36004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45">
                <a:extLst>
                  <a:ext uri="{FF2B5EF4-FFF2-40B4-BE49-F238E27FC236}">
                    <a16:creationId xmlns:a16="http://schemas.microsoft.com/office/drawing/2014/main" id="{69C6A6CA-21BE-41E7-ADBD-0B9165C1F2D5}"/>
                  </a:ext>
                </a:extLst>
              </p:cNvPr>
              <p:cNvSpPr/>
              <p:nvPr/>
            </p:nvSpPr>
            <p:spPr>
              <a:xfrm rot="12441228" flipV="1">
                <a:off x="2422672" y="32770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46">
                <a:extLst>
                  <a:ext uri="{FF2B5EF4-FFF2-40B4-BE49-F238E27FC236}">
                    <a16:creationId xmlns:a16="http://schemas.microsoft.com/office/drawing/2014/main" id="{7EFA3CC0-CAD5-4DDE-8F93-B147338E8261}"/>
                  </a:ext>
                </a:extLst>
              </p:cNvPr>
              <p:cNvSpPr/>
              <p:nvPr/>
            </p:nvSpPr>
            <p:spPr>
              <a:xfrm rot="12441228" flipV="1">
                <a:off x="2616508" y="278447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47">
                <a:extLst>
                  <a:ext uri="{FF2B5EF4-FFF2-40B4-BE49-F238E27FC236}">
                    <a16:creationId xmlns:a16="http://schemas.microsoft.com/office/drawing/2014/main" id="{482DE95D-B73F-4F0A-9648-3ADE77879FD5}"/>
                  </a:ext>
                </a:extLst>
              </p:cNvPr>
              <p:cNvSpPr/>
              <p:nvPr/>
            </p:nvSpPr>
            <p:spPr>
              <a:xfrm rot="12441228" flipV="1">
                <a:off x="2217074" y="24305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48">
                <a:extLst>
                  <a:ext uri="{FF2B5EF4-FFF2-40B4-BE49-F238E27FC236}">
                    <a16:creationId xmlns:a16="http://schemas.microsoft.com/office/drawing/2014/main" id="{343A24AA-3032-4CCF-9A76-3929016751EC}"/>
                  </a:ext>
                </a:extLst>
              </p:cNvPr>
              <p:cNvSpPr/>
              <p:nvPr/>
            </p:nvSpPr>
            <p:spPr>
              <a:xfrm rot="12441228" flipV="1">
                <a:off x="2715057" y="30677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49">
                <a:extLst>
                  <a:ext uri="{FF2B5EF4-FFF2-40B4-BE49-F238E27FC236}">
                    <a16:creationId xmlns:a16="http://schemas.microsoft.com/office/drawing/2014/main" id="{38C92AD0-2573-4CE0-AEE3-78593D053FE0}"/>
                  </a:ext>
                </a:extLst>
              </p:cNvPr>
              <p:cNvSpPr/>
              <p:nvPr/>
            </p:nvSpPr>
            <p:spPr>
              <a:xfrm rot="12441228" flipV="1">
                <a:off x="2306838" y="284107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0">
                <a:extLst>
                  <a:ext uri="{FF2B5EF4-FFF2-40B4-BE49-F238E27FC236}">
                    <a16:creationId xmlns:a16="http://schemas.microsoft.com/office/drawing/2014/main" id="{A14C20BF-7F0C-4173-BB71-2D6A625699D7}"/>
                  </a:ext>
                </a:extLst>
              </p:cNvPr>
              <p:cNvSpPr/>
              <p:nvPr/>
            </p:nvSpPr>
            <p:spPr>
              <a:xfrm rot="12441228" flipV="1">
                <a:off x="2253378" y="311498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1">
                <a:extLst>
                  <a:ext uri="{FF2B5EF4-FFF2-40B4-BE49-F238E27FC236}">
                    <a16:creationId xmlns:a16="http://schemas.microsoft.com/office/drawing/2014/main" id="{3D0B9224-6B2F-4CBA-9405-6654C5BFBAC2}"/>
                  </a:ext>
                </a:extLst>
              </p:cNvPr>
              <p:cNvSpPr/>
              <p:nvPr/>
            </p:nvSpPr>
            <p:spPr>
              <a:xfrm rot="12441228" flipV="1">
                <a:off x="3055526" y="388279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52">
                <a:extLst>
                  <a:ext uri="{FF2B5EF4-FFF2-40B4-BE49-F238E27FC236}">
                    <a16:creationId xmlns:a16="http://schemas.microsoft.com/office/drawing/2014/main" id="{C544D022-E799-498F-9DB7-52E4135271B8}"/>
                  </a:ext>
                </a:extLst>
              </p:cNvPr>
              <p:cNvSpPr/>
              <p:nvPr/>
            </p:nvSpPr>
            <p:spPr>
              <a:xfrm rot="12441228" flipV="1">
                <a:off x="3086327" y="33872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53">
                <a:extLst>
                  <a:ext uri="{FF2B5EF4-FFF2-40B4-BE49-F238E27FC236}">
                    <a16:creationId xmlns:a16="http://schemas.microsoft.com/office/drawing/2014/main" id="{A0A3ADAA-2E6A-4598-80BF-437C00CA61B2}"/>
                  </a:ext>
                </a:extLst>
              </p:cNvPr>
              <p:cNvSpPr/>
              <p:nvPr/>
            </p:nvSpPr>
            <p:spPr>
              <a:xfrm rot="12441228" flipV="1">
                <a:off x="3186836" y="30134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54">
                <a:extLst>
                  <a:ext uri="{FF2B5EF4-FFF2-40B4-BE49-F238E27FC236}">
                    <a16:creationId xmlns:a16="http://schemas.microsoft.com/office/drawing/2014/main" id="{D41F22C3-4C74-434C-8CCF-F4F1C954AF11}"/>
                  </a:ext>
                </a:extLst>
              </p:cNvPr>
              <p:cNvSpPr/>
              <p:nvPr/>
            </p:nvSpPr>
            <p:spPr>
              <a:xfrm rot="12441228" flipV="1">
                <a:off x="3446545" y="309671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55">
                <a:extLst>
                  <a:ext uri="{FF2B5EF4-FFF2-40B4-BE49-F238E27FC236}">
                    <a16:creationId xmlns:a16="http://schemas.microsoft.com/office/drawing/2014/main" id="{230DE02F-CB5A-4247-8C20-AC4244888395}"/>
                  </a:ext>
                </a:extLst>
              </p:cNvPr>
              <p:cNvSpPr/>
              <p:nvPr/>
            </p:nvSpPr>
            <p:spPr>
              <a:xfrm rot="12441228" flipV="1">
                <a:off x="3941714" y="299850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56">
                <a:extLst>
                  <a:ext uri="{FF2B5EF4-FFF2-40B4-BE49-F238E27FC236}">
                    <a16:creationId xmlns:a16="http://schemas.microsoft.com/office/drawing/2014/main" id="{82AC2DE0-FEAC-40B1-8A97-7D11EC784134}"/>
                  </a:ext>
                </a:extLst>
              </p:cNvPr>
              <p:cNvSpPr/>
              <p:nvPr/>
            </p:nvSpPr>
            <p:spPr>
              <a:xfrm rot="12441228" flipV="1">
                <a:off x="4110949" y="34746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57">
                <a:extLst>
                  <a:ext uri="{FF2B5EF4-FFF2-40B4-BE49-F238E27FC236}">
                    <a16:creationId xmlns:a16="http://schemas.microsoft.com/office/drawing/2014/main" id="{DE4E301D-7D43-4BB3-8AEE-0F1D92CE7B16}"/>
                  </a:ext>
                </a:extLst>
              </p:cNvPr>
              <p:cNvSpPr/>
              <p:nvPr/>
            </p:nvSpPr>
            <p:spPr>
              <a:xfrm rot="12441228" flipV="1">
                <a:off x="4146493" y="321438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58">
                <a:extLst>
                  <a:ext uri="{FF2B5EF4-FFF2-40B4-BE49-F238E27FC236}">
                    <a16:creationId xmlns:a16="http://schemas.microsoft.com/office/drawing/2014/main" id="{B84558F5-CEF7-479C-81C4-53D63BF87149}"/>
                  </a:ext>
                </a:extLst>
              </p:cNvPr>
              <p:cNvSpPr/>
              <p:nvPr/>
            </p:nvSpPr>
            <p:spPr>
              <a:xfrm rot="12441228" flipV="1">
                <a:off x="4230569" y="38600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59">
                <a:extLst>
                  <a:ext uri="{FF2B5EF4-FFF2-40B4-BE49-F238E27FC236}">
                    <a16:creationId xmlns:a16="http://schemas.microsoft.com/office/drawing/2014/main" id="{82219340-035D-4427-8402-E074DD3C35FA}"/>
                  </a:ext>
                </a:extLst>
              </p:cNvPr>
              <p:cNvSpPr/>
              <p:nvPr/>
            </p:nvSpPr>
            <p:spPr>
              <a:xfrm rot="12441228" flipV="1">
                <a:off x="3764392" y="38019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0">
                <a:extLst>
                  <a:ext uri="{FF2B5EF4-FFF2-40B4-BE49-F238E27FC236}">
                    <a16:creationId xmlns:a16="http://schemas.microsoft.com/office/drawing/2014/main" id="{B0849485-CA56-4CC1-B909-A4C73ADB3B03}"/>
                  </a:ext>
                </a:extLst>
              </p:cNvPr>
              <p:cNvSpPr/>
              <p:nvPr/>
            </p:nvSpPr>
            <p:spPr>
              <a:xfrm rot="12441228" flipV="1">
                <a:off x="3244917" y="37859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1">
                <a:extLst>
                  <a:ext uri="{FF2B5EF4-FFF2-40B4-BE49-F238E27FC236}">
                    <a16:creationId xmlns:a16="http://schemas.microsoft.com/office/drawing/2014/main" id="{029E9631-C65D-4E80-B4A8-AC5DA17A82F7}"/>
                  </a:ext>
                </a:extLst>
              </p:cNvPr>
              <p:cNvSpPr/>
              <p:nvPr/>
            </p:nvSpPr>
            <p:spPr>
              <a:xfrm rot="12441228" flipV="1">
                <a:off x="3315416" y="350133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Isosceles Triangle 62">
              <a:extLst>
                <a:ext uri="{FF2B5EF4-FFF2-40B4-BE49-F238E27FC236}">
                  <a16:creationId xmlns:a16="http://schemas.microsoft.com/office/drawing/2014/main" id="{7280FBB4-9132-413A-8EE8-96B90A33DD5F}"/>
                </a:ext>
              </a:extLst>
            </p:cNvPr>
            <p:cNvSpPr/>
            <p:nvPr/>
          </p:nvSpPr>
          <p:spPr>
            <a:xfrm rot="5400000">
              <a:off x="8887511" y="1091481"/>
              <a:ext cx="684700" cy="2902688"/>
            </a:xfrm>
            <a:prstGeom prst="triangle">
              <a:avLst/>
            </a:prstGeom>
            <a:gradFill>
              <a:gsLst>
                <a:gs pos="0">
                  <a:srgbClr val="F9965B"/>
                </a:gs>
                <a:gs pos="100000">
                  <a:schemeClr val="tx1">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64">
              <a:extLst>
                <a:ext uri="{FF2B5EF4-FFF2-40B4-BE49-F238E27FC236}">
                  <a16:creationId xmlns:a16="http://schemas.microsoft.com/office/drawing/2014/main" id="{0CE90F8B-C81A-45DC-877A-2F1C32D71F69}"/>
                </a:ext>
              </a:extLst>
            </p:cNvPr>
            <p:cNvGrpSpPr/>
            <p:nvPr/>
          </p:nvGrpSpPr>
          <p:grpSpPr>
            <a:xfrm>
              <a:off x="2284186" y="1442357"/>
              <a:ext cx="2511346" cy="2235512"/>
              <a:chOff x="2728686" y="3309257"/>
              <a:chExt cx="2511346" cy="2235512"/>
            </a:xfrm>
          </p:grpSpPr>
          <p:sp>
            <p:nvSpPr>
              <p:cNvPr id="73" name="Freeform 65">
                <a:extLst>
                  <a:ext uri="{FF2B5EF4-FFF2-40B4-BE49-F238E27FC236}">
                    <a16:creationId xmlns:a16="http://schemas.microsoft.com/office/drawing/2014/main" id="{268BCCC2-01AF-4921-AD51-E7C52B67CA00}"/>
                  </a:ext>
                </a:extLst>
              </p:cNvPr>
              <p:cNvSpPr/>
              <p:nvPr/>
            </p:nvSpPr>
            <p:spPr>
              <a:xfrm>
                <a:off x="2728686"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66">
                <a:extLst>
                  <a:ext uri="{FF2B5EF4-FFF2-40B4-BE49-F238E27FC236}">
                    <a16:creationId xmlns:a16="http://schemas.microsoft.com/office/drawing/2014/main" id="{A5117C01-3C5F-4B2A-9907-DE70D9FEC5CC}"/>
                  </a:ext>
                </a:extLst>
              </p:cNvPr>
              <p:cNvSpPr/>
              <p:nvPr/>
            </p:nvSpPr>
            <p:spPr>
              <a:xfrm>
                <a:off x="4949604"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67">
                <a:extLst>
                  <a:ext uri="{FF2B5EF4-FFF2-40B4-BE49-F238E27FC236}">
                    <a16:creationId xmlns:a16="http://schemas.microsoft.com/office/drawing/2014/main" id="{E7666D5A-3544-4B1E-82A7-A8F57E187370}"/>
                  </a:ext>
                </a:extLst>
              </p:cNvPr>
              <p:cNvSpPr/>
              <p:nvPr/>
            </p:nvSpPr>
            <p:spPr>
              <a:xfrm>
                <a:off x="3098839"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68">
                <a:extLst>
                  <a:ext uri="{FF2B5EF4-FFF2-40B4-BE49-F238E27FC236}">
                    <a16:creationId xmlns:a16="http://schemas.microsoft.com/office/drawing/2014/main" id="{A3E27C91-E1E9-4762-B33F-C890ACBD6791}"/>
                  </a:ext>
                </a:extLst>
              </p:cNvPr>
              <p:cNvSpPr/>
              <p:nvPr/>
            </p:nvSpPr>
            <p:spPr>
              <a:xfrm>
                <a:off x="3839145"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69">
                <a:extLst>
                  <a:ext uri="{FF2B5EF4-FFF2-40B4-BE49-F238E27FC236}">
                    <a16:creationId xmlns:a16="http://schemas.microsoft.com/office/drawing/2014/main" id="{A1905360-E95B-42AE-B5B9-4389F73B53FA}"/>
                  </a:ext>
                </a:extLst>
              </p:cNvPr>
              <p:cNvSpPr/>
              <p:nvPr/>
            </p:nvSpPr>
            <p:spPr>
              <a:xfrm>
                <a:off x="4209298"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70">
                <a:extLst>
                  <a:ext uri="{FF2B5EF4-FFF2-40B4-BE49-F238E27FC236}">
                    <a16:creationId xmlns:a16="http://schemas.microsoft.com/office/drawing/2014/main" id="{4652F899-BD95-4EA7-8259-4756A4BF1E78}"/>
                  </a:ext>
                </a:extLst>
              </p:cNvPr>
              <p:cNvSpPr/>
              <p:nvPr/>
            </p:nvSpPr>
            <p:spPr>
              <a:xfrm>
                <a:off x="4579451"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71">
                <a:extLst>
                  <a:ext uri="{FF2B5EF4-FFF2-40B4-BE49-F238E27FC236}">
                    <a16:creationId xmlns:a16="http://schemas.microsoft.com/office/drawing/2014/main" id="{DC3C1603-49E8-480C-9C51-9A517A620B1A}"/>
                  </a:ext>
                </a:extLst>
              </p:cNvPr>
              <p:cNvSpPr/>
              <p:nvPr/>
            </p:nvSpPr>
            <p:spPr>
              <a:xfrm>
                <a:off x="3468992"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Isosceles Triangle 81">
              <a:extLst>
                <a:ext uri="{FF2B5EF4-FFF2-40B4-BE49-F238E27FC236}">
                  <a16:creationId xmlns:a16="http://schemas.microsoft.com/office/drawing/2014/main" id="{15C5B693-6DF2-44F7-9F84-82664D541196}"/>
                </a:ext>
              </a:extLst>
            </p:cNvPr>
            <p:cNvSpPr/>
            <p:nvPr/>
          </p:nvSpPr>
          <p:spPr>
            <a:xfrm rot="5400000">
              <a:off x="8844893" y="1050492"/>
              <a:ext cx="696196" cy="2974807"/>
            </a:xfrm>
            <a:prstGeom prst="triangle">
              <a:avLst>
                <a:gd name="adj" fmla="val 0"/>
              </a:avLst>
            </a:prstGeom>
            <a:gradFill>
              <a:gsLst>
                <a:gs pos="0">
                  <a:srgbClr val="FFFF99"/>
                </a:gs>
                <a:gs pos="100000">
                  <a:schemeClr val="tx1">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3">
              <a:extLst>
                <a:ext uri="{FF2B5EF4-FFF2-40B4-BE49-F238E27FC236}">
                  <a16:creationId xmlns:a16="http://schemas.microsoft.com/office/drawing/2014/main" id="{141E3A0E-7C76-48A7-9F08-89953F61083D}"/>
                </a:ext>
              </a:extLst>
            </p:cNvPr>
            <p:cNvSpPr/>
            <p:nvPr/>
          </p:nvSpPr>
          <p:spPr>
            <a:xfrm>
              <a:off x="1310867" y="1182612"/>
              <a:ext cx="365362" cy="2812305"/>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4">
              <a:extLst>
                <a:ext uri="{FF2B5EF4-FFF2-40B4-BE49-F238E27FC236}">
                  <a16:creationId xmlns:a16="http://schemas.microsoft.com/office/drawing/2014/main" id="{3B6F9933-DEA8-4F31-A4D5-3C440E9A05B9}"/>
                </a:ext>
              </a:extLst>
            </p:cNvPr>
            <p:cNvGrpSpPr/>
            <p:nvPr/>
          </p:nvGrpSpPr>
          <p:grpSpPr>
            <a:xfrm rot="10800000" flipH="1" flipV="1">
              <a:off x="1080754" y="-563483"/>
              <a:ext cx="6697762" cy="6168827"/>
              <a:chOff x="-443391" y="751355"/>
              <a:chExt cx="2750909" cy="2272669"/>
            </a:xfrm>
          </p:grpSpPr>
          <p:grpSp>
            <p:nvGrpSpPr>
              <p:cNvPr id="87" name="Group 85">
                <a:extLst>
                  <a:ext uri="{FF2B5EF4-FFF2-40B4-BE49-F238E27FC236}">
                    <a16:creationId xmlns:a16="http://schemas.microsoft.com/office/drawing/2014/main" id="{9D4E81DF-3B72-450B-9A75-82A36F981B11}"/>
                  </a:ext>
                </a:extLst>
              </p:cNvPr>
              <p:cNvGrpSpPr/>
              <p:nvPr/>
            </p:nvGrpSpPr>
            <p:grpSpPr>
              <a:xfrm>
                <a:off x="-316848" y="751355"/>
                <a:ext cx="2624366" cy="2256708"/>
                <a:chOff x="3331566" y="-58091"/>
                <a:chExt cx="1020718" cy="914400"/>
              </a:xfrm>
              <a:gradFill>
                <a:gsLst>
                  <a:gs pos="0">
                    <a:schemeClr val="bg1">
                      <a:lumMod val="65000"/>
                    </a:schemeClr>
                  </a:gs>
                  <a:gs pos="47000">
                    <a:schemeClr val="bg1"/>
                  </a:gs>
                  <a:gs pos="60000">
                    <a:schemeClr val="bg1"/>
                  </a:gs>
                  <a:gs pos="100000">
                    <a:schemeClr val="bg1">
                      <a:lumMod val="65000"/>
                    </a:schemeClr>
                  </a:gs>
                </a:gsLst>
                <a:lin ang="5400000" scaled="1"/>
              </a:gradFill>
            </p:grpSpPr>
            <p:grpSp>
              <p:nvGrpSpPr>
                <p:cNvPr id="89" name="Group 87">
                  <a:extLst>
                    <a:ext uri="{FF2B5EF4-FFF2-40B4-BE49-F238E27FC236}">
                      <a16:creationId xmlns:a16="http://schemas.microsoft.com/office/drawing/2014/main" id="{D7709DF8-22C7-4E45-8E75-D216D63B869F}"/>
                    </a:ext>
                  </a:extLst>
                </p:cNvPr>
                <p:cNvGrpSpPr/>
                <p:nvPr/>
              </p:nvGrpSpPr>
              <p:grpSpPr>
                <a:xfrm>
                  <a:off x="3934429" y="288561"/>
                  <a:ext cx="417855" cy="234033"/>
                  <a:chOff x="3934429" y="288561"/>
                  <a:chExt cx="417855" cy="234033"/>
                </a:xfrm>
                <a:grpFill/>
              </p:grpSpPr>
              <p:sp>
                <p:nvSpPr>
                  <p:cNvPr id="91" name="Trapezoid 89">
                    <a:extLst>
                      <a:ext uri="{FF2B5EF4-FFF2-40B4-BE49-F238E27FC236}">
                        <a16:creationId xmlns:a16="http://schemas.microsoft.com/office/drawing/2014/main" id="{D9D801C6-BB78-4BA9-B6A8-84A473A2C858}"/>
                      </a:ext>
                    </a:extLst>
                  </p:cNvPr>
                  <p:cNvSpPr/>
                  <p:nvPr/>
                </p:nvSpPr>
                <p:spPr>
                  <a:xfrm rot="5400000">
                    <a:off x="4176486" y="346796"/>
                    <a:ext cx="234031" cy="117565"/>
                  </a:xfrm>
                  <a:prstGeom prst="trapezoid">
                    <a:avLst>
                      <a:gd name="adj" fmla="val 58525"/>
                    </a:avLst>
                  </a:prstGeom>
                  <a:gradFill flip="none" rotWithShape="1">
                    <a:gsLst>
                      <a:gs pos="0">
                        <a:schemeClr val="bg1">
                          <a:lumMod val="65000"/>
                          <a:alpha val="76000"/>
                        </a:schemeClr>
                      </a:gs>
                      <a:gs pos="52000">
                        <a:schemeClr val="bg1"/>
                      </a:gs>
                      <a:gs pos="55000">
                        <a:schemeClr val="bg1"/>
                      </a:gs>
                      <a:gs pos="100000">
                        <a:schemeClr val="bg1">
                          <a:lumMod val="65000"/>
                          <a:alpha val="7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sp>
                <p:nvSpPr>
                  <p:cNvPr id="92" name="Rectangle 90">
                    <a:extLst>
                      <a:ext uri="{FF2B5EF4-FFF2-40B4-BE49-F238E27FC236}">
                        <a16:creationId xmlns:a16="http://schemas.microsoft.com/office/drawing/2014/main" id="{997822C9-E9D9-44E0-8FF8-951AF05AE8D8}"/>
                      </a:ext>
                    </a:extLst>
                  </p:cNvPr>
                  <p:cNvSpPr/>
                  <p:nvPr/>
                </p:nvSpPr>
                <p:spPr>
                  <a:xfrm>
                    <a:off x="3934429" y="288561"/>
                    <a:ext cx="300292" cy="234031"/>
                  </a:xfrm>
                  <a:prstGeom prst="rect">
                    <a:avLst/>
                  </a:prstGeom>
                  <a:gradFill>
                    <a:gsLst>
                      <a:gs pos="0">
                        <a:schemeClr val="bg1">
                          <a:lumMod val="65000"/>
                          <a:alpha val="86000"/>
                        </a:schemeClr>
                      </a:gs>
                      <a:gs pos="48000">
                        <a:schemeClr val="bg1"/>
                      </a:gs>
                      <a:gs pos="53000">
                        <a:schemeClr val="bg1"/>
                      </a:gs>
                      <a:gs pos="100000">
                        <a:schemeClr val="bg1">
                          <a:lumMod val="65000"/>
                          <a:alpha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grpSp>
            <p:sp>
              <p:nvSpPr>
                <p:cNvPr id="90" name="Arc 88">
                  <a:extLst>
                    <a:ext uri="{FF2B5EF4-FFF2-40B4-BE49-F238E27FC236}">
                      <a16:creationId xmlns:a16="http://schemas.microsoft.com/office/drawing/2014/main" id="{DE104470-283B-48DE-AE6D-CCA0D8258A8D}"/>
                    </a:ext>
                  </a:extLst>
                </p:cNvPr>
                <p:cNvSpPr/>
                <p:nvPr/>
              </p:nvSpPr>
              <p:spPr>
                <a:xfrm rot="4562821">
                  <a:off x="3331566" y="-58091"/>
                  <a:ext cx="914400" cy="914400"/>
                </a:xfrm>
                <a:prstGeom prst="arc">
                  <a:avLst>
                    <a:gd name="adj1" fmla="val 16246627"/>
                    <a:gd name="adj2" fmla="val 17892881"/>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801"/>
                </a:p>
              </p:txBody>
            </p:sp>
          </p:grpSp>
          <p:sp>
            <p:nvSpPr>
              <p:cNvPr id="88" name="Arc 86">
                <a:extLst>
                  <a:ext uri="{FF2B5EF4-FFF2-40B4-BE49-F238E27FC236}">
                    <a16:creationId xmlns:a16="http://schemas.microsoft.com/office/drawing/2014/main" id="{C2BCCC25-9F39-4772-83E1-75E166E8AB15}"/>
                  </a:ext>
                </a:extLst>
              </p:cNvPr>
              <p:cNvSpPr/>
              <p:nvPr/>
            </p:nvSpPr>
            <p:spPr>
              <a:xfrm rot="4562821">
                <a:off x="-396239" y="720164"/>
                <a:ext cx="2256708" cy="2351012"/>
              </a:xfrm>
              <a:prstGeom prst="arc">
                <a:avLst>
                  <a:gd name="adj1" fmla="val 16200000"/>
                  <a:gd name="adj2" fmla="val 17892881"/>
                </a:avLst>
              </a:prstGeom>
              <a:ln w="12700">
                <a:prstDash val="sysDash"/>
              </a:ln>
            </p:spPr>
            <p:style>
              <a:lnRef idx="1">
                <a:schemeClr val="accent6"/>
              </a:lnRef>
              <a:fillRef idx="0">
                <a:schemeClr val="accent6"/>
              </a:fillRef>
              <a:effectRef idx="0">
                <a:schemeClr val="accent6"/>
              </a:effectRef>
              <a:fontRef idx="minor">
                <a:schemeClr val="tx1"/>
              </a:fontRef>
            </p:style>
            <p:txBody>
              <a:bodyPr rtlCol="1" anchor="ctr"/>
              <a:lstStyle/>
              <a:p>
                <a:pPr algn="ctr"/>
                <a:endParaRPr lang="he-IL" sz="1801"/>
              </a:p>
            </p:txBody>
          </p:sp>
        </p:grpSp>
        <p:grpSp>
          <p:nvGrpSpPr>
            <p:cNvPr id="94" name="Group 99">
              <a:extLst>
                <a:ext uri="{FF2B5EF4-FFF2-40B4-BE49-F238E27FC236}">
                  <a16:creationId xmlns:a16="http://schemas.microsoft.com/office/drawing/2014/main" id="{A1D16F9B-2FE8-4E6E-ADF4-248C340863BA}"/>
                </a:ext>
              </a:extLst>
            </p:cNvPr>
            <p:cNvGrpSpPr/>
            <p:nvPr/>
          </p:nvGrpSpPr>
          <p:grpSpPr>
            <a:xfrm rot="-1500000">
              <a:off x="2214637" y="1482539"/>
              <a:ext cx="2511346" cy="2235512"/>
              <a:chOff x="2728686" y="3309257"/>
              <a:chExt cx="2511346" cy="2235512"/>
            </a:xfrm>
          </p:grpSpPr>
          <p:sp>
            <p:nvSpPr>
              <p:cNvPr id="95" name="Freeform 100">
                <a:extLst>
                  <a:ext uri="{FF2B5EF4-FFF2-40B4-BE49-F238E27FC236}">
                    <a16:creationId xmlns:a16="http://schemas.microsoft.com/office/drawing/2014/main" id="{B58FF702-E695-4CD1-B914-D8B80EB7D91B}"/>
                  </a:ext>
                </a:extLst>
              </p:cNvPr>
              <p:cNvSpPr/>
              <p:nvPr/>
            </p:nvSpPr>
            <p:spPr>
              <a:xfrm>
                <a:off x="2728686"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101">
                <a:extLst>
                  <a:ext uri="{FF2B5EF4-FFF2-40B4-BE49-F238E27FC236}">
                    <a16:creationId xmlns:a16="http://schemas.microsoft.com/office/drawing/2014/main" id="{EFFA926C-88C5-4242-98D2-E8840F248E06}"/>
                  </a:ext>
                </a:extLst>
              </p:cNvPr>
              <p:cNvSpPr/>
              <p:nvPr/>
            </p:nvSpPr>
            <p:spPr>
              <a:xfrm>
                <a:off x="4949604"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102">
                <a:extLst>
                  <a:ext uri="{FF2B5EF4-FFF2-40B4-BE49-F238E27FC236}">
                    <a16:creationId xmlns:a16="http://schemas.microsoft.com/office/drawing/2014/main" id="{10A6FD44-5084-4308-A5F5-E9938C2A57CB}"/>
                  </a:ext>
                </a:extLst>
              </p:cNvPr>
              <p:cNvSpPr/>
              <p:nvPr/>
            </p:nvSpPr>
            <p:spPr>
              <a:xfrm>
                <a:off x="3098839"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103">
                <a:extLst>
                  <a:ext uri="{FF2B5EF4-FFF2-40B4-BE49-F238E27FC236}">
                    <a16:creationId xmlns:a16="http://schemas.microsoft.com/office/drawing/2014/main" id="{5483ABD0-7266-4BC0-A4CC-40E5B1232097}"/>
                  </a:ext>
                </a:extLst>
              </p:cNvPr>
              <p:cNvSpPr/>
              <p:nvPr/>
            </p:nvSpPr>
            <p:spPr>
              <a:xfrm>
                <a:off x="3839145"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104">
                <a:extLst>
                  <a:ext uri="{FF2B5EF4-FFF2-40B4-BE49-F238E27FC236}">
                    <a16:creationId xmlns:a16="http://schemas.microsoft.com/office/drawing/2014/main" id="{0E7F289C-A6CB-4E46-9CCA-AF988B5AE45D}"/>
                  </a:ext>
                </a:extLst>
              </p:cNvPr>
              <p:cNvSpPr/>
              <p:nvPr/>
            </p:nvSpPr>
            <p:spPr>
              <a:xfrm>
                <a:off x="4209298"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105">
                <a:extLst>
                  <a:ext uri="{FF2B5EF4-FFF2-40B4-BE49-F238E27FC236}">
                    <a16:creationId xmlns:a16="http://schemas.microsoft.com/office/drawing/2014/main" id="{7048D102-0C95-4EB2-8353-31B3853F6018}"/>
                  </a:ext>
                </a:extLst>
              </p:cNvPr>
              <p:cNvSpPr/>
              <p:nvPr/>
            </p:nvSpPr>
            <p:spPr>
              <a:xfrm>
                <a:off x="4579451"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6">
                <a:extLst>
                  <a:ext uri="{FF2B5EF4-FFF2-40B4-BE49-F238E27FC236}">
                    <a16:creationId xmlns:a16="http://schemas.microsoft.com/office/drawing/2014/main" id="{6E5790E7-AA04-4ECF-8426-682B889364BA}"/>
                  </a:ext>
                </a:extLst>
              </p:cNvPr>
              <p:cNvSpPr/>
              <p:nvPr/>
            </p:nvSpPr>
            <p:spPr>
              <a:xfrm>
                <a:off x="3468992"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Arrow Connector 107">
              <a:extLst>
                <a:ext uri="{FF2B5EF4-FFF2-40B4-BE49-F238E27FC236}">
                  <a16:creationId xmlns:a16="http://schemas.microsoft.com/office/drawing/2014/main" id="{CC9BCB46-64AA-4151-B4FD-F8B89567732E}"/>
                </a:ext>
              </a:extLst>
            </p:cNvPr>
            <p:cNvCxnSpPr>
              <a:cxnSpLocks/>
            </p:cNvCxnSpPr>
            <p:nvPr/>
          </p:nvCxnSpPr>
          <p:spPr>
            <a:xfrm>
              <a:off x="10784970" y="2094180"/>
              <a:ext cx="0" cy="49458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Rectangle 116">
                  <a:extLst>
                    <a:ext uri="{FF2B5EF4-FFF2-40B4-BE49-F238E27FC236}">
                      <a16:creationId xmlns:a16="http://schemas.microsoft.com/office/drawing/2014/main" id="{4B4F32E1-1935-4557-B840-370BDD8F2CBE}"/>
                    </a:ext>
                  </a:extLst>
                </p:cNvPr>
                <p:cNvSpPr/>
                <p:nvPr/>
              </p:nvSpPr>
              <p:spPr>
                <a:xfrm>
                  <a:off x="10817013" y="1972336"/>
                  <a:ext cx="54373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i="1" smtClean="0">
                            <a:solidFill>
                              <a:schemeClr val="bg1"/>
                            </a:solidFill>
                            <a:latin typeface="Cambria Math" panose="02040503050406030204" pitchFamily="18" charset="0"/>
                          </a:rPr>
                          <m:t>Δ</m:t>
                        </m:r>
                      </m:oMath>
                    </m:oMathPara>
                  </a14:m>
                  <a:endParaRPr lang="en-US" sz="3200" dirty="0">
                    <a:solidFill>
                      <a:schemeClr val="bg1"/>
                    </a:solidFill>
                  </a:endParaRPr>
                </a:p>
              </p:txBody>
            </p:sp>
          </mc:Choice>
          <mc:Fallback xmlns="">
            <p:sp>
              <p:nvSpPr>
                <p:cNvPr id="103" name="Rectangle 116">
                  <a:extLst>
                    <a:ext uri="{FF2B5EF4-FFF2-40B4-BE49-F238E27FC236}">
                      <a16:creationId xmlns:a16="http://schemas.microsoft.com/office/drawing/2014/main" id="{4B4F32E1-1935-4557-B840-370BDD8F2CBE}"/>
                    </a:ext>
                  </a:extLst>
                </p:cNvPr>
                <p:cNvSpPr>
                  <a:spLocks noRot="1" noChangeAspect="1" noMove="1" noResize="1" noEditPoints="1" noAdjustHandles="1" noChangeArrowheads="1" noChangeShapeType="1" noTextEdit="1"/>
                </p:cNvSpPr>
                <p:nvPr/>
              </p:nvSpPr>
              <p:spPr>
                <a:xfrm>
                  <a:off x="10817013" y="1972336"/>
                  <a:ext cx="543739" cy="584775"/>
                </a:xfrm>
                <a:prstGeom prst="rect">
                  <a:avLst/>
                </a:prstGeom>
                <a:blipFill>
                  <a:blip r:embed="rId5"/>
                  <a:stretch>
                    <a:fillRect/>
                  </a:stretch>
                </a:blipFill>
              </p:spPr>
              <p:txBody>
                <a:bodyPr/>
                <a:lstStyle/>
                <a:p>
                  <a:r>
                    <a:rPr lang="he-IL">
                      <a:noFill/>
                    </a:rPr>
                    <a:t> </a:t>
                  </a:r>
                </a:p>
              </p:txBody>
            </p:sp>
          </mc:Fallback>
        </mc:AlternateContent>
        <p:sp>
          <p:nvSpPr>
            <p:cNvPr id="104" name="TextBox 92">
              <a:extLst>
                <a:ext uri="{FF2B5EF4-FFF2-40B4-BE49-F238E27FC236}">
                  <a16:creationId xmlns:a16="http://schemas.microsoft.com/office/drawing/2014/main" id="{F92395E7-302A-4CE3-B450-296FD65363CF}"/>
                </a:ext>
              </a:extLst>
            </p:cNvPr>
            <p:cNvSpPr txBox="1"/>
            <p:nvPr/>
          </p:nvSpPr>
          <p:spPr>
            <a:xfrm>
              <a:off x="-54282" y="4085272"/>
              <a:ext cx="2970771" cy="954107"/>
            </a:xfrm>
            <a:prstGeom prst="rect">
              <a:avLst/>
            </a:prstGeom>
            <a:noFill/>
          </p:spPr>
          <p:txBody>
            <a:bodyPr wrap="square" rtlCol="0">
              <a:spAutoFit/>
            </a:bodyPr>
            <a:lstStyle/>
            <a:p>
              <a:pPr algn="ctr"/>
              <a:r>
                <a:rPr lang="en-US" sz="2800" b="1" dirty="0">
                  <a:solidFill>
                    <a:schemeClr val="bg1"/>
                  </a:solidFill>
                  <a:latin typeface="+mj-lt"/>
                </a:rPr>
                <a:t>Spatial light modulator</a:t>
              </a:r>
            </a:p>
          </p:txBody>
        </p:sp>
        <p:sp>
          <p:nvSpPr>
            <p:cNvPr id="105" name="Rectangle 96">
              <a:extLst>
                <a:ext uri="{FF2B5EF4-FFF2-40B4-BE49-F238E27FC236}">
                  <a16:creationId xmlns:a16="http://schemas.microsoft.com/office/drawing/2014/main" id="{36ACBAB9-D147-49D4-AFA7-205F9A77808D}"/>
                </a:ext>
              </a:extLst>
            </p:cNvPr>
            <p:cNvSpPr/>
            <p:nvPr/>
          </p:nvSpPr>
          <p:spPr>
            <a:xfrm>
              <a:off x="1991245" y="1890383"/>
              <a:ext cx="3170467" cy="1323425"/>
            </a:xfrm>
            <a:prstGeom prst="rect">
              <a:avLst/>
            </a:prstGeom>
            <a:solidFill>
              <a:srgbClr val="F9965B">
                <a:alpha val="6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93">
              <a:extLst>
                <a:ext uri="{FF2B5EF4-FFF2-40B4-BE49-F238E27FC236}">
                  <a16:creationId xmlns:a16="http://schemas.microsoft.com/office/drawing/2014/main" id="{8D693A01-2A4F-42BF-8DA2-6992E9C5936A}"/>
                </a:ext>
              </a:extLst>
            </p:cNvPr>
            <p:cNvSpPr txBox="1"/>
            <p:nvPr/>
          </p:nvSpPr>
          <p:spPr>
            <a:xfrm>
              <a:off x="0" y="579353"/>
              <a:ext cx="12192000" cy="461665"/>
            </a:xfrm>
            <a:prstGeom prst="rect">
              <a:avLst/>
            </a:prstGeom>
            <a:noFill/>
          </p:spPr>
          <p:txBody>
            <a:bodyPr wrap="square" rtlCol="0">
              <a:spAutoFit/>
            </a:bodyPr>
            <a:lstStyle/>
            <a:p>
              <a:pPr algn="ctr"/>
              <a:r>
                <a:rPr lang="en-US" sz="2400" b="1" dirty="0">
                  <a:solidFill>
                    <a:schemeClr val="bg1"/>
                  </a:solidFill>
                  <a:latin typeface="+mj-lt"/>
                </a:rPr>
                <a:t>Adaptive optics focusing through scattering material </a:t>
              </a:r>
              <a:r>
                <a:rPr lang="en-US" i="1" dirty="0">
                  <a:solidFill>
                    <a:schemeClr val="bg1"/>
                  </a:solidFill>
                  <a:latin typeface="+mj-lt"/>
                </a:rPr>
                <a:t>[</a:t>
              </a:r>
              <a:r>
                <a:rPr lang="en-US" i="1" dirty="0" err="1">
                  <a:solidFill>
                    <a:schemeClr val="bg1"/>
                  </a:solidFill>
                  <a:latin typeface="+mj-lt"/>
                </a:rPr>
                <a:t>Judkewitz</a:t>
              </a:r>
              <a:r>
                <a:rPr lang="en-US" i="1" dirty="0">
                  <a:solidFill>
                    <a:schemeClr val="bg1"/>
                  </a:solidFill>
                  <a:latin typeface="+mj-lt"/>
                </a:rPr>
                <a:t> et al. 2014]</a:t>
              </a:r>
              <a:endParaRPr lang="en-US" sz="1400" b="1" i="1" dirty="0">
                <a:solidFill>
                  <a:schemeClr val="bg1"/>
                </a:solidFill>
                <a:latin typeface="+mj-lt"/>
              </a:endParaRPr>
            </a:p>
          </p:txBody>
        </p:sp>
        <mc:AlternateContent xmlns:mc="http://schemas.openxmlformats.org/markup-compatibility/2006" xmlns:a14="http://schemas.microsoft.com/office/drawing/2010/main">
          <mc:Choice Requires="a14">
            <p:sp>
              <p:nvSpPr>
                <p:cNvPr id="107" name="Rounded Rectangle 259">
                  <a:extLst>
                    <a:ext uri="{FF2B5EF4-FFF2-40B4-BE49-F238E27FC236}">
                      <a16:creationId xmlns:a16="http://schemas.microsoft.com/office/drawing/2014/main" id="{A9E0D091-C784-4B3A-A43C-EE9781450A68}"/>
                    </a:ext>
                  </a:extLst>
                </p:cNvPr>
                <p:cNvSpPr/>
                <p:nvPr/>
              </p:nvSpPr>
              <p:spPr>
                <a:xfrm rot="20502200">
                  <a:off x="175223" y="1467551"/>
                  <a:ext cx="3475781" cy="1272049"/>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For what ranges </a:t>
                  </a:r>
                  <a14:m>
                    <m:oMath xmlns:m="http://schemas.openxmlformats.org/officeDocument/2006/math">
                      <m:r>
                        <a:rPr lang="en-US" sz="2800" b="1" i="1">
                          <a:solidFill>
                            <a:schemeClr val="bg1"/>
                          </a:solidFill>
                          <a:latin typeface="Cambria Math" panose="02040503050406030204" pitchFamily="18" charset="0"/>
                          <a:ea typeface="Cambria Math" panose="02040503050406030204" pitchFamily="18" charset="0"/>
                        </a:rPr>
                        <m:t>𝚫</m:t>
                      </m:r>
                    </m:oMath>
                  </a14:m>
                  <a:r>
                    <a:rPr lang="en-US" sz="2800" b="1" dirty="0">
                      <a:solidFill>
                        <a:schemeClr val="bg1"/>
                      </a:solidFill>
                    </a:rPr>
                    <a:t> is this possible?</a:t>
                  </a:r>
                  <a:endParaRPr lang="en-US" sz="2800" dirty="0">
                    <a:solidFill>
                      <a:schemeClr val="bg1"/>
                    </a:solidFill>
                  </a:endParaRPr>
                </a:p>
              </p:txBody>
            </p:sp>
          </mc:Choice>
          <mc:Fallback xmlns="">
            <p:sp>
              <p:nvSpPr>
                <p:cNvPr id="107" name="Rounded Rectangle 259">
                  <a:extLst>
                    <a:ext uri="{FF2B5EF4-FFF2-40B4-BE49-F238E27FC236}">
                      <a16:creationId xmlns:a16="http://schemas.microsoft.com/office/drawing/2014/main" id="{A9E0D091-C784-4B3A-A43C-EE9781450A68}"/>
                    </a:ext>
                  </a:extLst>
                </p:cNvPr>
                <p:cNvSpPr>
                  <a:spLocks noRot="1" noChangeAspect="1" noMove="1" noResize="1" noEditPoints="1" noAdjustHandles="1" noChangeArrowheads="1" noChangeShapeType="1" noTextEdit="1"/>
                </p:cNvSpPr>
                <p:nvPr/>
              </p:nvSpPr>
              <p:spPr>
                <a:xfrm rot="20502200">
                  <a:off x="175223" y="1467551"/>
                  <a:ext cx="3475781" cy="1272049"/>
                </a:xfrm>
                <a:prstGeom prst="roundRect">
                  <a:avLst/>
                </a:prstGeom>
                <a:blipFill>
                  <a:blip r:embed="rId6"/>
                  <a:stretch>
                    <a:fillRect/>
                  </a:stretch>
                </a:blipFill>
                <a:ln w="38100">
                  <a:solidFill>
                    <a:schemeClr val="bg1"/>
                  </a:solidFill>
                </a:ln>
              </p:spPr>
              <p:txBody>
                <a:bodyPr/>
                <a:lstStyle/>
                <a:p>
                  <a:r>
                    <a:rPr lang="he-IL">
                      <a:noFill/>
                    </a:rPr>
                    <a:t> </a:t>
                  </a:r>
                </a:p>
              </p:txBody>
            </p:sp>
          </mc:Fallback>
        </mc:AlternateContent>
      </p:grpSp>
      <p:sp>
        <p:nvSpPr>
          <p:cNvPr id="3" name="Slide Number Placeholder 2">
            <a:extLst>
              <a:ext uri="{FF2B5EF4-FFF2-40B4-BE49-F238E27FC236}">
                <a16:creationId xmlns:a16="http://schemas.microsoft.com/office/drawing/2014/main" id="{FC82534F-A872-48CE-AA17-384C78EFA102}"/>
              </a:ext>
            </a:extLst>
          </p:cNvPr>
          <p:cNvSpPr>
            <a:spLocks noGrp="1"/>
          </p:cNvSpPr>
          <p:nvPr>
            <p:ph type="sldNum" sz="quarter" idx="11"/>
          </p:nvPr>
        </p:nvSpPr>
        <p:spPr/>
        <p:txBody>
          <a:bodyPr/>
          <a:lstStyle/>
          <a:p>
            <a:fld id="{21486E46-8155-4659-B003-5F764003AB30}" type="slidenum">
              <a:rPr lang="he-IL" smtClean="0"/>
              <a:t>24</a:t>
            </a:fld>
            <a:endParaRPr lang="he-IL"/>
          </a:p>
        </p:txBody>
      </p:sp>
      <p:sp>
        <p:nvSpPr>
          <p:cNvPr id="4" name="Title 1">
            <a:extLst>
              <a:ext uri="{FF2B5EF4-FFF2-40B4-BE49-F238E27FC236}">
                <a16:creationId xmlns:a16="http://schemas.microsoft.com/office/drawing/2014/main" id="{5DF34B76-0D37-4818-A9A6-09D67A2EBB83}"/>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Focusing through turbid media: range predictions </a:t>
            </a:r>
          </a:p>
        </p:txBody>
      </p:sp>
      <p:sp>
        <p:nvSpPr>
          <p:cNvPr id="2" name="Rectangle 25">
            <a:extLst>
              <a:ext uri="{FF2B5EF4-FFF2-40B4-BE49-F238E27FC236}">
                <a16:creationId xmlns:a16="http://schemas.microsoft.com/office/drawing/2014/main" id="{CE4A74CF-C3E0-4135-85C0-DF3D4F170FB7}"/>
              </a:ext>
            </a:extLst>
          </p:cNvPr>
          <p:cNvSpPr/>
          <p:nvPr/>
        </p:nvSpPr>
        <p:spPr>
          <a:xfrm>
            <a:off x="-4036482" y="-1224613"/>
            <a:ext cx="17373600" cy="9753600"/>
          </a:xfrm>
          <a:prstGeom prst="rect">
            <a:avLst/>
          </a:prstGeom>
          <a:solidFill>
            <a:schemeClr val="tx1">
              <a:alpha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179">
            <a:extLst>
              <a:ext uri="{FF2B5EF4-FFF2-40B4-BE49-F238E27FC236}">
                <a16:creationId xmlns:a16="http://schemas.microsoft.com/office/drawing/2014/main" id="{1AD38DD9-E8D5-4067-A520-F0E81F4BE850}"/>
              </a:ext>
            </a:extLst>
          </p:cNvPr>
          <p:cNvSpPr/>
          <p:nvPr/>
        </p:nvSpPr>
        <p:spPr>
          <a:xfrm>
            <a:off x="2487376" y="873087"/>
            <a:ext cx="7217249" cy="5111826"/>
          </a:xfrm>
          <a:prstGeom prst="roundRect">
            <a:avLst/>
          </a:prstGeom>
          <a:solidFill>
            <a:schemeClr val="bg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7C27A6F8-766B-433B-A55F-4AA011D1F24F}"/>
              </a:ext>
            </a:extLst>
          </p:cNvPr>
          <p:cNvSpPr/>
          <p:nvPr/>
        </p:nvSpPr>
        <p:spPr>
          <a:xfrm>
            <a:off x="-6715088" y="-2768811"/>
            <a:ext cx="4222960" cy="646331"/>
          </a:xfrm>
          <a:prstGeom prst="rect">
            <a:avLst/>
          </a:prstGeom>
        </p:spPr>
        <p:txBody>
          <a:bodyPr wrap="square">
            <a:spAutoFit/>
          </a:bodyPr>
          <a:lstStyle/>
          <a:p>
            <a:pPr lvl="0" algn="ctr">
              <a:spcBef>
                <a:spcPct val="20000"/>
              </a:spcBef>
            </a:pPr>
            <a:r>
              <a:rPr lang="en-US" sz="3600" b="1" dirty="0">
                <a:solidFill>
                  <a:schemeClr val="bg1"/>
                </a:solidFill>
                <a:latin typeface="+mj-lt"/>
              </a:rPr>
              <a:t>OD 3</a:t>
            </a:r>
          </a:p>
        </p:txBody>
      </p:sp>
      <p:sp>
        <p:nvSpPr>
          <p:cNvPr id="93" name="TextBox 92"/>
          <p:cNvSpPr txBox="1"/>
          <p:nvPr/>
        </p:nvSpPr>
        <p:spPr>
          <a:xfrm>
            <a:off x="3282949" y="5409070"/>
            <a:ext cx="2710614" cy="523220"/>
          </a:xfrm>
          <a:prstGeom prst="rect">
            <a:avLst/>
          </a:prstGeom>
          <a:noFill/>
        </p:spPr>
        <p:txBody>
          <a:bodyPr wrap="none" rtlCol="0">
            <a:spAutoFit/>
          </a:bodyPr>
          <a:lstStyle/>
          <a:p>
            <a:r>
              <a:rPr lang="en-US" sz="2800" b="1" dirty="0">
                <a:solidFill>
                  <a:srgbClr val="F9965B"/>
                </a:solidFill>
                <a:latin typeface="+mj-lt"/>
              </a:rPr>
              <a:t>Analytical Model</a:t>
            </a:r>
          </a:p>
        </p:txBody>
      </p:sp>
      <p:sp>
        <p:nvSpPr>
          <p:cNvPr id="124" name="TextBox 123"/>
          <p:cNvSpPr txBox="1"/>
          <p:nvPr/>
        </p:nvSpPr>
        <p:spPr>
          <a:xfrm>
            <a:off x="6610597" y="5409070"/>
            <a:ext cx="2404696" cy="523220"/>
          </a:xfrm>
          <a:prstGeom prst="rect">
            <a:avLst/>
          </a:prstGeom>
          <a:noFill/>
        </p:spPr>
        <p:txBody>
          <a:bodyPr wrap="none" rtlCol="0">
            <a:spAutoFit/>
          </a:bodyPr>
          <a:lstStyle/>
          <a:p>
            <a:pPr lvl="0" algn="ctr">
              <a:spcBef>
                <a:spcPct val="20000"/>
              </a:spcBef>
            </a:pPr>
            <a:r>
              <a:rPr lang="en-US" sz="2800" b="1" dirty="0">
                <a:solidFill>
                  <a:srgbClr val="FFFF99"/>
                </a:solidFill>
                <a:latin typeface="+mj-lt"/>
              </a:rPr>
              <a:t>Our simulation</a:t>
            </a:r>
          </a:p>
        </p:txBody>
      </p:sp>
      <p:pic>
        <p:nvPicPr>
          <p:cNvPr id="9" name="תמונה 8">
            <a:extLst>
              <a:ext uri="{FF2B5EF4-FFF2-40B4-BE49-F238E27FC236}">
                <a16:creationId xmlns:a16="http://schemas.microsoft.com/office/drawing/2014/main" id="{A9F472D9-BA67-4E3A-9B6F-4EAFDC88B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8260" y="1418945"/>
            <a:ext cx="4515480" cy="4020111"/>
          </a:xfrm>
          <a:prstGeom prst="rect">
            <a:avLst/>
          </a:prstGeom>
        </p:spPr>
      </p:pic>
      <p:pic>
        <p:nvPicPr>
          <p:cNvPr id="11" name="תמונה 10">
            <a:extLst>
              <a:ext uri="{FF2B5EF4-FFF2-40B4-BE49-F238E27FC236}">
                <a16:creationId xmlns:a16="http://schemas.microsoft.com/office/drawing/2014/main" id="{9397DC74-8A12-4BA0-87DB-7741BC5086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8260" y="1418945"/>
            <a:ext cx="4515480" cy="4020111"/>
          </a:xfrm>
          <a:prstGeom prst="rect">
            <a:avLst/>
          </a:prstGeom>
        </p:spPr>
      </p:pic>
      <p:grpSp>
        <p:nvGrpSpPr>
          <p:cNvPr id="118" name="קבוצה 117">
            <a:extLst>
              <a:ext uri="{FF2B5EF4-FFF2-40B4-BE49-F238E27FC236}">
                <a16:creationId xmlns:a16="http://schemas.microsoft.com/office/drawing/2014/main" id="{702245CC-1409-46F5-91AD-F6BC0568B0CB}"/>
              </a:ext>
            </a:extLst>
          </p:cNvPr>
          <p:cNvGrpSpPr/>
          <p:nvPr/>
        </p:nvGrpSpPr>
        <p:grpSpPr>
          <a:xfrm>
            <a:off x="5613153" y="1456636"/>
            <a:ext cx="4222960" cy="646331"/>
            <a:chOff x="-8221237" y="1438670"/>
            <a:chExt cx="4222960" cy="646331"/>
          </a:xfrm>
        </p:grpSpPr>
        <p:sp>
          <p:nvSpPr>
            <p:cNvPr id="109" name="Rectangle 108">
              <a:extLst>
                <a:ext uri="{FF2B5EF4-FFF2-40B4-BE49-F238E27FC236}">
                  <a16:creationId xmlns:a16="http://schemas.microsoft.com/office/drawing/2014/main" id="{7C27A6F8-766B-433B-A55F-4AA011D1F24F}"/>
                </a:ext>
              </a:extLst>
            </p:cNvPr>
            <p:cNvSpPr/>
            <p:nvPr/>
          </p:nvSpPr>
          <p:spPr>
            <a:xfrm>
              <a:off x="-8221237" y="1438670"/>
              <a:ext cx="4222960" cy="646331"/>
            </a:xfrm>
            <a:prstGeom prst="rect">
              <a:avLst/>
            </a:prstGeom>
          </p:spPr>
          <p:txBody>
            <a:bodyPr wrap="square">
              <a:spAutoFit/>
            </a:bodyPr>
            <a:lstStyle/>
            <a:p>
              <a:pPr lvl="0" algn="ctr">
                <a:spcBef>
                  <a:spcPct val="20000"/>
                </a:spcBef>
              </a:pPr>
              <a:r>
                <a:rPr lang="en-US" sz="3600" b="1" dirty="0">
                  <a:solidFill>
                    <a:schemeClr val="bg1"/>
                  </a:solidFill>
                  <a:latin typeface="+mj-lt"/>
                </a:rPr>
                <a:t>O.D. 1</a:t>
              </a:r>
            </a:p>
          </p:txBody>
        </p:sp>
        <p:cxnSp>
          <p:nvCxnSpPr>
            <p:cNvPr id="115" name="מחבר ישר 114">
              <a:extLst>
                <a:ext uri="{FF2B5EF4-FFF2-40B4-BE49-F238E27FC236}">
                  <a16:creationId xmlns:a16="http://schemas.microsoft.com/office/drawing/2014/main" id="{E6769F70-0C05-4959-9925-74FAFC09A0D6}"/>
                </a:ext>
              </a:extLst>
            </p:cNvPr>
            <p:cNvCxnSpPr>
              <a:cxnSpLocks/>
            </p:cNvCxnSpPr>
            <p:nvPr/>
          </p:nvCxnSpPr>
          <p:spPr>
            <a:xfrm flipH="1">
              <a:off x="-7373540" y="1761835"/>
              <a:ext cx="5718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8" name="קבוצה 127">
            <a:extLst>
              <a:ext uri="{FF2B5EF4-FFF2-40B4-BE49-F238E27FC236}">
                <a16:creationId xmlns:a16="http://schemas.microsoft.com/office/drawing/2014/main" id="{455CE732-8B5C-4CAB-B494-7BE550286ACD}"/>
              </a:ext>
            </a:extLst>
          </p:cNvPr>
          <p:cNvGrpSpPr/>
          <p:nvPr/>
        </p:nvGrpSpPr>
        <p:grpSpPr>
          <a:xfrm>
            <a:off x="5613153" y="1924261"/>
            <a:ext cx="4222960" cy="646331"/>
            <a:chOff x="-8221237" y="1438670"/>
            <a:chExt cx="4222960" cy="646331"/>
          </a:xfrm>
        </p:grpSpPr>
        <p:sp>
          <p:nvSpPr>
            <p:cNvPr id="129" name="Rectangle 108">
              <a:extLst>
                <a:ext uri="{FF2B5EF4-FFF2-40B4-BE49-F238E27FC236}">
                  <a16:creationId xmlns:a16="http://schemas.microsoft.com/office/drawing/2014/main" id="{56A37F44-2387-4ABA-8609-AE852351D5B3}"/>
                </a:ext>
              </a:extLst>
            </p:cNvPr>
            <p:cNvSpPr/>
            <p:nvPr/>
          </p:nvSpPr>
          <p:spPr>
            <a:xfrm>
              <a:off x="-8221237" y="1438670"/>
              <a:ext cx="4222960" cy="646331"/>
            </a:xfrm>
            <a:prstGeom prst="rect">
              <a:avLst/>
            </a:prstGeom>
          </p:spPr>
          <p:txBody>
            <a:bodyPr wrap="square">
              <a:spAutoFit/>
            </a:bodyPr>
            <a:lstStyle/>
            <a:p>
              <a:pPr lvl="0" algn="ctr">
                <a:spcBef>
                  <a:spcPct val="20000"/>
                </a:spcBef>
              </a:pPr>
              <a:r>
                <a:rPr lang="en-US" sz="3600" b="1" dirty="0">
                  <a:solidFill>
                    <a:schemeClr val="bg1"/>
                  </a:solidFill>
                  <a:latin typeface="+mj-lt"/>
                </a:rPr>
                <a:t>O.D. 3</a:t>
              </a:r>
            </a:p>
          </p:txBody>
        </p:sp>
        <p:cxnSp>
          <p:nvCxnSpPr>
            <p:cNvPr id="130" name="מחבר ישר 129">
              <a:extLst>
                <a:ext uri="{FF2B5EF4-FFF2-40B4-BE49-F238E27FC236}">
                  <a16:creationId xmlns:a16="http://schemas.microsoft.com/office/drawing/2014/main" id="{B5C55EBC-A0ED-4E5D-8601-F73AC599E05B}"/>
                </a:ext>
              </a:extLst>
            </p:cNvPr>
            <p:cNvCxnSpPr>
              <a:cxnSpLocks/>
            </p:cNvCxnSpPr>
            <p:nvPr/>
          </p:nvCxnSpPr>
          <p:spPr>
            <a:xfrm flipH="1">
              <a:off x="-7373540" y="1761835"/>
              <a:ext cx="571843"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414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82534F-A872-48CE-AA17-384C78EFA102}"/>
              </a:ext>
            </a:extLst>
          </p:cNvPr>
          <p:cNvSpPr>
            <a:spLocks noGrp="1"/>
          </p:cNvSpPr>
          <p:nvPr>
            <p:ph type="sldNum" sz="quarter" idx="11"/>
          </p:nvPr>
        </p:nvSpPr>
        <p:spPr/>
        <p:txBody>
          <a:bodyPr/>
          <a:lstStyle/>
          <a:p>
            <a:fld id="{21486E46-8155-4659-B003-5F764003AB30}" type="slidenum">
              <a:rPr lang="he-IL" smtClean="0"/>
              <a:t>25</a:t>
            </a:fld>
            <a:endParaRPr lang="he-IL"/>
          </a:p>
        </p:txBody>
      </p:sp>
      <p:sp>
        <p:nvSpPr>
          <p:cNvPr id="4" name="Title 1">
            <a:extLst>
              <a:ext uri="{FF2B5EF4-FFF2-40B4-BE49-F238E27FC236}">
                <a16:creationId xmlns:a16="http://schemas.microsoft.com/office/drawing/2014/main" id="{5DF34B76-0D37-4818-A9A6-09D67A2EBB83}"/>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Summary</a:t>
            </a:r>
          </a:p>
        </p:txBody>
      </p:sp>
      <p:sp>
        <p:nvSpPr>
          <p:cNvPr id="5" name="TextBox 4">
            <a:extLst>
              <a:ext uri="{FF2B5EF4-FFF2-40B4-BE49-F238E27FC236}">
                <a16:creationId xmlns:a16="http://schemas.microsoft.com/office/drawing/2014/main" id="{1C2C8FA1-C94F-4265-9D03-A8252083EB19}"/>
              </a:ext>
            </a:extLst>
          </p:cNvPr>
          <p:cNvSpPr txBox="1"/>
          <p:nvPr/>
        </p:nvSpPr>
        <p:spPr>
          <a:xfrm>
            <a:off x="304491" y="880914"/>
            <a:ext cx="7151901" cy="830997"/>
          </a:xfrm>
          <a:prstGeom prst="rect">
            <a:avLst/>
          </a:prstGeom>
          <a:noFill/>
        </p:spPr>
        <p:txBody>
          <a:bodyPr wrap="square" rtlCol="0">
            <a:spAutoFit/>
          </a:bodyPr>
          <a:lstStyle/>
          <a:p>
            <a:r>
              <a:rPr lang="en-US" sz="2400" b="1" dirty="0">
                <a:solidFill>
                  <a:schemeClr val="bg1"/>
                </a:solidFill>
                <a:latin typeface="+mj-lt"/>
              </a:rPr>
              <a:t>Critical tissue imaging applications require near-field simulations rather than far field.</a:t>
            </a:r>
            <a:endParaRPr lang="en-US" dirty="0">
              <a:solidFill>
                <a:schemeClr val="bg1"/>
              </a:solidFill>
              <a:latin typeface="+mj-lt"/>
            </a:endParaRPr>
          </a:p>
        </p:txBody>
      </p:sp>
      <p:sp>
        <p:nvSpPr>
          <p:cNvPr id="6" name="TextBox 5">
            <a:extLst>
              <a:ext uri="{FF2B5EF4-FFF2-40B4-BE49-F238E27FC236}">
                <a16:creationId xmlns:a16="http://schemas.microsoft.com/office/drawing/2014/main" id="{1C2C8FA1-C94F-4265-9D03-A8252083EB19}"/>
              </a:ext>
            </a:extLst>
          </p:cNvPr>
          <p:cNvSpPr txBox="1"/>
          <p:nvPr/>
        </p:nvSpPr>
        <p:spPr>
          <a:xfrm>
            <a:off x="4025969" y="2282527"/>
            <a:ext cx="6584586" cy="1200329"/>
          </a:xfrm>
          <a:prstGeom prst="rect">
            <a:avLst/>
          </a:prstGeom>
          <a:noFill/>
        </p:spPr>
        <p:txBody>
          <a:bodyPr wrap="square" rtlCol="0">
            <a:spAutoFit/>
          </a:bodyPr>
          <a:lstStyle/>
          <a:p>
            <a:r>
              <a:rPr lang="en-US" sz="2400" b="1" dirty="0">
                <a:solidFill>
                  <a:schemeClr val="bg1"/>
                </a:solidFill>
                <a:latin typeface="+mj-lt"/>
              </a:rPr>
              <a:t>Efficient adaptation of far-field rendering algorithms to the near-field based on closed-form von Mises-Fisher integration.</a:t>
            </a:r>
          </a:p>
        </p:txBody>
      </p:sp>
      <p:grpSp>
        <p:nvGrpSpPr>
          <p:cNvPr id="108" name="Group 107"/>
          <p:cNvGrpSpPr/>
          <p:nvPr/>
        </p:nvGrpSpPr>
        <p:grpSpPr>
          <a:xfrm rot="19382383">
            <a:off x="1618347" y="1968567"/>
            <a:ext cx="1952791" cy="1870968"/>
            <a:chOff x="13205700" y="-3139598"/>
            <a:chExt cx="3521580" cy="3374024"/>
          </a:xfrm>
        </p:grpSpPr>
        <p:grpSp>
          <p:nvGrpSpPr>
            <p:cNvPr id="21" name="Group 20"/>
            <p:cNvGrpSpPr/>
            <p:nvPr/>
          </p:nvGrpSpPr>
          <p:grpSpPr>
            <a:xfrm>
              <a:off x="13205700" y="-1312242"/>
              <a:ext cx="3521580" cy="1546668"/>
              <a:chOff x="4335210" y="2662508"/>
              <a:chExt cx="3521580" cy="1546668"/>
            </a:xfrm>
          </p:grpSpPr>
          <p:sp>
            <p:nvSpPr>
              <p:cNvPr id="22" name="Rectangle 21"/>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15074921" y="-1169569"/>
              <a:ext cx="476250" cy="1231900"/>
              <a:chOff x="6350000" y="2959100"/>
              <a:chExt cx="476250" cy="1231900"/>
            </a:xfrm>
          </p:grpSpPr>
          <p:cxnSp>
            <p:nvCxnSpPr>
              <p:cNvPr id="73" name="Straight Connector 72"/>
              <p:cNvCxnSpPr/>
              <p:nvPr/>
            </p:nvCxnSpPr>
            <p:spPr>
              <a:xfrm flipH="1">
                <a:off x="6632815" y="2959100"/>
                <a:ext cx="193435" cy="386035"/>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45517" y="3327673"/>
                <a:ext cx="74293" cy="633412"/>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6350000" y="3957910"/>
                <a:ext cx="381241" cy="233090"/>
              </a:xfrm>
              <a:prstGeom prst="line">
                <a:avLst/>
              </a:prstGeom>
              <a:ln w="76200">
                <a:solidFill>
                  <a:srgbClr val="F9965B"/>
                </a:solidFill>
              </a:ln>
            </p:spPr>
            <p:style>
              <a:lnRef idx="1">
                <a:schemeClr val="accent1"/>
              </a:lnRef>
              <a:fillRef idx="0">
                <a:schemeClr val="accent1"/>
              </a:fillRef>
              <a:effectRef idx="0">
                <a:schemeClr val="accent1"/>
              </a:effectRef>
              <a:fontRef idx="minor">
                <a:schemeClr val="tx1"/>
              </a:fontRef>
            </p:style>
          </p:cxnSp>
        </p:grpSp>
        <p:cxnSp>
          <p:nvCxnSpPr>
            <p:cNvPr id="82" name="A6"/>
            <p:cNvCxnSpPr/>
            <p:nvPr/>
          </p:nvCxnSpPr>
          <p:spPr>
            <a:xfrm>
              <a:off x="14237280" y="-2770090"/>
              <a:ext cx="71902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83" name="A5"/>
            <p:cNvCxnSpPr/>
            <p:nvPr/>
          </p:nvCxnSpPr>
          <p:spPr>
            <a:xfrm>
              <a:off x="14237280" y="-2770090"/>
              <a:ext cx="439135" cy="8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84" name="A4"/>
            <p:cNvCxnSpPr/>
            <p:nvPr/>
          </p:nvCxnSpPr>
          <p:spPr>
            <a:xfrm>
              <a:off x="14237280" y="-2770090"/>
              <a:ext cx="167544" cy="84959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85" name="A3"/>
            <p:cNvCxnSpPr/>
            <p:nvPr/>
          </p:nvCxnSpPr>
          <p:spPr>
            <a:xfrm flipH="1">
              <a:off x="14135595" y="-2770090"/>
              <a:ext cx="101685"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86" name="A2"/>
            <p:cNvCxnSpPr/>
            <p:nvPr/>
          </p:nvCxnSpPr>
          <p:spPr>
            <a:xfrm flipH="1">
              <a:off x="13850298" y="-2770090"/>
              <a:ext cx="386984" cy="85013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87" name="A1"/>
            <p:cNvCxnSpPr>
              <a:endCxn id="105" idx="2"/>
            </p:cNvCxnSpPr>
            <p:nvPr/>
          </p:nvCxnSpPr>
          <p:spPr>
            <a:xfrm flipH="1">
              <a:off x="13569005" y="-2770090"/>
              <a:ext cx="66827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88" name="A7"/>
            <p:cNvCxnSpPr/>
            <p:nvPr/>
          </p:nvCxnSpPr>
          <p:spPr>
            <a:xfrm>
              <a:off x="14237280" y="-2770090"/>
              <a:ext cx="996176" cy="84572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89" name="A8"/>
            <p:cNvCxnSpPr/>
            <p:nvPr/>
          </p:nvCxnSpPr>
          <p:spPr>
            <a:xfrm>
              <a:off x="14237280" y="-2770090"/>
              <a:ext cx="1280043" cy="843457"/>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90" name="A9"/>
            <p:cNvCxnSpPr/>
            <p:nvPr/>
          </p:nvCxnSpPr>
          <p:spPr>
            <a:xfrm>
              <a:off x="14237280" y="-2770090"/>
              <a:ext cx="1546615" cy="84670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91" name="A10"/>
            <p:cNvCxnSpPr/>
            <p:nvPr/>
          </p:nvCxnSpPr>
          <p:spPr>
            <a:xfrm>
              <a:off x="14237280" y="-2770090"/>
              <a:ext cx="1830481" cy="84056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92" name="A11"/>
            <p:cNvCxnSpPr>
              <a:endCxn id="105" idx="6"/>
            </p:cNvCxnSpPr>
            <p:nvPr/>
          </p:nvCxnSpPr>
          <p:spPr>
            <a:xfrm>
              <a:off x="14237280" y="-2770090"/>
              <a:ext cx="2125516" cy="85437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93" name="B1"/>
            <p:cNvCxnSpPr>
              <a:stCxn id="105" idx="2"/>
            </p:cNvCxnSpPr>
            <p:nvPr/>
          </p:nvCxnSpPr>
          <p:spPr>
            <a:xfrm>
              <a:off x="13569005" y="-1915720"/>
              <a:ext cx="1944045" cy="727128"/>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94" name="B2"/>
            <p:cNvCxnSpPr/>
            <p:nvPr/>
          </p:nvCxnSpPr>
          <p:spPr>
            <a:xfrm>
              <a:off x="13866019" y="-1918842"/>
              <a:ext cx="1654969" cy="731044"/>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95" name="B3"/>
            <p:cNvCxnSpPr/>
            <p:nvPr/>
          </p:nvCxnSpPr>
          <p:spPr>
            <a:xfrm>
              <a:off x="14144625" y="-1914079"/>
              <a:ext cx="1385888" cy="72866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96" name="B4"/>
            <p:cNvCxnSpPr/>
            <p:nvPr/>
          </p:nvCxnSpPr>
          <p:spPr>
            <a:xfrm>
              <a:off x="14416088" y="-1909317"/>
              <a:ext cx="1126331" cy="733425"/>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97" name="B5"/>
            <p:cNvCxnSpPr/>
            <p:nvPr/>
          </p:nvCxnSpPr>
          <p:spPr>
            <a:xfrm>
              <a:off x="14680406" y="-1906936"/>
              <a:ext cx="852488" cy="72151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98" name="B6"/>
            <p:cNvCxnSpPr/>
            <p:nvPr/>
          </p:nvCxnSpPr>
          <p:spPr>
            <a:xfrm>
              <a:off x="14959013" y="-1918842"/>
              <a:ext cx="566737"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99" name="B7"/>
            <p:cNvCxnSpPr/>
            <p:nvPr/>
          </p:nvCxnSpPr>
          <p:spPr>
            <a:xfrm>
              <a:off x="15232856" y="-1925986"/>
              <a:ext cx="300038" cy="76200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100" name="B8"/>
            <p:cNvCxnSpPr/>
            <p:nvPr/>
          </p:nvCxnSpPr>
          <p:spPr>
            <a:xfrm flipH="1">
              <a:off x="15523369" y="-1906936"/>
              <a:ext cx="2381" cy="742950"/>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101" name="B9"/>
            <p:cNvCxnSpPr/>
            <p:nvPr/>
          </p:nvCxnSpPr>
          <p:spPr>
            <a:xfrm flipH="1">
              <a:off x="15532894" y="-1906936"/>
              <a:ext cx="257175" cy="740569"/>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102" name="B10"/>
            <p:cNvCxnSpPr/>
            <p:nvPr/>
          </p:nvCxnSpPr>
          <p:spPr>
            <a:xfrm flipH="1">
              <a:off x="15540038" y="-1906936"/>
              <a:ext cx="528638" cy="747713"/>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103" name="B11"/>
            <p:cNvCxnSpPr>
              <a:stCxn id="105" idx="6"/>
            </p:cNvCxnSpPr>
            <p:nvPr/>
          </p:nvCxnSpPr>
          <p:spPr>
            <a:xfrm flipH="1">
              <a:off x="15544800" y="-1915720"/>
              <a:ext cx="817996" cy="746972"/>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13569005" y="-2107553"/>
              <a:ext cx="2793791" cy="369332"/>
              <a:chOff x="2400522" y="1300125"/>
              <a:chExt cx="2793791" cy="369332"/>
            </a:xfrm>
          </p:grpSpPr>
          <p:sp>
            <p:nvSpPr>
              <p:cNvPr id="105" name="Oval 104">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107" name="Oval 106"/>
            <p:cNvSpPr/>
            <p:nvPr/>
          </p:nvSpPr>
          <p:spPr>
            <a:xfrm flipV="1">
              <a:off x="14041141" y="-3139598"/>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rot="20556883">
            <a:off x="8683291" y="4250249"/>
            <a:ext cx="3046694" cy="962207"/>
            <a:chOff x="13786158" y="4049039"/>
            <a:chExt cx="3046694" cy="962207"/>
          </a:xfrm>
        </p:grpSpPr>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86158" y="4049039"/>
              <a:ext cx="962207" cy="962207"/>
            </a:xfrm>
            <a:prstGeom prst="rect">
              <a:avLst/>
            </a:prstGeom>
          </p:spPr>
        </p:pic>
        <p:pic>
          <p:nvPicPr>
            <p:cNvPr id="115" name="Picture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8402" y="4049039"/>
              <a:ext cx="962207" cy="962207"/>
            </a:xfrm>
            <a:prstGeom prst="rect">
              <a:avLst/>
            </a:prstGeom>
          </p:spPr>
        </p:pic>
        <p:pic>
          <p:nvPicPr>
            <p:cNvPr id="118" name="Picture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70645" y="4049039"/>
              <a:ext cx="962207" cy="962207"/>
            </a:xfrm>
            <a:prstGeom prst="rect">
              <a:avLst/>
            </a:prstGeom>
          </p:spPr>
        </p:pic>
      </p:grpSp>
      <p:sp>
        <p:nvSpPr>
          <p:cNvPr id="16" name="TextBox 15">
            <a:extLst>
              <a:ext uri="{FF2B5EF4-FFF2-40B4-BE49-F238E27FC236}">
                <a16:creationId xmlns:a16="http://schemas.microsoft.com/office/drawing/2014/main" id="{1807E33F-331C-4EB8-AD5E-57395265836C}"/>
              </a:ext>
            </a:extLst>
          </p:cNvPr>
          <p:cNvSpPr txBox="1"/>
          <p:nvPr/>
        </p:nvSpPr>
        <p:spPr>
          <a:xfrm>
            <a:off x="3098704" y="3864803"/>
            <a:ext cx="5629444" cy="2215991"/>
          </a:xfrm>
          <a:prstGeom prst="rect">
            <a:avLst/>
          </a:prstGeom>
          <a:noFill/>
        </p:spPr>
        <p:txBody>
          <a:bodyPr wrap="square" rtlCol="0">
            <a:spAutoFit/>
          </a:bodyPr>
          <a:lstStyle/>
          <a:p>
            <a:r>
              <a:rPr lang="en-US" sz="2400" b="1" dirty="0">
                <a:solidFill>
                  <a:schemeClr val="bg1"/>
                </a:solidFill>
                <a:latin typeface="+mj-lt"/>
              </a:rPr>
              <a:t>Orders of magnitude improvement compared to alterative techniques.</a:t>
            </a:r>
          </a:p>
          <a:p>
            <a:endParaRPr lang="en-US" sz="2400" b="1" dirty="0">
              <a:solidFill>
                <a:schemeClr val="bg1"/>
              </a:solidFill>
              <a:latin typeface="+mj-lt"/>
            </a:endParaRPr>
          </a:p>
          <a:p>
            <a:r>
              <a:rPr lang="en-US" sz="2400" b="1" dirty="0">
                <a:solidFill>
                  <a:schemeClr val="bg1"/>
                </a:solidFill>
                <a:latin typeface="+mj-lt"/>
              </a:rPr>
              <a:t>Evaluation on focusing through scattering applications.</a:t>
            </a:r>
          </a:p>
          <a:p>
            <a:endParaRPr lang="en-US" dirty="0">
              <a:latin typeface="+mj-lt"/>
            </a:endParaRPr>
          </a:p>
        </p:txBody>
      </p:sp>
      <p:grpSp>
        <p:nvGrpSpPr>
          <p:cNvPr id="7" name="Group 6"/>
          <p:cNvGrpSpPr/>
          <p:nvPr/>
        </p:nvGrpSpPr>
        <p:grpSpPr>
          <a:xfrm>
            <a:off x="7537470" y="92187"/>
            <a:ext cx="4457843" cy="2112276"/>
            <a:chOff x="8790598" y="2124702"/>
            <a:chExt cx="7169029" cy="3396927"/>
          </a:xfrm>
        </p:grpSpPr>
        <p:pic>
          <p:nvPicPr>
            <p:cNvPr id="120" name="Picture 1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5919" y="2124702"/>
              <a:ext cx="2589492" cy="2589492"/>
            </a:xfrm>
            <a:prstGeom prst="rect">
              <a:avLst/>
            </a:prstGeom>
            <a:scene3d>
              <a:camera prst="isometricLeftDown"/>
              <a:lightRig rig="threePt" dir="t"/>
            </a:scene3d>
          </p:spPr>
        </p:pic>
        <p:cxnSp>
          <p:nvCxnSpPr>
            <p:cNvPr id="121" name="Straight Arrow Connector 120">
              <a:extLst>
                <a:ext uri="{FF2B5EF4-FFF2-40B4-BE49-F238E27FC236}">
                  <a16:creationId xmlns:a16="http://schemas.microsoft.com/office/drawing/2014/main" id="{7FC55CD1-7E26-4106-BD7C-328D940E8058}"/>
                </a:ext>
              </a:extLst>
            </p:cNvPr>
            <p:cNvCxnSpPr>
              <a:cxnSpLocks/>
            </p:cNvCxnSpPr>
            <p:nvPr/>
          </p:nvCxnSpPr>
          <p:spPr>
            <a:xfrm flipV="1">
              <a:off x="11267005" y="3399691"/>
              <a:ext cx="1600754" cy="442992"/>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4A7C9BD6-C447-4A2B-ACFB-E121ADAC71BE}"/>
                </a:ext>
              </a:extLst>
            </p:cNvPr>
            <p:cNvGrpSpPr/>
            <p:nvPr/>
          </p:nvGrpSpPr>
          <p:grpSpPr>
            <a:xfrm rot="1009364">
              <a:off x="11278255" y="3081465"/>
              <a:ext cx="838105" cy="1236763"/>
              <a:chOff x="9578007" y="4607403"/>
              <a:chExt cx="1499585" cy="3749744"/>
            </a:xfrm>
          </p:grpSpPr>
          <p:grpSp>
            <p:nvGrpSpPr>
              <p:cNvPr id="123" name="Group 122">
                <a:extLst>
                  <a:ext uri="{FF2B5EF4-FFF2-40B4-BE49-F238E27FC236}">
                    <a16:creationId xmlns:a16="http://schemas.microsoft.com/office/drawing/2014/main" id="{754B162B-A4AC-4B40-BCD1-2AAA3DE8E105}"/>
                  </a:ext>
                </a:extLst>
              </p:cNvPr>
              <p:cNvGrpSpPr/>
              <p:nvPr/>
            </p:nvGrpSpPr>
            <p:grpSpPr>
              <a:xfrm rot="14699114">
                <a:off x="8650724" y="5969189"/>
                <a:ext cx="2871012" cy="1016445"/>
                <a:chOff x="8650724" y="5969189"/>
                <a:chExt cx="2871012" cy="1016445"/>
              </a:xfrm>
            </p:grpSpPr>
            <p:sp>
              <p:nvSpPr>
                <p:cNvPr id="132" name="Freeform: Shape 40">
                  <a:extLst>
                    <a:ext uri="{FF2B5EF4-FFF2-40B4-BE49-F238E27FC236}">
                      <a16:creationId xmlns:a16="http://schemas.microsoft.com/office/drawing/2014/main" id="{C66725BC-EED0-4CC1-A16D-2582C5425AC4}"/>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33" name="Freeform: Shape 41">
                  <a:extLst>
                    <a:ext uri="{FF2B5EF4-FFF2-40B4-BE49-F238E27FC236}">
                      <a16:creationId xmlns:a16="http://schemas.microsoft.com/office/drawing/2014/main" id="{A161F469-9571-4E11-AF31-1FBAC9122533}"/>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34" name="Freeform: Shape 42">
                  <a:extLst>
                    <a:ext uri="{FF2B5EF4-FFF2-40B4-BE49-F238E27FC236}">
                      <a16:creationId xmlns:a16="http://schemas.microsoft.com/office/drawing/2014/main" id="{207CF354-BD4F-4138-819C-29809F8B864F}"/>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nvGrpSpPr>
              <p:cNvPr id="124" name="Group 123">
                <a:extLst>
                  <a:ext uri="{FF2B5EF4-FFF2-40B4-BE49-F238E27FC236}">
                    <a16:creationId xmlns:a16="http://schemas.microsoft.com/office/drawing/2014/main" id="{3C27E0EC-5320-459A-8B44-101E0BE35AC8}"/>
                  </a:ext>
                </a:extLst>
              </p:cNvPr>
              <p:cNvGrpSpPr/>
              <p:nvPr/>
            </p:nvGrpSpPr>
            <p:grpSpPr>
              <a:xfrm rot="14699114">
                <a:off x="9133864" y="6413418"/>
                <a:ext cx="2871012" cy="1016445"/>
                <a:chOff x="8650724" y="5969189"/>
                <a:chExt cx="2871012" cy="1016445"/>
              </a:xfrm>
            </p:grpSpPr>
            <p:sp>
              <p:nvSpPr>
                <p:cNvPr id="129" name="Freeform: Shape 40">
                  <a:extLst>
                    <a:ext uri="{FF2B5EF4-FFF2-40B4-BE49-F238E27FC236}">
                      <a16:creationId xmlns:a16="http://schemas.microsoft.com/office/drawing/2014/main" id="{566B75C3-2B9C-4902-9AB9-C0CA54323D71}"/>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30" name="Freeform: Shape 41">
                  <a:extLst>
                    <a:ext uri="{FF2B5EF4-FFF2-40B4-BE49-F238E27FC236}">
                      <a16:creationId xmlns:a16="http://schemas.microsoft.com/office/drawing/2014/main" id="{231FFD81-EF36-43FF-81BB-3FE9CAEF99C5}"/>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31" name="Freeform: Shape 42">
                  <a:extLst>
                    <a:ext uri="{FF2B5EF4-FFF2-40B4-BE49-F238E27FC236}">
                      <a16:creationId xmlns:a16="http://schemas.microsoft.com/office/drawing/2014/main" id="{A971AE32-9F97-4100-9D16-A7E1AA997CC7}"/>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nvGrpSpPr>
              <p:cNvPr id="125" name="Group 124">
                <a:extLst>
                  <a:ext uri="{FF2B5EF4-FFF2-40B4-BE49-F238E27FC236}">
                    <a16:creationId xmlns:a16="http://schemas.microsoft.com/office/drawing/2014/main" id="{E2939F32-3F86-4B06-8B42-78F988D7A91B}"/>
                  </a:ext>
                </a:extLst>
              </p:cNvPr>
              <p:cNvGrpSpPr/>
              <p:nvPr/>
            </p:nvGrpSpPr>
            <p:grpSpPr>
              <a:xfrm rot="14699114">
                <a:off x="9013894" y="5534686"/>
                <a:ext cx="2871012" cy="1016445"/>
                <a:chOff x="8650724" y="5969189"/>
                <a:chExt cx="2871012" cy="1016445"/>
              </a:xfrm>
            </p:grpSpPr>
            <p:sp>
              <p:nvSpPr>
                <p:cNvPr id="126" name="Freeform: Shape 40">
                  <a:extLst>
                    <a:ext uri="{FF2B5EF4-FFF2-40B4-BE49-F238E27FC236}">
                      <a16:creationId xmlns:a16="http://schemas.microsoft.com/office/drawing/2014/main" id="{CFF1C968-34F0-4489-981F-284927675B8A}"/>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27" name="Freeform: Shape 41">
                  <a:extLst>
                    <a:ext uri="{FF2B5EF4-FFF2-40B4-BE49-F238E27FC236}">
                      <a16:creationId xmlns:a16="http://schemas.microsoft.com/office/drawing/2014/main" id="{EC6D46C3-D841-435D-9B03-5B2A185B8207}"/>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28" name="Freeform: Shape 42">
                  <a:extLst>
                    <a:ext uri="{FF2B5EF4-FFF2-40B4-BE49-F238E27FC236}">
                      <a16:creationId xmlns:a16="http://schemas.microsoft.com/office/drawing/2014/main" id="{A354475D-5C6F-4749-A583-0B08966FC37A}"/>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sp>
          <p:nvSpPr>
            <p:cNvPr id="135" name="Rectangle 134">
              <a:extLst>
                <a:ext uri="{FF2B5EF4-FFF2-40B4-BE49-F238E27FC236}">
                  <a16:creationId xmlns:a16="http://schemas.microsoft.com/office/drawing/2014/main" id="{35A5382B-873F-4994-BDCD-D5E982A077A0}"/>
                </a:ext>
              </a:extLst>
            </p:cNvPr>
            <p:cNvSpPr/>
            <p:nvPr/>
          </p:nvSpPr>
          <p:spPr>
            <a:xfrm>
              <a:off x="12181753" y="4284896"/>
              <a:ext cx="1205641" cy="74244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chemeClr val="bg1"/>
                  </a:solidFill>
                  <a:latin typeface="+mj-lt"/>
                  <a:cs typeface="Arial" panose="020B0604020202020204" pitchFamily="34" charset="0"/>
                </a:rPr>
                <a:t>Speckle Image</a:t>
              </a:r>
              <a:endParaRPr lang="he-IL" sz="1200" b="1" dirty="0">
                <a:solidFill>
                  <a:schemeClr val="bg1"/>
                </a:solidFill>
                <a:latin typeface="+mj-lt"/>
                <a:cs typeface="Arial" panose="020B0604020202020204" pitchFamily="34" charset="0"/>
              </a:endParaRPr>
            </a:p>
          </p:txBody>
        </p:sp>
        <p:sp>
          <p:nvSpPr>
            <p:cNvPr id="136" name="Cube 135">
              <a:extLst>
                <a:ext uri="{FF2B5EF4-FFF2-40B4-BE49-F238E27FC236}">
                  <a16:creationId xmlns:a16="http://schemas.microsoft.com/office/drawing/2014/main" id="{44F23DA7-35BA-4EBC-8503-C221D56994CD}"/>
                </a:ext>
              </a:extLst>
            </p:cNvPr>
            <p:cNvSpPr/>
            <p:nvPr/>
          </p:nvSpPr>
          <p:spPr>
            <a:xfrm rot="16200000">
              <a:off x="10032971" y="3421426"/>
              <a:ext cx="2037535" cy="741967"/>
            </a:xfrm>
            <a:prstGeom prst="cube">
              <a:avLst>
                <a:gd name="adj" fmla="val 76655"/>
              </a:avLst>
            </a:prstGeom>
            <a:blipFill>
              <a:blip r:embed="rId7"/>
              <a:tile tx="0" ty="0" sx="100000" sy="100000" flip="none" algn="tl"/>
            </a:blip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dirty="0">
                <a:solidFill>
                  <a:srgbClr val="FFC000"/>
                </a:solidFill>
              </a:endParaRPr>
            </a:p>
          </p:txBody>
        </p:sp>
        <p:sp>
          <p:nvSpPr>
            <p:cNvPr id="137" name="Rectangle 136">
              <a:extLst>
                <a:ext uri="{FF2B5EF4-FFF2-40B4-BE49-F238E27FC236}">
                  <a16:creationId xmlns:a16="http://schemas.microsoft.com/office/drawing/2014/main" id="{42EC2F05-3625-4A60-BC1B-6B70FEFC2FE8}"/>
                </a:ext>
              </a:extLst>
            </p:cNvPr>
            <p:cNvSpPr/>
            <p:nvPr/>
          </p:nvSpPr>
          <p:spPr>
            <a:xfrm>
              <a:off x="10321286" y="4779187"/>
              <a:ext cx="1632129" cy="74244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chemeClr val="bg1"/>
                  </a:solidFill>
                  <a:latin typeface="+mj-lt"/>
                  <a:cs typeface="Arial" panose="020B0604020202020204" pitchFamily="34" charset="0"/>
                </a:rPr>
                <a:t>Scattering Layer</a:t>
              </a:r>
              <a:endParaRPr lang="he-IL" sz="1200" b="1" dirty="0">
                <a:solidFill>
                  <a:schemeClr val="bg1"/>
                </a:solidFill>
                <a:latin typeface="+mj-lt"/>
                <a:cs typeface="Arial" panose="020B0604020202020204" pitchFamily="34" charset="0"/>
              </a:endParaRPr>
            </a:p>
          </p:txBody>
        </p:sp>
        <p:cxnSp>
          <p:nvCxnSpPr>
            <p:cNvPr id="138" name="Straight Arrow Connector 137">
              <a:extLst>
                <a:ext uri="{FF2B5EF4-FFF2-40B4-BE49-F238E27FC236}">
                  <a16:creationId xmlns:a16="http://schemas.microsoft.com/office/drawing/2014/main" id="{75C96BB6-DBC1-4E20-B711-849F4BB0BE27}"/>
                </a:ext>
              </a:extLst>
            </p:cNvPr>
            <p:cNvCxnSpPr>
              <a:cxnSpLocks/>
            </p:cNvCxnSpPr>
            <p:nvPr/>
          </p:nvCxnSpPr>
          <p:spPr>
            <a:xfrm flipV="1">
              <a:off x="9976258" y="3851244"/>
              <a:ext cx="1101124" cy="24164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13375944" y="2863464"/>
              <a:ext cx="1939670" cy="1481101"/>
              <a:chOff x="6780829" y="1830765"/>
              <a:chExt cx="1939670" cy="1481101"/>
            </a:xfrm>
          </p:grpSpPr>
          <p:pic>
            <p:nvPicPr>
              <p:cNvPr id="165" name="Picture 164"/>
              <p:cNvPicPr>
                <a:picLocks noChangeAspect="1"/>
              </p:cNvPicPr>
              <p:nvPr/>
            </p:nvPicPr>
            <p:blipFill>
              <a:blip r:embed="rId8"/>
              <a:stretch>
                <a:fillRect/>
              </a:stretch>
            </p:blipFill>
            <p:spPr>
              <a:xfrm>
                <a:off x="7234990" y="1830765"/>
                <a:ext cx="1485509" cy="1481101"/>
              </a:xfrm>
              <a:prstGeom prst="rect">
                <a:avLst/>
              </a:prstGeom>
              <a:ln>
                <a:solidFill>
                  <a:srgbClr val="FFFF00"/>
                </a:solidFill>
              </a:ln>
            </p:spPr>
          </p:pic>
          <p:sp>
            <p:nvSpPr>
              <p:cNvPr id="166" name="Arrow: Right 43">
                <a:extLst>
                  <a:ext uri="{FF2B5EF4-FFF2-40B4-BE49-F238E27FC236}">
                    <a16:creationId xmlns:a16="http://schemas.microsoft.com/office/drawing/2014/main" id="{081D6D4A-6746-4D89-B616-971C02EA5997}"/>
                  </a:ext>
                </a:extLst>
              </p:cNvPr>
              <p:cNvSpPr/>
              <p:nvPr/>
            </p:nvSpPr>
            <p:spPr>
              <a:xfrm>
                <a:off x="6780829" y="2248400"/>
                <a:ext cx="596773" cy="64583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167" name="Rectangle 166">
              <a:extLst>
                <a:ext uri="{FF2B5EF4-FFF2-40B4-BE49-F238E27FC236}">
                  <a16:creationId xmlns:a16="http://schemas.microsoft.com/office/drawing/2014/main" id="{8B034ABF-2B41-4154-9359-B02090D6AE95}"/>
                </a:ext>
              </a:extLst>
            </p:cNvPr>
            <p:cNvSpPr/>
            <p:nvPr/>
          </p:nvSpPr>
          <p:spPr>
            <a:xfrm>
              <a:off x="13186090" y="4438461"/>
              <a:ext cx="2773537" cy="4454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chemeClr val="bg1"/>
                  </a:solidFill>
                  <a:latin typeface="+mj-lt"/>
                  <a:cs typeface="Arial" panose="020B0604020202020204" pitchFamily="34" charset="0"/>
                </a:rPr>
                <a:t>Reconstruction</a:t>
              </a:r>
              <a:endParaRPr lang="he-IL" sz="1200" b="1" dirty="0">
                <a:solidFill>
                  <a:schemeClr val="bg1"/>
                </a:solidFill>
                <a:latin typeface="+mj-lt"/>
                <a:cs typeface="Arial" panose="020B0604020202020204" pitchFamily="34" charset="0"/>
              </a:endParaRPr>
            </a:p>
          </p:txBody>
        </p:sp>
        <p:pic>
          <p:nvPicPr>
            <p:cNvPr id="168" name="Picture 1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90598" y="3135613"/>
              <a:ext cx="1747136" cy="1747136"/>
            </a:xfrm>
            <a:prstGeom prst="rect">
              <a:avLst/>
            </a:prstGeom>
            <a:ln>
              <a:noFill/>
            </a:ln>
            <a:scene3d>
              <a:camera prst="isometricOffAxis1Left"/>
              <a:lightRig rig="threePt" dir="t"/>
            </a:scene3d>
          </p:spPr>
        </p:pic>
        <p:sp>
          <p:nvSpPr>
            <p:cNvPr id="169" name="Rectangle 168">
              <a:extLst>
                <a:ext uri="{FF2B5EF4-FFF2-40B4-BE49-F238E27FC236}">
                  <a16:creationId xmlns:a16="http://schemas.microsoft.com/office/drawing/2014/main" id="{1B4B2CCA-7234-430B-8176-836EDCDECDEF}"/>
                </a:ext>
              </a:extLst>
            </p:cNvPr>
            <p:cNvSpPr/>
            <p:nvPr/>
          </p:nvSpPr>
          <p:spPr>
            <a:xfrm>
              <a:off x="8994311" y="4766420"/>
              <a:ext cx="1399557" cy="74244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solidFill>
                    <a:schemeClr val="bg1"/>
                  </a:solidFill>
                  <a:latin typeface="+mj-lt"/>
                  <a:cs typeface="Arial" panose="020B0604020202020204" pitchFamily="34" charset="0"/>
                </a:rPr>
                <a:t>Hidden Object</a:t>
              </a:r>
              <a:endParaRPr lang="he-IL" sz="1200" b="1" dirty="0">
                <a:solidFill>
                  <a:schemeClr val="bg1"/>
                </a:solidFill>
                <a:latin typeface="+mj-lt"/>
                <a:cs typeface="Arial" panose="020B0604020202020204" pitchFamily="34" charset="0"/>
              </a:endParaRPr>
            </a:p>
          </p:txBody>
        </p:sp>
      </p:grpSp>
    </p:spTree>
    <p:extLst>
      <p:ext uri="{BB962C8B-B14F-4D97-AF65-F5344CB8AC3E}">
        <p14:creationId xmlns:p14="http://schemas.microsoft.com/office/powerpoint/2010/main" val="224742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fade">
                                      <p:cBhvr>
                                        <p:cTn id="26" dur="500"/>
                                        <p:tgtEl>
                                          <p:spTgt spid="1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Effect transition="in" filter="fade">
                                      <p:cBhvr>
                                        <p:cTn id="3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82534F-A872-48CE-AA17-384C78EFA102}"/>
              </a:ext>
            </a:extLst>
          </p:cNvPr>
          <p:cNvSpPr>
            <a:spLocks noGrp="1"/>
          </p:cNvSpPr>
          <p:nvPr>
            <p:ph type="sldNum" sz="quarter" idx="11"/>
          </p:nvPr>
        </p:nvSpPr>
        <p:spPr/>
        <p:txBody>
          <a:bodyPr/>
          <a:lstStyle/>
          <a:p>
            <a:fld id="{21486E46-8155-4659-B003-5F764003AB30}" type="slidenum">
              <a:rPr lang="he-IL" smtClean="0"/>
              <a:t>26</a:t>
            </a:fld>
            <a:endParaRPr lang="he-IL"/>
          </a:p>
        </p:txBody>
      </p:sp>
      <p:sp>
        <p:nvSpPr>
          <p:cNvPr id="4" name="Title 1">
            <a:extLst>
              <a:ext uri="{FF2B5EF4-FFF2-40B4-BE49-F238E27FC236}">
                <a16:creationId xmlns:a16="http://schemas.microsoft.com/office/drawing/2014/main" id="{5DF34B76-0D37-4818-A9A6-09D67A2EBB83}"/>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Thank you!</a:t>
            </a:r>
          </a:p>
        </p:txBody>
      </p:sp>
      <p:sp>
        <p:nvSpPr>
          <p:cNvPr id="111" name="TextBox 110">
            <a:extLst>
              <a:ext uri="{FF2B5EF4-FFF2-40B4-BE49-F238E27FC236}">
                <a16:creationId xmlns:a16="http://schemas.microsoft.com/office/drawing/2014/main" id="{C22498DB-9D21-4E2A-AFB6-CEDBB7A9384F}"/>
              </a:ext>
            </a:extLst>
          </p:cNvPr>
          <p:cNvSpPr txBox="1"/>
          <p:nvPr/>
        </p:nvSpPr>
        <p:spPr>
          <a:xfrm>
            <a:off x="1131100" y="1280685"/>
            <a:ext cx="4180364" cy="1077218"/>
          </a:xfrm>
          <a:prstGeom prst="rect">
            <a:avLst/>
          </a:prstGeom>
          <a:noFill/>
        </p:spPr>
        <p:txBody>
          <a:bodyPr wrap="square" rtlCol="0">
            <a:spAutoFit/>
          </a:bodyPr>
          <a:lstStyle/>
          <a:p>
            <a:pPr algn="ctr"/>
            <a:r>
              <a:rPr lang="en-US" sz="3200" b="1" dirty="0">
                <a:solidFill>
                  <a:schemeClr val="bg1"/>
                </a:solidFill>
                <a:latin typeface="+mj-lt"/>
              </a:rPr>
              <a:t>Open source code is available online</a:t>
            </a:r>
          </a:p>
        </p:txBody>
      </p:sp>
      <p:sp>
        <p:nvSpPr>
          <p:cNvPr id="114" name="TextBox 113">
            <a:extLst>
              <a:ext uri="{FF2B5EF4-FFF2-40B4-BE49-F238E27FC236}">
                <a16:creationId xmlns:a16="http://schemas.microsoft.com/office/drawing/2014/main" id="{C22498DB-9D21-4E2A-AFB6-CEDBB7A9384F}"/>
              </a:ext>
            </a:extLst>
          </p:cNvPr>
          <p:cNvSpPr txBox="1"/>
          <p:nvPr/>
        </p:nvSpPr>
        <p:spPr>
          <a:xfrm>
            <a:off x="0" y="690736"/>
            <a:ext cx="12191999" cy="584775"/>
          </a:xfrm>
          <a:prstGeom prst="rect">
            <a:avLst/>
          </a:prstGeom>
          <a:noFill/>
        </p:spPr>
        <p:txBody>
          <a:bodyPr wrap="square" rtlCol="0">
            <a:spAutoFit/>
          </a:bodyPr>
          <a:lstStyle/>
          <a:p>
            <a:pPr algn="ctr"/>
            <a:r>
              <a:rPr lang="en-US" sz="3200" b="1" dirty="0">
                <a:solidFill>
                  <a:srgbClr val="FFFF99"/>
                </a:solidFill>
                <a:latin typeface="+mj-lt"/>
              </a:rPr>
              <a:t>Rendering Near-Field Speckle Statistics in Scattering Media </a:t>
            </a:r>
          </a:p>
        </p:txBody>
      </p:sp>
      <p:grpSp>
        <p:nvGrpSpPr>
          <p:cNvPr id="578" name="Group 577"/>
          <p:cNvGrpSpPr/>
          <p:nvPr/>
        </p:nvGrpSpPr>
        <p:grpSpPr>
          <a:xfrm>
            <a:off x="5908383" y="1456099"/>
            <a:ext cx="5134217" cy="3104560"/>
            <a:chOff x="-5712613" y="2512996"/>
            <a:chExt cx="4747209" cy="2870544"/>
          </a:xfrm>
        </p:grpSpPr>
        <p:sp>
          <p:nvSpPr>
            <p:cNvPr id="478" name="Parallelogram 477">
              <a:extLst>
                <a:ext uri="{FF2B5EF4-FFF2-40B4-BE49-F238E27FC236}">
                  <a16:creationId xmlns:a16="http://schemas.microsoft.com/office/drawing/2014/main" id="{FC9ABFC3-C496-4E53-BA89-2591084C6E21}"/>
                </a:ext>
              </a:extLst>
            </p:cNvPr>
            <p:cNvSpPr/>
            <p:nvPr/>
          </p:nvSpPr>
          <p:spPr>
            <a:xfrm rot="16200000">
              <a:off x="-1620529" y="2823848"/>
              <a:ext cx="578102" cy="363096"/>
            </a:xfrm>
            <a:prstGeom prst="parallelogram">
              <a:avLst>
                <a:gd name="adj" fmla="val 40842"/>
              </a:avLst>
            </a:prstGeom>
            <a:blipFill>
              <a:blip r:embed="rId3"/>
              <a:stretch>
                <a:fillRect/>
              </a:stretch>
            </a:blip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79" name="Group 478">
              <a:extLst>
                <a:ext uri="{FF2B5EF4-FFF2-40B4-BE49-F238E27FC236}">
                  <a16:creationId xmlns:a16="http://schemas.microsoft.com/office/drawing/2014/main" id="{2F0AB097-CA4D-43BF-BAEE-AA913D188D33}"/>
                </a:ext>
              </a:extLst>
            </p:cNvPr>
            <p:cNvGrpSpPr/>
            <p:nvPr/>
          </p:nvGrpSpPr>
          <p:grpSpPr>
            <a:xfrm>
              <a:off x="-3060962" y="3314536"/>
              <a:ext cx="898906" cy="434426"/>
              <a:chOff x="2112792" y="802322"/>
              <a:chExt cx="898906" cy="434426"/>
            </a:xfrm>
          </p:grpSpPr>
          <p:sp>
            <p:nvSpPr>
              <p:cNvPr id="480" name="Trapezoid 479">
                <a:extLst>
                  <a:ext uri="{FF2B5EF4-FFF2-40B4-BE49-F238E27FC236}">
                    <a16:creationId xmlns:a16="http://schemas.microsoft.com/office/drawing/2014/main" id="{6E4CEEE1-3F87-4C3E-9584-E74DD769D86B}"/>
                  </a:ext>
                </a:extLst>
              </p:cNvPr>
              <p:cNvSpPr/>
              <p:nvPr/>
            </p:nvSpPr>
            <p:spPr>
              <a:xfrm rot="4001791" flipH="1" flipV="1">
                <a:off x="2345032" y="570082"/>
                <a:ext cx="434426" cy="898906"/>
              </a:xfrm>
              <a:prstGeom prst="trapezoid">
                <a:avLst>
                  <a:gd name="adj" fmla="val 46482"/>
                </a:avLst>
              </a:prstGeom>
              <a:solidFill>
                <a:srgbClr val="ED7D31">
                  <a:lumMod val="60000"/>
                  <a:lumOff val="40000"/>
                </a:srgbClr>
              </a:solidFill>
              <a:ln w="19050" cap="flat" cmpd="sng" algn="ctr">
                <a:solidFill>
                  <a:srgbClr val="C55A1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81" name="Group 480">
                <a:extLst>
                  <a:ext uri="{FF2B5EF4-FFF2-40B4-BE49-F238E27FC236}">
                    <a16:creationId xmlns:a16="http://schemas.microsoft.com/office/drawing/2014/main" id="{D7535B1E-9230-4441-B42F-C0841D894586}"/>
                  </a:ext>
                </a:extLst>
              </p:cNvPr>
              <p:cNvGrpSpPr/>
              <p:nvPr/>
            </p:nvGrpSpPr>
            <p:grpSpPr>
              <a:xfrm>
                <a:off x="2451287" y="838455"/>
                <a:ext cx="340244" cy="287507"/>
                <a:chOff x="2451287" y="838455"/>
                <a:chExt cx="340244" cy="287507"/>
              </a:xfrm>
            </p:grpSpPr>
            <p:sp>
              <p:nvSpPr>
                <p:cNvPr id="482" name="Freeform 128">
                  <a:extLst>
                    <a:ext uri="{FF2B5EF4-FFF2-40B4-BE49-F238E27FC236}">
                      <a16:creationId xmlns:a16="http://schemas.microsoft.com/office/drawing/2014/main" id="{DA14A1C2-3749-4C0B-B0D2-A359687403F8}"/>
                    </a:ext>
                  </a:extLst>
                </p:cNvPr>
                <p:cNvSpPr/>
                <p:nvPr/>
              </p:nvSpPr>
              <p:spPr>
                <a:xfrm>
                  <a:off x="2451287" y="983977"/>
                  <a:ext cx="82530" cy="141985"/>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3" name="Freeform 93">
                  <a:extLst>
                    <a:ext uri="{FF2B5EF4-FFF2-40B4-BE49-F238E27FC236}">
                      <a16:creationId xmlns:a16="http://schemas.microsoft.com/office/drawing/2014/main" id="{74B49AF4-B3F4-4EA5-822E-3EF4B92CDC0B}"/>
                    </a:ext>
                  </a:extLst>
                </p:cNvPr>
                <p:cNvSpPr/>
                <p:nvPr/>
              </p:nvSpPr>
              <p:spPr>
                <a:xfrm>
                  <a:off x="2492552" y="946803"/>
                  <a:ext cx="96842" cy="168947"/>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4" name="Freeform 94">
                  <a:extLst>
                    <a:ext uri="{FF2B5EF4-FFF2-40B4-BE49-F238E27FC236}">
                      <a16:creationId xmlns:a16="http://schemas.microsoft.com/office/drawing/2014/main" id="{1F19D4F5-A341-4537-8B87-2A2DD6A1B6F1}"/>
                    </a:ext>
                  </a:extLst>
                </p:cNvPr>
                <p:cNvSpPr/>
                <p:nvPr/>
              </p:nvSpPr>
              <p:spPr>
                <a:xfrm>
                  <a:off x="2544509" y="907701"/>
                  <a:ext cx="106802" cy="199605"/>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5" name="Freeform 95">
                  <a:extLst>
                    <a:ext uri="{FF2B5EF4-FFF2-40B4-BE49-F238E27FC236}">
                      <a16:creationId xmlns:a16="http://schemas.microsoft.com/office/drawing/2014/main" id="{A3F415F0-2368-4345-9126-B936E7D5722D}"/>
                    </a:ext>
                  </a:extLst>
                </p:cNvPr>
                <p:cNvSpPr/>
                <p:nvPr/>
              </p:nvSpPr>
              <p:spPr>
                <a:xfrm>
                  <a:off x="2596866" y="872783"/>
                  <a:ext cx="122860" cy="222893"/>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6" name="Freeform 110">
                  <a:extLst>
                    <a:ext uri="{FF2B5EF4-FFF2-40B4-BE49-F238E27FC236}">
                      <a16:creationId xmlns:a16="http://schemas.microsoft.com/office/drawing/2014/main" id="{D671B2FB-91F2-412A-A8E8-6E8DF24F7A7B}"/>
                    </a:ext>
                  </a:extLst>
                </p:cNvPr>
                <p:cNvSpPr/>
                <p:nvPr/>
              </p:nvSpPr>
              <p:spPr>
                <a:xfrm>
                  <a:off x="2644870" y="838455"/>
                  <a:ext cx="146661" cy="257221"/>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487" name="Trapezoid 486">
              <a:extLst>
                <a:ext uri="{FF2B5EF4-FFF2-40B4-BE49-F238E27FC236}">
                  <a16:creationId xmlns:a16="http://schemas.microsoft.com/office/drawing/2014/main" id="{6264A103-CA4A-4B2A-87FF-243550AC9D0A}"/>
                </a:ext>
              </a:extLst>
            </p:cNvPr>
            <p:cNvSpPr/>
            <p:nvPr/>
          </p:nvSpPr>
          <p:spPr>
            <a:xfrm rot="4001791">
              <a:off x="-1999704" y="2725027"/>
              <a:ext cx="434426" cy="898906"/>
            </a:xfrm>
            <a:prstGeom prst="trapezoid">
              <a:avLst>
                <a:gd name="adj" fmla="val 39945"/>
              </a:avLst>
            </a:prstGeom>
            <a:solidFill>
              <a:srgbClr val="ED7D31">
                <a:lumMod val="60000"/>
                <a:lumOff val="40000"/>
              </a:srgbClr>
            </a:solidFill>
            <a:ln w="19050" cap="flat" cmpd="sng" algn="ctr">
              <a:solidFill>
                <a:srgbClr val="C55A1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88" name="Picture 487" descr="Laser (dinghy) - Wikipedia">
              <a:extLst>
                <a:ext uri="{FF2B5EF4-FFF2-40B4-BE49-F238E27FC236}">
                  <a16:creationId xmlns:a16="http://schemas.microsoft.com/office/drawing/2014/main" id="{A00BBEF3-5248-4779-A2D4-235BE0E4D38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r="46212"/>
            <a:stretch/>
          </p:blipFill>
          <p:spPr>
            <a:xfrm>
              <a:off x="-3808008" y="3273306"/>
              <a:ext cx="1233030" cy="1147901"/>
            </a:xfrm>
            <a:prstGeom prst="rect">
              <a:avLst/>
            </a:prstGeom>
            <a:scene3d>
              <a:camera prst="isometricRightUp"/>
              <a:lightRig rig="threePt" dir="t"/>
            </a:scene3d>
          </p:spPr>
        </p:pic>
        <p:sp>
          <p:nvSpPr>
            <p:cNvPr id="489" name="Freeform 25">
              <a:extLst>
                <a:ext uri="{FF2B5EF4-FFF2-40B4-BE49-F238E27FC236}">
                  <a16:creationId xmlns:a16="http://schemas.microsoft.com/office/drawing/2014/main" id="{FFC17C9F-7EF6-4424-9DB3-8668DC2DE708}"/>
                </a:ext>
              </a:extLst>
            </p:cNvPr>
            <p:cNvSpPr/>
            <p:nvPr/>
          </p:nvSpPr>
          <p:spPr>
            <a:xfrm>
              <a:off x="-2897642" y="3619520"/>
              <a:ext cx="45719" cy="49779"/>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0" name="Freeform 126">
              <a:extLst>
                <a:ext uri="{FF2B5EF4-FFF2-40B4-BE49-F238E27FC236}">
                  <a16:creationId xmlns:a16="http://schemas.microsoft.com/office/drawing/2014/main" id="{3E795314-21B1-4EDB-ADA9-A2BFFB39E93A}"/>
                </a:ext>
              </a:extLst>
            </p:cNvPr>
            <p:cNvSpPr/>
            <p:nvPr/>
          </p:nvSpPr>
          <p:spPr>
            <a:xfrm>
              <a:off x="-2861591" y="3594620"/>
              <a:ext cx="69220" cy="67634"/>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1" name="Freeform 127">
              <a:extLst>
                <a:ext uri="{FF2B5EF4-FFF2-40B4-BE49-F238E27FC236}">
                  <a16:creationId xmlns:a16="http://schemas.microsoft.com/office/drawing/2014/main" id="{EE8D9CFE-0296-4F77-95BE-87A728CB3C39}"/>
                </a:ext>
              </a:extLst>
            </p:cNvPr>
            <p:cNvSpPr/>
            <p:nvPr/>
          </p:nvSpPr>
          <p:spPr>
            <a:xfrm>
              <a:off x="-2772788" y="3530011"/>
              <a:ext cx="68459" cy="119828"/>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2" name="Freeform 91">
              <a:extLst>
                <a:ext uri="{FF2B5EF4-FFF2-40B4-BE49-F238E27FC236}">
                  <a16:creationId xmlns:a16="http://schemas.microsoft.com/office/drawing/2014/main" id="{E2ECB7A3-7045-4A07-A212-EF980DD5B6FE}"/>
                </a:ext>
              </a:extLst>
            </p:cNvPr>
            <p:cNvSpPr/>
            <p:nvPr/>
          </p:nvSpPr>
          <p:spPr>
            <a:xfrm>
              <a:off x="-2820961" y="3567184"/>
              <a:ext cx="78399" cy="85188"/>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3" name="Oval 492">
              <a:extLst>
                <a:ext uri="{FF2B5EF4-FFF2-40B4-BE49-F238E27FC236}">
                  <a16:creationId xmlns:a16="http://schemas.microsoft.com/office/drawing/2014/main" id="{8F17E2A6-068E-46A2-A754-0D255156482A}"/>
                </a:ext>
              </a:extLst>
            </p:cNvPr>
            <p:cNvSpPr/>
            <p:nvPr/>
          </p:nvSpPr>
          <p:spPr>
            <a:xfrm>
              <a:off x="-3192184" y="4167498"/>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94" name="Oval 493">
              <a:extLst>
                <a:ext uri="{FF2B5EF4-FFF2-40B4-BE49-F238E27FC236}">
                  <a16:creationId xmlns:a16="http://schemas.microsoft.com/office/drawing/2014/main" id="{6FF393C6-32C3-4D13-96A9-19D1A57DB87B}"/>
                </a:ext>
              </a:extLst>
            </p:cNvPr>
            <p:cNvSpPr/>
            <p:nvPr/>
          </p:nvSpPr>
          <p:spPr>
            <a:xfrm>
              <a:off x="-2870974" y="4066133"/>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95" name="Oval 494">
              <a:extLst>
                <a:ext uri="{FF2B5EF4-FFF2-40B4-BE49-F238E27FC236}">
                  <a16:creationId xmlns:a16="http://schemas.microsoft.com/office/drawing/2014/main" id="{76C18E65-43DA-4168-AF50-7F2BDCB5596A}"/>
                </a:ext>
              </a:extLst>
            </p:cNvPr>
            <p:cNvSpPr/>
            <p:nvPr/>
          </p:nvSpPr>
          <p:spPr>
            <a:xfrm>
              <a:off x="-2953162" y="3494842"/>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96" name="Oval 495">
              <a:extLst>
                <a:ext uri="{FF2B5EF4-FFF2-40B4-BE49-F238E27FC236}">
                  <a16:creationId xmlns:a16="http://schemas.microsoft.com/office/drawing/2014/main" id="{BA38D76D-5201-4E26-94E8-07B903329A8F}"/>
                </a:ext>
              </a:extLst>
            </p:cNvPr>
            <p:cNvSpPr/>
            <p:nvPr/>
          </p:nvSpPr>
          <p:spPr>
            <a:xfrm>
              <a:off x="-3362277" y="3694837"/>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97" name="Oval 496">
              <a:extLst>
                <a:ext uri="{FF2B5EF4-FFF2-40B4-BE49-F238E27FC236}">
                  <a16:creationId xmlns:a16="http://schemas.microsoft.com/office/drawing/2014/main" id="{EBC14B90-1732-4A82-ADCC-7178F89A3FFE}"/>
                </a:ext>
              </a:extLst>
            </p:cNvPr>
            <p:cNvSpPr/>
            <p:nvPr/>
          </p:nvSpPr>
          <p:spPr>
            <a:xfrm>
              <a:off x="-3086458" y="3829774"/>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98" name="Oval 497">
              <a:extLst>
                <a:ext uri="{FF2B5EF4-FFF2-40B4-BE49-F238E27FC236}">
                  <a16:creationId xmlns:a16="http://schemas.microsoft.com/office/drawing/2014/main" id="{108C2D05-465F-4419-9B6E-A3A1C995E6D2}"/>
                </a:ext>
              </a:extLst>
            </p:cNvPr>
            <p:cNvSpPr/>
            <p:nvPr/>
          </p:nvSpPr>
          <p:spPr>
            <a:xfrm>
              <a:off x="-3586389" y="3218249"/>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99" name="Oval 498">
              <a:extLst>
                <a:ext uri="{FF2B5EF4-FFF2-40B4-BE49-F238E27FC236}">
                  <a16:creationId xmlns:a16="http://schemas.microsoft.com/office/drawing/2014/main" id="{4A3F6A79-FED2-4478-845C-B58E844213B8}"/>
                </a:ext>
              </a:extLst>
            </p:cNvPr>
            <p:cNvSpPr/>
            <p:nvPr/>
          </p:nvSpPr>
          <p:spPr>
            <a:xfrm>
              <a:off x="-3320491" y="3992822"/>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0" name="Oval 499">
              <a:extLst>
                <a:ext uri="{FF2B5EF4-FFF2-40B4-BE49-F238E27FC236}">
                  <a16:creationId xmlns:a16="http://schemas.microsoft.com/office/drawing/2014/main" id="{5976E407-45BD-415D-BE18-730E46ECB26F}"/>
                </a:ext>
              </a:extLst>
            </p:cNvPr>
            <p:cNvSpPr/>
            <p:nvPr/>
          </p:nvSpPr>
          <p:spPr>
            <a:xfrm>
              <a:off x="-3305904" y="3274469"/>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1" name="Oval 500">
              <a:extLst>
                <a:ext uri="{FF2B5EF4-FFF2-40B4-BE49-F238E27FC236}">
                  <a16:creationId xmlns:a16="http://schemas.microsoft.com/office/drawing/2014/main" id="{23BEE2B2-98D6-4D50-BCBD-32899379B4A1}"/>
                </a:ext>
              </a:extLst>
            </p:cNvPr>
            <p:cNvSpPr/>
            <p:nvPr/>
          </p:nvSpPr>
          <p:spPr>
            <a:xfrm>
              <a:off x="-3097996" y="3640822"/>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2" name="Oval 501">
              <a:extLst>
                <a:ext uri="{FF2B5EF4-FFF2-40B4-BE49-F238E27FC236}">
                  <a16:creationId xmlns:a16="http://schemas.microsoft.com/office/drawing/2014/main" id="{165BA44D-A564-4113-84E6-4485DCBBFB19}"/>
                </a:ext>
              </a:extLst>
            </p:cNvPr>
            <p:cNvSpPr/>
            <p:nvPr/>
          </p:nvSpPr>
          <p:spPr>
            <a:xfrm>
              <a:off x="-3528839" y="3571409"/>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3" name="Oval 502">
              <a:extLst>
                <a:ext uri="{FF2B5EF4-FFF2-40B4-BE49-F238E27FC236}">
                  <a16:creationId xmlns:a16="http://schemas.microsoft.com/office/drawing/2014/main" id="{6615C5B3-69BF-4EA6-A24D-55B91B36C856}"/>
                </a:ext>
              </a:extLst>
            </p:cNvPr>
            <p:cNvSpPr/>
            <p:nvPr/>
          </p:nvSpPr>
          <p:spPr>
            <a:xfrm>
              <a:off x="-3170293" y="4328445"/>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4" name="Oval 503">
              <a:extLst>
                <a:ext uri="{FF2B5EF4-FFF2-40B4-BE49-F238E27FC236}">
                  <a16:creationId xmlns:a16="http://schemas.microsoft.com/office/drawing/2014/main" id="{12A56077-64AC-436C-8384-04C73D1F2111}"/>
                </a:ext>
              </a:extLst>
            </p:cNvPr>
            <p:cNvSpPr/>
            <p:nvPr/>
          </p:nvSpPr>
          <p:spPr>
            <a:xfrm>
              <a:off x="-3487857" y="4219540"/>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5" name="Oval 504">
              <a:extLst>
                <a:ext uri="{FF2B5EF4-FFF2-40B4-BE49-F238E27FC236}">
                  <a16:creationId xmlns:a16="http://schemas.microsoft.com/office/drawing/2014/main" id="{D1B3BBF4-D0CA-4AAD-B618-64C99645B588}"/>
                </a:ext>
              </a:extLst>
            </p:cNvPr>
            <p:cNvSpPr/>
            <p:nvPr/>
          </p:nvSpPr>
          <p:spPr>
            <a:xfrm>
              <a:off x="-3438889" y="3160814"/>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6" name="Oval 505">
              <a:extLst>
                <a:ext uri="{FF2B5EF4-FFF2-40B4-BE49-F238E27FC236}">
                  <a16:creationId xmlns:a16="http://schemas.microsoft.com/office/drawing/2014/main" id="{BEE77BBE-781B-4C72-99E2-20C1A552FD67}"/>
                </a:ext>
              </a:extLst>
            </p:cNvPr>
            <p:cNvSpPr/>
            <p:nvPr/>
          </p:nvSpPr>
          <p:spPr>
            <a:xfrm>
              <a:off x="-3072020" y="4081985"/>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7" name="Oval 506">
              <a:extLst>
                <a:ext uri="{FF2B5EF4-FFF2-40B4-BE49-F238E27FC236}">
                  <a16:creationId xmlns:a16="http://schemas.microsoft.com/office/drawing/2014/main" id="{D9FAB15C-86F9-4FAF-BFCC-DBF988E3C40D}"/>
                </a:ext>
              </a:extLst>
            </p:cNvPr>
            <p:cNvSpPr/>
            <p:nvPr/>
          </p:nvSpPr>
          <p:spPr>
            <a:xfrm>
              <a:off x="-2983624" y="4543267"/>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8" name="Oval 507">
              <a:extLst>
                <a:ext uri="{FF2B5EF4-FFF2-40B4-BE49-F238E27FC236}">
                  <a16:creationId xmlns:a16="http://schemas.microsoft.com/office/drawing/2014/main" id="{2DC87B4B-72ED-4F1A-93D3-6F7AE746F19A}"/>
                </a:ext>
              </a:extLst>
            </p:cNvPr>
            <p:cNvSpPr/>
            <p:nvPr/>
          </p:nvSpPr>
          <p:spPr>
            <a:xfrm>
              <a:off x="-2985889" y="3775333"/>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9" name="Oval 508">
              <a:extLst>
                <a:ext uri="{FF2B5EF4-FFF2-40B4-BE49-F238E27FC236}">
                  <a16:creationId xmlns:a16="http://schemas.microsoft.com/office/drawing/2014/main" id="{A5120B40-D6E0-4645-BEE0-634090834EA7}"/>
                </a:ext>
              </a:extLst>
            </p:cNvPr>
            <p:cNvSpPr/>
            <p:nvPr/>
          </p:nvSpPr>
          <p:spPr>
            <a:xfrm>
              <a:off x="-3538405" y="4066133"/>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10" name="Oval 509">
              <a:extLst>
                <a:ext uri="{FF2B5EF4-FFF2-40B4-BE49-F238E27FC236}">
                  <a16:creationId xmlns:a16="http://schemas.microsoft.com/office/drawing/2014/main" id="{67FDFE9B-E570-4A2D-A6A3-7E1DFEFCE59D}"/>
                </a:ext>
              </a:extLst>
            </p:cNvPr>
            <p:cNvSpPr/>
            <p:nvPr/>
          </p:nvSpPr>
          <p:spPr>
            <a:xfrm>
              <a:off x="-3558031" y="3771038"/>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11" name="Oval 510">
              <a:extLst>
                <a:ext uri="{FF2B5EF4-FFF2-40B4-BE49-F238E27FC236}">
                  <a16:creationId xmlns:a16="http://schemas.microsoft.com/office/drawing/2014/main" id="{3C613C0E-BF5B-44B0-9A0A-B81C5AADF5C6}"/>
                </a:ext>
              </a:extLst>
            </p:cNvPr>
            <p:cNvSpPr/>
            <p:nvPr/>
          </p:nvSpPr>
          <p:spPr>
            <a:xfrm>
              <a:off x="-3163446" y="3410356"/>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12" name="Oval 511">
              <a:extLst>
                <a:ext uri="{FF2B5EF4-FFF2-40B4-BE49-F238E27FC236}">
                  <a16:creationId xmlns:a16="http://schemas.microsoft.com/office/drawing/2014/main" id="{7E8CBD71-FEF4-4FFE-9482-76C8EA2548D9}"/>
                </a:ext>
              </a:extLst>
            </p:cNvPr>
            <p:cNvSpPr/>
            <p:nvPr/>
          </p:nvSpPr>
          <p:spPr>
            <a:xfrm>
              <a:off x="-3329555" y="3169264"/>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13" name="Oval 512">
              <a:extLst>
                <a:ext uri="{FF2B5EF4-FFF2-40B4-BE49-F238E27FC236}">
                  <a16:creationId xmlns:a16="http://schemas.microsoft.com/office/drawing/2014/main" id="{808134E6-44F9-4DD9-B179-51D1FF2D9BEC}"/>
                </a:ext>
              </a:extLst>
            </p:cNvPr>
            <p:cNvSpPr/>
            <p:nvPr/>
          </p:nvSpPr>
          <p:spPr>
            <a:xfrm>
              <a:off x="-3476913" y="3374997"/>
              <a:ext cx="65450" cy="76200"/>
            </a:xfrm>
            <a:prstGeom prst="ellipse">
              <a:avLst/>
            </a:prstGeom>
            <a:solidFill>
              <a:srgbClr val="4472C4">
                <a:lumMod val="75000"/>
              </a:srgbClr>
            </a:solidFill>
            <a:ln w="12700" cap="flat" cmpd="sng" algn="ctr">
              <a:noFill/>
              <a:prstDash val="solid"/>
              <a:miter lim="800000"/>
            </a:ln>
            <a:effectLst/>
            <a:scene3d>
              <a:camera prst="orthographicFront"/>
              <a:lightRig rig="threePt" dir="t"/>
            </a:scene3d>
            <a:sp3d>
              <a:bevelT/>
            </a:sp3d>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14" name="Cube 513">
              <a:extLst>
                <a:ext uri="{FF2B5EF4-FFF2-40B4-BE49-F238E27FC236}">
                  <a16:creationId xmlns:a16="http://schemas.microsoft.com/office/drawing/2014/main" id="{8D20D345-D77A-4C89-BB40-741596CFEFC2}"/>
                </a:ext>
              </a:extLst>
            </p:cNvPr>
            <p:cNvSpPr/>
            <p:nvPr/>
          </p:nvSpPr>
          <p:spPr>
            <a:xfrm flipH="1">
              <a:off x="-3598636" y="3140063"/>
              <a:ext cx="869348" cy="1513675"/>
            </a:xfrm>
            <a:prstGeom prst="cube">
              <a:avLst>
                <a:gd name="adj" fmla="val 50474"/>
              </a:avLst>
            </a:prstGeom>
            <a:solidFill>
              <a:sysClr val="window" lastClr="FFFFFF">
                <a:lumMod val="65000"/>
                <a:alpha val="75000"/>
              </a:sysClr>
            </a:solidFill>
            <a:ln w="12700" cap="flat" cmpd="sng" algn="ctr">
              <a:no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515" name="Group 514">
              <a:extLst>
                <a:ext uri="{FF2B5EF4-FFF2-40B4-BE49-F238E27FC236}">
                  <a16:creationId xmlns:a16="http://schemas.microsoft.com/office/drawing/2014/main" id="{B6861FEE-8B22-4111-8DF8-B70920AAC5F5}"/>
                </a:ext>
              </a:extLst>
            </p:cNvPr>
            <p:cNvGrpSpPr/>
            <p:nvPr/>
          </p:nvGrpSpPr>
          <p:grpSpPr>
            <a:xfrm rot="1337813">
              <a:off x="-3757762" y="3419216"/>
              <a:ext cx="748852" cy="903302"/>
              <a:chOff x="2547093" y="1393894"/>
              <a:chExt cx="1288307" cy="1383936"/>
            </a:xfrm>
            <a:effectLst/>
            <a:scene3d>
              <a:camera prst="isometricLeftDown"/>
              <a:lightRig rig="threePt" dir="t"/>
            </a:scene3d>
          </p:grpSpPr>
          <p:sp>
            <p:nvSpPr>
              <p:cNvPr id="516" name="Freeform 43">
                <a:extLst>
                  <a:ext uri="{FF2B5EF4-FFF2-40B4-BE49-F238E27FC236}">
                    <a16:creationId xmlns:a16="http://schemas.microsoft.com/office/drawing/2014/main" id="{C657F4A3-E0BF-4290-9E6C-4902390C4703}"/>
                  </a:ext>
                </a:extLst>
              </p:cNvPr>
              <p:cNvSpPr/>
              <p:nvPr/>
            </p:nvSpPr>
            <p:spPr>
              <a:xfrm>
                <a:off x="2722741" y="1780388"/>
                <a:ext cx="1112659" cy="718753"/>
              </a:xfrm>
              <a:custGeom>
                <a:avLst/>
                <a:gdLst>
                  <a:gd name="connsiteX0" fmla="*/ 1071384 w 1112659"/>
                  <a:gd name="connsiteY0" fmla="*/ 648487 h 718753"/>
                  <a:gd name="connsiteX1" fmla="*/ 826909 w 1112659"/>
                  <a:gd name="connsiteY1" fmla="*/ 591337 h 718753"/>
                  <a:gd name="connsiteX2" fmla="*/ 661809 w 1112659"/>
                  <a:gd name="connsiteY2" fmla="*/ 511962 h 718753"/>
                  <a:gd name="connsiteX3" fmla="*/ 557034 w 1112659"/>
                  <a:gd name="connsiteY3" fmla="*/ 556412 h 718753"/>
                  <a:gd name="connsiteX4" fmla="*/ 436384 w 1112659"/>
                  <a:gd name="connsiteY4" fmla="*/ 715162 h 718753"/>
                  <a:gd name="connsiteX5" fmla="*/ 445909 w 1112659"/>
                  <a:gd name="connsiteY5" fmla="*/ 661187 h 718753"/>
                  <a:gd name="connsiteX6" fmla="*/ 423684 w 1112659"/>
                  <a:gd name="connsiteY6" fmla="*/ 591337 h 718753"/>
                  <a:gd name="connsiteX7" fmla="*/ 315734 w 1112659"/>
                  <a:gd name="connsiteY7" fmla="*/ 550062 h 718753"/>
                  <a:gd name="connsiteX8" fmla="*/ 45859 w 1112659"/>
                  <a:gd name="connsiteY8" fmla="*/ 661187 h 718753"/>
                  <a:gd name="connsiteX9" fmla="*/ 83959 w 1112659"/>
                  <a:gd name="connsiteY9" fmla="*/ 616737 h 718753"/>
                  <a:gd name="connsiteX10" fmla="*/ 176034 w 1112659"/>
                  <a:gd name="connsiteY10" fmla="*/ 480212 h 718753"/>
                  <a:gd name="connsiteX11" fmla="*/ 182384 w 1112659"/>
                  <a:gd name="connsiteY11" fmla="*/ 375437 h 718753"/>
                  <a:gd name="connsiteX12" fmla="*/ 1409 w 1112659"/>
                  <a:gd name="connsiteY12" fmla="*/ 194462 h 718753"/>
                  <a:gd name="connsiteX13" fmla="*/ 93484 w 1112659"/>
                  <a:gd name="connsiteY13" fmla="*/ 219862 h 718753"/>
                  <a:gd name="connsiteX14" fmla="*/ 242709 w 1112659"/>
                  <a:gd name="connsiteY14" fmla="*/ 257962 h 718753"/>
                  <a:gd name="connsiteX15" fmla="*/ 328434 w 1112659"/>
                  <a:gd name="connsiteY15" fmla="*/ 191287 h 718753"/>
                  <a:gd name="connsiteX16" fmla="*/ 360184 w 1112659"/>
                  <a:gd name="connsiteY16" fmla="*/ 787 h 718753"/>
                  <a:gd name="connsiteX17" fmla="*/ 376059 w 1112659"/>
                  <a:gd name="connsiteY17" fmla="*/ 127787 h 718753"/>
                  <a:gd name="connsiteX18" fmla="*/ 449084 w 1112659"/>
                  <a:gd name="connsiteY18" fmla="*/ 232562 h 718753"/>
                  <a:gd name="connsiteX19" fmla="*/ 582434 w 1112659"/>
                  <a:gd name="connsiteY19" fmla="*/ 226212 h 718753"/>
                  <a:gd name="connsiteX20" fmla="*/ 718959 w 1112659"/>
                  <a:gd name="connsiteY20" fmla="*/ 86512 h 718753"/>
                  <a:gd name="connsiteX21" fmla="*/ 649109 w 1112659"/>
                  <a:gd name="connsiteY21" fmla="*/ 216687 h 718753"/>
                  <a:gd name="connsiteX22" fmla="*/ 591959 w 1112659"/>
                  <a:gd name="connsiteY22" fmla="*/ 353212 h 718753"/>
                  <a:gd name="connsiteX23" fmla="*/ 671334 w 1112659"/>
                  <a:gd name="connsiteY23" fmla="*/ 464337 h 718753"/>
                  <a:gd name="connsiteX24" fmla="*/ 1112659 w 1112659"/>
                  <a:gd name="connsiteY24" fmla="*/ 565937 h 71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2659" h="718753">
                    <a:moveTo>
                      <a:pt x="1071384" y="648487"/>
                    </a:moveTo>
                    <a:cubicBezTo>
                      <a:pt x="983277" y="631289"/>
                      <a:pt x="895171" y="614091"/>
                      <a:pt x="826909" y="591337"/>
                    </a:cubicBezTo>
                    <a:cubicBezTo>
                      <a:pt x="758647" y="568583"/>
                      <a:pt x="706788" y="517783"/>
                      <a:pt x="661809" y="511962"/>
                    </a:cubicBezTo>
                    <a:cubicBezTo>
                      <a:pt x="616830" y="506141"/>
                      <a:pt x="594605" y="522545"/>
                      <a:pt x="557034" y="556412"/>
                    </a:cubicBezTo>
                    <a:cubicBezTo>
                      <a:pt x="519463" y="590279"/>
                      <a:pt x="454905" y="697700"/>
                      <a:pt x="436384" y="715162"/>
                    </a:cubicBezTo>
                    <a:cubicBezTo>
                      <a:pt x="417863" y="732625"/>
                      <a:pt x="448026" y="681824"/>
                      <a:pt x="445909" y="661187"/>
                    </a:cubicBezTo>
                    <a:cubicBezTo>
                      <a:pt x="443792" y="640550"/>
                      <a:pt x="445380" y="609858"/>
                      <a:pt x="423684" y="591337"/>
                    </a:cubicBezTo>
                    <a:cubicBezTo>
                      <a:pt x="401988" y="572816"/>
                      <a:pt x="378705" y="538420"/>
                      <a:pt x="315734" y="550062"/>
                    </a:cubicBezTo>
                    <a:cubicBezTo>
                      <a:pt x="252763" y="561704"/>
                      <a:pt x="84488" y="650075"/>
                      <a:pt x="45859" y="661187"/>
                    </a:cubicBezTo>
                    <a:cubicBezTo>
                      <a:pt x="7230" y="672299"/>
                      <a:pt x="62263" y="646899"/>
                      <a:pt x="83959" y="616737"/>
                    </a:cubicBezTo>
                    <a:cubicBezTo>
                      <a:pt x="105655" y="586575"/>
                      <a:pt x="159630" y="520429"/>
                      <a:pt x="176034" y="480212"/>
                    </a:cubicBezTo>
                    <a:cubicBezTo>
                      <a:pt x="192438" y="439995"/>
                      <a:pt x="211488" y="423062"/>
                      <a:pt x="182384" y="375437"/>
                    </a:cubicBezTo>
                    <a:cubicBezTo>
                      <a:pt x="153280" y="327812"/>
                      <a:pt x="16226" y="220391"/>
                      <a:pt x="1409" y="194462"/>
                    </a:cubicBezTo>
                    <a:cubicBezTo>
                      <a:pt x="-13408" y="168533"/>
                      <a:pt x="93484" y="219862"/>
                      <a:pt x="93484" y="219862"/>
                    </a:cubicBezTo>
                    <a:cubicBezTo>
                      <a:pt x="133701" y="230445"/>
                      <a:pt x="203551" y="262724"/>
                      <a:pt x="242709" y="257962"/>
                    </a:cubicBezTo>
                    <a:cubicBezTo>
                      <a:pt x="281867" y="253199"/>
                      <a:pt x="308855" y="234149"/>
                      <a:pt x="328434" y="191287"/>
                    </a:cubicBezTo>
                    <a:cubicBezTo>
                      <a:pt x="348013" y="148424"/>
                      <a:pt x="352247" y="11370"/>
                      <a:pt x="360184" y="787"/>
                    </a:cubicBezTo>
                    <a:cubicBezTo>
                      <a:pt x="368121" y="-9796"/>
                      <a:pt x="361242" y="89158"/>
                      <a:pt x="376059" y="127787"/>
                    </a:cubicBezTo>
                    <a:cubicBezTo>
                      <a:pt x="390876" y="166416"/>
                      <a:pt x="414688" y="216158"/>
                      <a:pt x="449084" y="232562"/>
                    </a:cubicBezTo>
                    <a:cubicBezTo>
                      <a:pt x="483480" y="248966"/>
                      <a:pt x="537455" y="250554"/>
                      <a:pt x="582434" y="226212"/>
                    </a:cubicBezTo>
                    <a:cubicBezTo>
                      <a:pt x="627413" y="201870"/>
                      <a:pt x="707847" y="88099"/>
                      <a:pt x="718959" y="86512"/>
                    </a:cubicBezTo>
                    <a:cubicBezTo>
                      <a:pt x="730071" y="84925"/>
                      <a:pt x="670276" y="172237"/>
                      <a:pt x="649109" y="216687"/>
                    </a:cubicBezTo>
                    <a:cubicBezTo>
                      <a:pt x="627942" y="261137"/>
                      <a:pt x="588255" y="311937"/>
                      <a:pt x="591959" y="353212"/>
                    </a:cubicBezTo>
                    <a:cubicBezTo>
                      <a:pt x="595663" y="394487"/>
                      <a:pt x="584551" y="428883"/>
                      <a:pt x="671334" y="464337"/>
                    </a:cubicBezTo>
                    <a:cubicBezTo>
                      <a:pt x="758117" y="499791"/>
                      <a:pt x="935388" y="532864"/>
                      <a:pt x="1112659" y="565937"/>
                    </a:cubicBezTo>
                  </a:path>
                </a:pathLst>
              </a:custGeom>
              <a:solidFill>
                <a:srgbClr val="FF0000"/>
              </a:solid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17" name="Freeform 44">
                <a:extLst>
                  <a:ext uri="{FF2B5EF4-FFF2-40B4-BE49-F238E27FC236}">
                    <a16:creationId xmlns:a16="http://schemas.microsoft.com/office/drawing/2014/main" id="{C282796C-A13D-4776-9EBF-49FAF9768D76}"/>
                  </a:ext>
                </a:extLst>
              </p:cNvPr>
              <p:cNvSpPr/>
              <p:nvPr/>
            </p:nvSpPr>
            <p:spPr>
              <a:xfrm>
                <a:off x="2923331" y="1419295"/>
                <a:ext cx="162770" cy="361094"/>
              </a:xfrm>
              <a:custGeom>
                <a:avLst/>
                <a:gdLst>
                  <a:gd name="connsiteX0" fmla="*/ 60325 w 60325"/>
                  <a:gd name="connsiteY0" fmla="*/ 161925 h 161925"/>
                  <a:gd name="connsiteX1" fmla="*/ 47625 w 60325"/>
                  <a:gd name="connsiteY1" fmla="*/ 60325 h 161925"/>
                  <a:gd name="connsiteX2" fmla="*/ 0 w 60325"/>
                  <a:gd name="connsiteY2" fmla="*/ 0 h 161925"/>
                </a:gdLst>
                <a:ahLst/>
                <a:cxnLst>
                  <a:cxn ang="0">
                    <a:pos x="connsiteX0" y="connsiteY0"/>
                  </a:cxn>
                  <a:cxn ang="0">
                    <a:pos x="connsiteX1" y="connsiteY1"/>
                  </a:cxn>
                  <a:cxn ang="0">
                    <a:pos x="connsiteX2" y="connsiteY2"/>
                  </a:cxn>
                </a:cxnLst>
                <a:rect l="l" t="t" r="r" b="b"/>
                <a:pathLst>
                  <a:path w="60325" h="161925">
                    <a:moveTo>
                      <a:pt x="60325" y="161925"/>
                    </a:moveTo>
                    <a:cubicBezTo>
                      <a:pt x="59002" y="124618"/>
                      <a:pt x="57679" y="87312"/>
                      <a:pt x="47625" y="60325"/>
                    </a:cubicBezTo>
                    <a:cubicBezTo>
                      <a:pt x="37571" y="33337"/>
                      <a:pt x="18785" y="16668"/>
                      <a:pt x="0" y="0"/>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18" name="Freeform 45">
                <a:extLst>
                  <a:ext uri="{FF2B5EF4-FFF2-40B4-BE49-F238E27FC236}">
                    <a16:creationId xmlns:a16="http://schemas.microsoft.com/office/drawing/2014/main" id="{F99AE78F-1FB8-4884-8073-82DA67158E26}"/>
                  </a:ext>
                </a:extLst>
              </p:cNvPr>
              <p:cNvSpPr/>
              <p:nvPr/>
            </p:nvSpPr>
            <p:spPr>
              <a:xfrm>
                <a:off x="3086100" y="1562169"/>
                <a:ext cx="262680" cy="218219"/>
              </a:xfrm>
              <a:custGeom>
                <a:avLst/>
                <a:gdLst>
                  <a:gd name="connsiteX0" fmla="*/ 0 w 82550"/>
                  <a:gd name="connsiteY0" fmla="*/ 85725 h 85725"/>
                  <a:gd name="connsiteX1" fmla="*/ 41275 w 82550"/>
                  <a:gd name="connsiteY1" fmla="*/ 31750 h 85725"/>
                  <a:gd name="connsiteX2" fmla="*/ 82550 w 82550"/>
                  <a:gd name="connsiteY2" fmla="*/ 0 h 85725"/>
                </a:gdLst>
                <a:ahLst/>
                <a:cxnLst>
                  <a:cxn ang="0">
                    <a:pos x="connsiteX0" y="connsiteY0"/>
                  </a:cxn>
                  <a:cxn ang="0">
                    <a:pos x="connsiteX1" y="connsiteY1"/>
                  </a:cxn>
                  <a:cxn ang="0">
                    <a:pos x="connsiteX2" y="connsiteY2"/>
                  </a:cxn>
                </a:cxnLst>
                <a:rect l="l" t="t" r="r" b="b"/>
                <a:pathLst>
                  <a:path w="82550" h="85725">
                    <a:moveTo>
                      <a:pt x="0" y="85725"/>
                    </a:moveTo>
                    <a:cubicBezTo>
                      <a:pt x="13758" y="65881"/>
                      <a:pt x="27517" y="46038"/>
                      <a:pt x="41275" y="31750"/>
                    </a:cubicBezTo>
                    <a:cubicBezTo>
                      <a:pt x="55033" y="17462"/>
                      <a:pt x="68791" y="8731"/>
                      <a:pt x="82550" y="0"/>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19" name="Freeform 46">
                <a:extLst>
                  <a:ext uri="{FF2B5EF4-FFF2-40B4-BE49-F238E27FC236}">
                    <a16:creationId xmlns:a16="http://schemas.microsoft.com/office/drawing/2014/main" id="{3F7379A1-4532-43A5-AB04-EC97A71FAC68}"/>
                  </a:ext>
                </a:extLst>
              </p:cNvPr>
              <p:cNvSpPr/>
              <p:nvPr/>
            </p:nvSpPr>
            <p:spPr>
              <a:xfrm>
                <a:off x="2823421" y="1526804"/>
                <a:ext cx="253154" cy="165471"/>
              </a:xfrm>
              <a:custGeom>
                <a:avLst/>
                <a:gdLst>
                  <a:gd name="connsiteX0" fmla="*/ 120650 w 120650"/>
                  <a:gd name="connsiteY0" fmla="*/ 42980 h 42980"/>
                  <a:gd name="connsiteX1" fmla="*/ 50800 w 120650"/>
                  <a:gd name="connsiteY1" fmla="*/ 4880 h 42980"/>
                  <a:gd name="connsiteX2" fmla="*/ 0 w 120650"/>
                  <a:gd name="connsiteY2" fmla="*/ 1705 h 42980"/>
                </a:gdLst>
                <a:ahLst/>
                <a:cxnLst>
                  <a:cxn ang="0">
                    <a:pos x="connsiteX0" y="connsiteY0"/>
                  </a:cxn>
                  <a:cxn ang="0">
                    <a:pos x="connsiteX1" y="connsiteY1"/>
                  </a:cxn>
                  <a:cxn ang="0">
                    <a:pos x="connsiteX2" y="connsiteY2"/>
                  </a:cxn>
                </a:cxnLst>
                <a:rect l="l" t="t" r="r" b="b"/>
                <a:pathLst>
                  <a:path w="120650" h="42980">
                    <a:moveTo>
                      <a:pt x="120650" y="42980"/>
                    </a:moveTo>
                    <a:cubicBezTo>
                      <a:pt x="95779" y="27369"/>
                      <a:pt x="70908" y="11759"/>
                      <a:pt x="50800" y="4880"/>
                    </a:cubicBezTo>
                    <a:cubicBezTo>
                      <a:pt x="30692" y="-1999"/>
                      <a:pt x="15346" y="-147"/>
                      <a:pt x="0" y="1705"/>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0" name="Freeform 47">
                <a:extLst>
                  <a:ext uri="{FF2B5EF4-FFF2-40B4-BE49-F238E27FC236}">
                    <a16:creationId xmlns:a16="http://schemas.microsoft.com/office/drawing/2014/main" id="{E82FE206-507E-4C0E-92E7-F7F826AB1F6E}"/>
                  </a:ext>
                </a:extLst>
              </p:cNvPr>
              <p:cNvSpPr/>
              <p:nvPr/>
            </p:nvSpPr>
            <p:spPr>
              <a:xfrm>
                <a:off x="3086100" y="1393894"/>
                <a:ext cx="262680" cy="298381"/>
              </a:xfrm>
              <a:custGeom>
                <a:avLst/>
                <a:gdLst>
                  <a:gd name="connsiteX0" fmla="*/ 63500 w 63500"/>
                  <a:gd name="connsiteY0" fmla="*/ 0 h 117475"/>
                  <a:gd name="connsiteX1" fmla="*/ 15875 w 63500"/>
                  <a:gd name="connsiteY1" fmla="*/ 44450 h 117475"/>
                  <a:gd name="connsiteX2" fmla="*/ 0 w 63500"/>
                  <a:gd name="connsiteY2" fmla="*/ 117475 h 117475"/>
                </a:gdLst>
                <a:ahLst/>
                <a:cxnLst>
                  <a:cxn ang="0">
                    <a:pos x="connsiteX0" y="connsiteY0"/>
                  </a:cxn>
                  <a:cxn ang="0">
                    <a:pos x="connsiteX1" y="connsiteY1"/>
                  </a:cxn>
                  <a:cxn ang="0">
                    <a:pos x="connsiteX2" y="connsiteY2"/>
                  </a:cxn>
                </a:cxnLst>
                <a:rect l="l" t="t" r="r" b="b"/>
                <a:pathLst>
                  <a:path w="63500" h="117475">
                    <a:moveTo>
                      <a:pt x="63500" y="0"/>
                    </a:moveTo>
                    <a:cubicBezTo>
                      <a:pt x="44979" y="12435"/>
                      <a:pt x="26458" y="24871"/>
                      <a:pt x="15875" y="44450"/>
                    </a:cubicBezTo>
                    <a:cubicBezTo>
                      <a:pt x="5292" y="64029"/>
                      <a:pt x="2646" y="90752"/>
                      <a:pt x="0" y="117475"/>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1" name="Freeform 48">
                <a:extLst>
                  <a:ext uri="{FF2B5EF4-FFF2-40B4-BE49-F238E27FC236}">
                    <a16:creationId xmlns:a16="http://schemas.microsoft.com/office/drawing/2014/main" id="{18E8DFAE-2BF4-4C67-AA0E-A11314D9AC1D}"/>
                  </a:ext>
                </a:extLst>
              </p:cNvPr>
              <p:cNvSpPr/>
              <p:nvPr/>
            </p:nvSpPr>
            <p:spPr>
              <a:xfrm>
                <a:off x="3403937" y="1730764"/>
                <a:ext cx="45719" cy="133721"/>
              </a:xfrm>
              <a:custGeom>
                <a:avLst/>
                <a:gdLst>
                  <a:gd name="connsiteX0" fmla="*/ 22225 w 22225"/>
                  <a:gd name="connsiteY0" fmla="*/ 82550 h 82550"/>
                  <a:gd name="connsiteX1" fmla="*/ 0 w 22225"/>
                  <a:gd name="connsiteY1" fmla="*/ 0 h 82550"/>
                </a:gdLst>
                <a:ahLst/>
                <a:cxnLst>
                  <a:cxn ang="0">
                    <a:pos x="connsiteX0" y="connsiteY0"/>
                  </a:cxn>
                  <a:cxn ang="0">
                    <a:pos x="connsiteX1" y="connsiteY1"/>
                  </a:cxn>
                </a:cxnLst>
                <a:rect l="l" t="t" r="r" b="b"/>
                <a:pathLst>
                  <a:path w="22225" h="82550">
                    <a:moveTo>
                      <a:pt x="22225" y="82550"/>
                    </a:moveTo>
                    <a:lnTo>
                      <a:pt x="0" y="0"/>
                    </a:ln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2" name="Freeform 49">
                <a:extLst>
                  <a:ext uri="{FF2B5EF4-FFF2-40B4-BE49-F238E27FC236}">
                    <a16:creationId xmlns:a16="http://schemas.microsoft.com/office/drawing/2014/main" id="{F59BD4DC-E557-4C54-9272-CABA19A64813}"/>
                  </a:ext>
                </a:extLst>
              </p:cNvPr>
              <p:cNvSpPr/>
              <p:nvPr/>
            </p:nvSpPr>
            <p:spPr>
              <a:xfrm>
                <a:off x="3436271" y="1542644"/>
                <a:ext cx="45719" cy="333746"/>
              </a:xfrm>
              <a:custGeom>
                <a:avLst/>
                <a:gdLst>
                  <a:gd name="connsiteX0" fmla="*/ 9525 w 19325"/>
                  <a:gd name="connsiteY0" fmla="*/ 0 h 136525"/>
                  <a:gd name="connsiteX1" fmla="*/ 19050 w 19325"/>
                  <a:gd name="connsiteY1" fmla="*/ 101600 h 136525"/>
                  <a:gd name="connsiteX2" fmla="*/ 0 w 19325"/>
                  <a:gd name="connsiteY2" fmla="*/ 136525 h 136525"/>
                </a:gdLst>
                <a:ahLst/>
                <a:cxnLst>
                  <a:cxn ang="0">
                    <a:pos x="connsiteX0" y="connsiteY0"/>
                  </a:cxn>
                  <a:cxn ang="0">
                    <a:pos x="connsiteX1" y="connsiteY1"/>
                  </a:cxn>
                  <a:cxn ang="0">
                    <a:pos x="connsiteX2" y="connsiteY2"/>
                  </a:cxn>
                </a:cxnLst>
                <a:rect l="l" t="t" r="r" b="b"/>
                <a:pathLst>
                  <a:path w="19325" h="136525">
                    <a:moveTo>
                      <a:pt x="9525" y="0"/>
                    </a:moveTo>
                    <a:cubicBezTo>
                      <a:pt x="15081" y="39423"/>
                      <a:pt x="20637" y="78846"/>
                      <a:pt x="19050" y="101600"/>
                    </a:cubicBezTo>
                    <a:cubicBezTo>
                      <a:pt x="17463" y="124354"/>
                      <a:pt x="8731" y="130439"/>
                      <a:pt x="0" y="136525"/>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3" name="Freeform 50">
                <a:extLst>
                  <a:ext uri="{FF2B5EF4-FFF2-40B4-BE49-F238E27FC236}">
                    <a16:creationId xmlns:a16="http://schemas.microsoft.com/office/drawing/2014/main" id="{043C6C7F-1F9E-4E99-8372-DAA94CE9CEE9}"/>
                  </a:ext>
                </a:extLst>
              </p:cNvPr>
              <p:cNvSpPr/>
              <p:nvPr/>
            </p:nvSpPr>
            <p:spPr>
              <a:xfrm>
                <a:off x="3454400" y="1721054"/>
                <a:ext cx="243629" cy="142671"/>
              </a:xfrm>
              <a:custGeom>
                <a:avLst/>
                <a:gdLst>
                  <a:gd name="connsiteX0" fmla="*/ 98425 w 98425"/>
                  <a:gd name="connsiteY0" fmla="*/ 0 h 73025"/>
                  <a:gd name="connsiteX1" fmla="*/ 34925 w 98425"/>
                  <a:gd name="connsiteY1" fmla="*/ 19050 h 73025"/>
                  <a:gd name="connsiteX2" fmla="*/ 0 w 98425"/>
                  <a:gd name="connsiteY2" fmla="*/ 73025 h 73025"/>
                </a:gdLst>
                <a:ahLst/>
                <a:cxnLst>
                  <a:cxn ang="0">
                    <a:pos x="connsiteX0" y="connsiteY0"/>
                  </a:cxn>
                  <a:cxn ang="0">
                    <a:pos x="connsiteX1" y="connsiteY1"/>
                  </a:cxn>
                  <a:cxn ang="0">
                    <a:pos x="connsiteX2" y="connsiteY2"/>
                  </a:cxn>
                </a:cxnLst>
                <a:rect l="l" t="t" r="r" b="b"/>
                <a:pathLst>
                  <a:path w="98425" h="73025">
                    <a:moveTo>
                      <a:pt x="98425" y="0"/>
                    </a:moveTo>
                    <a:cubicBezTo>
                      <a:pt x="74877" y="3439"/>
                      <a:pt x="51329" y="6879"/>
                      <a:pt x="34925" y="19050"/>
                    </a:cubicBezTo>
                    <a:cubicBezTo>
                      <a:pt x="18521" y="31221"/>
                      <a:pt x="9260" y="52123"/>
                      <a:pt x="0" y="73025"/>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4" name="Freeform 51">
                <a:extLst>
                  <a:ext uri="{FF2B5EF4-FFF2-40B4-BE49-F238E27FC236}">
                    <a16:creationId xmlns:a16="http://schemas.microsoft.com/office/drawing/2014/main" id="{E9C53B45-800F-4620-A8A2-4A34FAB242D4}"/>
                  </a:ext>
                </a:extLst>
              </p:cNvPr>
              <p:cNvSpPr/>
              <p:nvPr/>
            </p:nvSpPr>
            <p:spPr>
              <a:xfrm>
                <a:off x="2580429" y="1633287"/>
                <a:ext cx="163831" cy="344649"/>
              </a:xfrm>
              <a:custGeom>
                <a:avLst/>
                <a:gdLst>
                  <a:gd name="connsiteX0" fmla="*/ 0 w 88900"/>
                  <a:gd name="connsiteY0" fmla="*/ 0 h 123825"/>
                  <a:gd name="connsiteX1" fmla="*/ 31750 w 88900"/>
                  <a:gd name="connsiteY1" fmla="*/ 79375 h 123825"/>
                  <a:gd name="connsiteX2" fmla="*/ 88900 w 88900"/>
                  <a:gd name="connsiteY2" fmla="*/ 123825 h 123825"/>
                </a:gdLst>
                <a:ahLst/>
                <a:cxnLst>
                  <a:cxn ang="0">
                    <a:pos x="connsiteX0" y="connsiteY0"/>
                  </a:cxn>
                  <a:cxn ang="0">
                    <a:pos x="connsiteX1" y="connsiteY1"/>
                  </a:cxn>
                  <a:cxn ang="0">
                    <a:pos x="connsiteX2" y="connsiteY2"/>
                  </a:cxn>
                </a:cxnLst>
                <a:rect l="l" t="t" r="r" b="b"/>
                <a:pathLst>
                  <a:path w="88900" h="123825">
                    <a:moveTo>
                      <a:pt x="0" y="0"/>
                    </a:moveTo>
                    <a:cubicBezTo>
                      <a:pt x="8466" y="29369"/>
                      <a:pt x="16933" y="58738"/>
                      <a:pt x="31750" y="79375"/>
                    </a:cubicBezTo>
                    <a:cubicBezTo>
                      <a:pt x="46567" y="100012"/>
                      <a:pt x="67733" y="111918"/>
                      <a:pt x="88900" y="123825"/>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5" name="Freeform 52">
                <a:extLst>
                  <a:ext uri="{FF2B5EF4-FFF2-40B4-BE49-F238E27FC236}">
                    <a16:creationId xmlns:a16="http://schemas.microsoft.com/office/drawing/2014/main" id="{22A1B787-E7CA-4A77-A95E-DE7FF2F86EDB}"/>
                  </a:ext>
                </a:extLst>
              </p:cNvPr>
              <p:cNvSpPr/>
              <p:nvPr/>
            </p:nvSpPr>
            <p:spPr>
              <a:xfrm>
                <a:off x="2547093" y="1952624"/>
                <a:ext cx="183407" cy="45719"/>
              </a:xfrm>
              <a:custGeom>
                <a:avLst/>
                <a:gdLst>
                  <a:gd name="connsiteX0" fmla="*/ 0 w 155575"/>
                  <a:gd name="connsiteY0" fmla="*/ 19050 h 19050"/>
                  <a:gd name="connsiteX1" fmla="*/ 76200 w 155575"/>
                  <a:gd name="connsiteY1" fmla="*/ 0 h 19050"/>
                  <a:gd name="connsiteX2" fmla="*/ 155575 w 155575"/>
                  <a:gd name="connsiteY2" fmla="*/ 19050 h 19050"/>
                </a:gdLst>
                <a:ahLst/>
                <a:cxnLst>
                  <a:cxn ang="0">
                    <a:pos x="connsiteX0" y="connsiteY0"/>
                  </a:cxn>
                  <a:cxn ang="0">
                    <a:pos x="connsiteX1" y="connsiteY1"/>
                  </a:cxn>
                  <a:cxn ang="0">
                    <a:pos x="connsiteX2" y="connsiteY2"/>
                  </a:cxn>
                </a:cxnLst>
                <a:rect l="l" t="t" r="r" b="b"/>
                <a:pathLst>
                  <a:path w="155575" h="19050">
                    <a:moveTo>
                      <a:pt x="0" y="19050"/>
                    </a:moveTo>
                    <a:cubicBezTo>
                      <a:pt x="25135" y="9525"/>
                      <a:pt x="50271" y="0"/>
                      <a:pt x="76200" y="0"/>
                    </a:cubicBezTo>
                    <a:cubicBezTo>
                      <a:pt x="102129" y="0"/>
                      <a:pt x="128852" y="9525"/>
                      <a:pt x="155575" y="19050"/>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6" name="Freeform 53">
                <a:extLst>
                  <a:ext uri="{FF2B5EF4-FFF2-40B4-BE49-F238E27FC236}">
                    <a16:creationId xmlns:a16="http://schemas.microsoft.com/office/drawing/2014/main" id="{964A9326-EE32-432F-9D96-E78575690A5C}"/>
                  </a:ext>
                </a:extLst>
              </p:cNvPr>
              <p:cNvSpPr/>
              <p:nvPr/>
            </p:nvSpPr>
            <p:spPr>
              <a:xfrm>
                <a:off x="2670175" y="1990725"/>
                <a:ext cx="60325" cy="22225"/>
              </a:xfrm>
              <a:custGeom>
                <a:avLst/>
                <a:gdLst>
                  <a:gd name="connsiteX0" fmla="*/ 0 w 60325"/>
                  <a:gd name="connsiteY0" fmla="*/ 22225 h 22225"/>
                  <a:gd name="connsiteX1" fmla="*/ 60325 w 60325"/>
                  <a:gd name="connsiteY1" fmla="*/ 0 h 22225"/>
                </a:gdLst>
                <a:ahLst/>
                <a:cxnLst>
                  <a:cxn ang="0">
                    <a:pos x="connsiteX0" y="connsiteY0"/>
                  </a:cxn>
                  <a:cxn ang="0">
                    <a:pos x="connsiteX1" y="connsiteY1"/>
                  </a:cxn>
                </a:cxnLst>
                <a:rect l="l" t="t" r="r" b="b"/>
                <a:pathLst>
                  <a:path w="60325" h="22225">
                    <a:moveTo>
                      <a:pt x="0" y="22225"/>
                    </a:moveTo>
                    <a:lnTo>
                      <a:pt x="60325" y="0"/>
                    </a:ln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7" name="Freeform 54">
                <a:extLst>
                  <a:ext uri="{FF2B5EF4-FFF2-40B4-BE49-F238E27FC236}">
                    <a16:creationId xmlns:a16="http://schemas.microsoft.com/office/drawing/2014/main" id="{3493375D-A68A-4D14-9D7A-6DC944BEE092}"/>
                  </a:ext>
                </a:extLst>
              </p:cNvPr>
              <p:cNvSpPr/>
              <p:nvPr/>
            </p:nvSpPr>
            <p:spPr>
              <a:xfrm>
                <a:off x="2670175" y="2441575"/>
                <a:ext cx="85725" cy="282468"/>
              </a:xfrm>
              <a:custGeom>
                <a:avLst/>
                <a:gdLst>
                  <a:gd name="connsiteX0" fmla="*/ 0 w 76200"/>
                  <a:gd name="connsiteY0" fmla="*/ 139700 h 139700"/>
                  <a:gd name="connsiteX1" fmla="*/ 44450 w 76200"/>
                  <a:gd name="connsiteY1" fmla="*/ 31750 h 139700"/>
                  <a:gd name="connsiteX2" fmla="*/ 76200 w 76200"/>
                  <a:gd name="connsiteY2" fmla="*/ 0 h 139700"/>
                </a:gdLst>
                <a:ahLst/>
                <a:cxnLst>
                  <a:cxn ang="0">
                    <a:pos x="connsiteX0" y="connsiteY0"/>
                  </a:cxn>
                  <a:cxn ang="0">
                    <a:pos x="connsiteX1" y="connsiteY1"/>
                  </a:cxn>
                  <a:cxn ang="0">
                    <a:pos x="connsiteX2" y="connsiteY2"/>
                  </a:cxn>
                </a:cxnLst>
                <a:rect l="l" t="t" r="r" b="b"/>
                <a:pathLst>
                  <a:path w="76200" h="139700">
                    <a:moveTo>
                      <a:pt x="0" y="139700"/>
                    </a:moveTo>
                    <a:cubicBezTo>
                      <a:pt x="15875" y="97366"/>
                      <a:pt x="31750" y="55033"/>
                      <a:pt x="44450" y="31750"/>
                    </a:cubicBezTo>
                    <a:cubicBezTo>
                      <a:pt x="57150" y="8467"/>
                      <a:pt x="66675" y="4233"/>
                      <a:pt x="76200" y="0"/>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8" name="Freeform 55">
                <a:extLst>
                  <a:ext uri="{FF2B5EF4-FFF2-40B4-BE49-F238E27FC236}">
                    <a16:creationId xmlns:a16="http://schemas.microsoft.com/office/drawing/2014/main" id="{EDEAD4A4-E820-40D6-AF4E-FA672729E5DB}"/>
                  </a:ext>
                </a:extLst>
              </p:cNvPr>
              <p:cNvSpPr/>
              <p:nvPr/>
            </p:nvSpPr>
            <p:spPr>
              <a:xfrm flipV="1">
                <a:off x="2574925" y="2395855"/>
                <a:ext cx="186582" cy="45719"/>
              </a:xfrm>
              <a:custGeom>
                <a:avLst/>
                <a:gdLst>
                  <a:gd name="connsiteX0" fmla="*/ 0 w 130175"/>
                  <a:gd name="connsiteY0" fmla="*/ 19050 h 26427"/>
                  <a:gd name="connsiteX1" fmla="*/ 66675 w 130175"/>
                  <a:gd name="connsiteY1" fmla="*/ 25400 h 26427"/>
                  <a:gd name="connsiteX2" fmla="*/ 130175 w 130175"/>
                  <a:gd name="connsiteY2" fmla="*/ 0 h 26427"/>
                </a:gdLst>
                <a:ahLst/>
                <a:cxnLst>
                  <a:cxn ang="0">
                    <a:pos x="connsiteX0" y="connsiteY0"/>
                  </a:cxn>
                  <a:cxn ang="0">
                    <a:pos x="connsiteX1" y="connsiteY1"/>
                  </a:cxn>
                  <a:cxn ang="0">
                    <a:pos x="connsiteX2" y="connsiteY2"/>
                  </a:cxn>
                </a:cxnLst>
                <a:rect l="l" t="t" r="r" b="b"/>
                <a:pathLst>
                  <a:path w="130175" h="26427">
                    <a:moveTo>
                      <a:pt x="0" y="19050"/>
                    </a:moveTo>
                    <a:cubicBezTo>
                      <a:pt x="22489" y="23812"/>
                      <a:pt x="44979" y="28575"/>
                      <a:pt x="66675" y="25400"/>
                    </a:cubicBezTo>
                    <a:cubicBezTo>
                      <a:pt x="88371" y="22225"/>
                      <a:pt x="109273" y="11112"/>
                      <a:pt x="130175" y="0"/>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9" name="Freeform 56">
                <a:extLst>
                  <a:ext uri="{FF2B5EF4-FFF2-40B4-BE49-F238E27FC236}">
                    <a16:creationId xmlns:a16="http://schemas.microsoft.com/office/drawing/2014/main" id="{AAB0504F-AD6A-4B9C-98A7-00E5BF935DD1}"/>
                  </a:ext>
                </a:extLst>
              </p:cNvPr>
              <p:cNvSpPr/>
              <p:nvPr/>
            </p:nvSpPr>
            <p:spPr>
              <a:xfrm>
                <a:off x="2758332" y="2443370"/>
                <a:ext cx="6350" cy="82550"/>
              </a:xfrm>
              <a:custGeom>
                <a:avLst/>
                <a:gdLst>
                  <a:gd name="connsiteX0" fmla="*/ 0 w 6350"/>
                  <a:gd name="connsiteY0" fmla="*/ 82550 h 82550"/>
                  <a:gd name="connsiteX1" fmla="*/ 6350 w 6350"/>
                  <a:gd name="connsiteY1" fmla="*/ 0 h 82550"/>
                </a:gdLst>
                <a:ahLst/>
                <a:cxnLst>
                  <a:cxn ang="0">
                    <a:pos x="connsiteX0" y="connsiteY0"/>
                  </a:cxn>
                  <a:cxn ang="0">
                    <a:pos x="connsiteX1" y="connsiteY1"/>
                  </a:cxn>
                </a:cxnLst>
                <a:rect l="l" t="t" r="r" b="b"/>
                <a:pathLst>
                  <a:path w="6350" h="82550">
                    <a:moveTo>
                      <a:pt x="0" y="82550"/>
                    </a:moveTo>
                    <a:lnTo>
                      <a:pt x="6350" y="0"/>
                    </a:ln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30" name="Freeform 57">
                <a:extLst>
                  <a:ext uri="{FF2B5EF4-FFF2-40B4-BE49-F238E27FC236}">
                    <a16:creationId xmlns:a16="http://schemas.microsoft.com/office/drawing/2014/main" id="{055A8F66-2FD9-4CF9-860B-819D975335A8}"/>
                  </a:ext>
                </a:extLst>
              </p:cNvPr>
              <p:cNvSpPr/>
              <p:nvPr/>
            </p:nvSpPr>
            <p:spPr>
              <a:xfrm>
                <a:off x="3076576" y="2489200"/>
                <a:ext cx="87608" cy="288630"/>
              </a:xfrm>
              <a:custGeom>
                <a:avLst/>
                <a:gdLst>
                  <a:gd name="connsiteX0" fmla="*/ 0 w 71733"/>
                  <a:gd name="connsiteY0" fmla="*/ 263525 h 263525"/>
                  <a:gd name="connsiteX1" fmla="*/ 66675 w 71733"/>
                  <a:gd name="connsiteY1" fmla="*/ 152400 h 263525"/>
                  <a:gd name="connsiteX2" fmla="*/ 66675 w 71733"/>
                  <a:gd name="connsiteY2" fmla="*/ 76200 h 263525"/>
                  <a:gd name="connsiteX3" fmla="*/ 63500 w 71733"/>
                  <a:gd name="connsiteY3" fmla="*/ 0 h 263525"/>
                </a:gdLst>
                <a:ahLst/>
                <a:cxnLst>
                  <a:cxn ang="0">
                    <a:pos x="connsiteX0" y="connsiteY0"/>
                  </a:cxn>
                  <a:cxn ang="0">
                    <a:pos x="connsiteX1" y="connsiteY1"/>
                  </a:cxn>
                  <a:cxn ang="0">
                    <a:pos x="connsiteX2" y="connsiteY2"/>
                  </a:cxn>
                  <a:cxn ang="0">
                    <a:pos x="connsiteX3" y="connsiteY3"/>
                  </a:cxn>
                </a:cxnLst>
                <a:rect l="l" t="t" r="r" b="b"/>
                <a:pathLst>
                  <a:path w="71733" h="263525">
                    <a:moveTo>
                      <a:pt x="0" y="263525"/>
                    </a:moveTo>
                    <a:cubicBezTo>
                      <a:pt x="27781" y="223573"/>
                      <a:pt x="55563" y="183621"/>
                      <a:pt x="66675" y="152400"/>
                    </a:cubicBezTo>
                    <a:cubicBezTo>
                      <a:pt x="77787" y="121179"/>
                      <a:pt x="67204" y="101600"/>
                      <a:pt x="66675" y="76200"/>
                    </a:cubicBezTo>
                    <a:cubicBezTo>
                      <a:pt x="66146" y="50800"/>
                      <a:pt x="64823" y="25400"/>
                      <a:pt x="63500" y="0"/>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31" name="Freeform 58">
                <a:extLst>
                  <a:ext uri="{FF2B5EF4-FFF2-40B4-BE49-F238E27FC236}">
                    <a16:creationId xmlns:a16="http://schemas.microsoft.com/office/drawing/2014/main" id="{5D025D77-C9AC-47BC-B4E5-173BCC34144C}"/>
                  </a:ext>
                </a:extLst>
              </p:cNvPr>
              <p:cNvSpPr/>
              <p:nvPr/>
            </p:nvSpPr>
            <p:spPr>
              <a:xfrm>
                <a:off x="3168650" y="2641600"/>
                <a:ext cx="44450" cy="79375"/>
              </a:xfrm>
              <a:custGeom>
                <a:avLst/>
                <a:gdLst>
                  <a:gd name="connsiteX0" fmla="*/ 44450 w 44450"/>
                  <a:gd name="connsiteY0" fmla="*/ 79375 h 79375"/>
                  <a:gd name="connsiteX1" fmla="*/ 0 w 44450"/>
                  <a:gd name="connsiteY1" fmla="*/ 0 h 79375"/>
                </a:gdLst>
                <a:ahLst/>
                <a:cxnLst>
                  <a:cxn ang="0">
                    <a:pos x="connsiteX0" y="connsiteY0"/>
                  </a:cxn>
                  <a:cxn ang="0">
                    <a:pos x="connsiteX1" y="connsiteY1"/>
                  </a:cxn>
                </a:cxnLst>
                <a:rect l="l" t="t" r="r" b="b"/>
                <a:pathLst>
                  <a:path w="44450" h="79375">
                    <a:moveTo>
                      <a:pt x="44450" y="79375"/>
                    </a:moveTo>
                    <a:lnTo>
                      <a:pt x="0" y="0"/>
                    </a:ln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32" name="Freeform 59">
                <a:extLst>
                  <a:ext uri="{FF2B5EF4-FFF2-40B4-BE49-F238E27FC236}">
                    <a16:creationId xmlns:a16="http://schemas.microsoft.com/office/drawing/2014/main" id="{E96FBC9C-D0B7-4511-98DC-F8011BC82DC7}"/>
                  </a:ext>
                </a:extLst>
              </p:cNvPr>
              <p:cNvSpPr/>
              <p:nvPr/>
            </p:nvSpPr>
            <p:spPr>
              <a:xfrm>
                <a:off x="3041650" y="2533650"/>
                <a:ext cx="114300" cy="34937"/>
              </a:xfrm>
              <a:custGeom>
                <a:avLst/>
                <a:gdLst>
                  <a:gd name="connsiteX0" fmla="*/ 0 w 114300"/>
                  <a:gd name="connsiteY0" fmla="*/ 0 h 34937"/>
                  <a:gd name="connsiteX1" fmla="*/ 53975 w 114300"/>
                  <a:gd name="connsiteY1" fmla="*/ 34925 h 34937"/>
                  <a:gd name="connsiteX2" fmla="*/ 114300 w 114300"/>
                  <a:gd name="connsiteY2" fmla="*/ 3175 h 34937"/>
                </a:gdLst>
                <a:ahLst/>
                <a:cxnLst>
                  <a:cxn ang="0">
                    <a:pos x="connsiteX0" y="connsiteY0"/>
                  </a:cxn>
                  <a:cxn ang="0">
                    <a:pos x="connsiteX1" y="connsiteY1"/>
                  </a:cxn>
                  <a:cxn ang="0">
                    <a:pos x="connsiteX2" y="connsiteY2"/>
                  </a:cxn>
                </a:cxnLst>
                <a:rect l="l" t="t" r="r" b="b"/>
                <a:pathLst>
                  <a:path w="114300" h="34937">
                    <a:moveTo>
                      <a:pt x="0" y="0"/>
                    </a:moveTo>
                    <a:cubicBezTo>
                      <a:pt x="17462" y="17198"/>
                      <a:pt x="34925" y="34396"/>
                      <a:pt x="53975" y="34925"/>
                    </a:cubicBezTo>
                    <a:cubicBezTo>
                      <a:pt x="73025" y="35454"/>
                      <a:pt x="93662" y="19314"/>
                      <a:pt x="114300" y="3175"/>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33" name="Freeform 60">
                <a:extLst>
                  <a:ext uri="{FF2B5EF4-FFF2-40B4-BE49-F238E27FC236}">
                    <a16:creationId xmlns:a16="http://schemas.microsoft.com/office/drawing/2014/main" id="{A02F66B7-2A06-478D-BBAA-A909C20BD7FA}"/>
                  </a:ext>
                </a:extLst>
              </p:cNvPr>
              <p:cNvSpPr/>
              <p:nvPr/>
            </p:nvSpPr>
            <p:spPr>
              <a:xfrm>
                <a:off x="3168650" y="2635250"/>
                <a:ext cx="107950" cy="34925"/>
              </a:xfrm>
              <a:custGeom>
                <a:avLst/>
                <a:gdLst>
                  <a:gd name="connsiteX0" fmla="*/ 107950 w 107950"/>
                  <a:gd name="connsiteY0" fmla="*/ 34925 h 34925"/>
                  <a:gd name="connsiteX1" fmla="*/ 50800 w 107950"/>
                  <a:gd name="connsiteY1" fmla="*/ 22225 h 34925"/>
                  <a:gd name="connsiteX2" fmla="*/ 0 w 107950"/>
                  <a:gd name="connsiteY2" fmla="*/ 0 h 34925"/>
                </a:gdLst>
                <a:ahLst/>
                <a:cxnLst>
                  <a:cxn ang="0">
                    <a:pos x="connsiteX0" y="connsiteY0"/>
                  </a:cxn>
                  <a:cxn ang="0">
                    <a:pos x="connsiteX1" y="connsiteY1"/>
                  </a:cxn>
                  <a:cxn ang="0">
                    <a:pos x="connsiteX2" y="connsiteY2"/>
                  </a:cxn>
                </a:cxnLst>
                <a:rect l="l" t="t" r="r" b="b"/>
                <a:pathLst>
                  <a:path w="107950" h="34925">
                    <a:moveTo>
                      <a:pt x="107950" y="34925"/>
                    </a:moveTo>
                    <a:cubicBezTo>
                      <a:pt x="88371" y="31485"/>
                      <a:pt x="68792" y="28046"/>
                      <a:pt x="50800" y="22225"/>
                    </a:cubicBezTo>
                    <a:cubicBezTo>
                      <a:pt x="32808" y="16404"/>
                      <a:pt x="16404" y="8202"/>
                      <a:pt x="0" y="0"/>
                    </a:cubicBezTo>
                  </a:path>
                </a:pathLst>
              </a:custGeom>
              <a:noFill/>
              <a:ln w="12700" cap="flat" cmpd="sng" algn="ctr">
                <a:solidFill>
                  <a:sysClr val="windowText" lastClr="000000"/>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225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534" name="Flowchart: Sort 533">
              <a:extLst>
                <a:ext uri="{FF2B5EF4-FFF2-40B4-BE49-F238E27FC236}">
                  <a16:creationId xmlns:a16="http://schemas.microsoft.com/office/drawing/2014/main" id="{C26B8D5B-7C2F-4F7F-A70C-2A814C4EDF70}"/>
                </a:ext>
              </a:extLst>
            </p:cNvPr>
            <p:cNvSpPr/>
            <p:nvPr/>
          </p:nvSpPr>
          <p:spPr>
            <a:xfrm rot="14790781">
              <a:off x="-4507897" y="3373288"/>
              <a:ext cx="449538" cy="1758892"/>
            </a:xfrm>
            <a:prstGeom prst="flowChartSort">
              <a:avLst/>
            </a:prstGeom>
            <a:solidFill>
              <a:srgbClr val="ED7D31">
                <a:lumMod val="60000"/>
                <a:lumOff val="40000"/>
              </a:srgbClr>
            </a:solidFill>
            <a:ln w="19050" cap="flat" cmpd="sng" algn="ctr">
              <a:solidFill>
                <a:srgbClr val="ED7D31">
                  <a:lumMod val="75000"/>
                </a:srgbClr>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535" name="Straight Arrow Connector 534">
              <a:extLst>
                <a:ext uri="{FF2B5EF4-FFF2-40B4-BE49-F238E27FC236}">
                  <a16:creationId xmlns:a16="http://schemas.microsoft.com/office/drawing/2014/main" id="{2E6666C5-95CE-4D1A-B5B6-805C60FB5599}"/>
                </a:ext>
              </a:extLst>
            </p:cNvPr>
            <p:cNvCxnSpPr/>
            <p:nvPr/>
          </p:nvCxnSpPr>
          <p:spPr>
            <a:xfrm rot="20138871">
              <a:off x="-5086265" y="4409901"/>
              <a:ext cx="843600" cy="2291"/>
            </a:xfrm>
            <a:prstGeom prst="straightConnector1">
              <a:avLst/>
            </a:prstGeom>
            <a:noFill/>
            <a:ln w="6350" cap="flat" cmpd="sng" algn="ctr">
              <a:solidFill>
                <a:srgbClr val="ED7D31">
                  <a:lumMod val="75000"/>
                </a:srgbClr>
              </a:solidFill>
              <a:prstDash val="solid"/>
              <a:miter lim="800000"/>
              <a:headEnd type="none" w="med" len="med"/>
              <a:tailEnd type="arrow" w="med" len="med"/>
            </a:ln>
            <a:effectLst/>
          </p:spPr>
        </p:cxnSp>
        <p:cxnSp>
          <p:nvCxnSpPr>
            <p:cNvPr id="536" name="Straight Arrow Connector 535">
              <a:extLst>
                <a:ext uri="{FF2B5EF4-FFF2-40B4-BE49-F238E27FC236}">
                  <a16:creationId xmlns:a16="http://schemas.microsoft.com/office/drawing/2014/main" id="{AB6EB02F-2B02-4E06-A601-41E23016BD96}"/>
                </a:ext>
              </a:extLst>
            </p:cNvPr>
            <p:cNvCxnSpPr>
              <a:stCxn id="534" idx="0"/>
            </p:cNvCxnSpPr>
            <p:nvPr/>
          </p:nvCxnSpPr>
          <p:spPr>
            <a:xfrm rot="20138871">
              <a:off x="-5102062" y="4494556"/>
              <a:ext cx="512395" cy="52221"/>
            </a:xfrm>
            <a:prstGeom prst="straightConnector1">
              <a:avLst/>
            </a:prstGeom>
            <a:noFill/>
            <a:ln w="6350" cap="flat" cmpd="sng" algn="ctr">
              <a:solidFill>
                <a:srgbClr val="ED7D31">
                  <a:lumMod val="75000"/>
                </a:srgbClr>
              </a:solidFill>
              <a:prstDash val="solid"/>
              <a:miter lim="800000"/>
              <a:headEnd type="none" w="sm" len="sm"/>
              <a:tailEnd type="stealth" w="sm" len="sm"/>
            </a:ln>
            <a:effectLst/>
          </p:spPr>
        </p:cxnSp>
        <p:cxnSp>
          <p:nvCxnSpPr>
            <p:cNvPr id="537" name="Straight Arrow Connector 536">
              <a:extLst>
                <a:ext uri="{FF2B5EF4-FFF2-40B4-BE49-F238E27FC236}">
                  <a16:creationId xmlns:a16="http://schemas.microsoft.com/office/drawing/2014/main" id="{12BCF506-C395-4C80-8694-D65EBCD0D1A0}"/>
                </a:ext>
              </a:extLst>
            </p:cNvPr>
            <p:cNvCxnSpPr>
              <a:stCxn id="534" idx="0"/>
            </p:cNvCxnSpPr>
            <p:nvPr/>
          </p:nvCxnSpPr>
          <p:spPr>
            <a:xfrm rot="20138871" flipV="1">
              <a:off x="-5126691" y="4432633"/>
              <a:ext cx="524401" cy="64646"/>
            </a:xfrm>
            <a:prstGeom prst="straightConnector1">
              <a:avLst/>
            </a:prstGeom>
            <a:noFill/>
            <a:ln w="6350" cap="flat" cmpd="sng" algn="ctr">
              <a:solidFill>
                <a:srgbClr val="ED7D31">
                  <a:lumMod val="75000"/>
                </a:srgbClr>
              </a:solidFill>
              <a:prstDash val="solid"/>
              <a:miter lim="800000"/>
              <a:headEnd type="none" w="med" len="med"/>
              <a:tailEnd type="stealth" w="sm" len="sm"/>
            </a:ln>
            <a:effectLst/>
          </p:spPr>
        </p:cxnSp>
        <p:cxnSp>
          <p:nvCxnSpPr>
            <p:cNvPr id="538" name="Straight Arrow Connector 537">
              <a:extLst>
                <a:ext uri="{FF2B5EF4-FFF2-40B4-BE49-F238E27FC236}">
                  <a16:creationId xmlns:a16="http://schemas.microsoft.com/office/drawing/2014/main" id="{C1C2183B-E1DE-4B14-ACE9-AABEAFE3B368}"/>
                </a:ext>
              </a:extLst>
            </p:cNvPr>
            <p:cNvCxnSpPr/>
            <p:nvPr/>
          </p:nvCxnSpPr>
          <p:spPr>
            <a:xfrm rot="20138871">
              <a:off x="-4629125" y="4364238"/>
              <a:ext cx="387794" cy="45362"/>
            </a:xfrm>
            <a:prstGeom prst="straightConnector1">
              <a:avLst/>
            </a:prstGeom>
            <a:noFill/>
            <a:ln w="6350" cap="flat" cmpd="sng" algn="ctr">
              <a:solidFill>
                <a:srgbClr val="ED7D31">
                  <a:lumMod val="75000"/>
                </a:srgbClr>
              </a:solidFill>
              <a:prstDash val="solid"/>
              <a:miter lim="800000"/>
              <a:headEnd type="none" w="med" len="med"/>
              <a:tailEnd type="none" w="med" len="med"/>
            </a:ln>
            <a:effectLst/>
          </p:spPr>
        </p:cxnSp>
        <p:cxnSp>
          <p:nvCxnSpPr>
            <p:cNvPr id="539" name="Straight Arrow Connector 538">
              <a:extLst>
                <a:ext uri="{FF2B5EF4-FFF2-40B4-BE49-F238E27FC236}">
                  <a16:creationId xmlns:a16="http://schemas.microsoft.com/office/drawing/2014/main" id="{1ACE309C-19DB-4CF8-A5E7-7B4C12ED6E56}"/>
                </a:ext>
              </a:extLst>
            </p:cNvPr>
            <p:cNvCxnSpPr/>
            <p:nvPr/>
          </p:nvCxnSpPr>
          <p:spPr>
            <a:xfrm rot="20138871">
              <a:off x="-4321863" y="3968759"/>
              <a:ext cx="826346" cy="126007"/>
            </a:xfrm>
            <a:prstGeom prst="straightConnector1">
              <a:avLst/>
            </a:prstGeom>
            <a:noFill/>
            <a:ln w="6350" cap="flat" cmpd="sng" algn="ctr">
              <a:solidFill>
                <a:srgbClr val="ED7D31">
                  <a:lumMod val="75000"/>
                </a:srgbClr>
              </a:solidFill>
              <a:prstDash val="solid"/>
              <a:miter lim="800000"/>
              <a:headEnd type="none" w="med" len="med"/>
              <a:tailEnd type="none" w="med" len="med"/>
            </a:ln>
            <a:effectLst/>
          </p:spPr>
        </p:cxnSp>
        <p:cxnSp>
          <p:nvCxnSpPr>
            <p:cNvPr id="540" name="Straight Arrow Connector 539">
              <a:extLst>
                <a:ext uri="{FF2B5EF4-FFF2-40B4-BE49-F238E27FC236}">
                  <a16:creationId xmlns:a16="http://schemas.microsoft.com/office/drawing/2014/main" id="{C9329643-F6C0-4C2B-8428-03EDB93EBFB2}"/>
                </a:ext>
              </a:extLst>
            </p:cNvPr>
            <p:cNvCxnSpPr/>
            <p:nvPr/>
          </p:nvCxnSpPr>
          <p:spPr>
            <a:xfrm rot="20138871" flipV="1">
              <a:off x="-4663408" y="4224870"/>
              <a:ext cx="357758" cy="33402"/>
            </a:xfrm>
            <a:prstGeom prst="straightConnector1">
              <a:avLst/>
            </a:prstGeom>
            <a:noFill/>
            <a:ln w="6350" cap="flat" cmpd="sng" algn="ctr">
              <a:solidFill>
                <a:srgbClr val="ED7D31">
                  <a:lumMod val="75000"/>
                </a:srgbClr>
              </a:solidFill>
              <a:prstDash val="solid"/>
              <a:miter lim="800000"/>
              <a:headEnd type="none" w="med" len="med"/>
              <a:tailEnd type="none" w="med" len="med"/>
            </a:ln>
            <a:effectLst/>
          </p:spPr>
        </p:cxnSp>
        <p:cxnSp>
          <p:nvCxnSpPr>
            <p:cNvPr id="541" name="Straight Arrow Connector 540">
              <a:extLst>
                <a:ext uri="{FF2B5EF4-FFF2-40B4-BE49-F238E27FC236}">
                  <a16:creationId xmlns:a16="http://schemas.microsoft.com/office/drawing/2014/main" id="{D98BC7DA-B322-470C-81C7-4799962C01FE}"/>
                </a:ext>
              </a:extLst>
            </p:cNvPr>
            <p:cNvCxnSpPr/>
            <p:nvPr/>
          </p:nvCxnSpPr>
          <p:spPr>
            <a:xfrm rot="20138871">
              <a:off x="-4320544" y="4065970"/>
              <a:ext cx="842663" cy="26377"/>
            </a:xfrm>
            <a:prstGeom prst="straightConnector1">
              <a:avLst/>
            </a:prstGeom>
            <a:noFill/>
            <a:ln w="6350" cap="flat" cmpd="sng" algn="ctr">
              <a:solidFill>
                <a:srgbClr val="ED7D31">
                  <a:lumMod val="75000"/>
                </a:srgbClr>
              </a:solidFill>
              <a:prstDash val="solid"/>
              <a:miter lim="800000"/>
              <a:headEnd type="none" w="med" len="med"/>
              <a:tailEnd type="none" w="med" len="med"/>
            </a:ln>
            <a:effectLst/>
          </p:spPr>
        </p:cxnSp>
        <p:cxnSp>
          <p:nvCxnSpPr>
            <p:cNvPr id="542" name="Straight Arrow Connector 541">
              <a:extLst>
                <a:ext uri="{FF2B5EF4-FFF2-40B4-BE49-F238E27FC236}">
                  <a16:creationId xmlns:a16="http://schemas.microsoft.com/office/drawing/2014/main" id="{0AFA4C6E-3151-45D9-B262-54130544C473}"/>
                </a:ext>
              </a:extLst>
            </p:cNvPr>
            <p:cNvCxnSpPr/>
            <p:nvPr/>
          </p:nvCxnSpPr>
          <p:spPr>
            <a:xfrm rot="20138871" flipV="1">
              <a:off x="-4291800" y="4091758"/>
              <a:ext cx="809587" cy="74700"/>
            </a:xfrm>
            <a:prstGeom prst="straightConnector1">
              <a:avLst/>
            </a:prstGeom>
            <a:noFill/>
            <a:ln w="6350" cap="flat" cmpd="sng" algn="ctr">
              <a:solidFill>
                <a:srgbClr val="ED7D31">
                  <a:lumMod val="75000"/>
                </a:srgbClr>
              </a:solidFill>
              <a:prstDash val="solid"/>
              <a:miter lim="800000"/>
              <a:headEnd type="none" w="med" len="med"/>
              <a:tailEnd type="none" w="med" len="med"/>
            </a:ln>
            <a:effectLst/>
          </p:spPr>
        </p:cxnSp>
        <p:sp>
          <p:nvSpPr>
            <p:cNvPr id="543" name="Sun 542">
              <a:extLst>
                <a:ext uri="{FF2B5EF4-FFF2-40B4-BE49-F238E27FC236}">
                  <a16:creationId xmlns:a16="http://schemas.microsoft.com/office/drawing/2014/main" id="{5B5B05CE-D5F7-48B4-831F-17CB04488F26}"/>
                </a:ext>
              </a:extLst>
            </p:cNvPr>
            <p:cNvSpPr/>
            <p:nvPr/>
          </p:nvSpPr>
          <p:spPr>
            <a:xfrm rot="19038632">
              <a:off x="-5144463" y="4567863"/>
              <a:ext cx="65215" cy="79179"/>
            </a:xfrm>
            <a:prstGeom prst="sun">
              <a:avLst/>
            </a:prstGeom>
            <a:solidFill>
              <a:srgbClr val="ED7D31">
                <a:lumMod val="75000"/>
              </a:srgbClr>
            </a:solidFill>
            <a:ln w="12700" cap="flat" cmpd="sng" algn="ctr">
              <a:solidFill>
                <a:srgbClr val="ED7D31">
                  <a:lumMod val="75000"/>
                </a:srgbClr>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544" name="Straight Arrow Connector 543">
              <a:extLst>
                <a:ext uri="{FF2B5EF4-FFF2-40B4-BE49-F238E27FC236}">
                  <a16:creationId xmlns:a16="http://schemas.microsoft.com/office/drawing/2014/main" id="{F8C8DD58-A84C-4DC3-B623-D3D311068965}"/>
                </a:ext>
              </a:extLst>
            </p:cNvPr>
            <p:cNvCxnSpPr/>
            <p:nvPr/>
          </p:nvCxnSpPr>
          <p:spPr>
            <a:xfrm rot="19038632">
              <a:off x="-4037071" y="4033138"/>
              <a:ext cx="66382" cy="42475"/>
            </a:xfrm>
            <a:prstGeom prst="straightConnector1">
              <a:avLst/>
            </a:prstGeom>
            <a:noFill/>
            <a:ln w="6350" cap="flat" cmpd="sng" algn="ctr">
              <a:solidFill>
                <a:srgbClr val="ED7D31">
                  <a:lumMod val="75000"/>
                </a:srgbClr>
              </a:solidFill>
              <a:prstDash val="solid"/>
              <a:miter lim="800000"/>
              <a:headEnd type="none" w="med" len="med"/>
              <a:tailEnd type="arrow" w="med" len="med"/>
            </a:ln>
            <a:effectLst/>
          </p:spPr>
        </p:cxnSp>
        <p:cxnSp>
          <p:nvCxnSpPr>
            <p:cNvPr id="545" name="Straight Arrow Connector 544">
              <a:extLst>
                <a:ext uri="{FF2B5EF4-FFF2-40B4-BE49-F238E27FC236}">
                  <a16:creationId xmlns:a16="http://schemas.microsoft.com/office/drawing/2014/main" id="{A710228B-6111-4E5A-9A3B-C4E8F74F27A3}"/>
                </a:ext>
              </a:extLst>
            </p:cNvPr>
            <p:cNvCxnSpPr/>
            <p:nvPr/>
          </p:nvCxnSpPr>
          <p:spPr>
            <a:xfrm rot="20138871" flipV="1">
              <a:off x="-4137058" y="4222036"/>
              <a:ext cx="161369" cy="7497"/>
            </a:xfrm>
            <a:prstGeom prst="straightConnector1">
              <a:avLst/>
            </a:prstGeom>
            <a:noFill/>
            <a:ln w="6350" cap="flat" cmpd="sng" algn="ctr">
              <a:solidFill>
                <a:srgbClr val="ED7D31">
                  <a:lumMod val="75000"/>
                </a:srgbClr>
              </a:solidFill>
              <a:prstDash val="solid"/>
              <a:miter lim="800000"/>
              <a:headEnd type="none" w="med" len="med"/>
              <a:tailEnd type="arrow" w="med" len="med"/>
            </a:ln>
            <a:effectLst/>
          </p:spPr>
        </p:cxnSp>
        <p:grpSp>
          <p:nvGrpSpPr>
            <p:cNvPr id="546" name="Group 545">
              <a:extLst>
                <a:ext uri="{FF2B5EF4-FFF2-40B4-BE49-F238E27FC236}">
                  <a16:creationId xmlns:a16="http://schemas.microsoft.com/office/drawing/2014/main" id="{61BD7342-CBF3-4C0A-BA96-C7DB5EEE1B0A}"/>
                </a:ext>
              </a:extLst>
            </p:cNvPr>
            <p:cNvGrpSpPr/>
            <p:nvPr/>
          </p:nvGrpSpPr>
          <p:grpSpPr>
            <a:xfrm rot="20138871">
              <a:off x="-5712613" y="3449856"/>
              <a:ext cx="2099484" cy="1933684"/>
              <a:chOff x="-443390" y="751356"/>
              <a:chExt cx="2750907" cy="2272667"/>
            </a:xfrm>
          </p:grpSpPr>
          <p:grpSp>
            <p:nvGrpSpPr>
              <p:cNvPr id="547" name="Group 546">
                <a:extLst>
                  <a:ext uri="{FF2B5EF4-FFF2-40B4-BE49-F238E27FC236}">
                    <a16:creationId xmlns:a16="http://schemas.microsoft.com/office/drawing/2014/main" id="{BB4970F1-1636-4D3F-BD98-CD1C135F5E09}"/>
                  </a:ext>
                </a:extLst>
              </p:cNvPr>
              <p:cNvGrpSpPr/>
              <p:nvPr/>
            </p:nvGrpSpPr>
            <p:grpSpPr>
              <a:xfrm>
                <a:off x="-316849" y="751356"/>
                <a:ext cx="2624366" cy="2256707"/>
                <a:chOff x="3331566" y="-58091"/>
                <a:chExt cx="1020718" cy="914400"/>
              </a:xfrm>
              <a:gradFill>
                <a:gsLst>
                  <a:gs pos="0">
                    <a:sysClr val="window" lastClr="FFFFFF">
                      <a:lumMod val="65000"/>
                    </a:sysClr>
                  </a:gs>
                  <a:gs pos="47000">
                    <a:sysClr val="window" lastClr="FFFFFF"/>
                  </a:gs>
                  <a:gs pos="60000">
                    <a:sysClr val="window" lastClr="FFFFFF"/>
                  </a:gs>
                  <a:gs pos="100000">
                    <a:sysClr val="window" lastClr="FFFFFF">
                      <a:lumMod val="65000"/>
                    </a:sysClr>
                  </a:gs>
                </a:gsLst>
                <a:lin ang="5400000" scaled="1"/>
              </a:gradFill>
            </p:grpSpPr>
            <p:grpSp>
              <p:nvGrpSpPr>
                <p:cNvPr id="549" name="Group 548">
                  <a:extLst>
                    <a:ext uri="{FF2B5EF4-FFF2-40B4-BE49-F238E27FC236}">
                      <a16:creationId xmlns:a16="http://schemas.microsoft.com/office/drawing/2014/main" id="{B0519F8D-D38E-4CB1-B004-E2D2862032FC}"/>
                    </a:ext>
                  </a:extLst>
                </p:cNvPr>
                <p:cNvGrpSpPr/>
                <p:nvPr/>
              </p:nvGrpSpPr>
              <p:grpSpPr>
                <a:xfrm>
                  <a:off x="3934429" y="288561"/>
                  <a:ext cx="417855" cy="234033"/>
                  <a:chOff x="3934429" y="288561"/>
                  <a:chExt cx="417855" cy="234033"/>
                </a:xfrm>
                <a:grpFill/>
              </p:grpSpPr>
              <p:sp>
                <p:nvSpPr>
                  <p:cNvPr id="551" name="Rectangle 550">
                    <a:extLst>
                      <a:ext uri="{FF2B5EF4-FFF2-40B4-BE49-F238E27FC236}">
                        <a16:creationId xmlns:a16="http://schemas.microsoft.com/office/drawing/2014/main" id="{0DB30CE9-57C9-4173-B13B-0CBE1256C2B9}"/>
                      </a:ext>
                    </a:extLst>
                  </p:cNvPr>
                  <p:cNvSpPr/>
                  <p:nvPr/>
                </p:nvSpPr>
                <p:spPr>
                  <a:xfrm>
                    <a:off x="3934429" y="288561"/>
                    <a:ext cx="300292" cy="234031"/>
                  </a:xfrm>
                  <a:prstGeom prst="rect">
                    <a:avLst/>
                  </a:prstGeom>
                  <a:gradFill>
                    <a:gsLst>
                      <a:gs pos="0">
                        <a:sysClr val="window" lastClr="FFFFFF">
                          <a:lumMod val="65000"/>
                          <a:alpha val="86000"/>
                        </a:sysClr>
                      </a:gs>
                      <a:gs pos="48000">
                        <a:sysClr val="window" lastClr="FFFFFF"/>
                      </a:gs>
                      <a:gs pos="53000">
                        <a:sysClr val="window" lastClr="FFFFFF"/>
                      </a:gs>
                      <a:gs pos="100000">
                        <a:sysClr val="window" lastClr="FFFFFF">
                          <a:lumMod val="65000"/>
                          <a:alpha val="95000"/>
                        </a:sysClr>
                      </a:gs>
                    </a:gsLst>
                    <a:lin ang="5400000" scaled="1"/>
                  </a:gradFill>
                  <a:ln w="12700" cap="flat" cmpd="sng" algn="ctr">
                    <a:no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52" name="Trapezoid 551">
                    <a:extLst>
                      <a:ext uri="{FF2B5EF4-FFF2-40B4-BE49-F238E27FC236}">
                        <a16:creationId xmlns:a16="http://schemas.microsoft.com/office/drawing/2014/main" id="{78A08F4D-7179-458E-8F06-13347A365C1A}"/>
                      </a:ext>
                    </a:extLst>
                  </p:cNvPr>
                  <p:cNvSpPr/>
                  <p:nvPr/>
                </p:nvSpPr>
                <p:spPr>
                  <a:xfrm rot="5400000">
                    <a:off x="4176486" y="346796"/>
                    <a:ext cx="234031" cy="117565"/>
                  </a:xfrm>
                  <a:prstGeom prst="trapezoid">
                    <a:avLst>
                      <a:gd name="adj" fmla="val 58525"/>
                    </a:avLst>
                  </a:prstGeom>
                  <a:gradFill flip="none" rotWithShape="1">
                    <a:gsLst>
                      <a:gs pos="0">
                        <a:sysClr val="window" lastClr="FFFFFF">
                          <a:lumMod val="65000"/>
                          <a:alpha val="76000"/>
                        </a:sysClr>
                      </a:gs>
                      <a:gs pos="52000">
                        <a:sysClr val="window" lastClr="FFFFFF"/>
                      </a:gs>
                      <a:gs pos="55000">
                        <a:sysClr val="window" lastClr="FFFFFF"/>
                      </a:gs>
                      <a:gs pos="100000">
                        <a:sysClr val="window" lastClr="FFFFFF">
                          <a:lumMod val="65000"/>
                          <a:alpha val="77000"/>
                        </a:sysClr>
                      </a:gs>
                    </a:gsLst>
                    <a:lin ang="0" scaled="1"/>
                    <a:tileRect/>
                  </a:gradFill>
                  <a:ln w="12700" cap="flat" cmpd="sng" algn="ctr">
                    <a:no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550" name="Arc 549">
                  <a:extLst>
                    <a:ext uri="{FF2B5EF4-FFF2-40B4-BE49-F238E27FC236}">
                      <a16:creationId xmlns:a16="http://schemas.microsoft.com/office/drawing/2014/main" id="{C07A1F89-DA0A-4844-8504-E8959BCC9A96}"/>
                    </a:ext>
                  </a:extLst>
                </p:cNvPr>
                <p:cNvSpPr/>
                <p:nvPr/>
              </p:nvSpPr>
              <p:spPr>
                <a:xfrm rot="4562821">
                  <a:off x="3331566" y="-58091"/>
                  <a:ext cx="914400" cy="914400"/>
                </a:xfrm>
                <a:prstGeom prst="arc">
                  <a:avLst>
                    <a:gd name="adj1" fmla="val 16246627"/>
                    <a:gd name="adj2" fmla="val 17892881"/>
                  </a:avLst>
                </a:prstGeom>
                <a:noFill/>
                <a:ln w="6350" cap="flat" cmpd="sng" algn="ctr">
                  <a:solidFill>
                    <a:sysClr val="window" lastClr="FFFFFF">
                      <a:lumMod val="50000"/>
                    </a:sysClr>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548" name="Arc 547">
                <a:extLst>
                  <a:ext uri="{FF2B5EF4-FFF2-40B4-BE49-F238E27FC236}">
                    <a16:creationId xmlns:a16="http://schemas.microsoft.com/office/drawing/2014/main" id="{CEEAF62B-CDA6-4D7F-8AAB-F36FC8FD2458}"/>
                  </a:ext>
                </a:extLst>
              </p:cNvPr>
              <p:cNvSpPr/>
              <p:nvPr/>
            </p:nvSpPr>
            <p:spPr>
              <a:xfrm rot="4562821">
                <a:off x="-396238" y="720164"/>
                <a:ext cx="2256707" cy="2351012"/>
              </a:xfrm>
              <a:prstGeom prst="arc">
                <a:avLst>
                  <a:gd name="adj1" fmla="val 16200000"/>
                  <a:gd name="adj2" fmla="val 17892881"/>
                </a:avLst>
              </a:prstGeom>
              <a:noFill/>
              <a:ln w="12700" cap="flat" cmpd="sng" algn="ctr">
                <a:solidFill>
                  <a:srgbClr val="70AD47"/>
                </a:solidFill>
                <a:prstDash val="sysDash"/>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cxnSp>
          <p:nvCxnSpPr>
            <p:cNvPr id="553" name="Straight Arrow Connector 552">
              <a:extLst>
                <a:ext uri="{FF2B5EF4-FFF2-40B4-BE49-F238E27FC236}">
                  <a16:creationId xmlns:a16="http://schemas.microsoft.com/office/drawing/2014/main" id="{1C8B3C89-0C35-4C46-9285-092761E9B24D}"/>
                </a:ext>
              </a:extLst>
            </p:cNvPr>
            <p:cNvCxnSpPr/>
            <p:nvPr/>
          </p:nvCxnSpPr>
          <p:spPr>
            <a:xfrm rot="20138871">
              <a:off x="-4664633" y="4398449"/>
              <a:ext cx="56345" cy="435"/>
            </a:xfrm>
            <a:prstGeom prst="straightConnector1">
              <a:avLst/>
            </a:prstGeom>
            <a:noFill/>
            <a:ln w="6350" cap="flat" cmpd="sng" algn="ctr">
              <a:solidFill>
                <a:srgbClr val="ED7D31">
                  <a:lumMod val="75000"/>
                </a:srgbClr>
              </a:solidFill>
              <a:prstDash val="solid"/>
              <a:miter lim="800000"/>
              <a:headEnd type="none" w="med" len="med"/>
              <a:tailEnd type="stealth" w="sm" len="sm"/>
            </a:ln>
            <a:effectLst/>
          </p:spPr>
        </p:cxnSp>
        <p:sp>
          <p:nvSpPr>
            <p:cNvPr id="554" name="Rectangle 553">
              <a:extLst>
                <a:ext uri="{FF2B5EF4-FFF2-40B4-BE49-F238E27FC236}">
                  <a16:creationId xmlns:a16="http://schemas.microsoft.com/office/drawing/2014/main" id="{02346F38-93E8-4FDC-8891-3E48CFA3B3BD}"/>
                </a:ext>
              </a:extLst>
            </p:cNvPr>
            <p:cNvSpPr/>
            <p:nvPr/>
          </p:nvSpPr>
          <p:spPr>
            <a:xfrm>
              <a:off x="-4255724" y="2815626"/>
              <a:ext cx="1628846" cy="369950"/>
            </a:xfrm>
            <a:prstGeom prst="rect">
              <a:avLst/>
            </a:prstGeom>
          </p:spPr>
          <p:txBody>
            <a:bodyPr wrap="square">
              <a:spAutoFit/>
            </a:bodyPr>
            <a:lstStyle/>
            <a:p>
              <a:pPr algn="ctr" defTabSz="457200" fontAlgn="auto">
                <a:spcBef>
                  <a:spcPts val="0"/>
                </a:spcBef>
                <a:spcAft>
                  <a:spcPts val="0"/>
                </a:spcAft>
              </a:pPr>
              <a:r>
                <a:rPr lang="en-US" sz="2000" dirty="0">
                  <a:solidFill>
                    <a:schemeClr val="bg1"/>
                  </a:solidFill>
                  <a:latin typeface="Cambria Math" panose="02040503050406030204" pitchFamily="18" charset="0"/>
                  <a:ea typeface="Cambria Math" panose="02040503050406030204" pitchFamily="18" charset="0"/>
                </a:rPr>
                <a:t>Tissue</a:t>
              </a:r>
              <a:endParaRPr lang="he-IL" sz="2000" dirty="0">
                <a:solidFill>
                  <a:schemeClr val="bg1"/>
                </a:solidFill>
                <a:latin typeface="Cambria Math" panose="02040503050406030204" pitchFamily="18" charset="0"/>
                <a:ea typeface="Cambria Math" panose="02040503050406030204" pitchFamily="18" charset="0"/>
              </a:endParaRPr>
            </a:p>
          </p:txBody>
        </p:sp>
        <p:grpSp>
          <p:nvGrpSpPr>
            <p:cNvPr id="555" name="Group 554">
              <a:extLst>
                <a:ext uri="{FF2B5EF4-FFF2-40B4-BE49-F238E27FC236}">
                  <a16:creationId xmlns:a16="http://schemas.microsoft.com/office/drawing/2014/main" id="{FF70DDE7-486E-4518-AA93-06588A704FF6}"/>
                </a:ext>
              </a:extLst>
            </p:cNvPr>
            <p:cNvGrpSpPr/>
            <p:nvPr/>
          </p:nvGrpSpPr>
          <p:grpSpPr>
            <a:xfrm>
              <a:off x="-4092272" y="2801887"/>
              <a:ext cx="2327064" cy="1941089"/>
              <a:chOff x="1572283" y="1105869"/>
              <a:chExt cx="2327064" cy="1941089"/>
            </a:xfrm>
          </p:grpSpPr>
          <p:grpSp>
            <p:nvGrpSpPr>
              <p:cNvPr id="556" name="Group 555">
                <a:extLst>
                  <a:ext uri="{FF2B5EF4-FFF2-40B4-BE49-F238E27FC236}">
                    <a16:creationId xmlns:a16="http://schemas.microsoft.com/office/drawing/2014/main" id="{A2A95449-3687-4388-9465-3160527DFE43}"/>
                  </a:ext>
                </a:extLst>
              </p:cNvPr>
              <p:cNvGrpSpPr/>
              <p:nvPr/>
            </p:nvGrpSpPr>
            <p:grpSpPr>
              <a:xfrm>
                <a:off x="1572283" y="1105869"/>
                <a:ext cx="2327064" cy="1920105"/>
                <a:chOff x="1572283" y="1105869"/>
                <a:chExt cx="2327064" cy="1920105"/>
              </a:xfrm>
            </p:grpSpPr>
            <p:grpSp>
              <p:nvGrpSpPr>
                <p:cNvPr id="558" name="Group 557">
                  <a:extLst>
                    <a:ext uri="{FF2B5EF4-FFF2-40B4-BE49-F238E27FC236}">
                      <a16:creationId xmlns:a16="http://schemas.microsoft.com/office/drawing/2014/main" id="{58B08CB4-60F4-491D-9FF8-894988B95D51}"/>
                    </a:ext>
                  </a:extLst>
                </p:cNvPr>
                <p:cNvGrpSpPr/>
                <p:nvPr/>
              </p:nvGrpSpPr>
              <p:grpSpPr>
                <a:xfrm rot="20138871" flipH="1" flipV="1">
                  <a:off x="3079405" y="1393095"/>
                  <a:ext cx="819942" cy="491435"/>
                  <a:chOff x="3934427" y="288561"/>
                  <a:chExt cx="417857" cy="234033"/>
                </a:xfrm>
                <a:gradFill>
                  <a:gsLst>
                    <a:gs pos="0">
                      <a:sysClr val="window" lastClr="FFFFFF">
                        <a:lumMod val="65000"/>
                      </a:sysClr>
                    </a:gs>
                    <a:gs pos="47000">
                      <a:sysClr val="window" lastClr="FFFFFF"/>
                    </a:gs>
                    <a:gs pos="60000">
                      <a:sysClr val="window" lastClr="FFFFFF"/>
                    </a:gs>
                    <a:gs pos="100000">
                      <a:sysClr val="window" lastClr="FFFFFF">
                        <a:lumMod val="65000"/>
                      </a:sysClr>
                    </a:gs>
                  </a:gsLst>
                  <a:lin ang="5400000" scaled="1"/>
                </a:gradFill>
              </p:grpSpPr>
              <p:sp>
                <p:nvSpPr>
                  <p:cNvPr id="560" name="Trapezoid 559">
                    <a:extLst>
                      <a:ext uri="{FF2B5EF4-FFF2-40B4-BE49-F238E27FC236}">
                        <a16:creationId xmlns:a16="http://schemas.microsoft.com/office/drawing/2014/main" id="{288C6AA8-BE20-455A-8500-64DF21C15434}"/>
                      </a:ext>
                    </a:extLst>
                  </p:cNvPr>
                  <p:cNvSpPr/>
                  <p:nvPr/>
                </p:nvSpPr>
                <p:spPr>
                  <a:xfrm rot="5400000">
                    <a:off x="4176486" y="346796"/>
                    <a:ext cx="234031" cy="117565"/>
                  </a:xfrm>
                  <a:prstGeom prst="trapezoid">
                    <a:avLst>
                      <a:gd name="adj" fmla="val 58525"/>
                    </a:avLst>
                  </a:prstGeom>
                  <a:gradFill flip="none" rotWithShape="1">
                    <a:gsLst>
                      <a:gs pos="0">
                        <a:sysClr val="window" lastClr="FFFFFF">
                          <a:lumMod val="65000"/>
                          <a:alpha val="76000"/>
                        </a:sysClr>
                      </a:gs>
                      <a:gs pos="52000">
                        <a:sysClr val="window" lastClr="FFFFFF"/>
                      </a:gs>
                      <a:gs pos="55000">
                        <a:sysClr val="window" lastClr="FFFFFF"/>
                      </a:gs>
                      <a:gs pos="100000">
                        <a:sysClr val="window" lastClr="FFFFFF">
                          <a:lumMod val="65000"/>
                          <a:alpha val="77000"/>
                        </a:sysClr>
                      </a:gs>
                    </a:gsLst>
                    <a:lin ang="0" scaled="1"/>
                    <a:tileRect/>
                  </a:gradFill>
                  <a:ln w="12700" cap="flat" cmpd="sng" algn="ctr">
                    <a:no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61" name="Rectangle 560">
                    <a:extLst>
                      <a:ext uri="{FF2B5EF4-FFF2-40B4-BE49-F238E27FC236}">
                        <a16:creationId xmlns:a16="http://schemas.microsoft.com/office/drawing/2014/main" id="{FC7054D5-C786-428A-91DB-95FE50EDCA76}"/>
                      </a:ext>
                    </a:extLst>
                  </p:cNvPr>
                  <p:cNvSpPr/>
                  <p:nvPr/>
                </p:nvSpPr>
                <p:spPr>
                  <a:xfrm>
                    <a:off x="3934427" y="288561"/>
                    <a:ext cx="300292" cy="234031"/>
                  </a:xfrm>
                  <a:prstGeom prst="rect">
                    <a:avLst/>
                  </a:prstGeom>
                  <a:gradFill>
                    <a:gsLst>
                      <a:gs pos="0">
                        <a:sysClr val="window" lastClr="FFFFFF">
                          <a:lumMod val="65000"/>
                          <a:alpha val="86000"/>
                        </a:sysClr>
                      </a:gs>
                      <a:gs pos="48000">
                        <a:sysClr val="window" lastClr="FFFFFF"/>
                      </a:gs>
                      <a:gs pos="53000">
                        <a:sysClr val="window" lastClr="FFFFFF"/>
                      </a:gs>
                      <a:gs pos="100000">
                        <a:sysClr val="window" lastClr="FFFFFF">
                          <a:lumMod val="65000"/>
                          <a:alpha val="95000"/>
                        </a:sysClr>
                      </a:gs>
                    </a:gsLst>
                    <a:lin ang="5400000" scaled="1"/>
                  </a:gradFill>
                  <a:ln w="12700" cap="flat" cmpd="sng" algn="ctr">
                    <a:no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559" name="Arc 558">
                  <a:extLst>
                    <a:ext uri="{FF2B5EF4-FFF2-40B4-BE49-F238E27FC236}">
                      <a16:creationId xmlns:a16="http://schemas.microsoft.com/office/drawing/2014/main" id="{00292229-2E2C-4406-942E-707A756FC3BF}"/>
                    </a:ext>
                  </a:extLst>
                </p:cNvPr>
                <p:cNvSpPr/>
                <p:nvPr/>
              </p:nvSpPr>
              <p:spPr>
                <a:xfrm rot="13974317" flipH="1" flipV="1">
                  <a:off x="1509373" y="1168779"/>
                  <a:ext cx="1920105" cy="1794286"/>
                </a:xfrm>
                <a:prstGeom prst="arc">
                  <a:avLst>
                    <a:gd name="adj1" fmla="val 16246627"/>
                    <a:gd name="adj2" fmla="val 17892881"/>
                  </a:avLst>
                </a:prstGeom>
                <a:noFill/>
                <a:ln w="6350" cap="flat" cmpd="sng" algn="ctr">
                  <a:solidFill>
                    <a:sysClr val="window" lastClr="FFFFFF">
                      <a:lumMod val="50000"/>
                    </a:sysClr>
                  </a:solidFill>
                  <a:prstDash val="solid"/>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557" name="Arc 556">
                <a:extLst>
                  <a:ext uri="{FF2B5EF4-FFF2-40B4-BE49-F238E27FC236}">
                    <a16:creationId xmlns:a16="http://schemas.microsoft.com/office/drawing/2014/main" id="{80213F2D-34D7-4FAA-B77B-3FD6141262CD}"/>
                  </a:ext>
                </a:extLst>
              </p:cNvPr>
              <p:cNvSpPr/>
              <p:nvPr/>
            </p:nvSpPr>
            <p:spPr>
              <a:xfrm rot="15466691" flipV="1">
                <a:off x="1617748" y="1189763"/>
                <a:ext cx="1920105" cy="1794286"/>
              </a:xfrm>
              <a:prstGeom prst="arc">
                <a:avLst>
                  <a:gd name="adj1" fmla="val 16200000"/>
                  <a:gd name="adj2" fmla="val 17892881"/>
                </a:avLst>
              </a:prstGeom>
              <a:noFill/>
              <a:ln w="12700" cap="flat" cmpd="sng" algn="ctr">
                <a:solidFill>
                  <a:srgbClr val="70AD47"/>
                </a:solidFill>
                <a:prstDash val="sysDash"/>
                <a:miter lim="800000"/>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1"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562" name="Freeform 128">
              <a:extLst>
                <a:ext uri="{FF2B5EF4-FFF2-40B4-BE49-F238E27FC236}">
                  <a16:creationId xmlns:a16="http://schemas.microsoft.com/office/drawing/2014/main" id="{B131DB04-A52C-4DF6-BD64-871F78A7C49B}"/>
                </a:ext>
              </a:extLst>
            </p:cNvPr>
            <p:cNvSpPr/>
            <p:nvPr/>
          </p:nvSpPr>
          <p:spPr>
            <a:xfrm flipH="1" flipV="1">
              <a:off x="-1587667" y="3008195"/>
              <a:ext cx="82530" cy="130384"/>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3" name="Freeform 93">
              <a:extLst>
                <a:ext uri="{FF2B5EF4-FFF2-40B4-BE49-F238E27FC236}">
                  <a16:creationId xmlns:a16="http://schemas.microsoft.com/office/drawing/2014/main" id="{07EB3999-4D7E-4C8C-9984-4DAF2E160CE6}"/>
                </a:ext>
              </a:extLst>
            </p:cNvPr>
            <p:cNvSpPr/>
            <p:nvPr/>
          </p:nvSpPr>
          <p:spPr>
            <a:xfrm flipH="1" flipV="1">
              <a:off x="-1643244" y="3017573"/>
              <a:ext cx="96842" cy="155143"/>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4" name="Freeform 94">
              <a:extLst>
                <a:ext uri="{FF2B5EF4-FFF2-40B4-BE49-F238E27FC236}">
                  <a16:creationId xmlns:a16="http://schemas.microsoft.com/office/drawing/2014/main" id="{ED65EF0C-8A80-4291-B79C-A37A4BF9F2F4}"/>
                </a:ext>
              </a:extLst>
            </p:cNvPr>
            <p:cNvSpPr/>
            <p:nvPr/>
          </p:nvSpPr>
          <p:spPr>
            <a:xfrm flipH="1" flipV="1">
              <a:off x="-1705161" y="3025327"/>
              <a:ext cx="106802" cy="183296"/>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5" name="Freeform 95">
              <a:extLst>
                <a:ext uri="{FF2B5EF4-FFF2-40B4-BE49-F238E27FC236}">
                  <a16:creationId xmlns:a16="http://schemas.microsoft.com/office/drawing/2014/main" id="{86A5E9F2-A3CB-46DA-B21E-0998A5F521D1}"/>
                </a:ext>
              </a:extLst>
            </p:cNvPr>
            <p:cNvSpPr/>
            <p:nvPr/>
          </p:nvSpPr>
          <p:spPr>
            <a:xfrm flipH="1" flipV="1">
              <a:off x="-1773576" y="3036006"/>
              <a:ext cx="122860" cy="204681"/>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6" name="Freeform 110">
              <a:extLst>
                <a:ext uri="{FF2B5EF4-FFF2-40B4-BE49-F238E27FC236}">
                  <a16:creationId xmlns:a16="http://schemas.microsoft.com/office/drawing/2014/main" id="{FEE5D025-329A-43CD-B388-413D87AF0C81}"/>
                </a:ext>
              </a:extLst>
            </p:cNvPr>
            <p:cNvSpPr/>
            <p:nvPr/>
          </p:nvSpPr>
          <p:spPr>
            <a:xfrm flipH="1" flipV="1">
              <a:off x="-1825534" y="3045409"/>
              <a:ext cx="126813" cy="236205"/>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7" name="Freeform 128">
              <a:extLst>
                <a:ext uri="{FF2B5EF4-FFF2-40B4-BE49-F238E27FC236}">
                  <a16:creationId xmlns:a16="http://schemas.microsoft.com/office/drawing/2014/main" id="{735D2270-2695-4DAC-B541-3E88CFBEB2DD}"/>
                </a:ext>
              </a:extLst>
            </p:cNvPr>
            <p:cNvSpPr/>
            <p:nvPr/>
          </p:nvSpPr>
          <p:spPr>
            <a:xfrm flipH="1" flipV="1">
              <a:off x="-1524592" y="2977244"/>
              <a:ext cx="76258" cy="120053"/>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8" name="Freeform 128">
              <a:extLst>
                <a:ext uri="{FF2B5EF4-FFF2-40B4-BE49-F238E27FC236}">
                  <a16:creationId xmlns:a16="http://schemas.microsoft.com/office/drawing/2014/main" id="{42E9A4A2-6275-4205-B4ED-BF8C14CAFCF9}"/>
                </a:ext>
              </a:extLst>
            </p:cNvPr>
            <p:cNvSpPr/>
            <p:nvPr/>
          </p:nvSpPr>
          <p:spPr>
            <a:xfrm flipH="1" flipV="1">
              <a:off x="-1455386" y="2977243"/>
              <a:ext cx="48791" cy="103203"/>
            </a:xfrm>
            <a:custGeom>
              <a:avLst/>
              <a:gdLst>
                <a:gd name="connsiteX0" fmla="*/ 0 w 92869"/>
                <a:gd name="connsiteY0" fmla="*/ 0 h 133435"/>
                <a:gd name="connsiteX1" fmla="*/ 23812 w 92869"/>
                <a:gd name="connsiteY1" fmla="*/ 7143 h 133435"/>
                <a:gd name="connsiteX2" fmla="*/ 28575 w 92869"/>
                <a:gd name="connsiteY2" fmla="*/ 14287 h 133435"/>
                <a:gd name="connsiteX3" fmla="*/ 23812 w 92869"/>
                <a:gd name="connsiteY3" fmla="*/ 21431 h 133435"/>
                <a:gd name="connsiteX4" fmla="*/ 23812 w 92869"/>
                <a:gd name="connsiteY4" fmla="*/ 42862 h 133435"/>
                <a:gd name="connsiteX5" fmla="*/ 38100 w 92869"/>
                <a:gd name="connsiteY5" fmla="*/ 52387 h 133435"/>
                <a:gd name="connsiteX6" fmla="*/ 42862 w 92869"/>
                <a:gd name="connsiteY6" fmla="*/ 59531 h 133435"/>
                <a:gd name="connsiteX7" fmla="*/ 45244 w 92869"/>
                <a:gd name="connsiteY7" fmla="*/ 78581 h 133435"/>
                <a:gd name="connsiteX8" fmla="*/ 52387 w 92869"/>
                <a:gd name="connsiteY8" fmla="*/ 80962 h 133435"/>
                <a:gd name="connsiteX9" fmla="*/ 71437 w 92869"/>
                <a:gd name="connsiteY9" fmla="*/ 88106 h 133435"/>
                <a:gd name="connsiteX10" fmla="*/ 78581 w 92869"/>
                <a:gd name="connsiteY10" fmla="*/ 92868 h 133435"/>
                <a:gd name="connsiteX11" fmla="*/ 73819 w 92869"/>
                <a:gd name="connsiteY11" fmla="*/ 107156 h 133435"/>
                <a:gd name="connsiteX12" fmla="*/ 66675 w 92869"/>
                <a:gd name="connsiteY12" fmla="*/ 109537 h 133435"/>
                <a:gd name="connsiteX13" fmla="*/ 69056 w 92869"/>
                <a:gd name="connsiteY13" fmla="*/ 116681 h 133435"/>
                <a:gd name="connsiteX14" fmla="*/ 90487 w 92869"/>
                <a:gd name="connsiteY14" fmla="*/ 133350 h 133435"/>
                <a:gd name="connsiteX15" fmla="*/ 92869 w 92869"/>
                <a:gd name="connsiteY15" fmla="*/ 133350 h 1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869" h="133435">
                  <a:moveTo>
                    <a:pt x="0" y="0"/>
                  </a:moveTo>
                  <a:cubicBezTo>
                    <a:pt x="10491" y="1499"/>
                    <a:pt x="16593" y="-76"/>
                    <a:pt x="23812" y="7143"/>
                  </a:cubicBezTo>
                  <a:cubicBezTo>
                    <a:pt x="25836" y="9167"/>
                    <a:pt x="26987" y="11906"/>
                    <a:pt x="28575" y="14287"/>
                  </a:cubicBezTo>
                  <a:cubicBezTo>
                    <a:pt x="26987" y="16668"/>
                    <a:pt x="25092" y="18871"/>
                    <a:pt x="23812" y="21431"/>
                  </a:cubicBezTo>
                  <a:cubicBezTo>
                    <a:pt x="20701" y="27653"/>
                    <a:pt x="19486" y="36682"/>
                    <a:pt x="23812" y="42862"/>
                  </a:cubicBezTo>
                  <a:cubicBezTo>
                    <a:pt x="27095" y="47551"/>
                    <a:pt x="38100" y="52387"/>
                    <a:pt x="38100" y="52387"/>
                  </a:cubicBezTo>
                  <a:cubicBezTo>
                    <a:pt x="39687" y="54768"/>
                    <a:pt x="42109" y="56770"/>
                    <a:pt x="42862" y="59531"/>
                  </a:cubicBezTo>
                  <a:cubicBezTo>
                    <a:pt x="44546" y="65705"/>
                    <a:pt x="42645" y="72733"/>
                    <a:pt x="45244" y="78581"/>
                  </a:cubicBezTo>
                  <a:cubicBezTo>
                    <a:pt x="46263" y="80874"/>
                    <a:pt x="50080" y="79973"/>
                    <a:pt x="52387" y="80962"/>
                  </a:cubicBezTo>
                  <a:cubicBezTo>
                    <a:pt x="69820" y="88434"/>
                    <a:pt x="53877" y="83716"/>
                    <a:pt x="71437" y="88106"/>
                  </a:cubicBezTo>
                  <a:cubicBezTo>
                    <a:pt x="73818" y="89693"/>
                    <a:pt x="76793" y="90633"/>
                    <a:pt x="78581" y="92868"/>
                  </a:cubicBezTo>
                  <a:cubicBezTo>
                    <a:pt x="84017" y="99663"/>
                    <a:pt x="80066" y="102991"/>
                    <a:pt x="73819" y="107156"/>
                  </a:cubicBezTo>
                  <a:cubicBezTo>
                    <a:pt x="71730" y="108548"/>
                    <a:pt x="69056" y="108743"/>
                    <a:pt x="66675" y="109537"/>
                  </a:cubicBezTo>
                  <a:cubicBezTo>
                    <a:pt x="67469" y="111918"/>
                    <a:pt x="67515" y="114700"/>
                    <a:pt x="69056" y="116681"/>
                  </a:cubicBezTo>
                  <a:cubicBezTo>
                    <a:pt x="77762" y="127875"/>
                    <a:pt x="79696" y="130651"/>
                    <a:pt x="90487" y="133350"/>
                  </a:cubicBezTo>
                  <a:cubicBezTo>
                    <a:pt x="91257" y="133543"/>
                    <a:pt x="92075" y="133350"/>
                    <a:pt x="92869" y="133350"/>
                  </a:cubicBezTo>
                </a:path>
              </a:pathLst>
            </a:custGeom>
            <a:noFill/>
            <a:ln w="6350" cap="flat" cmpd="sng" algn="ctr">
              <a:solidFill>
                <a:srgbClr val="C55A1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9" name="Rectangle 568">
              <a:extLst>
                <a:ext uri="{FF2B5EF4-FFF2-40B4-BE49-F238E27FC236}">
                  <a16:creationId xmlns:a16="http://schemas.microsoft.com/office/drawing/2014/main" id="{7D6CDCF8-46A7-4CE1-BA1F-46B95680A42B}"/>
                </a:ext>
              </a:extLst>
            </p:cNvPr>
            <p:cNvSpPr/>
            <p:nvPr/>
          </p:nvSpPr>
          <p:spPr>
            <a:xfrm>
              <a:off x="-2767485" y="2616016"/>
              <a:ext cx="1628846" cy="369950"/>
            </a:xfrm>
            <a:prstGeom prst="rect">
              <a:avLst/>
            </a:prstGeom>
          </p:spPr>
          <p:txBody>
            <a:bodyPr wrap="square">
              <a:spAutoFit/>
            </a:bodyPr>
            <a:lstStyle/>
            <a:p>
              <a:pPr algn="ctr" defTabSz="457200" fontAlgn="auto">
                <a:spcBef>
                  <a:spcPts val="0"/>
                </a:spcBef>
                <a:spcAft>
                  <a:spcPts val="0"/>
                </a:spcAft>
              </a:pPr>
              <a:r>
                <a:rPr lang="en-US" sz="2000" dirty="0">
                  <a:solidFill>
                    <a:schemeClr val="bg1"/>
                  </a:solidFill>
                  <a:latin typeface="Cambria Math" panose="02040503050406030204" pitchFamily="18" charset="0"/>
                  <a:ea typeface="Cambria Math" panose="02040503050406030204" pitchFamily="18" charset="0"/>
                </a:rPr>
                <a:t>Sensor</a:t>
              </a:r>
              <a:endParaRPr lang="he-IL" sz="2000" dirty="0">
                <a:solidFill>
                  <a:schemeClr val="bg1"/>
                </a:solidFill>
                <a:latin typeface="Cambria Math" panose="02040503050406030204" pitchFamily="18" charset="0"/>
                <a:ea typeface="Cambria Math" panose="02040503050406030204" pitchFamily="18" charset="0"/>
              </a:endParaRPr>
            </a:p>
          </p:txBody>
        </p:sp>
        <p:sp>
          <p:nvSpPr>
            <p:cNvPr id="575" name="Right Triangle 574"/>
            <p:cNvSpPr/>
            <p:nvPr/>
          </p:nvSpPr>
          <p:spPr>
            <a:xfrm rot="6708939" flipH="1">
              <a:off x="-1368878" y="2403742"/>
              <a:ext cx="291310" cy="509818"/>
            </a:xfrm>
            <a:prstGeom prst="rtTriangl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ight Triangle 576"/>
            <p:cNvSpPr/>
            <p:nvPr/>
          </p:nvSpPr>
          <p:spPr>
            <a:xfrm rot="17530999" flipH="1" flipV="1">
              <a:off x="-1420626" y="3122094"/>
              <a:ext cx="298874" cy="611570"/>
            </a:xfrm>
            <a:prstGeom prst="rtTriangl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191873" y="4538055"/>
            <a:ext cx="5277031" cy="2214790"/>
            <a:chOff x="2474272" y="1944759"/>
            <a:chExt cx="7132098" cy="2993368"/>
          </a:xfrm>
        </p:grpSpPr>
        <p:pic>
          <p:nvPicPr>
            <p:cNvPr id="1026" name="Picture 2" descr="https://erc.europa.eu/sites/default/files/LOGO-ERC_negatif.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755" r="5655" b="8163"/>
            <a:stretch/>
          </p:blipFill>
          <p:spPr bwMode="auto">
            <a:xfrm>
              <a:off x="5570565" y="1944759"/>
              <a:ext cx="2181509" cy="20366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rael Science Foundation (IS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4272" y="2385892"/>
              <a:ext cx="3086394" cy="111058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666886" y="4165091"/>
              <a:ext cx="4892292" cy="601378"/>
              <a:chOff x="-1" y="-1900940"/>
              <a:chExt cx="14335126" cy="1762126"/>
            </a:xfrm>
          </p:grpSpPr>
          <p:pic>
            <p:nvPicPr>
              <p:cNvPr id="1032" name="Picture 8" descr="Ollendorf Minerva Center"/>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Photocopy trans="0"/>
                        </a14:imgEffect>
                      </a14:imgLayer>
                    </a14:imgProps>
                  </a:ext>
                  <a:ext uri="{28A0092B-C50C-407E-A947-70E740481C1C}">
                    <a14:useLocalDpi xmlns:a14="http://schemas.microsoft.com/office/drawing/2010/main" val="0"/>
                  </a:ext>
                </a:extLst>
              </a:blip>
              <a:srcRect/>
              <a:stretch>
                <a:fillRect/>
              </a:stretch>
            </p:blipFill>
            <p:spPr bwMode="auto">
              <a:xfrm>
                <a:off x="0" y="-1900940"/>
                <a:ext cx="1433512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8" descr="Ollendorf Minerva Cente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76080"/>
              <a:stretch/>
            </p:blipFill>
            <p:spPr bwMode="auto">
              <a:xfrm>
                <a:off x="-1" y="-1900940"/>
                <a:ext cx="3429001" cy="1762126"/>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https://www.nsf.gov/images/logos/NSF_4-Color_bitmap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01211" y="2087057"/>
              <a:ext cx="1705159" cy="17140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ARPA Logo 20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31961" y="3979348"/>
              <a:ext cx="1757760" cy="958779"/>
            </a:xfrm>
            <a:prstGeom prst="rect">
              <a:avLst/>
            </a:prstGeom>
            <a:noFill/>
            <a:extLst>
              <a:ext uri="{909E8E84-426E-40DD-AFC4-6F175D3DCCD1}">
                <a14:hiddenFill xmlns:a14="http://schemas.microsoft.com/office/drawing/2010/main">
                  <a:solidFill>
                    <a:srgbClr val="FFFFFF"/>
                  </a:solidFill>
                </a14:hiddenFill>
              </a:ext>
            </a:extLst>
          </p:spPr>
        </p:pic>
      </p:grpSp>
      <p:sp>
        <p:nvSpPr>
          <p:cNvPr id="117" name="TextBox 116">
            <a:extLst>
              <a:ext uri="{FF2B5EF4-FFF2-40B4-BE49-F238E27FC236}">
                <a16:creationId xmlns:a16="http://schemas.microsoft.com/office/drawing/2014/main" id="{C22498DB-9D21-4E2A-AFB6-CEDBB7A9384F}"/>
              </a:ext>
            </a:extLst>
          </p:cNvPr>
          <p:cNvSpPr txBox="1"/>
          <p:nvPr/>
        </p:nvSpPr>
        <p:spPr>
          <a:xfrm>
            <a:off x="6123242" y="3985531"/>
            <a:ext cx="5414293" cy="523220"/>
          </a:xfrm>
          <a:prstGeom prst="rect">
            <a:avLst/>
          </a:prstGeom>
          <a:noFill/>
        </p:spPr>
        <p:txBody>
          <a:bodyPr wrap="square" rtlCol="0">
            <a:spAutoFit/>
          </a:bodyPr>
          <a:lstStyle/>
          <a:p>
            <a:pPr algn="ctr"/>
            <a:r>
              <a:rPr lang="en-US" sz="2800" b="1" dirty="0">
                <a:solidFill>
                  <a:schemeClr val="bg1"/>
                </a:solidFill>
                <a:latin typeface="+mj-lt"/>
              </a:rPr>
              <a:t>This work was supported by:</a:t>
            </a: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8790" y="1247794"/>
            <a:ext cx="1143000" cy="1143000"/>
          </a:xfrm>
          <a:prstGeom prst="rect">
            <a:avLst/>
          </a:prstGeom>
        </p:spPr>
      </p:pic>
      <p:pic>
        <p:nvPicPr>
          <p:cNvPr id="113" name="Picture 112"/>
          <p:cNvPicPr>
            <a:picLocks noChangeAspect="1"/>
          </p:cNvPicPr>
          <p:nvPr/>
        </p:nvPicPr>
        <p:blipFill rotWithShape="1">
          <a:blip r:embed="rId14">
            <a:extLst>
              <a:ext uri="{28A0092B-C50C-407E-A947-70E740481C1C}">
                <a14:useLocalDpi xmlns:a14="http://schemas.microsoft.com/office/drawing/2010/main" val="0"/>
              </a:ext>
            </a:extLst>
          </a:blip>
          <a:srcRect l="9581" t="9996" r="10211" b="8965"/>
          <a:stretch/>
        </p:blipFill>
        <p:spPr>
          <a:xfrm>
            <a:off x="1217499" y="2594124"/>
            <a:ext cx="2797555" cy="2826545"/>
          </a:xfrm>
          <a:prstGeom prst="rect">
            <a:avLst/>
          </a:prstGeom>
        </p:spPr>
      </p:pic>
      <p:sp>
        <p:nvSpPr>
          <p:cNvPr id="115" name="TextBox 114">
            <a:extLst>
              <a:ext uri="{FF2B5EF4-FFF2-40B4-BE49-F238E27FC236}">
                <a16:creationId xmlns:a16="http://schemas.microsoft.com/office/drawing/2014/main" id="{C22498DB-9D21-4E2A-AFB6-CEDBB7A9384F}"/>
              </a:ext>
            </a:extLst>
          </p:cNvPr>
          <p:cNvSpPr txBox="1"/>
          <p:nvPr/>
        </p:nvSpPr>
        <p:spPr>
          <a:xfrm>
            <a:off x="526094" y="5429094"/>
            <a:ext cx="4180364" cy="307777"/>
          </a:xfrm>
          <a:prstGeom prst="rect">
            <a:avLst/>
          </a:prstGeom>
          <a:noFill/>
        </p:spPr>
        <p:txBody>
          <a:bodyPr wrap="square" rtlCol="0">
            <a:spAutoFit/>
          </a:bodyPr>
          <a:lstStyle/>
          <a:p>
            <a:pPr algn="ctr"/>
            <a:r>
              <a:rPr lang="en-US" sz="1400" b="1" dirty="0">
                <a:solidFill>
                  <a:schemeClr val="bg1"/>
                </a:solidFill>
                <a:latin typeface="+mj-lt"/>
              </a:rPr>
              <a:t>https://github.com/chabner/gaussianBeam-field</a:t>
            </a:r>
            <a:endParaRPr lang="en-US" sz="1400" b="1" dirty="0">
              <a:latin typeface="+mj-lt"/>
            </a:endParaRPr>
          </a:p>
        </p:txBody>
      </p:sp>
    </p:spTree>
    <p:extLst>
      <p:ext uri="{BB962C8B-B14F-4D97-AF65-F5344CB8AC3E}">
        <p14:creationId xmlns:p14="http://schemas.microsoft.com/office/powerpoint/2010/main" val="46020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83412" y="816237"/>
            <a:ext cx="5284813" cy="3362372"/>
            <a:chOff x="2583412" y="816237"/>
            <a:chExt cx="5284813" cy="3362372"/>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733" y="816237"/>
              <a:ext cx="2589492" cy="2589492"/>
            </a:xfrm>
            <a:prstGeom prst="rect">
              <a:avLst/>
            </a:prstGeom>
            <a:scene3d>
              <a:camera prst="isometricLeftDown"/>
              <a:lightRig rig="threePt" dir="t"/>
            </a:scene3d>
          </p:spPr>
        </p:pic>
        <p:cxnSp>
          <p:nvCxnSpPr>
            <p:cNvPr id="38" name="Straight Arrow Connector 37">
              <a:extLst>
                <a:ext uri="{FF2B5EF4-FFF2-40B4-BE49-F238E27FC236}">
                  <a16:creationId xmlns:a16="http://schemas.microsoft.com/office/drawing/2014/main" id="{7FC55CD1-7E26-4106-BD7C-328D940E8058}"/>
                </a:ext>
              </a:extLst>
            </p:cNvPr>
            <p:cNvCxnSpPr>
              <a:cxnSpLocks/>
            </p:cNvCxnSpPr>
            <p:nvPr/>
          </p:nvCxnSpPr>
          <p:spPr>
            <a:xfrm flipV="1">
              <a:off x="5059819" y="2091226"/>
              <a:ext cx="1600754" cy="442992"/>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A7C9BD6-C447-4A2B-ACFB-E121ADAC71BE}"/>
                </a:ext>
              </a:extLst>
            </p:cNvPr>
            <p:cNvGrpSpPr/>
            <p:nvPr/>
          </p:nvGrpSpPr>
          <p:grpSpPr>
            <a:xfrm rot="1009364">
              <a:off x="5071069" y="1773000"/>
              <a:ext cx="838105" cy="1236763"/>
              <a:chOff x="9578007" y="4607403"/>
              <a:chExt cx="1499585" cy="3749744"/>
            </a:xfrm>
          </p:grpSpPr>
          <p:grpSp>
            <p:nvGrpSpPr>
              <p:cNvPr id="40" name="Group 39">
                <a:extLst>
                  <a:ext uri="{FF2B5EF4-FFF2-40B4-BE49-F238E27FC236}">
                    <a16:creationId xmlns:a16="http://schemas.microsoft.com/office/drawing/2014/main" id="{754B162B-A4AC-4B40-BCD1-2AAA3DE8E105}"/>
                  </a:ext>
                </a:extLst>
              </p:cNvPr>
              <p:cNvGrpSpPr/>
              <p:nvPr/>
            </p:nvGrpSpPr>
            <p:grpSpPr>
              <a:xfrm rot="14699114">
                <a:off x="8650724" y="5969189"/>
                <a:ext cx="2871012" cy="1016445"/>
                <a:chOff x="8650724" y="5969189"/>
                <a:chExt cx="2871012" cy="1016445"/>
              </a:xfrm>
            </p:grpSpPr>
            <p:sp>
              <p:nvSpPr>
                <p:cNvPr id="50" name="Freeform: Shape 40">
                  <a:extLst>
                    <a:ext uri="{FF2B5EF4-FFF2-40B4-BE49-F238E27FC236}">
                      <a16:creationId xmlns:a16="http://schemas.microsoft.com/office/drawing/2014/main" id="{C66725BC-EED0-4CC1-A16D-2582C5425AC4}"/>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51" name="Freeform: Shape 41">
                  <a:extLst>
                    <a:ext uri="{FF2B5EF4-FFF2-40B4-BE49-F238E27FC236}">
                      <a16:creationId xmlns:a16="http://schemas.microsoft.com/office/drawing/2014/main" id="{A161F469-9571-4E11-AF31-1FBAC9122533}"/>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52" name="Freeform: Shape 42">
                  <a:extLst>
                    <a:ext uri="{FF2B5EF4-FFF2-40B4-BE49-F238E27FC236}">
                      <a16:creationId xmlns:a16="http://schemas.microsoft.com/office/drawing/2014/main" id="{207CF354-BD4F-4138-819C-29809F8B864F}"/>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nvGrpSpPr>
              <p:cNvPr id="41" name="Group 40">
                <a:extLst>
                  <a:ext uri="{FF2B5EF4-FFF2-40B4-BE49-F238E27FC236}">
                    <a16:creationId xmlns:a16="http://schemas.microsoft.com/office/drawing/2014/main" id="{3C27E0EC-5320-459A-8B44-101E0BE35AC8}"/>
                  </a:ext>
                </a:extLst>
              </p:cNvPr>
              <p:cNvGrpSpPr/>
              <p:nvPr/>
            </p:nvGrpSpPr>
            <p:grpSpPr>
              <a:xfrm rot="14699114">
                <a:off x="9133864" y="6413418"/>
                <a:ext cx="2871012" cy="1016445"/>
                <a:chOff x="8650724" y="5969189"/>
                <a:chExt cx="2871012" cy="1016445"/>
              </a:xfrm>
            </p:grpSpPr>
            <p:sp>
              <p:nvSpPr>
                <p:cNvPr id="47" name="Freeform: Shape 40">
                  <a:extLst>
                    <a:ext uri="{FF2B5EF4-FFF2-40B4-BE49-F238E27FC236}">
                      <a16:creationId xmlns:a16="http://schemas.microsoft.com/office/drawing/2014/main" id="{566B75C3-2B9C-4902-9AB9-C0CA54323D71}"/>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48" name="Freeform: Shape 41">
                  <a:extLst>
                    <a:ext uri="{FF2B5EF4-FFF2-40B4-BE49-F238E27FC236}">
                      <a16:creationId xmlns:a16="http://schemas.microsoft.com/office/drawing/2014/main" id="{231FFD81-EF36-43FF-81BB-3FE9CAEF99C5}"/>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49" name="Freeform: Shape 42">
                  <a:extLst>
                    <a:ext uri="{FF2B5EF4-FFF2-40B4-BE49-F238E27FC236}">
                      <a16:creationId xmlns:a16="http://schemas.microsoft.com/office/drawing/2014/main" id="{A971AE32-9F97-4100-9D16-A7E1AA997CC7}"/>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nvGrpSpPr>
              <p:cNvPr id="42" name="Group 41">
                <a:extLst>
                  <a:ext uri="{FF2B5EF4-FFF2-40B4-BE49-F238E27FC236}">
                    <a16:creationId xmlns:a16="http://schemas.microsoft.com/office/drawing/2014/main" id="{E2939F32-3F86-4B06-8B42-78F988D7A91B}"/>
                  </a:ext>
                </a:extLst>
              </p:cNvPr>
              <p:cNvGrpSpPr/>
              <p:nvPr/>
            </p:nvGrpSpPr>
            <p:grpSpPr>
              <a:xfrm rot="14699114">
                <a:off x="9013894" y="5534686"/>
                <a:ext cx="2871012" cy="1016445"/>
                <a:chOff x="8650724" y="5969189"/>
                <a:chExt cx="2871012" cy="1016445"/>
              </a:xfrm>
            </p:grpSpPr>
            <p:sp>
              <p:nvSpPr>
                <p:cNvPr id="44" name="Freeform: Shape 40">
                  <a:extLst>
                    <a:ext uri="{FF2B5EF4-FFF2-40B4-BE49-F238E27FC236}">
                      <a16:creationId xmlns:a16="http://schemas.microsoft.com/office/drawing/2014/main" id="{CFF1C968-34F0-4489-981F-284927675B8A}"/>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45" name="Freeform: Shape 41">
                  <a:extLst>
                    <a:ext uri="{FF2B5EF4-FFF2-40B4-BE49-F238E27FC236}">
                      <a16:creationId xmlns:a16="http://schemas.microsoft.com/office/drawing/2014/main" id="{EC6D46C3-D841-435D-9B03-5B2A185B8207}"/>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46" name="Freeform: Shape 42">
                  <a:extLst>
                    <a:ext uri="{FF2B5EF4-FFF2-40B4-BE49-F238E27FC236}">
                      <a16:creationId xmlns:a16="http://schemas.microsoft.com/office/drawing/2014/main" id="{A354475D-5C6F-4749-A583-0B08966FC37A}"/>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sp>
          <p:nvSpPr>
            <p:cNvPr id="53" name="Rectangle 52">
              <a:extLst>
                <a:ext uri="{FF2B5EF4-FFF2-40B4-BE49-F238E27FC236}">
                  <a16:creationId xmlns:a16="http://schemas.microsoft.com/office/drawing/2014/main" id="{35A5382B-873F-4994-BDCD-D5E982A077A0}"/>
                </a:ext>
              </a:extLst>
            </p:cNvPr>
            <p:cNvSpPr/>
            <p:nvPr/>
          </p:nvSpPr>
          <p:spPr>
            <a:xfrm>
              <a:off x="5974567" y="2976431"/>
              <a:ext cx="1205641"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j-lt"/>
                  <a:cs typeface="Arial" panose="020B0604020202020204" pitchFamily="34" charset="0"/>
                </a:rPr>
                <a:t>Speckle Image</a:t>
              </a:r>
              <a:endParaRPr lang="he-IL" sz="2000" b="1" dirty="0">
                <a:solidFill>
                  <a:schemeClr val="bg1"/>
                </a:solidFill>
                <a:latin typeface="+mj-lt"/>
                <a:cs typeface="Arial" panose="020B0604020202020204" pitchFamily="34" charset="0"/>
              </a:endParaRPr>
            </a:p>
          </p:txBody>
        </p:sp>
        <p:sp>
          <p:nvSpPr>
            <p:cNvPr id="54" name="Cube 53">
              <a:extLst>
                <a:ext uri="{FF2B5EF4-FFF2-40B4-BE49-F238E27FC236}">
                  <a16:creationId xmlns:a16="http://schemas.microsoft.com/office/drawing/2014/main" id="{44F23DA7-35BA-4EBC-8503-C221D56994CD}"/>
                </a:ext>
              </a:extLst>
            </p:cNvPr>
            <p:cNvSpPr/>
            <p:nvPr/>
          </p:nvSpPr>
          <p:spPr>
            <a:xfrm rot="16200000">
              <a:off x="3825785" y="2112961"/>
              <a:ext cx="2037535" cy="741967"/>
            </a:xfrm>
            <a:prstGeom prst="cube">
              <a:avLst>
                <a:gd name="adj" fmla="val 76655"/>
              </a:avLst>
            </a:prstGeom>
            <a:blipFill>
              <a:blip r:embed="rId4"/>
              <a:tile tx="0" ty="0" sx="100000" sy="100000" flip="none" algn="tl"/>
            </a:blip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dirty="0">
                <a:solidFill>
                  <a:srgbClr val="FFC000"/>
                </a:solidFill>
              </a:endParaRPr>
            </a:p>
          </p:txBody>
        </p:sp>
        <p:sp>
          <p:nvSpPr>
            <p:cNvPr id="55" name="Rectangle 54">
              <a:extLst>
                <a:ext uri="{FF2B5EF4-FFF2-40B4-BE49-F238E27FC236}">
                  <a16:creationId xmlns:a16="http://schemas.microsoft.com/office/drawing/2014/main" id="{42EC2F05-3625-4A60-BC1B-6B70FEFC2FE8}"/>
                </a:ext>
              </a:extLst>
            </p:cNvPr>
            <p:cNvSpPr/>
            <p:nvPr/>
          </p:nvSpPr>
          <p:spPr>
            <a:xfrm>
              <a:off x="4114101" y="3470723"/>
              <a:ext cx="1632130"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j-lt"/>
                  <a:cs typeface="Arial" panose="020B0604020202020204" pitchFamily="34" charset="0"/>
                </a:rPr>
                <a:t>Scattering Layer</a:t>
              </a:r>
              <a:endParaRPr lang="he-IL" sz="2000" b="1" dirty="0">
                <a:solidFill>
                  <a:schemeClr val="bg1"/>
                </a:solidFill>
                <a:latin typeface="+mj-lt"/>
                <a:cs typeface="Arial" panose="020B0604020202020204" pitchFamily="34" charset="0"/>
              </a:endParaRPr>
            </a:p>
          </p:txBody>
        </p:sp>
        <p:cxnSp>
          <p:nvCxnSpPr>
            <p:cNvPr id="56" name="Straight Arrow Connector 55">
              <a:extLst>
                <a:ext uri="{FF2B5EF4-FFF2-40B4-BE49-F238E27FC236}">
                  <a16:creationId xmlns:a16="http://schemas.microsoft.com/office/drawing/2014/main" id="{75C96BB6-DBC1-4E20-B711-849F4BB0BE27}"/>
                </a:ext>
              </a:extLst>
            </p:cNvPr>
            <p:cNvCxnSpPr>
              <a:cxnSpLocks/>
            </p:cNvCxnSpPr>
            <p:nvPr/>
          </p:nvCxnSpPr>
          <p:spPr>
            <a:xfrm flipV="1">
              <a:off x="3769072" y="2542779"/>
              <a:ext cx="1101124" cy="24164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3412" y="1827148"/>
              <a:ext cx="1747136" cy="1747136"/>
            </a:xfrm>
            <a:prstGeom prst="rect">
              <a:avLst/>
            </a:prstGeom>
            <a:ln>
              <a:noFill/>
            </a:ln>
            <a:scene3d>
              <a:camera prst="isometricOffAxis1Left"/>
              <a:lightRig rig="threePt" dir="t"/>
            </a:scene3d>
          </p:spPr>
        </p:pic>
        <p:sp>
          <p:nvSpPr>
            <p:cNvPr id="58" name="Rectangle 57">
              <a:extLst>
                <a:ext uri="{FF2B5EF4-FFF2-40B4-BE49-F238E27FC236}">
                  <a16:creationId xmlns:a16="http://schemas.microsoft.com/office/drawing/2014/main" id="{1B4B2CCA-7234-430B-8176-836EDCDECDEF}"/>
                </a:ext>
              </a:extLst>
            </p:cNvPr>
            <p:cNvSpPr/>
            <p:nvPr/>
          </p:nvSpPr>
          <p:spPr>
            <a:xfrm>
              <a:off x="2787126" y="3457954"/>
              <a:ext cx="1399557"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j-lt"/>
                  <a:cs typeface="Arial" panose="020B0604020202020204" pitchFamily="34" charset="0"/>
                </a:rPr>
                <a:t>Hidden Object</a:t>
              </a:r>
              <a:endParaRPr lang="he-IL" sz="2000" b="1" dirty="0">
                <a:solidFill>
                  <a:schemeClr val="bg1"/>
                </a:solidFill>
                <a:latin typeface="+mj-lt"/>
                <a:cs typeface="Arial" panose="020B0604020202020204" pitchFamily="34" charset="0"/>
              </a:endParaRPr>
            </a:p>
          </p:txBody>
        </p:sp>
      </p:grpSp>
      <p:sp>
        <p:nvSpPr>
          <p:cNvPr id="35" name="Title 1">
            <a:extLst>
              <a:ext uri="{FF2B5EF4-FFF2-40B4-BE49-F238E27FC236}">
                <a16:creationId xmlns:a16="http://schemas.microsoft.com/office/drawing/2014/main" id="{1A3B3D92-1AA4-4FE7-88F2-9FFF9AF75F28}"/>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Speckle imaging applications</a:t>
            </a:r>
            <a:r>
              <a:rPr lang="he-IL" sz="4000" b="1" dirty="0">
                <a:solidFill>
                  <a:srgbClr val="FFC000"/>
                </a:solidFill>
              </a:rPr>
              <a:t> </a:t>
            </a:r>
            <a:endParaRPr lang="en-US" sz="4000" b="1" dirty="0">
              <a:solidFill>
                <a:srgbClr val="FFC000"/>
              </a:solidFill>
            </a:endParaRPr>
          </a:p>
        </p:txBody>
      </p:sp>
      <p:sp>
        <p:nvSpPr>
          <p:cNvPr id="59" name="TextBox 58">
            <a:extLst>
              <a:ext uri="{FF2B5EF4-FFF2-40B4-BE49-F238E27FC236}">
                <a16:creationId xmlns:a16="http://schemas.microsoft.com/office/drawing/2014/main" id="{89C09C93-5C22-46FF-BA8A-ABA0B6C7E97B}"/>
              </a:ext>
            </a:extLst>
          </p:cNvPr>
          <p:cNvSpPr txBox="1"/>
          <p:nvPr/>
        </p:nvSpPr>
        <p:spPr>
          <a:xfrm>
            <a:off x="0" y="579353"/>
            <a:ext cx="12192000" cy="461665"/>
          </a:xfrm>
          <a:prstGeom prst="rect">
            <a:avLst/>
          </a:prstGeom>
          <a:noFill/>
        </p:spPr>
        <p:txBody>
          <a:bodyPr wrap="square" rtlCol="0">
            <a:spAutoFit/>
          </a:bodyPr>
          <a:lstStyle/>
          <a:p>
            <a:pPr algn="ctr"/>
            <a:r>
              <a:rPr lang="en-US" sz="2400" b="1" dirty="0">
                <a:solidFill>
                  <a:schemeClr val="bg1"/>
                </a:solidFill>
                <a:latin typeface="+mj-lt"/>
              </a:rPr>
              <a:t>Seeing through scattering materials </a:t>
            </a:r>
            <a:r>
              <a:rPr lang="en-US" i="1" dirty="0">
                <a:solidFill>
                  <a:schemeClr val="bg1"/>
                </a:solidFill>
                <a:latin typeface="+mj-lt"/>
              </a:rPr>
              <a:t>[Katz et al. 2014]</a:t>
            </a:r>
            <a:endParaRPr lang="en-US" sz="1400" b="1" i="1" dirty="0">
              <a:solidFill>
                <a:schemeClr val="bg1"/>
              </a:solidFill>
              <a:latin typeface="+mj-lt"/>
            </a:endParaRPr>
          </a:p>
        </p:txBody>
      </p:sp>
      <p:sp>
        <p:nvSpPr>
          <p:cNvPr id="43" name="Title 1"/>
          <p:cNvSpPr>
            <a:spLocks noGrp="1"/>
          </p:cNvSpPr>
          <p:nvPr>
            <p:ph type="title" idx="4294967295"/>
          </p:nvPr>
        </p:nvSpPr>
        <p:spPr>
          <a:xfrm>
            <a:off x="0" y="2"/>
            <a:ext cx="11669486" cy="732816"/>
          </a:xfrm>
        </p:spPr>
        <p:txBody>
          <a:bodyPr>
            <a:noAutofit/>
          </a:bodyPr>
          <a:lstStyle/>
          <a:p>
            <a:r>
              <a:rPr lang="en-US" sz="4000" b="1" dirty="0">
                <a:solidFill>
                  <a:srgbClr val="FFC000"/>
                </a:solidFill>
              </a:rPr>
              <a:t>Applications and related work</a:t>
            </a:r>
          </a:p>
        </p:txBody>
      </p:sp>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36030">
            <a:off x="2939360" y="868111"/>
            <a:ext cx="2305308" cy="30271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7" name="Picture 76"/>
          <p:cNvPicPr>
            <a:picLocks noChangeAspect="1"/>
          </p:cNvPicPr>
          <p:nvPr/>
        </p:nvPicPr>
        <p:blipFill>
          <a:blip r:embed="rId7"/>
          <a:stretch>
            <a:fillRect/>
          </a:stretch>
        </p:blipFill>
        <p:spPr>
          <a:xfrm>
            <a:off x="98926" y="1125762"/>
            <a:ext cx="3005308" cy="29233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8" name="Picture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03508">
            <a:off x="9258245" y="220157"/>
            <a:ext cx="2582513" cy="34344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9" name="Picture 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9" y="3796057"/>
            <a:ext cx="2611682" cy="3096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8087" y="3252099"/>
            <a:ext cx="2648194" cy="37777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9" name="Picture 8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93327">
            <a:off x="2147766" y="3865107"/>
            <a:ext cx="2648040" cy="34268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0" name="Picture 8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01560" y="780540"/>
            <a:ext cx="4856067" cy="6353051"/>
          </a:xfrm>
          <a:prstGeom prst="rect">
            <a:avLst/>
          </a:prstGeom>
          <a:solidFill>
            <a:srgbClr val="FFFFFF">
              <a:shade val="85000"/>
            </a:srgbClr>
          </a:solidFill>
          <a:ln w="38100" cap="sq">
            <a:solidFill>
              <a:schemeClr val="accent1">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3</a:t>
            </a:fld>
            <a:endParaRPr lang="he-IL"/>
          </a:p>
        </p:txBody>
      </p:sp>
    </p:spTree>
    <p:extLst>
      <p:ext uri="{BB962C8B-B14F-4D97-AF65-F5344CB8AC3E}">
        <p14:creationId xmlns:p14="http://schemas.microsoft.com/office/powerpoint/2010/main" val="37205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20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20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110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nodeType="withEffect">
                                  <p:stCondLst>
                                    <p:cond delay="600"/>
                                  </p:stCondLst>
                                  <p:childTnLst>
                                    <p:set>
                                      <p:cBhvr>
                                        <p:cTn id="16" dur="1" fill="hold">
                                          <p:stCondLst>
                                            <p:cond delay="0"/>
                                          </p:stCondLst>
                                        </p:cTn>
                                        <p:tgtEl>
                                          <p:spTgt spid="89"/>
                                        </p:tgtEl>
                                        <p:attrNameLst>
                                          <p:attrName>style.visibility</p:attrName>
                                        </p:attrNameLst>
                                      </p:cBhvr>
                                      <p:to>
                                        <p:strVal val="visible"/>
                                      </p:to>
                                    </p:set>
                                  </p:childTnLst>
                                </p:cTn>
                              </p:par>
                              <p:par>
                                <p:cTn id="17" presetID="6" presetClass="entr" presetSubtype="32" fill="hold" nodeType="withEffect">
                                  <p:stCondLst>
                                    <p:cond delay="600"/>
                                  </p:stCondLst>
                                  <p:childTnLst>
                                    <p:set>
                                      <p:cBhvr>
                                        <p:cTn id="18" dur="1" fill="hold">
                                          <p:stCondLst>
                                            <p:cond delay="0"/>
                                          </p:stCondLst>
                                        </p:cTn>
                                        <p:tgtEl>
                                          <p:spTgt spid="90"/>
                                        </p:tgtEl>
                                        <p:attrNameLst>
                                          <p:attrName>style.visibility</p:attrName>
                                        </p:attrNameLst>
                                      </p:cBhvr>
                                      <p:to>
                                        <p:strVal val="visible"/>
                                      </p:to>
                                    </p:set>
                                    <p:animEffect transition="in" filter="circle(out)">
                                      <p:cBhvr>
                                        <p:cTn id="19" dur="300"/>
                                        <p:tgtEl>
                                          <p:spTgt spid="9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2" presetClass="exit" presetSubtype="4" fill="hold" nodeType="withEffect">
                                  <p:stCondLst>
                                    <p:cond delay="0"/>
                                  </p:stCondLst>
                                  <p:childTnLst>
                                    <p:anim calcmode="lin" valueType="num">
                                      <p:cBhvr additive="base">
                                        <p:cTn id="33" dur="500"/>
                                        <p:tgtEl>
                                          <p:spTgt spid="76"/>
                                        </p:tgtEl>
                                        <p:attrNameLst>
                                          <p:attrName>ppt_x</p:attrName>
                                        </p:attrNameLst>
                                      </p:cBhvr>
                                      <p:tavLst>
                                        <p:tav tm="0">
                                          <p:val>
                                            <p:strVal val="ppt_x"/>
                                          </p:val>
                                        </p:tav>
                                        <p:tav tm="100000">
                                          <p:val>
                                            <p:strVal val="ppt_x"/>
                                          </p:val>
                                        </p:tav>
                                      </p:tavLst>
                                    </p:anim>
                                    <p:anim calcmode="lin" valueType="num">
                                      <p:cBhvr additive="base">
                                        <p:cTn id="34" dur="500"/>
                                        <p:tgtEl>
                                          <p:spTgt spid="76"/>
                                        </p:tgtEl>
                                        <p:attrNameLst>
                                          <p:attrName>ppt_y</p:attrName>
                                        </p:attrNameLst>
                                      </p:cBhvr>
                                      <p:tavLst>
                                        <p:tav tm="0">
                                          <p:val>
                                            <p:strVal val="ppt_y"/>
                                          </p:val>
                                        </p:tav>
                                        <p:tav tm="100000">
                                          <p:val>
                                            <p:strVal val="1+ppt_h/2"/>
                                          </p:val>
                                        </p:tav>
                                      </p:tavLst>
                                    </p:anim>
                                    <p:set>
                                      <p:cBhvr>
                                        <p:cTn id="35" dur="1" fill="hold">
                                          <p:stCondLst>
                                            <p:cond delay="499"/>
                                          </p:stCondLst>
                                        </p:cTn>
                                        <p:tgtEl>
                                          <p:spTgt spid="76"/>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77"/>
                                        </p:tgtEl>
                                        <p:attrNameLst>
                                          <p:attrName>ppt_x</p:attrName>
                                        </p:attrNameLst>
                                      </p:cBhvr>
                                      <p:tavLst>
                                        <p:tav tm="0">
                                          <p:val>
                                            <p:strVal val="ppt_x"/>
                                          </p:val>
                                        </p:tav>
                                        <p:tav tm="100000">
                                          <p:val>
                                            <p:strVal val="ppt_x"/>
                                          </p:val>
                                        </p:tav>
                                      </p:tavLst>
                                    </p:anim>
                                    <p:anim calcmode="lin" valueType="num">
                                      <p:cBhvr additive="base">
                                        <p:cTn id="38" dur="500"/>
                                        <p:tgtEl>
                                          <p:spTgt spid="77"/>
                                        </p:tgtEl>
                                        <p:attrNameLst>
                                          <p:attrName>ppt_y</p:attrName>
                                        </p:attrNameLst>
                                      </p:cBhvr>
                                      <p:tavLst>
                                        <p:tav tm="0">
                                          <p:val>
                                            <p:strVal val="ppt_y"/>
                                          </p:val>
                                        </p:tav>
                                        <p:tav tm="100000">
                                          <p:val>
                                            <p:strVal val="1+ppt_h/2"/>
                                          </p:val>
                                        </p:tav>
                                      </p:tavLst>
                                    </p:anim>
                                    <p:set>
                                      <p:cBhvr>
                                        <p:cTn id="39" dur="1" fill="hold">
                                          <p:stCondLst>
                                            <p:cond delay="499"/>
                                          </p:stCondLst>
                                        </p:cTn>
                                        <p:tgtEl>
                                          <p:spTgt spid="77"/>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78"/>
                                        </p:tgtEl>
                                        <p:attrNameLst>
                                          <p:attrName>ppt_x</p:attrName>
                                        </p:attrNameLst>
                                      </p:cBhvr>
                                      <p:tavLst>
                                        <p:tav tm="0">
                                          <p:val>
                                            <p:strVal val="ppt_x"/>
                                          </p:val>
                                        </p:tav>
                                        <p:tav tm="100000">
                                          <p:val>
                                            <p:strVal val="ppt_x"/>
                                          </p:val>
                                        </p:tav>
                                      </p:tavLst>
                                    </p:anim>
                                    <p:anim calcmode="lin" valueType="num">
                                      <p:cBhvr additive="base">
                                        <p:cTn id="42" dur="500"/>
                                        <p:tgtEl>
                                          <p:spTgt spid="78"/>
                                        </p:tgtEl>
                                        <p:attrNameLst>
                                          <p:attrName>ppt_y</p:attrName>
                                        </p:attrNameLst>
                                      </p:cBhvr>
                                      <p:tavLst>
                                        <p:tav tm="0">
                                          <p:val>
                                            <p:strVal val="ppt_y"/>
                                          </p:val>
                                        </p:tav>
                                        <p:tav tm="100000">
                                          <p:val>
                                            <p:strVal val="1+ppt_h/2"/>
                                          </p:val>
                                        </p:tav>
                                      </p:tavLst>
                                    </p:anim>
                                    <p:set>
                                      <p:cBhvr>
                                        <p:cTn id="43" dur="1" fill="hold">
                                          <p:stCondLst>
                                            <p:cond delay="499"/>
                                          </p:stCondLst>
                                        </p:cTn>
                                        <p:tgtEl>
                                          <p:spTgt spid="78"/>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79"/>
                                        </p:tgtEl>
                                        <p:attrNameLst>
                                          <p:attrName>ppt_x</p:attrName>
                                        </p:attrNameLst>
                                      </p:cBhvr>
                                      <p:tavLst>
                                        <p:tav tm="0">
                                          <p:val>
                                            <p:strVal val="ppt_x"/>
                                          </p:val>
                                        </p:tav>
                                        <p:tav tm="100000">
                                          <p:val>
                                            <p:strVal val="ppt_x"/>
                                          </p:val>
                                        </p:tav>
                                      </p:tavLst>
                                    </p:anim>
                                    <p:anim calcmode="lin" valueType="num">
                                      <p:cBhvr additive="base">
                                        <p:cTn id="46" dur="500"/>
                                        <p:tgtEl>
                                          <p:spTgt spid="79"/>
                                        </p:tgtEl>
                                        <p:attrNameLst>
                                          <p:attrName>ppt_y</p:attrName>
                                        </p:attrNameLst>
                                      </p:cBhvr>
                                      <p:tavLst>
                                        <p:tav tm="0">
                                          <p:val>
                                            <p:strVal val="ppt_y"/>
                                          </p:val>
                                        </p:tav>
                                        <p:tav tm="100000">
                                          <p:val>
                                            <p:strVal val="1+ppt_h/2"/>
                                          </p:val>
                                        </p:tav>
                                      </p:tavLst>
                                    </p:anim>
                                    <p:set>
                                      <p:cBhvr>
                                        <p:cTn id="47" dur="1" fill="hold">
                                          <p:stCondLst>
                                            <p:cond delay="499"/>
                                          </p:stCondLst>
                                        </p:cTn>
                                        <p:tgtEl>
                                          <p:spTgt spid="79"/>
                                        </p:tgtEl>
                                        <p:attrNameLst>
                                          <p:attrName>style.visibility</p:attrName>
                                        </p:attrNameLst>
                                      </p:cBhvr>
                                      <p:to>
                                        <p:strVal val="hidden"/>
                                      </p:to>
                                    </p:set>
                                  </p:childTnLst>
                                </p:cTn>
                              </p:par>
                              <p:par>
                                <p:cTn id="48" presetID="2" presetClass="exit" presetSubtype="4" fill="hold" nodeType="withEffect">
                                  <p:stCondLst>
                                    <p:cond delay="0"/>
                                  </p:stCondLst>
                                  <p:childTnLst>
                                    <p:anim calcmode="lin" valueType="num">
                                      <p:cBhvr additive="base">
                                        <p:cTn id="49" dur="500"/>
                                        <p:tgtEl>
                                          <p:spTgt spid="88"/>
                                        </p:tgtEl>
                                        <p:attrNameLst>
                                          <p:attrName>ppt_x</p:attrName>
                                        </p:attrNameLst>
                                      </p:cBhvr>
                                      <p:tavLst>
                                        <p:tav tm="0">
                                          <p:val>
                                            <p:strVal val="ppt_x"/>
                                          </p:val>
                                        </p:tav>
                                        <p:tav tm="100000">
                                          <p:val>
                                            <p:strVal val="ppt_x"/>
                                          </p:val>
                                        </p:tav>
                                      </p:tavLst>
                                    </p:anim>
                                    <p:anim calcmode="lin" valueType="num">
                                      <p:cBhvr additive="base">
                                        <p:cTn id="50" dur="500"/>
                                        <p:tgtEl>
                                          <p:spTgt spid="88"/>
                                        </p:tgtEl>
                                        <p:attrNameLst>
                                          <p:attrName>ppt_y</p:attrName>
                                        </p:attrNameLst>
                                      </p:cBhvr>
                                      <p:tavLst>
                                        <p:tav tm="0">
                                          <p:val>
                                            <p:strVal val="ppt_y"/>
                                          </p:val>
                                        </p:tav>
                                        <p:tav tm="100000">
                                          <p:val>
                                            <p:strVal val="1+ppt_h/2"/>
                                          </p:val>
                                        </p:tav>
                                      </p:tavLst>
                                    </p:anim>
                                    <p:set>
                                      <p:cBhvr>
                                        <p:cTn id="51" dur="1" fill="hold">
                                          <p:stCondLst>
                                            <p:cond delay="499"/>
                                          </p:stCondLst>
                                        </p:cTn>
                                        <p:tgtEl>
                                          <p:spTgt spid="88"/>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89"/>
                                        </p:tgtEl>
                                        <p:attrNameLst>
                                          <p:attrName>ppt_x</p:attrName>
                                        </p:attrNameLst>
                                      </p:cBhvr>
                                      <p:tavLst>
                                        <p:tav tm="0">
                                          <p:val>
                                            <p:strVal val="ppt_x"/>
                                          </p:val>
                                        </p:tav>
                                        <p:tav tm="100000">
                                          <p:val>
                                            <p:strVal val="ppt_x"/>
                                          </p:val>
                                        </p:tav>
                                      </p:tavLst>
                                    </p:anim>
                                    <p:anim calcmode="lin" valueType="num">
                                      <p:cBhvr additive="base">
                                        <p:cTn id="54" dur="500"/>
                                        <p:tgtEl>
                                          <p:spTgt spid="89"/>
                                        </p:tgtEl>
                                        <p:attrNameLst>
                                          <p:attrName>ppt_y</p:attrName>
                                        </p:attrNameLst>
                                      </p:cBhvr>
                                      <p:tavLst>
                                        <p:tav tm="0">
                                          <p:val>
                                            <p:strVal val="ppt_y"/>
                                          </p:val>
                                        </p:tav>
                                        <p:tav tm="100000">
                                          <p:val>
                                            <p:strVal val="1+ppt_h/2"/>
                                          </p:val>
                                        </p:tav>
                                      </p:tavLst>
                                    </p:anim>
                                    <p:set>
                                      <p:cBhvr>
                                        <p:cTn id="55" dur="1" fill="hold">
                                          <p:stCondLst>
                                            <p:cond delay="499"/>
                                          </p:stCondLst>
                                        </p:cTn>
                                        <p:tgtEl>
                                          <p:spTgt spid="89"/>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90"/>
                                        </p:tgtEl>
                                        <p:attrNameLst>
                                          <p:attrName>ppt_x</p:attrName>
                                        </p:attrNameLst>
                                      </p:cBhvr>
                                      <p:tavLst>
                                        <p:tav tm="0">
                                          <p:val>
                                            <p:strVal val="ppt_x"/>
                                          </p:val>
                                        </p:tav>
                                        <p:tav tm="100000">
                                          <p:val>
                                            <p:strVal val="ppt_x"/>
                                          </p:val>
                                        </p:tav>
                                      </p:tavLst>
                                    </p:anim>
                                    <p:anim calcmode="lin" valueType="num">
                                      <p:cBhvr additive="base">
                                        <p:cTn id="58" dur="500"/>
                                        <p:tgtEl>
                                          <p:spTgt spid="90"/>
                                        </p:tgtEl>
                                        <p:attrNameLst>
                                          <p:attrName>ppt_y</p:attrName>
                                        </p:attrNameLst>
                                      </p:cBhvr>
                                      <p:tavLst>
                                        <p:tav tm="0">
                                          <p:val>
                                            <p:strVal val="ppt_y"/>
                                          </p:val>
                                        </p:tav>
                                        <p:tav tm="100000">
                                          <p:val>
                                            <p:strVal val="1+ppt_h/2"/>
                                          </p:val>
                                        </p:tav>
                                      </p:tavLst>
                                    </p:anim>
                                    <p:set>
                                      <p:cBhvr>
                                        <p:cTn id="59" dur="1" fill="hold">
                                          <p:stCondLst>
                                            <p:cond delay="499"/>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9"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733" y="816237"/>
            <a:ext cx="2589492" cy="2589492"/>
          </a:xfrm>
          <a:prstGeom prst="rect">
            <a:avLst/>
          </a:prstGeom>
          <a:scene3d>
            <a:camera prst="isometricLeftDown"/>
            <a:lightRig rig="threePt" dir="t"/>
          </a:scene3d>
        </p:spPr>
      </p:pic>
      <p:sp>
        <p:nvSpPr>
          <p:cNvPr id="3"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p:txBody>
          <a:bodyPr/>
          <a:lstStyle/>
          <a:p>
            <a:fld id="{21486E46-8155-4659-B003-5F764003AB30}" type="slidenum">
              <a:rPr lang="he-IL" smtClean="0"/>
              <a:t>4</a:t>
            </a:fld>
            <a:endParaRPr lang="he-IL"/>
          </a:p>
        </p:txBody>
      </p:sp>
      <p:sp>
        <p:nvSpPr>
          <p:cNvPr id="5" name="Title 1">
            <a:extLst>
              <a:ext uri="{FF2B5EF4-FFF2-40B4-BE49-F238E27FC236}">
                <a16:creationId xmlns:a16="http://schemas.microsoft.com/office/drawing/2014/main" id="{1A3B3D92-1AA4-4FE7-88F2-9FFF9AF75F28}"/>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Speckle imaging applications</a:t>
            </a:r>
            <a:r>
              <a:rPr lang="he-IL" sz="4000" b="1" dirty="0">
                <a:solidFill>
                  <a:srgbClr val="FFC000"/>
                </a:solidFill>
              </a:rPr>
              <a:t> </a:t>
            </a:r>
            <a:endParaRPr lang="en-US" sz="4000" b="1" dirty="0">
              <a:solidFill>
                <a:srgbClr val="FFC000"/>
              </a:solidFill>
            </a:endParaRPr>
          </a:p>
        </p:txBody>
      </p:sp>
      <p:sp>
        <p:nvSpPr>
          <p:cNvPr id="20" name="TextBox 19">
            <a:extLst>
              <a:ext uri="{FF2B5EF4-FFF2-40B4-BE49-F238E27FC236}">
                <a16:creationId xmlns:a16="http://schemas.microsoft.com/office/drawing/2014/main" id="{85E0AB8B-3C04-4AF3-94C5-213C51E6EDF2}"/>
              </a:ext>
            </a:extLst>
          </p:cNvPr>
          <p:cNvSpPr txBox="1"/>
          <p:nvPr/>
        </p:nvSpPr>
        <p:spPr>
          <a:xfrm>
            <a:off x="0" y="4404951"/>
            <a:ext cx="12191999" cy="954107"/>
          </a:xfrm>
          <a:prstGeom prst="rect">
            <a:avLst/>
          </a:prstGeom>
          <a:noFill/>
        </p:spPr>
        <p:txBody>
          <a:bodyPr wrap="square" rtlCol="0">
            <a:spAutoFit/>
          </a:bodyPr>
          <a:lstStyle/>
          <a:p>
            <a:pPr algn="ctr"/>
            <a:r>
              <a:rPr lang="en-US" sz="2800" b="1" dirty="0">
                <a:solidFill>
                  <a:srgbClr val="FFFF99"/>
                </a:solidFill>
                <a:latin typeface="+mj-lt"/>
              </a:rPr>
              <a:t>For what types of materials does this work?</a:t>
            </a:r>
          </a:p>
          <a:p>
            <a:pPr algn="ctr"/>
            <a:r>
              <a:rPr lang="en-US" sz="2800" b="1" dirty="0">
                <a:solidFill>
                  <a:srgbClr val="FFFF99"/>
                </a:solidFill>
                <a:latin typeface="+mj-lt"/>
              </a:rPr>
              <a:t>What kinds of targets can it reconstruct?</a:t>
            </a:r>
          </a:p>
        </p:txBody>
      </p:sp>
      <p:cxnSp>
        <p:nvCxnSpPr>
          <p:cNvPr id="22" name="Straight Arrow Connector 21">
            <a:extLst>
              <a:ext uri="{FF2B5EF4-FFF2-40B4-BE49-F238E27FC236}">
                <a16:creationId xmlns:a16="http://schemas.microsoft.com/office/drawing/2014/main" id="{7FC55CD1-7E26-4106-BD7C-328D940E8058}"/>
              </a:ext>
            </a:extLst>
          </p:cNvPr>
          <p:cNvCxnSpPr>
            <a:cxnSpLocks/>
          </p:cNvCxnSpPr>
          <p:nvPr/>
        </p:nvCxnSpPr>
        <p:spPr>
          <a:xfrm flipV="1">
            <a:off x="5059819" y="2091226"/>
            <a:ext cx="1600754" cy="442992"/>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4A7C9BD6-C447-4A2B-ACFB-E121ADAC71BE}"/>
              </a:ext>
            </a:extLst>
          </p:cNvPr>
          <p:cNvGrpSpPr/>
          <p:nvPr/>
        </p:nvGrpSpPr>
        <p:grpSpPr>
          <a:xfrm rot="1009364">
            <a:off x="5071069" y="1773000"/>
            <a:ext cx="838105" cy="1236763"/>
            <a:chOff x="9578007" y="4607403"/>
            <a:chExt cx="1499585" cy="3749744"/>
          </a:xfrm>
        </p:grpSpPr>
        <p:grpSp>
          <p:nvGrpSpPr>
            <p:cNvPr id="24" name="Group 23">
              <a:extLst>
                <a:ext uri="{FF2B5EF4-FFF2-40B4-BE49-F238E27FC236}">
                  <a16:creationId xmlns:a16="http://schemas.microsoft.com/office/drawing/2014/main" id="{754B162B-A4AC-4B40-BCD1-2AAA3DE8E105}"/>
                </a:ext>
              </a:extLst>
            </p:cNvPr>
            <p:cNvGrpSpPr/>
            <p:nvPr/>
          </p:nvGrpSpPr>
          <p:grpSpPr>
            <a:xfrm rot="14699114">
              <a:off x="8650724" y="5969189"/>
              <a:ext cx="2871012" cy="1016445"/>
              <a:chOff x="8650724" y="5969189"/>
              <a:chExt cx="2871012" cy="1016445"/>
            </a:xfrm>
          </p:grpSpPr>
          <p:sp>
            <p:nvSpPr>
              <p:cNvPr id="33" name="Freeform: Shape 40">
                <a:extLst>
                  <a:ext uri="{FF2B5EF4-FFF2-40B4-BE49-F238E27FC236}">
                    <a16:creationId xmlns:a16="http://schemas.microsoft.com/office/drawing/2014/main" id="{C66725BC-EED0-4CC1-A16D-2582C5425AC4}"/>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34" name="Freeform: Shape 41">
                <a:extLst>
                  <a:ext uri="{FF2B5EF4-FFF2-40B4-BE49-F238E27FC236}">
                    <a16:creationId xmlns:a16="http://schemas.microsoft.com/office/drawing/2014/main" id="{A161F469-9571-4E11-AF31-1FBAC9122533}"/>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35" name="Freeform: Shape 42">
                <a:extLst>
                  <a:ext uri="{FF2B5EF4-FFF2-40B4-BE49-F238E27FC236}">
                    <a16:creationId xmlns:a16="http://schemas.microsoft.com/office/drawing/2014/main" id="{207CF354-BD4F-4138-819C-29809F8B864F}"/>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nvGrpSpPr>
            <p:cNvPr id="25" name="Group 24">
              <a:extLst>
                <a:ext uri="{FF2B5EF4-FFF2-40B4-BE49-F238E27FC236}">
                  <a16:creationId xmlns:a16="http://schemas.microsoft.com/office/drawing/2014/main" id="{3C27E0EC-5320-459A-8B44-101E0BE35AC8}"/>
                </a:ext>
              </a:extLst>
            </p:cNvPr>
            <p:cNvGrpSpPr/>
            <p:nvPr/>
          </p:nvGrpSpPr>
          <p:grpSpPr>
            <a:xfrm rot="14699114">
              <a:off x="9133864" y="6413418"/>
              <a:ext cx="2871012" cy="1016445"/>
              <a:chOff x="8650724" y="5969189"/>
              <a:chExt cx="2871012" cy="1016445"/>
            </a:xfrm>
          </p:grpSpPr>
          <p:sp>
            <p:nvSpPr>
              <p:cNvPr id="30" name="Freeform: Shape 40">
                <a:extLst>
                  <a:ext uri="{FF2B5EF4-FFF2-40B4-BE49-F238E27FC236}">
                    <a16:creationId xmlns:a16="http://schemas.microsoft.com/office/drawing/2014/main" id="{566B75C3-2B9C-4902-9AB9-C0CA54323D71}"/>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31" name="Freeform: Shape 41">
                <a:extLst>
                  <a:ext uri="{FF2B5EF4-FFF2-40B4-BE49-F238E27FC236}">
                    <a16:creationId xmlns:a16="http://schemas.microsoft.com/office/drawing/2014/main" id="{231FFD81-EF36-43FF-81BB-3FE9CAEF99C5}"/>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32" name="Freeform: Shape 42">
                <a:extLst>
                  <a:ext uri="{FF2B5EF4-FFF2-40B4-BE49-F238E27FC236}">
                    <a16:creationId xmlns:a16="http://schemas.microsoft.com/office/drawing/2014/main" id="{A971AE32-9F97-4100-9D16-A7E1AA997CC7}"/>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nvGrpSpPr>
            <p:cNvPr id="26" name="Group 25">
              <a:extLst>
                <a:ext uri="{FF2B5EF4-FFF2-40B4-BE49-F238E27FC236}">
                  <a16:creationId xmlns:a16="http://schemas.microsoft.com/office/drawing/2014/main" id="{E2939F32-3F86-4B06-8B42-78F988D7A91B}"/>
                </a:ext>
              </a:extLst>
            </p:cNvPr>
            <p:cNvGrpSpPr/>
            <p:nvPr/>
          </p:nvGrpSpPr>
          <p:grpSpPr>
            <a:xfrm rot="14699114">
              <a:off x="9013894" y="5534686"/>
              <a:ext cx="2871012" cy="1016445"/>
              <a:chOff x="8650724" y="5969189"/>
              <a:chExt cx="2871012" cy="1016445"/>
            </a:xfrm>
          </p:grpSpPr>
          <p:sp>
            <p:nvSpPr>
              <p:cNvPr id="27" name="Freeform: Shape 40">
                <a:extLst>
                  <a:ext uri="{FF2B5EF4-FFF2-40B4-BE49-F238E27FC236}">
                    <a16:creationId xmlns:a16="http://schemas.microsoft.com/office/drawing/2014/main" id="{CFF1C968-34F0-4489-981F-284927675B8A}"/>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28" name="Freeform: Shape 41">
                <a:extLst>
                  <a:ext uri="{FF2B5EF4-FFF2-40B4-BE49-F238E27FC236}">
                    <a16:creationId xmlns:a16="http://schemas.microsoft.com/office/drawing/2014/main" id="{EC6D46C3-D841-435D-9B03-5B2A185B8207}"/>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29" name="Freeform: Shape 42">
                <a:extLst>
                  <a:ext uri="{FF2B5EF4-FFF2-40B4-BE49-F238E27FC236}">
                    <a16:creationId xmlns:a16="http://schemas.microsoft.com/office/drawing/2014/main" id="{A354475D-5C6F-4749-A583-0B08966FC37A}"/>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sp>
        <p:nvSpPr>
          <p:cNvPr id="36" name="Rectangle 35">
            <a:extLst>
              <a:ext uri="{FF2B5EF4-FFF2-40B4-BE49-F238E27FC236}">
                <a16:creationId xmlns:a16="http://schemas.microsoft.com/office/drawing/2014/main" id="{35A5382B-873F-4994-BDCD-D5E982A077A0}"/>
              </a:ext>
            </a:extLst>
          </p:cNvPr>
          <p:cNvSpPr/>
          <p:nvPr/>
        </p:nvSpPr>
        <p:spPr>
          <a:xfrm>
            <a:off x="5974567" y="2976431"/>
            <a:ext cx="1205641"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j-lt"/>
                <a:cs typeface="Arial" panose="020B0604020202020204" pitchFamily="34" charset="0"/>
              </a:rPr>
              <a:t>Speckle Image</a:t>
            </a:r>
            <a:endParaRPr lang="he-IL" sz="2000" b="1" dirty="0">
              <a:solidFill>
                <a:schemeClr val="bg1"/>
              </a:solidFill>
              <a:latin typeface="+mj-lt"/>
              <a:cs typeface="Arial" panose="020B0604020202020204" pitchFamily="34" charset="0"/>
            </a:endParaRPr>
          </a:p>
        </p:txBody>
      </p:sp>
      <p:sp>
        <p:nvSpPr>
          <p:cNvPr id="37" name="Cube 36">
            <a:extLst>
              <a:ext uri="{FF2B5EF4-FFF2-40B4-BE49-F238E27FC236}">
                <a16:creationId xmlns:a16="http://schemas.microsoft.com/office/drawing/2014/main" id="{44F23DA7-35BA-4EBC-8503-C221D56994CD}"/>
              </a:ext>
            </a:extLst>
          </p:cNvPr>
          <p:cNvSpPr/>
          <p:nvPr/>
        </p:nvSpPr>
        <p:spPr>
          <a:xfrm rot="16200000">
            <a:off x="3825785" y="2112961"/>
            <a:ext cx="2037535" cy="741967"/>
          </a:xfrm>
          <a:prstGeom prst="cube">
            <a:avLst>
              <a:gd name="adj" fmla="val 76655"/>
            </a:avLst>
          </a:prstGeom>
          <a:blipFill>
            <a:blip r:embed="rId4"/>
            <a:tile tx="0" ty="0" sx="100000" sy="100000" flip="none" algn="tl"/>
          </a:blip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dirty="0">
              <a:solidFill>
                <a:srgbClr val="FFC000"/>
              </a:solidFill>
            </a:endParaRPr>
          </a:p>
        </p:txBody>
      </p:sp>
      <p:sp>
        <p:nvSpPr>
          <p:cNvPr id="38" name="Rectangle 37">
            <a:extLst>
              <a:ext uri="{FF2B5EF4-FFF2-40B4-BE49-F238E27FC236}">
                <a16:creationId xmlns:a16="http://schemas.microsoft.com/office/drawing/2014/main" id="{42EC2F05-3625-4A60-BC1B-6B70FEFC2FE8}"/>
              </a:ext>
            </a:extLst>
          </p:cNvPr>
          <p:cNvSpPr/>
          <p:nvPr/>
        </p:nvSpPr>
        <p:spPr>
          <a:xfrm>
            <a:off x="4114101" y="3470723"/>
            <a:ext cx="1632130"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j-lt"/>
                <a:cs typeface="Arial" panose="020B0604020202020204" pitchFamily="34" charset="0"/>
              </a:rPr>
              <a:t>Scattering Layer</a:t>
            </a:r>
            <a:endParaRPr lang="he-IL" sz="2000" b="1" dirty="0">
              <a:solidFill>
                <a:schemeClr val="bg1"/>
              </a:solidFill>
              <a:latin typeface="+mj-lt"/>
              <a:cs typeface="Arial" panose="020B0604020202020204" pitchFamily="34" charset="0"/>
            </a:endParaRPr>
          </a:p>
        </p:txBody>
      </p:sp>
      <p:cxnSp>
        <p:nvCxnSpPr>
          <p:cNvPr id="40" name="Straight Arrow Connector 39">
            <a:extLst>
              <a:ext uri="{FF2B5EF4-FFF2-40B4-BE49-F238E27FC236}">
                <a16:creationId xmlns:a16="http://schemas.microsoft.com/office/drawing/2014/main" id="{75C96BB6-DBC1-4E20-B711-849F4BB0BE27}"/>
              </a:ext>
            </a:extLst>
          </p:cNvPr>
          <p:cNvCxnSpPr>
            <a:cxnSpLocks/>
          </p:cNvCxnSpPr>
          <p:nvPr/>
        </p:nvCxnSpPr>
        <p:spPr>
          <a:xfrm flipV="1">
            <a:off x="3769072" y="2542779"/>
            <a:ext cx="1101124" cy="24164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168758" y="1554999"/>
            <a:ext cx="1939670" cy="1481101"/>
            <a:chOff x="6780829" y="1830765"/>
            <a:chExt cx="1939670" cy="1481101"/>
          </a:xfrm>
        </p:grpSpPr>
        <p:pic>
          <p:nvPicPr>
            <p:cNvPr id="8" name="Picture 7"/>
            <p:cNvPicPr>
              <a:picLocks noChangeAspect="1"/>
            </p:cNvPicPr>
            <p:nvPr/>
          </p:nvPicPr>
          <p:blipFill>
            <a:blip r:embed="rId5"/>
            <a:stretch>
              <a:fillRect/>
            </a:stretch>
          </p:blipFill>
          <p:spPr>
            <a:xfrm>
              <a:off x="7234990" y="1830765"/>
              <a:ext cx="1485509" cy="1481101"/>
            </a:xfrm>
            <a:prstGeom prst="rect">
              <a:avLst/>
            </a:prstGeom>
            <a:ln>
              <a:solidFill>
                <a:srgbClr val="FFFF00"/>
              </a:solidFill>
            </a:ln>
          </p:spPr>
        </p:pic>
        <p:sp>
          <p:nvSpPr>
            <p:cNvPr id="44" name="Arrow: Right 43">
              <a:extLst>
                <a:ext uri="{FF2B5EF4-FFF2-40B4-BE49-F238E27FC236}">
                  <a16:creationId xmlns:a16="http://schemas.microsoft.com/office/drawing/2014/main" id="{081D6D4A-6746-4D89-B616-971C02EA5997}"/>
                </a:ext>
              </a:extLst>
            </p:cNvPr>
            <p:cNvSpPr/>
            <p:nvPr/>
          </p:nvSpPr>
          <p:spPr>
            <a:xfrm>
              <a:off x="6780829" y="2248400"/>
              <a:ext cx="596773" cy="64583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45" name="Rectangle 44">
            <a:extLst>
              <a:ext uri="{FF2B5EF4-FFF2-40B4-BE49-F238E27FC236}">
                <a16:creationId xmlns:a16="http://schemas.microsoft.com/office/drawing/2014/main" id="{8B034ABF-2B41-4154-9359-B02090D6AE95}"/>
              </a:ext>
            </a:extLst>
          </p:cNvPr>
          <p:cNvSpPr/>
          <p:nvPr/>
        </p:nvSpPr>
        <p:spPr>
          <a:xfrm>
            <a:off x="6978904" y="3129997"/>
            <a:ext cx="2773537"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j-lt"/>
                <a:cs typeface="Arial" panose="020B0604020202020204" pitchFamily="34" charset="0"/>
              </a:rPr>
              <a:t>Reconstruction</a:t>
            </a:r>
            <a:endParaRPr lang="he-IL" sz="2000" b="1" dirty="0">
              <a:solidFill>
                <a:schemeClr val="bg1"/>
              </a:solidFill>
              <a:latin typeface="+mj-lt"/>
              <a:cs typeface="Arial" panose="020B0604020202020204"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3412" y="1827148"/>
            <a:ext cx="1747136" cy="1747136"/>
          </a:xfrm>
          <a:prstGeom prst="rect">
            <a:avLst/>
          </a:prstGeom>
          <a:ln>
            <a:noFill/>
          </a:ln>
          <a:scene3d>
            <a:camera prst="isometricOffAxis1Left"/>
            <a:lightRig rig="threePt" dir="t"/>
          </a:scene3d>
        </p:spPr>
      </p:pic>
      <p:sp>
        <p:nvSpPr>
          <p:cNvPr id="49" name="TextBox 48">
            <a:extLst>
              <a:ext uri="{FF2B5EF4-FFF2-40B4-BE49-F238E27FC236}">
                <a16:creationId xmlns:a16="http://schemas.microsoft.com/office/drawing/2014/main" id="{89C09C93-5C22-46FF-BA8A-ABA0B6C7E97B}"/>
              </a:ext>
            </a:extLst>
          </p:cNvPr>
          <p:cNvSpPr txBox="1"/>
          <p:nvPr/>
        </p:nvSpPr>
        <p:spPr>
          <a:xfrm>
            <a:off x="0" y="579353"/>
            <a:ext cx="12192000" cy="461665"/>
          </a:xfrm>
          <a:prstGeom prst="rect">
            <a:avLst/>
          </a:prstGeom>
          <a:noFill/>
        </p:spPr>
        <p:txBody>
          <a:bodyPr wrap="square" rtlCol="0">
            <a:spAutoFit/>
          </a:bodyPr>
          <a:lstStyle/>
          <a:p>
            <a:pPr algn="ctr"/>
            <a:r>
              <a:rPr lang="en-US" sz="2400" b="1" dirty="0">
                <a:solidFill>
                  <a:schemeClr val="bg1"/>
                </a:solidFill>
                <a:latin typeface="+mj-lt"/>
              </a:rPr>
              <a:t>Seeing through scattering materials </a:t>
            </a:r>
            <a:r>
              <a:rPr lang="en-US" i="1" dirty="0">
                <a:solidFill>
                  <a:schemeClr val="bg1"/>
                </a:solidFill>
                <a:latin typeface="+mj-lt"/>
              </a:rPr>
              <a:t>[Katz et al. 2014]</a:t>
            </a:r>
            <a:endParaRPr lang="en-US" sz="1400" b="1" i="1" dirty="0">
              <a:solidFill>
                <a:schemeClr val="bg1"/>
              </a:solidFill>
              <a:latin typeface="+mj-lt"/>
            </a:endParaRPr>
          </a:p>
        </p:txBody>
      </p:sp>
      <p:sp>
        <p:nvSpPr>
          <p:cNvPr id="39" name="Rectangle 38">
            <a:extLst>
              <a:ext uri="{FF2B5EF4-FFF2-40B4-BE49-F238E27FC236}">
                <a16:creationId xmlns:a16="http://schemas.microsoft.com/office/drawing/2014/main" id="{1B4B2CCA-7234-430B-8176-836EDCDECDEF}"/>
              </a:ext>
            </a:extLst>
          </p:cNvPr>
          <p:cNvSpPr/>
          <p:nvPr/>
        </p:nvSpPr>
        <p:spPr>
          <a:xfrm>
            <a:off x="2787126" y="3457954"/>
            <a:ext cx="1399557"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mj-lt"/>
                <a:cs typeface="Arial" panose="020B0604020202020204" pitchFamily="34" charset="0"/>
              </a:rPr>
              <a:t>Hidden Object</a:t>
            </a:r>
            <a:endParaRPr lang="he-IL" sz="2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7386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0800000" flipH="1" flipV="1">
            <a:off x="1696704" y="-523249"/>
            <a:ext cx="6697762" cy="6168827"/>
            <a:chOff x="-443391" y="751355"/>
            <a:chExt cx="2750909" cy="2272669"/>
          </a:xfrm>
        </p:grpSpPr>
        <p:grpSp>
          <p:nvGrpSpPr>
            <p:cNvPr id="8" name="Group 7"/>
            <p:cNvGrpSpPr/>
            <p:nvPr/>
          </p:nvGrpSpPr>
          <p:grpSpPr>
            <a:xfrm>
              <a:off x="-316848" y="751355"/>
              <a:ext cx="2624366" cy="2256708"/>
              <a:chOff x="3331566" y="-58091"/>
              <a:chExt cx="1020718" cy="914400"/>
            </a:xfrm>
            <a:gradFill>
              <a:gsLst>
                <a:gs pos="0">
                  <a:schemeClr val="bg1">
                    <a:lumMod val="65000"/>
                  </a:schemeClr>
                </a:gs>
                <a:gs pos="47000">
                  <a:schemeClr val="bg1"/>
                </a:gs>
                <a:gs pos="60000">
                  <a:schemeClr val="bg1"/>
                </a:gs>
                <a:gs pos="100000">
                  <a:schemeClr val="bg1">
                    <a:lumMod val="65000"/>
                  </a:schemeClr>
                </a:gs>
              </a:gsLst>
              <a:lin ang="5400000" scaled="1"/>
            </a:gradFill>
          </p:grpSpPr>
          <p:grpSp>
            <p:nvGrpSpPr>
              <p:cNvPr id="10" name="Group 9"/>
              <p:cNvGrpSpPr/>
              <p:nvPr/>
            </p:nvGrpSpPr>
            <p:grpSpPr>
              <a:xfrm>
                <a:off x="3934429" y="288561"/>
                <a:ext cx="417855" cy="234033"/>
                <a:chOff x="3934429" y="288561"/>
                <a:chExt cx="417855" cy="234033"/>
              </a:xfrm>
              <a:grpFill/>
            </p:grpSpPr>
            <p:sp>
              <p:nvSpPr>
                <p:cNvPr id="12" name="Trapezoid 11"/>
                <p:cNvSpPr/>
                <p:nvPr/>
              </p:nvSpPr>
              <p:spPr>
                <a:xfrm rot="5400000">
                  <a:off x="4176486" y="346796"/>
                  <a:ext cx="234031" cy="117565"/>
                </a:xfrm>
                <a:prstGeom prst="trapezoid">
                  <a:avLst>
                    <a:gd name="adj" fmla="val 58525"/>
                  </a:avLst>
                </a:prstGeom>
                <a:gradFill flip="none" rotWithShape="1">
                  <a:gsLst>
                    <a:gs pos="0">
                      <a:schemeClr val="bg1">
                        <a:lumMod val="65000"/>
                        <a:alpha val="76000"/>
                      </a:schemeClr>
                    </a:gs>
                    <a:gs pos="52000">
                      <a:schemeClr val="bg1"/>
                    </a:gs>
                    <a:gs pos="55000">
                      <a:schemeClr val="bg1"/>
                    </a:gs>
                    <a:gs pos="100000">
                      <a:schemeClr val="bg1">
                        <a:lumMod val="65000"/>
                        <a:alpha val="7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sp>
              <p:nvSpPr>
                <p:cNvPr id="13" name="Rectangle 12"/>
                <p:cNvSpPr/>
                <p:nvPr/>
              </p:nvSpPr>
              <p:spPr>
                <a:xfrm>
                  <a:off x="3934429" y="288561"/>
                  <a:ext cx="300292" cy="234031"/>
                </a:xfrm>
                <a:prstGeom prst="rect">
                  <a:avLst/>
                </a:prstGeom>
                <a:gradFill>
                  <a:gsLst>
                    <a:gs pos="0">
                      <a:schemeClr val="bg1">
                        <a:lumMod val="65000"/>
                        <a:alpha val="86000"/>
                      </a:schemeClr>
                    </a:gs>
                    <a:gs pos="48000">
                      <a:schemeClr val="bg1"/>
                    </a:gs>
                    <a:gs pos="53000">
                      <a:schemeClr val="bg1"/>
                    </a:gs>
                    <a:gs pos="100000">
                      <a:schemeClr val="bg1">
                        <a:lumMod val="65000"/>
                        <a:alpha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grpSp>
          <p:sp>
            <p:nvSpPr>
              <p:cNvPr id="11" name="Arc 10"/>
              <p:cNvSpPr/>
              <p:nvPr/>
            </p:nvSpPr>
            <p:spPr>
              <a:xfrm rot="4562821">
                <a:off x="3331566" y="-58091"/>
                <a:ext cx="914400" cy="914400"/>
              </a:xfrm>
              <a:prstGeom prst="arc">
                <a:avLst>
                  <a:gd name="adj1" fmla="val 16246627"/>
                  <a:gd name="adj2" fmla="val 17892881"/>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801"/>
              </a:p>
            </p:txBody>
          </p:sp>
        </p:grpSp>
        <p:sp>
          <p:nvSpPr>
            <p:cNvPr id="9" name="Arc 8"/>
            <p:cNvSpPr/>
            <p:nvPr/>
          </p:nvSpPr>
          <p:spPr>
            <a:xfrm rot="4562821">
              <a:off x="-396239" y="720164"/>
              <a:ext cx="2256708" cy="2351012"/>
            </a:xfrm>
            <a:prstGeom prst="arc">
              <a:avLst>
                <a:gd name="adj1" fmla="val 16200000"/>
                <a:gd name="adj2" fmla="val 17892881"/>
              </a:avLst>
            </a:prstGeom>
            <a:ln w="12700">
              <a:prstDash val="sysDash"/>
            </a:ln>
          </p:spPr>
          <p:style>
            <a:lnRef idx="1">
              <a:schemeClr val="accent6"/>
            </a:lnRef>
            <a:fillRef idx="0">
              <a:schemeClr val="accent6"/>
            </a:fillRef>
            <a:effectRef idx="0">
              <a:schemeClr val="accent6"/>
            </a:effectRef>
            <a:fontRef idx="minor">
              <a:schemeClr val="tx1"/>
            </a:fontRef>
          </p:style>
          <p:txBody>
            <a:bodyPr rtlCol="1" anchor="ctr"/>
            <a:lstStyle/>
            <a:p>
              <a:pPr algn="ctr"/>
              <a:endParaRPr lang="he-IL" sz="1801"/>
            </a:p>
          </p:txBody>
        </p:sp>
      </p:grpSp>
      <p:grpSp>
        <p:nvGrpSpPr>
          <p:cNvPr id="14" name="Group 13"/>
          <p:cNvGrpSpPr/>
          <p:nvPr/>
        </p:nvGrpSpPr>
        <p:grpSpPr>
          <a:xfrm rot="5400000">
            <a:off x="8838393" y="1742773"/>
            <a:ext cx="2519862" cy="1716294"/>
            <a:chOff x="2058373" y="2329026"/>
            <a:chExt cx="3521580" cy="2398570"/>
          </a:xfrm>
        </p:grpSpPr>
        <p:sp>
          <p:nvSpPr>
            <p:cNvPr id="15" name="Rectangle 14"/>
            <p:cNvSpPr/>
            <p:nvPr/>
          </p:nvSpPr>
          <p:spPr>
            <a:xfrm rot="10800000" flipV="1">
              <a:off x="2058373" y="2329026"/>
              <a:ext cx="3521580" cy="239857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2441228" flipV="1">
              <a:off x="2508515" y="255117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2441228" flipV="1">
              <a:off x="2959434" y="26873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2441228" flipV="1">
              <a:off x="2846586" y="24394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2441228" flipV="1">
              <a:off x="3708820" y="25371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2441228" flipV="1">
              <a:off x="4038511" y="25917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2441228" flipV="1">
              <a:off x="4325759" y="283198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2441228" flipV="1">
              <a:off x="4507424" y="264459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2441228" flipV="1">
              <a:off x="4842120" y="26311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2441228" flipV="1">
              <a:off x="5123193" y="26420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2441228" flipV="1">
              <a:off x="5080387" y="31194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2441228" flipV="1">
              <a:off x="4969498" y="292031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2441228" flipV="1">
              <a:off x="4842169" y="32914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2441228" flipV="1">
              <a:off x="4990929" y="348226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2441228" flipV="1">
              <a:off x="5261374" y="352937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2441228" flipV="1">
              <a:off x="5097119" y="397683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2441228" flipV="1">
              <a:off x="5252094" y="32516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2441228" flipV="1">
              <a:off x="4504229" y="32531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2441228" flipV="1">
              <a:off x="5304571" y="428737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2441228" flipV="1">
              <a:off x="5250556" y="376619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2441228" flipV="1">
              <a:off x="4460212" y="4117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2441228" flipV="1">
              <a:off x="5292744" y="28537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2441228" flipV="1">
              <a:off x="4853814" y="373446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2441228" flipV="1">
              <a:off x="4853495" y="42430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2441228" flipV="1">
              <a:off x="4736302" y="39297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2441228" flipV="1">
              <a:off x="4132099" y="41664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2441228" flipV="1">
              <a:off x="4295776" y="446813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2441228" flipV="1">
              <a:off x="5037752" y="44869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2441228" flipV="1">
              <a:off x="3866369" y="40738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2441228" flipV="1">
              <a:off x="3842329" y="42941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2441228" flipV="1">
              <a:off x="3430161" y="44812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2441228" flipV="1">
              <a:off x="2866447" y="449818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2441228" flipV="1">
              <a:off x="2551350" y="426528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2441228" flipV="1">
              <a:off x="3332017" y="431429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2441228" flipV="1">
              <a:off x="2257102" y="446057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2441228" flipV="1">
              <a:off x="2338241" y="39835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2441228" flipV="1">
              <a:off x="2811068" y="39686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2441228" flipV="1">
              <a:off x="2694418" y="372798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2441228" flipV="1">
              <a:off x="2375001" y="36004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2441228" flipV="1">
              <a:off x="2422672" y="32770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2441228" flipV="1">
              <a:off x="2616508" y="278447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2441228" flipV="1">
              <a:off x="2217074" y="24305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2441228" flipV="1">
              <a:off x="2715057" y="30677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2441228" flipV="1">
              <a:off x="2306838" y="284107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2441228" flipV="1">
              <a:off x="2253378" y="311498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2441228" flipV="1">
              <a:off x="3055526" y="388279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2441228" flipV="1">
              <a:off x="3086327" y="33872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2441228" flipV="1">
              <a:off x="3186836" y="30134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2441228" flipV="1">
              <a:off x="3446545" y="309671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2441228" flipV="1">
              <a:off x="3941714" y="299850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2441228" flipV="1">
              <a:off x="4110949" y="34746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2441228" flipV="1">
              <a:off x="4146493" y="321438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2441228" flipV="1">
              <a:off x="4230569" y="38600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2441228" flipV="1">
              <a:off x="3764392" y="38019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2441228" flipV="1">
              <a:off x="3244917" y="37859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2441228" flipV="1">
              <a:off x="3315416" y="350133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Isosceles Triangle 79"/>
          <p:cNvSpPr/>
          <p:nvPr/>
        </p:nvSpPr>
        <p:spPr>
          <a:xfrm rot="5400000">
            <a:off x="9503461" y="1171470"/>
            <a:ext cx="684700" cy="2902688"/>
          </a:xfrm>
          <a:prstGeom prst="triangle">
            <a:avLst/>
          </a:prstGeom>
          <a:gradFill>
            <a:gsLst>
              <a:gs pos="0">
                <a:srgbClr val="F9965B"/>
              </a:gs>
              <a:gs pos="100000">
                <a:schemeClr val="tx1">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0584553" y="2354963"/>
            <a:ext cx="1448180" cy="538717"/>
          </a:xfrm>
          <a:prstGeom prst="ellipse">
            <a:avLst/>
          </a:prstGeom>
          <a:gradFill flip="none" rotWithShape="1">
            <a:gsLst>
              <a:gs pos="23000">
                <a:srgbClr val="F9965B"/>
              </a:gs>
              <a:gs pos="100000">
                <a:schemeClr val="tx1">
                  <a:alpha val="0"/>
                </a:schemeClr>
              </a:gs>
            </a:gsLst>
            <a:path path="shap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2900136" y="1522346"/>
            <a:ext cx="2511346" cy="2235512"/>
            <a:chOff x="2728686" y="3309257"/>
            <a:chExt cx="2511346" cy="2235512"/>
          </a:xfrm>
        </p:grpSpPr>
        <p:sp>
          <p:nvSpPr>
            <p:cNvPr id="96" name="Freeform 95"/>
            <p:cNvSpPr/>
            <p:nvPr/>
          </p:nvSpPr>
          <p:spPr>
            <a:xfrm>
              <a:off x="2728686"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949604"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098839"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3839145"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209298"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4579451"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3468992"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2981320" y="1540904"/>
            <a:ext cx="2203344" cy="2238616"/>
            <a:chOff x="863598" y="889283"/>
            <a:chExt cx="2203344" cy="2238616"/>
          </a:xfrm>
        </p:grpSpPr>
        <p:cxnSp>
          <p:nvCxnSpPr>
            <p:cNvPr id="104" name="Straight Connector 103"/>
            <p:cNvCxnSpPr/>
            <p:nvPr/>
          </p:nvCxnSpPr>
          <p:spPr>
            <a:xfrm>
              <a:off x="1230822" y="889283"/>
              <a:ext cx="0" cy="223861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965270" y="889283"/>
              <a:ext cx="0" cy="223861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332494" y="889283"/>
              <a:ext cx="0" cy="2238616"/>
            </a:xfrm>
            <a:prstGeom prst="line">
              <a:avLst/>
            </a:prstGeom>
            <a:ln w="381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699718" y="889283"/>
              <a:ext cx="0" cy="223861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066942" y="889283"/>
              <a:ext cx="0" cy="2238616"/>
            </a:xfrm>
            <a:prstGeom prst="line">
              <a:avLst/>
            </a:prstGeom>
            <a:ln w="381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598046" y="889283"/>
              <a:ext cx="0" cy="2238616"/>
            </a:xfrm>
            <a:prstGeom prst="line">
              <a:avLst/>
            </a:prstGeom>
            <a:ln w="381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63598" y="889283"/>
              <a:ext cx="0" cy="2238616"/>
            </a:xfrm>
            <a:prstGeom prst="line">
              <a:avLst/>
            </a:prstGeom>
            <a:ln w="38100">
              <a:solidFill>
                <a:srgbClr val="F9965B"/>
              </a:solidFill>
            </a:ln>
          </p:spPr>
          <p:style>
            <a:lnRef idx="1">
              <a:schemeClr val="accent1"/>
            </a:lnRef>
            <a:fillRef idx="0">
              <a:schemeClr val="accent1"/>
            </a:fillRef>
            <a:effectRef idx="0">
              <a:schemeClr val="accent1"/>
            </a:effectRef>
            <a:fontRef idx="minor">
              <a:schemeClr val="tx1"/>
            </a:fontRef>
          </p:style>
        </p:cxnSp>
      </p:grpSp>
      <p:sp>
        <p:nvSpPr>
          <p:cNvPr id="113" name="Isosceles Triangle 112"/>
          <p:cNvSpPr/>
          <p:nvPr/>
        </p:nvSpPr>
        <p:spPr>
          <a:xfrm rot="5400000">
            <a:off x="9502650" y="1172289"/>
            <a:ext cx="684700" cy="2902688"/>
          </a:xfrm>
          <a:prstGeom prst="triangle">
            <a:avLst>
              <a:gd name="adj" fmla="val 32194"/>
            </a:avLst>
          </a:prstGeom>
          <a:gradFill>
            <a:gsLst>
              <a:gs pos="0">
                <a:srgbClr val="F9965B"/>
              </a:gs>
              <a:gs pos="100000">
                <a:schemeClr val="tx1">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rot="5400000">
            <a:off x="9502650" y="1172289"/>
            <a:ext cx="684700" cy="2902688"/>
          </a:xfrm>
          <a:prstGeom prst="triangle">
            <a:avLst>
              <a:gd name="adj" fmla="val 16613"/>
            </a:avLst>
          </a:prstGeom>
          <a:gradFill>
            <a:gsLst>
              <a:gs pos="0">
                <a:srgbClr val="F9965B"/>
              </a:gs>
              <a:gs pos="100000">
                <a:schemeClr val="tx1">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89C09C93-5C22-46FF-BA8A-ABA0B6C7E97B}"/>
              </a:ext>
            </a:extLst>
          </p:cNvPr>
          <p:cNvSpPr txBox="1"/>
          <p:nvPr/>
        </p:nvSpPr>
        <p:spPr>
          <a:xfrm>
            <a:off x="-362532" y="2567551"/>
            <a:ext cx="2970771" cy="954107"/>
          </a:xfrm>
          <a:prstGeom prst="rect">
            <a:avLst/>
          </a:prstGeom>
          <a:noFill/>
        </p:spPr>
        <p:txBody>
          <a:bodyPr wrap="square" rtlCol="0">
            <a:spAutoFit/>
          </a:bodyPr>
          <a:lstStyle/>
          <a:p>
            <a:pPr algn="ctr"/>
            <a:r>
              <a:rPr lang="en-US" sz="2800" b="1" dirty="0">
                <a:solidFill>
                  <a:schemeClr val="bg1"/>
                </a:solidFill>
                <a:latin typeface="+mj-lt"/>
                <a:cs typeface="Calibri Light" panose="020F0302020204030204" pitchFamily="34" charset="0"/>
              </a:rPr>
              <a:t>Spatial light modulator</a:t>
            </a:r>
          </a:p>
        </p:txBody>
      </p:sp>
      <p:sp>
        <p:nvSpPr>
          <p:cNvPr id="122" name="Freeform 121"/>
          <p:cNvSpPr/>
          <p:nvPr/>
        </p:nvSpPr>
        <p:spPr>
          <a:xfrm>
            <a:off x="2193517" y="1262601"/>
            <a:ext cx="365362" cy="2812305"/>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itle 1">
            <a:extLst>
              <a:ext uri="{FF2B5EF4-FFF2-40B4-BE49-F238E27FC236}">
                <a16:creationId xmlns:a16="http://schemas.microsoft.com/office/drawing/2014/main" id="{1A3B3D92-1AA4-4FE7-88F2-9FFF9AF75F28}"/>
              </a:ext>
            </a:extLst>
          </p:cNvPr>
          <p:cNvSpPr txBox="1">
            <a:spLocks/>
          </p:cNvSpPr>
          <p:nvPr/>
        </p:nvSpPr>
        <p:spPr>
          <a:xfrm>
            <a:off x="0" y="2"/>
            <a:ext cx="12192000" cy="732816"/>
          </a:xfrm>
          <a:prstGeom prst="rect">
            <a:avLst/>
          </a:prstGeom>
          <a:solidFill>
            <a:srgbClr val="0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Speckle imaging applications</a:t>
            </a:r>
            <a:r>
              <a:rPr lang="he-IL" sz="4000" b="1" dirty="0">
                <a:solidFill>
                  <a:srgbClr val="FFC000"/>
                </a:solidFill>
              </a:rPr>
              <a:t> </a:t>
            </a:r>
            <a:endParaRPr lang="en-US" sz="4000" b="1" dirty="0">
              <a:solidFill>
                <a:srgbClr val="FFC000"/>
              </a:solidFill>
            </a:endParaRPr>
          </a:p>
        </p:txBody>
      </p:sp>
      <p:sp>
        <p:nvSpPr>
          <p:cNvPr id="2" name="Rectangle 1"/>
          <p:cNvSpPr/>
          <p:nvPr/>
        </p:nvSpPr>
        <p:spPr>
          <a:xfrm>
            <a:off x="2608239" y="1917903"/>
            <a:ext cx="3170467" cy="1323425"/>
          </a:xfrm>
          <a:prstGeom prst="rect">
            <a:avLst/>
          </a:prstGeom>
          <a:solidFill>
            <a:srgbClr val="F9965B">
              <a:alpha val="6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Slide Number Placeholder 2">
            <a:extLst>
              <a:ext uri="{FF2B5EF4-FFF2-40B4-BE49-F238E27FC236}">
                <a16:creationId xmlns:a16="http://schemas.microsoft.com/office/drawing/2014/main" id="{41946F84-2523-488B-B8EB-580B647F501B}"/>
              </a:ext>
            </a:extLst>
          </p:cNvPr>
          <p:cNvSpPr txBox="1">
            <a:spLocks/>
          </p:cNvSpPr>
          <p:nvPr/>
        </p:nvSpPr>
        <p:spPr>
          <a:xfrm>
            <a:off x="11537535" y="6356351"/>
            <a:ext cx="654465"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fld id="{21486E46-8155-4659-B003-5F764003AB30}" type="slidenum">
              <a:rPr lang="he-IL" smtClean="0"/>
              <a:pPr/>
              <a:t>5</a:t>
            </a:fld>
            <a:endParaRPr lang="he-IL"/>
          </a:p>
        </p:txBody>
      </p:sp>
      <p:sp>
        <p:nvSpPr>
          <p:cNvPr id="120" name="TextBox 119">
            <a:extLst>
              <a:ext uri="{FF2B5EF4-FFF2-40B4-BE49-F238E27FC236}">
                <a16:creationId xmlns:a16="http://schemas.microsoft.com/office/drawing/2014/main" id="{89C09C93-5C22-46FF-BA8A-ABA0B6C7E97B}"/>
              </a:ext>
            </a:extLst>
          </p:cNvPr>
          <p:cNvSpPr txBox="1"/>
          <p:nvPr/>
        </p:nvSpPr>
        <p:spPr>
          <a:xfrm>
            <a:off x="0" y="579353"/>
            <a:ext cx="12192000" cy="461665"/>
          </a:xfrm>
          <a:prstGeom prst="rect">
            <a:avLst/>
          </a:prstGeom>
          <a:noFill/>
        </p:spPr>
        <p:txBody>
          <a:bodyPr wrap="square" rtlCol="0">
            <a:spAutoFit/>
          </a:bodyPr>
          <a:lstStyle/>
          <a:p>
            <a:pPr algn="ctr"/>
            <a:r>
              <a:rPr lang="en-US" sz="2400" b="1" dirty="0">
                <a:solidFill>
                  <a:schemeClr val="bg1"/>
                </a:solidFill>
                <a:latin typeface="+mj-lt"/>
              </a:rPr>
              <a:t>Adaptive optics focusing through scattering material </a:t>
            </a:r>
            <a:r>
              <a:rPr lang="en-US" i="1" dirty="0">
                <a:solidFill>
                  <a:schemeClr val="bg1"/>
                </a:solidFill>
                <a:latin typeface="+mj-lt"/>
              </a:rPr>
              <a:t>[</a:t>
            </a:r>
            <a:r>
              <a:rPr lang="en-US" i="1" dirty="0" err="1">
                <a:solidFill>
                  <a:schemeClr val="bg1"/>
                </a:solidFill>
                <a:latin typeface="+mj-lt"/>
              </a:rPr>
              <a:t>Judkewitz</a:t>
            </a:r>
            <a:r>
              <a:rPr lang="en-US" i="1" dirty="0">
                <a:solidFill>
                  <a:schemeClr val="bg1"/>
                </a:solidFill>
                <a:latin typeface="+mj-lt"/>
              </a:rPr>
              <a:t> et al. 2014]</a:t>
            </a:r>
            <a:endParaRPr lang="en-US" sz="1400" b="1" i="1" dirty="0">
              <a:solidFill>
                <a:schemeClr val="bg1"/>
              </a:solidFill>
              <a:latin typeface="+mj-lt"/>
            </a:endParaRPr>
          </a:p>
        </p:txBody>
      </p:sp>
      <p:sp>
        <p:nvSpPr>
          <p:cNvPr id="124" name="TextBox 123">
            <a:extLst>
              <a:ext uri="{FF2B5EF4-FFF2-40B4-BE49-F238E27FC236}">
                <a16:creationId xmlns:a16="http://schemas.microsoft.com/office/drawing/2014/main" id="{85E0AB8B-3C04-4AF3-94C5-213C51E6EDF2}"/>
              </a:ext>
            </a:extLst>
          </p:cNvPr>
          <p:cNvSpPr txBox="1"/>
          <p:nvPr/>
        </p:nvSpPr>
        <p:spPr>
          <a:xfrm>
            <a:off x="1097742" y="4201755"/>
            <a:ext cx="9996517" cy="954107"/>
          </a:xfrm>
          <a:prstGeom prst="rect">
            <a:avLst/>
          </a:prstGeom>
          <a:noFill/>
        </p:spPr>
        <p:txBody>
          <a:bodyPr wrap="square" rtlCol="0">
            <a:spAutoFit/>
          </a:bodyPr>
          <a:lstStyle/>
          <a:p>
            <a:pPr algn="ctr"/>
            <a:r>
              <a:rPr lang="en-US" sz="2800" b="1" dirty="0">
                <a:solidFill>
                  <a:srgbClr val="FFFF99"/>
                </a:solidFill>
              </a:rPr>
              <a:t>Can we focus at nearby points by reusing the same adaptive pattern?</a:t>
            </a:r>
          </a:p>
        </p:txBody>
      </p:sp>
      <p:sp>
        <p:nvSpPr>
          <p:cNvPr id="125" name="TextBox 124">
            <a:extLst>
              <a:ext uri="{FF2B5EF4-FFF2-40B4-BE49-F238E27FC236}">
                <a16:creationId xmlns:a16="http://schemas.microsoft.com/office/drawing/2014/main" id="{85E0AB8B-3C04-4AF3-94C5-213C51E6EDF2}"/>
              </a:ext>
            </a:extLst>
          </p:cNvPr>
          <p:cNvSpPr txBox="1"/>
          <p:nvPr/>
        </p:nvSpPr>
        <p:spPr>
          <a:xfrm>
            <a:off x="1097742" y="5051186"/>
            <a:ext cx="9996517" cy="523220"/>
          </a:xfrm>
          <a:prstGeom prst="rect">
            <a:avLst/>
          </a:prstGeom>
          <a:noFill/>
        </p:spPr>
        <p:txBody>
          <a:bodyPr wrap="square" rtlCol="0">
            <a:spAutoFit/>
          </a:bodyPr>
          <a:lstStyle/>
          <a:p>
            <a:pPr algn="ctr"/>
            <a:r>
              <a:rPr lang="en-US" sz="2800" b="1" dirty="0">
                <a:solidFill>
                  <a:srgbClr val="FFFF99"/>
                </a:solidFill>
              </a:rPr>
              <a:t>For what ranges is this possible?</a:t>
            </a:r>
          </a:p>
        </p:txBody>
      </p:sp>
    </p:spTree>
    <p:extLst>
      <p:ext uri="{BB962C8B-B14F-4D97-AF65-F5344CB8AC3E}">
        <p14:creationId xmlns:p14="http://schemas.microsoft.com/office/powerpoint/2010/main" val="16265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3"/>
                                        </p:tgtEl>
                                      </p:cBhvr>
                                    </p:animEffect>
                                    <p:set>
                                      <p:cBhvr>
                                        <p:cTn id="15" dur="1" fill="hold">
                                          <p:stCondLst>
                                            <p:cond delay="499"/>
                                          </p:stCondLst>
                                        </p:cTn>
                                        <p:tgtEl>
                                          <p:spTgt spid="10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500"/>
                                        <p:tgtEl>
                                          <p:spTgt spid="1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fade">
                                      <p:cBhvr>
                                        <p:cTn id="21" dur="500"/>
                                        <p:tgtEl>
                                          <p:spTgt spid="1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fade">
                                      <p:cBhvr>
                                        <p:cTn id="24" dur="500"/>
                                        <p:tgtEl>
                                          <p:spTgt spid="122"/>
                                        </p:tgtEl>
                                      </p:cBhvr>
                                    </p:animEffect>
                                  </p:childTnLst>
                                </p:cTn>
                              </p:par>
                              <p:par>
                                <p:cTn id="25" presetID="10" presetClass="exit" presetSubtype="0" fill="hold" grpId="1" nodeType="withEffect">
                                  <p:stCondLst>
                                    <p:cond delay="0"/>
                                  </p:stCondLst>
                                  <p:childTnLst>
                                    <p:animEffect transition="out" filter="fade">
                                      <p:cBhvr>
                                        <p:cTn id="26" dur="500"/>
                                        <p:tgtEl>
                                          <p:spTgt spid="81"/>
                                        </p:tgtEl>
                                      </p:cBhvr>
                                    </p:animEffect>
                                    <p:set>
                                      <p:cBhvr>
                                        <p:cTn id="27" dur="1" fill="hold">
                                          <p:stCondLst>
                                            <p:cond delay="499"/>
                                          </p:stCondLst>
                                        </p:cTn>
                                        <p:tgtEl>
                                          <p:spTgt spid="8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300000">
                                      <p:cBhvr>
                                        <p:cTn id="35" dur="2000" fill="hold"/>
                                        <p:tgtEl>
                                          <p:spTgt spid="111"/>
                                        </p:tgtEl>
                                        <p:attrNameLst>
                                          <p:attrName>r</p:attrName>
                                        </p:attrNameLst>
                                      </p:cBhvr>
                                    </p:animRot>
                                  </p:childTnLst>
                                </p:cTn>
                              </p:par>
                              <p:par>
                                <p:cTn id="36" presetID="10" presetClass="exit" presetSubtype="0" fill="hold" grpId="0" nodeType="withEffect">
                                  <p:stCondLst>
                                    <p:cond delay="0"/>
                                  </p:stCondLst>
                                  <p:childTnLst>
                                    <p:animEffect transition="out" filter="fade">
                                      <p:cBhvr>
                                        <p:cTn id="37" dur="2000"/>
                                        <p:tgtEl>
                                          <p:spTgt spid="80"/>
                                        </p:tgtEl>
                                      </p:cBhvr>
                                    </p:animEffect>
                                    <p:set>
                                      <p:cBhvr>
                                        <p:cTn id="38" dur="1" fill="hold">
                                          <p:stCondLst>
                                            <p:cond delay="1999"/>
                                          </p:stCondLst>
                                        </p:cTn>
                                        <p:tgtEl>
                                          <p:spTgt spid="80"/>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2000"/>
                                        <p:tgtEl>
                                          <p:spTgt spid="113"/>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300000">
                                      <p:cBhvr>
                                        <p:cTn id="45" dur="2000" fill="hold"/>
                                        <p:tgtEl>
                                          <p:spTgt spid="111"/>
                                        </p:tgtEl>
                                        <p:attrNameLst>
                                          <p:attrName>r</p:attrName>
                                        </p:attrNameLst>
                                      </p:cBhvr>
                                    </p:animRot>
                                  </p:childTnLst>
                                </p:cTn>
                              </p:par>
                              <p:par>
                                <p:cTn id="46" presetID="10" presetClass="entr" presetSubtype="0"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fade">
                                      <p:cBhvr>
                                        <p:cTn id="48" dur="2000"/>
                                        <p:tgtEl>
                                          <p:spTgt spid="114"/>
                                        </p:tgtEl>
                                      </p:cBhvr>
                                    </p:animEffect>
                                  </p:childTnLst>
                                </p:cTn>
                              </p:par>
                              <p:par>
                                <p:cTn id="49" presetID="10" presetClass="exit" presetSubtype="0" fill="hold" grpId="1" nodeType="withEffect">
                                  <p:stCondLst>
                                    <p:cond delay="0"/>
                                  </p:stCondLst>
                                  <p:childTnLst>
                                    <p:animEffect transition="out" filter="fade">
                                      <p:cBhvr>
                                        <p:cTn id="50" dur="2000"/>
                                        <p:tgtEl>
                                          <p:spTgt spid="113"/>
                                        </p:tgtEl>
                                      </p:cBhvr>
                                    </p:animEffect>
                                    <p:set>
                                      <p:cBhvr>
                                        <p:cTn id="51" dur="1" fill="hold">
                                          <p:stCondLst>
                                            <p:cond delay="1999"/>
                                          </p:stCondLst>
                                        </p:cTn>
                                        <p:tgtEl>
                                          <p:spTgt spid="1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1" grpId="1" animBg="1"/>
      <p:bldP spid="113" grpId="0" animBg="1"/>
      <p:bldP spid="113" grpId="1" animBg="1"/>
      <p:bldP spid="114" grpId="0" animBg="1"/>
      <p:bldP spid="116" grpId="0"/>
      <p:bldP spid="122" grpId="0" animBg="1"/>
      <p:bldP spid="124" grpId="0" uiExpand="1"/>
      <p:bldP spid="125"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idx="4294967295"/>
          </p:nvPr>
        </p:nvSpPr>
        <p:spPr>
          <a:xfrm>
            <a:off x="0" y="2"/>
            <a:ext cx="12192000" cy="732816"/>
          </a:xfrm>
        </p:spPr>
        <p:txBody>
          <a:bodyPr>
            <a:noAutofit/>
          </a:bodyPr>
          <a:lstStyle/>
          <a:p>
            <a:r>
              <a:rPr lang="en-US" sz="4000" b="1" dirty="0">
                <a:solidFill>
                  <a:srgbClr val="FFC000"/>
                </a:solidFill>
              </a:rPr>
              <a:t>Rendering speckles, how</a:t>
            </a:r>
            <a:r>
              <a:rPr lang="en-US" sz="3600" b="1" dirty="0">
                <a:solidFill>
                  <a:srgbClr val="FFC000"/>
                </a:solidFill>
              </a:rPr>
              <a:t>?</a:t>
            </a:r>
          </a:p>
        </p:txBody>
      </p:sp>
      <p:grpSp>
        <p:nvGrpSpPr>
          <p:cNvPr id="4" name="Group 3"/>
          <p:cNvGrpSpPr/>
          <p:nvPr/>
        </p:nvGrpSpPr>
        <p:grpSpPr>
          <a:xfrm>
            <a:off x="1206500" y="2241441"/>
            <a:ext cx="2524585" cy="2524585"/>
            <a:chOff x="876300" y="2764949"/>
            <a:chExt cx="2813877" cy="2813877"/>
          </a:xfrm>
        </p:grpSpPr>
        <p:pic>
          <p:nvPicPr>
            <p:cNvPr id="173" name="Picture 172" descr="Computer Silhouette Free Stock Photo - Public Domain Pictures"/>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876300" y="2764949"/>
              <a:ext cx="2813877" cy="2813877"/>
            </a:xfrm>
            <a:prstGeom prst="rect">
              <a:avLst/>
            </a:prstGeom>
          </p:spPr>
        </p:pic>
        <p:grpSp>
          <p:nvGrpSpPr>
            <p:cNvPr id="185" name="Group 184"/>
            <p:cNvGrpSpPr/>
            <p:nvPr/>
          </p:nvGrpSpPr>
          <p:grpSpPr>
            <a:xfrm>
              <a:off x="1449563" y="3131106"/>
              <a:ext cx="1718149" cy="1170242"/>
              <a:chOff x="4510822" y="4618013"/>
              <a:chExt cx="3187700" cy="2171161"/>
            </a:xfrm>
          </p:grpSpPr>
          <p:sp>
            <p:nvSpPr>
              <p:cNvPr id="186" name="Rectangle 185"/>
              <p:cNvSpPr/>
              <p:nvPr/>
            </p:nvSpPr>
            <p:spPr>
              <a:xfrm rot="10800000" flipV="1">
                <a:off x="4510822" y="4618013"/>
                <a:ext cx="3187700" cy="2171161"/>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2441228" flipV="1">
                <a:off x="4918286" y="481909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2441228" flipV="1">
                <a:off x="5326454" y="494233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2441228" flipV="1">
                <a:off x="5698511" y="4735168"/>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2441228" flipV="1">
                <a:off x="5935815" y="488397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2441228" flipV="1">
                <a:off x="6303224" y="485583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2441228" flipV="1">
                <a:off x="6563238" y="507328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2441228" flipV="1">
                <a:off x="6615594" y="4757092"/>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2441228" flipV="1">
                <a:off x="7030643" y="489151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2441228" flipV="1">
                <a:off x="7285067" y="490133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2441228" flipV="1">
                <a:off x="7246320" y="5333456"/>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2441228" flipV="1">
                <a:off x="6913152" y="519635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2441228" flipV="1">
                <a:off x="7030687" y="548915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2441228" flipV="1">
                <a:off x="7165343" y="5661914"/>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12441228" flipV="1">
                <a:off x="7410147" y="570456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2441228" flipV="1">
                <a:off x="7261465" y="610959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2441228" flipV="1">
                <a:off x="7011506" y="5889417"/>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2441228" flipV="1">
                <a:off x="6724787" y="545456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2441228" flipV="1">
                <a:off x="7449249" y="6390694"/>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12441228" flipV="1">
                <a:off x="7400355" y="5918925"/>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2441228" flipV="1">
                <a:off x="6684943" y="6236795"/>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2441228" flipV="1">
                <a:off x="7438543" y="509300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2441228" flipV="1">
                <a:off x="6855029" y="574315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2441228" flipV="1">
                <a:off x="7040939" y="6350528"/>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2441228" flipV="1">
                <a:off x="6934857" y="6066986"/>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2441228" flipV="1">
                <a:off x="6433922" y="6289888"/>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2441228" flipV="1">
                <a:off x="6714806" y="6479262"/>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2441228" flipV="1">
                <a:off x="6190461" y="645567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2441228" flipV="1">
                <a:off x="6061311" y="625786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2441228" flipV="1">
                <a:off x="5723287" y="6361027"/>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2441228" flipV="1">
                <a:off x="5767289" y="6555145"/>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2441228" flipV="1">
                <a:off x="5420925" y="633906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2441228" flipV="1">
                <a:off x="4957060" y="637069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2441228" flipV="1">
                <a:off x="5214781" y="6476597"/>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12441228" flipV="1">
                <a:off x="4690710" y="654747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2441228" flipV="1">
                <a:off x="4764156" y="611564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12441228" flipV="1">
                <a:off x="5192154" y="610215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2441228" flipV="1">
                <a:off x="5086564" y="588433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2441228" flipV="1">
                <a:off x="4797431" y="5768907"/>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2441228" flipV="1">
                <a:off x="4840582" y="5476142"/>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2441228" flipV="1">
                <a:off x="5016040" y="5030277"/>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12441228" flipV="1">
                <a:off x="4654477" y="470991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2441228" flipV="1">
                <a:off x="5105246" y="528666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2441228" flipV="1">
                <a:off x="4735730" y="508151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2441228" flipV="1">
                <a:off x="5056855" y="553461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2441228" flipV="1">
                <a:off x="4687339" y="5329453"/>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2441228" flipV="1">
                <a:off x="5413435" y="602447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2441228" flipV="1">
                <a:off x="5441316" y="557587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2441228" flipV="1">
                <a:off x="5532296" y="523751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2441228" flipV="1">
                <a:off x="5844979" y="5269808"/>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2441228" flipV="1">
                <a:off x="6215604" y="5224022"/>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2441228" flipV="1">
                <a:off x="6368794" y="565506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2441228" flipV="1">
                <a:off x="6400968" y="5419426"/>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2441228" flipV="1">
                <a:off x="6556726" y="5967919"/>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2441228" flipV="1">
                <a:off x="6055094" y="5951296"/>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2441228" flipV="1">
                <a:off x="5725891" y="6040316"/>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2441228" flipV="1">
                <a:off x="5648685" y="5679171"/>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2441228" flipV="1">
                <a:off x="5981423" y="5671050"/>
                <a:ext cx="115338" cy="115338"/>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4" name="Rectangle 243">
            <a:extLst>
              <a:ext uri="{FF2B5EF4-FFF2-40B4-BE49-F238E27FC236}">
                <a16:creationId xmlns:a16="http://schemas.microsoft.com/office/drawing/2014/main" id="{7C27A6F8-766B-433B-A55F-4AA011D1F24F}"/>
              </a:ext>
            </a:extLst>
          </p:cNvPr>
          <p:cNvSpPr/>
          <p:nvPr/>
        </p:nvSpPr>
        <p:spPr>
          <a:xfrm>
            <a:off x="411908" y="889418"/>
            <a:ext cx="4557485" cy="1077218"/>
          </a:xfrm>
          <a:prstGeom prst="rect">
            <a:avLst/>
          </a:prstGeom>
        </p:spPr>
        <p:txBody>
          <a:bodyPr wrap="square">
            <a:spAutoFit/>
          </a:bodyPr>
          <a:lstStyle/>
          <a:p>
            <a:pPr lvl="0" algn="ctr">
              <a:spcBef>
                <a:spcPct val="20000"/>
              </a:spcBef>
            </a:pPr>
            <a:r>
              <a:rPr lang="en-US" sz="3200" b="1" dirty="0">
                <a:solidFill>
                  <a:srgbClr val="FFFF99"/>
                </a:solidFill>
                <a:latin typeface="+mj-lt"/>
              </a:rPr>
              <a:t>Solve wave optics equations</a:t>
            </a:r>
          </a:p>
        </p:txBody>
      </p:sp>
      <p:sp>
        <p:nvSpPr>
          <p:cNvPr id="246" name="Rectangle 245">
            <a:extLst>
              <a:ext uri="{FF2B5EF4-FFF2-40B4-BE49-F238E27FC236}">
                <a16:creationId xmlns:a16="http://schemas.microsoft.com/office/drawing/2014/main" id="{7C27A6F8-766B-433B-A55F-4AA011D1F24F}"/>
              </a:ext>
            </a:extLst>
          </p:cNvPr>
          <p:cNvSpPr/>
          <p:nvPr/>
        </p:nvSpPr>
        <p:spPr>
          <a:xfrm>
            <a:off x="6082605" y="877695"/>
            <a:ext cx="5820229" cy="1027974"/>
          </a:xfrm>
          <a:prstGeom prst="rect">
            <a:avLst/>
          </a:prstGeom>
        </p:spPr>
        <p:txBody>
          <a:bodyPr wrap="square">
            <a:spAutoFit/>
          </a:bodyPr>
          <a:lstStyle/>
          <a:p>
            <a:pPr lvl="0" algn="ctr">
              <a:spcBef>
                <a:spcPct val="20000"/>
              </a:spcBef>
            </a:pPr>
            <a:r>
              <a:rPr lang="en-US" sz="3200" b="1" dirty="0">
                <a:solidFill>
                  <a:srgbClr val="FFFF99"/>
                </a:solidFill>
                <a:latin typeface="+mj-lt"/>
              </a:rPr>
              <a:t>Monte-Carlo approach</a:t>
            </a:r>
          </a:p>
          <a:p>
            <a:pPr lvl="0" algn="ctr">
              <a:spcBef>
                <a:spcPct val="20000"/>
              </a:spcBef>
            </a:pPr>
            <a:r>
              <a:rPr lang="en-US" sz="2400" b="1" dirty="0">
                <a:solidFill>
                  <a:srgbClr val="FFFF99"/>
                </a:solidFill>
                <a:latin typeface="+mj-lt"/>
              </a:rPr>
              <a:t>Bar et al. 2019</a:t>
            </a:r>
          </a:p>
        </p:txBody>
      </p:sp>
      <p:grpSp>
        <p:nvGrpSpPr>
          <p:cNvPr id="250" name="Group 249"/>
          <p:cNvGrpSpPr/>
          <p:nvPr/>
        </p:nvGrpSpPr>
        <p:grpSpPr>
          <a:xfrm>
            <a:off x="7960650" y="2143343"/>
            <a:ext cx="2256261" cy="2257200"/>
            <a:chOff x="130529" y="182167"/>
            <a:chExt cx="1461894" cy="1415442"/>
          </a:xfrm>
        </p:grpSpPr>
        <p:sp>
          <p:nvSpPr>
            <p:cNvPr id="251" name="Oval 250"/>
            <p:cNvSpPr/>
            <p:nvPr/>
          </p:nvSpPr>
          <p:spPr>
            <a:xfrm>
              <a:off x="130529" y="182167"/>
              <a:ext cx="1461894" cy="1415442"/>
            </a:xfrm>
            <a:prstGeom prst="ellipse">
              <a:avLst/>
            </a:prstGeom>
            <a:solidFill>
              <a:schemeClr val="bg1">
                <a:lumMod val="95000"/>
              </a:scheme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2" name="Freeform 251"/>
            <p:cNvSpPr/>
            <p:nvPr/>
          </p:nvSpPr>
          <p:spPr>
            <a:xfrm rot="197200">
              <a:off x="260641" y="231129"/>
              <a:ext cx="894417" cy="1046389"/>
            </a:xfrm>
            <a:custGeom>
              <a:avLst/>
              <a:gdLst>
                <a:gd name="connsiteX0" fmla="*/ 0 w 857250"/>
                <a:gd name="connsiteY0" fmla="*/ 1035050 h 1035050"/>
                <a:gd name="connsiteX1" fmla="*/ 342900 w 857250"/>
                <a:gd name="connsiteY1" fmla="*/ 850900 h 1035050"/>
                <a:gd name="connsiteX2" fmla="*/ 311150 w 857250"/>
                <a:gd name="connsiteY2" fmla="*/ 393700 h 1035050"/>
                <a:gd name="connsiteX3" fmla="*/ 717550 w 857250"/>
                <a:gd name="connsiteY3" fmla="*/ 234950 h 1035050"/>
                <a:gd name="connsiteX4" fmla="*/ 857250 w 85725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 h="1035050">
                  <a:moveTo>
                    <a:pt x="0" y="1035050"/>
                  </a:moveTo>
                  <a:lnTo>
                    <a:pt x="342900" y="850900"/>
                  </a:lnTo>
                  <a:lnTo>
                    <a:pt x="311150" y="393700"/>
                  </a:lnTo>
                  <a:lnTo>
                    <a:pt x="717550" y="234950"/>
                  </a:lnTo>
                  <a:lnTo>
                    <a:pt x="85725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3" name="Freeform 252"/>
            <p:cNvSpPr/>
            <p:nvPr/>
          </p:nvSpPr>
          <p:spPr>
            <a:xfrm>
              <a:off x="146050" y="711200"/>
              <a:ext cx="1422400" cy="463550"/>
            </a:xfrm>
            <a:custGeom>
              <a:avLst/>
              <a:gdLst>
                <a:gd name="connsiteX0" fmla="*/ 0 w 1422400"/>
                <a:gd name="connsiteY0" fmla="*/ 285750 h 463550"/>
                <a:gd name="connsiteX1" fmla="*/ 184150 w 1422400"/>
                <a:gd name="connsiteY1" fmla="*/ 203200 h 463550"/>
                <a:gd name="connsiteX2" fmla="*/ 723900 w 1422400"/>
                <a:gd name="connsiteY2" fmla="*/ 215900 h 463550"/>
                <a:gd name="connsiteX3" fmla="*/ 1130300 w 1422400"/>
                <a:gd name="connsiteY3" fmla="*/ 463550 h 463550"/>
                <a:gd name="connsiteX4" fmla="*/ 1422400 w 1422400"/>
                <a:gd name="connsiteY4" fmla="*/ 0 h 46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400" h="463550">
                  <a:moveTo>
                    <a:pt x="0" y="285750"/>
                  </a:moveTo>
                  <a:lnTo>
                    <a:pt x="184150" y="203200"/>
                  </a:lnTo>
                  <a:lnTo>
                    <a:pt x="723900" y="215900"/>
                  </a:lnTo>
                  <a:lnTo>
                    <a:pt x="1130300" y="463550"/>
                  </a:lnTo>
                  <a:lnTo>
                    <a:pt x="142240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4" name="Freeform 253"/>
            <p:cNvSpPr/>
            <p:nvPr/>
          </p:nvSpPr>
          <p:spPr>
            <a:xfrm>
              <a:off x="807476" y="482599"/>
              <a:ext cx="614924" cy="1089629"/>
            </a:xfrm>
            <a:custGeom>
              <a:avLst/>
              <a:gdLst>
                <a:gd name="connsiteX0" fmla="*/ 0 w 609600"/>
                <a:gd name="connsiteY0" fmla="*/ 1085850 h 1085850"/>
                <a:gd name="connsiteX1" fmla="*/ 203200 w 609600"/>
                <a:gd name="connsiteY1" fmla="*/ 908050 h 1085850"/>
                <a:gd name="connsiteX2" fmla="*/ 349250 w 609600"/>
                <a:gd name="connsiteY2" fmla="*/ 349250 h 1085850"/>
                <a:gd name="connsiteX3" fmla="*/ 609600 w 609600"/>
                <a:gd name="connsiteY3" fmla="*/ 0 h 1085850"/>
              </a:gdLst>
              <a:ahLst/>
              <a:cxnLst>
                <a:cxn ang="0">
                  <a:pos x="connsiteX0" y="connsiteY0"/>
                </a:cxn>
                <a:cxn ang="0">
                  <a:pos x="connsiteX1" y="connsiteY1"/>
                </a:cxn>
                <a:cxn ang="0">
                  <a:pos x="connsiteX2" y="connsiteY2"/>
                </a:cxn>
                <a:cxn ang="0">
                  <a:pos x="connsiteX3" y="connsiteY3"/>
                </a:cxn>
              </a:cxnLst>
              <a:rect l="l" t="t" r="r" b="b"/>
              <a:pathLst>
                <a:path w="609600" h="1085850">
                  <a:moveTo>
                    <a:pt x="0" y="1085850"/>
                  </a:moveTo>
                  <a:lnTo>
                    <a:pt x="203200" y="908050"/>
                  </a:lnTo>
                  <a:lnTo>
                    <a:pt x="349250" y="349250"/>
                  </a:lnTo>
                  <a:lnTo>
                    <a:pt x="60960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5" name="Freeform 254"/>
            <p:cNvSpPr/>
            <p:nvPr/>
          </p:nvSpPr>
          <p:spPr>
            <a:xfrm>
              <a:off x="171450" y="241300"/>
              <a:ext cx="1104900" cy="533400"/>
            </a:xfrm>
            <a:custGeom>
              <a:avLst/>
              <a:gdLst>
                <a:gd name="connsiteX0" fmla="*/ 0 w 1104900"/>
                <a:gd name="connsiteY0" fmla="*/ 444500 h 533400"/>
                <a:gd name="connsiteX1" fmla="*/ 158750 w 1104900"/>
                <a:gd name="connsiteY1" fmla="*/ 361950 h 533400"/>
                <a:gd name="connsiteX2" fmla="*/ 527050 w 1104900"/>
                <a:gd name="connsiteY2" fmla="*/ 0 h 533400"/>
                <a:gd name="connsiteX3" fmla="*/ 762000 w 1104900"/>
                <a:gd name="connsiteY3" fmla="*/ 533400 h 533400"/>
                <a:gd name="connsiteX4" fmla="*/ 1104900 w 1104900"/>
                <a:gd name="connsiteY4" fmla="*/ 8890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533400">
                  <a:moveTo>
                    <a:pt x="0" y="444500"/>
                  </a:moveTo>
                  <a:lnTo>
                    <a:pt x="158750" y="361950"/>
                  </a:lnTo>
                  <a:lnTo>
                    <a:pt x="527050" y="0"/>
                  </a:lnTo>
                  <a:lnTo>
                    <a:pt x="762000" y="533400"/>
                  </a:lnTo>
                  <a:lnTo>
                    <a:pt x="1104900" y="8890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56" name="Rounded Rectangle 255">
            <a:extLst>
              <a:ext uri="{FF2B5EF4-FFF2-40B4-BE49-F238E27FC236}">
                <a16:creationId xmlns:a16="http://schemas.microsoft.com/office/drawing/2014/main" id="{7C27A6F8-766B-433B-A55F-4AA011D1F24F}"/>
              </a:ext>
            </a:extLst>
          </p:cNvPr>
          <p:cNvSpPr/>
          <p:nvPr/>
        </p:nvSpPr>
        <p:spPr>
          <a:xfrm rot="20700000">
            <a:off x="327432" y="3083473"/>
            <a:ext cx="4315934" cy="715089"/>
          </a:xfrm>
          <a:prstGeom prst="roundRect">
            <a:avLst/>
          </a:prstGeom>
          <a:solidFill>
            <a:srgbClr val="FF0000"/>
          </a:solidFill>
        </p:spPr>
        <p:txBody>
          <a:bodyPr wrap="square">
            <a:spAutoFit/>
          </a:bodyPr>
          <a:lstStyle/>
          <a:p>
            <a:pPr lvl="0" algn="ctr">
              <a:spcBef>
                <a:spcPct val="20000"/>
              </a:spcBef>
            </a:pPr>
            <a:r>
              <a:rPr lang="en-US" sz="3600" b="1" dirty="0">
                <a:solidFill>
                  <a:schemeClr val="bg1"/>
                </a:solidFill>
                <a:latin typeface="+mj-lt"/>
              </a:rPr>
              <a:t>Impractical</a:t>
            </a:r>
            <a:endParaRPr lang="en-US" sz="3200" dirty="0">
              <a:solidFill>
                <a:schemeClr val="bg1"/>
              </a:solidFill>
              <a:latin typeface="+mj-lt"/>
            </a:endParaRPr>
          </a:p>
        </p:txBody>
      </p:sp>
      <p:sp>
        <p:nvSpPr>
          <p:cNvPr id="258" name="Rounded Rectangle 257">
            <a:extLst>
              <a:ext uri="{FF2B5EF4-FFF2-40B4-BE49-F238E27FC236}">
                <a16:creationId xmlns:a16="http://schemas.microsoft.com/office/drawing/2014/main" id="{7C27A6F8-766B-433B-A55F-4AA011D1F24F}"/>
              </a:ext>
            </a:extLst>
          </p:cNvPr>
          <p:cNvSpPr/>
          <p:nvPr/>
        </p:nvSpPr>
        <p:spPr>
          <a:xfrm>
            <a:off x="6543304" y="4476743"/>
            <a:ext cx="5106390" cy="1027974"/>
          </a:xfrm>
          <a:prstGeom prst="round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mn-lt"/>
              </a:rPr>
              <a:t>Physically accurate</a:t>
            </a:r>
            <a:endParaRPr lang="en-US" sz="900" b="1" dirty="0">
              <a:solidFill>
                <a:schemeClr val="bg1"/>
              </a:solidFill>
              <a:latin typeface="+mn-lt"/>
            </a:endParaRPr>
          </a:p>
          <a:p>
            <a:pPr algn="ctr"/>
            <a:r>
              <a:rPr lang="en-US" sz="3200" b="1" dirty="0">
                <a:solidFill>
                  <a:schemeClr val="bg1"/>
                </a:solidFill>
              </a:rPr>
              <a:t>Orders of magnitude faster</a:t>
            </a:r>
          </a:p>
        </p:txBody>
      </p:sp>
      <p:sp>
        <p:nvSpPr>
          <p:cNvPr id="77"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6</a:t>
            </a:fld>
            <a:endParaRPr lang="he-IL"/>
          </a:p>
        </p:txBody>
      </p:sp>
    </p:spTree>
    <p:extLst>
      <p:ext uri="{BB962C8B-B14F-4D97-AF65-F5344CB8AC3E}">
        <p14:creationId xmlns:p14="http://schemas.microsoft.com/office/powerpoint/2010/main" val="23908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anim calcmode="lin" valueType="num">
                                      <p:cBhvr>
                                        <p:cTn id="8" dur="1000" fill="hold"/>
                                        <p:tgtEl>
                                          <p:spTgt spid="256"/>
                                        </p:tgtEl>
                                        <p:attrNameLst>
                                          <p:attrName>ppt_x</p:attrName>
                                        </p:attrNameLst>
                                      </p:cBhvr>
                                      <p:tavLst>
                                        <p:tav tm="0">
                                          <p:val>
                                            <p:strVal val="#ppt_x"/>
                                          </p:val>
                                        </p:tav>
                                        <p:tav tm="100000">
                                          <p:val>
                                            <p:strVal val="#ppt_x"/>
                                          </p:val>
                                        </p:tav>
                                      </p:tavLst>
                                    </p:anim>
                                    <p:anim calcmode="lin" valueType="num">
                                      <p:cBhvr>
                                        <p:cTn id="9" dur="1000" fill="hold"/>
                                        <p:tgtEl>
                                          <p:spTgt spid="2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6"/>
                                        </p:tgtEl>
                                        <p:attrNameLst>
                                          <p:attrName>style.visibility</p:attrName>
                                        </p:attrNameLst>
                                      </p:cBhvr>
                                      <p:to>
                                        <p:strVal val="visible"/>
                                      </p:to>
                                    </p:set>
                                    <p:animEffect transition="in" filter="fade">
                                      <p:cBhvr>
                                        <p:cTn id="14" dur="500"/>
                                        <p:tgtEl>
                                          <p:spTgt spid="246"/>
                                        </p:tgtEl>
                                      </p:cBhvr>
                                    </p:animEffect>
                                  </p:childTnLst>
                                </p:cTn>
                              </p:par>
                              <p:par>
                                <p:cTn id="15" presetID="10" presetClass="entr" presetSubtype="0" fill="hold" nodeType="with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fade">
                                      <p:cBhvr>
                                        <p:cTn id="17" dur="500"/>
                                        <p:tgtEl>
                                          <p:spTgt spid="2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8"/>
                                        </p:tgtEl>
                                        <p:attrNameLst>
                                          <p:attrName>style.visibility</p:attrName>
                                        </p:attrNameLst>
                                      </p:cBhvr>
                                      <p:to>
                                        <p:strVal val="visible"/>
                                      </p:to>
                                    </p:set>
                                    <p:animEffect transition="in" filter="fade">
                                      <p:cBhvr>
                                        <p:cTn id="22"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56" grpId="0" animBg="1"/>
      <p:bldP spid="2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8" name="Straight Connector 337"/>
          <p:cNvCxnSpPr>
            <a:endCxn id="334" idx="6"/>
          </p:cNvCxnSpPr>
          <p:nvPr/>
        </p:nvCxnSpPr>
        <p:spPr>
          <a:xfrm flipH="1" flipV="1">
            <a:off x="8587620" y="4785848"/>
            <a:ext cx="762755" cy="847753"/>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326" idx="0"/>
            <a:endCxn id="334" idx="2"/>
          </p:cNvCxnSpPr>
          <p:nvPr/>
        </p:nvCxnSpPr>
        <p:spPr>
          <a:xfrm flipV="1">
            <a:off x="9293210" y="4785848"/>
            <a:ext cx="2088201" cy="769585"/>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8290800" y="2664000"/>
            <a:ext cx="3521580" cy="1546668"/>
            <a:chOff x="4335210" y="2662508"/>
            <a:chExt cx="3521580" cy="1546668"/>
          </a:xfrm>
        </p:grpSpPr>
        <p:sp>
          <p:nvSpPr>
            <p:cNvPr id="270" name="Rectangle 269"/>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0" name="Rectangle 369"/>
          <p:cNvSpPr/>
          <p:nvPr/>
        </p:nvSpPr>
        <p:spPr>
          <a:xfrm rot="9502458">
            <a:off x="5248772" y="3091141"/>
            <a:ext cx="2626457" cy="4735979"/>
          </a:xfrm>
          <a:prstGeom prst="rect">
            <a:avLst/>
          </a:prstGeom>
          <a:solidFill>
            <a:srgbClr val="F9965B">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20320051">
            <a:off x="4287595" y="-754927"/>
            <a:ext cx="2626457" cy="4542012"/>
          </a:xfrm>
          <a:prstGeom prst="rect">
            <a:avLst/>
          </a:prstGeom>
          <a:solidFill>
            <a:srgbClr val="F9965B">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a:spLocks noGrp="1"/>
          </p:cNvSpPr>
          <p:nvPr>
            <p:ph type="title" idx="4294967295"/>
          </p:nvPr>
        </p:nvSpPr>
        <p:spPr>
          <a:xfrm>
            <a:off x="0" y="2"/>
            <a:ext cx="12192000" cy="732816"/>
          </a:xfrm>
          <a:solidFill>
            <a:srgbClr val="000000"/>
          </a:solidFill>
        </p:spPr>
        <p:txBody>
          <a:bodyPr>
            <a:noAutofit/>
          </a:bodyPr>
          <a:lstStyle/>
          <a:p>
            <a:r>
              <a:rPr lang="en-US" sz="4000" b="1" dirty="0">
                <a:solidFill>
                  <a:srgbClr val="FFC000"/>
                </a:solidFill>
              </a:rPr>
              <a:t>Far field </a:t>
            </a:r>
            <a:r>
              <a:rPr lang="en-US" sz="4000" b="1" dirty="0" err="1">
                <a:solidFill>
                  <a:srgbClr val="FFC000"/>
                </a:solidFill>
              </a:rPr>
              <a:t>v.s</a:t>
            </a:r>
            <a:r>
              <a:rPr lang="en-US" sz="4000" b="1" dirty="0">
                <a:solidFill>
                  <a:srgbClr val="FFC000"/>
                </a:solidFill>
              </a:rPr>
              <a:t>. near field</a:t>
            </a:r>
          </a:p>
        </p:txBody>
      </p:sp>
      <p:grpSp>
        <p:nvGrpSpPr>
          <p:cNvPr id="4" name="Group 3"/>
          <p:cNvGrpSpPr/>
          <p:nvPr/>
        </p:nvGrpSpPr>
        <p:grpSpPr>
          <a:xfrm>
            <a:off x="4335210" y="2662508"/>
            <a:ext cx="3521580" cy="1546668"/>
            <a:chOff x="4335210" y="2662508"/>
            <a:chExt cx="3521580" cy="1546668"/>
          </a:xfrm>
        </p:grpSpPr>
        <p:sp>
          <p:nvSpPr>
            <p:cNvPr id="79" name="Rectangle 78"/>
            <p:cNvSpPr/>
            <p:nvPr/>
          </p:nvSpPr>
          <p:spPr>
            <a:xfrm rot="10800000" flipV="1">
              <a:off x="4335210" y="2662508"/>
              <a:ext cx="3521580" cy="1546668"/>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2441228" flipV="1">
              <a:off x="5166161" y="33277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2441228" flipV="1">
              <a:off x="5217221" y="28356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2441228" flipV="1">
              <a:off x="6780789" y="340785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2441228" flipV="1">
              <a:off x="5796050" y="37145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2441228" flipV="1">
              <a:off x="5971487" y="277796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2441228" flipV="1">
              <a:off x="6602596" y="2732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2441228" flipV="1">
              <a:off x="6955711" y="28691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2441228" flipV="1">
              <a:off x="5899757" y="327480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2441228" flipV="1">
              <a:off x="6104564" y="34768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2441228" flipV="1">
              <a:off x="7357224" y="302009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2441228" flipV="1">
              <a:off x="7246335" y="282100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2441228" flipV="1">
              <a:off x="7119006" y="3192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2441228" flipV="1">
              <a:off x="7267766" y="33829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2441228" flipV="1">
              <a:off x="7538211" y="343006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2441228" flipV="1">
              <a:off x="7373956" y="38775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2441228" flipV="1">
              <a:off x="7528931" y="31523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2441228" flipV="1">
              <a:off x="6781066" y="31538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2441228" flipV="1">
              <a:off x="7581408" y="39785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2441228" flipV="1">
              <a:off x="7527393" y="36668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2441228" flipV="1">
              <a:off x="6737049" y="40180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2441228" flipV="1">
              <a:off x="7569581" y="2754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2441228" flipV="1">
              <a:off x="7130651" y="363515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2441228" flipV="1">
              <a:off x="7130332" y="401034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2441228" flipV="1">
              <a:off x="7013139" y="38304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2441228" flipV="1">
              <a:off x="5723136" y="397192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2441228" flipV="1">
              <a:off x="6143206" y="397450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2441228" flipV="1">
              <a:off x="4866287" y="39564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2441228" flipV="1">
              <a:off x="4615078" y="38842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2441228" flipV="1">
              <a:off x="5087905" y="386930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2441228" flipV="1">
              <a:off x="4971255" y="36286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2441228" flipV="1">
              <a:off x="4651838" y="35011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2441228" flipV="1">
              <a:off x="4699509" y="31777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2441228" flipV="1">
              <a:off x="4855245" y="27613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2441228" flipV="1">
              <a:off x="4493911" y="36647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2441228" flipV="1">
              <a:off x="4991894" y="29684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2441228" flipV="1">
              <a:off x="4583675" y="274175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2441228" flipV="1">
              <a:off x="4530215" y="301567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2441228" flipV="1">
              <a:off x="5332363" y="378348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2441228" flipV="1">
              <a:off x="5363164" y="32879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2441228" flipV="1">
              <a:off x="5463673" y="29140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2441228" flipV="1">
              <a:off x="5723382" y="299740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2441228" flipV="1">
              <a:off x="6218551" y="289919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2441228" flipV="1">
              <a:off x="6387786" y="337538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2441228" flipV="1">
              <a:off x="6423330" y="31150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2441228" flipV="1">
              <a:off x="6507406" y="376068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2441228" flipV="1">
              <a:off x="6041229" y="37026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2441228" flipV="1">
              <a:off x="5521754" y="36865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2441228" flipV="1">
              <a:off x="5592253" y="34020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71" name="Rectangle 370"/>
              <p:cNvSpPr/>
              <p:nvPr/>
            </p:nvSpPr>
            <p:spPr>
              <a:xfrm>
                <a:off x="7617369" y="6040932"/>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𝑣</m:t>
                          </m:r>
                        </m:e>
                        <m:sub/>
                      </m:sSub>
                    </m:oMath>
                  </m:oMathPara>
                </a14:m>
                <a:endParaRPr lang="en-US" sz="4000" i="1" dirty="0">
                  <a:solidFill>
                    <a:schemeClr val="bg1"/>
                  </a:solidFill>
                </a:endParaRPr>
              </a:p>
            </p:txBody>
          </p:sp>
        </mc:Choice>
        <mc:Fallback xmlns="">
          <p:sp>
            <p:nvSpPr>
              <p:cNvPr id="371" name="Rectangle 370"/>
              <p:cNvSpPr>
                <a:spLocks noRot="1" noChangeAspect="1" noMove="1" noResize="1" noEditPoints="1" noAdjustHandles="1" noChangeArrowheads="1" noChangeShapeType="1" noTextEdit="1"/>
              </p:cNvSpPr>
              <p:nvPr/>
            </p:nvSpPr>
            <p:spPr>
              <a:xfrm>
                <a:off x="7617369" y="6040932"/>
                <a:ext cx="577544"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2" name="Rectangle 371"/>
              <p:cNvSpPr/>
              <p:nvPr/>
            </p:nvSpPr>
            <p:spPr>
              <a:xfrm>
                <a:off x="6063763" y="597045"/>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a:solidFill>
                                <a:schemeClr val="bg1"/>
                              </a:solidFill>
                              <a:latin typeface="Cambria Math" panose="02040503050406030204" pitchFamily="18" charset="0"/>
                            </a:rPr>
                          </m:ctrlPr>
                        </m:sSubPr>
                        <m:e>
                          <m:r>
                            <m:rPr>
                              <m:nor/>
                            </m:rPr>
                            <a:rPr lang="en-IL" sz="4000" i="1">
                              <a:solidFill>
                                <a:schemeClr val="bg1"/>
                              </a:solidFill>
                            </a:rPr>
                            <m:t>ℓ</m:t>
                          </m:r>
                        </m:e>
                        <m:sub/>
                      </m:sSub>
                    </m:oMath>
                  </m:oMathPara>
                </a14:m>
                <a:endParaRPr lang="en-US" sz="4000" i="1" dirty="0">
                  <a:solidFill>
                    <a:schemeClr val="bg1"/>
                  </a:solidFill>
                </a:endParaRPr>
              </a:p>
            </p:txBody>
          </p:sp>
        </mc:Choice>
        <mc:Fallback xmlns="">
          <p:sp>
            <p:nvSpPr>
              <p:cNvPr id="372" name="Rectangle 371"/>
              <p:cNvSpPr>
                <a:spLocks noRot="1" noChangeAspect="1" noMove="1" noResize="1" noEditPoints="1" noAdjustHandles="1" noChangeArrowheads="1" noChangeShapeType="1" noTextEdit="1"/>
              </p:cNvSpPr>
              <p:nvPr/>
            </p:nvSpPr>
            <p:spPr>
              <a:xfrm>
                <a:off x="6063763" y="597045"/>
                <a:ext cx="577544" cy="707886"/>
              </a:xfrm>
              <a:prstGeom prst="rect">
                <a:avLst/>
              </a:prstGeom>
              <a:blipFill>
                <a:blip r:embed="rId6"/>
                <a:stretch>
                  <a:fillRect/>
                </a:stretch>
              </a:blipFill>
            </p:spPr>
            <p:txBody>
              <a:bodyPr/>
              <a:lstStyle/>
              <a:p>
                <a:r>
                  <a:rPr lang="en-US">
                    <a:noFill/>
                  </a:rPr>
                  <a:t> </a:t>
                </a:r>
              </a:p>
            </p:txBody>
          </p:sp>
        </mc:Fallback>
      </mc:AlternateContent>
      <p:sp>
        <p:nvSpPr>
          <p:cNvPr id="404" name="Rectangle 403"/>
          <p:cNvSpPr/>
          <p:nvPr/>
        </p:nvSpPr>
        <p:spPr>
          <a:xfrm>
            <a:off x="-4202096" y="-2201088"/>
            <a:ext cx="3454308" cy="2327029"/>
          </a:xfrm>
          <a:prstGeom prst="rect">
            <a:avLst/>
          </a:prstGeom>
          <a:solidFill>
            <a:srgbClr val="FFCCCC">
              <a:alpha val="3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1" name="Straight Connector 480"/>
          <p:cNvCxnSpPr>
            <a:stCxn id="487" idx="4"/>
            <a:endCxn id="514" idx="2"/>
          </p:cNvCxnSpPr>
          <p:nvPr/>
        </p:nvCxnSpPr>
        <p:spPr>
          <a:xfrm flipH="1" flipV="1">
            <a:off x="8654105" y="2060522"/>
            <a:ext cx="2083962" cy="750849"/>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a:stCxn id="487" idx="4"/>
            <a:endCxn id="514" idx="6"/>
          </p:cNvCxnSpPr>
          <p:nvPr/>
        </p:nvCxnSpPr>
        <p:spPr>
          <a:xfrm flipV="1">
            <a:off x="10738067" y="2060522"/>
            <a:ext cx="709829" cy="750849"/>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6" name="Rectangle 515"/>
              <p:cNvSpPr/>
              <p:nvPr/>
            </p:nvSpPr>
            <p:spPr>
              <a:xfrm>
                <a:off x="10877565" y="2887871"/>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sSub>
                    </m:oMath>
                  </m:oMathPara>
                </a14:m>
                <a:endParaRPr lang="en-US" sz="4000" i="1" dirty="0">
                  <a:solidFill>
                    <a:schemeClr val="bg1"/>
                  </a:solidFill>
                </a:endParaRPr>
              </a:p>
            </p:txBody>
          </p:sp>
        </mc:Choice>
        <mc:Fallback xmlns="">
          <p:sp>
            <p:nvSpPr>
              <p:cNvPr id="516" name="Rectangle 515"/>
              <p:cNvSpPr>
                <a:spLocks noRot="1" noChangeAspect="1" noMove="1" noResize="1" noEditPoints="1" noAdjustHandles="1" noChangeArrowheads="1" noChangeShapeType="1" noTextEdit="1"/>
              </p:cNvSpPr>
              <p:nvPr/>
            </p:nvSpPr>
            <p:spPr>
              <a:xfrm>
                <a:off x="10877565" y="2887871"/>
                <a:ext cx="577544" cy="7078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8" name="Rectangle 517"/>
              <p:cNvSpPr/>
              <p:nvPr/>
            </p:nvSpPr>
            <p:spPr>
              <a:xfrm>
                <a:off x="9568844" y="639730"/>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𝑖</m:t>
                          </m:r>
                        </m:e>
                        <m:sub/>
                      </m:sSub>
                    </m:oMath>
                  </m:oMathPara>
                </a14:m>
                <a:endParaRPr lang="en-US" sz="4000" i="1" dirty="0">
                  <a:solidFill>
                    <a:schemeClr val="bg1"/>
                  </a:solidFill>
                </a:endParaRPr>
              </a:p>
            </p:txBody>
          </p:sp>
        </mc:Choice>
        <mc:Fallback xmlns="">
          <p:sp>
            <p:nvSpPr>
              <p:cNvPr id="518" name="Rectangle 517"/>
              <p:cNvSpPr>
                <a:spLocks noRot="1" noChangeAspect="1" noMove="1" noResize="1" noEditPoints="1" noAdjustHandles="1" noChangeArrowheads="1" noChangeShapeType="1" noTextEdit="1"/>
              </p:cNvSpPr>
              <p:nvPr/>
            </p:nvSpPr>
            <p:spPr>
              <a:xfrm>
                <a:off x="9568844" y="639730"/>
                <a:ext cx="577544" cy="70788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5" name="Rectangle 574"/>
              <p:cNvSpPr/>
              <p:nvPr/>
            </p:nvSpPr>
            <p:spPr>
              <a:xfrm>
                <a:off x="10883327" y="3489949"/>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sSub>
                    </m:oMath>
                  </m:oMathPara>
                </a14:m>
                <a:endParaRPr lang="en-US" sz="4000" i="1" dirty="0">
                  <a:solidFill>
                    <a:schemeClr val="bg1"/>
                  </a:solidFill>
                </a:endParaRPr>
              </a:p>
            </p:txBody>
          </p:sp>
        </mc:Choice>
        <mc:Fallback xmlns="">
          <p:sp>
            <p:nvSpPr>
              <p:cNvPr id="575" name="Rectangle 574"/>
              <p:cNvSpPr>
                <a:spLocks noRot="1" noChangeAspect="1" noMove="1" noResize="1" noEditPoints="1" noAdjustHandles="1" noChangeArrowheads="1" noChangeShapeType="1" noTextEdit="1"/>
              </p:cNvSpPr>
              <p:nvPr/>
            </p:nvSpPr>
            <p:spPr>
              <a:xfrm>
                <a:off x="10883327" y="3489949"/>
                <a:ext cx="577544" cy="70788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6" name="Rectangle 575"/>
              <p:cNvSpPr/>
              <p:nvPr/>
            </p:nvSpPr>
            <p:spPr>
              <a:xfrm>
                <a:off x="8359919" y="5181235"/>
                <a:ext cx="57754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𝑞</m:t>
                          </m:r>
                        </m:e>
                        <m:sub/>
                      </m:sSub>
                    </m:oMath>
                  </m:oMathPara>
                </a14:m>
                <a:endParaRPr lang="en-US" sz="4000" i="1" dirty="0">
                  <a:solidFill>
                    <a:schemeClr val="bg1"/>
                  </a:solidFill>
                </a:endParaRPr>
              </a:p>
            </p:txBody>
          </p:sp>
        </mc:Choice>
        <mc:Fallback xmlns="">
          <p:sp>
            <p:nvSpPr>
              <p:cNvPr id="576" name="Rectangle 575"/>
              <p:cNvSpPr>
                <a:spLocks noRot="1" noChangeAspect="1" noMove="1" noResize="1" noEditPoints="1" noAdjustHandles="1" noChangeArrowheads="1" noChangeShapeType="1" noTextEdit="1"/>
              </p:cNvSpPr>
              <p:nvPr/>
            </p:nvSpPr>
            <p:spPr>
              <a:xfrm>
                <a:off x="8359919" y="5181235"/>
                <a:ext cx="577544" cy="707886"/>
              </a:xfrm>
              <a:prstGeom prst="rect">
                <a:avLst/>
              </a:prstGeom>
              <a:blipFill>
                <a:blip r:embed="rId10"/>
                <a:stretch>
                  <a:fillRect/>
                </a:stretch>
              </a:blipFill>
            </p:spPr>
            <p:txBody>
              <a:bodyPr/>
              <a:lstStyle/>
              <a:p>
                <a:r>
                  <a:rPr lang="en-US">
                    <a:noFill/>
                  </a:rPr>
                  <a:t> </a:t>
                </a:r>
              </a:p>
            </p:txBody>
          </p:sp>
        </mc:Fallback>
      </mc:AlternateContent>
      <p:sp>
        <p:nvSpPr>
          <p:cNvPr id="627" name="Rectangle 626">
            <a:extLst>
              <a:ext uri="{FF2B5EF4-FFF2-40B4-BE49-F238E27FC236}">
                <a16:creationId xmlns:a16="http://schemas.microsoft.com/office/drawing/2014/main" id="{7C27A6F8-766B-433B-A55F-4AA011D1F24F}"/>
              </a:ext>
            </a:extLst>
          </p:cNvPr>
          <p:cNvSpPr/>
          <p:nvPr/>
        </p:nvSpPr>
        <p:spPr>
          <a:xfrm>
            <a:off x="7918824" y="841886"/>
            <a:ext cx="1344162" cy="830997"/>
          </a:xfrm>
          <a:prstGeom prst="rect">
            <a:avLst/>
          </a:prstGeom>
        </p:spPr>
        <p:txBody>
          <a:bodyPr wrap="square">
            <a:spAutoFit/>
          </a:bodyPr>
          <a:lstStyle/>
          <a:p>
            <a:pPr lvl="0" algn="ctr">
              <a:spcBef>
                <a:spcPct val="20000"/>
              </a:spcBef>
            </a:pPr>
            <a:r>
              <a:rPr lang="en-US" sz="2400" b="1" dirty="0">
                <a:solidFill>
                  <a:schemeClr val="bg1"/>
                </a:solidFill>
                <a:latin typeface="+mj-lt"/>
              </a:rPr>
              <a:t>Point source</a:t>
            </a:r>
          </a:p>
        </p:txBody>
      </p:sp>
      <p:sp>
        <p:nvSpPr>
          <p:cNvPr id="628" name="Rectangle 627">
            <a:extLst>
              <a:ext uri="{FF2B5EF4-FFF2-40B4-BE49-F238E27FC236}">
                <a16:creationId xmlns:a16="http://schemas.microsoft.com/office/drawing/2014/main" id="{7C27A6F8-766B-433B-A55F-4AA011D1F24F}"/>
              </a:ext>
            </a:extLst>
          </p:cNvPr>
          <p:cNvSpPr/>
          <p:nvPr/>
        </p:nvSpPr>
        <p:spPr>
          <a:xfrm>
            <a:off x="8345238" y="2675577"/>
            <a:ext cx="2598201" cy="830997"/>
          </a:xfrm>
          <a:prstGeom prst="rect">
            <a:avLst/>
          </a:prstGeom>
        </p:spPr>
        <p:txBody>
          <a:bodyPr wrap="square">
            <a:spAutoFit/>
          </a:bodyPr>
          <a:lstStyle/>
          <a:p>
            <a:pPr lvl="0" algn="ctr">
              <a:spcBef>
                <a:spcPct val="20000"/>
              </a:spcBef>
            </a:pPr>
            <a:r>
              <a:rPr lang="en-US" sz="2400" b="1" dirty="0">
                <a:solidFill>
                  <a:schemeClr val="bg1"/>
                </a:solidFill>
                <a:latin typeface="+mj-lt"/>
              </a:rPr>
              <a:t>Imaged point source</a:t>
            </a:r>
          </a:p>
        </p:txBody>
      </p:sp>
      <p:sp>
        <p:nvSpPr>
          <p:cNvPr id="285" name="Isosceles Triangle 284"/>
          <p:cNvSpPr/>
          <p:nvPr/>
        </p:nvSpPr>
        <p:spPr>
          <a:xfrm flipH="1" flipV="1">
            <a:off x="8858501" y="2098603"/>
            <a:ext cx="2535779" cy="731504"/>
          </a:xfrm>
          <a:prstGeom prst="triangle">
            <a:avLst>
              <a:gd name="adj" fmla="val 25711"/>
            </a:avLst>
          </a:prstGeom>
          <a:solidFill>
            <a:srgbClr val="F9965B">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Isosceles Triangle 281"/>
          <p:cNvSpPr/>
          <p:nvPr/>
        </p:nvSpPr>
        <p:spPr>
          <a:xfrm>
            <a:off x="8671234" y="1227486"/>
            <a:ext cx="2585504" cy="768924"/>
          </a:xfrm>
          <a:prstGeom prst="triangle">
            <a:avLst>
              <a:gd name="adj" fmla="val 25666"/>
            </a:avLst>
          </a:prstGeom>
          <a:solidFill>
            <a:srgbClr val="F9965B">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9" name="Straight Connector 468"/>
          <p:cNvCxnSpPr>
            <a:stCxn id="475" idx="0"/>
            <a:endCxn id="514" idx="2"/>
          </p:cNvCxnSpPr>
          <p:nvPr/>
        </p:nvCxnSpPr>
        <p:spPr>
          <a:xfrm flipH="1">
            <a:off x="8654105" y="1219313"/>
            <a:ext cx="663471" cy="841209"/>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a:stCxn id="475" idx="0"/>
            <a:endCxn id="514" idx="6"/>
          </p:cNvCxnSpPr>
          <p:nvPr/>
        </p:nvCxnSpPr>
        <p:spPr>
          <a:xfrm>
            <a:off x="9317576" y="1219313"/>
            <a:ext cx="2130320" cy="841209"/>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sp>
        <p:nvSpPr>
          <p:cNvPr id="475" name="Oval 474"/>
          <p:cNvSpPr/>
          <p:nvPr/>
        </p:nvSpPr>
        <p:spPr>
          <a:xfrm flipV="1">
            <a:off x="9126241" y="836644"/>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flipV="1">
            <a:off x="10546732" y="2811371"/>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 name="Group 512"/>
          <p:cNvGrpSpPr/>
          <p:nvPr/>
        </p:nvGrpSpPr>
        <p:grpSpPr>
          <a:xfrm>
            <a:off x="8654105" y="1868689"/>
            <a:ext cx="2793791" cy="369332"/>
            <a:chOff x="2400522" y="1300125"/>
            <a:chExt cx="2793791" cy="369332"/>
          </a:xfrm>
        </p:grpSpPr>
        <p:sp>
          <p:nvSpPr>
            <p:cNvPr id="514" name="Oval 513">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630" name="Rectangle 629"/>
          <p:cNvSpPr/>
          <p:nvPr/>
        </p:nvSpPr>
        <p:spPr>
          <a:xfrm>
            <a:off x="8671233" y="1865682"/>
            <a:ext cx="2756012" cy="400110"/>
          </a:xfrm>
          <a:prstGeom prst="rect">
            <a:avLst/>
          </a:prstGeom>
        </p:spPr>
        <p:txBody>
          <a:bodyPr wrap="square">
            <a:spAutoFit/>
          </a:bodyPr>
          <a:lstStyle/>
          <a:p>
            <a:pPr algn="ctr"/>
            <a:r>
              <a:rPr lang="en-US" sz="2000" dirty="0">
                <a:solidFill>
                  <a:schemeClr val="bg1"/>
                </a:solidFill>
                <a:latin typeface="+mj-lt"/>
              </a:rPr>
              <a:t>Lens</a:t>
            </a:r>
            <a:endParaRPr lang="en-US" sz="2000" dirty="0">
              <a:latin typeface="+mj-lt"/>
            </a:endParaRPr>
          </a:p>
        </p:txBody>
      </p:sp>
      <p:sp>
        <p:nvSpPr>
          <p:cNvPr id="631" name="Rectangle 630">
            <a:extLst>
              <a:ext uri="{FF2B5EF4-FFF2-40B4-BE49-F238E27FC236}">
                <a16:creationId xmlns:a16="http://schemas.microsoft.com/office/drawing/2014/main" id="{7C27A6F8-766B-433B-A55F-4AA011D1F24F}"/>
              </a:ext>
            </a:extLst>
          </p:cNvPr>
          <p:cNvSpPr/>
          <p:nvPr/>
        </p:nvSpPr>
        <p:spPr>
          <a:xfrm>
            <a:off x="7993225" y="5506075"/>
            <a:ext cx="4557485" cy="461665"/>
          </a:xfrm>
          <a:prstGeom prst="rect">
            <a:avLst/>
          </a:prstGeom>
        </p:spPr>
        <p:txBody>
          <a:bodyPr wrap="square">
            <a:spAutoFit/>
          </a:bodyPr>
          <a:lstStyle/>
          <a:p>
            <a:pPr lvl="0" algn="ctr">
              <a:spcBef>
                <a:spcPct val="20000"/>
              </a:spcBef>
            </a:pPr>
            <a:r>
              <a:rPr lang="en-US" sz="2400" b="1" dirty="0">
                <a:solidFill>
                  <a:schemeClr val="bg1"/>
                </a:solidFill>
                <a:latin typeface="+mj-lt"/>
              </a:rPr>
              <a:t>View point</a:t>
            </a:r>
          </a:p>
        </p:txBody>
      </p:sp>
      <p:sp>
        <p:nvSpPr>
          <p:cNvPr id="634" name="Rectangle 633">
            <a:extLst>
              <a:ext uri="{FF2B5EF4-FFF2-40B4-BE49-F238E27FC236}">
                <a16:creationId xmlns:a16="http://schemas.microsoft.com/office/drawing/2014/main" id="{7C27A6F8-766B-433B-A55F-4AA011D1F24F}"/>
              </a:ext>
            </a:extLst>
          </p:cNvPr>
          <p:cNvSpPr/>
          <p:nvPr/>
        </p:nvSpPr>
        <p:spPr>
          <a:xfrm>
            <a:off x="4331436" y="1318826"/>
            <a:ext cx="2775688" cy="830997"/>
          </a:xfrm>
          <a:prstGeom prst="rect">
            <a:avLst/>
          </a:prstGeom>
        </p:spPr>
        <p:txBody>
          <a:bodyPr wrap="square">
            <a:spAutoFit/>
          </a:bodyPr>
          <a:lstStyle/>
          <a:p>
            <a:pPr lvl="0" algn="ctr">
              <a:spcBef>
                <a:spcPct val="20000"/>
              </a:spcBef>
            </a:pPr>
            <a:r>
              <a:rPr lang="en-US" sz="2400" b="1" dirty="0">
                <a:solidFill>
                  <a:schemeClr val="bg1"/>
                </a:solidFill>
                <a:latin typeface="+mj-lt"/>
              </a:rPr>
              <a:t>Wide collimated illumination</a:t>
            </a:r>
          </a:p>
        </p:txBody>
      </p:sp>
      <p:sp>
        <p:nvSpPr>
          <p:cNvPr id="635" name="Rectangle 634">
            <a:extLst>
              <a:ext uri="{FF2B5EF4-FFF2-40B4-BE49-F238E27FC236}">
                <a16:creationId xmlns:a16="http://schemas.microsoft.com/office/drawing/2014/main" id="{7C27A6F8-766B-433B-A55F-4AA011D1F24F}"/>
              </a:ext>
            </a:extLst>
          </p:cNvPr>
          <p:cNvSpPr/>
          <p:nvPr/>
        </p:nvSpPr>
        <p:spPr>
          <a:xfrm>
            <a:off x="4177564" y="4960504"/>
            <a:ext cx="4557485" cy="461665"/>
          </a:xfrm>
          <a:prstGeom prst="rect">
            <a:avLst/>
          </a:prstGeom>
        </p:spPr>
        <p:txBody>
          <a:bodyPr wrap="square">
            <a:spAutoFit/>
          </a:bodyPr>
          <a:lstStyle/>
          <a:p>
            <a:pPr lvl="0" algn="ctr">
              <a:spcBef>
                <a:spcPct val="20000"/>
              </a:spcBef>
            </a:pPr>
            <a:r>
              <a:rPr lang="en-US" sz="2400" b="1" dirty="0">
                <a:solidFill>
                  <a:schemeClr val="bg1"/>
                </a:solidFill>
                <a:latin typeface="+mj-lt"/>
              </a:rPr>
              <a:t>Directional view</a:t>
            </a:r>
          </a:p>
        </p:txBody>
      </p:sp>
      <p:sp>
        <p:nvSpPr>
          <p:cNvPr id="3" name="Rounded Rectangle 2"/>
          <p:cNvSpPr/>
          <p:nvPr/>
        </p:nvSpPr>
        <p:spPr>
          <a:xfrm rot="21259416">
            <a:off x="360968" y="2885183"/>
            <a:ext cx="3737573" cy="1457553"/>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Tissue imaging applications are in the </a:t>
            </a:r>
            <a:r>
              <a:rPr lang="en-US" sz="2800" b="1" i="1" dirty="0">
                <a:solidFill>
                  <a:srgbClr val="FFFF99"/>
                </a:solidFill>
              </a:rPr>
              <a:t>near field</a:t>
            </a:r>
            <a:endParaRPr lang="en-US" sz="2800" dirty="0"/>
          </a:p>
        </p:txBody>
      </p:sp>
      <p:sp>
        <p:nvSpPr>
          <p:cNvPr id="267" name="Rectangle 266">
            <a:extLst>
              <a:ext uri="{FF2B5EF4-FFF2-40B4-BE49-F238E27FC236}">
                <a16:creationId xmlns:a16="http://schemas.microsoft.com/office/drawing/2014/main" id="{CEDFE5C3-F21E-4EEA-8B40-27108047BE27}"/>
              </a:ext>
            </a:extLst>
          </p:cNvPr>
          <p:cNvSpPr/>
          <p:nvPr/>
        </p:nvSpPr>
        <p:spPr>
          <a:xfrm>
            <a:off x="8711791" y="2586903"/>
            <a:ext cx="2055142" cy="1200329"/>
          </a:xfrm>
          <a:prstGeom prst="rect">
            <a:avLst/>
          </a:prstGeom>
        </p:spPr>
        <p:txBody>
          <a:bodyPr wrap="square">
            <a:spAutoFit/>
          </a:bodyPr>
          <a:lstStyle/>
          <a:p>
            <a:pPr lvl="0" algn="ctr">
              <a:spcBef>
                <a:spcPct val="20000"/>
              </a:spcBef>
            </a:pPr>
            <a:r>
              <a:rPr lang="en-US" sz="2400" b="1" dirty="0">
                <a:solidFill>
                  <a:schemeClr val="bg1"/>
                </a:solidFill>
                <a:latin typeface="+mj-lt"/>
              </a:rPr>
              <a:t>point source inside the material</a:t>
            </a:r>
          </a:p>
        </p:txBody>
      </p:sp>
      <p:sp>
        <p:nvSpPr>
          <p:cNvPr id="5" name="Rectangle 4"/>
          <p:cNvSpPr/>
          <p:nvPr/>
        </p:nvSpPr>
        <p:spPr>
          <a:xfrm>
            <a:off x="4733244" y="5961676"/>
            <a:ext cx="3851444" cy="779405"/>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324"/>
          <p:cNvGrpSpPr/>
          <p:nvPr/>
        </p:nvGrpSpPr>
        <p:grpSpPr>
          <a:xfrm flipH="1">
            <a:off x="8587620" y="3561970"/>
            <a:ext cx="2793791" cy="2357396"/>
            <a:chOff x="8654105" y="836644"/>
            <a:chExt cx="2793791" cy="2357396"/>
          </a:xfrm>
        </p:grpSpPr>
        <p:sp>
          <p:nvSpPr>
            <p:cNvPr id="326" name="Isosceles Triangle 325"/>
            <p:cNvSpPr/>
            <p:nvPr/>
          </p:nvSpPr>
          <p:spPr>
            <a:xfrm flipH="1" flipV="1">
              <a:off x="8858501" y="2098603"/>
              <a:ext cx="2535779" cy="731504"/>
            </a:xfrm>
            <a:prstGeom prst="triangle">
              <a:avLst>
                <a:gd name="adj" fmla="val 25711"/>
              </a:avLst>
            </a:prstGeom>
            <a:solidFill>
              <a:srgbClr val="F9965B">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Isosceles Triangle 326"/>
            <p:cNvSpPr/>
            <p:nvPr/>
          </p:nvSpPr>
          <p:spPr>
            <a:xfrm>
              <a:off x="8671234" y="1227486"/>
              <a:ext cx="2585504" cy="768924"/>
            </a:xfrm>
            <a:prstGeom prst="triangle">
              <a:avLst>
                <a:gd name="adj" fmla="val 25666"/>
              </a:avLst>
            </a:prstGeom>
            <a:solidFill>
              <a:srgbClr val="F9965B">
                <a:alpha val="2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8" name="Straight Connector 327"/>
            <p:cNvCxnSpPr>
              <a:stCxn id="330" idx="0"/>
              <a:endCxn id="334" idx="2"/>
            </p:cNvCxnSpPr>
            <p:nvPr/>
          </p:nvCxnSpPr>
          <p:spPr>
            <a:xfrm flipH="1">
              <a:off x="8654105" y="1219313"/>
              <a:ext cx="663471" cy="841209"/>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stCxn id="330" idx="0"/>
              <a:endCxn id="334" idx="6"/>
            </p:cNvCxnSpPr>
            <p:nvPr/>
          </p:nvCxnSpPr>
          <p:spPr>
            <a:xfrm>
              <a:off x="9317576" y="1219313"/>
              <a:ext cx="2130320" cy="841209"/>
            </a:xfrm>
            <a:prstGeom prst="line">
              <a:avLst/>
            </a:prstGeom>
            <a:ln w="38100">
              <a:solidFill>
                <a:srgbClr val="F9965B"/>
              </a:solidFill>
              <a:prstDash val="solid"/>
            </a:ln>
          </p:spPr>
          <p:style>
            <a:lnRef idx="1">
              <a:schemeClr val="accent1"/>
            </a:lnRef>
            <a:fillRef idx="0">
              <a:schemeClr val="accent1"/>
            </a:fillRef>
            <a:effectRef idx="0">
              <a:schemeClr val="accent1"/>
            </a:effectRef>
            <a:fontRef idx="minor">
              <a:schemeClr val="tx1"/>
            </a:fontRef>
          </p:style>
        </p:cxnSp>
        <p:sp>
          <p:nvSpPr>
            <p:cNvPr id="330" name="Oval 329"/>
            <p:cNvSpPr/>
            <p:nvPr/>
          </p:nvSpPr>
          <p:spPr>
            <a:xfrm flipV="1">
              <a:off x="9126241" y="836644"/>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flipV="1">
              <a:off x="10546732" y="2811371"/>
              <a:ext cx="382669" cy="382669"/>
            </a:xfrm>
            <a:prstGeom prst="ellipse">
              <a:avLst/>
            </a:prstGeom>
            <a:solidFill>
              <a:srgbClr val="F9965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331"/>
            <p:cNvGrpSpPr/>
            <p:nvPr/>
          </p:nvGrpSpPr>
          <p:grpSpPr>
            <a:xfrm>
              <a:off x="8654105" y="1868689"/>
              <a:ext cx="2793791" cy="369332"/>
              <a:chOff x="2400522" y="1300125"/>
              <a:chExt cx="2793791" cy="369332"/>
            </a:xfrm>
          </p:grpSpPr>
          <p:sp>
            <p:nvSpPr>
              <p:cNvPr id="334" name="Oval 333">
                <a:extLst>
                  <a:ext uri="{FF2B5EF4-FFF2-40B4-BE49-F238E27FC236}">
                    <a16:creationId xmlns:a16="http://schemas.microsoft.com/office/drawing/2014/main" id="{8DFE600D-746F-43FE-A2CE-F1F6CA4524A9}"/>
                  </a:ext>
                </a:extLst>
              </p:cNvPr>
              <p:cNvSpPr/>
              <p:nvPr/>
            </p:nvSpPr>
            <p:spPr>
              <a:xfrm flipV="1">
                <a:off x="2400522" y="1345408"/>
                <a:ext cx="2793791" cy="2931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3257913" y="1300125"/>
                <a:ext cx="184731" cy="369332"/>
              </a:xfrm>
              <a:prstGeom prst="rect">
                <a:avLst/>
              </a:prstGeom>
            </p:spPr>
            <p:txBody>
              <a:bodyPr wrap="none">
                <a:spAutoFit/>
              </a:bodyPr>
              <a:lstStyle/>
              <a:p>
                <a:endParaRPr lang="en-US" dirty="0">
                  <a:solidFill>
                    <a:schemeClr val="bg1"/>
                  </a:solidFill>
                </a:endParaRPr>
              </a:p>
            </p:txBody>
          </p:sp>
        </p:grpSp>
        <p:sp>
          <p:nvSpPr>
            <p:cNvPr id="333" name="Rectangle 332"/>
            <p:cNvSpPr/>
            <p:nvPr/>
          </p:nvSpPr>
          <p:spPr>
            <a:xfrm>
              <a:off x="8671233" y="1865682"/>
              <a:ext cx="2756012" cy="400110"/>
            </a:xfrm>
            <a:prstGeom prst="rect">
              <a:avLst/>
            </a:prstGeom>
          </p:spPr>
          <p:txBody>
            <a:bodyPr wrap="square">
              <a:spAutoFit/>
            </a:bodyPr>
            <a:lstStyle/>
            <a:p>
              <a:pPr algn="ctr"/>
              <a:r>
                <a:rPr lang="en-US" sz="2000" dirty="0">
                  <a:solidFill>
                    <a:schemeClr val="bg1"/>
                  </a:solidFill>
                  <a:latin typeface="+mj-lt"/>
                </a:rPr>
                <a:t>Lens</a:t>
              </a:r>
              <a:endParaRPr lang="en-US" sz="2000" dirty="0">
                <a:latin typeface="+mj-lt"/>
              </a:endParaRPr>
            </a:p>
          </p:txBody>
        </p:sp>
      </p:grpSp>
      <p:sp>
        <p:nvSpPr>
          <p:cNvPr id="632" name="Rectangle 631">
            <a:extLst>
              <a:ext uri="{FF2B5EF4-FFF2-40B4-BE49-F238E27FC236}">
                <a16:creationId xmlns:a16="http://schemas.microsoft.com/office/drawing/2014/main" id="{7C27A6F8-766B-433B-A55F-4AA011D1F24F}"/>
              </a:ext>
            </a:extLst>
          </p:cNvPr>
          <p:cNvSpPr/>
          <p:nvPr/>
        </p:nvSpPr>
        <p:spPr>
          <a:xfrm>
            <a:off x="7879281" y="3681989"/>
            <a:ext cx="2952978" cy="461665"/>
          </a:xfrm>
          <a:prstGeom prst="rect">
            <a:avLst/>
          </a:prstGeom>
        </p:spPr>
        <p:txBody>
          <a:bodyPr wrap="square">
            <a:spAutoFit/>
          </a:bodyPr>
          <a:lstStyle/>
          <a:p>
            <a:pPr lvl="0" algn="ctr">
              <a:spcBef>
                <a:spcPct val="20000"/>
              </a:spcBef>
            </a:pPr>
            <a:r>
              <a:rPr lang="en-US" sz="2400" b="1" dirty="0">
                <a:solidFill>
                  <a:schemeClr val="bg1"/>
                </a:solidFill>
                <a:latin typeface="+mj-lt"/>
              </a:rPr>
              <a:t>Imaged view point</a:t>
            </a:r>
          </a:p>
        </p:txBody>
      </p:sp>
      <p:sp>
        <p:nvSpPr>
          <p:cNvPr id="342" name="Rectangle 341">
            <a:extLst>
              <a:ext uri="{FF2B5EF4-FFF2-40B4-BE49-F238E27FC236}">
                <a16:creationId xmlns:a16="http://schemas.microsoft.com/office/drawing/2014/main" id="{7C27A6F8-766B-433B-A55F-4AA011D1F24F}"/>
              </a:ext>
            </a:extLst>
          </p:cNvPr>
          <p:cNvSpPr/>
          <p:nvPr/>
        </p:nvSpPr>
        <p:spPr>
          <a:xfrm rot="1726293">
            <a:off x="10005302" y="374092"/>
            <a:ext cx="2415327" cy="584775"/>
          </a:xfrm>
          <a:prstGeom prst="rect">
            <a:avLst/>
          </a:prstGeom>
        </p:spPr>
        <p:txBody>
          <a:bodyPr wrap="square">
            <a:spAutoFit/>
          </a:bodyPr>
          <a:lstStyle/>
          <a:p>
            <a:pPr lvl="0" algn="ctr">
              <a:spcBef>
                <a:spcPct val="20000"/>
              </a:spcBef>
            </a:pPr>
            <a:r>
              <a:rPr lang="en-US" sz="3200" b="1" dirty="0">
                <a:solidFill>
                  <a:srgbClr val="FFFF99"/>
                </a:solidFill>
                <a:latin typeface="+mj-lt"/>
              </a:rPr>
              <a:t>Near field</a:t>
            </a:r>
          </a:p>
        </p:txBody>
      </p:sp>
      <p:sp>
        <p:nvSpPr>
          <p:cNvPr id="343" name="Rectangle 342">
            <a:extLst>
              <a:ext uri="{FF2B5EF4-FFF2-40B4-BE49-F238E27FC236}">
                <a16:creationId xmlns:a16="http://schemas.microsoft.com/office/drawing/2014/main" id="{7C27A6F8-766B-433B-A55F-4AA011D1F24F}"/>
              </a:ext>
            </a:extLst>
          </p:cNvPr>
          <p:cNvSpPr/>
          <p:nvPr/>
        </p:nvSpPr>
        <p:spPr>
          <a:xfrm rot="19075343">
            <a:off x="1620316" y="920805"/>
            <a:ext cx="3155652" cy="584775"/>
          </a:xfrm>
          <a:prstGeom prst="rect">
            <a:avLst/>
          </a:prstGeom>
        </p:spPr>
        <p:txBody>
          <a:bodyPr wrap="square">
            <a:spAutoFit/>
          </a:bodyPr>
          <a:lstStyle/>
          <a:p>
            <a:pPr lvl="0" algn="ctr">
              <a:spcBef>
                <a:spcPct val="20000"/>
              </a:spcBef>
            </a:pPr>
            <a:r>
              <a:rPr lang="en-US" sz="3200" b="1" dirty="0">
                <a:solidFill>
                  <a:srgbClr val="FFFF99"/>
                </a:solidFill>
                <a:latin typeface="+mj-lt"/>
              </a:rPr>
              <a:t>Far field</a:t>
            </a:r>
          </a:p>
        </p:txBody>
      </p:sp>
      <p:sp>
        <p:nvSpPr>
          <p:cNvPr id="261"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7</a:t>
            </a:fld>
            <a:endParaRPr lang="he-IL"/>
          </a:p>
        </p:txBody>
      </p:sp>
      <p:sp>
        <p:nvSpPr>
          <p:cNvPr id="6" name="Rectangle 5">
            <a:extLst>
              <a:ext uri="{FF2B5EF4-FFF2-40B4-BE49-F238E27FC236}">
                <a16:creationId xmlns:a16="http://schemas.microsoft.com/office/drawing/2014/main" id="{2EA1ABA5-816D-453B-86C0-6929CD6C69B2}"/>
              </a:ext>
            </a:extLst>
          </p:cNvPr>
          <p:cNvSpPr/>
          <p:nvPr/>
        </p:nvSpPr>
        <p:spPr>
          <a:xfrm>
            <a:off x="2553701" y="5951281"/>
            <a:ext cx="8753313" cy="109471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4CA9B78-B363-45B5-802E-88D3522D6CEE}"/>
              </a:ext>
            </a:extLst>
          </p:cNvPr>
          <p:cNvSpPr/>
          <p:nvPr/>
        </p:nvSpPr>
        <p:spPr>
          <a:xfrm rot="21257353">
            <a:off x="263554" y="1941547"/>
            <a:ext cx="3690646" cy="875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our previous algorithm assumes </a:t>
            </a:r>
            <a:r>
              <a:rPr lang="en-US" sz="2800" b="1" i="1" dirty="0">
                <a:solidFill>
                  <a:srgbClr val="FFFF99"/>
                </a:solidFill>
              </a:rPr>
              <a:t>far-field</a:t>
            </a:r>
          </a:p>
        </p:txBody>
      </p:sp>
    </p:spTree>
    <p:extLst>
      <p:ext uri="{BB962C8B-B14F-4D97-AF65-F5344CB8AC3E}">
        <p14:creationId xmlns:p14="http://schemas.microsoft.com/office/powerpoint/2010/main" val="5804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7"/>
                                        </p:tgtEl>
                                      </p:cBhvr>
                                    </p:animEffect>
                                    <p:set>
                                      <p:cBhvr>
                                        <p:cTn id="7" dur="1" fill="hold">
                                          <p:stCondLst>
                                            <p:cond delay="499"/>
                                          </p:stCondLst>
                                        </p:cTn>
                                        <p:tgtEl>
                                          <p:spTgt spid="26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18"/>
                                        </p:tgtEl>
                                        <p:attrNameLst>
                                          <p:attrName>style.visibility</p:attrName>
                                        </p:attrNameLst>
                                      </p:cBhvr>
                                      <p:to>
                                        <p:strVal val="visible"/>
                                      </p:to>
                                    </p:set>
                                    <p:animEffect transition="in" filter="fade">
                                      <p:cBhvr>
                                        <p:cTn id="10" dur="500"/>
                                        <p:tgtEl>
                                          <p:spTgt spid="518"/>
                                        </p:tgtEl>
                                      </p:cBhvr>
                                    </p:animEffect>
                                  </p:childTnLst>
                                </p:cTn>
                              </p:par>
                              <p:par>
                                <p:cTn id="11" presetID="10" presetClass="entr" presetSubtype="0" fill="hold" nodeType="withEffect">
                                  <p:stCondLst>
                                    <p:cond delay="0"/>
                                  </p:stCondLst>
                                  <p:childTnLst>
                                    <p:set>
                                      <p:cBhvr>
                                        <p:cTn id="12" dur="1" fill="hold">
                                          <p:stCondLst>
                                            <p:cond delay="0"/>
                                          </p:stCondLst>
                                        </p:cTn>
                                        <p:tgtEl>
                                          <p:spTgt spid="513"/>
                                        </p:tgtEl>
                                        <p:attrNameLst>
                                          <p:attrName>style.visibility</p:attrName>
                                        </p:attrNameLst>
                                      </p:cBhvr>
                                      <p:to>
                                        <p:strVal val="visible"/>
                                      </p:to>
                                    </p:set>
                                    <p:animEffect transition="in" filter="fade">
                                      <p:cBhvr>
                                        <p:cTn id="13" dur="500"/>
                                        <p:tgtEl>
                                          <p:spTgt spid="5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5"/>
                                        </p:tgtEl>
                                        <p:attrNameLst>
                                          <p:attrName>style.visibility</p:attrName>
                                        </p:attrNameLst>
                                      </p:cBhvr>
                                      <p:to>
                                        <p:strVal val="visible"/>
                                      </p:to>
                                    </p:set>
                                    <p:animEffect transition="in" filter="fade">
                                      <p:cBhvr>
                                        <p:cTn id="16" dur="500"/>
                                        <p:tgtEl>
                                          <p:spTgt spid="4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0"/>
                                        </p:tgtEl>
                                        <p:attrNameLst>
                                          <p:attrName>style.visibility</p:attrName>
                                        </p:attrNameLst>
                                      </p:cBhvr>
                                      <p:to>
                                        <p:strVal val="visible"/>
                                      </p:to>
                                    </p:set>
                                    <p:animEffect transition="in" filter="fade">
                                      <p:cBhvr>
                                        <p:cTn id="19" dur="500"/>
                                        <p:tgtEl>
                                          <p:spTgt spid="6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2"/>
                                        </p:tgtEl>
                                        <p:attrNameLst>
                                          <p:attrName>style.visibility</p:attrName>
                                        </p:attrNameLst>
                                      </p:cBhvr>
                                      <p:to>
                                        <p:strVal val="visible"/>
                                      </p:to>
                                    </p:set>
                                    <p:animEffect transition="in" filter="fade">
                                      <p:cBhvr>
                                        <p:cTn id="22" dur="500"/>
                                        <p:tgtEl>
                                          <p:spTgt spid="282"/>
                                        </p:tgtEl>
                                      </p:cBhvr>
                                    </p:animEffect>
                                  </p:childTnLst>
                                </p:cTn>
                              </p:par>
                              <p:par>
                                <p:cTn id="23" presetID="10" presetClass="entr" presetSubtype="0" fill="hold" nodeType="withEffect">
                                  <p:stCondLst>
                                    <p:cond delay="0"/>
                                  </p:stCondLst>
                                  <p:childTnLst>
                                    <p:set>
                                      <p:cBhvr>
                                        <p:cTn id="24" dur="1" fill="hold">
                                          <p:stCondLst>
                                            <p:cond delay="0"/>
                                          </p:stCondLst>
                                        </p:cTn>
                                        <p:tgtEl>
                                          <p:spTgt spid="474"/>
                                        </p:tgtEl>
                                        <p:attrNameLst>
                                          <p:attrName>style.visibility</p:attrName>
                                        </p:attrNameLst>
                                      </p:cBhvr>
                                      <p:to>
                                        <p:strVal val="visible"/>
                                      </p:to>
                                    </p:set>
                                    <p:animEffect transition="in" filter="fade">
                                      <p:cBhvr>
                                        <p:cTn id="25" dur="500"/>
                                        <p:tgtEl>
                                          <p:spTgt spid="474"/>
                                        </p:tgtEl>
                                      </p:cBhvr>
                                    </p:animEffect>
                                  </p:childTnLst>
                                </p:cTn>
                              </p:par>
                              <p:par>
                                <p:cTn id="26" presetID="10" presetClass="entr" presetSubtype="0" fill="hold" nodeType="withEffect">
                                  <p:stCondLst>
                                    <p:cond delay="0"/>
                                  </p:stCondLst>
                                  <p:childTnLst>
                                    <p:set>
                                      <p:cBhvr>
                                        <p:cTn id="27" dur="1" fill="hold">
                                          <p:stCondLst>
                                            <p:cond delay="0"/>
                                          </p:stCondLst>
                                        </p:cTn>
                                        <p:tgtEl>
                                          <p:spTgt spid="469"/>
                                        </p:tgtEl>
                                        <p:attrNameLst>
                                          <p:attrName>style.visibility</p:attrName>
                                        </p:attrNameLst>
                                      </p:cBhvr>
                                      <p:to>
                                        <p:strVal val="visible"/>
                                      </p:to>
                                    </p:set>
                                    <p:animEffect transition="in" filter="fade">
                                      <p:cBhvr>
                                        <p:cTn id="28" dur="500"/>
                                        <p:tgtEl>
                                          <p:spTgt spid="4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5"/>
                                        </p:tgtEl>
                                        <p:attrNameLst>
                                          <p:attrName>style.visibility</p:attrName>
                                        </p:attrNameLst>
                                      </p:cBhvr>
                                      <p:to>
                                        <p:strVal val="visible"/>
                                      </p:to>
                                    </p:set>
                                    <p:animEffect transition="in" filter="fade">
                                      <p:cBhvr>
                                        <p:cTn id="31" dur="500"/>
                                        <p:tgtEl>
                                          <p:spTgt spid="285"/>
                                        </p:tgtEl>
                                      </p:cBhvr>
                                    </p:animEffect>
                                  </p:childTnLst>
                                </p:cTn>
                              </p:par>
                              <p:par>
                                <p:cTn id="32" presetID="10" presetClass="entr" presetSubtype="0" fill="hold"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nodeType="withEffect">
                                  <p:stCondLst>
                                    <p:cond delay="0"/>
                                  </p:stCondLst>
                                  <p:childTnLst>
                                    <p:set>
                                      <p:cBhvr>
                                        <p:cTn id="36" dur="1" fill="hold">
                                          <p:stCondLst>
                                            <p:cond delay="0"/>
                                          </p:stCondLst>
                                        </p:cTn>
                                        <p:tgtEl>
                                          <p:spTgt spid="481"/>
                                        </p:tgtEl>
                                        <p:attrNameLst>
                                          <p:attrName>style.visibility</p:attrName>
                                        </p:attrNameLst>
                                      </p:cBhvr>
                                      <p:to>
                                        <p:strVal val="visible"/>
                                      </p:to>
                                    </p:set>
                                    <p:animEffect transition="in" filter="fade">
                                      <p:cBhvr>
                                        <p:cTn id="37" dur="500"/>
                                        <p:tgtEl>
                                          <p:spTgt spid="48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8"/>
                                        </p:tgtEl>
                                        <p:attrNameLst>
                                          <p:attrName>style.visibility</p:attrName>
                                        </p:attrNameLst>
                                      </p:cBhvr>
                                      <p:to>
                                        <p:strVal val="visible"/>
                                      </p:to>
                                    </p:set>
                                    <p:animEffect transition="in" filter="fade">
                                      <p:cBhvr>
                                        <p:cTn id="40" dur="500"/>
                                        <p:tgtEl>
                                          <p:spTgt spid="6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7"/>
                                        </p:tgtEl>
                                        <p:attrNameLst>
                                          <p:attrName>style.visibility</p:attrName>
                                        </p:attrNameLst>
                                      </p:cBhvr>
                                      <p:to>
                                        <p:strVal val="visible"/>
                                      </p:to>
                                    </p:set>
                                    <p:animEffect transition="in" filter="fade">
                                      <p:cBhvr>
                                        <p:cTn id="43" dur="500"/>
                                        <p:tgtEl>
                                          <p:spTgt spid="6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25"/>
                                        </p:tgtEl>
                                        <p:attrNameLst>
                                          <p:attrName>style.visibility</p:attrName>
                                        </p:attrNameLst>
                                      </p:cBhvr>
                                      <p:to>
                                        <p:strVal val="visible"/>
                                      </p:to>
                                    </p:set>
                                    <p:animEffect transition="in" filter="fade">
                                      <p:cBhvr>
                                        <p:cTn id="48" dur="500"/>
                                        <p:tgtEl>
                                          <p:spTgt spid="3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5"/>
                                        </p:tgtEl>
                                        <p:attrNameLst>
                                          <p:attrName>style.visibility</p:attrName>
                                        </p:attrNameLst>
                                      </p:cBhvr>
                                      <p:to>
                                        <p:strVal val="visible"/>
                                      </p:to>
                                    </p:set>
                                    <p:animEffect transition="in" filter="fade">
                                      <p:cBhvr>
                                        <p:cTn id="51" dur="500"/>
                                        <p:tgtEl>
                                          <p:spTgt spid="57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76"/>
                                        </p:tgtEl>
                                        <p:attrNameLst>
                                          <p:attrName>style.visibility</p:attrName>
                                        </p:attrNameLst>
                                      </p:cBhvr>
                                      <p:to>
                                        <p:strVal val="visible"/>
                                      </p:to>
                                    </p:set>
                                    <p:animEffect transition="in" filter="fade">
                                      <p:cBhvr>
                                        <p:cTn id="54" dur="500"/>
                                        <p:tgtEl>
                                          <p:spTgt spid="576"/>
                                        </p:tgtEl>
                                      </p:cBhvr>
                                    </p:animEffect>
                                  </p:childTnLst>
                                </p:cTn>
                              </p:par>
                              <p:par>
                                <p:cTn id="55" presetID="10" presetClass="entr" presetSubtype="0" fill="hold" nodeType="withEffect">
                                  <p:stCondLst>
                                    <p:cond delay="0"/>
                                  </p:stCondLst>
                                  <p:childTnLst>
                                    <p:set>
                                      <p:cBhvr>
                                        <p:cTn id="56" dur="1" fill="hold">
                                          <p:stCondLst>
                                            <p:cond delay="0"/>
                                          </p:stCondLst>
                                        </p:cTn>
                                        <p:tgtEl>
                                          <p:spTgt spid="338"/>
                                        </p:tgtEl>
                                        <p:attrNameLst>
                                          <p:attrName>style.visibility</p:attrName>
                                        </p:attrNameLst>
                                      </p:cBhvr>
                                      <p:to>
                                        <p:strVal val="visible"/>
                                      </p:to>
                                    </p:set>
                                    <p:animEffect transition="in" filter="fade">
                                      <p:cBhvr>
                                        <p:cTn id="57" dur="500"/>
                                        <p:tgtEl>
                                          <p:spTgt spid="3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2"/>
                                        </p:tgtEl>
                                        <p:attrNameLst>
                                          <p:attrName>style.visibility</p:attrName>
                                        </p:attrNameLst>
                                      </p:cBhvr>
                                      <p:to>
                                        <p:strVal val="visible"/>
                                      </p:to>
                                    </p:set>
                                    <p:animEffect transition="in" filter="fade">
                                      <p:cBhvr>
                                        <p:cTn id="60" dur="500"/>
                                        <p:tgtEl>
                                          <p:spTgt spid="6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0"/>
                                        </p:tgtEl>
                                        <p:attrNameLst>
                                          <p:attrName>style.visibility</p:attrName>
                                        </p:attrNameLst>
                                      </p:cBhvr>
                                      <p:to>
                                        <p:strVal val="visible"/>
                                      </p:to>
                                    </p:set>
                                    <p:animEffect transition="in" filter="fade">
                                      <p:cBhvr>
                                        <p:cTn id="63" dur="500"/>
                                        <p:tgtEl>
                                          <p:spTgt spid="370"/>
                                        </p:tgtEl>
                                      </p:cBhvr>
                                    </p:animEffect>
                                  </p:childTnLst>
                                </p:cTn>
                              </p:par>
                              <p:par>
                                <p:cTn id="64" presetID="10" presetClass="entr" presetSubtype="0" fill="hold" nodeType="withEffect">
                                  <p:stCondLst>
                                    <p:cond delay="0"/>
                                  </p:stCondLst>
                                  <p:childTnLst>
                                    <p:set>
                                      <p:cBhvr>
                                        <p:cTn id="65" dur="1" fill="hold">
                                          <p:stCondLst>
                                            <p:cond delay="0"/>
                                          </p:stCondLst>
                                        </p:cTn>
                                        <p:tgtEl>
                                          <p:spTgt spid="336"/>
                                        </p:tgtEl>
                                        <p:attrNameLst>
                                          <p:attrName>style.visibility</p:attrName>
                                        </p:attrNameLst>
                                      </p:cBhvr>
                                      <p:to>
                                        <p:strVal val="visible"/>
                                      </p:to>
                                    </p:set>
                                    <p:animEffect transition="in" filter="fade">
                                      <p:cBhvr>
                                        <p:cTn id="66" dur="500"/>
                                        <p:tgtEl>
                                          <p:spTgt spid="3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35"/>
                                        </p:tgtEl>
                                        <p:attrNameLst>
                                          <p:attrName>style.visibility</p:attrName>
                                        </p:attrNameLst>
                                      </p:cBhvr>
                                      <p:to>
                                        <p:strVal val="visible"/>
                                      </p:to>
                                    </p:set>
                                    <p:animEffect transition="in" filter="fade">
                                      <p:cBhvr>
                                        <p:cTn id="69" dur="500"/>
                                        <p:tgtEl>
                                          <p:spTgt spid="6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1"/>
                                        </p:tgtEl>
                                        <p:attrNameLst>
                                          <p:attrName>style.visibility</p:attrName>
                                        </p:attrNameLst>
                                      </p:cBhvr>
                                      <p:to>
                                        <p:strVal val="visible"/>
                                      </p:to>
                                    </p:set>
                                    <p:animEffect transition="in" filter="fade">
                                      <p:cBhvr>
                                        <p:cTn id="72" dur="500"/>
                                        <p:tgtEl>
                                          <p:spTgt spid="6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1"/>
                                        </p:tgtEl>
                                        <p:attrNameLst>
                                          <p:attrName>style.visibility</p:attrName>
                                        </p:attrNameLst>
                                      </p:cBhvr>
                                      <p:to>
                                        <p:strVal val="visible"/>
                                      </p:to>
                                    </p:set>
                                    <p:animEffect transition="in" filter="fade">
                                      <p:cBhvr>
                                        <p:cTn id="75" dur="500"/>
                                        <p:tgtEl>
                                          <p:spTgt spid="371"/>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anim calcmode="lin" valueType="num">
                                      <p:cBhvr>
                                        <p:cTn id="81" dur="1000" fill="hold"/>
                                        <p:tgtEl>
                                          <p:spTgt spid="3"/>
                                        </p:tgtEl>
                                        <p:attrNameLst>
                                          <p:attrName>ppt_x</p:attrName>
                                        </p:attrNameLst>
                                      </p:cBhvr>
                                      <p:tavLst>
                                        <p:tav tm="0">
                                          <p:val>
                                            <p:strVal val="#ppt_x"/>
                                          </p:val>
                                        </p:tav>
                                        <p:tav tm="100000">
                                          <p:val>
                                            <p:strVal val="#ppt_x"/>
                                          </p:val>
                                        </p:tav>
                                      </p:tavLst>
                                    </p:anim>
                                    <p:anim calcmode="lin" valueType="num">
                                      <p:cBhvr>
                                        <p:cTn id="8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1000"/>
                                        <p:tgtEl>
                                          <p:spTgt spid="7"/>
                                        </p:tgtEl>
                                      </p:cBhvr>
                                    </p:animEffect>
                                    <p:anim calcmode="lin" valueType="num">
                                      <p:cBhvr>
                                        <p:cTn id="88" dur="1000" fill="hold"/>
                                        <p:tgtEl>
                                          <p:spTgt spid="7"/>
                                        </p:tgtEl>
                                        <p:attrNameLst>
                                          <p:attrName>ppt_x</p:attrName>
                                        </p:attrNameLst>
                                      </p:cBhvr>
                                      <p:tavLst>
                                        <p:tav tm="0">
                                          <p:val>
                                            <p:strVal val="#ppt_x"/>
                                          </p:val>
                                        </p:tav>
                                        <p:tav tm="100000">
                                          <p:val>
                                            <p:strVal val="#ppt_x"/>
                                          </p:val>
                                        </p:tav>
                                      </p:tavLst>
                                    </p:anim>
                                    <p:anim calcmode="lin" valueType="num">
                                      <p:cBhvr>
                                        <p:cTn id="8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371" grpId="0"/>
      <p:bldP spid="518" grpId="0"/>
      <p:bldP spid="575" grpId="0"/>
      <p:bldP spid="576" grpId="0"/>
      <p:bldP spid="627" grpId="0"/>
      <p:bldP spid="628" grpId="0"/>
      <p:bldP spid="285" grpId="0" animBg="1"/>
      <p:bldP spid="282" grpId="0" animBg="1"/>
      <p:bldP spid="475" grpId="0" animBg="1"/>
      <p:bldP spid="630" grpId="0"/>
      <p:bldP spid="631" grpId="0"/>
      <p:bldP spid="635" grpId="0"/>
      <p:bldP spid="3" grpId="0" animBg="1"/>
      <p:bldP spid="267" grpId="0"/>
      <p:bldP spid="63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439200" y="1125945"/>
            <a:ext cx="3521580" cy="2398570"/>
            <a:chOff x="2058373" y="2329026"/>
            <a:chExt cx="3521580" cy="2398570"/>
          </a:xfrm>
        </p:grpSpPr>
        <p:sp>
          <p:nvSpPr>
            <p:cNvPr id="83" name="Rectangle 82"/>
            <p:cNvSpPr/>
            <p:nvPr/>
          </p:nvSpPr>
          <p:spPr>
            <a:xfrm rot="10800000" flipV="1">
              <a:off x="2058373" y="2329026"/>
              <a:ext cx="3521580" cy="239857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2441228" flipV="1">
              <a:off x="2508515" y="255117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2441228" flipV="1">
              <a:off x="2959434" y="26873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2441228" flipV="1">
              <a:off x="4305643" y="292544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2441228" flipV="1">
              <a:off x="3708820" y="25371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2441228" flipV="1">
              <a:off x="4456943" y="382073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2441228" flipV="1">
              <a:off x="5175514" y="30756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2441228" flipV="1">
              <a:off x="4507424" y="264459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2441228" flipV="1">
              <a:off x="4842120" y="26311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2441228" flipV="1">
              <a:off x="4035603" y="388064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2441228" flipV="1">
              <a:off x="3085234" y="31236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2441228" flipV="1">
              <a:off x="5286170" y="247379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2441228" flipV="1">
              <a:off x="4842169" y="32914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2441228" flipV="1">
              <a:off x="4990929" y="348226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2441228" flipV="1">
              <a:off x="5261374" y="352937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2441228" flipV="1">
              <a:off x="2195690" y="37445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2441228" flipV="1">
              <a:off x="4177180" y="316988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2441228" flipV="1">
              <a:off x="3524462" y="42769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2441228" flipV="1">
              <a:off x="4722192" y="29126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2441228" flipV="1">
              <a:off x="3669464" y="35188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2441228" flipV="1">
              <a:off x="4110948" y="26161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2441228" flipV="1">
              <a:off x="5068150" y="42315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2441228" flipV="1">
              <a:off x="4853814" y="373446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2441228" flipV="1">
              <a:off x="4853495" y="42430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2441228" flipV="1">
              <a:off x="4736302" y="39297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2441228" flipV="1">
              <a:off x="3464421" y="39967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2441228" flipV="1">
              <a:off x="4531039" y="35482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2441228" flipV="1">
              <a:off x="5037752" y="44869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2441228" flipV="1">
              <a:off x="3866369" y="40738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2441228" flipV="1">
              <a:off x="3823462" y="44802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2441228" flipV="1">
              <a:off x="3460598" y="372955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2441228" flipV="1">
              <a:off x="2866447" y="449818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2441228" flipV="1">
              <a:off x="2856454" y="42270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2441228" flipV="1">
              <a:off x="3759117" y="279375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2441228" flipV="1">
              <a:off x="2321731" y="41057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2441228" flipV="1">
              <a:off x="4309476" y="43746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12441228" flipV="1">
              <a:off x="2811068" y="39686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2441228" flipV="1">
              <a:off x="3779510" y="31909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2441228" flipV="1">
              <a:off x="2375001" y="36004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2441228" flipV="1">
              <a:off x="2422672" y="32770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2441228" flipV="1">
              <a:off x="3345464" y="285376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2441228" flipV="1">
              <a:off x="2578713" y="38141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2441228" flipV="1">
              <a:off x="2715057" y="30677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2441228" flipV="1">
              <a:off x="2306838" y="284107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2441228" flipV="1">
              <a:off x="4188213" y="410599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2441228" flipV="1">
              <a:off x="3101991" y="36734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2441228" flipV="1">
              <a:off x="3348503" y="257433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2441228" flipV="1">
              <a:off x="2305990" y="249973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2441228" flipV="1">
              <a:off x="3446545" y="309671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2441228" flipV="1">
              <a:off x="3941714" y="299850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2441228" flipV="1">
              <a:off x="4110949" y="34746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2441228" flipV="1">
              <a:off x="4642118" y="445143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2441228" flipV="1">
              <a:off x="4574100" y="309671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2441228" flipV="1">
              <a:off x="3764392" y="38019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2441228" flipV="1">
              <a:off x="2646695" y="34641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2441228" flipV="1">
              <a:off x="3315416" y="350133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2441228" flipV="1">
              <a:off x="3235304" y="429350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21125" y="880708"/>
            <a:ext cx="1828571" cy="1828571"/>
            <a:chOff x="480485" y="808135"/>
            <a:chExt cx="1828571" cy="1828571"/>
          </a:xfrm>
        </p:grpSpPr>
        <p:sp>
          <p:nvSpPr>
            <p:cNvPr id="106" name="Oval 105"/>
            <p:cNvSpPr/>
            <p:nvPr/>
          </p:nvSpPr>
          <p:spPr>
            <a:xfrm>
              <a:off x="480485" y="808135"/>
              <a:ext cx="1828571" cy="1828571"/>
            </a:xfrm>
            <a:prstGeom prst="ellipse">
              <a:avLst/>
            </a:prstGeom>
            <a:gradFill flip="none" rotWithShape="1">
              <a:gsLst>
                <a:gs pos="0">
                  <a:srgbClr val="FF3737"/>
                </a:gs>
                <a:gs pos="100000">
                  <a:srgbClr val="FF0000">
                    <a:alpha val="0"/>
                    <a:lumMod val="50000"/>
                    <a:lumOff val="50000"/>
                  </a:srgb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2" name="Rectangle 301"/>
                <p:cNvSpPr/>
                <p:nvPr/>
              </p:nvSpPr>
              <p:spPr>
                <a:xfrm>
                  <a:off x="596282" y="973760"/>
                  <a:ext cx="71506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𝑖</m:t>
                            </m:r>
                          </m:e>
                          <m:sub>
                            <m:r>
                              <a:rPr lang="en-US" sz="4000" i="1" smtClean="0">
                                <a:solidFill>
                                  <a:schemeClr val="bg1"/>
                                </a:solidFill>
                                <a:latin typeface="Cambria Math" panose="02040503050406030204" pitchFamily="18" charset="0"/>
                              </a:rPr>
                              <m:t>1</m:t>
                            </m:r>
                          </m:sub>
                        </m:sSub>
                      </m:oMath>
                    </m:oMathPara>
                  </a14:m>
                  <a:endParaRPr lang="en-US" sz="4000" dirty="0"/>
                </a:p>
              </p:txBody>
            </p:sp>
          </mc:Choice>
          <mc:Fallback xmlns="">
            <p:sp>
              <p:nvSpPr>
                <p:cNvPr id="302" name="Rectangle 301"/>
                <p:cNvSpPr>
                  <a:spLocks noRot="1" noChangeAspect="1" noMove="1" noResize="1" noEditPoints="1" noAdjustHandles="1" noChangeArrowheads="1" noChangeShapeType="1" noTextEdit="1"/>
                </p:cNvSpPr>
                <p:nvPr/>
              </p:nvSpPr>
              <p:spPr>
                <a:xfrm>
                  <a:off x="596282" y="973760"/>
                  <a:ext cx="715068" cy="707886"/>
                </a:xfrm>
                <a:prstGeom prst="rect">
                  <a:avLst/>
                </a:prstGeom>
                <a:blipFill>
                  <a:blip r:embed="rId5"/>
                  <a:stretch>
                    <a:fillRect/>
                  </a:stretch>
                </a:blipFill>
              </p:spPr>
              <p:txBody>
                <a:bodyPr/>
                <a:lstStyle/>
                <a:p>
                  <a:r>
                    <a:rPr lang="en-US">
                      <a:noFill/>
                    </a:rPr>
                    <a:t> </a:t>
                  </a:r>
                </a:p>
              </p:txBody>
            </p:sp>
          </mc:Fallback>
        </mc:AlternateContent>
        <p:sp>
          <p:nvSpPr>
            <p:cNvPr id="301" name="Oval 300"/>
            <p:cNvSpPr/>
            <p:nvPr/>
          </p:nvSpPr>
          <p:spPr>
            <a:xfrm>
              <a:off x="1154134" y="1505859"/>
              <a:ext cx="382669" cy="382669"/>
            </a:xfrm>
            <a:prstGeom prst="ellipse">
              <a:avLst/>
            </a:prstGeom>
            <a:solidFill>
              <a:srgbClr val="F9965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844980" y="880708"/>
            <a:ext cx="1828571" cy="1828571"/>
            <a:chOff x="2073588" y="808135"/>
            <a:chExt cx="1828571" cy="1828571"/>
          </a:xfrm>
        </p:grpSpPr>
        <p:sp>
          <p:nvSpPr>
            <p:cNvPr id="107" name="Oval 106"/>
            <p:cNvSpPr/>
            <p:nvPr/>
          </p:nvSpPr>
          <p:spPr>
            <a:xfrm>
              <a:off x="2073588" y="808135"/>
              <a:ext cx="1828571" cy="1828571"/>
            </a:xfrm>
            <a:prstGeom prst="ellipse">
              <a:avLst/>
            </a:prstGeom>
            <a:gradFill flip="none" rotWithShape="1">
              <a:gsLst>
                <a:gs pos="0">
                  <a:srgbClr val="FF3737"/>
                </a:gs>
                <a:gs pos="100000">
                  <a:srgbClr val="FF0000">
                    <a:alpha val="0"/>
                    <a:lumMod val="50000"/>
                    <a:lumOff val="50000"/>
                  </a:srgb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2783523" y="1505859"/>
              <a:ext cx="382669" cy="382669"/>
            </a:xfrm>
            <a:prstGeom prst="ellipse">
              <a:avLst/>
            </a:prstGeom>
            <a:solidFill>
              <a:srgbClr val="FF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4" name="Rectangle 323"/>
                <p:cNvSpPr/>
                <p:nvPr/>
              </p:nvSpPr>
              <p:spPr>
                <a:xfrm>
                  <a:off x="3034211" y="954090"/>
                  <a:ext cx="72692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dirty="0"/>
                </a:p>
              </p:txBody>
            </p:sp>
          </mc:Choice>
          <mc:Fallback xmlns="">
            <p:sp>
              <p:nvSpPr>
                <p:cNvPr id="324" name="Rectangle 323"/>
                <p:cNvSpPr>
                  <a:spLocks noRot="1" noChangeAspect="1" noMove="1" noResize="1" noEditPoints="1" noAdjustHandles="1" noChangeArrowheads="1" noChangeShapeType="1" noTextEdit="1"/>
                </p:cNvSpPr>
                <p:nvPr/>
              </p:nvSpPr>
              <p:spPr>
                <a:xfrm>
                  <a:off x="3034211" y="954090"/>
                  <a:ext cx="726929" cy="707886"/>
                </a:xfrm>
                <a:prstGeom prst="rect">
                  <a:avLst/>
                </a:prstGeom>
                <a:blipFill>
                  <a:blip r:embed="rId6"/>
                  <a:stretch>
                    <a:fillRect/>
                  </a:stretch>
                </a:blipFill>
              </p:spPr>
              <p:txBody>
                <a:bodyPr/>
                <a:lstStyle/>
                <a:p>
                  <a:r>
                    <a:rPr lang="en-US">
                      <a:noFill/>
                    </a:rPr>
                    <a:t> </a:t>
                  </a:r>
                </a:p>
              </p:txBody>
            </p:sp>
          </mc:Fallback>
        </mc:AlternateContent>
      </p:grpSp>
      <p:sp>
        <p:nvSpPr>
          <p:cNvPr id="46" name="Rectangle 45"/>
          <p:cNvSpPr/>
          <p:nvPr/>
        </p:nvSpPr>
        <p:spPr>
          <a:xfrm>
            <a:off x="4852622" y="2501528"/>
            <a:ext cx="1800000" cy="1800000"/>
          </a:xfrm>
          <a:prstGeom prst="rect">
            <a:avLst/>
          </a:prstGeom>
          <a:blipFill dpi="0" rotWithShape="1">
            <a:blip r:embed="rId7">
              <a:alphaModFix amt="50000"/>
              <a:extLst>
                <a:ext uri="{BEBA8EAE-BF5A-486C-A8C5-ECC9F3942E4B}">
                  <a14:imgProps xmlns:a14="http://schemas.microsoft.com/office/drawing/2010/main">
                    <a14:imgLayer r:embed="rId8">
                      <a14:imgEffect>
                        <a14:brightnessContrast bright="20000" contrast="-20000"/>
                      </a14:imgEffect>
                    </a14:imgLayer>
                  </a14:imgProps>
                </a:ext>
              </a:extLst>
            </a:blip>
            <a:srcRect/>
            <a:stretch>
              <a:fillRect/>
            </a:stretch>
          </a:blipFill>
          <a:ln w="762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8586862" y="2502000"/>
            <a:ext cx="1800000" cy="1800000"/>
          </a:xfrm>
          <a:prstGeom prst="rect">
            <a:avLst/>
          </a:prstGeom>
          <a:blipFill dpi="0" rotWithShape="1">
            <a:blip r:embed="rId9">
              <a:alphaModFix amt="50000"/>
              <a:extLst>
                <a:ext uri="{BEBA8EAE-BF5A-486C-A8C5-ECC9F3942E4B}">
                  <a14:imgProps xmlns:a14="http://schemas.microsoft.com/office/drawing/2010/main">
                    <a14:imgLayer r:embed="rId10">
                      <a14:imgEffect>
                        <a14:brightnessContrast bright="20000" contrast="-20000"/>
                      </a14:imgEffect>
                    </a14:imgLayer>
                  </a14:imgProps>
                </a:ext>
              </a:extLst>
            </a:blip>
            <a:srcRect/>
            <a:stretch>
              <a:fillRect/>
            </a:stretch>
          </a:blip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5" name="Rectangle 124"/>
              <p:cNvSpPr/>
              <p:nvPr/>
            </p:nvSpPr>
            <p:spPr>
              <a:xfrm>
                <a:off x="-2719070" y="2891083"/>
                <a:ext cx="19583399"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480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𝐸</m:t>
                          </m:r>
                        </m:e>
                        <m:sub>
                          <m:r>
                            <m:rPr>
                              <m:sty m:val="p"/>
                            </m:rPr>
                            <a:rPr lang="en-US" sz="4800" b="0" i="0" smtClean="0">
                              <a:solidFill>
                                <a:schemeClr val="bg1"/>
                              </a:solidFill>
                              <a:latin typeface="Cambria Math" panose="02040503050406030204" pitchFamily="18" charset="0"/>
                            </a:rPr>
                            <m:t>tissue</m:t>
                          </m:r>
                        </m:sub>
                      </m:sSub>
                      <m:r>
                        <a:rPr lang="en-US" sz="4800" b="0" i="1" smtClean="0">
                          <a:solidFill>
                            <a:schemeClr val="bg1"/>
                          </a:solidFill>
                          <a:latin typeface="Cambria Math" panose="02040503050406030204" pitchFamily="18" charset="0"/>
                        </a:rPr>
                        <m:t> </m:t>
                      </m:r>
                      <m:d>
                        <m:dPr>
                          <m:begChr m:val="["/>
                          <m:endChr m:val="]"/>
                          <m:ctrlPr>
                            <a:rPr lang="en-US" sz="4800" b="0" i="1" smtClean="0">
                              <a:solidFill>
                                <a:schemeClr val="bg1"/>
                              </a:solidFill>
                              <a:latin typeface="Cambria Math" panose="02040503050406030204" pitchFamily="18" charset="0"/>
                            </a:rPr>
                          </m:ctrlPr>
                        </m:dPr>
                        <m:e>
                          <m:r>
                            <a:rPr lang="en-US" sz="4800" b="0" i="1" smtClean="0">
                              <a:solidFill>
                                <a:schemeClr val="bg1"/>
                              </a:solidFill>
                              <a:latin typeface="Cambria Math" panose="02040503050406030204" pitchFamily="18" charset="0"/>
                            </a:rPr>
                            <m:t>                      </m:t>
                          </m:r>
                          <m:r>
                            <a:rPr lang="he-IL" sz="4800" b="0" i="1" smtClean="0">
                              <a:solidFill>
                                <a:schemeClr val="bg1"/>
                              </a:solidFill>
                              <a:latin typeface="Cambria Math" panose="02040503050406030204" pitchFamily="18" charset="0"/>
                            </a:rPr>
                            <m:t> </m:t>
                          </m:r>
                        </m:e>
                      </m:d>
                      <m:r>
                        <a:rPr lang="en-US" sz="4800" b="0" i="1" smtClean="0">
                          <a:solidFill>
                            <a:schemeClr val="bg1"/>
                          </a:solidFill>
                          <a:latin typeface="Cambria Math" panose="02040503050406030204" pitchFamily="18" charset="0"/>
                        </a:rPr>
                        <m:t>=</m:t>
                      </m:r>
                    </m:oMath>
                  </m:oMathPara>
                </a14:m>
                <a:endParaRPr lang="en-US" sz="4800" i="1" dirty="0">
                  <a:solidFill>
                    <a:schemeClr val="bg1"/>
                  </a:solidFill>
                </a:endParaRPr>
              </a:p>
            </p:txBody>
          </p:sp>
        </mc:Choice>
        <mc:Fallback xmlns="">
          <p:sp>
            <p:nvSpPr>
              <p:cNvPr id="125" name="Rectangle 124"/>
              <p:cNvSpPr>
                <a:spLocks noRot="1" noChangeAspect="1" noMove="1" noResize="1" noEditPoints="1" noAdjustHandles="1" noChangeArrowheads="1" noChangeShapeType="1" noTextEdit="1"/>
              </p:cNvSpPr>
              <p:nvPr/>
            </p:nvSpPr>
            <p:spPr>
              <a:xfrm>
                <a:off x="-2719070" y="2891083"/>
                <a:ext cx="19583399" cy="830997"/>
              </a:xfrm>
              <a:prstGeom prst="rect">
                <a:avLst/>
              </a:prstGeom>
              <a:blipFill>
                <a:blip r:embed="rId11"/>
                <a:stretch>
                  <a:fillRect/>
                </a:stretch>
              </a:blipFill>
            </p:spPr>
            <p:txBody>
              <a:bodyPr/>
              <a:lstStyle/>
              <a:p>
                <a:r>
                  <a:rPr lang="en-US">
                    <a:noFill/>
                  </a:rPr>
                  <a:t> </a:t>
                </a:r>
              </a:p>
            </p:txBody>
          </p:sp>
        </mc:Fallback>
      </mc:AlternateContent>
      <p:pic>
        <p:nvPicPr>
          <p:cNvPr id="51" name="Pictur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25241" y="2494695"/>
            <a:ext cx="1800000" cy="1800000"/>
          </a:xfrm>
          <a:prstGeom prst="rect">
            <a:avLst/>
          </a:prstGeom>
        </p:spPr>
      </p:pic>
      <p:sp>
        <p:nvSpPr>
          <p:cNvPr id="5" name="Rectangle 4"/>
          <p:cNvSpPr/>
          <p:nvPr/>
        </p:nvSpPr>
        <p:spPr>
          <a:xfrm>
            <a:off x="174171" y="175658"/>
            <a:ext cx="4541829" cy="897361"/>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a:spLocks noGrp="1"/>
          </p:cNvSpPr>
          <p:nvPr>
            <p:ph type="title" idx="4294967295"/>
          </p:nvPr>
        </p:nvSpPr>
        <p:spPr>
          <a:xfrm>
            <a:off x="0" y="8898"/>
            <a:ext cx="12192000" cy="732816"/>
          </a:xfrm>
        </p:spPr>
        <p:txBody>
          <a:bodyPr>
            <a:noAutofit/>
          </a:bodyPr>
          <a:lstStyle/>
          <a:p>
            <a:r>
              <a:rPr lang="en-US" sz="4000" b="1" dirty="0">
                <a:solidFill>
                  <a:srgbClr val="FFC000"/>
                </a:solidFill>
              </a:rPr>
              <a:t>Visualizing near-field covariance</a:t>
            </a:r>
          </a:p>
        </p:txBody>
      </p:sp>
      <p:sp>
        <p:nvSpPr>
          <p:cNvPr id="4" name="TextBox 3">
            <a:extLst>
              <a:ext uri="{FF2B5EF4-FFF2-40B4-BE49-F238E27FC236}">
                <a16:creationId xmlns:a16="http://schemas.microsoft.com/office/drawing/2014/main" id="{97C9F023-A626-4427-B3AC-E784D5BCA6DC}"/>
              </a:ext>
            </a:extLst>
          </p:cNvPr>
          <p:cNvSpPr txBox="1"/>
          <p:nvPr/>
        </p:nvSpPr>
        <p:spPr>
          <a:xfrm>
            <a:off x="474047" y="2045954"/>
            <a:ext cx="3498932" cy="461665"/>
          </a:xfrm>
          <a:prstGeom prst="rect">
            <a:avLst/>
          </a:prstGeom>
          <a:noFill/>
        </p:spPr>
        <p:txBody>
          <a:bodyPr wrap="square" rtlCol="0">
            <a:spAutoFit/>
          </a:bodyPr>
          <a:lstStyle/>
          <a:p>
            <a:pPr algn="ctr"/>
            <a:r>
              <a:rPr lang="en-US" sz="2400" b="1" dirty="0">
                <a:solidFill>
                  <a:schemeClr val="bg1"/>
                </a:solidFill>
                <a:latin typeface="+mj-lt"/>
              </a:rPr>
              <a:t>Illuminations</a:t>
            </a:r>
            <a:endParaRPr lang="en-US" b="1" dirty="0">
              <a:solidFill>
                <a:schemeClr val="bg1"/>
              </a:solidFill>
              <a:latin typeface="+mj-lt"/>
            </a:endParaRPr>
          </a:p>
        </p:txBody>
      </p:sp>
      <p:sp>
        <p:nvSpPr>
          <p:cNvPr id="269"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8</a:t>
            </a:fld>
            <a:endParaRPr lang="he-IL"/>
          </a:p>
        </p:txBody>
      </p:sp>
      <p:grpSp>
        <p:nvGrpSpPr>
          <p:cNvPr id="144" name="Group 143"/>
          <p:cNvGrpSpPr/>
          <p:nvPr/>
        </p:nvGrpSpPr>
        <p:grpSpPr>
          <a:xfrm rot="5400000" flipH="1" flipV="1">
            <a:off x="1115299" y="3595749"/>
            <a:ext cx="1971113" cy="2199884"/>
            <a:chOff x="3934429" y="288561"/>
            <a:chExt cx="417855" cy="234033"/>
          </a:xfrm>
          <a:gradFill>
            <a:gsLst>
              <a:gs pos="0">
                <a:schemeClr val="bg1">
                  <a:lumMod val="65000"/>
                </a:schemeClr>
              </a:gs>
              <a:gs pos="47000">
                <a:schemeClr val="bg1"/>
              </a:gs>
              <a:gs pos="60000">
                <a:schemeClr val="bg1"/>
              </a:gs>
              <a:gs pos="100000">
                <a:schemeClr val="bg1">
                  <a:lumMod val="65000"/>
                </a:schemeClr>
              </a:gs>
            </a:gsLst>
            <a:lin ang="5400000" scaled="1"/>
          </a:gradFill>
        </p:grpSpPr>
        <p:sp>
          <p:nvSpPr>
            <p:cNvPr id="146" name="Trapezoid 145"/>
            <p:cNvSpPr/>
            <p:nvPr/>
          </p:nvSpPr>
          <p:spPr>
            <a:xfrm rot="5400000">
              <a:off x="4176486" y="346796"/>
              <a:ext cx="234031" cy="117565"/>
            </a:xfrm>
            <a:prstGeom prst="trapezoid">
              <a:avLst>
                <a:gd name="adj" fmla="val 58525"/>
              </a:avLst>
            </a:prstGeom>
            <a:gradFill flip="none" rotWithShape="1">
              <a:gsLst>
                <a:gs pos="0">
                  <a:schemeClr val="bg1">
                    <a:lumMod val="65000"/>
                    <a:alpha val="76000"/>
                  </a:schemeClr>
                </a:gs>
                <a:gs pos="52000">
                  <a:schemeClr val="bg1"/>
                </a:gs>
                <a:gs pos="55000">
                  <a:schemeClr val="bg1"/>
                </a:gs>
                <a:gs pos="100000">
                  <a:schemeClr val="bg1">
                    <a:lumMod val="65000"/>
                    <a:alpha val="7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sp>
          <p:nvSpPr>
            <p:cNvPr id="147" name="Rectangle 146"/>
            <p:cNvSpPr/>
            <p:nvPr/>
          </p:nvSpPr>
          <p:spPr>
            <a:xfrm>
              <a:off x="3934429" y="288561"/>
              <a:ext cx="300292" cy="234031"/>
            </a:xfrm>
            <a:prstGeom prst="rect">
              <a:avLst/>
            </a:prstGeom>
            <a:gradFill>
              <a:gsLst>
                <a:gs pos="0">
                  <a:schemeClr val="bg1">
                    <a:lumMod val="65000"/>
                    <a:alpha val="86000"/>
                  </a:schemeClr>
                </a:gs>
                <a:gs pos="48000">
                  <a:schemeClr val="bg1"/>
                </a:gs>
                <a:gs pos="53000">
                  <a:schemeClr val="bg1"/>
                </a:gs>
                <a:gs pos="100000">
                  <a:schemeClr val="bg1">
                    <a:lumMod val="65000"/>
                    <a:alpha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grpSp>
      <p:sp>
        <p:nvSpPr>
          <p:cNvPr id="151" name="TextBox 150">
            <a:extLst>
              <a:ext uri="{FF2B5EF4-FFF2-40B4-BE49-F238E27FC236}">
                <a16:creationId xmlns:a16="http://schemas.microsoft.com/office/drawing/2014/main" id="{B48A8EF4-E0F0-4390-9200-9C82B7E94637}"/>
              </a:ext>
            </a:extLst>
          </p:cNvPr>
          <p:cNvSpPr txBox="1"/>
          <p:nvPr/>
        </p:nvSpPr>
        <p:spPr>
          <a:xfrm rot="16200000">
            <a:off x="2753277" y="4516282"/>
            <a:ext cx="1709102" cy="830997"/>
          </a:xfrm>
          <a:prstGeom prst="rect">
            <a:avLst/>
          </a:prstGeom>
          <a:noFill/>
        </p:spPr>
        <p:txBody>
          <a:bodyPr wrap="square" rtlCol="0">
            <a:spAutoFit/>
          </a:bodyPr>
          <a:lstStyle/>
          <a:p>
            <a:pPr algn="ctr"/>
            <a:r>
              <a:rPr lang="en-US" sz="2400" b="1" dirty="0">
                <a:solidFill>
                  <a:schemeClr val="bg1"/>
                </a:solidFill>
                <a:latin typeface="+mj-lt"/>
              </a:rPr>
              <a:t>Viewing objective</a:t>
            </a:r>
          </a:p>
        </p:txBody>
      </p:sp>
    </p:spTree>
    <p:extLst>
      <p:ext uri="{BB962C8B-B14F-4D97-AF65-F5344CB8AC3E}">
        <p14:creationId xmlns:p14="http://schemas.microsoft.com/office/powerpoint/2010/main" val="188521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grpId="3"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ntr" presetSubtype="0" fill="hold" grpId="2"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fade">
                                      <p:cBhvr>
                                        <p:cTn id="16" dur="500"/>
                                        <p:tgtEl>
                                          <p:spTgt spid="1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2"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1" nodeType="clickEffect">
                                  <p:stCondLst>
                                    <p:cond delay="0"/>
                                  </p:stCondLst>
                                  <p:childTnLst>
                                    <p:animMotion origin="layout" path="M 5E-6 -4.81481E-6 L 0.19922 -0.00069 " pathEditMode="relative" rAng="0" ptsTypes="AA">
                                      <p:cBhvr>
                                        <p:cTn id="28" dur="2000" fill="hold"/>
                                        <p:tgtEl>
                                          <p:spTgt spid="46"/>
                                        </p:tgtEl>
                                        <p:attrNameLst>
                                          <p:attrName>ppt_x</p:attrName>
                                          <p:attrName>ppt_y</p:attrName>
                                        </p:attrNameLst>
                                      </p:cBhvr>
                                      <p:rCtr x="9961" y="-46"/>
                                    </p:animMotion>
                                  </p:childTnLst>
                                </p:cTn>
                              </p:par>
                              <p:par>
                                <p:cTn id="29" presetID="35" presetClass="path" presetSubtype="0" accel="50000" decel="50000" fill="hold" grpId="1" nodeType="withEffect">
                                  <p:stCondLst>
                                    <p:cond delay="0"/>
                                  </p:stCondLst>
                                  <p:childTnLst>
                                    <p:animMotion origin="layout" path="M 5E-6 -4.81481E-6 L -0.18607 -0.00069 " pathEditMode="relative" rAng="0" ptsTypes="AA">
                                      <p:cBhvr>
                                        <p:cTn id="30" dur="2000" fill="hold"/>
                                        <p:tgtEl>
                                          <p:spTgt spid="122"/>
                                        </p:tgtEl>
                                        <p:attrNameLst>
                                          <p:attrName>ppt_x</p:attrName>
                                          <p:attrName>ppt_y</p:attrName>
                                        </p:attrNameLst>
                                      </p:cBhvr>
                                      <p:rCtr x="-9310" y="-46"/>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fade">
                                      <p:cBhvr>
                                        <p:cTn id="38"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P spid="46" grpId="2" animBg="1"/>
      <p:bldP spid="46" grpId="3" animBg="1"/>
      <p:bldP spid="122" grpId="1" animBg="1"/>
      <p:bldP spid="122" grpId="2" animBg="1"/>
      <p:bldP spid="1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2508" y="2471946"/>
            <a:ext cx="1800000" cy="1800000"/>
          </a:xfrm>
          <a:prstGeom prst="rect">
            <a:avLst/>
          </a:prstGeom>
        </p:spPr>
      </p:pic>
      <mc:AlternateContent xmlns:mc="http://schemas.openxmlformats.org/markup-compatibility/2006" xmlns:a14="http://schemas.microsoft.com/office/drawing/2010/main">
        <mc:Choice Requires="a14">
          <p:sp>
            <p:nvSpPr>
              <p:cNvPr id="76" name="Rectangle 75"/>
              <p:cNvSpPr/>
              <p:nvPr/>
            </p:nvSpPr>
            <p:spPr>
              <a:xfrm>
                <a:off x="4382319" y="4271946"/>
                <a:ext cx="186018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i="1" smtClean="0">
                          <a:solidFill>
                            <a:schemeClr val="bg1"/>
                          </a:solidFill>
                          <a:latin typeface="Cambria Math" panose="02040503050406030204" pitchFamily="18" charset="0"/>
                        </a:rPr>
                        <m:t>Δ</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0</m:t>
                      </m:r>
                      <m:r>
                        <a:rPr lang="en-US" sz="4000" i="1" dirty="0" smtClean="0">
                          <a:solidFill>
                            <a:schemeClr val="bg1"/>
                          </a:solidFill>
                          <a:latin typeface="Cambria Math" panose="02040503050406030204" pitchFamily="18" charset="0"/>
                        </a:rPr>
                        <m:t>𝜆</m:t>
                      </m:r>
                    </m:oMath>
                  </m:oMathPara>
                </a14:m>
                <a:endParaRPr lang="en-US" sz="4000" dirty="0">
                  <a:solidFill>
                    <a:schemeClr val="bg1"/>
                  </a:solidFill>
                </a:endParaRPr>
              </a:p>
            </p:txBody>
          </p:sp>
        </mc:Choice>
        <mc:Fallback xmlns="">
          <p:sp>
            <p:nvSpPr>
              <p:cNvPr id="76" name="Rectangle 75"/>
              <p:cNvSpPr>
                <a:spLocks noRot="1" noChangeAspect="1" noMove="1" noResize="1" noEditPoints="1" noAdjustHandles="1" noChangeArrowheads="1" noChangeShapeType="1" noTextEdit="1"/>
              </p:cNvSpPr>
              <p:nvPr/>
            </p:nvSpPr>
            <p:spPr>
              <a:xfrm>
                <a:off x="4382319" y="4271946"/>
                <a:ext cx="1860189" cy="707886"/>
              </a:xfrm>
              <a:prstGeom prst="rect">
                <a:avLst/>
              </a:prstGeom>
              <a:blipFill>
                <a:blip r:embed="rId6"/>
                <a:stretch>
                  <a:fillRect/>
                </a:stretch>
              </a:blipFill>
            </p:spPr>
            <p:txBody>
              <a:bodyPr/>
              <a:lstStyle/>
              <a:p>
                <a:r>
                  <a:rPr lang="en-US">
                    <a:noFill/>
                  </a:rPr>
                  <a:t> </a:t>
                </a:r>
              </a:p>
            </p:txBody>
          </p:sp>
        </mc:Fallback>
      </mc:AlternateContent>
      <p:grpSp>
        <p:nvGrpSpPr>
          <p:cNvPr id="136" name="Group 135"/>
          <p:cNvGrpSpPr/>
          <p:nvPr/>
        </p:nvGrpSpPr>
        <p:grpSpPr>
          <a:xfrm>
            <a:off x="439200" y="1125945"/>
            <a:ext cx="3521580" cy="2398570"/>
            <a:chOff x="2058373" y="2329026"/>
            <a:chExt cx="3521580" cy="2398570"/>
          </a:xfrm>
        </p:grpSpPr>
        <p:sp>
          <p:nvSpPr>
            <p:cNvPr id="137" name="Rectangle 136"/>
            <p:cNvSpPr/>
            <p:nvPr/>
          </p:nvSpPr>
          <p:spPr>
            <a:xfrm rot="10800000" flipV="1">
              <a:off x="2058373" y="2329026"/>
              <a:ext cx="3521580" cy="2398570"/>
            </a:xfrm>
            <a:prstGeom prst="rect">
              <a:avLst/>
            </a:prstGeom>
            <a:solidFill>
              <a:schemeClr val="bg1">
                <a:lumMod val="50000"/>
              </a:schemeClr>
            </a:solidFill>
            <a:ln w="76200">
              <a:solidFill>
                <a:srgbClr val="FFCCCC">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2441228" flipV="1">
              <a:off x="2508515" y="255117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2441228" flipV="1">
              <a:off x="2959434" y="26873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2441228" flipV="1">
              <a:off x="4305643" y="292544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2441228" flipV="1">
              <a:off x="3708820" y="25371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2441228" flipV="1">
              <a:off x="4456943" y="382073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2441228" flipV="1">
              <a:off x="5175514" y="307562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2441228" flipV="1">
              <a:off x="4507424" y="264459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2441228" flipV="1">
              <a:off x="4842120" y="263116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2441228" flipV="1">
              <a:off x="4035603" y="388064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2441228" flipV="1">
              <a:off x="3085234" y="31236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2441228" flipV="1">
              <a:off x="5286170" y="247379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2441228" flipV="1">
              <a:off x="4842169" y="329141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2441228" flipV="1">
              <a:off x="4990929" y="348226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2441228" flipV="1">
              <a:off x="5261374" y="352937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2441228" flipV="1">
              <a:off x="2195690" y="37445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2441228" flipV="1">
              <a:off x="4177180" y="316988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2441228" flipV="1">
              <a:off x="3524462" y="427695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2441228" flipV="1">
              <a:off x="4722192" y="291264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2441228" flipV="1">
              <a:off x="3669464" y="351884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2441228" flipV="1">
              <a:off x="4110948" y="261617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2441228" flipV="1">
              <a:off x="5068150" y="423155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2441228" flipV="1">
              <a:off x="4853814" y="373446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2441228" flipV="1">
              <a:off x="4853495" y="42430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2441228" flipV="1">
              <a:off x="4736302" y="39297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2441228" flipV="1">
              <a:off x="3464421" y="399670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2441228" flipV="1">
              <a:off x="4531039" y="35482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2441228" flipV="1">
              <a:off x="5037752" y="448690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2441228" flipV="1">
              <a:off x="3866369" y="407381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2441228" flipV="1">
              <a:off x="3823462" y="448021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2441228" flipV="1">
              <a:off x="3460598" y="372955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12441228" flipV="1">
              <a:off x="2866447" y="449818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2441228" flipV="1">
              <a:off x="2856454" y="4227022"/>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2441228" flipV="1">
              <a:off x="3759117" y="279375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2441228" flipV="1">
              <a:off x="2321731" y="410579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2441228" flipV="1">
              <a:off x="4309476" y="437466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2441228" flipV="1">
              <a:off x="2811068" y="396861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2441228" flipV="1">
              <a:off x="3779510" y="31909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2441228" flipV="1">
              <a:off x="2375001" y="360046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2441228" flipV="1">
              <a:off x="2422672" y="327703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12441228" flipV="1">
              <a:off x="3345464" y="2853764"/>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2441228" flipV="1">
              <a:off x="2578713" y="381412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2441228" flipV="1">
              <a:off x="2715057" y="306771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2441228" flipV="1">
              <a:off x="2306838" y="284107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rot="12441228" flipV="1">
              <a:off x="4188213" y="4105997"/>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12441228" flipV="1">
              <a:off x="3101991" y="367341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2441228" flipV="1">
              <a:off x="3348503" y="2574333"/>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12441228" flipV="1">
              <a:off x="2305990" y="249973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2441228" flipV="1">
              <a:off x="3446545" y="309671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2441228" flipV="1">
              <a:off x="3941714" y="299850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2441228" flipV="1">
              <a:off x="4110949" y="347469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2441228" flipV="1">
              <a:off x="4642118" y="4451431"/>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2441228" flipV="1">
              <a:off x="4574100" y="3096715"/>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12441228" flipV="1">
              <a:off x="3764392" y="3801958"/>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2441228" flipV="1">
              <a:off x="2646695" y="3464106"/>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2441228" flipV="1">
              <a:off x="3315416" y="3501330"/>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2441228" flipV="1">
              <a:off x="3235304" y="4293509"/>
              <a:ext cx="127419" cy="127419"/>
            </a:xfrm>
            <a:prstGeom prst="ellipse">
              <a:avLst/>
            </a:prstGeom>
            <a:solidFill>
              <a:srgbClr val="8A8A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371"/>
          <p:cNvGrpSpPr/>
          <p:nvPr/>
        </p:nvGrpSpPr>
        <p:grpSpPr>
          <a:xfrm>
            <a:off x="1283053" y="880708"/>
            <a:ext cx="1828571" cy="1828571"/>
            <a:chOff x="480485" y="808135"/>
            <a:chExt cx="1828571" cy="1828571"/>
          </a:xfrm>
        </p:grpSpPr>
        <p:sp>
          <p:nvSpPr>
            <p:cNvPr id="373" name="Oval 372"/>
            <p:cNvSpPr/>
            <p:nvPr/>
          </p:nvSpPr>
          <p:spPr>
            <a:xfrm>
              <a:off x="480485" y="808135"/>
              <a:ext cx="1828571" cy="1828571"/>
            </a:xfrm>
            <a:prstGeom prst="ellipse">
              <a:avLst/>
            </a:prstGeom>
            <a:gradFill flip="none" rotWithShape="1">
              <a:gsLst>
                <a:gs pos="0">
                  <a:srgbClr val="FF3737"/>
                </a:gs>
                <a:gs pos="100000">
                  <a:srgbClr val="FF0000">
                    <a:alpha val="0"/>
                    <a:lumMod val="50000"/>
                    <a:lumOff val="50000"/>
                  </a:srgb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4" name="Rectangle 373"/>
                <p:cNvSpPr/>
                <p:nvPr/>
              </p:nvSpPr>
              <p:spPr>
                <a:xfrm>
                  <a:off x="596282" y="973760"/>
                  <a:ext cx="71506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𝑖</m:t>
                            </m:r>
                          </m:e>
                          <m:sub>
                            <m:r>
                              <a:rPr lang="en-US" sz="4000" i="1" smtClean="0">
                                <a:solidFill>
                                  <a:schemeClr val="bg1"/>
                                </a:solidFill>
                                <a:latin typeface="Cambria Math" panose="02040503050406030204" pitchFamily="18" charset="0"/>
                              </a:rPr>
                              <m:t>1</m:t>
                            </m:r>
                          </m:sub>
                        </m:sSub>
                      </m:oMath>
                    </m:oMathPara>
                  </a14:m>
                  <a:endParaRPr lang="en-US" sz="4000" dirty="0"/>
                </a:p>
              </p:txBody>
            </p:sp>
          </mc:Choice>
          <mc:Fallback xmlns="">
            <p:sp>
              <p:nvSpPr>
                <p:cNvPr id="302" name="Rectangle 301"/>
                <p:cNvSpPr>
                  <a:spLocks noRot="1" noChangeAspect="1" noMove="1" noResize="1" noEditPoints="1" noAdjustHandles="1" noChangeArrowheads="1" noChangeShapeType="1" noTextEdit="1"/>
                </p:cNvSpPr>
                <p:nvPr/>
              </p:nvSpPr>
              <p:spPr>
                <a:xfrm>
                  <a:off x="596282" y="973760"/>
                  <a:ext cx="715068" cy="707886"/>
                </a:xfrm>
                <a:prstGeom prst="rect">
                  <a:avLst/>
                </a:prstGeom>
                <a:blipFill>
                  <a:blip r:embed="rId7"/>
                  <a:stretch>
                    <a:fillRect/>
                  </a:stretch>
                </a:blipFill>
              </p:spPr>
              <p:txBody>
                <a:bodyPr/>
                <a:lstStyle/>
                <a:p>
                  <a:r>
                    <a:rPr lang="en-US">
                      <a:noFill/>
                    </a:rPr>
                    <a:t> </a:t>
                  </a:r>
                </a:p>
              </p:txBody>
            </p:sp>
          </mc:Fallback>
        </mc:AlternateContent>
        <p:sp>
          <p:nvSpPr>
            <p:cNvPr id="375" name="Oval 374"/>
            <p:cNvSpPr/>
            <p:nvPr/>
          </p:nvSpPr>
          <p:spPr>
            <a:xfrm>
              <a:off x="1154134" y="1505859"/>
              <a:ext cx="382669" cy="382669"/>
            </a:xfrm>
            <a:prstGeom prst="ellipse">
              <a:avLst/>
            </a:prstGeom>
            <a:solidFill>
              <a:srgbClr val="F9965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375"/>
          <p:cNvGrpSpPr/>
          <p:nvPr/>
        </p:nvGrpSpPr>
        <p:grpSpPr>
          <a:xfrm>
            <a:off x="1283053" y="880708"/>
            <a:ext cx="1828571" cy="1828571"/>
            <a:chOff x="2073588" y="808135"/>
            <a:chExt cx="1828571" cy="1828571"/>
          </a:xfrm>
        </p:grpSpPr>
        <p:sp>
          <p:nvSpPr>
            <p:cNvPr id="377" name="Oval 376"/>
            <p:cNvSpPr/>
            <p:nvPr/>
          </p:nvSpPr>
          <p:spPr>
            <a:xfrm>
              <a:off x="2073588" y="808135"/>
              <a:ext cx="1828571" cy="1828571"/>
            </a:xfrm>
            <a:prstGeom prst="ellipse">
              <a:avLst/>
            </a:prstGeom>
            <a:gradFill flip="none" rotWithShape="1">
              <a:gsLst>
                <a:gs pos="0">
                  <a:srgbClr val="FF3737"/>
                </a:gs>
                <a:gs pos="100000">
                  <a:srgbClr val="FF0000">
                    <a:alpha val="0"/>
                    <a:lumMod val="50000"/>
                    <a:lumOff val="50000"/>
                  </a:srgb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2783523" y="1505859"/>
              <a:ext cx="382669" cy="382669"/>
            </a:xfrm>
            <a:prstGeom prst="ellipse">
              <a:avLst/>
            </a:prstGeom>
            <a:solidFill>
              <a:srgbClr val="FF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9" name="Rectangle 378"/>
                <p:cNvSpPr/>
                <p:nvPr/>
              </p:nvSpPr>
              <p:spPr>
                <a:xfrm>
                  <a:off x="3034211" y="954090"/>
                  <a:ext cx="72692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dirty="0"/>
                </a:p>
              </p:txBody>
            </p:sp>
          </mc:Choice>
          <mc:Fallback xmlns="">
            <p:sp>
              <p:nvSpPr>
                <p:cNvPr id="324" name="Rectangle 323"/>
                <p:cNvSpPr>
                  <a:spLocks noRot="1" noChangeAspect="1" noMove="1" noResize="1" noEditPoints="1" noAdjustHandles="1" noChangeArrowheads="1" noChangeShapeType="1" noTextEdit="1"/>
                </p:cNvSpPr>
                <p:nvPr/>
              </p:nvSpPr>
              <p:spPr>
                <a:xfrm>
                  <a:off x="3034211" y="954090"/>
                  <a:ext cx="726929" cy="707886"/>
                </a:xfrm>
                <a:prstGeom prst="rect">
                  <a:avLst/>
                </a:prstGeom>
                <a:blipFill>
                  <a:blip r:embed="rId8"/>
                  <a:stretch>
                    <a:fillRect/>
                  </a:stretch>
                </a:blipFill>
              </p:spPr>
              <p:txBody>
                <a:bodyPr/>
                <a:lstStyle/>
                <a:p>
                  <a:r>
                    <a:rPr lang="en-US">
                      <a:noFill/>
                    </a:rPr>
                    <a:t> </a:t>
                  </a:r>
                </a:p>
              </p:txBody>
            </p:sp>
          </mc:Fallback>
        </mc:AlternateContent>
      </p:grpSp>
      <p:sp>
        <p:nvSpPr>
          <p:cNvPr id="380" name="Rectangle 379"/>
          <p:cNvSpPr/>
          <p:nvPr/>
        </p:nvSpPr>
        <p:spPr>
          <a:xfrm>
            <a:off x="174171" y="175658"/>
            <a:ext cx="4541829" cy="897361"/>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extBox 387">
            <a:extLst>
              <a:ext uri="{FF2B5EF4-FFF2-40B4-BE49-F238E27FC236}">
                <a16:creationId xmlns:a16="http://schemas.microsoft.com/office/drawing/2014/main" id="{97C9F023-A626-4427-B3AC-E784D5BCA6DC}"/>
              </a:ext>
            </a:extLst>
          </p:cNvPr>
          <p:cNvSpPr txBox="1"/>
          <p:nvPr/>
        </p:nvSpPr>
        <p:spPr>
          <a:xfrm>
            <a:off x="474047" y="2045954"/>
            <a:ext cx="3498932" cy="461665"/>
          </a:xfrm>
          <a:prstGeom prst="rect">
            <a:avLst/>
          </a:prstGeom>
          <a:noFill/>
        </p:spPr>
        <p:txBody>
          <a:bodyPr wrap="square" rtlCol="0">
            <a:spAutoFit/>
          </a:bodyPr>
          <a:lstStyle/>
          <a:p>
            <a:pPr algn="ctr"/>
            <a:r>
              <a:rPr lang="en-US" sz="2400" b="1" dirty="0">
                <a:solidFill>
                  <a:schemeClr val="bg1"/>
                </a:solidFill>
                <a:latin typeface="+mj-lt"/>
              </a:rPr>
              <a:t>Illuminations</a:t>
            </a:r>
            <a:endParaRPr lang="en-US" b="1" dirty="0">
              <a:solidFill>
                <a:schemeClr val="bg1"/>
              </a:solidFill>
              <a:latin typeface="+mj-lt"/>
            </a:endParaRPr>
          </a:p>
        </p:txBody>
      </p:sp>
      <p:sp>
        <p:nvSpPr>
          <p:cNvPr id="73" name="Title 1">
            <a:extLst>
              <a:ext uri="{FF2B5EF4-FFF2-40B4-BE49-F238E27FC236}">
                <a16:creationId xmlns:a16="http://schemas.microsoft.com/office/drawing/2014/main" id="{A14DD1B1-2C1E-4935-9887-070EDA170720}"/>
              </a:ext>
            </a:extLst>
          </p:cNvPr>
          <p:cNvSpPr txBox="1">
            <a:spLocks/>
          </p:cNvSpPr>
          <p:nvPr/>
        </p:nvSpPr>
        <p:spPr>
          <a:xfrm>
            <a:off x="0" y="8898"/>
            <a:ext cx="12192000" cy="7328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Visualizing near-field covariance</a:t>
            </a:r>
          </a:p>
        </p:txBody>
      </p:sp>
      <mc:AlternateContent xmlns:mc="http://schemas.openxmlformats.org/markup-compatibility/2006" xmlns:a14="http://schemas.microsoft.com/office/drawing/2010/main">
        <mc:Choice Requires="a14">
          <p:sp>
            <p:nvSpPr>
              <p:cNvPr id="77" name="Rectangle 76"/>
              <p:cNvSpPr/>
              <p:nvPr/>
            </p:nvSpPr>
            <p:spPr>
              <a:xfrm>
                <a:off x="1278151" y="460918"/>
                <a:ext cx="186018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i="1" smtClean="0">
                          <a:solidFill>
                            <a:schemeClr val="bg1"/>
                          </a:solidFill>
                          <a:latin typeface="Cambria Math" panose="02040503050406030204" pitchFamily="18" charset="0"/>
                        </a:rPr>
                        <m:t>Δ</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0</m:t>
                      </m:r>
                      <m:r>
                        <a:rPr lang="en-US" sz="4000" i="1" dirty="0" smtClean="0">
                          <a:solidFill>
                            <a:schemeClr val="bg1"/>
                          </a:solidFill>
                          <a:latin typeface="Cambria Math" panose="02040503050406030204" pitchFamily="18" charset="0"/>
                        </a:rPr>
                        <m:t>𝜆</m:t>
                      </m:r>
                    </m:oMath>
                  </m:oMathPara>
                </a14:m>
                <a:endParaRPr lang="en-US" sz="4000" dirty="0">
                  <a:solidFill>
                    <a:schemeClr val="bg1"/>
                  </a:solidFill>
                </a:endParaRPr>
              </a:p>
            </p:txBody>
          </p:sp>
        </mc:Choice>
        <mc:Fallback xmlns="">
          <p:sp>
            <p:nvSpPr>
              <p:cNvPr id="77" name="Rectangle 76"/>
              <p:cNvSpPr>
                <a:spLocks noRot="1" noChangeAspect="1" noMove="1" noResize="1" noEditPoints="1" noAdjustHandles="1" noChangeArrowheads="1" noChangeShapeType="1" noTextEdit="1"/>
              </p:cNvSpPr>
              <p:nvPr/>
            </p:nvSpPr>
            <p:spPr>
              <a:xfrm>
                <a:off x="1278151" y="460918"/>
                <a:ext cx="1860189" cy="707886"/>
              </a:xfrm>
              <a:prstGeom prst="rect">
                <a:avLst/>
              </a:prstGeom>
              <a:blipFill>
                <a:blip r:embed="rId9"/>
                <a:stretch>
                  <a:fillRect/>
                </a:stretch>
              </a:blipFill>
            </p:spPr>
            <p:txBody>
              <a:bodyPr/>
              <a:lstStyle/>
              <a:p>
                <a:r>
                  <a:rPr lang="en-US">
                    <a:noFill/>
                  </a:rPr>
                  <a:t> </a:t>
                </a:r>
              </a:p>
            </p:txBody>
          </p:sp>
        </mc:Fallback>
      </mc:AlternateContent>
      <p:sp>
        <p:nvSpPr>
          <p:cNvPr id="390" name="Slide Number Placeholder 2">
            <a:extLst>
              <a:ext uri="{FF2B5EF4-FFF2-40B4-BE49-F238E27FC236}">
                <a16:creationId xmlns:a16="http://schemas.microsoft.com/office/drawing/2014/main" id="{41946F84-2523-488B-B8EB-580B647F501B}"/>
              </a:ext>
            </a:extLst>
          </p:cNvPr>
          <p:cNvSpPr>
            <a:spLocks noGrp="1"/>
          </p:cNvSpPr>
          <p:nvPr>
            <p:ph type="sldNum" sz="quarter" idx="11"/>
          </p:nvPr>
        </p:nvSpPr>
        <p:spPr>
          <a:xfrm>
            <a:off x="11537535" y="6356351"/>
            <a:ext cx="654465" cy="365125"/>
          </a:xfrm>
        </p:spPr>
        <p:txBody>
          <a:bodyPr/>
          <a:lstStyle/>
          <a:p>
            <a:fld id="{21486E46-8155-4659-B003-5F764003AB30}" type="slidenum">
              <a:rPr lang="he-IL" smtClean="0"/>
              <a:t>9</a:t>
            </a:fld>
            <a:endParaRPr lang="he-IL"/>
          </a:p>
        </p:txBody>
      </p:sp>
      <p:grpSp>
        <p:nvGrpSpPr>
          <p:cNvPr id="84" name="Group 83"/>
          <p:cNvGrpSpPr/>
          <p:nvPr/>
        </p:nvGrpSpPr>
        <p:grpSpPr>
          <a:xfrm rot="5400000" flipH="1" flipV="1">
            <a:off x="1115299" y="3595749"/>
            <a:ext cx="1971113" cy="2199884"/>
            <a:chOff x="3934429" y="288561"/>
            <a:chExt cx="417855" cy="234033"/>
          </a:xfrm>
          <a:gradFill>
            <a:gsLst>
              <a:gs pos="0">
                <a:schemeClr val="bg1">
                  <a:lumMod val="65000"/>
                </a:schemeClr>
              </a:gs>
              <a:gs pos="47000">
                <a:schemeClr val="bg1"/>
              </a:gs>
              <a:gs pos="60000">
                <a:schemeClr val="bg1"/>
              </a:gs>
              <a:gs pos="100000">
                <a:schemeClr val="bg1">
                  <a:lumMod val="65000"/>
                </a:schemeClr>
              </a:gs>
            </a:gsLst>
            <a:lin ang="5400000" scaled="1"/>
          </a:gradFill>
        </p:grpSpPr>
        <p:sp>
          <p:nvSpPr>
            <p:cNvPr id="85" name="Trapezoid 84"/>
            <p:cNvSpPr/>
            <p:nvPr/>
          </p:nvSpPr>
          <p:spPr>
            <a:xfrm rot="5400000">
              <a:off x="4176486" y="346796"/>
              <a:ext cx="234031" cy="117565"/>
            </a:xfrm>
            <a:prstGeom prst="trapezoid">
              <a:avLst>
                <a:gd name="adj" fmla="val 58525"/>
              </a:avLst>
            </a:prstGeom>
            <a:gradFill flip="none" rotWithShape="1">
              <a:gsLst>
                <a:gs pos="0">
                  <a:schemeClr val="bg1">
                    <a:lumMod val="65000"/>
                    <a:alpha val="76000"/>
                  </a:schemeClr>
                </a:gs>
                <a:gs pos="52000">
                  <a:schemeClr val="bg1"/>
                </a:gs>
                <a:gs pos="55000">
                  <a:schemeClr val="bg1"/>
                </a:gs>
                <a:gs pos="100000">
                  <a:schemeClr val="bg1">
                    <a:lumMod val="65000"/>
                    <a:alpha val="7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sp>
          <p:nvSpPr>
            <p:cNvPr id="86" name="Rectangle 85"/>
            <p:cNvSpPr/>
            <p:nvPr/>
          </p:nvSpPr>
          <p:spPr>
            <a:xfrm>
              <a:off x="3934429" y="288561"/>
              <a:ext cx="300292" cy="234031"/>
            </a:xfrm>
            <a:prstGeom prst="rect">
              <a:avLst/>
            </a:prstGeom>
            <a:gradFill>
              <a:gsLst>
                <a:gs pos="0">
                  <a:schemeClr val="bg1">
                    <a:lumMod val="65000"/>
                    <a:alpha val="86000"/>
                  </a:schemeClr>
                </a:gs>
                <a:gs pos="48000">
                  <a:schemeClr val="bg1"/>
                </a:gs>
                <a:gs pos="53000">
                  <a:schemeClr val="bg1"/>
                </a:gs>
                <a:gs pos="100000">
                  <a:schemeClr val="bg1">
                    <a:lumMod val="65000"/>
                    <a:alpha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grpSp>
      <p:sp>
        <p:nvSpPr>
          <p:cNvPr id="87" name="TextBox 86">
            <a:extLst>
              <a:ext uri="{FF2B5EF4-FFF2-40B4-BE49-F238E27FC236}">
                <a16:creationId xmlns:a16="http://schemas.microsoft.com/office/drawing/2014/main" id="{B48A8EF4-E0F0-4390-9200-9C82B7E94637}"/>
              </a:ext>
            </a:extLst>
          </p:cNvPr>
          <p:cNvSpPr txBox="1"/>
          <p:nvPr/>
        </p:nvSpPr>
        <p:spPr>
          <a:xfrm rot="16200000">
            <a:off x="2753277" y="4516282"/>
            <a:ext cx="1709102" cy="830997"/>
          </a:xfrm>
          <a:prstGeom prst="rect">
            <a:avLst/>
          </a:prstGeom>
          <a:noFill/>
        </p:spPr>
        <p:txBody>
          <a:bodyPr wrap="square" rtlCol="0">
            <a:spAutoFit/>
          </a:bodyPr>
          <a:lstStyle/>
          <a:p>
            <a:pPr algn="ctr"/>
            <a:r>
              <a:rPr lang="en-US" sz="2400" b="1" dirty="0">
                <a:solidFill>
                  <a:schemeClr val="bg1"/>
                </a:solidFill>
                <a:latin typeface="+mj-lt"/>
              </a:rPr>
              <a:t>Viewing objective</a:t>
            </a:r>
          </a:p>
        </p:txBody>
      </p:sp>
      <p:grpSp>
        <p:nvGrpSpPr>
          <p:cNvPr id="80" name="Group 371">
            <a:extLst>
              <a:ext uri="{FF2B5EF4-FFF2-40B4-BE49-F238E27FC236}">
                <a16:creationId xmlns:a16="http://schemas.microsoft.com/office/drawing/2014/main" id="{B63ECAB7-9A35-4D97-810A-CBC84955DF2B}"/>
              </a:ext>
            </a:extLst>
          </p:cNvPr>
          <p:cNvGrpSpPr/>
          <p:nvPr/>
        </p:nvGrpSpPr>
        <p:grpSpPr>
          <a:xfrm>
            <a:off x="687973" y="880708"/>
            <a:ext cx="1828571" cy="1828571"/>
            <a:chOff x="480485" y="808135"/>
            <a:chExt cx="1828571" cy="1828571"/>
          </a:xfrm>
        </p:grpSpPr>
        <p:sp>
          <p:nvSpPr>
            <p:cNvPr id="81" name="Oval 372">
              <a:extLst>
                <a:ext uri="{FF2B5EF4-FFF2-40B4-BE49-F238E27FC236}">
                  <a16:creationId xmlns:a16="http://schemas.microsoft.com/office/drawing/2014/main" id="{C262D699-BF41-4304-BFA4-AD96DB274231}"/>
                </a:ext>
              </a:extLst>
            </p:cNvPr>
            <p:cNvSpPr/>
            <p:nvPr/>
          </p:nvSpPr>
          <p:spPr>
            <a:xfrm>
              <a:off x="480485" y="808135"/>
              <a:ext cx="1828571" cy="1828571"/>
            </a:xfrm>
            <a:prstGeom prst="ellipse">
              <a:avLst/>
            </a:prstGeom>
            <a:gradFill flip="none" rotWithShape="1">
              <a:gsLst>
                <a:gs pos="0">
                  <a:srgbClr val="FF3737"/>
                </a:gs>
                <a:gs pos="100000">
                  <a:srgbClr val="FF0000">
                    <a:alpha val="0"/>
                    <a:lumMod val="50000"/>
                    <a:lumOff val="50000"/>
                  </a:srgb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2" name="Rectangle 373">
                  <a:extLst>
                    <a:ext uri="{FF2B5EF4-FFF2-40B4-BE49-F238E27FC236}">
                      <a16:creationId xmlns:a16="http://schemas.microsoft.com/office/drawing/2014/main" id="{185E7D24-FDE7-45A0-B91C-1C80E2A2F30F}"/>
                    </a:ext>
                  </a:extLst>
                </p:cNvPr>
                <p:cNvSpPr/>
                <p:nvPr/>
              </p:nvSpPr>
              <p:spPr>
                <a:xfrm>
                  <a:off x="596282" y="973760"/>
                  <a:ext cx="71506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𝑖</m:t>
                            </m:r>
                          </m:e>
                          <m:sub>
                            <m:r>
                              <a:rPr lang="en-US" sz="4000" i="1" smtClean="0">
                                <a:solidFill>
                                  <a:schemeClr val="bg1"/>
                                </a:solidFill>
                                <a:latin typeface="Cambria Math" panose="02040503050406030204" pitchFamily="18" charset="0"/>
                              </a:rPr>
                              <m:t>1</m:t>
                            </m:r>
                          </m:sub>
                        </m:sSub>
                      </m:oMath>
                    </m:oMathPara>
                  </a14:m>
                  <a:endParaRPr lang="en-US" sz="4000" dirty="0"/>
                </a:p>
              </p:txBody>
            </p:sp>
          </mc:Choice>
          <mc:Fallback xmlns="">
            <p:sp>
              <p:nvSpPr>
                <p:cNvPr id="302" name="Rectangle 301"/>
                <p:cNvSpPr>
                  <a:spLocks noRot="1" noChangeAspect="1" noMove="1" noResize="1" noEditPoints="1" noAdjustHandles="1" noChangeArrowheads="1" noChangeShapeType="1" noTextEdit="1"/>
                </p:cNvSpPr>
                <p:nvPr/>
              </p:nvSpPr>
              <p:spPr>
                <a:xfrm>
                  <a:off x="596282" y="973760"/>
                  <a:ext cx="715068" cy="707886"/>
                </a:xfrm>
                <a:prstGeom prst="rect">
                  <a:avLst/>
                </a:prstGeom>
                <a:blipFill>
                  <a:blip r:embed="rId10"/>
                  <a:stretch>
                    <a:fillRect/>
                  </a:stretch>
                </a:blipFill>
              </p:spPr>
              <p:txBody>
                <a:bodyPr/>
                <a:lstStyle/>
                <a:p>
                  <a:r>
                    <a:rPr lang="en-US">
                      <a:noFill/>
                    </a:rPr>
                    <a:t> </a:t>
                  </a:r>
                </a:p>
              </p:txBody>
            </p:sp>
          </mc:Fallback>
        </mc:AlternateContent>
        <p:sp>
          <p:nvSpPr>
            <p:cNvPr id="83" name="Oval 374">
              <a:extLst>
                <a:ext uri="{FF2B5EF4-FFF2-40B4-BE49-F238E27FC236}">
                  <a16:creationId xmlns:a16="http://schemas.microsoft.com/office/drawing/2014/main" id="{5B4359F7-CC57-457F-B467-3B1C6A0954A5}"/>
                </a:ext>
              </a:extLst>
            </p:cNvPr>
            <p:cNvSpPr/>
            <p:nvPr/>
          </p:nvSpPr>
          <p:spPr>
            <a:xfrm>
              <a:off x="1154134" y="1505859"/>
              <a:ext cx="382669" cy="382669"/>
            </a:xfrm>
            <a:prstGeom prst="ellipse">
              <a:avLst/>
            </a:prstGeom>
            <a:solidFill>
              <a:srgbClr val="F9965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375">
            <a:extLst>
              <a:ext uri="{FF2B5EF4-FFF2-40B4-BE49-F238E27FC236}">
                <a16:creationId xmlns:a16="http://schemas.microsoft.com/office/drawing/2014/main" id="{3BE5F5CF-2A18-44C1-AF57-72B9AF0B6332}"/>
              </a:ext>
            </a:extLst>
          </p:cNvPr>
          <p:cNvGrpSpPr/>
          <p:nvPr/>
        </p:nvGrpSpPr>
        <p:grpSpPr>
          <a:xfrm>
            <a:off x="1791043" y="880708"/>
            <a:ext cx="1828571" cy="1828571"/>
            <a:chOff x="2073588" y="808135"/>
            <a:chExt cx="1828571" cy="1828571"/>
          </a:xfrm>
        </p:grpSpPr>
        <p:sp>
          <p:nvSpPr>
            <p:cNvPr id="89" name="Oval 376">
              <a:extLst>
                <a:ext uri="{FF2B5EF4-FFF2-40B4-BE49-F238E27FC236}">
                  <a16:creationId xmlns:a16="http://schemas.microsoft.com/office/drawing/2014/main" id="{2FFE365C-C358-4365-9DC1-4C607C72150A}"/>
                </a:ext>
              </a:extLst>
            </p:cNvPr>
            <p:cNvSpPr/>
            <p:nvPr/>
          </p:nvSpPr>
          <p:spPr>
            <a:xfrm>
              <a:off x="2073588" y="808135"/>
              <a:ext cx="1828571" cy="1828571"/>
            </a:xfrm>
            <a:prstGeom prst="ellipse">
              <a:avLst/>
            </a:prstGeom>
            <a:gradFill flip="none" rotWithShape="1">
              <a:gsLst>
                <a:gs pos="0">
                  <a:srgbClr val="FF3737"/>
                </a:gs>
                <a:gs pos="100000">
                  <a:srgbClr val="FF0000">
                    <a:alpha val="0"/>
                    <a:lumMod val="50000"/>
                    <a:lumOff val="50000"/>
                  </a:srgb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377">
              <a:extLst>
                <a:ext uri="{FF2B5EF4-FFF2-40B4-BE49-F238E27FC236}">
                  <a16:creationId xmlns:a16="http://schemas.microsoft.com/office/drawing/2014/main" id="{093C92A4-571F-46BF-AEF1-40251E14EF0E}"/>
                </a:ext>
              </a:extLst>
            </p:cNvPr>
            <p:cNvSpPr/>
            <p:nvPr/>
          </p:nvSpPr>
          <p:spPr>
            <a:xfrm>
              <a:off x="2783523" y="1505859"/>
              <a:ext cx="382669" cy="382669"/>
            </a:xfrm>
            <a:prstGeom prst="ellipse">
              <a:avLst/>
            </a:prstGeom>
            <a:solidFill>
              <a:srgbClr val="FF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Rectangle 378">
                  <a:extLst>
                    <a:ext uri="{FF2B5EF4-FFF2-40B4-BE49-F238E27FC236}">
                      <a16:creationId xmlns:a16="http://schemas.microsoft.com/office/drawing/2014/main" id="{D341DFEA-D602-4493-9A26-7F63F73496B7}"/>
                    </a:ext>
                  </a:extLst>
                </p:cNvPr>
                <p:cNvSpPr/>
                <p:nvPr/>
              </p:nvSpPr>
              <p:spPr>
                <a:xfrm>
                  <a:off x="3034211" y="954090"/>
                  <a:ext cx="72692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dirty="0"/>
                </a:p>
              </p:txBody>
            </p:sp>
          </mc:Choice>
          <mc:Fallback xmlns="">
            <p:sp>
              <p:nvSpPr>
                <p:cNvPr id="324" name="Rectangle 323"/>
                <p:cNvSpPr>
                  <a:spLocks noRot="1" noChangeAspect="1" noMove="1" noResize="1" noEditPoints="1" noAdjustHandles="1" noChangeArrowheads="1" noChangeShapeType="1" noTextEdit="1"/>
                </p:cNvSpPr>
                <p:nvPr/>
              </p:nvSpPr>
              <p:spPr>
                <a:xfrm>
                  <a:off x="3034211" y="954090"/>
                  <a:ext cx="726929" cy="707886"/>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2" name="Rectangle 76">
                <a:extLst>
                  <a:ext uri="{FF2B5EF4-FFF2-40B4-BE49-F238E27FC236}">
                    <a16:creationId xmlns:a16="http://schemas.microsoft.com/office/drawing/2014/main" id="{22BB4013-0C80-46B4-9435-F0A69826E07E}"/>
                  </a:ext>
                </a:extLst>
              </p:cNvPr>
              <p:cNvSpPr/>
              <p:nvPr/>
            </p:nvSpPr>
            <p:spPr>
              <a:xfrm>
                <a:off x="1278151" y="460918"/>
                <a:ext cx="186018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i="1" smtClean="0">
                          <a:solidFill>
                            <a:schemeClr val="bg1"/>
                          </a:solidFill>
                          <a:latin typeface="Cambria Math" panose="02040503050406030204" pitchFamily="18" charset="0"/>
                        </a:rPr>
                        <m:t>Δ</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3</m:t>
                      </m:r>
                      <m:r>
                        <a:rPr lang="en-US" sz="4000" i="1" dirty="0" smtClean="0">
                          <a:solidFill>
                            <a:schemeClr val="bg1"/>
                          </a:solidFill>
                          <a:latin typeface="Cambria Math" panose="02040503050406030204" pitchFamily="18" charset="0"/>
                        </a:rPr>
                        <m:t>𝜆</m:t>
                      </m:r>
                    </m:oMath>
                  </m:oMathPara>
                </a14:m>
                <a:endParaRPr lang="en-US" sz="4000" dirty="0">
                  <a:solidFill>
                    <a:schemeClr val="bg1"/>
                  </a:solidFill>
                </a:endParaRPr>
              </a:p>
            </p:txBody>
          </p:sp>
        </mc:Choice>
        <mc:Fallback xmlns="">
          <p:sp>
            <p:nvSpPr>
              <p:cNvPr id="92" name="Rectangle 76">
                <a:extLst>
                  <a:ext uri="{FF2B5EF4-FFF2-40B4-BE49-F238E27FC236}">
                    <a16:creationId xmlns:a16="http://schemas.microsoft.com/office/drawing/2014/main" id="{22BB4013-0C80-46B4-9435-F0A69826E07E}"/>
                  </a:ext>
                </a:extLst>
              </p:cNvPr>
              <p:cNvSpPr>
                <a:spLocks noRot="1" noChangeAspect="1" noMove="1" noResize="1" noEditPoints="1" noAdjustHandles="1" noChangeArrowheads="1" noChangeShapeType="1" noTextEdit="1"/>
              </p:cNvSpPr>
              <p:nvPr/>
            </p:nvSpPr>
            <p:spPr>
              <a:xfrm>
                <a:off x="1278151" y="460918"/>
                <a:ext cx="1860189" cy="707886"/>
              </a:xfrm>
              <a:prstGeom prst="rect">
                <a:avLst/>
              </a:prstGeom>
              <a:blipFill>
                <a:blip r:embed="rId12"/>
                <a:stretch>
                  <a:fillRect/>
                </a:stretch>
              </a:blipFill>
            </p:spPr>
            <p:txBody>
              <a:bodyPr/>
              <a:lstStyle/>
              <a:p>
                <a:r>
                  <a:rPr lang="he-IL">
                    <a:noFill/>
                  </a:rPr>
                  <a:t> </a:t>
                </a:r>
              </a:p>
            </p:txBody>
          </p:sp>
        </mc:Fallback>
      </mc:AlternateContent>
      <p:pic>
        <p:nvPicPr>
          <p:cNvPr id="93" name="Picture 198">
            <a:extLst>
              <a:ext uri="{FF2B5EF4-FFF2-40B4-BE49-F238E27FC236}">
                <a16:creationId xmlns:a16="http://schemas.microsoft.com/office/drawing/2014/main" id="{62C5CCED-A9D9-4367-AD83-99F6F5F75E0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09508" y="2471946"/>
            <a:ext cx="1800000" cy="1800000"/>
          </a:xfrm>
          <a:prstGeom prst="rect">
            <a:avLst/>
          </a:prstGeom>
        </p:spPr>
      </p:pic>
      <mc:AlternateContent xmlns:mc="http://schemas.openxmlformats.org/markup-compatibility/2006" xmlns:a14="http://schemas.microsoft.com/office/drawing/2010/main">
        <mc:Choice Requires="a14">
          <p:sp>
            <p:nvSpPr>
              <p:cNvPr id="94" name="Rectangle 199">
                <a:extLst>
                  <a:ext uri="{FF2B5EF4-FFF2-40B4-BE49-F238E27FC236}">
                    <a16:creationId xmlns:a16="http://schemas.microsoft.com/office/drawing/2014/main" id="{097B2217-5B94-44DB-A726-866952284FEC}"/>
                  </a:ext>
                </a:extLst>
              </p:cNvPr>
              <p:cNvSpPr/>
              <p:nvPr/>
            </p:nvSpPr>
            <p:spPr>
              <a:xfrm>
                <a:off x="7098463" y="4271946"/>
                <a:ext cx="186018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i="1" smtClean="0">
                          <a:solidFill>
                            <a:schemeClr val="bg1"/>
                          </a:solidFill>
                          <a:latin typeface="Cambria Math" panose="02040503050406030204" pitchFamily="18" charset="0"/>
                        </a:rPr>
                        <m:t>Δ</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3</m:t>
                      </m:r>
                      <m:r>
                        <a:rPr lang="en-US" sz="4000" i="1" dirty="0" smtClean="0">
                          <a:solidFill>
                            <a:schemeClr val="bg1"/>
                          </a:solidFill>
                          <a:latin typeface="Cambria Math" panose="02040503050406030204" pitchFamily="18" charset="0"/>
                        </a:rPr>
                        <m:t>𝜆</m:t>
                      </m:r>
                    </m:oMath>
                  </m:oMathPara>
                </a14:m>
                <a:endParaRPr lang="en-US" sz="4000" dirty="0">
                  <a:solidFill>
                    <a:schemeClr val="bg1"/>
                  </a:solidFill>
                </a:endParaRPr>
              </a:p>
            </p:txBody>
          </p:sp>
        </mc:Choice>
        <mc:Fallback xmlns="">
          <p:sp>
            <p:nvSpPr>
              <p:cNvPr id="94" name="Rectangle 199">
                <a:extLst>
                  <a:ext uri="{FF2B5EF4-FFF2-40B4-BE49-F238E27FC236}">
                    <a16:creationId xmlns:a16="http://schemas.microsoft.com/office/drawing/2014/main" id="{097B2217-5B94-44DB-A726-866952284FEC}"/>
                  </a:ext>
                </a:extLst>
              </p:cNvPr>
              <p:cNvSpPr>
                <a:spLocks noRot="1" noChangeAspect="1" noMove="1" noResize="1" noEditPoints="1" noAdjustHandles="1" noChangeArrowheads="1" noChangeShapeType="1" noTextEdit="1"/>
              </p:cNvSpPr>
              <p:nvPr/>
            </p:nvSpPr>
            <p:spPr>
              <a:xfrm>
                <a:off x="7098463" y="4271946"/>
                <a:ext cx="1860189" cy="707886"/>
              </a:xfrm>
              <a:prstGeom prst="rect">
                <a:avLst/>
              </a:prstGeom>
              <a:blipFill>
                <a:blip r:embed="rId14"/>
                <a:stretch>
                  <a:fillRect/>
                </a:stretch>
              </a:blipFill>
            </p:spPr>
            <p:txBody>
              <a:bodyPr/>
              <a:lstStyle/>
              <a:p>
                <a:r>
                  <a:rPr lang="he-IL">
                    <a:noFill/>
                  </a:rPr>
                  <a:t> </a:t>
                </a:r>
              </a:p>
            </p:txBody>
          </p:sp>
        </mc:Fallback>
      </mc:AlternateContent>
      <p:grpSp>
        <p:nvGrpSpPr>
          <p:cNvPr id="95" name="Group 371">
            <a:extLst>
              <a:ext uri="{FF2B5EF4-FFF2-40B4-BE49-F238E27FC236}">
                <a16:creationId xmlns:a16="http://schemas.microsoft.com/office/drawing/2014/main" id="{C07B70F3-FEFE-4E8B-83E8-FA5F5899A9E1}"/>
              </a:ext>
            </a:extLst>
          </p:cNvPr>
          <p:cNvGrpSpPr/>
          <p:nvPr/>
        </p:nvGrpSpPr>
        <p:grpSpPr>
          <a:xfrm>
            <a:off x="470259" y="880708"/>
            <a:ext cx="1828571" cy="1828571"/>
            <a:chOff x="480485" y="808135"/>
            <a:chExt cx="1828571" cy="1828571"/>
          </a:xfrm>
        </p:grpSpPr>
        <p:sp>
          <p:nvSpPr>
            <p:cNvPr id="96" name="Oval 372">
              <a:extLst>
                <a:ext uri="{FF2B5EF4-FFF2-40B4-BE49-F238E27FC236}">
                  <a16:creationId xmlns:a16="http://schemas.microsoft.com/office/drawing/2014/main" id="{0B1F2F75-53AC-4270-97DA-24F5ABD798E0}"/>
                </a:ext>
              </a:extLst>
            </p:cNvPr>
            <p:cNvSpPr/>
            <p:nvPr/>
          </p:nvSpPr>
          <p:spPr>
            <a:xfrm>
              <a:off x="480485" y="808135"/>
              <a:ext cx="1828571" cy="1828571"/>
            </a:xfrm>
            <a:prstGeom prst="ellipse">
              <a:avLst/>
            </a:prstGeom>
            <a:gradFill flip="none" rotWithShape="1">
              <a:gsLst>
                <a:gs pos="0">
                  <a:srgbClr val="FF3737"/>
                </a:gs>
                <a:gs pos="100000">
                  <a:srgbClr val="FF0000">
                    <a:alpha val="0"/>
                    <a:lumMod val="50000"/>
                    <a:lumOff val="50000"/>
                  </a:srgb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Rectangle 373">
                  <a:extLst>
                    <a:ext uri="{FF2B5EF4-FFF2-40B4-BE49-F238E27FC236}">
                      <a16:creationId xmlns:a16="http://schemas.microsoft.com/office/drawing/2014/main" id="{B83CB9E6-30EE-440A-9F26-7F7F985F5A6A}"/>
                    </a:ext>
                  </a:extLst>
                </p:cNvPr>
                <p:cNvSpPr/>
                <p:nvPr/>
              </p:nvSpPr>
              <p:spPr>
                <a:xfrm>
                  <a:off x="596282" y="973760"/>
                  <a:ext cx="71506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𝑖</m:t>
                            </m:r>
                          </m:e>
                          <m:sub>
                            <m:r>
                              <a:rPr lang="en-US" sz="4000" i="1" smtClean="0">
                                <a:solidFill>
                                  <a:schemeClr val="bg1"/>
                                </a:solidFill>
                                <a:latin typeface="Cambria Math" panose="02040503050406030204" pitchFamily="18" charset="0"/>
                              </a:rPr>
                              <m:t>1</m:t>
                            </m:r>
                          </m:sub>
                        </m:sSub>
                      </m:oMath>
                    </m:oMathPara>
                  </a14:m>
                  <a:endParaRPr lang="en-US" sz="4000" dirty="0"/>
                </a:p>
              </p:txBody>
            </p:sp>
          </mc:Choice>
          <mc:Fallback xmlns="">
            <p:sp>
              <p:nvSpPr>
                <p:cNvPr id="302" name="Rectangle 301"/>
                <p:cNvSpPr>
                  <a:spLocks noRot="1" noChangeAspect="1" noMove="1" noResize="1" noEditPoints="1" noAdjustHandles="1" noChangeArrowheads="1" noChangeShapeType="1" noTextEdit="1"/>
                </p:cNvSpPr>
                <p:nvPr/>
              </p:nvSpPr>
              <p:spPr>
                <a:xfrm>
                  <a:off x="596282" y="973760"/>
                  <a:ext cx="715068" cy="707886"/>
                </a:xfrm>
                <a:prstGeom prst="rect">
                  <a:avLst/>
                </a:prstGeom>
                <a:blipFill>
                  <a:blip r:embed="rId15"/>
                  <a:stretch>
                    <a:fillRect/>
                  </a:stretch>
                </a:blipFill>
              </p:spPr>
              <p:txBody>
                <a:bodyPr/>
                <a:lstStyle/>
                <a:p>
                  <a:r>
                    <a:rPr lang="en-US">
                      <a:noFill/>
                    </a:rPr>
                    <a:t> </a:t>
                  </a:r>
                </a:p>
              </p:txBody>
            </p:sp>
          </mc:Fallback>
        </mc:AlternateContent>
        <p:sp>
          <p:nvSpPr>
            <p:cNvPr id="98" name="Oval 374">
              <a:extLst>
                <a:ext uri="{FF2B5EF4-FFF2-40B4-BE49-F238E27FC236}">
                  <a16:creationId xmlns:a16="http://schemas.microsoft.com/office/drawing/2014/main" id="{0D3DCB2E-A7B2-4278-8DFF-ABA8236B52FE}"/>
                </a:ext>
              </a:extLst>
            </p:cNvPr>
            <p:cNvSpPr/>
            <p:nvPr/>
          </p:nvSpPr>
          <p:spPr>
            <a:xfrm>
              <a:off x="1154134" y="1505859"/>
              <a:ext cx="382669" cy="382669"/>
            </a:xfrm>
            <a:prstGeom prst="ellipse">
              <a:avLst/>
            </a:prstGeom>
            <a:solidFill>
              <a:srgbClr val="F9965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375">
            <a:extLst>
              <a:ext uri="{FF2B5EF4-FFF2-40B4-BE49-F238E27FC236}">
                <a16:creationId xmlns:a16="http://schemas.microsoft.com/office/drawing/2014/main" id="{E16477AC-3CD1-4C7A-B0D4-5B27D2D54A45}"/>
              </a:ext>
            </a:extLst>
          </p:cNvPr>
          <p:cNvGrpSpPr/>
          <p:nvPr/>
        </p:nvGrpSpPr>
        <p:grpSpPr>
          <a:xfrm>
            <a:off x="2139387" y="880708"/>
            <a:ext cx="1828571" cy="1828571"/>
            <a:chOff x="2073588" y="808135"/>
            <a:chExt cx="1828571" cy="1828571"/>
          </a:xfrm>
        </p:grpSpPr>
        <p:sp>
          <p:nvSpPr>
            <p:cNvPr id="100" name="Oval 376">
              <a:extLst>
                <a:ext uri="{FF2B5EF4-FFF2-40B4-BE49-F238E27FC236}">
                  <a16:creationId xmlns:a16="http://schemas.microsoft.com/office/drawing/2014/main" id="{D9FCB4BA-4FC9-46E7-8F8C-BBDFF2A3D439}"/>
                </a:ext>
              </a:extLst>
            </p:cNvPr>
            <p:cNvSpPr/>
            <p:nvPr/>
          </p:nvSpPr>
          <p:spPr>
            <a:xfrm>
              <a:off x="2073588" y="808135"/>
              <a:ext cx="1828571" cy="1828571"/>
            </a:xfrm>
            <a:prstGeom prst="ellipse">
              <a:avLst/>
            </a:prstGeom>
            <a:gradFill flip="none" rotWithShape="1">
              <a:gsLst>
                <a:gs pos="0">
                  <a:srgbClr val="FF3737"/>
                </a:gs>
                <a:gs pos="100000">
                  <a:srgbClr val="FF0000">
                    <a:alpha val="0"/>
                    <a:lumMod val="50000"/>
                    <a:lumOff val="50000"/>
                  </a:srgb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377">
              <a:extLst>
                <a:ext uri="{FF2B5EF4-FFF2-40B4-BE49-F238E27FC236}">
                  <a16:creationId xmlns:a16="http://schemas.microsoft.com/office/drawing/2014/main" id="{D1E05042-4D4A-4641-A406-372A6A161FD0}"/>
                </a:ext>
              </a:extLst>
            </p:cNvPr>
            <p:cNvSpPr/>
            <p:nvPr/>
          </p:nvSpPr>
          <p:spPr>
            <a:xfrm>
              <a:off x="2783523" y="1505859"/>
              <a:ext cx="382669" cy="382669"/>
            </a:xfrm>
            <a:prstGeom prst="ellipse">
              <a:avLst/>
            </a:prstGeom>
            <a:solidFill>
              <a:srgbClr val="FFFF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378">
                  <a:extLst>
                    <a:ext uri="{FF2B5EF4-FFF2-40B4-BE49-F238E27FC236}">
                      <a16:creationId xmlns:a16="http://schemas.microsoft.com/office/drawing/2014/main" id="{EC1ED46C-0AD3-4C6D-A961-2F99C22DBBC3}"/>
                    </a:ext>
                  </a:extLst>
                </p:cNvPr>
                <p:cNvSpPr/>
                <p:nvPr/>
              </p:nvSpPr>
              <p:spPr>
                <a:xfrm>
                  <a:off x="3034211" y="954090"/>
                  <a:ext cx="72692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𝑖</m:t>
                            </m:r>
                          </m:e>
                          <m:sub>
                            <m:r>
                              <a:rPr lang="en-US" sz="4000" b="0" i="1" smtClean="0">
                                <a:solidFill>
                                  <a:schemeClr val="bg1"/>
                                </a:solidFill>
                                <a:latin typeface="Cambria Math" panose="02040503050406030204" pitchFamily="18" charset="0"/>
                              </a:rPr>
                              <m:t>2</m:t>
                            </m:r>
                          </m:sub>
                        </m:sSub>
                      </m:oMath>
                    </m:oMathPara>
                  </a14:m>
                  <a:endParaRPr lang="en-US" sz="4000" dirty="0"/>
                </a:p>
              </p:txBody>
            </p:sp>
          </mc:Choice>
          <mc:Fallback xmlns="">
            <p:sp>
              <p:nvSpPr>
                <p:cNvPr id="324" name="Rectangle 323"/>
                <p:cNvSpPr>
                  <a:spLocks noRot="1" noChangeAspect="1" noMove="1" noResize="1" noEditPoints="1" noAdjustHandles="1" noChangeArrowheads="1" noChangeShapeType="1" noTextEdit="1"/>
                </p:cNvSpPr>
                <p:nvPr/>
              </p:nvSpPr>
              <p:spPr>
                <a:xfrm>
                  <a:off x="3034211" y="954090"/>
                  <a:ext cx="726929" cy="707886"/>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3" name="Rectangle 76">
                <a:extLst>
                  <a:ext uri="{FF2B5EF4-FFF2-40B4-BE49-F238E27FC236}">
                    <a16:creationId xmlns:a16="http://schemas.microsoft.com/office/drawing/2014/main" id="{1470470B-F337-47C2-92A9-625102566E75}"/>
                  </a:ext>
                </a:extLst>
              </p:cNvPr>
              <p:cNvSpPr/>
              <p:nvPr/>
            </p:nvSpPr>
            <p:spPr>
              <a:xfrm>
                <a:off x="1278151" y="460918"/>
                <a:ext cx="186018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i="1" smtClean="0">
                          <a:solidFill>
                            <a:schemeClr val="bg1"/>
                          </a:solidFill>
                          <a:latin typeface="Cambria Math" panose="02040503050406030204" pitchFamily="18" charset="0"/>
                        </a:rPr>
                        <m:t>Δ</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6</m:t>
                      </m:r>
                      <m:r>
                        <a:rPr lang="en-US" sz="4000" i="1" dirty="0" smtClean="0">
                          <a:solidFill>
                            <a:schemeClr val="bg1"/>
                          </a:solidFill>
                          <a:latin typeface="Cambria Math" panose="02040503050406030204" pitchFamily="18" charset="0"/>
                        </a:rPr>
                        <m:t>𝜆</m:t>
                      </m:r>
                    </m:oMath>
                  </m:oMathPara>
                </a14:m>
                <a:endParaRPr lang="en-US" sz="4000" dirty="0">
                  <a:solidFill>
                    <a:schemeClr val="bg1"/>
                  </a:solidFill>
                </a:endParaRPr>
              </a:p>
            </p:txBody>
          </p:sp>
        </mc:Choice>
        <mc:Fallback xmlns="">
          <p:sp>
            <p:nvSpPr>
              <p:cNvPr id="103" name="Rectangle 76">
                <a:extLst>
                  <a:ext uri="{FF2B5EF4-FFF2-40B4-BE49-F238E27FC236}">
                    <a16:creationId xmlns:a16="http://schemas.microsoft.com/office/drawing/2014/main" id="{1470470B-F337-47C2-92A9-625102566E75}"/>
                  </a:ext>
                </a:extLst>
              </p:cNvPr>
              <p:cNvSpPr>
                <a:spLocks noRot="1" noChangeAspect="1" noMove="1" noResize="1" noEditPoints="1" noAdjustHandles="1" noChangeArrowheads="1" noChangeShapeType="1" noTextEdit="1"/>
              </p:cNvSpPr>
              <p:nvPr/>
            </p:nvSpPr>
            <p:spPr>
              <a:xfrm>
                <a:off x="1278151" y="460918"/>
                <a:ext cx="1860189" cy="707886"/>
              </a:xfrm>
              <a:prstGeom prst="rect">
                <a:avLst/>
              </a:prstGeom>
              <a:blipFill>
                <a:blip r:embed="rId17"/>
                <a:stretch>
                  <a:fillRect/>
                </a:stretch>
              </a:blipFill>
            </p:spPr>
            <p:txBody>
              <a:bodyPr/>
              <a:lstStyle/>
              <a:p>
                <a:r>
                  <a:rPr lang="he-IL">
                    <a:noFill/>
                  </a:rPr>
                  <a:t> </a:t>
                </a:r>
              </a:p>
            </p:txBody>
          </p:sp>
        </mc:Fallback>
      </mc:AlternateContent>
      <p:pic>
        <p:nvPicPr>
          <p:cNvPr id="104" name="Picture 200">
            <a:extLst>
              <a:ext uri="{FF2B5EF4-FFF2-40B4-BE49-F238E27FC236}">
                <a16:creationId xmlns:a16="http://schemas.microsoft.com/office/drawing/2014/main" id="{556632CF-5957-4D3D-9A6E-527EBB0EF58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776508" y="2471946"/>
            <a:ext cx="1800000" cy="1800000"/>
          </a:xfrm>
          <a:prstGeom prst="rect">
            <a:avLst/>
          </a:prstGeom>
        </p:spPr>
      </p:pic>
      <mc:AlternateContent xmlns:mc="http://schemas.openxmlformats.org/markup-compatibility/2006" xmlns:a14="http://schemas.microsoft.com/office/drawing/2010/main">
        <mc:Choice Requires="a14">
          <p:sp>
            <p:nvSpPr>
              <p:cNvPr id="105" name="Rectangle 201">
                <a:extLst>
                  <a:ext uri="{FF2B5EF4-FFF2-40B4-BE49-F238E27FC236}">
                    <a16:creationId xmlns:a16="http://schemas.microsoft.com/office/drawing/2014/main" id="{15A1F657-13E8-44D8-97EE-BD9F55D7EB93}"/>
                  </a:ext>
                </a:extLst>
              </p:cNvPr>
              <p:cNvSpPr/>
              <p:nvPr/>
            </p:nvSpPr>
            <p:spPr>
              <a:xfrm>
                <a:off x="9737898" y="4271946"/>
                <a:ext cx="186018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i="1" smtClean="0">
                          <a:solidFill>
                            <a:schemeClr val="bg1"/>
                          </a:solidFill>
                          <a:latin typeface="Cambria Math" panose="02040503050406030204" pitchFamily="18" charset="0"/>
                        </a:rPr>
                        <m:t>Δ</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6</m:t>
                      </m:r>
                      <m:r>
                        <a:rPr lang="en-US" sz="4000" i="1" dirty="0" smtClean="0">
                          <a:solidFill>
                            <a:schemeClr val="bg1"/>
                          </a:solidFill>
                          <a:latin typeface="Cambria Math" panose="02040503050406030204" pitchFamily="18" charset="0"/>
                        </a:rPr>
                        <m:t>𝜆</m:t>
                      </m:r>
                    </m:oMath>
                  </m:oMathPara>
                </a14:m>
                <a:endParaRPr lang="en-US" sz="4000" dirty="0">
                  <a:solidFill>
                    <a:schemeClr val="bg1"/>
                  </a:solidFill>
                </a:endParaRPr>
              </a:p>
            </p:txBody>
          </p:sp>
        </mc:Choice>
        <mc:Fallback xmlns="">
          <p:sp>
            <p:nvSpPr>
              <p:cNvPr id="105" name="Rectangle 201">
                <a:extLst>
                  <a:ext uri="{FF2B5EF4-FFF2-40B4-BE49-F238E27FC236}">
                    <a16:creationId xmlns:a16="http://schemas.microsoft.com/office/drawing/2014/main" id="{15A1F657-13E8-44D8-97EE-BD9F55D7EB93}"/>
                  </a:ext>
                </a:extLst>
              </p:cNvPr>
              <p:cNvSpPr>
                <a:spLocks noRot="1" noChangeAspect="1" noMove="1" noResize="1" noEditPoints="1" noAdjustHandles="1" noChangeArrowheads="1" noChangeShapeType="1" noTextEdit="1"/>
              </p:cNvSpPr>
              <p:nvPr/>
            </p:nvSpPr>
            <p:spPr>
              <a:xfrm>
                <a:off x="9737898" y="4271946"/>
                <a:ext cx="1860189" cy="707886"/>
              </a:xfrm>
              <a:prstGeom prst="rect">
                <a:avLst/>
              </a:prstGeom>
              <a:blipFill>
                <a:blip r:embed="rId19"/>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33225594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7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7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92" grpId="0"/>
      <p:bldP spid="92" grpId="1"/>
      <p:bldP spid="94" grpId="0"/>
      <p:bldP spid="103" grpId="0"/>
      <p:bldP spid="105"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ALEVIN@YFUFPHPFUVWXY5LK" val="2703"/>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0070C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heme1" id="{E6137B72-FBC3-4548-8FCD-E72BCDEC3A86}" vid="{56C6ADD2-0419-4525-AACA-3CA86DF8C0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229199</TotalTime>
  <Words>3316</Words>
  <Application>Microsoft Office PowerPoint</Application>
  <PresentationFormat>מסך רחב</PresentationFormat>
  <Paragraphs>409</Paragraphs>
  <Slides>26</Slides>
  <Notes>26</Notes>
  <HiddenSlides>0</HiddenSlides>
  <MMClips>1</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26</vt:i4>
      </vt:variant>
    </vt:vector>
  </HeadingPairs>
  <TitlesOfParts>
    <vt:vector size="33" baseType="lpstr">
      <vt:lpstr>Arial</vt:lpstr>
      <vt:lpstr>Calibri</vt:lpstr>
      <vt:lpstr>Calibri Light</vt:lpstr>
      <vt:lpstr>Cambria Math</vt:lpstr>
      <vt:lpstr>Jost* 800 Heavy</vt:lpstr>
      <vt:lpstr>Theme1</vt:lpstr>
      <vt:lpstr>Custom Design</vt:lpstr>
      <vt:lpstr>Rendering Near-Field Speckle Statistics in Scattering Media  Chen Bar, Ioannis Gkioulekas and Anat Levin  Technion, Israel CMU, USA </vt:lpstr>
      <vt:lpstr>Coherent scattering and memory effect </vt:lpstr>
      <vt:lpstr>Applications and related work</vt:lpstr>
      <vt:lpstr>מצגת של PowerPoint‏</vt:lpstr>
      <vt:lpstr>מצגת של PowerPoint‏</vt:lpstr>
      <vt:lpstr>Rendering speckles, how?</vt:lpstr>
      <vt:lpstr>Far field v.s. near field</vt:lpstr>
      <vt:lpstr>Visualizing near-field covariance</vt:lpstr>
      <vt:lpstr>מצגת של PowerPoint‏</vt:lpstr>
      <vt:lpstr>Intensity rendering</vt:lpstr>
      <vt:lpstr>Covariance rendering</vt:lpstr>
      <vt:lpstr>Near-field rendering? Potential solution 1</vt:lpstr>
      <vt:lpstr>Near-field rendering? Potential solution 1</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Depth and Image  from a Single Image</dc:title>
  <dc:creator>user</dc:creator>
  <cp:lastModifiedBy>Chen Bar</cp:lastModifiedBy>
  <cp:revision>3058</cp:revision>
  <dcterms:created xsi:type="dcterms:W3CDTF">2007-04-17T18:08:56Z</dcterms:created>
  <dcterms:modified xsi:type="dcterms:W3CDTF">2020-12-10T20:35:01Z</dcterms:modified>
</cp:coreProperties>
</file>