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comments/comment1.xml" ContentType="application/vnd.openxmlformats-officedocument.presentationml.comments+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2" r:id="rId4"/>
    <p:sldMasterId id="2147483726" r:id="rId5"/>
  </p:sldMasterIdLst>
  <p:notesMasterIdLst>
    <p:notesMasterId r:id="rId37"/>
  </p:notesMasterIdLst>
  <p:handoutMasterIdLst>
    <p:handoutMasterId r:id="rId38"/>
  </p:handoutMasterIdLst>
  <p:sldIdLst>
    <p:sldId id="1919" r:id="rId6"/>
    <p:sldId id="1932" r:id="rId7"/>
    <p:sldId id="1834" r:id="rId8"/>
    <p:sldId id="1920" r:id="rId9"/>
    <p:sldId id="1912" r:id="rId10"/>
    <p:sldId id="1862" r:id="rId11"/>
    <p:sldId id="1878" r:id="rId12"/>
    <p:sldId id="1833" r:id="rId13"/>
    <p:sldId id="1913" r:id="rId14"/>
    <p:sldId id="1928" r:id="rId15"/>
    <p:sldId id="1917" r:id="rId16"/>
    <p:sldId id="1916" r:id="rId17"/>
    <p:sldId id="1923" r:id="rId18"/>
    <p:sldId id="1910" r:id="rId19"/>
    <p:sldId id="1921" r:id="rId20"/>
    <p:sldId id="1905" r:id="rId21"/>
    <p:sldId id="1855" r:id="rId22"/>
    <p:sldId id="1930" r:id="rId23"/>
    <p:sldId id="1918" r:id="rId24"/>
    <p:sldId id="1908" r:id="rId25"/>
    <p:sldId id="1881" r:id="rId26"/>
    <p:sldId id="1900" r:id="rId27"/>
    <p:sldId id="1906" r:id="rId28"/>
    <p:sldId id="1885" r:id="rId29"/>
    <p:sldId id="1863" r:id="rId30"/>
    <p:sldId id="1907" r:id="rId31"/>
    <p:sldId id="1887" r:id="rId32"/>
    <p:sldId id="1888" r:id="rId33"/>
    <p:sldId id="1925" r:id="rId34"/>
    <p:sldId id="1931" r:id="rId35"/>
    <p:sldId id="1903" r:id="rId36"/>
  </p:sldIdLst>
  <p:sldSz cx="12192000" cy="6858000"/>
  <p:notesSz cx="7315200" cy="9601200"/>
  <p:custDataLst>
    <p:tags r:id="rId39"/>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r" defTabSz="914400" rtl="1" eaLnBrk="1" latinLnBrk="0" hangingPunct="1">
      <a:defRPr kern="1200">
        <a:solidFill>
          <a:schemeClr val="tx1"/>
        </a:solidFill>
        <a:latin typeface="Arial" panose="020B0604020202020204" pitchFamily="34" charset="0"/>
        <a:ea typeface="+mn-ea"/>
        <a:cs typeface="+mn-cs"/>
      </a:defRPr>
    </a:lvl6pPr>
    <a:lvl7pPr marL="2743200" algn="r" defTabSz="914400" rtl="1" eaLnBrk="1" latinLnBrk="0" hangingPunct="1">
      <a:defRPr kern="1200">
        <a:solidFill>
          <a:schemeClr val="tx1"/>
        </a:solidFill>
        <a:latin typeface="Arial" panose="020B0604020202020204" pitchFamily="34" charset="0"/>
        <a:ea typeface="+mn-ea"/>
        <a:cs typeface="+mn-cs"/>
      </a:defRPr>
    </a:lvl7pPr>
    <a:lvl8pPr marL="3200400" algn="r" defTabSz="914400" rtl="1" eaLnBrk="1" latinLnBrk="0" hangingPunct="1">
      <a:defRPr kern="1200">
        <a:solidFill>
          <a:schemeClr val="tx1"/>
        </a:solidFill>
        <a:latin typeface="Arial" panose="020B0604020202020204" pitchFamily="34" charset="0"/>
        <a:ea typeface="+mn-ea"/>
        <a:cs typeface="+mn-cs"/>
      </a:defRPr>
    </a:lvl8pPr>
    <a:lvl9pPr marL="3657600" algn="r" defTabSz="914400" rtl="1"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a Alterman" initials="MA" lastIdx="1" clrIdx="0">
    <p:extLst>
      <p:ext uri="{19B8F6BF-5375-455C-9EA6-DF929625EA0E}">
        <p15:presenceInfo xmlns:p15="http://schemas.microsoft.com/office/powerpoint/2012/main" userId="Marina Alter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C3AB0"/>
    <a:srgbClr val="00FF00"/>
    <a:srgbClr val="00FFFF"/>
    <a:srgbClr val="FFFF99"/>
    <a:srgbClr val="FFCC66"/>
    <a:srgbClr val="873AC0"/>
    <a:srgbClr val="FF5050"/>
    <a:srgbClr val="FF66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E580F7-50EC-48F7-8873-38F8BE1765C2}" v="6" dt="2021-06-22T16:28:35.541"/>
    <p1510:client id="{E4F622AB-89B4-4317-ABCE-ADB2A3C1BEF9}" v="6" dt="2021-06-22T13:27:55.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5" autoAdjust="0"/>
    <p:restoredTop sz="61538" autoAdjust="0"/>
  </p:normalViewPr>
  <p:slideViewPr>
    <p:cSldViewPr snapToGrid="0">
      <p:cViewPr varScale="1">
        <p:scale>
          <a:sx n="41" d="100"/>
          <a:sy n="41" d="100"/>
        </p:scale>
        <p:origin x="668" y="2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1" d="100"/>
        <a:sy n="41" d="100"/>
      </p:scale>
      <p:origin x="0" y="0"/>
    </p:cViewPr>
  </p:sorterViewPr>
  <p:notesViewPr>
    <p:cSldViewPr snapToGrid="0">
      <p:cViewPr varScale="1">
        <p:scale>
          <a:sx n="83" d="100"/>
          <a:sy n="83" d="100"/>
        </p:scale>
        <p:origin x="3120"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24T22:05:06.742" idx="1">
    <p:pos x="1381" y="667"/>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5" Type="http://schemas.openxmlformats.org/officeDocument/2006/relationships/image" Target="../media/image46.emf"/><Relationship Id="rId4"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8850" name="Rectangle 2"/>
          <p:cNvSpPr>
            <a:spLocks noGrp="1" noChangeArrowheads="1"/>
          </p:cNvSpPr>
          <p:nvPr>
            <p:ph type="hdr" sz="quarter"/>
          </p:nvPr>
        </p:nvSpPr>
        <p:spPr bwMode="auto">
          <a:xfrm>
            <a:off x="0"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defTabSz="965650">
              <a:defRPr sz="1200"/>
            </a:lvl1pPr>
          </a:lstStyle>
          <a:p>
            <a:endParaRPr lang="he-IL" altLang="he-IL" dirty="0">
              <a:solidFill>
                <a:srgbClr val="FFFF99"/>
              </a:solidFill>
            </a:endParaRPr>
          </a:p>
        </p:txBody>
      </p:sp>
      <p:sp>
        <p:nvSpPr>
          <p:cNvPr id="2638851" name="Rectangle 3"/>
          <p:cNvSpPr>
            <a:spLocks noGrp="1" noChangeArrowheads="1"/>
          </p:cNvSpPr>
          <p:nvPr>
            <p:ph type="dt" sz="quarter" idx="1"/>
          </p:nvPr>
        </p:nvSpPr>
        <p:spPr bwMode="auto">
          <a:xfrm>
            <a:off x="4143064"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algn="r" defTabSz="965650">
              <a:defRPr sz="1200"/>
            </a:lvl1pPr>
          </a:lstStyle>
          <a:p>
            <a:endParaRPr lang="he-IL" altLang="he-IL"/>
          </a:p>
        </p:txBody>
      </p:sp>
      <p:sp>
        <p:nvSpPr>
          <p:cNvPr id="2638852" name="Rectangle 4"/>
          <p:cNvSpPr>
            <a:spLocks noGrp="1" noChangeArrowheads="1"/>
          </p:cNvSpPr>
          <p:nvPr>
            <p:ph type="ftr" sz="quarter" idx="2"/>
          </p:nvPr>
        </p:nvSpPr>
        <p:spPr bwMode="auto">
          <a:xfrm>
            <a:off x="0"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defTabSz="965650">
              <a:defRPr sz="1200"/>
            </a:lvl1pPr>
          </a:lstStyle>
          <a:p>
            <a:endParaRPr lang="he-IL" altLang="he-IL"/>
          </a:p>
        </p:txBody>
      </p:sp>
      <p:sp>
        <p:nvSpPr>
          <p:cNvPr id="2638853" name="Rectangle 5"/>
          <p:cNvSpPr>
            <a:spLocks noGrp="1" noChangeArrowheads="1"/>
          </p:cNvSpPr>
          <p:nvPr>
            <p:ph type="sldNum" sz="quarter" idx="3"/>
          </p:nvPr>
        </p:nvSpPr>
        <p:spPr bwMode="auto">
          <a:xfrm>
            <a:off x="4143064"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algn="r" defTabSz="965650">
              <a:defRPr sz="1200"/>
            </a:lvl1pPr>
          </a:lstStyle>
          <a:p>
            <a:fld id="{04A976DF-011A-41FE-A496-09146DB9C2B6}" type="slidenum">
              <a:rPr lang="en-US" altLang="he-IL"/>
              <a:pPr/>
              <a:t>‹#›</a:t>
            </a:fld>
            <a:endParaRPr lang="en-US" altLang="he-IL"/>
          </a:p>
        </p:txBody>
      </p:sp>
    </p:spTree>
    <p:extLst>
      <p:ext uri="{BB962C8B-B14F-4D97-AF65-F5344CB8AC3E}">
        <p14:creationId xmlns:p14="http://schemas.microsoft.com/office/powerpoint/2010/main" val="2560181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defTabSz="965650">
              <a:defRPr sz="1200"/>
            </a:lvl1pPr>
          </a:lstStyle>
          <a:p>
            <a:endParaRPr lang="he-IL" altLang="he-IL" dirty="0"/>
          </a:p>
        </p:txBody>
      </p:sp>
      <p:sp>
        <p:nvSpPr>
          <p:cNvPr id="4099" name="Rectangle 3"/>
          <p:cNvSpPr>
            <a:spLocks noGrp="1" noChangeArrowheads="1"/>
          </p:cNvSpPr>
          <p:nvPr>
            <p:ph type="dt" idx="1"/>
          </p:nvPr>
        </p:nvSpPr>
        <p:spPr bwMode="auto">
          <a:xfrm>
            <a:off x="4143064" y="0"/>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lvl1pPr algn="r" defTabSz="965650">
              <a:defRPr sz="1200"/>
            </a:lvl1pPr>
          </a:lstStyle>
          <a:p>
            <a:endParaRPr lang="he-IL" altLang="he-IL"/>
          </a:p>
        </p:txBody>
      </p:sp>
      <p:sp>
        <p:nvSpPr>
          <p:cNvPr id="829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31520" y="4560899"/>
            <a:ext cx="5852160" cy="431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defTabSz="965650">
              <a:defRPr sz="1200"/>
            </a:lvl1pPr>
          </a:lstStyle>
          <a:p>
            <a:endParaRPr lang="he-IL" altLang="he-IL"/>
          </a:p>
        </p:txBody>
      </p:sp>
      <p:sp>
        <p:nvSpPr>
          <p:cNvPr id="4103" name="Rectangle 7"/>
          <p:cNvSpPr>
            <a:spLocks noGrp="1" noChangeArrowheads="1"/>
          </p:cNvSpPr>
          <p:nvPr>
            <p:ph type="sldNum" sz="quarter" idx="5"/>
          </p:nvPr>
        </p:nvSpPr>
        <p:spPr bwMode="auto">
          <a:xfrm>
            <a:off x="4143064" y="9120156"/>
            <a:ext cx="3170475" cy="4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55" tIns="48327" rIns="96655" bIns="48327" numCol="1" anchor="b" anchorCtr="0" compatLnSpc="1">
            <a:prstTxWarp prst="textNoShape">
              <a:avLst/>
            </a:prstTxWarp>
          </a:bodyPr>
          <a:lstStyle>
            <a:lvl1pPr algn="r" defTabSz="965650">
              <a:defRPr sz="1200"/>
            </a:lvl1pPr>
          </a:lstStyle>
          <a:p>
            <a:fld id="{23A20CC4-0099-4779-9E84-30C3BD6C15F2}" type="slidenum">
              <a:rPr lang="en-US" altLang="he-IL"/>
              <a:pPr/>
              <a:t>‹#›</a:t>
            </a:fld>
            <a:endParaRPr lang="en-US" altLang="he-IL"/>
          </a:p>
        </p:txBody>
      </p:sp>
    </p:spTree>
    <p:extLst>
      <p:ext uri="{BB962C8B-B14F-4D97-AF65-F5344CB8AC3E}">
        <p14:creationId xmlns:p14="http://schemas.microsoft.com/office/powerpoint/2010/main" val="31874513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In this video, we introduce our work on Imaging with local speckle intensity correlations. This is a joint work from the Technion and Carnegie Mellon university.</a:t>
            </a:r>
            <a:endParaRPr lang="en-US" b="0" dirty="0">
              <a:effectLst/>
            </a:endParaRPr>
          </a:p>
          <a:p>
            <a:br>
              <a:rPr lang="en-US" dirty="0"/>
            </a:br>
            <a:endParaRPr lang="he-IL" dirty="0"/>
          </a:p>
        </p:txBody>
      </p:sp>
      <p:sp>
        <p:nvSpPr>
          <p:cNvPr id="4" name="Slide Number Placeholder 3"/>
          <p:cNvSpPr>
            <a:spLocks noGrp="1"/>
          </p:cNvSpPr>
          <p:nvPr>
            <p:ph type="sldNum" sz="quarter" idx="5"/>
          </p:nvPr>
        </p:nvSpPr>
        <p:spPr/>
        <p:txBody>
          <a:bodyPr/>
          <a:lstStyle/>
          <a:p>
            <a:fld id="{23A20CC4-0099-4779-9E84-30C3BD6C15F2}" type="slidenum">
              <a:rPr lang="en-US" altLang="he-IL" smtClean="0"/>
              <a:pPr/>
              <a:t>1</a:t>
            </a:fld>
            <a:endParaRPr lang="en-US" altLang="he-IL"/>
          </a:p>
        </p:txBody>
      </p:sp>
    </p:spTree>
    <p:extLst>
      <p:ext uri="{BB962C8B-B14F-4D97-AF65-F5344CB8AC3E}">
        <p14:creationId xmlns:p14="http://schemas.microsoft.com/office/powerpoint/2010/main" val="1029284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To get some intuition and more easily quantify the differences between near field and far field we show in the paper that it is useful to reparametrize how we measure the memory effect.</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In particular, we prove a theorem that we can remove the dependence of the ME on the distance between the illuminator plane and tissue layer, by expressing it as a function of the illuminator angular displacement, rather than their spatial displacement.</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By angular displacement, we mean the angle the two illuminators form with a point at the center of the tissue layer.</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For the same angular displacement, if we move the illuminator plane closer to the layer, we get smaller spatial displacements.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With this in mind, we can change the 3 previous graphs so that the x axis is angular displacement. This change makes the 3 plots nearly identical.</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can now use this to easily explain the differences in the memory effect between near-field and far-field conditions. For any fixed correlation value, the size of the illuminator pattern for which this correlation holds is magnified proportionally to the distance between the illuminator plane and the tissue layer.</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For example, when the illuminator plane is close to the layer, here is the largest pattern we can fit inside the ME range. And when we move the illuminator plane further back, the pattern that we can reconstruct is this.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This makes it obvious that the near field case is harder than the far field one because the pattern we can reconstruct gets minified by a large amount.</a:t>
            </a:r>
            <a:endParaRPr lang="en-US" sz="2800" b="0" dirty="0">
              <a:effectLst/>
            </a:endParaRPr>
          </a:p>
        </p:txBody>
      </p:sp>
      <p:sp>
        <p:nvSpPr>
          <p:cNvPr id="4" name="Slide Number Placeholder 3"/>
          <p:cNvSpPr>
            <a:spLocks noGrp="1"/>
          </p:cNvSpPr>
          <p:nvPr>
            <p:ph type="sldNum" sz="quarter" idx="10"/>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10</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253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Another important parameter that the ME depends on is the thickness of the tissue layer. Previous work has established that correlation values decay as the thickness increases.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 </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used our simulator to quantify this effect for near-field conditions. We found that non-negligible correlation exists only for layers of modest thickness, say up to about 5 mean free paths, and that correlation very quickly decays to zero for thicker layers.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This suggests that, under near-field conditions, algorithms for imaging through scattering based on the memory effect are only applicable for tissue layers of these modest optical thicknesses. This is still of practical interest, because even these modest thicknesses produce significant scattering, and are way beyond the depth penetration of a standard microscope.</a:t>
            </a:r>
            <a:endParaRPr lang="en-US" sz="2800" b="0" dirty="0">
              <a:effectLst/>
            </a:endParaRPr>
          </a:p>
          <a:p>
            <a:endParaRPr lang="en-US" sz="4000" b="0" dirty="0">
              <a:effectLst/>
            </a:endParaRPr>
          </a:p>
        </p:txBody>
      </p:sp>
      <p:sp>
        <p:nvSpPr>
          <p:cNvPr id="4" name="Slide Number Placeholder 3"/>
          <p:cNvSpPr>
            <a:spLocks noGrp="1"/>
          </p:cNvSpPr>
          <p:nvPr>
            <p:ph type="sldNum" sz="quarter" idx="10"/>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11</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5703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Based on this observation, we will be focusing our efforts on layers of modest thickness, and trying to find speckle properties in this regime that we can use to improve imaging through scattering algorithms. </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To this end, we note that tissue has a predominantly forward scattering phase function. In tissue layers of modest thickness, where the number of scattering events is small, this means that most scattered light continues to propagate close to its original direction. </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As a consequence, speckle patterns formed in such tissue layers do not spread over the entire sensor, but have local support. We will show later that this local support property is the key property we use to improve imaging through scattering capabilities.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Before we do so, we want to draw attention to another simple mechanism we can use to improve memory-effect-based algorithms. </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In most prior work, speckle patterns were imaged using a bare sensor placed at the side of the tissue layer opposite from the illuminator plane. However, we can easily use optics, such as a lens, to focus the sensor.</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In the paper, we show that it is optimal to set the lens properties such that, in the absence of a scattering layer, the sensor would focus on the illuminator plane.</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Doing so not only maximizes the memory effect correlation, but also further reduces the local support of the observed speckle patterns.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Overall, the local-support speckle images that we capture under the tissue imaging conditions I described, are very different from those captured in prior work, where speckle patterns covered the entire sensor. </a:t>
            </a: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12</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635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600"/>
              </a:spcBef>
              <a:spcAft>
                <a:spcPts val="0"/>
              </a:spcAft>
            </a:pPr>
            <a:r>
              <a:rPr lang="en-US" sz="1800" b="0" i="0" u="none" strike="noStrike" dirty="0">
                <a:solidFill>
                  <a:srgbClr val="000000"/>
                </a:solidFill>
                <a:effectLst/>
                <a:latin typeface="Arial" panose="020B0604020202020204" pitchFamily="34" charset="0"/>
              </a:rPr>
              <a:t>To summarize the findings of our theoretical and simulation-based analysis: We have seen that far-field imaging conditions result in stronger memory-effect properties than near-field conditions. </a:t>
            </a:r>
            <a:endParaRPr lang="en-US" sz="2800" b="0" dirty="0">
              <a:effectLst/>
            </a:endParaRPr>
          </a:p>
          <a:p>
            <a:pPr algn="just" rtl="0">
              <a:spcBef>
                <a:spcPts val="600"/>
              </a:spcBef>
              <a:spcAft>
                <a:spcPts val="0"/>
              </a:spcAft>
            </a:pPr>
            <a:r>
              <a:rPr lang="en-US" sz="1800" b="0" i="0" u="none" strike="noStrike" dirty="0">
                <a:solidFill>
                  <a:srgbClr val="000000"/>
                </a:solidFill>
                <a:effectLst/>
                <a:latin typeface="Arial" panose="020B0604020202020204" pitchFamily="34" charset="0"/>
              </a:rPr>
              <a:t>Under near field conditions, we can use the ME to image through layers of only modest thickness. In turn, this small thickness results in speckle patterns characterized by local support.</a:t>
            </a:r>
            <a:endParaRPr lang="en-US" sz="2800" b="0" dirty="0">
              <a:effectLst/>
            </a:endParaRPr>
          </a:p>
          <a:p>
            <a:pPr algn="just" rtl="0">
              <a:spcBef>
                <a:spcPts val="600"/>
              </a:spcBef>
              <a:spcAft>
                <a:spcPts val="0"/>
              </a:spcAft>
            </a:pPr>
            <a:r>
              <a:rPr lang="en-US" sz="1800" b="0" i="0" u="none" strike="noStrike" dirty="0">
                <a:solidFill>
                  <a:srgbClr val="000000"/>
                </a:solidFill>
                <a:effectLst/>
                <a:latin typeface="Arial" panose="020B0604020202020204" pitchFamily="34" charset="0"/>
              </a:rPr>
              <a:t>Lastly, we can further improve both support locality and ME strength by focusing the sensor used to measure the speckle patterns.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13</a:t>
            </a:fld>
            <a:endParaRPr lang="en-US" altLang="he-IL"/>
          </a:p>
        </p:txBody>
      </p:sp>
    </p:spTree>
    <p:extLst>
      <p:ext uri="{BB962C8B-B14F-4D97-AF65-F5344CB8AC3E}">
        <p14:creationId xmlns:p14="http://schemas.microsoft.com/office/powerpoint/2010/main" val="61091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dirty="0">
                <a:solidFill>
                  <a:srgbClr val="000000"/>
                </a:solidFill>
                <a:effectLst/>
                <a:latin typeface="Arial" panose="020B0604020202020204" pitchFamily="34" charset="0"/>
              </a:rPr>
              <a:t>We will now show you how we can use these observations, and especially the local support property, to develop better imaging-through-scattering algorithms.</a:t>
            </a:r>
            <a:endParaRPr lang="he-IL" sz="1800" dirty="0"/>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14</a:t>
            </a:fld>
            <a:endParaRPr lang="en-US" altLang="he-IL"/>
          </a:p>
        </p:txBody>
      </p:sp>
    </p:spTree>
    <p:extLst>
      <p:ext uri="{BB962C8B-B14F-4D97-AF65-F5344CB8AC3E}">
        <p14:creationId xmlns:p14="http://schemas.microsoft.com/office/powerpoint/2010/main" val="2057927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Before introducing our approach, we briefly review the original method of Katz et al. for imaging through scattering using the ME.</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Consider a point illuminator behind a scattering layer. Due to multiple scattering, a camera placed at the opposite side of the layer will measure a speckle image. If we consider other illuminators placed on nearby locations on the same plane, they also produce speckle images.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The memory effect property of speckle images implies that, when the displacement between the illuminators is small enough, the speckle images are shifted versions of each other.</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If the illuminator plane contains 3 incoherent illuminators, the camera measures the incoherent summation of their individual speckle intensity images.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Then, the memory effect property means that the total image I is approximately equal to the correlation of the clear image O of the illuminator plane, with the speckle image S produced by a single illuminator.</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can now consider the auto-correlation of the total speckle image I. As the speckle pattern S is approximately zero-mean independent noise, its auto-correlation is approximately an impulse. As a result, auto-correlation of I approximately equals to the auto-correlation of the clear image O.</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This means that we can recover O from the auto-</a:t>
            </a:r>
            <a:r>
              <a:rPr lang="en-US" sz="1800" b="0" i="0" u="none" strike="noStrike" dirty="0" err="1">
                <a:solidFill>
                  <a:srgbClr val="000000"/>
                </a:solidFill>
                <a:effectLst/>
                <a:latin typeface="Arial" panose="020B0604020202020204" pitchFamily="34" charset="0"/>
              </a:rPr>
              <a:t>corr</a:t>
            </a:r>
            <a:r>
              <a:rPr lang="en-US" sz="1800" b="0" i="0" u="none" strike="noStrike" dirty="0">
                <a:solidFill>
                  <a:srgbClr val="000000"/>
                </a:solidFill>
                <a:effectLst/>
                <a:latin typeface="Arial" panose="020B0604020202020204" pitchFamily="34" charset="0"/>
              </a:rPr>
              <a:t> of I using phase retrieval algorithms.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will be referring to this algorithm as the full-frame auto-correlation algorithm in the rest of the talk.</a:t>
            </a: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15</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364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This algorithm was originally developed for applications where speckle images cover the entire sensor. We argue that if speckle images have local support, as they do under tissue imaging settings, we can use this property to significantly improve over the full-frame auto-correlation algorithm.</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To see this, let’s revisit how speckle correlation is computed. </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We have a speckle image like that, and we attempt to detect which sources are present.</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We consider different shifts of the image and compute the correlation between the original and the shifted copy, which basically involves multiplying them and summing.</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However, here is the key difference: previous algorithms summed over the entire image.</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But if we know the speckle spread is local, we also know that the correlation emerges only from this local region. </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On the other hand, the pixels in this blob are only noise which will not contribute to the correlation.</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So, if we sum only inside this green window, we can reject the other noise.</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In the paper, we prove that this seemingly simple change results in an order-of-magnitude improvement in signal to noise ratio. </a:t>
            </a:r>
            <a:endParaRPr lang="en-US" sz="2800" b="0" dirty="0">
              <a:effectLst/>
            </a:endParaRPr>
          </a:p>
        </p:txBody>
      </p:sp>
      <p:sp>
        <p:nvSpPr>
          <p:cNvPr id="4" name="Slide Number Placeholder 3"/>
          <p:cNvSpPr>
            <a:spLocks noGrp="1"/>
          </p:cNvSpPr>
          <p:nvPr>
            <p:ph type="sldNum" sz="quarter" idx="10"/>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16</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097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translate this intuition into an algorithm as follows: </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Given a speckle image I, to recover the latent illuminator pattern O producing it, we solve this optimization problem.</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It searches for a latent image O such that the autocorrelation in its local windows matches the auto-correlation in the local windows of the input image I.</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For example, let’s take this window of O and correlate it with the big image O. We want this correlation to be the same as the correlation of this local window from I with the big image I.</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This is the result of the local correlation.</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sum the error over all local windows in the image.</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If we take a window whose size is equivalent to the entire frame, this cost is equivalent to the original full frame auto-correlation algorithm. However, we show in our results that by using local windows approximately matching the speckle local support in size, we can significantly improve reconstruction quality.</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17</a:t>
            </a:fld>
            <a:endParaRPr lang="en-US" altLang="he-IL"/>
          </a:p>
        </p:txBody>
      </p:sp>
    </p:spTree>
    <p:extLst>
      <p:ext uri="{BB962C8B-B14F-4D97-AF65-F5344CB8AC3E}">
        <p14:creationId xmlns:p14="http://schemas.microsoft.com/office/powerpoint/2010/main" val="362849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To see the difference between local and global correlation, consider this example.</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can compute the full frame auto-correlation </a:t>
            </a:r>
            <a:r>
              <a:rPr lang="en-US" sz="1800" b="1" i="0" u="none" strike="noStrike" dirty="0">
                <a:solidFill>
                  <a:srgbClr val="000000"/>
                </a:solidFill>
                <a:effectLst/>
                <a:latin typeface="Arial" panose="020B0604020202020204" pitchFamily="34" charset="0"/>
              </a:rPr>
              <a:t>(click) </a:t>
            </a:r>
            <a:r>
              <a:rPr lang="en-US" sz="1800" b="0" i="0" u="none" strike="noStrike" dirty="0">
                <a:solidFill>
                  <a:srgbClr val="000000"/>
                </a:solidFill>
                <a:effectLst/>
                <a:latin typeface="Arial" panose="020B0604020202020204" pitchFamily="34" charset="0"/>
              </a:rPr>
              <a:t>but it is noisy.</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By contrast, here is the local auto-correlation in 3 windows.</a:t>
            </a:r>
            <a:r>
              <a:rPr lang="en-US" sz="1800" b="1" i="0" u="none" strike="noStrike" dirty="0">
                <a:solidFill>
                  <a:srgbClr val="000000"/>
                </a:solidFill>
                <a:effectLst/>
                <a:latin typeface="Arial" panose="020B0604020202020204" pitchFamily="34" charset="0"/>
              </a:rPr>
              <a:t> (click) </a:t>
            </a:r>
            <a:r>
              <a:rPr lang="en-US" sz="1800" b="0" i="0" u="none" strike="noStrike" dirty="0">
                <a:solidFill>
                  <a:srgbClr val="000000"/>
                </a:solidFill>
                <a:effectLst/>
                <a:latin typeface="Arial" panose="020B0604020202020204" pitchFamily="34" charset="0"/>
              </a:rPr>
              <a:t> </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It is less noisy, and it also provides some information on the latent illuminator pattern:</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In particular, we can see the local orientation of the illuminator arc in each region.</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18</a:t>
            </a:fld>
            <a:endParaRPr lang="en-US" altLang="he-IL"/>
          </a:p>
        </p:txBody>
      </p:sp>
    </p:spTree>
    <p:extLst>
      <p:ext uri="{BB962C8B-B14F-4D97-AF65-F5344CB8AC3E}">
        <p14:creationId xmlns:p14="http://schemas.microsoft.com/office/powerpoint/2010/main" val="110271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dirty="0">
                <a:solidFill>
                  <a:srgbClr val="000000"/>
                </a:solidFill>
                <a:effectLst/>
                <a:latin typeface="Arial" panose="020B0604020202020204" pitchFamily="34" charset="0"/>
              </a:rPr>
              <a:t>Let’s now move to some experimental results.</a:t>
            </a:r>
            <a:endParaRPr lang="he-IL" sz="1800" dirty="0"/>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19</a:t>
            </a:fld>
            <a:endParaRPr lang="en-US" altLang="he-IL"/>
          </a:p>
        </p:txBody>
      </p:sp>
    </p:spTree>
    <p:extLst>
      <p:ext uri="{BB962C8B-B14F-4D97-AF65-F5344CB8AC3E}">
        <p14:creationId xmlns:p14="http://schemas.microsoft.com/office/powerpoint/2010/main" val="100183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In this video, we introduce our work on Imaging with local speckle intensity correlations. This is a joint work from the Technion and Carnegie Mellon university.</a:t>
            </a:r>
            <a:endParaRPr lang="en-US" sz="1800" b="0" dirty="0">
              <a:effectLst/>
            </a:endParaRPr>
          </a:p>
        </p:txBody>
      </p:sp>
      <p:sp>
        <p:nvSpPr>
          <p:cNvPr id="4" name="Slide Number Placeholder 3"/>
          <p:cNvSpPr>
            <a:spLocks noGrp="1"/>
          </p:cNvSpPr>
          <p:nvPr>
            <p:ph type="sldNum" sz="quarter" idx="10"/>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2390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built two imaging setups corresponding to far and near field imaging configurations.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used them to capture speckle images produced by illuminator patterns occluded by chicken breast tissue layers of different thicknesses.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20</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7381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show first results from the far-field setup. Even under far-field conditions, when the tissue layer has modest thickness, we can take advantage of the local support of the produced speckle patterns.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Our local-autocorrelation approach successfully recovers this image, whereas the original full frame autocorrelation approach is unsuccessful.</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For the full-frame algorithm we show the densest pattern that it can reconstruct. For this example, it is 4 times sparser than the pattern reconstructed by our approach.</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Note that in this case the illuminator pattern is small enough to fit inside the ME range. (click)</a:t>
            </a:r>
            <a:endParaRPr lang="en-US" sz="2800" b="0" dirty="0">
              <a:effectLst/>
            </a:endParaRPr>
          </a:p>
          <a:p>
            <a:pPr algn="just" rtl="0">
              <a:spcBef>
                <a:spcPts val="0"/>
              </a:spcBef>
              <a:spcAft>
                <a:spcPts val="0"/>
              </a:spcAft>
            </a:pPr>
            <a:r>
              <a:rPr lang="en-US" sz="1800" b="0" i="0" u="none" strike="noStrike" dirty="0">
                <a:solidFill>
                  <a:srgbClr val="000000"/>
                </a:solidFill>
                <a:effectLst/>
                <a:latin typeface="Arial" panose="020B0604020202020204" pitchFamily="34" charset="0"/>
              </a:rPr>
              <a:t>The reason the full-frame approach fails is not that correlation does not exist, but the fact that the SNR of the correlation it can detect is very low, because of the high illuminator density</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(click)To see this better, we can zoom in on a small window from the input image. When there are fewer illuminators, the speckle patterns have higher variance. This makes the auto-correlation less noisy, so the phase retrieval and ultimately reconstruction is easier.</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21</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539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Let us now look at thicker samples.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Here the illuminator density for which our algorithm produces correct reconstructions is even higher compared to what the full frame algorithm can handle.</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note that in this example, the pattern we recover is much wider than the memory effect range.</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22</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748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So, on the full image, the full frame approach fails completely.</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tried to see what portion of this image it can actually reconstruct, and we ended up with this small region.</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The reason our algorithm can recover patterns wider than the ME range is that it only relies on local correlations between nearby illuminators. Importantly, and unlike the full-frame algorithm, our algorithm does not require that correlation exists between every pair of illuminators in the latent pattern, including illuminators that may be very far from each other.</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Overall, we see that our algorithm can increase both the density and the size of recoverable patterns.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23</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6611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Here are a couple of more results for the far-field setting, where we get correct reconstructions for wide and dense patterns.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But, recall that this far-field configuration is </a:t>
            </a:r>
            <a:r>
              <a:rPr lang="en-US" sz="1800" b="1" i="0" u="none" strike="noStrike" dirty="0">
                <a:solidFill>
                  <a:srgbClr val="000000"/>
                </a:solidFill>
                <a:effectLst/>
                <a:latin typeface="Arial" panose="020B0604020202020204" pitchFamily="34" charset="0"/>
              </a:rPr>
              <a:t>unrealistic</a:t>
            </a:r>
            <a:r>
              <a:rPr lang="en-US" sz="1800" b="0" i="0" u="none" strike="noStrike" dirty="0">
                <a:solidFill>
                  <a:srgbClr val="000000"/>
                </a:solidFill>
                <a:effectLst/>
                <a:latin typeface="Arial" panose="020B0604020202020204" pitchFamily="34" charset="0"/>
              </a:rPr>
              <a:t> for biomedical imaging applications where the sources may be inside the tissue.</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So I will now move on to near-field results, which are more challenging.</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24</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3188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This near field example images a thinner tissue layer, where scattering is modest, and the latent pattern may be recognizable from the speckle image.</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Even this modest degradation is challenging for the full-frame approach, which fails unless applied on a very sparse set of illuminators. By contrast, our approach produces a correct reconstruction for both illuminator densities.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25</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6274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Here is another example, which highlights that the full-frame algorithm is only applicable for illuminator patterns of very low density.</a:t>
            </a: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26</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1958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Now let us see a few more challenging experiments.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You can see that the degradation due to multiple scattering is much stronger.</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Our local algorithm still outperforms the full-frame approach.</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However, you can notice artifacts even in our reconstruction.</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zoom in on a couple of digits to show reconstructions for different illuminator densities.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27</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4628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Here are the digits for a few densities.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Our local approach performs worse for denser patterns, but still outperforms the full-frame approach.</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The full frame approach here is only successful at considerably sparser patterns.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28</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1354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800" b="0" i="0" u="none" strike="noStrike" dirty="0">
                <a:solidFill>
                  <a:srgbClr val="000000"/>
                </a:solidFill>
                <a:effectLst/>
                <a:latin typeface="Arial" panose="020B0604020202020204" pitchFamily="34" charset="0"/>
              </a:rPr>
              <a:t>We also made some attempts to recover fluorescent beads placed at the back of a tissue layer.</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This is much harder because, given how weakly the beads fluoresce, the measured images contain a lot of noise and the speckle contrast is very weak. Still here is one result. </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29</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263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1200"/>
              </a:spcBef>
              <a:spcAft>
                <a:spcPts val="0"/>
              </a:spcAft>
            </a:pPr>
            <a:r>
              <a:rPr lang="en-US" sz="1800" b="0" i="0" u="none" strike="noStrike" dirty="0">
                <a:solidFill>
                  <a:srgbClr val="000000"/>
                </a:solidFill>
                <a:effectLst/>
                <a:latin typeface="Arial" panose="020B0604020202020204" pitchFamily="34" charset="0"/>
              </a:rPr>
              <a:t>We are interested in imaging algorithms for seeing through scattering. This means creating clear images of an illumination pattern that is hidden from the camera by a scattering layer, such as tissue.</a:t>
            </a:r>
            <a:endParaRPr lang="en-US" sz="2800" b="0" dirty="0">
              <a:effectLst/>
            </a:endParaRPr>
          </a:p>
          <a:p>
            <a:pPr algn="l" rtl="0">
              <a:spcBef>
                <a:spcPts val="1200"/>
              </a:spcBef>
              <a:spcAft>
                <a:spcPts val="0"/>
              </a:spcAft>
            </a:pPr>
            <a:r>
              <a:rPr lang="en-US" sz="1800" b="0" i="0" u="none" strike="noStrike" dirty="0">
                <a:solidFill>
                  <a:srgbClr val="000000"/>
                </a:solidFill>
                <a:effectLst/>
                <a:latin typeface="Arial" panose="020B0604020202020204" pitchFamily="34" charset="0"/>
              </a:rPr>
              <a:t>This is a difficult problem because, as emitted light propagates through the scattering layer, it scatters multiple times, producing speckle images on the camera sensor.</a:t>
            </a:r>
            <a:endParaRPr lang="en-US" sz="2800" b="0" dirty="0">
              <a:effectLst/>
            </a:endParaRPr>
          </a:p>
          <a:p>
            <a:pPr algn="l" rtl="0">
              <a:spcBef>
                <a:spcPts val="1200"/>
              </a:spcBef>
              <a:spcAft>
                <a:spcPts val="0"/>
              </a:spcAft>
            </a:pPr>
            <a:r>
              <a:rPr lang="en-US" sz="1800" b="0" i="0" u="none" strike="noStrike" dirty="0">
                <a:solidFill>
                  <a:srgbClr val="000000"/>
                </a:solidFill>
                <a:effectLst/>
                <a:latin typeface="Arial" panose="020B0604020202020204" pitchFamily="34" charset="0"/>
              </a:rPr>
              <a:t>We focus on seeing-through-scattering algorithms that work by taking advantage of the memory effect property of these speckle images.</a:t>
            </a:r>
            <a:endParaRPr lang="en-US" sz="2800" b="0" dirty="0">
              <a:effectLst/>
            </a:endParaRPr>
          </a:p>
          <a:p>
            <a:pPr algn="l" rtl="0">
              <a:spcBef>
                <a:spcPts val="1200"/>
              </a:spcBef>
              <a:spcAft>
                <a:spcPts val="0"/>
              </a:spcAft>
            </a:pPr>
            <a:r>
              <a:rPr lang="en-US" sz="1800" b="0" i="0" u="none" strike="noStrike" dirty="0">
                <a:solidFill>
                  <a:srgbClr val="000000"/>
                </a:solidFill>
                <a:effectLst/>
                <a:latin typeface="Arial" panose="020B0604020202020204" pitchFamily="34" charset="0"/>
              </a:rPr>
              <a:t>This means that, as we shift a single point illuminator behind the scattering layer, the resulting speckle images</a:t>
            </a:r>
            <a:br>
              <a:rPr lang="en-US" sz="2800" dirty="0"/>
            </a:br>
            <a:endParaRPr lang="en-US" sz="2800" b="0" dirty="0">
              <a:effectLst/>
            </a:endParaRPr>
          </a:p>
        </p:txBody>
      </p:sp>
      <p:sp>
        <p:nvSpPr>
          <p:cNvPr id="4" name="Slide Number Placeholder 3"/>
          <p:cNvSpPr>
            <a:spLocks noGrp="1"/>
          </p:cNvSpPr>
          <p:nvPr>
            <p:ph type="sldNum" sz="quarter" idx="10"/>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3</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911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To summarize this talk:</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First, we performed a theoretical and simulation-based analysis of the memory effect, and characterized the similarities and differences between imaging-through-scattering applications under far-field and near-field imaging conditions.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For the near-field case, we showed that we can use ME to image through layers of only modest thickness. In turn, such layers produce speckle images with local support.</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used this local support property to develop a new algorithm for imaging through scattering. Our algorithm is applicable under both far-field and near-field settings, and is much more robust compared to the original full frame algorithm of Katz et al.</a:t>
            </a:r>
            <a:endParaRPr lang="en-US" sz="2800" b="0" dirty="0">
              <a:effectLst/>
            </a:endParaRPr>
          </a:p>
          <a:p>
            <a:pPr algn="just" rtl="0">
              <a:spcBef>
                <a:spcPts val="1200"/>
              </a:spcBef>
              <a:spcAft>
                <a:spcPts val="1200"/>
              </a:spcAft>
            </a:pPr>
            <a:r>
              <a:rPr lang="en-US" sz="1800" b="0" i="0" u="none" strike="noStrike" dirty="0">
                <a:solidFill>
                  <a:srgbClr val="3C4043"/>
                </a:solidFill>
                <a:effectLst/>
                <a:latin typeface="Roboto" panose="02000000000000000000" pitchFamily="2" charset="0"/>
              </a:rPr>
              <a:t>In particular, our algorithm provides an order of magnitude improvement in both the size and density of recoverable illuminator patterns.</a:t>
            </a:r>
            <a:endParaRPr lang="en-US" sz="2800" b="0" dirty="0">
              <a:effectLst/>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We have demonstrated the improved performance of our new algorithm through multiple lab experiments under both near-field and far-field settings.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30</a:t>
            </a:fld>
            <a:endParaRPr lang="en-US" altLang="he-IL"/>
          </a:p>
        </p:txBody>
      </p:sp>
    </p:spTree>
    <p:extLst>
      <p:ext uri="{BB962C8B-B14F-4D97-AF65-F5344CB8AC3E}">
        <p14:creationId xmlns:p14="http://schemas.microsoft.com/office/powerpoint/2010/main" val="4038419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a:solidFill>
                  <a:srgbClr val="000000"/>
                </a:solidFill>
                <a:effectLst/>
                <a:latin typeface="Arial" panose="020B0604020202020204" pitchFamily="34" charset="0"/>
              </a:rPr>
              <a:t>Thanks for your attention and please see the paper for more details.</a:t>
            </a:r>
            <a:endParaRPr lang="en-US" sz="1800" b="0" dirty="0">
              <a:effectLst/>
            </a:endParaRPr>
          </a:p>
        </p:txBody>
      </p:sp>
      <p:sp>
        <p:nvSpPr>
          <p:cNvPr id="4" name="Slide Number Placeholder 3"/>
          <p:cNvSpPr>
            <a:spLocks noGrp="1"/>
          </p:cNvSpPr>
          <p:nvPr>
            <p:ph type="sldNum" sz="quarter" idx="10"/>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31</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561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800" b="0" i="0" u="none" strike="noStrike" dirty="0">
                <a:solidFill>
                  <a:srgbClr val="000000"/>
                </a:solidFill>
                <a:effectLst/>
                <a:latin typeface="Arial" panose="020B0604020202020204" pitchFamily="34" charset="0"/>
              </a:rPr>
              <a:t>are correlated shifted versions of each other. </a:t>
            </a:r>
          </a:p>
          <a:p>
            <a:pPr algn="just"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0" marR="0" lvl="0" indent="0" algn="just" defTabSz="914400" rtl="0" eaLnBrk="0" fontAlgn="base" latinLnBrk="0" hangingPunct="0">
              <a:lnSpc>
                <a:spcPct val="100000"/>
              </a:lnSpc>
              <a:spcBef>
                <a:spcPts val="0"/>
              </a:spcBef>
              <a:spcAft>
                <a:spcPts val="0"/>
              </a:spcAft>
              <a:buClrTx/>
              <a:buSzTx/>
              <a:buFontTx/>
              <a:buNone/>
              <a:tabLst/>
              <a:defRPr/>
            </a:pPr>
            <a:r>
              <a:rPr lang="en-US" sz="2800" b="0" i="0" u="none" strike="noStrike" dirty="0">
                <a:solidFill>
                  <a:srgbClr val="000000"/>
                </a:solidFill>
                <a:effectLst/>
                <a:latin typeface="Arial" panose="020B0604020202020204" pitchFamily="34" charset="0"/>
              </a:rPr>
              <a:t>The correlation decays as the shift between the illuminators increases.</a:t>
            </a:r>
            <a:endParaRPr lang="en-US" sz="4000" b="0" dirty="0">
              <a:effectLst/>
            </a:endParaRPr>
          </a:p>
          <a:p>
            <a:pPr algn="just" rtl="0">
              <a:spcBef>
                <a:spcPts val="0"/>
              </a:spcBef>
              <a:spcAft>
                <a:spcPts val="0"/>
              </a:spcAft>
            </a:pPr>
            <a:endParaRPr lang="en-US" sz="2800" b="0" dirty="0">
              <a:effectLs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4</a:t>
            </a:fld>
            <a:endParaRPr lang="en-US" altLang="he-IL"/>
          </a:p>
        </p:txBody>
      </p:sp>
    </p:spTree>
    <p:extLst>
      <p:ext uri="{BB962C8B-B14F-4D97-AF65-F5344CB8AC3E}">
        <p14:creationId xmlns:p14="http://schemas.microsoft.com/office/powerpoint/2010/main" val="229704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800" b="0" i="0" u="none" strike="noStrike" dirty="0">
                <a:solidFill>
                  <a:srgbClr val="000000"/>
                </a:solidFill>
                <a:effectLst/>
                <a:latin typeface="Arial" panose="020B0604020202020204" pitchFamily="34" charset="0"/>
              </a:rPr>
              <a:t>A well-known imaging-through-scattering algorithm was proposed by Katz and colleagues. It recovers a clear image of the hidden illuminators from the auto-correlation of the speckle image. </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This general approach is very promising for tissue imaging applications, but applying it in practice is challenging for three reasons:</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First, the size of the illuminator patterns it can recover is very limited, because it assumes that the ME property holds between any two points on the pattern, and the ME range is very small.</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Second, the density of illuminators the algorithm can recover is very limited, because as illuminator density increases, speckle contrast decays. </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Third, most previous experimental realizations of this approach operated in </a:t>
            </a:r>
            <a:r>
              <a:rPr lang="en-US" sz="1800" b="0" i="1" u="none" strike="noStrike" dirty="0">
                <a:solidFill>
                  <a:srgbClr val="000000"/>
                </a:solidFill>
                <a:effectLst/>
                <a:latin typeface="Arial" panose="020B0604020202020204" pitchFamily="34" charset="0"/>
              </a:rPr>
              <a:t>far-field</a:t>
            </a:r>
            <a:r>
              <a:rPr lang="en-US" sz="1800" b="0" i="0" u="none" strike="noStrike" dirty="0">
                <a:solidFill>
                  <a:srgbClr val="000000"/>
                </a:solidFill>
                <a:effectLst/>
                <a:latin typeface="Arial" panose="020B0604020202020204" pitchFamily="34" charset="0"/>
              </a:rPr>
              <a:t> conditions, placing the hidden illuminators several cm away from the scattering layer. This is very different from the </a:t>
            </a:r>
            <a:r>
              <a:rPr lang="en-US" sz="1800" b="0" i="1" u="none" strike="noStrike" dirty="0">
                <a:solidFill>
                  <a:srgbClr val="000000"/>
                </a:solidFill>
                <a:effectLst/>
                <a:latin typeface="Arial" panose="020B0604020202020204" pitchFamily="34" charset="0"/>
              </a:rPr>
              <a:t>near-field</a:t>
            </a:r>
            <a:r>
              <a:rPr lang="en-US" sz="1800" b="0" i="0" u="none" strike="noStrike" dirty="0">
                <a:solidFill>
                  <a:srgbClr val="000000"/>
                </a:solidFill>
                <a:effectLst/>
                <a:latin typeface="Arial" panose="020B0604020202020204" pitchFamily="34" charset="0"/>
              </a:rPr>
              <a:t> conditions required in medical imaging applications, where fluorescent sources are located inside the layer rather than far behind it.</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In this work we look to better understand and overcome these three challenges.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5"/>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5</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035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US" sz="1800" b="0" i="0" u="none" strike="noStrike" dirty="0">
                <a:solidFill>
                  <a:srgbClr val="000000"/>
                </a:solidFill>
                <a:effectLst/>
                <a:latin typeface="Arial" panose="020B0604020202020204" pitchFamily="34" charset="0"/>
              </a:rPr>
              <a:t>To this end, we first use theory and physics-based rendering simulations to study the properties of the memory effect. We focus on near-field conditions, which are representative of tissue imaging applications, and are little studied in prior work: </a:t>
            </a:r>
            <a:endParaRPr lang="en-US" sz="2800" b="0" dirty="0">
              <a:effectLst/>
            </a:endParaRPr>
          </a:p>
          <a:p>
            <a:pPr algn="just"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We aim to understand similarities and differences with far-field conditions, as well as discover new properties of speckle that we can use for imaging through scattering.</a:t>
            </a:r>
            <a:endParaRPr lang="en-US" sz="2800" b="0" dirty="0">
              <a:effectLst/>
            </a:endParaRPr>
          </a:p>
          <a:p>
            <a:pPr algn="just" rtl="0">
              <a:spcBef>
                <a:spcPts val="1200"/>
              </a:spcBef>
              <a:spcAft>
                <a:spcPts val="0"/>
              </a:spcAft>
            </a:pPr>
            <a:endParaRPr lang="en-US" sz="1800" b="0" i="0" u="none" strike="noStrike" dirty="0">
              <a:solidFill>
                <a:srgbClr val="000000"/>
              </a:solidFill>
              <a:effectLst/>
              <a:latin typeface="Arial" panose="020B0604020202020204" pitchFamily="34" charset="0"/>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then use our findings to develop a new algorithm for imaging through scattering based on the memory effect. Our algorithm is much more robust then the original algorithm of Katz et al.</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In particular, we will show that it can reconstruct illumination patterns that are an order of magnitude denser and larger. Additionally, it can work under both far-field and near-field conditions.</a:t>
            </a:r>
            <a:endParaRPr lang="en-US" sz="2800" b="0" dirty="0">
              <a:effectLst/>
            </a:endParaRPr>
          </a:p>
          <a:p>
            <a:pPr algn="just" rtl="0">
              <a:spcBef>
                <a:spcPts val="1200"/>
              </a:spcBef>
              <a:spcAft>
                <a:spcPts val="0"/>
              </a:spcAft>
            </a:pPr>
            <a:endParaRPr lang="en-US" sz="1800" b="0" i="0" u="none" strike="noStrike" dirty="0">
              <a:solidFill>
                <a:srgbClr val="000000"/>
              </a:solidFill>
              <a:effectLst/>
              <a:latin typeface="Arial" panose="020B0604020202020204" pitchFamily="34" charset="0"/>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Lastly, we show results from lab experiments using tissue samples, for near and far field settings.</a:t>
            </a:r>
            <a:endParaRPr lang="en-US" sz="2800" b="0" dirty="0">
              <a:effectLs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6</a:t>
            </a:fld>
            <a:endParaRPr lang="en-US" altLang="he-IL"/>
          </a:p>
        </p:txBody>
      </p:sp>
    </p:spTree>
    <p:extLst>
      <p:ext uri="{BB962C8B-B14F-4D97-AF65-F5344CB8AC3E}">
        <p14:creationId xmlns:p14="http://schemas.microsoft.com/office/powerpoint/2010/main" val="275712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will start with our theoretical and simulation-based analysis.</a:t>
            </a:r>
            <a:endParaRPr lang="en-US" sz="2800" b="0" dirty="0">
              <a:effectLst/>
            </a:endParaRPr>
          </a:p>
          <a:p>
            <a:br>
              <a:rPr lang="en-US" sz="2800" dirty="0"/>
            </a:br>
            <a:endParaRPr lang="en-US" sz="1800" b="0" i="0" u="none" strike="noStrike" baseline="0" dirty="0">
              <a:latin typeface="LinLibertine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7</a:t>
            </a:fld>
            <a:endParaRPr lang="en-US" altLang="he-IL"/>
          </a:p>
        </p:txBody>
      </p:sp>
    </p:spTree>
    <p:extLst>
      <p:ext uri="{BB962C8B-B14F-4D97-AF65-F5344CB8AC3E}">
        <p14:creationId xmlns:p14="http://schemas.microsoft.com/office/powerpoint/2010/main" val="279239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First, let me describe our imaging setup.</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have two illuminators i1 and i2 placed on a plane at some distance behind a tissue layer.</a:t>
            </a:r>
            <a:endParaRPr lang="en-US" sz="2800" b="0" dirty="0">
              <a:effectLst/>
            </a:endParaRPr>
          </a:p>
          <a:p>
            <a:pPr algn="just" rtl="0">
              <a:spcBef>
                <a:spcPts val="1200"/>
              </a:spcBef>
              <a:spcAft>
                <a:spcPts val="0"/>
              </a:spcAft>
            </a:pPr>
            <a:endParaRPr lang="en-US" sz="1800" b="0" i="0" u="none" strike="noStrike" dirty="0">
              <a:solidFill>
                <a:srgbClr val="000000"/>
              </a:solidFill>
              <a:effectLst/>
              <a:latin typeface="Arial" panose="020B0604020202020204" pitchFamily="34" charset="0"/>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Light emitted by the two illuminators scatters through the tissue and gets detected at some sensor plane.</a:t>
            </a:r>
            <a:endParaRPr lang="en-US" sz="2800" b="0" dirty="0">
              <a:effectLst/>
            </a:endParaRPr>
          </a:p>
          <a:p>
            <a:pPr algn="just" rtl="0">
              <a:spcBef>
                <a:spcPts val="1200"/>
              </a:spcBef>
              <a:spcAft>
                <a:spcPts val="0"/>
              </a:spcAft>
            </a:pPr>
            <a:endParaRPr lang="en-US" sz="1800" b="0" i="0" u="none" strike="noStrike" dirty="0">
              <a:solidFill>
                <a:srgbClr val="000000"/>
              </a:solidFill>
              <a:effectLst/>
              <a:latin typeface="Arial" panose="020B0604020202020204" pitchFamily="34" charset="0"/>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We want to study how the gap between the illuminator plane and the layer affects the memory effect. </a:t>
            </a: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The memory effect is the correlation between the speckle images produced by the two illuminators.</a:t>
            </a:r>
            <a:endParaRPr lang="en-US" sz="2800" b="0" dirty="0">
              <a:effectLst/>
            </a:endParaRPr>
          </a:p>
          <a:p>
            <a:br>
              <a:rPr lang="en-US" sz="2800" dirty="0"/>
            </a:br>
            <a:endParaRPr lang="en-US" sz="2800" b="0" dirty="0">
              <a:effectLst/>
            </a:endParaRPr>
          </a:p>
        </p:txBody>
      </p:sp>
      <p:sp>
        <p:nvSpPr>
          <p:cNvPr id="4" name="Slide Number Placeholder 3"/>
          <p:cNvSpPr>
            <a:spLocks noGrp="1"/>
          </p:cNvSpPr>
          <p:nvPr>
            <p:ph type="sldNum" sz="quarter" idx="10"/>
          </p:nvPr>
        </p:nvSpPr>
        <p:spPr/>
        <p:txBody>
          <a:bodyPr/>
          <a:lstStyle/>
          <a:p>
            <a:fld id="{23A20CC4-0099-4779-9E84-30C3BD6C15F2}" type="slidenum">
              <a:rPr lang="en-US" altLang="he-IL" smtClean="0"/>
              <a:pPr/>
              <a:t>8</a:t>
            </a:fld>
            <a:endParaRPr lang="en-US" altLang="he-IL"/>
          </a:p>
        </p:txBody>
      </p:sp>
    </p:spTree>
    <p:extLst>
      <p:ext uri="{BB962C8B-B14F-4D97-AF65-F5344CB8AC3E}">
        <p14:creationId xmlns:p14="http://schemas.microsoft.com/office/powerpoint/2010/main" val="176223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0"/>
              </a:spcAft>
            </a:pPr>
            <a:r>
              <a:rPr lang="en-US" sz="1800" b="0" i="0" u="none" strike="noStrike" dirty="0">
                <a:solidFill>
                  <a:srgbClr val="000000"/>
                </a:solidFill>
                <a:effectLst/>
                <a:latin typeface="Arial" panose="020B0604020202020204" pitchFamily="34" charset="0"/>
              </a:rPr>
              <a:t>For that we use a physically accurate Monte Carlo rendering algorithm we published in prior years, to simulate speckle correlation values under different conditions.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For material parameters, our simulations use tissue parameters previously reported in the literature.</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In this graph we plot the correlation as a function of the displacement between the two illuminators.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For example, when two illuminators are at the same location, the displacement between them is zero and we get the highest correlation of 1.</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When we increase the displacement between the illuminators, we increase \Delta and move to the right on the x axis of our graph.</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Note that correlation decays very slowly as the illuminator displacement increases, and remains large for all displacements.</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It is important to consider how this graph changes as we vary the distance between the illuminator plane and the tissue layer.</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If we move the illuminator plane closer to the layer, we observe smaller correlations that decay to zero at much smaller illuminator displacement.</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And if we move the sources exactly at the edge of the layer, as in near-field imaging conditions, the correlation is even weaker.</a:t>
            </a:r>
            <a:endParaRPr lang="en-US" sz="2800" b="0" dirty="0">
              <a:effectLst/>
            </a:endParaRPr>
          </a:p>
          <a:p>
            <a:pPr algn="just" rtl="0">
              <a:spcBef>
                <a:spcPts val="1200"/>
              </a:spcBef>
              <a:spcAft>
                <a:spcPts val="0"/>
              </a:spcAft>
            </a:pPr>
            <a:r>
              <a:rPr lang="en-US" sz="1800" b="0" i="0" u="none" strike="noStrike" dirty="0">
                <a:solidFill>
                  <a:srgbClr val="000000"/>
                </a:solidFill>
                <a:effectLst/>
                <a:latin typeface="Arial" panose="020B0604020202020204" pitchFamily="34" charset="0"/>
              </a:rPr>
              <a:t>Therefore, we observe that far-field imaging conditions result in a stronger memory effect than near-field conditions.</a:t>
            </a:r>
            <a:endParaRPr lang="en-US" sz="2800" b="0" dirty="0">
              <a:effectLst/>
            </a:endParaRPr>
          </a:p>
          <a:p>
            <a:endParaRPr lang="en-US" sz="2800" b="0" dirty="0">
              <a:effectLst/>
            </a:endParaRPr>
          </a:p>
        </p:txBody>
      </p:sp>
      <p:sp>
        <p:nvSpPr>
          <p:cNvPr id="4" name="Slide Number Placeholder 3"/>
          <p:cNvSpPr>
            <a:spLocks noGrp="1"/>
          </p:cNvSpPr>
          <p:nvPr>
            <p:ph type="sldNum" sz="quarter" idx="10"/>
          </p:nvPr>
        </p:nvSpPr>
        <p:spPr/>
        <p:txBody>
          <a:bodyPr/>
          <a:lstStyle/>
          <a:p>
            <a:pPr marL="0" marR="0" lvl="0" indent="0" algn="r" defTabSz="965650" rtl="0" eaLnBrk="1" fontAlgn="base" latinLnBrk="0" hangingPunct="1">
              <a:lnSpc>
                <a:spcPct val="100000"/>
              </a:lnSpc>
              <a:spcBef>
                <a:spcPct val="0"/>
              </a:spcBef>
              <a:spcAft>
                <a:spcPct val="0"/>
              </a:spcAft>
              <a:buClrTx/>
              <a:buSzTx/>
              <a:buFontTx/>
              <a:buNone/>
              <a:tabLst/>
              <a:defRPr/>
            </a:pPr>
            <a:fld id="{23A20CC4-0099-4779-9E84-30C3BD6C15F2}" type="slidenum">
              <a:rPr kumimoji="0" lang="en-US" altLang="he-I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5650" rtl="0" eaLnBrk="1" fontAlgn="base" latinLnBrk="0" hangingPunct="1">
                <a:lnSpc>
                  <a:spcPct val="100000"/>
                </a:lnSpc>
                <a:spcBef>
                  <a:spcPct val="0"/>
                </a:spcBef>
                <a:spcAft>
                  <a:spcPct val="0"/>
                </a:spcAft>
                <a:buClrTx/>
                <a:buSzTx/>
                <a:buFontTx/>
                <a:buNone/>
                <a:tabLst/>
                <a:defRPr/>
              </a:pPr>
              <a:t>9</a:t>
            </a:fld>
            <a:endParaRPr kumimoji="0" lang="en-US" altLang="he-I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697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5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532B-9FAE-6149-9047-20053D651409}"/>
              </a:ext>
            </a:extLst>
          </p:cNvPr>
          <p:cNvSpPr>
            <a:spLocks noGrp="1"/>
          </p:cNvSpPr>
          <p:nvPr>
            <p:ph type="title"/>
          </p:nvPr>
        </p:nvSpPr>
        <p:spPr>
          <a:xfrm>
            <a:off x="839788" y="130374"/>
            <a:ext cx="8193024" cy="1181959"/>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2021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839787" y="1821089"/>
            <a:ext cx="2773872" cy="3951061"/>
          </a:xfrm>
          <a:solidFill>
            <a:schemeClr val="bg1">
              <a:lumMod val="95000"/>
            </a:schemeClr>
          </a:solidFill>
        </p:spPr>
        <p:txBody>
          <a:bodyPr anchor="ctr" anchorCtr="0"/>
          <a:lstStyle>
            <a:lvl1pPr marL="0" indent="0" algn="ctr">
              <a:buNone/>
              <a:defRPr/>
            </a:lvl1pPr>
          </a:lstStyle>
          <a:p>
            <a:endParaRPr lang="en-US" dirty="0"/>
          </a:p>
        </p:txBody>
      </p:sp>
      <p:sp>
        <p:nvSpPr>
          <p:cNvPr id="11" name="Picture Placeholder 9">
            <a:extLst>
              <a:ext uri="{FF2B5EF4-FFF2-40B4-BE49-F238E27FC236}">
                <a16:creationId xmlns:a16="http://schemas.microsoft.com/office/drawing/2014/main" id="{962247E0-BC89-794C-A967-5D37D571B7EE}"/>
              </a:ext>
            </a:extLst>
          </p:cNvPr>
          <p:cNvSpPr>
            <a:spLocks noGrp="1"/>
          </p:cNvSpPr>
          <p:nvPr>
            <p:ph type="pic" sz="quarter" idx="16"/>
          </p:nvPr>
        </p:nvSpPr>
        <p:spPr>
          <a:xfrm>
            <a:off x="3789680" y="1821089"/>
            <a:ext cx="2170748" cy="1896533"/>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9">
            <a:extLst>
              <a:ext uri="{FF2B5EF4-FFF2-40B4-BE49-F238E27FC236}">
                <a16:creationId xmlns:a16="http://schemas.microsoft.com/office/drawing/2014/main" id="{3CB143D2-2473-3E45-A248-15CE8B3C99DB}"/>
              </a:ext>
            </a:extLst>
          </p:cNvPr>
          <p:cNvSpPr>
            <a:spLocks noGrp="1"/>
          </p:cNvSpPr>
          <p:nvPr>
            <p:ph type="pic" sz="quarter" idx="17"/>
          </p:nvPr>
        </p:nvSpPr>
        <p:spPr>
          <a:xfrm>
            <a:off x="3789680" y="3895423"/>
            <a:ext cx="2170748" cy="1876727"/>
          </a:xfrm>
          <a:solidFill>
            <a:schemeClr val="bg1">
              <a:lumMod val="95000"/>
            </a:schemeClr>
          </a:solidFill>
        </p:spPr>
        <p:txBody>
          <a:bodyPr anchor="ctr" anchorCtr="0"/>
          <a:lstStyle>
            <a:lvl1pPr marL="0" indent="0" algn="ctr">
              <a:buNone/>
              <a:defRPr/>
            </a:lvl1pPr>
          </a:lstStyle>
          <a:p>
            <a:endParaRPr lang="en-US" dirty="0"/>
          </a:p>
        </p:txBody>
      </p:sp>
      <p:sp>
        <p:nvSpPr>
          <p:cNvPr id="17" name="Content Placeholder 5">
            <a:extLst>
              <a:ext uri="{FF2B5EF4-FFF2-40B4-BE49-F238E27FC236}">
                <a16:creationId xmlns:a16="http://schemas.microsoft.com/office/drawing/2014/main" id="{E25CF73E-9747-C949-BD39-458B2BBE6EA5}"/>
              </a:ext>
            </a:extLst>
          </p:cNvPr>
          <p:cNvSpPr>
            <a:spLocks noGrp="1"/>
          </p:cNvSpPr>
          <p:nvPr>
            <p:ph sz="quarter" idx="4"/>
          </p:nvPr>
        </p:nvSpPr>
        <p:spPr>
          <a:xfrm>
            <a:off x="6231572" y="2381541"/>
            <a:ext cx="512064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E106D74-E9B2-8340-BB9A-9B368A39BAB4}"/>
              </a:ext>
            </a:extLst>
          </p:cNvPr>
          <p:cNvSpPr>
            <a:spLocks noGrp="1"/>
          </p:cNvSpPr>
          <p:nvPr>
            <p:ph type="body" sz="quarter" idx="3"/>
          </p:nvPr>
        </p:nvSpPr>
        <p:spPr>
          <a:xfrm>
            <a:off x="6231572" y="1821089"/>
            <a:ext cx="4617720" cy="369332"/>
          </a:xfrm>
          <a:solidFill>
            <a:schemeClr val="tx1"/>
          </a:solidFill>
        </p:spPr>
        <p:txBody>
          <a:bodyPr wrap="square"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67302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peak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 2021 SIGGRAPH. All Rights Reserved.</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5" name="Rectangle 4">
            <a:extLst>
              <a:ext uri="{FF2B5EF4-FFF2-40B4-BE49-F238E27FC236}">
                <a16:creationId xmlns:a16="http://schemas.microsoft.com/office/drawing/2014/main" id="{D242E8E9-6E5A-A142-9F59-1E9222A1DFD8}"/>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C36AE3-3FA0-8343-AB72-8A2E2E00EF9D}"/>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603B037-FF6F-B345-B213-E2D98F98E500}"/>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76DC192-709C-E144-967A-FE65CDC3F4EC}"/>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118F7C9-BB8C-2D4C-8A8A-1E22E6C63540}"/>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19A571-3E22-5B4F-A066-DE72F3612D5B}"/>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sp>
        <p:nvSpPr>
          <p:cNvPr id="11" name="Picture Placeholder 10">
            <a:extLst>
              <a:ext uri="{FF2B5EF4-FFF2-40B4-BE49-F238E27FC236}">
                <a16:creationId xmlns:a16="http://schemas.microsoft.com/office/drawing/2014/main" id="{E371834E-EE41-C441-B8A8-19A1EF2A7FA0}"/>
              </a:ext>
            </a:extLst>
          </p:cNvPr>
          <p:cNvSpPr>
            <a:spLocks noGrp="1"/>
          </p:cNvSpPr>
          <p:nvPr>
            <p:ph type="pic" sz="quarter" idx="13"/>
          </p:nvPr>
        </p:nvSpPr>
        <p:spPr>
          <a:xfrm>
            <a:off x="823913" y="1827102"/>
            <a:ext cx="3773487" cy="3936978"/>
          </a:xfrm>
          <a:solidFill>
            <a:schemeClr val="bg1">
              <a:lumMod val="95000"/>
            </a:schemeClr>
          </a:solidFill>
        </p:spPr>
        <p:txBody>
          <a:bodyPr anchor="ctr" anchorCtr="0"/>
          <a:lstStyle>
            <a:lvl1pPr marL="0" indent="0" algn="ctr">
              <a:buNone/>
              <a:defRPr/>
            </a:lvl1pPr>
          </a:lstStyle>
          <a:p>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5568950" y="1951299"/>
            <a:ext cx="3112934" cy="492443"/>
          </a:xfrm>
          <a:solidFill>
            <a:schemeClr val="tx1"/>
          </a:solidFill>
        </p:spPr>
        <p:txBody>
          <a:bodyPr lIns="182880" anchor="ctr" anchorCtr="0">
            <a:spAutoFit/>
          </a:bodyPr>
          <a:lstStyle>
            <a:lvl1pPr>
              <a:lnSpc>
                <a:spcPct val="100000"/>
              </a:lnSpc>
              <a:defRPr>
                <a:solidFill>
                  <a:schemeClr val="accent1"/>
                </a:solidFill>
              </a:defRPr>
            </a:lvl1pPr>
          </a:lstStyle>
          <a:p>
            <a:r>
              <a:rPr lang="en-US" dirty="0"/>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5568951" y="2541995"/>
            <a:ext cx="2208958" cy="369332"/>
          </a:xfrm>
          <a:solidFill>
            <a:schemeClr val="tx1"/>
          </a:solidFill>
        </p:spPr>
        <p:txBody>
          <a:bodyPr wrap="square" lIns="182880" anchor="ctr">
            <a:spAutoFit/>
          </a:bodyPr>
          <a:lstStyle>
            <a:lvl1pPr marL="0" indent="0">
              <a:lnSpc>
                <a:spcPct val="100000"/>
              </a:lnSpc>
              <a:spcBef>
                <a:spcPts val="0"/>
              </a:spcBef>
              <a:spcAft>
                <a:spcPts val="0"/>
              </a:spcAft>
              <a:buNone/>
              <a:defRPr sz="1800" b="1" cap="all" baseline="0">
                <a:solidFill>
                  <a:schemeClr val="accent1"/>
                </a:solidFill>
              </a:defRPr>
            </a:lvl1pPr>
          </a:lstStyle>
          <a:p>
            <a:pPr lvl="0"/>
            <a:r>
              <a:rPr lang="en-US" dirty="0"/>
              <a:t>Position Name</a:t>
            </a:r>
          </a:p>
        </p:txBody>
      </p:sp>
      <p:sp>
        <p:nvSpPr>
          <p:cNvPr id="20" name="Text Placeholder 19">
            <a:extLst>
              <a:ext uri="{FF2B5EF4-FFF2-40B4-BE49-F238E27FC236}">
                <a16:creationId xmlns:a16="http://schemas.microsoft.com/office/drawing/2014/main" id="{5DA3C0E2-9A77-9347-9A04-E0A4A0DD2071}"/>
              </a:ext>
            </a:extLst>
          </p:cNvPr>
          <p:cNvSpPr>
            <a:spLocks noGrp="1"/>
          </p:cNvSpPr>
          <p:nvPr>
            <p:ph type="body" sz="quarter" idx="17" hasCustomPrompt="1"/>
          </p:nvPr>
        </p:nvSpPr>
        <p:spPr>
          <a:xfrm>
            <a:off x="5568949" y="2975858"/>
            <a:ext cx="4659841" cy="384896"/>
          </a:xfrm>
        </p:spPr>
        <p:txBody>
          <a:bodyPr lIns="182880">
            <a:normAutofit/>
          </a:bodyPr>
          <a:lstStyle>
            <a:lvl1pPr marL="0" indent="0">
              <a:buNone/>
              <a:defRPr sz="1400"/>
            </a:lvl1pPr>
            <a:lvl2pPr marL="228600" indent="0">
              <a:buNone/>
              <a:defRPr/>
            </a:lvl2pPr>
            <a:lvl3pPr marL="457200" indent="0">
              <a:buNone/>
              <a:defRPr/>
            </a:lvl3pPr>
            <a:lvl4pPr marL="685800" indent="0">
              <a:buNone/>
              <a:defRPr/>
            </a:lvl4pPr>
            <a:lvl5pPr marL="914400" indent="0">
              <a:buNone/>
              <a:defRPr/>
            </a:lvl5pPr>
          </a:lstStyle>
          <a:p>
            <a:pPr lvl="0"/>
            <a:r>
              <a:rPr lang="en-US" dirty="0"/>
              <a:t>PLACE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5568950" y="3551340"/>
            <a:ext cx="4672013" cy="2220809"/>
          </a:xfrm>
        </p:spPr>
        <p:txBody>
          <a:bodyPr>
            <a:norm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pic>
        <p:nvPicPr>
          <p:cNvPr id="16" name="Picture 15">
            <a:extLst>
              <a:ext uri="{FF2B5EF4-FFF2-40B4-BE49-F238E27FC236}">
                <a16:creationId xmlns:a16="http://schemas.microsoft.com/office/drawing/2014/main" id="{5CCD59B1-5E2F-7E4B-B17A-E516CF9C09DA}"/>
              </a:ext>
            </a:extLst>
          </p:cNvPr>
          <p:cNvPicPr>
            <a:picLocks noChangeAspect="1"/>
          </p:cNvPicPr>
          <p:nvPr userDrawn="1"/>
        </p:nvPicPr>
        <p:blipFill>
          <a:blip r:embed="rId2"/>
          <a:srcRect/>
          <a:stretch/>
        </p:blipFill>
        <p:spPr>
          <a:xfrm>
            <a:off x="9331678" y="409408"/>
            <a:ext cx="2220772" cy="534836"/>
          </a:xfrm>
          <a:prstGeom prst="rect">
            <a:avLst/>
          </a:prstGeom>
        </p:spPr>
      </p:pic>
    </p:spTree>
    <p:extLst>
      <p:ext uri="{BB962C8B-B14F-4D97-AF65-F5344CB8AC3E}">
        <p14:creationId xmlns:p14="http://schemas.microsoft.com/office/powerpoint/2010/main" val="1240440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9933-46D9-E143-BD26-AD3110247274}"/>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4C86086-884C-A64F-8DDB-1A493F90C045}"/>
              </a:ext>
            </a:extLst>
          </p:cNvPr>
          <p:cNvSpPr>
            <a:spLocks noGrp="1"/>
          </p:cNvSpPr>
          <p:nvPr>
            <p:ph type="ftr" sz="quarter" idx="11"/>
          </p:nvPr>
        </p:nvSpPr>
        <p:spPr/>
        <p:txBody>
          <a:bodyPr/>
          <a:lstStyle/>
          <a:p>
            <a:r>
              <a:rPr lang="en-US"/>
              <a:t>© 2021 SIGGRAPH. All Rights Reserved.</a:t>
            </a:r>
          </a:p>
        </p:txBody>
      </p:sp>
      <p:sp>
        <p:nvSpPr>
          <p:cNvPr id="5" name="Slide Number Placeholder 4">
            <a:extLst>
              <a:ext uri="{FF2B5EF4-FFF2-40B4-BE49-F238E27FC236}">
                <a16:creationId xmlns:a16="http://schemas.microsoft.com/office/drawing/2014/main" id="{4C356611-E258-0344-9650-18FA15857A2F}"/>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116538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 2021 SIGGRAPH. All Rights Reserved.</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5" name="Rectangle 4">
            <a:extLst>
              <a:ext uri="{FF2B5EF4-FFF2-40B4-BE49-F238E27FC236}">
                <a16:creationId xmlns:a16="http://schemas.microsoft.com/office/drawing/2014/main" id="{D242E8E9-6E5A-A142-9F59-1E9222A1DFD8}"/>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C36AE3-3FA0-8343-AB72-8A2E2E00EF9D}"/>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603B037-FF6F-B345-B213-E2D98F98E500}"/>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76DC192-709C-E144-967A-FE65CDC3F4EC}"/>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118F7C9-BB8C-2D4C-8A8A-1E22E6C63540}"/>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19A571-3E22-5B4F-A066-DE72F3612D5B}"/>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pic>
        <p:nvPicPr>
          <p:cNvPr id="11" name="Picture 10">
            <a:extLst>
              <a:ext uri="{FF2B5EF4-FFF2-40B4-BE49-F238E27FC236}">
                <a16:creationId xmlns:a16="http://schemas.microsoft.com/office/drawing/2014/main" id="{A31585B7-AAA5-1F40-B889-8D08DB4ACD24}"/>
              </a:ext>
            </a:extLst>
          </p:cNvPr>
          <p:cNvPicPr>
            <a:picLocks noChangeAspect="1"/>
          </p:cNvPicPr>
          <p:nvPr userDrawn="1"/>
        </p:nvPicPr>
        <p:blipFill>
          <a:blip r:embed="rId2"/>
          <a:srcRect/>
          <a:stretch/>
        </p:blipFill>
        <p:spPr>
          <a:xfrm>
            <a:off x="9331678" y="409408"/>
            <a:ext cx="2220772" cy="534836"/>
          </a:xfrm>
          <a:prstGeom prst="rect">
            <a:avLst/>
          </a:prstGeom>
        </p:spPr>
      </p:pic>
    </p:spTree>
    <p:extLst>
      <p:ext uri="{BB962C8B-B14F-4D97-AF65-F5344CB8AC3E}">
        <p14:creationId xmlns:p14="http://schemas.microsoft.com/office/powerpoint/2010/main" val="385522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092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407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5764213" y="3997011"/>
            <a:ext cx="3183142" cy="553998"/>
          </a:xfrm>
          <a:solidFill>
            <a:schemeClr val="tx1"/>
          </a:solidFill>
        </p:spPr>
        <p:txBody>
          <a:bodyPr wrap="square" lIns="182880" tIns="91440" rIns="182880" bIns="91440" anchor="t" anchorCtr="0">
            <a:spAutoFit/>
          </a:bodyPr>
          <a:lstStyle>
            <a:lvl1pPr marL="0" indent="0" algn="l">
              <a:lnSpc>
                <a:spcPct val="100000"/>
              </a:lnSpc>
              <a:spcBef>
                <a:spcPts val="0"/>
              </a:spcBef>
              <a:spcAft>
                <a:spcPts val="0"/>
              </a:spcAft>
              <a:buNone/>
              <a:defRPr sz="2400"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p:nvPr>
        </p:nvSpPr>
        <p:spPr>
          <a:xfrm>
            <a:off x="5764214" y="3200416"/>
            <a:ext cx="4766128" cy="615553"/>
          </a:xfrm>
          <a:solidFill>
            <a:schemeClr val="tx1"/>
          </a:solidFill>
        </p:spPr>
        <p:txBody>
          <a:bodyPr wrap="square" lIns="182880" tIns="45720" rIns="182880" bIns="45720" anchor="b" anchorCtr="0">
            <a:spAutoFit/>
          </a:bodyPr>
          <a:lstStyle>
            <a:lvl1pPr algn="l">
              <a:lnSpc>
                <a:spcPct val="100000"/>
              </a:lnSpc>
              <a:defRPr sz="3400" b="1" i="0" cap="all" baseline="0">
                <a:solidFill>
                  <a:schemeClr val="accent1"/>
                </a:solidFill>
              </a:defRPr>
            </a:lvl1pPr>
          </a:lstStyle>
          <a:p>
            <a:endParaRPr lang="en-US" dirty="0"/>
          </a:p>
        </p:txBody>
      </p:sp>
      <p:sp>
        <p:nvSpPr>
          <p:cNvPr id="5" name="Footer Placeholder 4">
            <a:extLst>
              <a:ext uri="{FF2B5EF4-FFF2-40B4-BE49-F238E27FC236}">
                <a16:creationId xmlns:a16="http://schemas.microsoft.com/office/drawing/2014/main" id="{559200B6-B05E-014C-9BEF-D9BDFA2BBE14}"/>
              </a:ext>
            </a:extLst>
          </p:cNvPr>
          <p:cNvSpPr>
            <a:spLocks noGrp="1"/>
          </p:cNvSpPr>
          <p:nvPr>
            <p:ph type="ftr" sz="quarter" idx="11"/>
          </p:nvPr>
        </p:nvSpPr>
        <p:spPr/>
        <p:txBody>
          <a:bodyPr/>
          <a:lstStyle/>
          <a:p>
            <a:r>
              <a:rPr lang="en-US" dirty="0"/>
              <a:t>© 2021 SIGGRAPH. All Rights Reserved.</a:t>
            </a:r>
          </a:p>
        </p:txBody>
      </p:sp>
      <p:pic>
        <p:nvPicPr>
          <p:cNvPr id="11" name="Picture 10">
            <a:extLst>
              <a:ext uri="{FF2B5EF4-FFF2-40B4-BE49-F238E27FC236}">
                <a16:creationId xmlns:a16="http://schemas.microsoft.com/office/drawing/2014/main" id="{D9D06B59-552E-0646-89A1-C325395B75B8}"/>
              </a:ext>
            </a:extLst>
          </p:cNvPr>
          <p:cNvPicPr>
            <a:picLocks noChangeAspect="1"/>
          </p:cNvPicPr>
          <p:nvPr userDrawn="1"/>
        </p:nvPicPr>
        <p:blipFill>
          <a:blip r:embed="rId2"/>
          <a:srcRect/>
          <a:stretch/>
        </p:blipFill>
        <p:spPr>
          <a:xfrm>
            <a:off x="5723014" y="1500172"/>
            <a:ext cx="2891568" cy="696386"/>
          </a:xfrm>
          <a:prstGeom prst="rect">
            <a:avLst/>
          </a:prstGeom>
        </p:spPr>
      </p:pic>
      <p:cxnSp>
        <p:nvCxnSpPr>
          <p:cNvPr id="13" name="Straight Connector 12">
            <a:extLst>
              <a:ext uri="{FF2B5EF4-FFF2-40B4-BE49-F238E27FC236}">
                <a16:creationId xmlns:a16="http://schemas.microsoft.com/office/drawing/2014/main" id="{58101204-CE2C-894D-99A6-91401B2A278F}"/>
              </a:ext>
            </a:extLst>
          </p:cNvPr>
          <p:cNvCxnSpPr/>
          <p:nvPr userDrawn="1"/>
        </p:nvCxnSpPr>
        <p:spPr>
          <a:xfrm>
            <a:off x="11463688"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B36949-1A32-3C46-8A29-E425613E1138}"/>
              </a:ext>
            </a:extLst>
          </p:cNvPr>
          <p:cNvCxnSpPr/>
          <p:nvPr userDrawn="1"/>
        </p:nvCxnSpPr>
        <p:spPr>
          <a:xfrm>
            <a:off x="721895"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721895"/>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CA3187-3B72-794F-B548-54DE9BEDA13A}"/>
              </a:ext>
            </a:extLst>
          </p:cNvPr>
          <p:cNvCxnSpPr>
            <a:cxnSpLocks/>
          </p:cNvCxnSpPr>
          <p:nvPr userDrawn="1"/>
        </p:nvCxnSpPr>
        <p:spPr>
          <a:xfrm>
            <a:off x="1524" y="613129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454B8D-B55F-C54F-B532-2D997060E9A8}"/>
              </a:ext>
            </a:extLst>
          </p:cNvPr>
          <p:cNvPicPr>
            <a:picLocks noChangeAspect="1"/>
          </p:cNvPicPr>
          <p:nvPr userDrawn="1"/>
        </p:nvPicPr>
        <p:blipFill rotWithShape="1">
          <a:blip r:embed="rId3"/>
          <a:srcRect r="59611"/>
          <a:stretch/>
        </p:blipFill>
        <p:spPr>
          <a:xfrm>
            <a:off x="0" y="0"/>
            <a:ext cx="4919131" cy="6858000"/>
          </a:xfrm>
          <a:prstGeom prst="rect">
            <a:avLst/>
          </a:prstGeom>
        </p:spPr>
      </p:pic>
      <p:sp>
        <p:nvSpPr>
          <p:cNvPr id="17" name="TextBox 16">
            <a:extLst>
              <a:ext uri="{FF2B5EF4-FFF2-40B4-BE49-F238E27FC236}">
                <a16:creationId xmlns:a16="http://schemas.microsoft.com/office/drawing/2014/main" id="{0D059A77-E601-2645-8CD4-1869E96E276E}"/>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spTree>
    <p:extLst>
      <p:ext uri="{BB962C8B-B14F-4D97-AF65-F5344CB8AC3E}">
        <p14:creationId xmlns:p14="http://schemas.microsoft.com/office/powerpoint/2010/main" val="424767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242F-26B8-7A4A-BB2D-6F6A6572FD4D}"/>
              </a:ext>
            </a:extLst>
          </p:cNvPr>
          <p:cNvSpPr>
            <a:spLocks noGrp="1"/>
          </p:cNvSpPr>
          <p:nvPr>
            <p:ph type="title"/>
          </p:nvPr>
        </p:nvSpPr>
        <p:spPr>
          <a:xfrm>
            <a:off x="1321032" y="3317745"/>
            <a:ext cx="4774957" cy="615553"/>
          </a:xfrm>
          <a:solidFill>
            <a:schemeClr val="tx1"/>
          </a:solidFill>
        </p:spPr>
        <p:txBody>
          <a:bodyPr wrap="square" lIns="182880" rIns="182880" anchor="b" anchorCtr="0">
            <a:spAutoFit/>
          </a:bodyPr>
          <a:lstStyle>
            <a:lvl1pPr>
              <a:lnSpc>
                <a:spcPct val="100000"/>
              </a:lnSpc>
              <a:defRPr sz="3400" b="1" cap="all" baseline="0">
                <a:solidFill>
                  <a:schemeClr val="accent1"/>
                </a:solidFill>
              </a:defRPr>
            </a:lvl1pPr>
          </a:lstStyle>
          <a:p>
            <a:endParaRPr lang="en-US" dirty="0"/>
          </a:p>
        </p:txBody>
      </p:sp>
      <p:sp>
        <p:nvSpPr>
          <p:cNvPr id="3" name="Text Placeholder 2">
            <a:extLst>
              <a:ext uri="{FF2B5EF4-FFF2-40B4-BE49-F238E27FC236}">
                <a16:creationId xmlns:a16="http://schemas.microsoft.com/office/drawing/2014/main" id="{E1455046-E81D-B044-83E0-E242A2A9F559}"/>
              </a:ext>
            </a:extLst>
          </p:cNvPr>
          <p:cNvSpPr>
            <a:spLocks noGrp="1"/>
          </p:cNvSpPr>
          <p:nvPr>
            <p:ph type="body" idx="1" hasCustomPrompt="1"/>
          </p:nvPr>
        </p:nvSpPr>
        <p:spPr>
          <a:xfrm>
            <a:off x="1321033" y="4131051"/>
            <a:ext cx="4489832" cy="523630"/>
          </a:xfrm>
          <a:solidFill>
            <a:schemeClr val="tx1"/>
          </a:solidFill>
        </p:spPr>
        <p:txBody>
          <a:bodyPr lIns="182880" tIns="91440" rIns="182880" bIns="91440">
            <a:normAutofit/>
          </a:bodyPr>
          <a:lstStyle>
            <a:lvl1pPr marL="0" indent="0">
              <a:lnSpc>
                <a:spcPct val="100000"/>
              </a:lnSpc>
              <a:spcBef>
                <a:spcPts val="0"/>
              </a:spcBef>
              <a:spcAft>
                <a:spcPts val="0"/>
              </a:spcAft>
              <a:buNone/>
              <a:defRPr sz="2400" cap="all"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SAMPLE DIVIDER SUBTITLE</a:t>
            </a:r>
          </a:p>
        </p:txBody>
      </p:sp>
      <p:sp>
        <p:nvSpPr>
          <p:cNvPr id="5" name="Footer Placeholder 4">
            <a:extLst>
              <a:ext uri="{FF2B5EF4-FFF2-40B4-BE49-F238E27FC236}">
                <a16:creationId xmlns:a16="http://schemas.microsoft.com/office/drawing/2014/main" id="{8F6FFD69-150A-0C4A-9E8D-06F879A5893A}"/>
              </a:ext>
            </a:extLst>
          </p:cNvPr>
          <p:cNvSpPr>
            <a:spLocks noGrp="1"/>
          </p:cNvSpPr>
          <p:nvPr>
            <p:ph type="ftr" sz="quarter" idx="11"/>
          </p:nvPr>
        </p:nvSpPr>
        <p:spPr/>
        <p:txBody>
          <a:bodyPr/>
          <a:lstStyle/>
          <a:p>
            <a:r>
              <a:rPr lang="en-US"/>
              <a:t>© 2021 SIGGRAPH. All Rights Reserved.</a:t>
            </a:r>
          </a:p>
        </p:txBody>
      </p:sp>
      <p:sp>
        <p:nvSpPr>
          <p:cNvPr id="6" name="Slide Number Placeholder 5">
            <a:extLst>
              <a:ext uri="{FF2B5EF4-FFF2-40B4-BE49-F238E27FC236}">
                <a16:creationId xmlns:a16="http://schemas.microsoft.com/office/drawing/2014/main" id="{CC5F3CA5-AAC5-944D-963C-5E3DC5DEE112}"/>
              </a:ext>
            </a:extLst>
          </p:cNvPr>
          <p:cNvSpPr>
            <a:spLocks noGrp="1"/>
          </p:cNvSpPr>
          <p:nvPr>
            <p:ph type="sldNum" sz="quarter" idx="12"/>
          </p:nvPr>
        </p:nvSpPr>
        <p:spPr/>
        <p:txBody>
          <a:bodyPr/>
          <a:lstStyle/>
          <a:p>
            <a:fld id="{897AE9FA-3F8D-0D45-ABEA-B1C7A7244A19}" type="slidenum">
              <a:rPr lang="en-US" smtClean="0"/>
              <a:t>‹#›</a:t>
            </a:fld>
            <a:endParaRPr lang="en-US"/>
          </a:p>
        </p:txBody>
      </p:sp>
      <p:grpSp>
        <p:nvGrpSpPr>
          <p:cNvPr id="7" name="Group 6">
            <a:extLst>
              <a:ext uri="{FF2B5EF4-FFF2-40B4-BE49-F238E27FC236}">
                <a16:creationId xmlns:a16="http://schemas.microsoft.com/office/drawing/2014/main" id="{A62EBBF4-B1F4-444B-AB72-C0C36F3CF2B0}"/>
              </a:ext>
            </a:extLst>
          </p:cNvPr>
          <p:cNvGrpSpPr/>
          <p:nvPr userDrawn="1"/>
        </p:nvGrpSpPr>
        <p:grpSpPr>
          <a:xfrm>
            <a:off x="1524" y="0"/>
            <a:ext cx="12188952" cy="6858000"/>
            <a:chOff x="1524" y="0"/>
            <a:chExt cx="12188952" cy="6858000"/>
          </a:xfrm>
        </p:grpSpPr>
        <p:cxnSp>
          <p:nvCxnSpPr>
            <p:cNvPr id="8" name="Straight Connector 7">
              <a:extLst>
                <a:ext uri="{FF2B5EF4-FFF2-40B4-BE49-F238E27FC236}">
                  <a16:creationId xmlns:a16="http://schemas.microsoft.com/office/drawing/2014/main" id="{05C8935E-A21D-7944-A1C1-4A74E43EDC1A}"/>
                </a:ext>
              </a:extLst>
            </p:cNvPr>
            <p:cNvCxnSpPr/>
            <p:nvPr userDrawn="1"/>
          </p:nvCxnSpPr>
          <p:spPr>
            <a:xfrm>
              <a:off x="11463688"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93879D-97DC-8649-9B3F-DEC16ED06F40}"/>
                </a:ext>
              </a:extLst>
            </p:cNvPr>
            <p:cNvCxnSpPr/>
            <p:nvPr userDrawn="1"/>
          </p:nvCxnSpPr>
          <p:spPr>
            <a:xfrm>
              <a:off x="721895"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CF616-02E3-EA4A-9CC1-7B1952F47642}"/>
                </a:ext>
              </a:extLst>
            </p:cNvPr>
            <p:cNvCxnSpPr>
              <a:cxnSpLocks/>
            </p:cNvCxnSpPr>
            <p:nvPr userDrawn="1"/>
          </p:nvCxnSpPr>
          <p:spPr>
            <a:xfrm>
              <a:off x="1524" y="721895"/>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D0FD8E-E48A-AD43-9E77-228ACE724171}"/>
                </a:ext>
              </a:extLst>
            </p:cNvPr>
            <p:cNvCxnSpPr>
              <a:cxnSpLocks/>
            </p:cNvCxnSpPr>
            <p:nvPr userDrawn="1"/>
          </p:nvCxnSpPr>
          <p:spPr>
            <a:xfrm>
              <a:off x="1524" y="613129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D53E2067-B5F6-B74E-B57B-176621AD5002}"/>
              </a:ext>
            </a:extLst>
          </p:cNvPr>
          <p:cNvPicPr>
            <a:picLocks noChangeAspect="1"/>
          </p:cNvPicPr>
          <p:nvPr userDrawn="1"/>
        </p:nvPicPr>
        <p:blipFill>
          <a:blip r:embed="rId2"/>
          <a:srcRect/>
          <a:stretch/>
        </p:blipFill>
        <p:spPr>
          <a:xfrm>
            <a:off x="1333894" y="1614472"/>
            <a:ext cx="2891568" cy="696386"/>
          </a:xfrm>
          <a:prstGeom prst="rect">
            <a:avLst/>
          </a:prstGeom>
        </p:spPr>
      </p:pic>
      <p:pic>
        <p:nvPicPr>
          <p:cNvPr id="19" name="Picture 18">
            <a:extLst>
              <a:ext uri="{FF2B5EF4-FFF2-40B4-BE49-F238E27FC236}">
                <a16:creationId xmlns:a16="http://schemas.microsoft.com/office/drawing/2014/main" id="{358355F5-02BD-9A4D-B923-31DC854A024A}"/>
              </a:ext>
            </a:extLst>
          </p:cNvPr>
          <p:cNvPicPr>
            <a:picLocks noChangeAspect="1"/>
          </p:cNvPicPr>
          <p:nvPr userDrawn="1"/>
        </p:nvPicPr>
        <p:blipFill rotWithShape="1">
          <a:blip r:embed="rId3"/>
          <a:srcRect l="53007"/>
          <a:stretch/>
        </p:blipFill>
        <p:spPr>
          <a:xfrm>
            <a:off x="6468532" y="0"/>
            <a:ext cx="5723467" cy="6858000"/>
          </a:xfrm>
          <a:prstGeom prst="rect">
            <a:avLst/>
          </a:prstGeom>
        </p:spPr>
      </p:pic>
      <p:sp>
        <p:nvSpPr>
          <p:cNvPr id="17" name="TextBox 16">
            <a:extLst>
              <a:ext uri="{FF2B5EF4-FFF2-40B4-BE49-F238E27FC236}">
                <a16:creationId xmlns:a16="http://schemas.microsoft.com/office/drawing/2014/main" id="{FCE2290C-6644-AA49-8308-E7C1D4B753DE}"/>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spTree>
    <p:extLst>
      <p:ext uri="{BB962C8B-B14F-4D97-AF65-F5344CB8AC3E}">
        <p14:creationId xmlns:p14="http://schemas.microsoft.com/office/powerpoint/2010/main" val="27450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77683DF-F95C-0A42-92AC-78C2FC322AC8}"/>
              </a:ext>
            </a:extLst>
          </p:cNvPr>
          <p:cNvSpPr>
            <a:spLocks noGrp="1"/>
          </p:cNvSpPr>
          <p:nvPr>
            <p:ph type="ftr" sz="quarter" idx="11"/>
          </p:nvPr>
        </p:nvSpPr>
        <p:spPr/>
        <p:txBody>
          <a:bodyPr/>
          <a:lstStyle/>
          <a:p>
            <a:r>
              <a:rPr lang="en-US"/>
              <a:t>© 2021 SIGGRAPH. All Rights Reserved.</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268226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 2 Line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9C02FD-3DB2-D947-AF22-16E0E1FD2300}"/>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95EC96-5BA5-C846-B415-DE86A6363512}"/>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sp>
        <p:nvSpPr>
          <p:cNvPr id="11" name="Rectangle 10">
            <a:extLst>
              <a:ext uri="{FF2B5EF4-FFF2-40B4-BE49-F238E27FC236}">
                <a16:creationId xmlns:a16="http://schemas.microsoft.com/office/drawing/2014/main" id="{58875C76-5AF4-A145-AD50-459B87CB4B8C}"/>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BF01481-3044-7248-8699-F8193816FDE6}"/>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70E438-4451-E648-AC76-97EFE2CC813D}"/>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DA1410-1F65-5D42-9893-88B30755D044}"/>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716E2E2-D167-EA48-A3B7-E8457B84FCCC}"/>
              </a:ext>
            </a:extLst>
          </p:cNvPr>
          <p:cNvSpPr>
            <a:spLocks noGrp="1"/>
          </p:cNvSpPr>
          <p:nvPr>
            <p:ph type="title" hasCustomPrompt="1"/>
          </p:nvPr>
        </p:nvSpPr>
        <p:spPr/>
        <p:txBody>
          <a:bodyPr/>
          <a:lstStyle/>
          <a:p>
            <a:r>
              <a:rPr lang="en-US" dirty="0"/>
              <a:t>Click to edit Master title style</a:t>
            </a:r>
            <a:br>
              <a:rPr lang="en-US" dirty="0"/>
            </a:br>
            <a:r>
              <a:rPr lang="en-US" dirty="0"/>
              <a:t>Line 2</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77683DF-F95C-0A42-92AC-78C2FC322AC8}"/>
              </a:ext>
            </a:extLst>
          </p:cNvPr>
          <p:cNvSpPr>
            <a:spLocks noGrp="1"/>
          </p:cNvSpPr>
          <p:nvPr>
            <p:ph type="ftr" sz="quarter" idx="11"/>
          </p:nvPr>
        </p:nvSpPr>
        <p:spPr/>
        <p:txBody>
          <a:bodyPr/>
          <a:lstStyle/>
          <a:p>
            <a:r>
              <a:rPr lang="en-US"/>
              <a:t>© 2021 SIGGRAPH. All Rights Reserved.</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pic>
        <p:nvPicPr>
          <p:cNvPr id="8" name="Graphic 7">
            <a:extLst>
              <a:ext uri="{FF2B5EF4-FFF2-40B4-BE49-F238E27FC236}">
                <a16:creationId xmlns:a16="http://schemas.microsoft.com/office/drawing/2014/main" id="{6BD6449E-E215-BC47-9100-0EAA9AD22C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4862" y="440482"/>
            <a:ext cx="424073" cy="177040"/>
          </a:xfrm>
          <a:prstGeom prst="rect">
            <a:avLst/>
          </a:prstGeom>
        </p:spPr>
      </p:pic>
      <p:pic>
        <p:nvPicPr>
          <p:cNvPr id="15" name="Picture 14">
            <a:extLst>
              <a:ext uri="{FF2B5EF4-FFF2-40B4-BE49-F238E27FC236}">
                <a16:creationId xmlns:a16="http://schemas.microsoft.com/office/drawing/2014/main" id="{BB826C23-DCB4-FB40-9952-50A3D156E855}"/>
              </a:ext>
            </a:extLst>
          </p:cNvPr>
          <p:cNvPicPr>
            <a:picLocks noChangeAspect="1"/>
          </p:cNvPicPr>
          <p:nvPr userDrawn="1"/>
        </p:nvPicPr>
        <p:blipFill>
          <a:blip r:embed="rId4"/>
          <a:srcRect/>
          <a:stretch/>
        </p:blipFill>
        <p:spPr>
          <a:xfrm>
            <a:off x="9331678" y="409408"/>
            <a:ext cx="2220772" cy="534836"/>
          </a:xfrm>
          <a:prstGeom prst="rect">
            <a:avLst/>
          </a:prstGeom>
        </p:spPr>
      </p:pic>
    </p:spTree>
    <p:extLst>
      <p:ext uri="{BB962C8B-B14F-4D97-AF65-F5344CB8AC3E}">
        <p14:creationId xmlns:p14="http://schemas.microsoft.com/office/powerpoint/2010/main" val="3177289837"/>
      </p:ext>
    </p:extLst>
  </p:cSld>
  <p:clrMapOvr>
    <a:masterClrMapping/>
  </p:clrMapOvr>
  <p:extLst>
    <p:ext uri="{DCECCB84-F9BA-43D5-87BE-67443E8EF086}">
      <p15:sldGuideLst xmlns:p15="http://schemas.microsoft.com/office/powerpoint/2012/main">
        <p15:guide id="1" orient="horz" pos="1142">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9C391D-E75D-DE45-BB38-022E867E70D3}"/>
              </a:ext>
            </a:extLst>
          </p:cNvPr>
          <p:cNvSpPr>
            <a:spLocks noGrp="1"/>
          </p:cNvSpPr>
          <p:nvPr>
            <p:ph type="body" sz="quarter" idx="3"/>
          </p:nvPr>
        </p:nvSpPr>
        <p:spPr>
          <a:xfrm>
            <a:off x="6231572" y="1821089"/>
            <a:ext cx="4613561" cy="369332"/>
          </a:xfrm>
          <a:solidFill>
            <a:schemeClr val="tx1"/>
          </a:solidFill>
        </p:spPr>
        <p:txBody>
          <a:bodyPr wrap="square"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839788" y="1821089"/>
            <a:ext cx="4613561" cy="369332"/>
          </a:xfrm>
          <a:solidFill>
            <a:schemeClr val="tx1"/>
          </a:solidFill>
        </p:spPr>
        <p:txBody>
          <a:bodyPr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a:extLst>
              <a:ext uri="{FF2B5EF4-FFF2-40B4-BE49-F238E27FC236}">
                <a16:creationId xmlns:a16="http://schemas.microsoft.com/office/drawing/2014/main" id="{E696532B-9FAE-6149-9047-20053D651409}"/>
              </a:ext>
            </a:extLst>
          </p:cNvPr>
          <p:cNvSpPr>
            <a:spLocks noGrp="1"/>
          </p:cNvSpPr>
          <p:nvPr>
            <p:ph type="title"/>
          </p:nvPr>
        </p:nvSpPr>
        <p:spPr>
          <a:xfrm>
            <a:off x="839788" y="130374"/>
            <a:ext cx="8193024" cy="1181959"/>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839788" y="2381541"/>
            <a:ext cx="5120640"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DE9817D-092A-D44D-B961-988D454C0A86}"/>
              </a:ext>
            </a:extLst>
          </p:cNvPr>
          <p:cNvSpPr>
            <a:spLocks noGrp="1"/>
          </p:cNvSpPr>
          <p:nvPr>
            <p:ph sz="quarter" idx="4"/>
          </p:nvPr>
        </p:nvSpPr>
        <p:spPr>
          <a:xfrm>
            <a:off x="6231572" y="2381541"/>
            <a:ext cx="512064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2021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2456644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532B-9FAE-6149-9047-20053D651409}"/>
              </a:ext>
            </a:extLst>
          </p:cNvPr>
          <p:cNvSpPr>
            <a:spLocks noGrp="1"/>
          </p:cNvSpPr>
          <p:nvPr>
            <p:ph type="title"/>
          </p:nvPr>
        </p:nvSpPr>
        <p:spPr>
          <a:xfrm>
            <a:off x="839788" y="130374"/>
            <a:ext cx="8193024" cy="1181959"/>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2021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832076" y="1812924"/>
            <a:ext cx="5128351" cy="3959225"/>
          </a:xfrm>
          <a:solidFill>
            <a:schemeClr val="bg1">
              <a:lumMod val="95000"/>
            </a:schemeClr>
          </a:solidFill>
        </p:spPr>
        <p:txBody>
          <a:bodyPr anchor="ctr" anchorCtr="0"/>
          <a:lstStyle>
            <a:lvl1pPr marL="0" indent="0" algn="ctr">
              <a:buNone/>
              <a:defRPr/>
            </a:lvl1pPr>
          </a:lstStyle>
          <a:p>
            <a:endParaRPr lang="en-US" dirty="0"/>
          </a:p>
        </p:txBody>
      </p:sp>
      <p:sp>
        <p:nvSpPr>
          <p:cNvPr id="14" name="Text Placeholder 4">
            <a:extLst>
              <a:ext uri="{FF2B5EF4-FFF2-40B4-BE49-F238E27FC236}">
                <a16:creationId xmlns:a16="http://schemas.microsoft.com/office/drawing/2014/main" id="{03C33AAC-E3FB-1943-B965-128B052AD368}"/>
              </a:ext>
            </a:extLst>
          </p:cNvPr>
          <p:cNvSpPr>
            <a:spLocks noGrp="1"/>
          </p:cNvSpPr>
          <p:nvPr>
            <p:ph type="body" sz="quarter" idx="3"/>
          </p:nvPr>
        </p:nvSpPr>
        <p:spPr>
          <a:xfrm>
            <a:off x="6231572" y="1821089"/>
            <a:ext cx="4617720" cy="369332"/>
          </a:xfrm>
          <a:solidFill>
            <a:schemeClr val="tx1"/>
          </a:solidFill>
        </p:spPr>
        <p:txBody>
          <a:bodyPr wrap="square" lIns="182880" anchor="t" anchorCtr="0">
            <a:spAutoFit/>
          </a:bodyPr>
          <a:lstStyle>
            <a:lvl1pPr marL="0" indent="0">
              <a:lnSpc>
                <a:spcPct val="10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D6E4BFF0-0ED8-7049-AF65-28B7440F0F83}"/>
              </a:ext>
            </a:extLst>
          </p:cNvPr>
          <p:cNvSpPr>
            <a:spLocks noGrp="1"/>
          </p:cNvSpPr>
          <p:nvPr>
            <p:ph sz="quarter" idx="4"/>
          </p:nvPr>
        </p:nvSpPr>
        <p:spPr>
          <a:xfrm>
            <a:off x="6231572" y="2381541"/>
            <a:ext cx="5120640" cy="3390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4821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701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794968" y="5940852"/>
            <a:ext cx="10525224" cy="830997"/>
          </a:xfrm>
          <a:prstGeom prst="rect">
            <a:avLst/>
          </a:prstGeom>
          <a:noFill/>
          <a:ln>
            <a:solidFill>
              <a:schemeClr val="tx1"/>
            </a:solidFill>
          </a:ln>
        </p:spPr>
        <p:txBody>
          <a:bodyPr wrap="square" rtlCol="0">
            <a:spAutoFit/>
          </a:bodyPr>
          <a:lstStyle/>
          <a:p>
            <a:r>
              <a:rPr lang="en-US" sz="2400" dirty="0">
                <a:solidFill>
                  <a:schemeClr val="tx1"/>
                </a:solidFill>
              </a:rPr>
              <a:t>Subtitles_1</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schemeClr val="tx1"/>
                </a:solidFill>
              </a:rPr>
              <a:t>Subtitles_2</a:t>
            </a:r>
          </a:p>
        </p:txBody>
      </p:sp>
      <p:sp>
        <p:nvSpPr>
          <p:cNvPr id="7" name="TextBox 6">
            <a:extLst>
              <a:ext uri="{FF2B5EF4-FFF2-40B4-BE49-F238E27FC236}">
                <a16:creationId xmlns:a16="http://schemas.microsoft.com/office/drawing/2014/main" id="{C0845AC8-0569-418E-9071-DB2534E96272}"/>
              </a:ext>
            </a:extLst>
          </p:cNvPr>
          <p:cNvSpPr txBox="1"/>
          <p:nvPr userDrawn="1"/>
        </p:nvSpPr>
        <p:spPr>
          <a:xfrm>
            <a:off x="11677650" y="0"/>
            <a:ext cx="609600" cy="369332"/>
          </a:xfrm>
          <a:prstGeom prst="rect">
            <a:avLst/>
          </a:prstGeom>
          <a:noFill/>
        </p:spPr>
        <p:txBody>
          <a:bodyPr wrap="square" rtlCol="0">
            <a:spAutoFit/>
          </a:bodyPr>
          <a:lstStyle/>
          <a:p>
            <a:fld id="{9B04E3BC-BEB0-4872-B600-D2FA9977D94E}" type="slidenum">
              <a:rPr lang="en-US" smtClean="0">
                <a:solidFill>
                  <a:schemeClr val="bg1"/>
                </a:solidFill>
              </a:rPr>
              <a:t>‹#›</a:t>
            </a:fld>
            <a:endParaRPr lang="LID4096" dirty="0">
              <a:solidFill>
                <a:schemeClr val="bg1"/>
              </a:solidFill>
            </a:endParaRPr>
          </a:p>
        </p:txBody>
      </p:sp>
    </p:spTree>
    <p:extLst>
      <p:ext uri="{BB962C8B-B14F-4D97-AF65-F5344CB8AC3E}">
        <p14:creationId xmlns:p14="http://schemas.microsoft.com/office/powerpoint/2010/main" val="7862551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hdr="0" ftr="0" dt="0"/>
  <p:txStyles>
    <p:titleStyle>
      <a:lvl1pPr algn="ctr" defTabSz="914400" rtl="0" eaLnBrk="1" latinLnBrk="0" hangingPunct="1">
        <a:spcBef>
          <a:spcPct val="0"/>
        </a:spcBef>
        <a:buNone/>
        <a:defRPr sz="4400" kern="1200">
          <a:solidFill>
            <a:srgbClr val="FFC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72DAEB-25A9-894E-8436-908981D9B3F5}"/>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838200" y="121907"/>
            <a:ext cx="8193024" cy="12036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838200" y="1825625"/>
            <a:ext cx="10515600" cy="39384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234B7BE-6495-CB45-A968-7D9F6E5E8DE3}"/>
              </a:ext>
            </a:extLst>
          </p:cNvPr>
          <p:cNvSpPr>
            <a:spLocks noGrp="1"/>
          </p:cNvSpPr>
          <p:nvPr>
            <p:ph type="ftr" sz="quarter" idx="3"/>
          </p:nvPr>
        </p:nvSpPr>
        <p:spPr>
          <a:xfrm>
            <a:off x="832077" y="6337100"/>
            <a:ext cx="2675021" cy="365125"/>
          </a:xfrm>
          <a:prstGeom prst="rect">
            <a:avLst/>
          </a:prstGeom>
        </p:spPr>
        <p:txBody>
          <a:bodyPr vert="horz" lIns="0" tIns="45720" rIns="91440" bIns="45720" rtlCol="0" anchor="ctr"/>
          <a:lstStyle>
            <a:lvl1pPr algn="l">
              <a:defRPr sz="800" cap="all" baseline="0">
                <a:solidFill>
                  <a:schemeClr val="tx1"/>
                </a:solidFill>
              </a:defRPr>
            </a:lvl1pPr>
          </a:lstStyle>
          <a:p>
            <a:r>
              <a:rPr lang="en-US" dirty="0"/>
              <a:t>© 2021 SIGGRAPH. All Rights Reserved.</a:t>
            </a:r>
          </a:p>
        </p:txBody>
      </p:sp>
      <p:sp>
        <p:nvSpPr>
          <p:cNvPr id="6" name="Slide Number Placeholder 5">
            <a:extLst>
              <a:ext uri="{FF2B5EF4-FFF2-40B4-BE49-F238E27FC236}">
                <a16:creationId xmlns:a16="http://schemas.microsoft.com/office/drawing/2014/main" id="{2EDC962D-0F5D-F744-8FE0-60D8B5D82521}"/>
              </a:ext>
            </a:extLst>
          </p:cNvPr>
          <p:cNvSpPr>
            <a:spLocks noGrp="1"/>
          </p:cNvSpPr>
          <p:nvPr>
            <p:ph type="sldNum" sz="quarter" idx="4"/>
          </p:nvPr>
        </p:nvSpPr>
        <p:spPr>
          <a:xfrm>
            <a:off x="11550471" y="6309383"/>
            <a:ext cx="533400" cy="365125"/>
          </a:xfrm>
          <a:prstGeom prst="rect">
            <a:avLst/>
          </a:prstGeom>
        </p:spPr>
        <p:txBody>
          <a:bodyPr vert="horz" lIns="91440" tIns="45720" rIns="91440" bIns="45720" rtlCol="0" anchor="ctr"/>
          <a:lstStyle>
            <a:lvl1pPr algn="ctr">
              <a:defRPr sz="1200">
                <a:solidFill>
                  <a:schemeClr val="tx1"/>
                </a:solidFill>
              </a:defRPr>
            </a:lvl1pPr>
          </a:lstStyle>
          <a:p>
            <a:fld id="{897AE9FA-3F8D-0D45-ABEA-B1C7A7244A19}" type="slidenum">
              <a:rPr lang="en-US" smtClean="0"/>
              <a:pPr/>
              <a:t>‹#›</a:t>
            </a:fld>
            <a:endParaRPr lang="en-US" dirty="0"/>
          </a:p>
        </p:txBody>
      </p:sp>
      <p:sp>
        <p:nvSpPr>
          <p:cNvPr id="7" name="TextBox 6">
            <a:extLst>
              <a:ext uri="{FF2B5EF4-FFF2-40B4-BE49-F238E27FC236}">
                <a16:creationId xmlns:a16="http://schemas.microsoft.com/office/drawing/2014/main" id="{C8C88921-24DC-334D-96B3-A49EC739D100}"/>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pic>
        <p:nvPicPr>
          <p:cNvPr id="8" name="Graphic 7">
            <a:extLst>
              <a:ext uri="{FF2B5EF4-FFF2-40B4-BE49-F238E27FC236}">
                <a16:creationId xmlns:a16="http://schemas.microsoft.com/office/drawing/2014/main" id="{39EA221C-FAEB-AD41-B073-084371E88BB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54862" y="626748"/>
            <a:ext cx="424073" cy="177040"/>
          </a:xfrm>
          <a:prstGeom prst="rect">
            <a:avLst/>
          </a:prstGeom>
        </p:spPr>
      </p:pic>
      <p:sp>
        <p:nvSpPr>
          <p:cNvPr id="10" name="Rectangle 9">
            <a:extLst>
              <a:ext uri="{FF2B5EF4-FFF2-40B4-BE49-F238E27FC236}">
                <a16:creationId xmlns:a16="http://schemas.microsoft.com/office/drawing/2014/main" id="{0D55CA3F-C8A8-B343-BB8F-52B1C10D00C8}"/>
              </a:ext>
            </a:extLst>
          </p:cNvPr>
          <p:cNvSpPr/>
          <p:nvPr userDrawn="1"/>
        </p:nvSpPr>
        <p:spPr>
          <a:xfrm>
            <a:off x="0" y="626748"/>
            <a:ext cx="93133" cy="59095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34F0A37-833A-D648-9729-2D783F6F7611}"/>
              </a:ext>
            </a:extLst>
          </p:cNvPr>
          <p:cNvCxnSpPr>
            <a:cxnSpLocks/>
          </p:cNvCxnSpPr>
          <p:nvPr userDrawn="1"/>
        </p:nvCxnSpPr>
        <p:spPr>
          <a:xfrm>
            <a:off x="1524" y="121907"/>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DAF82D4-13B8-AC43-9620-76E6F6485A07}"/>
              </a:ext>
            </a:extLst>
          </p:cNvPr>
          <p:cNvCxnSpPr>
            <a:cxnSpLocks/>
          </p:cNvCxnSpPr>
          <p:nvPr userDrawn="1"/>
        </p:nvCxnSpPr>
        <p:spPr>
          <a:xfrm>
            <a:off x="1524" y="615017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4D7A41-733D-AB42-9F95-3134F7108763}"/>
              </a:ext>
            </a:extLst>
          </p:cNvPr>
          <p:cNvCxnSpPr>
            <a:cxnSpLocks/>
          </p:cNvCxnSpPr>
          <p:nvPr userDrawn="1"/>
        </p:nvCxnSpPr>
        <p:spPr>
          <a:xfrm>
            <a:off x="11463688" y="6150173"/>
            <a:ext cx="0" cy="70782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4F1F541-15EF-F949-A3A1-2AF74247D039}"/>
              </a:ext>
            </a:extLst>
          </p:cNvPr>
          <p:cNvPicPr>
            <a:picLocks noChangeAspect="1"/>
          </p:cNvPicPr>
          <p:nvPr userDrawn="1"/>
        </p:nvPicPr>
        <p:blipFill>
          <a:blip r:embed="rId14"/>
          <a:srcRect/>
          <a:stretch/>
        </p:blipFill>
        <p:spPr>
          <a:xfrm>
            <a:off x="9331678" y="409408"/>
            <a:ext cx="2220772" cy="534836"/>
          </a:xfrm>
          <a:prstGeom prst="rect">
            <a:avLst/>
          </a:prstGeom>
        </p:spPr>
      </p:pic>
    </p:spTree>
    <p:extLst>
      <p:ext uri="{BB962C8B-B14F-4D97-AF65-F5344CB8AC3E}">
        <p14:creationId xmlns:p14="http://schemas.microsoft.com/office/powerpoint/2010/main" val="14651314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hdr="0" dt="0"/>
  <p:txStyles>
    <p:titleStyle>
      <a:lvl1pPr algn="l" defTabSz="914400" rtl="0" eaLnBrk="1" latinLnBrk="0" hangingPunct="1">
        <a:lnSpc>
          <a:spcPct val="90000"/>
        </a:lnSpc>
        <a:spcBef>
          <a:spcPct val="0"/>
        </a:spcBef>
        <a:buNone/>
        <a:defRPr sz="2600" b="1" kern="1200" cap="all"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4"/>
        </a:buClr>
        <a:buFont typeface="System Font Regular"/>
        <a:buChar char="−"/>
        <a:defRPr sz="16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4"/>
        </a:buClr>
        <a:buFont typeface="System Font Regular"/>
        <a:buChar char="−"/>
        <a:defRPr sz="14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42">
          <p15:clr>
            <a:srgbClr val="F26B43"/>
          </p15:clr>
        </p15:guide>
        <p15:guide id="2" pos="3840">
          <p15:clr>
            <a:srgbClr val="F26B43"/>
          </p15:clr>
        </p15:guide>
        <p15:guide id="3" orient="horz" pos="3636">
          <p15:clr>
            <a:srgbClr val="F26B43"/>
          </p15:clr>
        </p15:guide>
        <p15:guide id="4" pos="519">
          <p15:clr>
            <a:srgbClr val="F26B43"/>
          </p15:clr>
        </p15:guide>
        <p15:guide id="5" pos="7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32.png"/><Relationship Id="rId3" Type="http://schemas.openxmlformats.org/officeDocument/2006/relationships/notesSlide" Target="../notesSlides/notesSlide10.xml"/><Relationship Id="rId12" Type="http://schemas.openxmlformats.org/officeDocument/2006/relationships/image" Target="../media/image25.png"/><Relationship Id="rId2" Type="http://schemas.openxmlformats.org/officeDocument/2006/relationships/slideLayout" Target="../slideLayouts/slideLayout1.xml"/><Relationship Id="rId16" Type="http://schemas.openxmlformats.org/officeDocument/2006/relationships/image" Target="../media/image320.png"/><Relationship Id="rId1" Type="http://schemas.openxmlformats.org/officeDocument/2006/relationships/tags" Target="../tags/tag8.xml"/><Relationship Id="rId11" Type="http://schemas.openxmlformats.org/officeDocument/2006/relationships/image" Target="../media/image280.png"/><Relationship Id="rId5" Type="http://schemas.microsoft.com/office/2007/relationships/hdphoto" Target="../media/hdphoto2.wdp"/><Relationship Id="rId15" Type="http://schemas.openxmlformats.org/officeDocument/2006/relationships/image" Target="../media/image26.png"/><Relationship Id="rId10" Type="http://schemas.openxmlformats.org/officeDocument/2006/relationships/image" Target="../media/image271.png"/><Relationship Id="rId4" Type="http://schemas.openxmlformats.org/officeDocument/2006/relationships/image" Target="../media/image24.png"/><Relationship Id="rId9" Type="http://schemas.openxmlformats.org/officeDocument/2006/relationships/image" Target="../media/image261.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notesSlide" Target="../notesSlides/notesSlide11.xml"/><Relationship Id="rId7" Type="http://schemas.openxmlformats.org/officeDocument/2006/relationships/image" Target="../media/image240.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30.png"/><Relationship Id="rId11" Type="http://schemas.openxmlformats.org/officeDocument/2006/relationships/image" Target="../media/image13.jpeg"/><Relationship Id="rId10" Type="http://schemas.openxmlformats.org/officeDocument/2006/relationships/image" Target="../media/image270.png"/><Relationship Id="rId9" Type="http://schemas.openxmlformats.org/officeDocument/2006/relationships/image" Target="../media/image260.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7.png"/><Relationship Id="rId9"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notesSlide" Target="../notesSlides/notesSlide15.xml"/><Relationship Id="rId21" Type="http://schemas.openxmlformats.org/officeDocument/2006/relationships/image" Target="NULL"/><Relationship Id="rId7" Type="http://schemas.openxmlformats.org/officeDocument/2006/relationships/image" Target="../media/image33.png"/><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NULL"/><Relationship Id="rId1" Type="http://schemas.openxmlformats.org/officeDocument/2006/relationships/tags" Target="../tags/tag12.xml"/><Relationship Id="rId6" Type="http://schemas.openxmlformats.org/officeDocument/2006/relationships/image" Target="../media/image30.png"/><Relationship Id="rId11" Type="http://schemas.openxmlformats.org/officeDocument/2006/relationships/image" Target="NULL"/><Relationship Id="rId5" Type="http://schemas.openxmlformats.org/officeDocument/2006/relationships/image" Target="../media/image28.png"/><Relationship Id="rId15" Type="http://schemas.openxmlformats.org/officeDocument/2006/relationships/image" Target="NULL"/><Relationship Id="rId10" Type="http://schemas.openxmlformats.org/officeDocument/2006/relationships/image" Target="NULL"/><Relationship Id="rId19" Type="http://schemas.openxmlformats.org/officeDocument/2006/relationships/image" Target="../media/image13.jpeg"/><Relationship Id="rId4" Type="http://schemas.openxmlformats.org/officeDocument/2006/relationships/image" Target="../media/image29.png"/><Relationship Id="rId1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3.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41.emf"/><Relationship Id="rId3" Type="http://schemas.openxmlformats.org/officeDocument/2006/relationships/notesSlide" Target="../notesSlides/notesSlide17.xml"/><Relationship Id="rId12" Type="http://schemas.openxmlformats.org/officeDocument/2006/relationships/image" Target="../media/image40.emf"/><Relationship Id="rId2" Type="http://schemas.openxmlformats.org/officeDocument/2006/relationships/slideLayout" Target="../slideLayouts/slideLayout1.xml"/><Relationship Id="rId1" Type="http://schemas.openxmlformats.org/officeDocument/2006/relationships/tags" Target="../tags/tag14.xml"/><Relationship Id="rId11" Type="http://schemas.openxmlformats.org/officeDocument/2006/relationships/image" Target="../media/image330.png"/><Relationship Id="rId5" Type="http://schemas.openxmlformats.org/officeDocument/2006/relationships/image" Target="../media/image37.emf"/><Relationship Id="rId10" Type="http://schemas.openxmlformats.org/officeDocument/2006/relationships/image" Target="../media/image39.emf"/><Relationship Id="rId4" Type="http://schemas.openxmlformats.org/officeDocument/2006/relationships/image" Target="../media/image36.emf"/><Relationship Id="rId9" Type="http://schemas.openxmlformats.org/officeDocument/2006/relationships/image" Target="../media/image38.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5.emf"/><Relationship Id="rId3" Type="http://schemas.openxmlformats.org/officeDocument/2006/relationships/slideLayout" Target="../slideLayouts/slideLayout1.xml"/><Relationship Id="rId7" Type="http://schemas.openxmlformats.org/officeDocument/2006/relationships/image" Target="../media/image47.png"/><Relationship Id="rId12" Type="http://schemas.openxmlformats.org/officeDocument/2006/relationships/oleObject" Target="../embeddings/oleObject4.bin"/><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image" Target="../media/image42.emf"/><Relationship Id="rId11" Type="http://schemas.openxmlformats.org/officeDocument/2006/relationships/image" Target="../media/image44.emf"/><Relationship Id="rId5" Type="http://schemas.openxmlformats.org/officeDocument/2006/relationships/oleObject" Target="../embeddings/oleObject1.bin"/><Relationship Id="rId15" Type="http://schemas.openxmlformats.org/officeDocument/2006/relationships/image" Target="../media/image46.emf"/><Relationship Id="rId10" Type="http://schemas.openxmlformats.org/officeDocument/2006/relationships/oleObject" Target="../embeddings/oleObject3.bin"/><Relationship Id="rId4" Type="http://schemas.openxmlformats.org/officeDocument/2006/relationships/notesSlide" Target="../notesSlides/notesSlide18.xml"/><Relationship Id="rId9" Type="http://schemas.openxmlformats.org/officeDocument/2006/relationships/image" Target="../media/image43.emf"/><Relationship Id="rId1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61.emf"/><Relationship Id="rId3" Type="http://schemas.openxmlformats.org/officeDocument/2006/relationships/notesSlide" Target="../notesSlides/notesSlide21.xml"/><Relationship Id="rId7" Type="http://schemas.openxmlformats.org/officeDocument/2006/relationships/image" Target="../media/image55.emf"/><Relationship Id="rId12" Type="http://schemas.openxmlformats.org/officeDocument/2006/relationships/image" Target="../media/image60.emf"/><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4.emf"/><Relationship Id="rId11" Type="http://schemas.openxmlformats.org/officeDocument/2006/relationships/image" Target="../media/image59.emf"/><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52.emf"/><Relationship Id="rId9" Type="http://schemas.openxmlformats.org/officeDocument/2006/relationships/image" Target="../media/image57.emf"/></Relationships>
</file>

<file path=ppt/slides/_rels/slide22.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22.xml"/><Relationship Id="rId7" Type="http://schemas.openxmlformats.org/officeDocument/2006/relationships/image" Target="../media/image65.emf"/><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62.emf"/><Relationship Id="rId9" Type="http://schemas.openxmlformats.org/officeDocument/2006/relationships/image" Target="../media/image67.emf"/></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3.xml"/><Relationship Id="rId7" Type="http://schemas.openxmlformats.org/officeDocument/2006/relationships/image" Target="../media/image65.emf"/><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64.emf"/><Relationship Id="rId5" Type="http://schemas.openxmlformats.org/officeDocument/2006/relationships/image" Target="../media/image63.emf"/><Relationship Id="rId10" Type="http://schemas.openxmlformats.org/officeDocument/2006/relationships/image" Target="../media/image72.png"/><Relationship Id="rId4" Type="http://schemas.openxmlformats.org/officeDocument/2006/relationships/image" Target="../media/image62.emf"/><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notesSlide" Target="../notesSlides/notesSlide24.xml"/><Relationship Id="rId7" Type="http://schemas.openxmlformats.org/officeDocument/2006/relationships/image" Target="../media/image76.emf"/><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75.emf"/><Relationship Id="rId11" Type="http://schemas.openxmlformats.org/officeDocument/2006/relationships/image" Target="../media/image80.emf"/><Relationship Id="rId5" Type="http://schemas.openxmlformats.org/officeDocument/2006/relationships/image" Target="../media/image74.emf"/><Relationship Id="rId10" Type="http://schemas.openxmlformats.org/officeDocument/2006/relationships/image" Target="../media/image79.emf"/><Relationship Id="rId4" Type="http://schemas.openxmlformats.org/officeDocument/2006/relationships/image" Target="../media/image73.emf"/><Relationship Id="rId9" Type="http://schemas.openxmlformats.org/officeDocument/2006/relationships/image" Target="../media/image78.emf"/></Relationships>
</file>

<file path=ppt/slides/_rels/slide25.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notesSlide" Target="../notesSlides/notesSlide25.xml"/><Relationship Id="rId7" Type="http://schemas.openxmlformats.org/officeDocument/2006/relationships/image" Target="../media/image84.emf"/><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3.emf"/><Relationship Id="rId11" Type="http://schemas.openxmlformats.org/officeDocument/2006/relationships/image" Target="../media/image88.emf"/><Relationship Id="rId5" Type="http://schemas.openxmlformats.org/officeDocument/2006/relationships/image" Target="../media/image82.emf"/><Relationship Id="rId10" Type="http://schemas.openxmlformats.org/officeDocument/2006/relationships/image" Target="../media/image87.emf"/><Relationship Id="rId4" Type="http://schemas.openxmlformats.org/officeDocument/2006/relationships/image" Target="../media/image81.emf"/><Relationship Id="rId9" Type="http://schemas.openxmlformats.org/officeDocument/2006/relationships/image" Target="../media/image86.emf"/></Relationships>
</file>

<file path=ppt/slides/_rels/slide26.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notesSlide" Target="../notesSlides/notesSlide26.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91.emf"/><Relationship Id="rId11" Type="http://schemas.openxmlformats.org/officeDocument/2006/relationships/image" Target="../media/image95.emf"/><Relationship Id="rId5" Type="http://schemas.openxmlformats.org/officeDocument/2006/relationships/image" Target="../media/image90.emf"/><Relationship Id="rId10" Type="http://schemas.openxmlformats.org/officeDocument/2006/relationships/image" Target="../media/image94.emf"/><Relationship Id="rId4" Type="http://schemas.openxmlformats.org/officeDocument/2006/relationships/image" Target="../media/image89.emf"/><Relationship Id="rId9" Type="http://schemas.openxmlformats.org/officeDocument/2006/relationships/image" Target="../media/image93.emf"/></Relationships>
</file>

<file path=ppt/slides/_rels/slide27.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notesSlide" Target="../notesSlides/notesSlide27.xml"/><Relationship Id="rId7" Type="http://schemas.openxmlformats.org/officeDocument/2006/relationships/image" Target="../media/image99.emf"/><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98.emf"/><Relationship Id="rId11" Type="http://schemas.openxmlformats.org/officeDocument/2006/relationships/image" Target="../media/image103.emf"/><Relationship Id="rId5" Type="http://schemas.openxmlformats.org/officeDocument/2006/relationships/image" Target="../media/image97.emf"/><Relationship Id="rId10" Type="http://schemas.openxmlformats.org/officeDocument/2006/relationships/image" Target="../media/image102.emf"/><Relationship Id="rId4" Type="http://schemas.openxmlformats.org/officeDocument/2006/relationships/image" Target="../media/image96.emf"/><Relationship Id="rId9" Type="http://schemas.openxmlformats.org/officeDocument/2006/relationships/image" Target="../media/image101.emf"/></Relationships>
</file>

<file path=ppt/slides/_rels/slide28.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image" Target="../media/image113.emf"/><Relationship Id="rId18" Type="http://schemas.openxmlformats.org/officeDocument/2006/relationships/image" Target="../media/image118.emf"/><Relationship Id="rId26" Type="http://schemas.openxmlformats.org/officeDocument/2006/relationships/image" Target="../media/image126.emf"/><Relationship Id="rId3" Type="http://schemas.openxmlformats.org/officeDocument/2006/relationships/notesSlide" Target="../notesSlides/notesSlide28.xml"/><Relationship Id="rId21" Type="http://schemas.openxmlformats.org/officeDocument/2006/relationships/image" Target="../media/image121.emf"/><Relationship Id="rId7" Type="http://schemas.openxmlformats.org/officeDocument/2006/relationships/image" Target="../media/image107.emf"/><Relationship Id="rId12" Type="http://schemas.openxmlformats.org/officeDocument/2006/relationships/image" Target="../media/image112.emf"/><Relationship Id="rId17" Type="http://schemas.openxmlformats.org/officeDocument/2006/relationships/image" Target="../media/image117.emf"/><Relationship Id="rId25" Type="http://schemas.openxmlformats.org/officeDocument/2006/relationships/image" Target="../media/image125.emf"/><Relationship Id="rId2" Type="http://schemas.openxmlformats.org/officeDocument/2006/relationships/slideLayout" Target="../slideLayouts/slideLayout1.xml"/><Relationship Id="rId16" Type="http://schemas.openxmlformats.org/officeDocument/2006/relationships/image" Target="../media/image116.emf"/><Relationship Id="rId20" Type="http://schemas.openxmlformats.org/officeDocument/2006/relationships/image" Target="../media/image120.emf"/><Relationship Id="rId1" Type="http://schemas.openxmlformats.org/officeDocument/2006/relationships/tags" Target="../tags/tag23.xml"/><Relationship Id="rId6" Type="http://schemas.openxmlformats.org/officeDocument/2006/relationships/image" Target="../media/image106.emf"/><Relationship Id="rId11" Type="http://schemas.openxmlformats.org/officeDocument/2006/relationships/image" Target="../media/image111.emf"/><Relationship Id="rId24" Type="http://schemas.openxmlformats.org/officeDocument/2006/relationships/image" Target="../media/image124.emf"/><Relationship Id="rId5" Type="http://schemas.openxmlformats.org/officeDocument/2006/relationships/image" Target="../media/image105.emf"/><Relationship Id="rId15" Type="http://schemas.openxmlformats.org/officeDocument/2006/relationships/image" Target="../media/image115.emf"/><Relationship Id="rId23" Type="http://schemas.openxmlformats.org/officeDocument/2006/relationships/image" Target="../media/image123.emf"/><Relationship Id="rId10" Type="http://schemas.openxmlformats.org/officeDocument/2006/relationships/image" Target="../media/image110.emf"/><Relationship Id="rId19" Type="http://schemas.openxmlformats.org/officeDocument/2006/relationships/image" Target="../media/image119.emf"/><Relationship Id="rId4" Type="http://schemas.openxmlformats.org/officeDocument/2006/relationships/image" Target="../media/image104.emf"/><Relationship Id="rId9" Type="http://schemas.openxmlformats.org/officeDocument/2006/relationships/image" Target="../media/image109.emf"/><Relationship Id="rId14" Type="http://schemas.openxmlformats.org/officeDocument/2006/relationships/image" Target="../media/image114.emf"/><Relationship Id="rId22" Type="http://schemas.openxmlformats.org/officeDocument/2006/relationships/image" Target="../media/image122.emf"/><Relationship Id="rId27" Type="http://schemas.openxmlformats.org/officeDocument/2006/relationships/image" Target="../media/image127.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31.emf"/><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em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30.xml"/><Relationship Id="rId7" Type="http://schemas.openxmlformats.org/officeDocument/2006/relationships/image" Target="../media/image21.emf"/><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5.jp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6.emf"/><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6.xml"/><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81.png"/><Relationship Id="rId10" Type="http://schemas.openxmlformats.org/officeDocument/2006/relationships/image" Target="../media/image21.emf"/><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1"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6.xml"/><Relationship Id="rId22"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8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80.png"/><Relationship Id="rId10" Type="http://schemas.openxmlformats.org/officeDocument/2006/relationships/image" Target="../media/image23.png"/><Relationship Id="rId9" Type="http://schemas.openxmlformats.org/officeDocument/2006/relationships/image" Target="../media/image21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9DD830-7F47-144D-A377-CCE062C20D52}"/>
              </a:ext>
            </a:extLst>
          </p:cNvPr>
          <p:cNvSpPr>
            <a:spLocks noGrp="1"/>
          </p:cNvSpPr>
          <p:nvPr>
            <p:ph type="subTitle" idx="1"/>
          </p:nvPr>
        </p:nvSpPr>
        <p:spPr>
          <a:xfrm>
            <a:off x="4937762" y="3997011"/>
            <a:ext cx="4336867" cy="1415772"/>
          </a:xfrm>
        </p:spPr>
        <p:txBody>
          <a:bodyPr/>
          <a:lstStyle/>
          <a:p>
            <a:r>
              <a:rPr lang="en-US" sz="1600" dirty="0"/>
              <a:t>Marina Alterman, Chen Bar, </a:t>
            </a:r>
            <a:r>
              <a:rPr lang="en-US" sz="1600" dirty="0" err="1"/>
              <a:t>Ioannis</a:t>
            </a:r>
            <a:r>
              <a:rPr lang="en-US" sz="1600" dirty="0"/>
              <a:t> </a:t>
            </a:r>
            <a:r>
              <a:rPr lang="en-US" sz="1600" dirty="0" err="1"/>
              <a:t>Gkioulekas</a:t>
            </a:r>
            <a:r>
              <a:rPr lang="en-US" sz="1600" dirty="0"/>
              <a:t> and </a:t>
            </a:r>
            <a:r>
              <a:rPr lang="en-US" sz="1600" dirty="0" err="1"/>
              <a:t>Anat</a:t>
            </a:r>
            <a:r>
              <a:rPr lang="en-US" sz="1600" dirty="0"/>
              <a:t> Levin</a:t>
            </a:r>
          </a:p>
          <a:p>
            <a:endParaRPr lang="en-US" sz="1600" dirty="0"/>
          </a:p>
          <a:p>
            <a:pPr algn="ctr"/>
            <a:r>
              <a:rPr lang="en-US" sz="1600" dirty="0" err="1"/>
              <a:t>Technion</a:t>
            </a:r>
            <a:r>
              <a:rPr lang="en-US" sz="1600" dirty="0"/>
              <a:t>, Israel</a:t>
            </a:r>
          </a:p>
          <a:p>
            <a:pPr algn="ctr"/>
            <a:r>
              <a:rPr lang="en-US" sz="1600" dirty="0"/>
              <a:t>CMU, USA</a:t>
            </a:r>
          </a:p>
        </p:txBody>
      </p:sp>
      <p:sp>
        <p:nvSpPr>
          <p:cNvPr id="3" name="Title 2">
            <a:extLst>
              <a:ext uri="{FF2B5EF4-FFF2-40B4-BE49-F238E27FC236}">
                <a16:creationId xmlns:a16="http://schemas.microsoft.com/office/drawing/2014/main" id="{66A2B317-C460-9941-BF3E-E7C8EFD2FC8D}"/>
              </a:ext>
            </a:extLst>
          </p:cNvPr>
          <p:cNvSpPr>
            <a:spLocks noGrp="1"/>
          </p:cNvSpPr>
          <p:nvPr>
            <p:ph type="ctrTitle"/>
          </p:nvPr>
        </p:nvSpPr>
        <p:spPr>
          <a:xfrm>
            <a:off x="4937761" y="2338641"/>
            <a:ext cx="6453050" cy="1477328"/>
          </a:xfrm>
        </p:spPr>
        <p:txBody>
          <a:bodyPr/>
          <a:lstStyle/>
          <a:p>
            <a:r>
              <a:rPr lang="en-US" sz="3000" dirty="0"/>
              <a:t>Imaging with local speckle intensity correlations: </a:t>
            </a:r>
            <a:br>
              <a:rPr lang="en-US" sz="3000" dirty="0"/>
            </a:br>
            <a:r>
              <a:rPr lang="en-US" sz="3000" dirty="0"/>
              <a:t>theory and practice</a:t>
            </a:r>
          </a:p>
        </p:txBody>
      </p:sp>
      <p:sp>
        <p:nvSpPr>
          <p:cNvPr id="4" name="Footer Placeholder 3">
            <a:extLst>
              <a:ext uri="{FF2B5EF4-FFF2-40B4-BE49-F238E27FC236}">
                <a16:creationId xmlns:a16="http://schemas.microsoft.com/office/drawing/2014/main" id="{FEF5AE2E-689A-6945-B94E-F839AFE2C50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302"/>
                </a:solidFill>
                <a:effectLst/>
                <a:uLnTx/>
                <a:uFillTx/>
                <a:latin typeface="Arial" panose="020B0604020202020204"/>
                <a:ea typeface="+mn-ea"/>
                <a:cs typeface="+mn-cs"/>
              </a:rPr>
              <a:t>© 2021 SIGGRAPH. All Rights Reserved.</a:t>
            </a:r>
            <a:endParaRPr kumimoji="0" lang="en-US" sz="800" b="0" i="0" u="none" strike="noStrike" kern="1200" cap="all" spc="0" normalizeH="0" baseline="0" noProof="0" dirty="0">
              <a:ln>
                <a:noFill/>
              </a:ln>
              <a:solidFill>
                <a:srgbClr val="000302"/>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6938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27B46BEF-F9C4-48CD-AC8E-DE2F44D2C912}"/>
              </a:ext>
            </a:extLst>
          </p:cNvPr>
          <p:cNvPicPr>
            <a:picLocks noChangeAspect="1"/>
          </p:cNvPicPr>
          <p:nvPr/>
        </p:nvPicPr>
        <p:blipFill rotWithShape="1">
          <a:blip r:embed="rId4">
            <a:clrChange>
              <a:clrFrom>
                <a:srgbClr val="0A0000"/>
              </a:clrFrom>
              <a:clrTo>
                <a:srgbClr val="0A0000">
                  <a:alpha val="0"/>
                </a:srgbClr>
              </a:clrTo>
            </a:clrChange>
            <a:extLst>
              <a:ext uri="{BEBA8EAE-BF5A-486C-A8C5-ECC9F3942E4B}">
                <a14:imgProps xmlns:a14="http://schemas.microsoft.com/office/drawing/2010/main">
                  <a14:imgLayer r:embed="rId5">
                    <a14:imgEffect>
                      <a14:brightnessContrast bright="40000" contrast="20000"/>
                    </a14:imgEffect>
                  </a14:imgLayer>
                </a14:imgProps>
              </a:ext>
            </a:extLst>
          </a:blip>
          <a:srcRect l="14175" t="14730" r="14450" b="13677"/>
          <a:stretch/>
        </p:blipFill>
        <p:spPr>
          <a:xfrm>
            <a:off x="2518248" y="3220723"/>
            <a:ext cx="638495" cy="530297"/>
          </a:xfrm>
          <a:prstGeom prst="rect">
            <a:avLst/>
          </a:prstGeom>
          <a:ln>
            <a:noFill/>
          </a:ln>
          <a:scene3d>
            <a:camera prst="isometricOffAxis1Left"/>
            <a:lightRig rig="threePt" dir="t"/>
          </a:scene3d>
        </p:spPr>
      </p:pic>
      <p:grpSp>
        <p:nvGrpSpPr>
          <p:cNvPr id="28" name="Group 27"/>
          <p:cNvGrpSpPr/>
          <p:nvPr/>
        </p:nvGrpSpPr>
        <p:grpSpPr>
          <a:xfrm>
            <a:off x="6596905" y="675936"/>
            <a:ext cx="4492978" cy="4763911"/>
            <a:chOff x="6704593" y="1218763"/>
            <a:chExt cx="4492978" cy="4763911"/>
          </a:xfrm>
        </p:grpSpPr>
        <p:sp>
          <p:nvSpPr>
            <p:cNvPr id="25" name="Freeform 24"/>
            <p:cNvSpPr/>
            <p:nvPr/>
          </p:nvSpPr>
          <p:spPr>
            <a:xfrm>
              <a:off x="6761038" y="1218763"/>
              <a:ext cx="4380088" cy="4763911"/>
            </a:xfrm>
            <a:custGeom>
              <a:avLst/>
              <a:gdLst>
                <a:gd name="connsiteX0" fmla="*/ 0 w 4380088"/>
                <a:gd name="connsiteY0" fmla="*/ 0 h 4763911"/>
                <a:gd name="connsiteX1" fmla="*/ 293511 w 4380088"/>
                <a:gd name="connsiteY1" fmla="*/ 2359377 h 4763911"/>
                <a:gd name="connsiteX2" fmla="*/ 575733 w 4380088"/>
                <a:gd name="connsiteY2" fmla="*/ 3793066 h 4763911"/>
                <a:gd name="connsiteX3" fmla="*/ 688622 w 4380088"/>
                <a:gd name="connsiteY3" fmla="*/ 4188177 h 4763911"/>
                <a:gd name="connsiteX4" fmla="*/ 959555 w 4380088"/>
                <a:gd name="connsiteY4" fmla="*/ 4538133 h 4763911"/>
                <a:gd name="connsiteX5" fmla="*/ 1275644 w 4380088"/>
                <a:gd name="connsiteY5" fmla="*/ 4707466 h 4763911"/>
                <a:gd name="connsiteX6" fmla="*/ 1964266 w 4380088"/>
                <a:gd name="connsiteY6" fmla="*/ 4763911 h 4763911"/>
                <a:gd name="connsiteX7" fmla="*/ 4380088 w 4380088"/>
                <a:gd name="connsiteY7" fmla="*/ 4763911 h 476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088" h="4763911">
                  <a:moveTo>
                    <a:pt x="0" y="0"/>
                  </a:moveTo>
                  <a:lnTo>
                    <a:pt x="293511" y="2359377"/>
                  </a:lnTo>
                  <a:lnTo>
                    <a:pt x="575733" y="3793066"/>
                  </a:lnTo>
                  <a:lnTo>
                    <a:pt x="688622" y="4188177"/>
                  </a:lnTo>
                  <a:lnTo>
                    <a:pt x="959555" y="4538133"/>
                  </a:lnTo>
                  <a:lnTo>
                    <a:pt x="1275644" y="4707466"/>
                  </a:lnTo>
                  <a:lnTo>
                    <a:pt x="1964266" y="4763911"/>
                  </a:lnTo>
                  <a:lnTo>
                    <a:pt x="4380088" y="4763911"/>
                  </a:lnTo>
                </a:path>
              </a:pathLst>
            </a:custGeom>
            <a:noFill/>
            <a:ln w="88900">
              <a:solidFill>
                <a:srgbClr val="FFFF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6" name="Freeform 25"/>
            <p:cNvSpPr/>
            <p:nvPr/>
          </p:nvSpPr>
          <p:spPr>
            <a:xfrm>
              <a:off x="6704593" y="1286496"/>
              <a:ext cx="4436533" cy="4684889"/>
            </a:xfrm>
            <a:custGeom>
              <a:avLst/>
              <a:gdLst>
                <a:gd name="connsiteX0" fmla="*/ 0 w 4436533"/>
                <a:gd name="connsiteY0" fmla="*/ 0 h 4684889"/>
                <a:gd name="connsiteX1" fmla="*/ 564445 w 4436533"/>
                <a:gd name="connsiteY1" fmla="*/ 3104444 h 4684889"/>
                <a:gd name="connsiteX2" fmla="*/ 778933 w 4436533"/>
                <a:gd name="connsiteY2" fmla="*/ 4041422 h 4684889"/>
                <a:gd name="connsiteX3" fmla="*/ 982133 w 4436533"/>
                <a:gd name="connsiteY3" fmla="*/ 4380089 h 4684889"/>
                <a:gd name="connsiteX4" fmla="*/ 1207911 w 4436533"/>
                <a:gd name="connsiteY4" fmla="*/ 4515555 h 4684889"/>
                <a:gd name="connsiteX5" fmla="*/ 1388533 w 4436533"/>
                <a:gd name="connsiteY5" fmla="*/ 4594578 h 4684889"/>
                <a:gd name="connsiteX6" fmla="*/ 4436533 w 4436533"/>
                <a:gd name="connsiteY6" fmla="*/ 4684889 h 468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6533" h="4684889">
                  <a:moveTo>
                    <a:pt x="0" y="0"/>
                  </a:moveTo>
                  <a:lnTo>
                    <a:pt x="564445" y="3104444"/>
                  </a:lnTo>
                  <a:lnTo>
                    <a:pt x="778933" y="4041422"/>
                  </a:lnTo>
                  <a:lnTo>
                    <a:pt x="982133" y="4380089"/>
                  </a:lnTo>
                  <a:lnTo>
                    <a:pt x="1207911" y="4515555"/>
                  </a:lnTo>
                  <a:lnTo>
                    <a:pt x="1388533" y="4594578"/>
                  </a:lnTo>
                  <a:lnTo>
                    <a:pt x="4436533" y="4684889"/>
                  </a:lnTo>
                </a:path>
              </a:pathLst>
            </a:custGeom>
            <a:ln w="88900">
              <a:prstDash val="solid"/>
              <a:extLst>
                <a:ext uri="{C807C97D-BFC1-408E-A445-0C87EB9F89A2}">
                  <ask:lineSketchStyleProps xmlns:ask="http://schemas.microsoft.com/office/drawing/2018/sketchyshapes">
                    <ask:type>
                      <ask:lineSketchNone/>
                    </ask:type>
                  </ask:lineSketchStyleProps>
                </a:ext>
              </a:extLst>
            </a:ln>
          </p:spPr>
          <p:style>
            <a:lnRef idx="3">
              <a:schemeClr val="accent1"/>
            </a:lnRef>
            <a:fillRef idx="0">
              <a:schemeClr val="accent1"/>
            </a:fillRef>
            <a:effectRef idx="2">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7" name="Freeform 26"/>
            <p:cNvSpPr/>
            <p:nvPr/>
          </p:nvSpPr>
          <p:spPr>
            <a:xfrm>
              <a:off x="6738460" y="1342940"/>
              <a:ext cx="4459111" cy="4628445"/>
            </a:xfrm>
            <a:custGeom>
              <a:avLst/>
              <a:gdLst>
                <a:gd name="connsiteX0" fmla="*/ 0 w 4459111"/>
                <a:gd name="connsiteY0" fmla="*/ 0 h 4628445"/>
                <a:gd name="connsiteX1" fmla="*/ 733778 w 4459111"/>
                <a:gd name="connsiteY1" fmla="*/ 3691467 h 4628445"/>
                <a:gd name="connsiteX2" fmla="*/ 1083733 w 4459111"/>
                <a:gd name="connsiteY2" fmla="*/ 4222045 h 4628445"/>
                <a:gd name="connsiteX3" fmla="*/ 1388533 w 4459111"/>
                <a:gd name="connsiteY3" fmla="*/ 4526845 h 4628445"/>
                <a:gd name="connsiteX4" fmla="*/ 2393244 w 4459111"/>
                <a:gd name="connsiteY4" fmla="*/ 4605867 h 4628445"/>
                <a:gd name="connsiteX5" fmla="*/ 4459111 w 4459111"/>
                <a:gd name="connsiteY5" fmla="*/ 4628445 h 46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9111" h="4628445">
                  <a:moveTo>
                    <a:pt x="0" y="0"/>
                  </a:moveTo>
                  <a:lnTo>
                    <a:pt x="733778" y="3691467"/>
                  </a:lnTo>
                  <a:lnTo>
                    <a:pt x="1083733" y="4222045"/>
                  </a:lnTo>
                  <a:lnTo>
                    <a:pt x="1388533" y="4526845"/>
                  </a:lnTo>
                  <a:lnTo>
                    <a:pt x="2393244" y="4605867"/>
                  </a:lnTo>
                  <a:lnTo>
                    <a:pt x="4459111" y="4628445"/>
                  </a:lnTo>
                </a:path>
              </a:pathLst>
            </a:custGeom>
            <a:ln w="88900">
              <a:solidFill>
                <a:srgbClr val="FF6600"/>
              </a:solidFill>
              <a:prstDash val="solid"/>
              <a:extLst>
                <a:ext uri="{C807C97D-BFC1-408E-A445-0C87EB9F89A2}">
                  <ask:lineSketchStyleProps xmlns:ask="http://schemas.microsoft.com/office/drawing/2018/sketchyshapes">
                    <ask:type>
                      <ask:lineSketchNone/>
                    </ask:type>
                  </ask:lineSketchStyleProps>
                </a:ext>
              </a:extLst>
            </a:ln>
          </p:spPr>
          <p:style>
            <a:lnRef idx="3">
              <a:schemeClr val="accent2"/>
            </a:lnRef>
            <a:fillRef idx="0">
              <a:schemeClr val="accent2"/>
            </a:fillRef>
            <a:effectRef idx="2">
              <a:schemeClr val="accent2"/>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cxnSp>
        <p:nvCxnSpPr>
          <p:cNvPr id="218" name="Straight Connector 217"/>
          <p:cNvCxnSpPr/>
          <p:nvPr/>
        </p:nvCxnSpPr>
        <p:spPr>
          <a:xfrm rot="16200000" flipV="1">
            <a:off x="3594433" y="3313938"/>
            <a:ext cx="3019642" cy="3825"/>
          </a:xfrm>
          <a:prstGeom prst="line">
            <a:avLst/>
          </a:prstGeom>
          <a:noFill/>
          <a:ln w="38100" cap="flat" cmpd="sng" algn="ctr">
            <a:solidFill>
              <a:schemeClr val="bg1">
                <a:lumMod val="50000"/>
              </a:schemeClr>
            </a:solidFill>
            <a:prstDash val="solid"/>
            <a:miter lim="800000"/>
          </a:ln>
          <a:effectLst/>
        </p:spPr>
      </p:cxnSp>
      <p:cxnSp>
        <p:nvCxnSpPr>
          <p:cNvPr id="217" name="Straight Connector 216"/>
          <p:cNvCxnSpPr/>
          <p:nvPr/>
        </p:nvCxnSpPr>
        <p:spPr>
          <a:xfrm rot="16200000" flipV="1">
            <a:off x="-313439" y="3433206"/>
            <a:ext cx="3019642" cy="3825"/>
          </a:xfrm>
          <a:prstGeom prst="line">
            <a:avLst/>
          </a:prstGeom>
          <a:noFill/>
          <a:ln w="38100" cap="flat" cmpd="sng" algn="ctr">
            <a:solidFill>
              <a:schemeClr val="bg1">
                <a:lumMod val="50000"/>
              </a:schemeClr>
            </a:solidFill>
            <a:prstDash val="solid"/>
            <a:miter lim="800000"/>
          </a:ln>
          <a:effectLst/>
        </p:spPr>
      </p:cxnSp>
      <p:cxnSp>
        <p:nvCxnSpPr>
          <p:cNvPr id="211" name="Straight Connector 210"/>
          <p:cNvCxnSpPr/>
          <p:nvPr/>
        </p:nvCxnSpPr>
        <p:spPr>
          <a:xfrm flipH="1" flipV="1">
            <a:off x="1195014" y="1935004"/>
            <a:ext cx="0" cy="2993105"/>
          </a:xfrm>
          <a:prstGeom prst="line">
            <a:avLst/>
          </a:prstGeom>
          <a:noFill/>
          <a:ln w="38100" cap="flat" cmpd="sng" algn="ctr">
            <a:solidFill>
              <a:srgbClr val="FFFF00"/>
            </a:solidFill>
            <a:prstDash val="solid"/>
            <a:miter lim="800000"/>
          </a:ln>
          <a:effectLst/>
        </p:spPr>
      </p:cxnSp>
      <p:sp>
        <p:nvSpPr>
          <p:cNvPr id="70" name="TextBox 69"/>
          <p:cNvSpPr txBox="1"/>
          <p:nvPr/>
        </p:nvSpPr>
        <p:spPr>
          <a:xfrm>
            <a:off x="4767735" y="1032297"/>
            <a:ext cx="1211250"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Imaging plane</a:t>
            </a:r>
            <a:endParaRPr kumimoji="0" lang="he-IL" sz="20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2" name="TextBox 91"/>
          <p:cNvSpPr txBox="1"/>
          <p:nvPr/>
        </p:nvSpPr>
        <p:spPr>
          <a:xfrm rot="16200000">
            <a:off x="2448433" y="768030"/>
            <a:ext cx="1483532"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Scattering tissue</a:t>
            </a:r>
            <a:endParaRPr kumimoji="0" lang="he-IL" sz="20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28" name="TextBox 127"/>
          <p:cNvSpPr txBox="1"/>
          <p:nvPr/>
        </p:nvSpPr>
        <p:spPr>
          <a:xfrm>
            <a:off x="489004" y="1159166"/>
            <a:ext cx="1524205"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Illumination plane</a:t>
            </a:r>
            <a:endParaRPr kumimoji="0" lang="he-IL" sz="20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180" name="Group 179"/>
          <p:cNvGrpSpPr/>
          <p:nvPr/>
        </p:nvGrpSpPr>
        <p:grpSpPr>
          <a:xfrm rot="16200000">
            <a:off x="1988517" y="3279793"/>
            <a:ext cx="2415432" cy="324266"/>
            <a:chOff x="1595082" y="3179966"/>
            <a:chExt cx="2024225" cy="277814"/>
          </a:xfrm>
        </p:grpSpPr>
        <p:grpSp>
          <p:nvGrpSpPr>
            <p:cNvPr id="181" name="Group 180">
              <a:extLst>
                <a:ext uri="{FF2B5EF4-FFF2-40B4-BE49-F238E27FC236}">
                  <a16:creationId xmlns:a16="http://schemas.microsoft.com/office/drawing/2014/main" id="{B8259C28-5198-4812-B985-64E808FC412A}"/>
                </a:ext>
              </a:extLst>
            </p:cNvPr>
            <p:cNvGrpSpPr/>
            <p:nvPr/>
          </p:nvGrpSpPr>
          <p:grpSpPr>
            <a:xfrm>
              <a:off x="1595082" y="3179966"/>
              <a:ext cx="2024225" cy="277814"/>
              <a:chOff x="879122" y="3224893"/>
              <a:chExt cx="2179764" cy="408215"/>
            </a:xfrm>
            <a:solidFill>
              <a:srgbClr val="FFCCCC"/>
            </a:solidFill>
          </p:grpSpPr>
          <p:sp>
            <p:nvSpPr>
              <p:cNvPr id="188" name="Oval 187">
                <a:extLst>
                  <a:ext uri="{FF2B5EF4-FFF2-40B4-BE49-F238E27FC236}">
                    <a16:creationId xmlns:a16="http://schemas.microsoft.com/office/drawing/2014/main" id="{B6139F7F-DD88-4F96-90F4-A5344CC207F4}"/>
                  </a:ext>
                </a:extLst>
              </p:cNvPr>
              <p:cNvSpPr/>
              <p:nvPr/>
            </p:nvSpPr>
            <p:spPr>
              <a:xfrm>
                <a:off x="1689197" y="3401786"/>
                <a:ext cx="91440" cy="91440"/>
              </a:xfrm>
              <a:prstGeom prst="ellipse">
                <a:avLst/>
              </a:prstGeom>
              <a:solidFill>
                <a:srgbClr val="C00000"/>
              </a:solidFill>
              <a:ln w="19050" cap="flat" cmpd="sng" algn="ctr">
                <a:solidFill>
                  <a:srgbClr val="C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3FCA17BF-5A68-4BB2-B2FD-90EEF1C15418}"/>
                  </a:ext>
                </a:extLst>
              </p:cNvPr>
              <p:cNvSpPr/>
              <p:nvPr/>
            </p:nvSpPr>
            <p:spPr>
              <a:xfrm>
                <a:off x="879122" y="3224893"/>
                <a:ext cx="2179764" cy="408215"/>
              </a:xfrm>
              <a:prstGeom prst="rect">
                <a:avLst/>
              </a:prstGeom>
              <a:solidFill>
                <a:srgbClr val="E7E6E6">
                  <a:lumMod val="90000"/>
                </a:srgbClr>
              </a:solidFill>
              <a:ln w="19050" cap="flat" cmpd="sng" algn="ctr">
                <a:solidFill>
                  <a:srgbClr val="FF9999"/>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24718B45-7B82-435F-9563-DF526960B2AB}"/>
                  </a:ext>
                </a:extLst>
              </p:cNvPr>
              <p:cNvSpPr/>
              <p:nvPr/>
            </p:nvSpPr>
            <p:spPr>
              <a:xfrm>
                <a:off x="1841597" y="349834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C6148300-E780-4FDF-B6A1-DFC2D175BA78}"/>
                  </a:ext>
                </a:extLst>
              </p:cNvPr>
              <p:cNvSpPr/>
              <p:nvPr/>
            </p:nvSpPr>
            <p:spPr>
              <a:xfrm>
                <a:off x="2538448" y="348322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EC8711F4-5B52-420A-BEF9-B863D38C8464}"/>
                  </a:ext>
                </a:extLst>
              </p:cNvPr>
              <p:cNvSpPr/>
              <p:nvPr/>
            </p:nvSpPr>
            <p:spPr>
              <a:xfrm>
                <a:off x="2795550" y="3314535"/>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DEE67230-D63B-40CA-B203-58CEB6ED924D}"/>
                  </a:ext>
                </a:extLst>
              </p:cNvPr>
              <p:cNvSpPr/>
              <p:nvPr/>
            </p:nvSpPr>
            <p:spPr>
              <a:xfrm>
                <a:off x="2298797" y="328545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B636092A-46E9-4E78-8511-2F9553AE4E50}"/>
                  </a:ext>
                </a:extLst>
              </p:cNvPr>
              <p:cNvSpPr/>
              <p:nvPr/>
            </p:nvSpPr>
            <p:spPr>
              <a:xfrm>
                <a:off x="1993997" y="335757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0BBA924D-F518-49CF-9012-D186E2376A81}"/>
                  </a:ext>
                </a:extLst>
              </p:cNvPr>
              <p:cNvSpPr/>
              <p:nvPr/>
            </p:nvSpPr>
            <p:spPr>
              <a:xfrm>
                <a:off x="2153377" y="339829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64672E4C-79AB-490B-A349-B5818AF32C0A}"/>
                  </a:ext>
                </a:extLst>
              </p:cNvPr>
              <p:cNvSpPr/>
              <p:nvPr/>
            </p:nvSpPr>
            <p:spPr>
              <a:xfrm>
                <a:off x="2319737" y="345995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20C50578-F67E-46DD-B190-110CA3B34DEB}"/>
                  </a:ext>
                </a:extLst>
              </p:cNvPr>
              <p:cNvSpPr/>
              <p:nvPr/>
            </p:nvSpPr>
            <p:spPr>
              <a:xfrm>
                <a:off x="2562877" y="33191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957CF6DC-B45A-4D5A-B619-44C7B5F4BD78}"/>
                  </a:ext>
                </a:extLst>
              </p:cNvPr>
              <p:cNvSpPr/>
              <p:nvPr/>
            </p:nvSpPr>
            <p:spPr>
              <a:xfrm>
                <a:off x="2715277" y="34715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635371D4-E78E-4577-99DC-076E188D8CCA}"/>
                  </a:ext>
                </a:extLst>
              </p:cNvPr>
              <p:cNvSpPr/>
              <p:nvPr/>
            </p:nvSpPr>
            <p:spPr>
              <a:xfrm>
                <a:off x="1777614" y="329476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2" name="Oval 181">
              <a:extLst>
                <a:ext uri="{FF2B5EF4-FFF2-40B4-BE49-F238E27FC236}">
                  <a16:creationId xmlns:a16="http://schemas.microsoft.com/office/drawing/2014/main" id="{C6148300-E780-4FDF-B6A1-DFC2D175BA78}"/>
                </a:ext>
              </a:extLst>
            </p:cNvPr>
            <p:cNvSpPr/>
            <p:nvPr/>
          </p:nvSpPr>
          <p:spPr>
            <a:xfrm>
              <a:off x="2021983" y="3366946"/>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EC8711F4-5B52-420A-BEF9-B863D38C8464}"/>
                </a:ext>
              </a:extLst>
            </p:cNvPr>
            <p:cNvSpPr/>
            <p:nvPr/>
          </p:nvSpPr>
          <p:spPr>
            <a:xfrm>
              <a:off x="2260740" y="325214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DEE67230-D63B-40CA-B203-58CEB6ED924D}"/>
                </a:ext>
              </a:extLst>
            </p:cNvPr>
            <p:cNvSpPr/>
            <p:nvPr/>
          </p:nvSpPr>
          <p:spPr>
            <a:xfrm>
              <a:off x="1799433" y="3232348"/>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0BBA924D-F518-49CF-9012-D186E2376A81}"/>
                </a:ext>
              </a:extLst>
            </p:cNvPr>
            <p:cNvSpPr/>
            <p:nvPr/>
          </p:nvSpPr>
          <p:spPr>
            <a:xfrm>
              <a:off x="1664389" y="3309147"/>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B636092A-46E9-4E78-8511-2F9553AE4E50}"/>
                </a:ext>
              </a:extLst>
            </p:cNvPr>
            <p:cNvSpPr/>
            <p:nvPr/>
          </p:nvSpPr>
          <p:spPr>
            <a:xfrm>
              <a:off x="1977770" y="328599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0BBA924D-F518-49CF-9012-D186E2376A81}"/>
                </a:ext>
              </a:extLst>
            </p:cNvPr>
            <p:cNvSpPr/>
            <p:nvPr/>
          </p:nvSpPr>
          <p:spPr>
            <a:xfrm>
              <a:off x="2125777" y="3313704"/>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207" name="Straight Connector 206"/>
          <p:cNvCxnSpPr/>
          <p:nvPr/>
        </p:nvCxnSpPr>
        <p:spPr>
          <a:xfrm flipH="1" flipV="1">
            <a:off x="2996400" y="1947599"/>
            <a:ext cx="0" cy="2993105"/>
          </a:xfrm>
          <a:prstGeom prst="line">
            <a:avLst/>
          </a:prstGeom>
          <a:noFill/>
          <a:ln w="38100" cap="flat" cmpd="sng" algn="ctr">
            <a:solidFill>
              <a:srgbClr val="0072BD"/>
            </a:solidFill>
            <a:prstDash val="solid"/>
            <a:miter lim="800000"/>
          </a:ln>
          <a:effectLst/>
        </p:spPr>
      </p:cxnSp>
      <p:cxnSp>
        <p:nvCxnSpPr>
          <p:cNvPr id="209" name="Straight Connector 208"/>
          <p:cNvCxnSpPr/>
          <p:nvPr/>
        </p:nvCxnSpPr>
        <p:spPr>
          <a:xfrm flipH="1" flipV="1">
            <a:off x="2489406" y="1947038"/>
            <a:ext cx="0" cy="2993105"/>
          </a:xfrm>
          <a:prstGeom prst="line">
            <a:avLst/>
          </a:prstGeom>
          <a:noFill/>
          <a:ln w="38100" cap="flat" cmpd="sng" algn="ctr">
            <a:solidFill>
              <a:srgbClr val="D95319"/>
            </a:solidFill>
            <a:prstDash val="solid"/>
            <a:miter lim="800000"/>
          </a:ln>
          <a:effectLst/>
        </p:spPr>
      </p:cxnSp>
      <p:grpSp>
        <p:nvGrpSpPr>
          <p:cNvPr id="29" name="Group 28"/>
          <p:cNvGrpSpPr/>
          <p:nvPr/>
        </p:nvGrpSpPr>
        <p:grpSpPr>
          <a:xfrm>
            <a:off x="6593360" y="883040"/>
            <a:ext cx="4369556" cy="4559343"/>
            <a:chOff x="6678393" y="1459838"/>
            <a:chExt cx="4369556" cy="4559343"/>
          </a:xfrm>
        </p:grpSpPr>
        <p:sp>
          <p:nvSpPr>
            <p:cNvPr id="238" name="Freeform 237"/>
            <p:cNvSpPr/>
            <p:nvPr/>
          </p:nvSpPr>
          <p:spPr>
            <a:xfrm>
              <a:off x="6707235" y="1459838"/>
              <a:ext cx="4340714" cy="597829"/>
            </a:xfrm>
            <a:custGeom>
              <a:avLst/>
              <a:gdLst>
                <a:gd name="connsiteX0" fmla="*/ 0 w 4587240"/>
                <a:gd name="connsiteY0" fmla="*/ 0 h 632460"/>
                <a:gd name="connsiteX1" fmla="*/ 4587240 w 4587240"/>
                <a:gd name="connsiteY1" fmla="*/ 632460 h 632460"/>
              </a:gdLst>
              <a:ahLst/>
              <a:cxnLst>
                <a:cxn ang="0">
                  <a:pos x="connsiteX0" y="connsiteY0"/>
                </a:cxn>
                <a:cxn ang="0">
                  <a:pos x="connsiteX1" y="connsiteY1"/>
                </a:cxn>
              </a:cxnLst>
              <a:rect l="l" t="t" r="r" b="b"/>
              <a:pathLst>
                <a:path w="4587240" h="632460">
                  <a:moveTo>
                    <a:pt x="0" y="0"/>
                  </a:moveTo>
                  <a:lnTo>
                    <a:pt x="4587240" y="632460"/>
                  </a:lnTo>
                </a:path>
              </a:pathLst>
            </a:custGeom>
            <a:noFill/>
            <a:ln w="889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40" name="Freeform 239"/>
            <p:cNvSpPr/>
            <p:nvPr/>
          </p:nvSpPr>
          <p:spPr>
            <a:xfrm>
              <a:off x="6685604" y="1510257"/>
              <a:ext cx="4268609" cy="4508924"/>
            </a:xfrm>
            <a:custGeom>
              <a:avLst/>
              <a:gdLst>
                <a:gd name="connsiteX0" fmla="*/ 0 w 4511040"/>
                <a:gd name="connsiteY0" fmla="*/ 0 h 4770120"/>
                <a:gd name="connsiteX1" fmla="*/ 1120140 w 4511040"/>
                <a:gd name="connsiteY1" fmla="*/ 3688080 h 4770120"/>
                <a:gd name="connsiteX2" fmla="*/ 1706880 w 4511040"/>
                <a:gd name="connsiteY2" fmla="*/ 4457700 h 4770120"/>
                <a:gd name="connsiteX3" fmla="*/ 2240280 w 4511040"/>
                <a:gd name="connsiteY3" fmla="*/ 4678680 h 4770120"/>
                <a:gd name="connsiteX4" fmla="*/ 4511040 w 4511040"/>
                <a:gd name="connsiteY4" fmla="*/ 4770120 h 477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770120">
                  <a:moveTo>
                    <a:pt x="0" y="0"/>
                  </a:moveTo>
                  <a:lnTo>
                    <a:pt x="1120140" y="3688080"/>
                  </a:lnTo>
                  <a:lnTo>
                    <a:pt x="1706880" y="4457700"/>
                  </a:lnTo>
                  <a:lnTo>
                    <a:pt x="2240280" y="4678680"/>
                  </a:lnTo>
                  <a:lnTo>
                    <a:pt x="4511040" y="4770120"/>
                  </a:lnTo>
                </a:path>
              </a:pathLst>
            </a:custGeom>
            <a:noFill/>
            <a:ln w="889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41" name="Freeform 240"/>
            <p:cNvSpPr/>
            <p:nvPr/>
          </p:nvSpPr>
          <p:spPr>
            <a:xfrm>
              <a:off x="6678393" y="1503054"/>
              <a:ext cx="4283030" cy="4508924"/>
            </a:xfrm>
            <a:custGeom>
              <a:avLst/>
              <a:gdLst>
                <a:gd name="connsiteX0" fmla="*/ 0 w 4526280"/>
                <a:gd name="connsiteY0" fmla="*/ 0 h 4815840"/>
                <a:gd name="connsiteX1" fmla="*/ 251460 w 4526280"/>
                <a:gd name="connsiteY1" fmla="*/ 2804160 h 4815840"/>
                <a:gd name="connsiteX2" fmla="*/ 388620 w 4526280"/>
                <a:gd name="connsiteY2" fmla="*/ 4023360 h 4815840"/>
                <a:gd name="connsiteX3" fmla="*/ 571500 w 4526280"/>
                <a:gd name="connsiteY3" fmla="*/ 4526280 h 4815840"/>
                <a:gd name="connsiteX4" fmla="*/ 662940 w 4526280"/>
                <a:gd name="connsiteY4" fmla="*/ 4671060 h 4815840"/>
                <a:gd name="connsiteX5" fmla="*/ 1021080 w 4526280"/>
                <a:gd name="connsiteY5" fmla="*/ 4770120 h 4815840"/>
                <a:gd name="connsiteX6" fmla="*/ 2293620 w 4526280"/>
                <a:gd name="connsiteY6" fmla="*/ 4792980 h 4815840"/>
                <a:gd name="connsiteX7" fmla="*/ 4526280 w 4526280"/>
                <a:gd name="connsiteY7" fmla="*/ 4815840 h 481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280" h="4815840">
                  <a:moveTo>
                    <a:pt x="0" y="0"/>
                  </a:moveTo>
                  <a:lnTo>
                    <a:pt x="251460" y="2804160"/>
                  </a:lnTo>
                  <a:lnTo>
                    <a:pt x="388620" y="4023360"/>
                  </a:lnTo>
                  <a:lnTo>
                    <a:pt x="571500" y="4526280"/>
                  </a:lnTo>
                  <a:lnTo>
                    <a:pt x="662940" y="4671060"/>
                  </a:lnTo>
                  <a:lnTo>
                    <a:pt x="1021080" y="4770120"/>
                  </a:lnTo>
                  <a:lnTo>
                    <a:pt x="2293620" y="4792980"/>
                  </a:lnTo>
                  <a:lnTo>
                    <a:pt x="4526280" y="4815840"/>
                  </a:lnTo>
                </a:path>
              </a:pathLst>
            </a:custGeom>
            <a:ln w="88900">
              <a:prstDash val="solid"/>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cxnSp>
        <p:nvCxnSpPr>
          <p:cNvPr id="232" name="Straight Arrow Connector 231"/>
          <p:cNvCxnSpPr/>
          <p:nvPr/>
        </p:nvCxnSpPr>
        <p:spPr>
          <a:xfrm flipH="1" flipV="1">
            <a:off x="6578539" y="619050"/>
            <a:ext cx="4079" cy="480932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6585749" y="5428371"/>
            <a:ext cx="4686818" cy="216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rot="16200000">
            <a:off x="4719473" y="2788295"/>
            <a:ext cx="2855716" cy="43685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Correlation</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DEDF5716-FF87-42EA-9312-A22ECAEDA1C9}"/>
                  </a:ext>
                </a:extLst>
              </p:cNvPr>
              <p:cNvSpPr txBox="1"/>
              <p:nvPr/>
            </p:nvSpPr>
            <p:spPr>
              <a:xfrm>
                <a:off x="8648655" y="5358619"/>
                <a:ext cx="700484" cy="61094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3600" b="1" i="0"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𝚫</m:t>
                          </m:r>
                        </m:e>
                        <m:sub>
                          <m:r>
                            <a:rPr kumimoji="0" lang="en-US" sz="36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𝒊</m:t>
                          </m:r>
                        </m:sub>
                      </m:sSub>
                    </m:oMath>
                  </m:oMathPara>
                </a14:m>
                <a:endPar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248" name="TextBox 247">
                <a:extLst>
                  <a:ext uri="{FF2B5EF4-FFF2-40B4-BE49-F238E27FC236}">
                    <a16:creationId xmlns:a16="http://schemas.microsoft.com/office/drawing/2014/main" id="{DEDF5716-FF87-42EA-9312-A22ECAEDA1C9}"/>
                  </a:ext>
                </a:extLst>
              </p:cNvPr>
              <p:cNvSpPr txBox="1">
                <a:spLocks noRot="1" noChangeAspect="1" noMove="1" noResize="1" noEditPoints="1" noAdjustHandles="1" noChangeArrowheads="1" noChangeShapeType="1" noTextEdit="1"/>
              </p:cNvSpPr>
              <p:nvPr/>
            </p:nvSpPr>
            <p:spPr>
              <a:xfrm>
                <a:off x="8648655" y="5358619"/>
                <a:ext cx="700484" cy="610940"/>
              </a:xfrm>
              <a:prstGeom prst="rect">
                <a:avLst/>
              </a:prstGeom>
              <a:blipFill>
                <a:blip r:embed="rId8"/>
                <a:stretch>
                  <a:fillRect/>
                </a:stretch>
              </a:blipFill>
            </p:spPr>
            <p:txBody>
              <a:bodyPr/>
              <a:lstStyle/>
              <a:p>
                <a:r>
                  <a:rPr lang="he-IL">
                    <a:noFill/>
                  </a:rPr>
                  <a:t> </a:t>
                </a:r>
              </a:p>
            </p:txBody>
          </p:sp>
        </mc:Fallback>
      </mc:AlternateContent>
      <p:sp>
        <p:nvSpPr>
          <p:cNvPr id="1074" name="TextBox 1073"/>
          <p:cNvSpPr txBox="1"/>
          <p:nvPr/>
        </p:nvSpPr>
        <p:spPr>
          <a:xfrm>
            <a:off x="5929629" y="5067888"/>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3" name="TextBox 322"/>
          <p:cNvSpPr txBox="1"/>
          <p:nvPr/>
        </p:nvSpPr>
        <p:spPr>
          <a:xfrm>
            <a:off x="6008231" y="652601"/>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4" name="TextBox 323"/>
          <p:cNvSpPr txBox="1"/>
          <p:nvPr/>
        </p:nvSpPr>
        <p:spPr>
          <a:xfrm>
            <a:off x="11325346" y="5147162"/>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30</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6" name="TextBox 325"/>
          <p:cNvSpPr txBox="1"/>
          <p:nvPr/>
        </p:nvSpPr>
        <p:spPr>
          <a:xfrm>
            <a:off x="9181581" y="5492248"/>
            <a:ext cx="822460"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el-GR"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μ</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CFC343C9-30E4-4F6C-B6B7-D436EFC8DCAB}"/>
              </a:ext>
            </a:extLst>
          </p:cNvPr>
          <p:cNvGrpSpPr/>
          <p:nvPr/>
        </p:nvGrpSpPr>
        <p:grpSpPr>
          <a:xfrm>
            <a:off x="1834334" y="2666834"/>
            <a:ext cx="536377" cy="1638300"/>
            <a:chOff x="1834334" y="2738601"/>
            <a:chExt cx="536377" cy="1638300"/>
          </a:xfrm>
        </p:grpSpPr>
        <p:cxnSp>
          <p:nvCxnSpPr>
            <p:cNvPr id="81" name="Straight Connector 80">
              <a:extLst>
                <a:ext uri="{FF2B5EF4-FFF2-40B4-BE49-F238E27FC236}">
                  <a16:creationId xmlns:a16="http://schemas.microsoft.com/office/drawing/2014/main" id="{852D7CDC-8B88-45D0-AEA8-B932D0E8032B}"/>
                </a:ext>
              </a:extLst>
            </p:cNvPr>
            <p:cNvCxnSpPr>
              <a:cxnSpLocks/>
            </p:cNvCxnSpPr>
            <p:nvPr/>
          </p:nvCxnSpPr>
          <p:spPr>
            <a:xfrm flipV="1">
              <a:off x="2370711" y="3205238"/>
              <a:ext cx="0" cy="793620"/>
            </a:xfrm>
            <a:prstGeom prst="line">
              <a:avLst/>
            </a:prstGeom>
            <a:ln w="50800">
              <a:solidFill>
                <a:srgbClr val="D95319"/>
              </a:solidFill>
              <a:headEnd type="triangle"/>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94F353ED-969C-44F8-92A4-312DD5CD4213}"/>
                    </a:ext>
                  </a:extLst>
                </p:cNvPr>
                <p:cNvSpPr/>
                <p:nvPr/>
              </p:nvSpPr>
              <p:spPr>
                <a:xfrm rot="16200000">
                  <a:off x="1276794" y="3296141"/>
                  <a:ext cx="16383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D95319"/>
                                </a:solidFill>
                                <a:effectLst/>
                                <a:uLnTx/>
                                <a:uFillTx/>
                                <a:latin typeface="Cambria Math" panose="02040503050406030204" pitchFamily="18" charset="0"/>
                                <a:ea typeface="+mn-ea"/>
                                <a:cs typeface="+mn-cs"/>
                              </a:rPr>
                            </m:ctrlPr>
                          </m:sSubPr>
                          <m:e>
                            <m:r>
                              <m:rPr>
                                <m:sty m:val="p"/>
                              </m:rPr>
                              <a:rPr kumimoji="0" lang="en-US" sz="2800" b="0" i="0" u="none" strike="noStrike" kern="1200" cap="none" spc="0" normalizeH="0" baseline="0" noProof="0">
                                <a:ln>
                                  <a:noFill/>
                                </a:ln>
                                <a:solidFill>
                                  <a:srgbClr val="D95319"/>
                                </a:solidFill>
                                <a:effectLst/>
                                <a:uLnTx/>
                                <a:uFillTx/>
                                <a:latin typeface="Cambria Math" panose="02040503050406030204" pitchFamily="18" charset="0"/>
                                <a:ea typeface="+mn-ea"/>
                                <a:cs typeface="+mn-cs"/>
                              </a:rPr>
                              <m:t>Δ</m:t>
                            </m:r>
                          </m:e>
                          <m:sub>
                            <m:r>
                              <a:rPr kumimoji="0" lang="en-US" sz="2800" b="0" i="1" u="none" strike="noStrike" kern="1200" cap="none" spc="0" normalizeH="0" baseline="0" noProof="0">
                                <a:ln>
                                  <a:noFill/>
                                </a:ln>
                                <a:solidFill>
                                  <a:srgbClr val="D95319"/>
                                </a:solidFill>
                                <a:effectLst/>
                                <a:uLnTx/>
                                <a:uFillTx/>
                                <a:latin typeface="Cambria Math" panose="02040503050406030204" pitchFamily="18" charset="0"/>
                                <a:ea typeface="+mn-ea"/>
                                <a:cs typeface="+mn-cs"/>
                              </a:rPr>
                              <m:t>𝑖</m:t>
                            </m:r>
                          </m:sub>
                        </m:sSub>
                      </m:oMath>
                    </m:oMathPara>
                  </a14:m>
                  <a:endParaRPr kumimoji="0" lang="he-IL" sz="2800" b="0" i="0" u="none" strike="noStrike" kern="1200" cap="none" spc="0" normalizeH="0" baseline="0" noProof="0" dirty="0">
                    <a:ln>
                      <a:noFill/>
                    </a:ln>
                    <a:solidFill>
                      <a:srgbClr val="D95319"/>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2" name="Rectangle 81">
                  <a:extLst>
                    <a:ext uri="{FF2B5EF4-FFF2-40B4-BE49-F238E27FC236}">
                      <a16:creationId xmlns:a16="http://schemas.microsoft.com/office/drawing/2014/main" id="{94F353ED-969C-44F8-92A4-312DD5CD4213}"/>
                    </a:ext>
                  </a:extLst>
                </p:cNvPr>
                <p:cNvSpPr>
                  <a:spLocks noRot="1" noChangeAspect="1" noMove="1" noResize="1" noEditPoints="1" noAdjustHandles="1" noChangeArrowheads="1" noChangeShapeType="1" noTextEdit="1"/>
                </p:cNvSpPr>
                <p:nvPr/>
              </p:nvSpPr>
              <p:spPr>
                <a:xfrm rot="16200000">
                  <a:off x="1276794" y="3296141"/>
                  <a:ext cx="1638300" cy="523220"/>
                </a:xfrm>
                <a:prstGeom prst="rect">
                  <a:avLst/>
                </a:prstGeom>
                <a:blipFill>
                  <a:blip r:embed="rId9"/>
                  <a:stretch>
                    <a:fillRect/>
                  </a:stretch>
                </a:blipFill>
              </p:spPr>
              <p:txBody>
                <a:bodyPr/>
                <a:lstStyle/>
                <a:p>
                  <a:r>
                    <a:rPr lang="he-IL">
                      <a:noFill/>
                    </a:rPr>
                    <a:t> </a:t>
                  </a:r>
                </a:p>
              </p:txBody>
            </p:sp>
          </mc:Fallback>
        </mc:AlternateContent>
      </p:grpSp>
      <p:grpSp>
        <p:nvGrpSpPr>
          <p:cNvPr id="5" name="Group 4">
            <a:extLst>
              <a:ext uri="{FF2B5EF4-FFF2-40B4-BE49-F238E27FC236}">
                <a16:creationId xmlns:a16="http://schemas.microsoft.com/office/drawing/2014/main" id="{6AC98A86-DC8E-46EF-B004-28847D27A884}"/>
              </a:ext>
            </a:extLst>
          </p:cNvPr>
          <p:cNvGrpSpPr/>
          <p:nvPr/>
        </p:nvGrpSpPr>
        <p:grpSpPr>
          <a:xfrm>
            <a:off x="583886" y="1998017"/>
            <a:ext cx="523220" cy="2653629"/>
            <a:chOff x="583886" y="2209484"/>
            <a:chExt cx="523220" cy="2653629"/>
          </a:xfrm>
        </p:grpSpPr>
        <p:cxnSp>
          <p:nvCxnSpPr>
            <p:cNvPr id="78" name="Straight Connector 77">
              <a:extLst>
                <a:ext uri="{FF2B5EF4-FFF2-40B4-BE49-F238E27FC236}">
                  <a16:creationId xmlns:a16="http://schemas.microsoft.com/office/drawing/2014/main" id="{DBDD3394-5BD2-4F38-B247-8BE6B1607B67}"/>
                </a:ext>
              </a:extLst>
            </p:cNvPr>
            <p:cNvCxnSpPr>
              <a:cxnSpLocks/>
            </p:cNvCxnSpPr>
            <p:nvPr/>
          </p:nvCxnSpPr>
          <p:spPr>
            <a:xfrm flipV="1">
              <a:off x="1078523" y="2636158"/>
              <a:ext cx="0" cy="1981107"/>
            </a:xfrm>
            <a:prstGeom prst="line">
              <a:avLst/>
            </a:prstGeom>
            <a:ln w="50800">
              <a:solidFill>
                <a:srgbClr val="FFFF00"/>
              </a:solidFill>
              <a:headEnd type="triangle"/>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E8BB61A2-7913-45BA-A1F3-2E1804F27989}"/>
                    </a:ext>
                  </a:extLst>
                </p:cNvPr>
                <p:cNvSpPr/>
                <p:nvPr/>
              </p:nvSpPr>
              <p:spPr>
                <a:xfrm rot="16200000">
                  <a:off x="-481319" y="3274689"/>
                  <a:ext cx="2653629"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ctrlPr>
                          </m:sSubPr>
                          <m:e>
                            <m:r>
                              <m:rPr>
                                <m:sty m:val="p"/>
                              </m:rPr>
                              <a:rPr kumimoji="0" lang="en-US" sz="2800" b="0" i="0"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Δ</m:t>
                            </m:r>
                          </m:e>
                          <m:sub>
                            <m:r>
                              <a:rPr kumimoji="0" lang="en-US" sz="2800" b="0" i="1" u="none" strike="noStrike" kern="1200" cap="none" spc="0" normalizeH="0" baseline="0" noProof="0" smtClean="0">
                                <a:ln>
                                  <a:noFill/>
                                </a:ln>
                                <a:solidFill>
                                  <a:srgbClr val="FFFF00"/>
                                </a:solidFill>
                                <a:effectLst/>
                                <a:uLnTx/>
                                <a:uFillTx/>
                                <a:latin typeface="Cambria Math" panose="02040503050406030204" pitchFamily="18" charset="0"/>
                                <a:ea typeface="+mn-ea"/>
                                <a:cs typeface="+mn-cs"/>
                              </a:rPr>
                              <m:t>𝑖</m:t>
                            </m:r>
                          </m:sub>
                        </m:sSub>
                      </m:oMath>
                    </m:oMathPara>
                  </a14:m>
                  <a:endParaRPr kumimoji="0" lang="he-IL"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3" name="Rectangle 82">
                  <a:extLst>
                    <a:ext uri="{FF2B5EF4-FFF2-40B4-BE49-F238E27FC236}">
                      <a16:creationId xmlns:a16="http://schemas.microsoft.com/office/drawing/2014/main" id="{E8BB61A2-7913-45BA-A1F3-2E1804F27989}"/>
                    </a:ext>
                  </a:extLst>
                </p:cNvPr>
                <p:cNvSpPr>
                  <a:spLocks noRot="1" noChangeAspect="1" noMove="1" noResize="1" noEditPoints="1" noAdjustHandles="1" noChangeArrowheads="1" noChangeShapeType="1" noTextEdit="1"/>
                </p:cNvSpPr>
                <p:nvPr/>
              </p:nvSpPr>
              <p:spPr>
                <a:xfrm rot="16200000">
                  <a:off x="-481319" y="3274689"/>
                  <a:ext cx="2653629" cy="523220"/>
                </a:xfrm>
                <a:prstGeom prst="rect">
                  <a:avLst/>
                </a:prstGeom>
                <a:blipFill>
                  <a:blip r:embed="rId10"/>
                  <a:stretch>
                    <a:fillRect/>
                  </a:stretch>
                </a:blipFill>
              </p:spPr>
              <p:txBody>
                <a:bodyPr/>
                <a:lstStyle/>
                <a:p>
                  <a:r>
                    <a:rPr lang="he-IL">
                      <a:noFill/>
                    </a:rPr>
                    <a:t> </a:t>
                  </a:r>
                </a:p>
              </p:txBody>
            </p:sp>
          </mc:Fallback>
        </mc:AlternateContent>
      </p:grpSp>
      <p:grpSp>
        <p:nvGrpSpPr>
          <p:cNvPr id="7" name="Group 6">
            <a:extLst>
              <a:ext uri="{FF2B5EF4-FFF2-40B4-BE49-F238E27FC236}">
                <a16:creationId xmlns:a16="http://schemas.microsoft.com/office/drawing/2014/main" id="{22FB9F83-048C-4CCE-BB81-95A0BE6C5556}"/>
              </a:ext>
            </a:extLst>
          </p:cNvPr>
          <p:cNvGrpSpPr/>
          <p:nvPr/>
        </p:nvGrpSpPr>
        <p:grpSpPr>
          <a:xfrm>
            <a:off x="2378596" y="2609911"/>
            <a:ext cx="461665" cy="1638300"/>
            <a:chOff x="2378596" y="2726128"/>
            <a:chExt cx="461665" cy="1638300"/>
          </a:xfrm>
        </p:grpSpPr>
        <p:cxnSp>
          <p:nvCxnSpPr>
            <p:cNvPr id="84" name="Straight Connector 83">
              <a:extLst>
                <a:ext uri="{FF2B5EF4-FFF2-40B4-BE49-F238E27FC236}">
                  <a16:creationId xmlns:a16="http://schemas.microsoft.com/office/drawing/2014/main" id="{852D7CDC-8B88-45D0-AEA8-B932D0E8032B}"/>
                </a:ext>
              </a:extLst>
            </p:cNvPr>
            <p:cNvCxnSpPr>
              <a:cxnSpLocks/>
            </p:cNvCxnSpPr>
            <p:nvPr/>
          </p:nvCxnSpPr>
          <p:spPr>
            <a:xfrm flipV="1">
              <a:off x="2824408" y="3430830"/>
              <a:ext cx="7501" cy="364438"/>
            </a:xfrm>
            <a:prstGeom prst="line">
              <a:avLst/>
            </a:prstGeom>
            <a:ln w="50800">
              <a:solidFill>
                <a:srgbClr val="0072BD"/>
              </a:solidFill>
              <a:headEnd type="triangle" w="sm" len="med"/>
              <a:tailEnd type="triangle" w="sm"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94F353ED-969C-44F8-92A4-312DD5CD4213}"/>
                    </a:ext>
                  </a:extLst>
                </p:cNvPr>
                <p:cNvSpPr/>
                <p:nvPr/>
              </p:nvSpPr>
              <p:spPr>
                <a:xfrm rot="16200000">
                  <a:off x="1790279" y="3314445"/>
                  <a:ext cx="163830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ctrlPr>
                          </m:sSubPr>
                          <m:e>
                            <m:r>
                              <m:rPr>
                                <m:sty m:val="p"/>
                              </m:rPr>
                              <a:rPr kumimoji="0" lang="en-US" sz="2400" b="0" i="0" u="none" strike="noStrike" kern="1200" cap="none" spc="0" normalizeH="0" baseline="0" noProof="0">
                                <a:ln>
                                  <a:noFill/>
                                </a:ln>
                                <a:solidFill>
                                  <a:srgbClr val="4472C4">
                                    <a:lumMod val="75000"/>
                                  </a:srgbClr>
                                </a:solidFill>
                                <a:effectLst/>
                                <a:uLnTx/>
                                <a:uFillTx/>
                                <a:latin typeface="Cambria Math" panose="02040503050406030204" pitchFamily="18" charset="0"/>
                                <a:ea typeface="+mn-ea"/>
                                <a:cs typeface="+mn-cs"/>
                              </a:rPr>
                              <m:t>Δ</m:t>
                            </m:r>
                          </m:e>
                          <m:sub>
                            <m:r>
                              <a:rPr kumimoji="0" lang="en-US" sz="2400" b="0" i="1" u="none" strike="noStrike" kern="1200" cap="none" spc="0" normalizeH="0" baseline="0" noProof="0">
                                <a:ln>
                                  <a:noFill/>
                                </a:ln>
                                <a:solidFill>
                                  <a:srgbClr val="4472C4">
                                    <a:lumMod val="75000"/>
                                  </a:srgbClr>
                                </a:solidFill>
                                <a:effectLst/>
                                <a:uLnTx/>
                                <a:uFillTx/>
                                <a:latin typeface="Cambria Math" panose="02040503050406030204" pitchFamily="18" charset="0"/>
                                <a:ea typeface="+mn-ea"/>
                                <a:cs typeface="+mn-cs"/>
                              </a:rPr>
                              <m:t>𝑖</m:t>
                            </m:r>
                          </m:sub>
                        </m:sSub>
                      </m:oMath>
                    </m:oMathPara>
                  </a14:m>
                  <a:endParaRPr kumimoji="0" lang="he-IL" sz="24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5" name="Rectangle 84">
                  <a:extLst>
                    <a:ext uri="{FF2B5EF4-FFF2-40B4-BE49-F238E27FC236}">
                      <a16:creationId xmlns:a16="http://schemas.microsoft.com/office/drawing/2014/main" id="{94F353ED-969C-44F8-92A4-312DD5CD4213}"/>
                    </a:ext>
                  </a:extLst>
                </p:cNvPr>
                <p:cNvSpPr>
                  <a:spLocks noRot="1" noChangeAspect="1" noMove="1" noResize="1" noEditPoints="1" noAdjustHandles="1" noChangeArrowheads="1" noChangeShapeType="1" noTextEdit="1"/>
                </p:cNvSpPr>
                <p:nvPr/>
              </p:nvSpPr>
              <p:spPr>
                <a:xfrm rot="16200000">
                  <a:off x="1790279" y="3314445"/>
                  <a:ext cx="1638300" cy="461665"/>
                </a:xfrm>
                <a:prstGeom prst="rect">
                  <a:avLst/>
                </a:prstGeom>
                <a:blipFill>
                  <a:blip r:embed="rId11"/>
                  <a:stretch>
                    <a:fillRect r="-3947"/>
                  </a:stretch>
                </a:blipFill>
              </p:spPr>
              <p:txBody>
                <a:bodyPr/>
                <a:lstStyle/>
                <a:p>
                  <a:r>
                    <a:rPr lang="he-IL">
                      <a:noFill/>
                    </a:rPr>
                    <a:t> </a:t>
                  </a:r>
                </a:p>
              </p:txBody>
            </p:sp>
          </mc:Fallback>
        </mc:AlternateContent>
      </p:grpSp>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E8BB61A2-7913-45BA-A1F3-2E1804F27989}"/>
                  </a:ext>
                </a:extLst>
              </p:cNvPr>
              <p:cNvSpPr/>
              <p:nvPr/>
            </p:nvSpPr>
            <p:spPr>
              <a:xfrm>
                <a:off x="8166837" y="5241026"/>
                <a:ext cx="2029488" cy="72853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40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ctrlPr>
                      </m:sSubPr>
                      <m:e>
                        <m:acc>
                          <m:accPr>
                            <m:chr m:val="̂"/>
                            <m:ctrlPr>
                              <a:rPr kumimoji="0" lang="en-IL" sz="40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ctrlPr>
                          </m:accPr>
                          <m:e>
                            <m:r>
                              <m:rPr>
                                <m:sty m:val="p"/>
                              </m:rPr>
                              <a:rPr kumimoji="0" lang="en-US" sz="4000" b="0" i="0" u="none" strike="noStrike" kern="1200" cap="none" spc="0" normalizeH="0" baseline="0" noProof="0">
                                <a:ln>
                                  <a:noFill/>
                                </a:ln>
                                <a:solidFill>
                                  <a:srgbClr val="FF00FF"/>
                                </a:solidFill>
                                <a:effectLst/>
                                <a:uLnTx/>
                                <a:uFillTx/>
                                <a:latin typeface="Cambria Math" panose="02040503050406030204" pitchFamily="18" charset="0"/>
                                <a:ea typeface="+mn-ea"/>
                                <a:cs typeface="+mn-cs"/>
                              </a:rPr>
                              <m:t>Δ</m:t>
                            </m:r>
                          </m:e>
                        </m:acc>
                      </m:e>
                      <m:sub>
                        <m:r>
                          <a:rPr kumimoji="0" lang="en-US" sz="40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t>𝑖</m:t>
                        </m:r>
                      </m:sub>
                    </m:sSub>
                  </m:oMath>
                </a14:m>
                <a:r>
                  <a:rPr kumimoji="0" lang="en-US" sz="4000" b="0"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[rad]</a:t>
                </a:r>
                <a:endParaRPr kumimoji="0" lang="he-IL" sz="4000" b="0"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40" name="Rectangle 139">
                <a:extLst>
                  <a:ext uri="{FF2B5EF4-FFF2-40B4-BE49-F238E27FC236}">
                    <a16:creationId xmlns:a16="http://schemas.microsoft.com/office/drawing/2014/main" id="{E8BB61A2-7913-45BA-A1F3-2E1804F27989}"/>
                  </a:ext>
                </a:extLst>
              </p:cNvPr>
              <p:cNvSpPr>
                <a:spLocks noRot="1" noChangeAspect="1" noMove="1" noResize="1" noEditPoints="1" noAdjustHandles="1" noChangeArrowheads="1" noChangeShapeType="1" noTextEdit="1"/>
              </p:cNvSpPr>
              <p:nvPr/>
            </p:nvSpPr>
            <p:spPr>
              <a:xfrm>
                <a:off x="8166837" y="5241026"/>
                <a:ext cx="2029488" cy="728533"/>
              </a:xfrm>
              <a:prstGeom prst="rect">
                <a:avLst/>
              </a:prstGeom>
              <a:blipFill>
                <a:blip r:embed="rId12"/>
                <a:stretch>
                  <a:fillRect t="-11765" r="-901" b="-36134"/>
                </a:stretch>
              </a:blipFill>
            </p:spPr>
            <p:txBody>
              <a:bodyPr/>
              <a:lstStyle/>
              <a:p>
                <a:r>
                  <a:rPr lang="LID4096">
                    <a:noFill/>
                  </a:rPr>
                  <a:t> </a:t>
                </a:r>
              </a:p>
            </p:txBody>
          </p:sp>
        </mc:Fallback>
      </mc:AlternateContent>
      <p:sp>
        <p:nvSpPr>
          <p:cNvPr id="94" name="Rectangle: Rounded Corners 93">
            <a:extLst>
              <a:ext uri="{FF2B5EF4-FFF2-40B4-BE49-F238E27FC236}">
                <a16:creationId xmlns:a16="http://schemas.microsoft.com/office/drawing/2014/main" id="{EDDC6CFD-C766-4711-B722-FA74C0001FC8}"/>
              </a:ext>
            </a:extLst>
          </p:cNvPr>
          <p:cNvSpPr/>
          <p:nvPr/>
        </p:nvSpPr>
        <p:spPr>
          <a:xfrm>
            <a:off x="4256800" y="2005563"/>
            <a:ext cx="7858646" cy="1055608"/>
          </a:xfrm>
          <a:prstGeom prst="roundRect">
            <a:avLst/>
          </a:prstGeom>
          <a:solidFill>
            <a:srgbClr val="FFFF99"/>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Theorem: ME range depends only on angular displacement.</a:t>
            </a:r>
          </a:p>
        </p:txBody>
      </p:sp>
      <p:sp>
        <p:nvSpPr>
          <p:cNvPr id="137" name="Rectangle: Rounded Corners 136">
            <a:extLst>
              <a:ext uri="{FF2B5EF4-FFF2-40B4-BE49-F238E27FC236}">
                <a16:creationId xmlns:a16="http://schemas.microsoft.com/office/drawing/2014/main" id="{380685F2-87BB-4E22-82BB-6F1321775AB9}"/>
              </a:ext>
            </a:extLst>
          </p:cNvPr>
          <p:cNvSpPr/>
          <p:nvPr/>
        </p:nvSpPr>
        <p:spPr>
          <a:xfrm>
            <a:off x="4249055" y="3219935"/>
            <a:ext cx="7855458" cy="1021556"/>
          </a:xfrm>
          <a:prstGeom prst="roundRect">
            <a:avLst/>
          </a:prstGeom>
          <a:solidFill>
            <a:srgbClr val="FFFF99"/>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rPr>
              <a:t>- Moving the illumination plane farther away, scales the ME range to cover larger patterns.</a:t>
            </a:r>
            <a:endParaRPr kumimoji="0" lang="he-IL"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Title 1">
            <a:extLst>
              <a:ext uri="{FF2B5EF4-FFF2-40B4-BE49-F238E27FC236}">
                <a16:creationId xmlns:a16="http://schemas.microsoft.com/office/drawing/2014/main" id="{A1DD173D-1E5F-4982-BB22-7ADE883B6EAA}"/>
              </a:ext>
            </a:extLst>
          </p:cNvPr>
          <p:cNvSpPr txBox="1">
            <a:spLocks/>
          </p:cNvSpPr>
          <p:nvPr/>
        </p:nvSpPr>
        <p:spPr>
          <a:xfrm>
            <a:off x="104627" y="-88143"/>
            <a:ext cx="10864405" cy="9204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Aligning ME correlation in the near and far fields</a:t>
            </a:r>
          </a:p>
        </p:txBody>
      </p:sp>
      <p:grpSp>
        <p:nvGrpSpPr>
          <p:cNvPr id="139" name="Group 138">
            <a:extLst>
              <a:ext uri="{FF2B5EF4-FFF2-40B4-BE49-F238E27FC236}">
                <a16:creationId xmlns:a16="http://schemas.microsoft.com/office/drawing/2014/main" id="{9AE555AE-6E07-4A50-B17F-ED65EEFB3102}"/>
              </a:ext>
            </a:extLst>
          </p:cNvPr>
          <p:cNvGrpSpPr/>
          <p:nvPr/>
        </p:nvGrpSpPr>
        <p:grpSpPr>
          <a:xfrm>
            <a:off x="554033" y="2173932"/>
            <a:ext cx="723403" cy="658898"/>
            <a:chOff x="716814" y="2653295"/>
            <a:chExt cx="723403" cy="658898"/>
          </a:xfrm>
        </p:grpSpPr>
        <p:sp>
          <p:nvSpPr>
            <p:cNvPr id="141" name="Oval 140">
              <a:extLst>
                <a:ext uri="{FF2B5EF4-FFF2-40B4-BE49-F238E27FC236}">
                  <a16:creationId xmlns:a16="http://schemas.microsoft.com/office/drawing/2014/main" id="{35C434DA-D338-443E-965A-F02F6742FACD}"/>
                </a:ext>
              </a:extLst>
            </p:cNvPr>
            <p:cNvSpPr/>
            <p:nvPr/>
          </p:nvSpPr>
          <p:spPr>
            <a:xfrm rot="16200000">
              <a:off x="1256601" y="2831718"/>
              <a:ext cx="208350" cy="158883"/>
            </a:xfrm>
            <a:prstGeom prst="ellipse">
              <a:avLst/>
            </a:prstGeom>
            <a:solidFill>
              <a:srgbClr val="FFC000"/>
            </a:solidFill>
            <a:ln w="28575" cap="flat" cmpd="sng" algn="ctr">
              <a:solidFill>
                <a:srgbClr val="FFC000"/>
              </a:solidFill>
              <a:prstDash val="solid"/>
              <a:miter lim="800000"/>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05CD570F-8C11-4343-99FC-CE222BCF3F11}"/>
                    </a:ext>
                  </a:extLst>
                </p:cNvPr>
                <p:cNvSpPr txBox="1"/>
                <p:nvPr/>
              </p:nvSpPr>
              <p:spPr>
                <a:xfrm>
                  <a:off x="716814" y="2653295"/>
                  <a:ext cx="681532" cy="6588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ctrlPr>
                          </m:sSupPr>
                          <m:e>
                            <m: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𝒊</m:t>
                            </m:r>
                          </m:e>
                          <m:sup>
                            <m: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𝟐</m:t>
                            </m:r>
                          </m:sup>
                        </m:sSup>
                      </m:oMath>
                    </m:oMathPara>
                  </a14:m>
                  <a:endParaRPr kumimoji="0" lang="en-US" sz="32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142" name="TextBox 141">
                  <a:extLst>
                    <a:ext uri="{FF2B5EF4-FFF2-40B4-BE49-F238E27FC236}">
                      <a16:creationId xmlns:a16="http://schemas.microsoft.com/office/drawing/2014/main" id="{05CD570F-8C11-4343-99FC-CE222BCF3F11}"/>
                    </a:ext>
                  </a:extLst>
                </p:cNvPr>
                <p:cNvSpPr txBox="1">
                  <a:spLocks noRot="1" noChangeAspect="1" noMove="1" noResize="1" noEditPoints="1" noAdjustHandles="1" noChangeArrowheads="1" noChangeShapeType="1" noTextEdit="1"/>
                </p:cNvSpPr>
                <p:nvPr/>
              </p:nvSpPr>
              <p:spPr>
                <a:xfrm>
                  <a:off x="716814" y="2653295"/>
                  <a:ext cx="681532" cy="658898"/>
                </a:xfrm>
                <a:prstGeom prst="rect">
                  <a:avLst/>
                </a:prstGeom>
                <a:blipFill>
                  <a:blip r:embed="rId13"/>
                  <a:stretch>
                    <a:fillRect/>
                  </a:stretch>
                </a:blipFill>
              </p:spPr>
              <p:txBody>
                <a:bodyPr/>
                <a:lstStyle/>
                <a:p>
                  <a:r>
                    <a:rPr lang="he-IL">
                      <a:noFill/>
                    </a:rPr>
                    <a:t> </a:t>
                  </a:r>
                </a:p>
              </p:txBody>
            </p:sp>
          </mc:Fallback>
        </mc:AlternateContent>
      </p:grpSp>
      <p:grpSp>
        <p:nvGrpSpPr>
          <p:cNvPr id="143" name="Group 142">
            <a:extLst>
              <a:ext uri="{FF2B5EF4-FFF2-40B4-BE49-F238E27FC236}">
                <a16:creationId xmlns:a16="http://schemas.microsoft.com/office/drawing/2014/main" id="{FECBB19F-ACB1-46F1-9B33-93D0450D557B}"/>
              </a:ext>
            </a:extLst>
          </p:cNvPr>
          <p:cNvGrpSpPr/>
          <p:nvPr/>
        </p:nvGrpSpPr>
        <p:grpSpPr>
          <a:xfrm>
            <a:off x="571442" y="4263637"/>
            <a:ext cx="704259" cy="658898"/>
            <a:chOff x="729131" y="4340039"/>
            <a:chExt cx="704259" cy="658898"/>
          </a:xfrm>
        </p:grpSpPr>
        <p:sp>
          <p:nvSpPr>
            <p:cNvPr id="144" name="Oval 143">
              <a:extLst>
                <a:ext uri="{FF2B5EF4-FFF2-40B4-BE49-F238E27FC236}">
                  <a16:creationId xmlns:a16="http://schemas.microsoft.com/office/drawing/2014/main" id="{15122366-C24E-473D-97CA-6BC07BE6A970}"/>
                </a:ext>
              </a:extLst>
            </p:cNvPr>
            <p:cNvSpPr/>
            <p:nvPr/>
          </p:nvSpPr>
          <p:spPr>
            <a:xfrm rot="16200000">
              <a:off x="1249774" y="4371717"/>
              <a:ext cx="208350" cy="158883"/>
            </a:xfrm>
            <a:prstGeom prst="ellipse">
              <a:avLst/>
            </a:prstGeom>
            <a:solidFill>
              <a:srgbClr val="FF0000"/>
            </a:solidFill>
            <a:ln w="28575" cap="flat" cmpd="sng" algn="ctr">
              <a:solidFill>
                <a:srgbClr val="FF0000"/>
              </a:solidFill>
              <a:prstDash val="solid"/>
              <a:miter lim="800000"/>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74DE3DA1-A54D-45F2-AD91-4D09F896FF05}"/>
                    </a:ext>
                  </a:extLst>
                </p:cNvPr>
                <p:cNvSpPr txBox="1"/>
                <p:nvPr/>
              </p:nvSpPr>
              <p:spPr>
                <a:xfrm>
                  <a:off x="729131" y="4340039"/>
                  <a:ext cx="681532" cy="6588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t>𝒊</m:t>
                            </m:r>
                          </m:e>
                          <m:sup>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t>𝟏</m:t>
                            </m:r>
                          </m:sup>
                        </m:sSup>
                      </m:oMath>
                    </m:oMathPara>
                  </a14:m>
                  <a:endParaRPr kumimoji="0" lang="en-US" sz="32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45" name="TextBox 144">
                  <a:extLst>
                    <a:ext uri="{FF2B5EF4-FFF2-40B4-BE49-F238E27FC236}">
                      <a16:creationId xmlns:a16="http://schemas.microsoft.com/office/drawing/2014/main" id="{74DE3DA1-A54D-45F2-AD91-4D09F896FF05}"/>
                    </a:ext>
                  </a:extLst>
                </p:cNvPr>
                <p:cNvSpPr txBox="1">
                  <a:spLocks noRot="1" noChangeAspect="1" noMove="1" noResize="1" noEditPoints="1" noAdjustHandles="1" noChangeArrowheads="1" noChangeShapeType="1" noTextEdit="1"/>
                </p:cNvSpPr>
                <p:nvPr/>
              </p:nvSpPr>
              <p:spPr>
                <a:xfrm>
                  <a:off x="729131" y="4340039"/>
                  <a:ext cx="681532" cy="658898"/>
                </a:xfrm>
                <a:prstGeom prst="rect">
                  <a:avLst/>
                </a:prstGeom>
                <a:blipFill>
                  <a:blip r:embed="rId14"/>
                  <a:stretch>
                    <a:fillRect/>
                  </a:stretch>
                </a:blipFill>
              </p:spPr>
              <p:txBody>
                <a:bodyPr/>
                <a:lstStyle/>
                <a:p>
                  <a:r>
                    <a:rPr lang="he-IL">
                      <a:noFill/>
                    </a:rPr>
                    <a:t> </a:t>
                  </a:r>
                </a:p>
              </p:txBody>
            </p:sp>
          </mc:Fallback>
        </mc:AlternateContent>
      </p:grpSp>
      <p:sp>
        <p:nvSpPr>
          <p:cNvPr id="147" name="Rectangle: Rounded Corners 146">
            <a:extLst>
              <a:ext uri="{FF2B5EF4-FFF2-40B4-BE49-F238E27FC236}">
                <a16:creationId xmlns:a16="http://schemas.microsoft.com/office/drawing/2014/main" id="{13E4DAC6-BFB7-452F-B7F1-1735220F4C56}"/>
              </a:ext>
            </a:extLst>
          </p:cNvPr>
          <p:cNvSpPr/>
          <p:nvPr/>
        </p:nvSpPr>
        <p:spPr>
          <a:xfrm>
            <a:off x="4275680" y="4419698"/>
            <a:ext cx="7856936" cy="1055608"/>
          </a:xfrm>
          <a:prstGeom prst="roundRect">
            <a:avLst/>
          </a:prstGeom>
          <a:solidFill>
            <a:srgbClr val="FFFF99"/>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Imaging-through-scattering is easier in far-field than near-field</a:t>
            </a:r>
          </a:p>
        </p:txBody>
      </p:sp>
      <p:pic>
        <p:nvPicPr>
          <p:cNvPr id="98" name="Picture 97">
            <a:extLst>
              <a:ext uri="{FF2B5EF4-FFF2-40B4-BE49-F238E27FC236}">
                <a16:creationId xmlns:a16="http://schemas.microsoft.com/office/drawing/2014/main" id="{4269CECA-AABB-4A6C-BDE5-CD51BC67D983}"/>
              </a:ext>
            </a:extLst>
          </p:cNvPr>
          <p:cNvPicPr>
            <a:picLocks noChangeAspect="1"/>
          </p:cNvPicPr>
          <p:nvPr/>
        </p:nvPicPr>
        <p:blipFill rotWithShape="1">
          <a:blip r:embed="rId15">
            <a:extLst>
              <a:ext uri="{28A0092B-C50C-407E-A947-70E740481C1C}">
                <a14:useLocalDpi xmlns:a14="http://schemas.microsoft.com/office/drawing/2010/main" val="0"/>
              </a:ext>
            </a:extLst>
          </a:blip>
          <a:srcRect t="89" b="89"/>
          <a:stretch/>
        </p:blipFill>
        <p:spPr>
          <a:xfrm>
            <a:off x="22599" y="2503381"/>
            <a:ext cx="2326237" cy="1932039"/>
          </a:xfrm>
          <a:prstGeom prst="rect">
            <a:avLst/>
          </a:prstGeom>
          <a:ln>
            <a:noFill/>
          </a:ln>
          <a:scene3d>
            <a:camera prst="isometricOffAxis1Left"/>
            <a:lightRig rig="threePt" dir="t"/>
          </a:scene3d>
        </p:spPr>
      </p:pic>
      <p:grpSp>
        <p:nvGrpSpPr>
          <p:cNvPr id="9" name="Group 8">
            <a:extLst>
              <a:ext uri="{FF2B5EF4-FFF2-40B4-BE49-F238E27FC236}">
                <a16:creationId xmlns:a16="http://schemas.microsoft.com/office/drawing/2014/main" id="{E621E7C8-D979-45C5-B412-3289916C8BFB}"/>
              </a:ext>
            </a:extLst>
          </p:cNvPr>
          <p:cNvGrpSpPr/>
          <p:nvPr/>
        </p:nvGrpSpPr>
        <p:grpSpPr>
          <a:xfrm>
            <a:off x="1151443" y="2251182"/>
            <a:ext cx="2105451" cy="2311304"/>
            <a:chOff x="1145845" y="2154323"/>
            <a:chExt cx="2105451" cy="2311304"/>
          </a:xfrm>
        </p:grpSpPr>
        <p:grpSp>
          <p:nvGrpSpPr>
            <p:cNvPr id="8" name="Group 7">
              <a:extLst>
                <a:ext uri="{FF2B5EF4-FFF2-40B4-BE49-F238E27FC236}">
                  <a16:creationId xmlns:a16="http://schemas.microsoft.com/office/drawing/2014/main" id="{EF8B55EC-D6F0-4667-810F-9BDFE4C829DC}"/>
                </a:ext>
              </a:extLst>
            </p:cNvPr>
            <p:cNvGrpSpPr/>
            <p:nvPr/>
          </p:nvGrpSpPr>
          <p:grpSpPr>
            <a:xfrm>
              <a:off x="2304099" y="2154323"/>
              <a:ext cx="947197" cy="1196079"/>
              <a:chOff x="2304099" y="2169964"/>
              <a:chExt cx="947197" cy="1139306"/>
            </a:xfrm>
          </p:grpSpPr>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E8BB61A2-7913-45BA-A1F3-2E1804F27989}"/>
                      </a:ext>
                    </a:extLst>
                  </p:cNvPr>
                  <p:cNvSpPr/>
                  <p:nvPr/>
                </p:nvSpPr>
                <p:spPr>
                  <a:xfrm>
                    <a:off x="2304099" y="2169964"/>
                    <a:ext cx="947197" cy="53758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ctrlPr>
                            </m:sSubPr>
                            <m:e>
                              <m:acc>
                                <m:accPr>
                                  <m:chr m:val="̂"/>
                                  <m:ctrlPr>
                                    <a:rPr kumimoji="0" lang="en-IL"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ctrlPr>
                                </m:accPr>
                                <m:e>
                                  <m:r>
                                    <m:rPr>
                                      <m:sty m:val="p"/>
                                    </m:rPr>
                                    <a:rPr kumimoji="0" lang="en-US" sz="2800" b="0" i="0" u="none" strike="noStrike" kern="1200" cap="none" spc="0" normalizeH="0" baseline="0" noProof="0">
                                      <a:ln>
                                        <a:noFill/>
                                      </a:ln>
                                      <a:solidFill>
                                        <a:srgbClr val="FF00FF"/>
                                      </a:solidFill>
                                      <a:effectLst/>
                                      <a:uLnTx/>
                                      <a:uFillTx/>
                                      <a:latin typeface="Cambria Math" panose="02040503050406030204" pitchFamily="18" charset="0"/>
                                      <a:ea typeface="+mn-ea"/>
                                      <a:cs typeface="+mn-cs"/>
                                    </a:rPr>
                                    <m:t>Δ</m:t>
                                  </m:r>
                                </m:e>
                              </m:acc>
                            </m:e>
                            <m:sub>
                              <m:r>
                                <a:rPr kumimoji="0" 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cs typeface="+mn-cs"/>
                                </a:rPr>
                                <m:t>𝑖</m:t>
                              </m:r>
                            </m:sub>
                          </m:sSub>
                        </m:oMath>
                      </m:oMathPara>
                    </a14:m>
                    <a:endParaRPr kumimoji="0" lang="he-IL" sz="2800" b="0"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6" name="Rectangle 85">
                    <a:extLst>
                      <a:ext uri="{FF2B5EF4-FFF2-40B4-BE49-F238E27FC236}">
                        <a16:creationId xmlns:a16="http://schemas.microsoft.com/office/drawing/2014/main" id="{E8BB61A2-7913-45BA-A1F3-2E1804F27989}"/>
                      </a:ext>
                    </a:extLst>
                  </p:cNvPr>
                  <p:cNvSpPr>
                    <a:spLocks noRot="1" noChangeAspect="1" noMove="1" noResize="1" noEditPoints="1" noAdjustHandles="1" noChangeArrowheads="1" noChangeShapeType="1" noTextEdit="1"/>
                  </p:cNvSpPr>
                  <p:nvPr/>
                </p:nvSpPr>
                <p:spPr>
                  <a:xfrm>
                    <a:off x="2304099" y="2169964"/>
                    <a:ext cx="947197" cy="537583"/>
                  </a:xfrm>
                  <a:prstGeom prst="rect">
                    <a:avLst/>
                  </a:prstGeom>
                  <a:blipFill>
                    <a:blip r:embed="rId16"/>
                    <a:stretch>
                      <a:fillRect/>
                    </a:stretch>
                  </a:blipFill>
                </p:spPr>
                <p:txBody>
                  <a:bodyPr/>
                  <a:lstStyle/>
                  <a:p>
                    <a:r>
                      <a:rPr lang="he-IL">
                        <a:noFill/>
                      </a:rPr>
                      <a:t> </a:t>
                    </a:r>
                  </a:p>
                </p:txBody>
              </p:sp>
            </mc:Fallback>
          </mc:AlternateContent>
          <p:cxnSp>
            <p:nvCxnSpPr>
              <p:cNvPr id="79" name="Connector: Curved 40">
                <a:extLst>
                  <a:ext uri="{FF2B5EF4-FFF2-40B4-BE49-F238E27FC236}">
                    <a16:creationId xmlns:a16="http://schemas.microsoft.com/office/drawing/2014/main" id="{6DB6A7DC-32AD-4C1E-93EB-C729024B0A2C}"/>
                  </a:ext>
                </a:extLst>
              </p:cNvPr>
              <p:cNvCxnSpPr>
                <a:cxnSpLocks/>
                <a:stCxn id="86" idx="2"/>
              </p:cNvCxnSpPr>
              <p:nvPr/>
            </p:nvCxnSpPr>
            <p:spPr>
              <a:xfrm rot="16200000" flipH="1">
                <a:off x="2631526" y="2853720"/>
                <a:ext cx="601722" cy="309378"/>
              </a:xfrm>
              <a:prstGeom prst="curvedConnector3">
                <a:avLst>
                  <a:gd name="adj1" fmla="val 50000"/>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F1F39B60-8683-46CB-8D69-61A013240D43}"/>
                </a:ext>
              </a:extLst>
            </p:cNvPr>
            <p:cNvGrpSpPr/>
            <p:nvPr/>
          </p:nvGrpSpPr>
          <p:grpSpPr>
            <a:xfrm>
              <a:off x="1145845" y="2433018"/>
              <a:ext cx="2073097" cy="2032609"/>
              <a:chOff x="676484" y="1514395"/>
              <a:chExt cx="1667138" cy="1170839"/>
            </a:xfrm>
          </p:grpSpPr>
          <p:cxnSp>
            <p:nvCxnSpPr>
              <p:cNvPr id="87" name="Straight Connector 86">
                <a:extLst>
                  <a:ext uri="{FF2B5EF4-FFF2-40B4-BE49-F238E27FC236}">
                    <a16:creationId xmlns:a16="http://schemas.microsoft.com/office/drawing/2014/main" id="{A6C7CF85-31C9-4DEA-8528-02B60E83AA0D}"/>
                  </a:ext>
                </a:extLst>
              </p:cNvPr>
              <p:cNvCxnSpPr>
                <a:cxnSpLocks/>
                <a:stCxn id="194" idx="3"/>
              </p:cNvCxnSpPr>
              <p:nvPr/>
            </p:nvCxnSpPr>
            <p:spPr>
              <a:xfrm flipH="1">
                <a:off x="681617" y="2102186"/>
                <a:ext cx="1653423" cy="583048"/>
              </a:xfrm>
              <a:prstGeom prst="line">
                <a:avLst/>
              </a:prstGeom>
              <a:ln w="38100">
                <a:solidFill>
                  <a:schemeClr val="bg1"/>
                </a:solidFill>
                <a:prstDash val="dash"/>
              </a:ln>
            </p:spPr>
            <p:style>
              <a:lnRef idx="3">
                <a:schemeClr val="dk1"/>
              </a:lnRef>
              <a:fillRef idx="0">
                <a:schemeClr val="dk1"/>
              </a:fillRef>
              <a:effectRef idx="2">
                <a:schemeClr val="dk1"/>
              </a:effectRef>
              <a:fontRef idx="minor">
                <a:schemeClr val="tx1"/>
              </a:fontRef>
            </p:style>
          </p:cxnSp>
          <p:cxnSp>
            <p:nvCxnSpPr>
              <p:cNvPr id="88" name="Straight Connector 87">
                <a:extLst>
                  <a:ext uri="{FF2B5EF4-FFF2-40B4-BE49-F238E27FC236}">
                    <a16:creationId xmlns:a16="http://schemas.microsoft.com/office/drawing/2014/main" id="{35B194E7-792F-4558-B5E2-277AFA97C896}"/>
                  </a:ext>
                </a:extLst>
              </p:cNvPr>
              <p:cNvCxnSpPr>
                <a:cxnSpLocks/>
                <a:stCxn id="194" idx="4"/>
              </p:cNvCxnSpPr>
              <p:nvPr/>
            </p:nvCxnSpPr>
            <p:spPr>
              <a:xfrm flipH="1" flipV="1">
                <a:off x="676484" y="1514395"/>
                <a:ext cx="1667138" cy="569997"/>
              </a:xfrm>
              <a:prstGeom prst="line">
                <a:avLst/>
              </a:prstGeom>
              <a:ln w="38100">
                <a:solidFill>
                  <a:schemeClr val="bg1"/>
                </a:solidFill>
                <a:prstDash val="dash"/>
              </a:ln>
            </p:spPr>
            <p:style>
              <a:lnRef idx="3">
                <a:schemeClr val="dk1"/>
              </a:lnRef>
              <a:fillRef idx="0">
                <a:schemeClr val="dk1"/>
              </a:fillRef>
              <a:effectRef idx="2">
                <a:schemeClr val="dk1"/>
              </a:effectRef>
              <a:fontRef idx="minor">
                <a:schemeClr val="tx1"/>
              </a:fontRef>
            </p:style>
          </p:cxnSp>
        </p:grpSp>
      </p:grpSp>
      <p:sp>
        <p:nvSpPr>
          <p:cNvPr id="104" name="TextBox 103">
            <a:extLst>
              <a:ext uri="{FF2B5EF4-FFF2-40B4-BE49-F238E27FC236}">
                <a16:creationId xmlns:a16="http://schemas.microsoft.com/office/drawing/2014/main" id="{B2D8E5AD-E318-4B49-8442-D7829B95FE44}"/>
              </a:ext>
            </a:extLst>
          </p:cNvPr>
          <p:cNvSpPr txBox="1"/>
          <p:nvPr/>
        </p:nvSpPr>
        <p:spPr>
          <a:xfrm rot="1264368">
            <a:off x="931120" y="5243339"/>
            <a:ext cx="221098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Far-field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sp>
        <p:nvSpPr>
          <p:cNvPr id="105" name="TextBox 104">
            <a:extLst>
              <a:ext uri="{FF2B5EF4-FFF2-40B4-BE49-F238E27FC236}">
                <a16:creationId xmlns:a16="http://schemas.microsoft.com/office/drawing/2014/main" id="{054AB4DD-93D4-48D8-A606-9F4E65E1C9B6}"/>
              </a:ext>
            </a:extLst>
          </p:cNvPr>
          <p:cNvSpPr txBox="1"/>
          <p:nvPr/>
        </p:nvSpPr>
        <p:spPr>
          <a:xfrm rot="1489697">
            <a:off x="2728154" y="5478601"/>
            <a:ext cx="273907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Near-field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9183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24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2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39"/>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13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P spid="324" grpId="0"/>
      <p:bldP spid="326" grpId="0"/>
      <p:bldP spid="140" grpId="0"/>
      <p:bldP spid="94" grpId="0" animBg="1"/>
      <p:bldP spid="137" grpId="0" animBg="1"/>
      <p:bldP spid="1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extBox 421"/>
          <p:cNvSpPr txBox="1"/>
          <p:nvPr/>
        </p:nvSpPr>
        <p:spPr>
          <a:xfrm>
            <a:off x="4036153" y="984389"/>
            <a:ext cx="1483532"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Scattering tissue</a:t>
            </a:r>
            <a:endParaRPr kumimoji="0" lang="he-IL" sz="20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33" name="Rectangle 232">
            <a:extLst>
              <a:ext uri="{FF2B5EF4-FFF2-40B4-BE49-F238E27FC236}">
                <a16:creationId xmlns:a16="http://schemas.microsoft.com/office/drawing/2014/main" id="{3FCA17BF-5A68-4BB2-B2FD-90EEF1C15418}"/>
              </a:ext>
            </a:extLst>
          </p:cNvPr>
          <p:cNvSpPr/>
          <p:nvPr/>
        </p:nvSpPr>
        <p:spPr>
          <a:xfrm rot="16200000">
            <a:off x="3220657" y="2394983"/>
            <a:ext cx="2797123" cy="1513764"/>
          </a:xfrm>
          <a:prstGeom prst="rect">
            <a:avLst/>
          </a:prstGeom>
          <a:gradFill flip="none" rotWithShape="1">
            <a:gsLst>
              <a:gs pos="85000">
                <a:schemeClr val="bg2">
                  <a:lumMod val="90000"/>
                </a:schemeClr>
              </a:gs>
              <a:gs pos="15000">
                <a:schemeClr val="bg2">
                  <a:lumMod val="90000"/>
                </a:schemeClr>
              </a:gs>
              <a:gs pos="50000">
                <a:schemeClr val="bg2">
                  <a:lumMod val="90000"/>
                </a:schemeClr>
              </a:gs>
              <a:gs pos="0">
                <a:schemeClr val="bg1"/>
              </a:gs>
              <a:gs pos="100000">
                <a:schemeClr val="bg1"/>
              </a:gs>
            </a:gsLst>
            <a:lin ang="0" scaled="0"/>
            <a:tileRect/>
          </a:gradFill>
          <a:ln w="38100" cap="flat">
            <a:solidFill>
              <a:srgbClr val="873A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421" name="Rectangle 420">
            <a:extLst>
              <a:ext uri="{FF2B5EF4-FFF2-40B4-BE49-F238E27FC236}">
                <a16:creationId xmlns:a16="http://schemas.microsoft.com/office/drawing/2014/main" id="{3FCA17BF-5A68-4BB2-B2FD-90EEF1C15418}"/>
              </a:ext>
            </a:extLst>
          </p:cNvPr>
          <p:cNvSpPr/>
          <p:nvPr/>
        </p:nvSpPr>
        <p:spPr>
          <a:xfrm rot="16200000">
            <a:off x="3204492" y="2735239"/>
            <a:ext cx="2797123" cy="841094"/>
          </a:xfrm>
          <a:prstGeom prst="rect">
            <a:avLst/>
          </a:prstGeom>
          <a:gradFill flip="none" rotWithShape="1">
            <a:gsLst>
              <a:gs pos="85000">
                <a:schemeClr val="bg2">
                  <a:lumMod val="90000"/>
                </a:schemeClr>
              </a:gs>
              <a:gs pos="15000">
                <a:schemeClr val="bg2">
                  <a:lumMod val="90000"/>
                </a:schemeClr>
              </a:gs>
              <a:gs pos="50000">
                <a:schemeClr val="bg2">
                  <a:lumMod val="90000"/>
                </a:schemeClr>
              </a:gs>
              <a:gs pos="0">
                <a:schemeClr val="bg1"/>
              </a:gs>
              <a:gs pos="100000">
                <a:schemeClr val="bg1"/>
              </a:gs>
            </a:gsLst>
            <a:lin ang="0" scaled="0"/>
            <a:tileRect/>
          </a:gradFill>
          <a:ln w="38100" cap="flat">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420" name="Rectangle 419">
            <a:extLst>
              <a:ext uri="{FF2B5EF4-FFF2-40B4-BE49-F238E27FC236}">
                <a16:creationId xmlns:a16="http://schemas.microsoft.com/office/drawing/2014/main" id="{3FCA17BF-5A68-4BB2-B2FD-90EEF1C15418}"/>
              </a:ext>
            </a:extLst>
          </p:cNvPr>
          <p:cNvSpPr/>
          <p:nvPr/>
        </p:nvSpPr>
        <p:spPr>
          <a:xfrm rot="16200000">
            <a:off x="3217107" y="2920866"/>
            <a:ext cx="2797123" cy="454152"/>
          </a:xfrm>
          <a:prstGeom prst="rect">
            <a:avLst/>
          </a:prstGeom>
          <a:gradFill flip="none" rotWithShape="1">
            <a:gsLst>
              <a:gs pos="85000">
                <a:schemeClr val="bg2">
                  <a:lumMod val="90000"/>
                </a:schemeClr>
              </a:gs>
              <a:gs pos="15000">
                <a:schemeClr val="bg2">
                  <a:lumMod val="90000"/>
                </a:schemeClr>
              </a:gs>
              <a:gs pos="50000">
                <a:schemeClr val="bg2">
                  <a:lumMod val="90000"/>
                </a:schemeClr>
              </a:gs>
              <a:gs pos="0">
                <a:schemeClr val="bg1"/>
              </a:gs>
              <a:gs pos="100000">
                <a:schemeClr val="bg1"/>
              </a:gs>
            </a:gsLst>
            <a:lin ang="0" scaled="0"/>
            <a:tileRect/>
          </a:gradFill>
          <a:ln w="38100" cap="flat">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419" name="Rectangle 418">
            <a:extLst>
              <a:ext uri="{FF2B5EF4-FFF2-40B4-BE49-F238E27FC236}">
                <a16:creationId xmlns:a16="http://schemas.microsoft.com/office/drawing/2014/main" id="{3FCA17BF-5A68-4BB2-B2FD-90EEF1C15418}"/>
              </a:ext>
            </a:extLst>
          </p:cNvPr>
          <p:cNvSpPr/>
          <p:nvPr/>
        </p:nvSpPr>
        <p:spPr>
          <a:xfrm rot="16200000">
            <a:off x="3218661" y="3087714"/>
            <a:ext cx="2797123" cy="107756"/>
          </a:xfrm>
          <a:prstGeom prst="rect">
            <a:avLst/>
          </a:prstGeom>
          <a:gradFill flip="none" rotWithShape="1">
            <a:gsLst>
              <a:gs pos="85000">
                <a:schemeClr val="bg2">
                  <a:lumMod val="90000"/>
                </a:schemeClr>
              </a:gs>
              <a:gs pos="15000">
                <a:schemeClr val="bg2">
                  <a:lumMod val="90000"/>
                </a:schemeClr>
              </a:gs>
              <a:gs pos="50000">
                <a:schemeClr val="bg2">
                  <a:lumMod val="90000"/>
                </a:schemeClr>
              </a:gs>
              <a:gs pos="0">
                <a:schemeClr val="bg1"/>
              </a:gs>
              <a:gs pos="100000">
                <a:schemeClr val="bg1"/>
              </a:gs>
            </a:gsLst>
            <a:lin ang="0" scaled="0"/>
            <a:tileRect/>
          </a:gradFill>
          <a:ln w="38100" cap="flat">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p:cNvGrpSpPr/>
          <p:nvPr/>
        </p:nvGrpSpPr>
        <p:grpSpPr>
          <a:xfrm>
            <a:off x="5421863" y="717084"/>
            <a:ext cx="6280789" cy="5388849"/>
            <a:chOff x="6615484" y="1151449"/>
            <a:chExt cx="5507823" cy="5388849"/>
          </a:xfrm>
        </p:grpSpPr>
        <p:grpSp>
          <p:nvGrpSpPr>
            <p:cNvPr id="21" name="Group 20"/>
            <p:cNvGrpSpPr/>
            <p:nvPr/>
          </p:nvGrpSpPr>
          <p:grpSpPr>
            <a:xfrm>
              <a:off x="6615484" y="1151449"/>
              <a:ext cx="5507823" cy="5388849"/>
              <a:chOff x="6768711" y="1096489"/>
              <a:chExt cx="5507823" cy="5388849"/>
            </a:xfrm>
          </p:grpSpPr>
          <p:sp>
            <p:nvSpPr>
              <p:cNvPr id="1074" name="TextBox 1073"/>
              <p:cNvSpPr txBox="1"/>
              <p:nvPr/>
            </p:nvSpPr>
            <p:spPr>
              <a:xfrm>
                <a:off x="6854580" y="5785040"/>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3" name="TextBox 322"/>
              <p:cNvSpPr txBox="1"/>
              <p:nvPr/>
            </p:nvSpPr>
            <p:spPr>
              <a:xfrm>
                <a:off x="6768711" y="1165882"/>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32" name="Straight Arrow Connector 231"/>
              <p:cNvCxnSpPr>
                <a:cxnSpLocks/>
              </p:cNvCxnSpPr>
              <p:nvPr/>
            </p:nvCxnSpPr>
            <p:spPr>
              <a:xfrm flipH="1" flipV="1">
                <a:off x="7361546" y="1096489"/>
                <a:ext cx="69388" cy="49109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7434021" y="6007398"/>
                <a:ext cx="4622943" cy="196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DEDF5716-FF87-42EA-9312-A22ECAEDA1C9}"/>
                      </a:ext>
                    </a:extLst>
                  </p:cNvPr>
                  <p:cNvSpPr txBox="1"/>
                  <p:nvPr/>
                </p:nvSpPr>
                <p:spPr>
                  <a:xfrm>
                    <a:off x="9293225" y="5900563"/>
                    <a:ext cx="59580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3200" b="1" i="0"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𝚫</m:t>
                              </m:r>
                            </m:e>
                            <m:sub>
                              <m:r>
                                <a:rPr kumimoji="0" lang="en-US" sz="32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𝒊</m:t>
                              </m:r>
                            </m:sub>
                          </m:sSub>
                        </m:oMath>
                      </m:oMathPara>
                    </a14:m>
                    <a:endPar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248" name="TextBox 247">
                    <a:extLst>
                      <a:ext uri="{FF2B5EF4-FFF2-40B4-BE49-F238E27FC236}">
                        <a16:creationId xmlns:a16="http://schemas.microsoft.com/office/drawing/2014/main" id="{DEDF5716-FF87-42EA-9312-A22ECAEDA1C9}"/>
                      </a:ext>
                    </a:extLst>
                  </p:cNvPr>
                  <p:cNvSpPr txBox="1">
                    <a:spLocks noRot="1" noChangeAspect="1" noMove="1" noResize="1" noEditPoints="1" noAdjustHandles="1" noChangeArrowheads="1" noChangeShapeType="1" noTextEdit="1"/>
                  </p:cNvSpPr>
                  <p:nvPr/>
                </p:nvSpPr>
                <p:spPr>
                  <a:xfrm>
                    <a:off x="9293225" y="5900563"/>
                    <a:ext cx="595802" cy="584775"/>
                  </a:xfrm>
                  <a:prstGeom prst="rect">
                    <a:avLst/>
                  </a:prstGeom>
                  <a:blipFill>
                    <a:blip r:embed="rId6"/>
                    <a:stretch>
                      <a:fillRect/>
                    </a:stretch>
                  </a:blipFill>
                </p:spPr>
                <p:txBody>
                  <a:bodyPr/>
                  <a:lstStyle/>
                  <a:p>
                    <a:r>
                      <a:rPr lang="LID4096">
                        <a:noFill/>
                      </a:rPr>
                      <a:t> </a:t>
                    </a:r>
                  </a:p>
                </p:txBody>
              </p:sp>
            </mc:Fallback>
          </mc:AlternateContent>
          <p:sp>
            <p:nvSpPr>
              <p:cNvPr id="324" name="TextBox 323"/>
              <p:cNvSpPr txBox="1"/>
              <p:nvPr/>
            </p:nvSpPr>
            <p:spPr>
              <a:xfrm>
                <a:off x="11576626" y="5557370"/>
                <a:ext cx="699908" cy="475441"/>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10</a:t>
                </a:r>
                <a:endParaRPr kumimoji="0" lang="he-IL"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26" name="TextBox 325"/>
            <p:cNvSpPr txBox="1"/>
            <p:nvPr/>
          </p:nvSpPr>
          <p:spPr>
            <a:xfrm>
              <a:off x="9520671" y="6070832"/>
              <a:ext cx="811251" cy="400110"/>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el-GR"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μ</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a:t>
              </a:r>
              <a:endParaRPr kumimoji="0" lang="he-IL"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 name="Freeform 5"/>
          <p:cNvSpPr/>
          <p:nvPr/>
        </p:nvSpPr>
        <p:spPr>
          <a:xfrm>
            <a:off x="6236161" y="1081393"/>
            <a:ext cx="4509689" cy="3436119"/>
          </a:xfrm>
          <a:custGeom>
            <a:avLst/>
            <a:gdLst>
              <a:gd name="connsiteX0" fmla="*/ 0 w 4572000"/>
              <a:gd name="connsiteY0" fmla="*/ 0 h 3781425"/>
              <a:gd name="connsiteX1" fmla="*/ 266700 w 4572000"/>
              <a:gd name="connsiteY1" fmla="*/ 114300 h 3781425"/>
              <a:gd name="connsiteX2" fmla="*/ 638175 w 4572000"/>
              <a:gd name="connsiteY2" fmla="*/ 390525 h 3781425"/>
              <a:gd name="connsiteX3" fmla="*/ 1209675 w 4572000"/>
              <a:gd name="connsiteY3" fmla="*/ 952500 h 3781425"/>
              <a:gd name="connsiteX4" fmla="*/ 2047875 w 4572000"/>
              <a:gd name="connsiteY4" fmla="*/ 1828800 h 3781425"/>
              <a:gd name="connsiteX5" fmla="*/ 3114675 w 4572000"/>
              <a:gd name="connsiteY5" fmla="*/ 2847975 h 3781425"/>
              <a:gd name="connsiteX6" fmla="*/ 4162425 w 4572000"/>
              <a:gd name="connsiteY6" fmla="*/ 3543300 h 3781425"/>
              <a:gd name="connsiteX7" fmla="*/ 4572000 w 4572000"/>
              <a:gd name="connsiteY7"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3781425">
                <a:moveTo>
                  <a:pt x="0" y="0"/>
                </a:moveTo>
                <a:lnTo>
                  <a:pt x="266700" y="114300"/>
                </a:lnTo>
                <a:lnTo>
                  <a:pt x="638175" y="390525"/>
                </a:lnTo>
                <a:lnTo>
                  <a:pt x="1209675" y="952500"/>
                </a:lnTo>
                <a:lnTo>
                  <a:pt x="2047875" y="1828800"/>
                </a:lnTo>
                <a:lnTo>
                  <a:pt x="3114675" y="2847975"/>
                </a:lnTo>
                <a:lnTo>
                  <a:pt x="4162425" y="3543300"/>
                </a:lnTo>
                <a:lnTo>
                  <a:pt x="4572000" y="3781425"/>
                </a:lnTo>
              </a:path>
            </a:pathLst>
          </a:custGeom>
          <a:ln/>
        </p:spPr>
        <p:style>
          <a:lnRef idx="3">
            <a:schemeClr val="accent1"/>
          </a:lnRef>
          <a:fillRef idx="0">
            <a:schemeClr val="accent1"/>
          </a:fillRef>
          <a:effectRef idx="2">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7" name="Freeform 6"/>
          <p:cNvSpPr/>
          <p:nvPr/>
        </p:nvSpPr>
        <p:spPr>
          <a:xfrm>
            <a:off x="6226766" y="1141979"/>
            <a:ext cx="4425133" cy="3808293"/>
          </a:xfrm>
          <a:custGeom>
            <a:avLst/>
            <a:gdLst>
              <a:gd name="connsiteX0" fmla="*/ 0 w 4486275"/>
              <a:gd name="connsiteY0" fmla="*/ 0 h 4191000"/>
              <a:gd name="connsiteX1" fmla="*/ 200025 w 4486275"/>
              <a:gd name="connsiteY1" fmla="*/ 219075 h 4191000"/>
              <a:gd name="connsiteX2" fmla="*/ 485775 w 4486275"/>
              <a:gd name="connsiteY2" fmla="*/ 828675 h 4191000"/>
              <a:gd name="connsiteX3" fmla="*/ 962025 w 4486275"/>
              <a:gd name="connsiteY3" fmla="*/ 1914525 h 4191000"/>
              <a:gd name="connsiteX4" fmla="*/ 1543050 w 4486275"/>
              <a:gd name="connsiteY4" fmla="*/ 2847975 h 4191000"/>
              <a:gd name="connsiteX5" fmla="*/ 1971675 w 4486275"/>
              <a:gd name="connsiteY5" fmla="*/ 3333750 h 4191000"/>
              <a:gd name="connsiteX6" fmla="*/ 2743200 w 4486275"/>
              <a:gd name="connsiteY6" fmla="*/ 3800475 h 4191000"/>
              <a:gd name="connsiteX7" fmla="*/ 3600450 w 4486275"/>
              <a:gd name="connsiteY7" fmla="*/ 4067175 h 4191000"/>
              <a:gd name="connsiteX8" fmla="*/ 4486275 w 4486275"/>
              <a:gd name="connsiteY8" fmla="*/ 41910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5" h="4191000">
                <a:moveTo>
                  <a:pt x="0" y="0"/>
                </a:moveTo>
                <a:lnTo>
                  <a:pt x="200025" y="219075"/>
                </a:lnTo>
                <a:lnTo>
                  <a:pt x="485775" y="828675"/>
                </a:lnTo>
                <a:lnTo>
                  <a:pt x="962025" y="1914525"/>
                </a:lnTo>
                <a:lnTo>
                  <a:pt x="1543050" y="2847975"/>
                </a:lnTo>
                <a:lnTo>
                  <a:pt x="1971675" y="3333750"/>
                </a:lnTo>
                <a:lnTo>
                  <a:pt x="2743200" y="3800475"/>
                </a:lnTo>
                <a:lnTo>
                  <a:pt x="3600450" y="4067175"/>
                </a:lnTo>
                <a:lnTo>
                  <a:pt x="4486275" y="4191000"/>
                </a:lnTo>
              </a:path>
            </a:pathLst>
          </a:custGeom>
          <a:ln/>
        </p:spPr>
        <p:style>
          <a:lnRef idx="3">
            <a:schemeClr val="accent2"/>
          </a:lnRef>
          <a:fillRef idx="0">
            <a:schemeClr val="accent2"/>
          </a:fillRef>
          <a:effectRef idx="2">
            <a:schemeClr val="accent2"/>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 name="Freeform 7"/>
          <p:cNvSpPr/>
          <p:nvPr/>
        </p:nvSpPr>
        <p:spPr>
          <a:xfrm>
            <a:off x="6236161" y="1202566"/>
            <a:ext cx="3194363" cy="4223743"/>
          </a:xfrm>
          <a:custGeom>
            <a:avLst/>
            <a:gdLst>
              <a:gd name="connsiteX0" fmla="*/ 0 w 3238500"/>
              <a:gd name="connsiteY0" fmla="*/ 0 h 4648200"/>
              <a:gd name="connsiteX1" fmla="*/ 190500 w 3238500"/>
              <a:gd name="connsiteY1" fmla="*/ 542925 h 4648200"/>
              <a:gd name="connsiteX2" fmla="*/ 352425 w 3238500"/>
              <a:gd name="connsiteY2" fmla="*/ 1247775 h 4648200"/>
              <a:gd name="connsiteX3" fmla="*/ 714375 w 3238500"/>
              <a:gd name="connsiteY3" fmla="*/ 2752725 h 4648200"/>
              <a:gd name="connsiteX4" fmla="*/ 1162050 w 3238500"/>
              <a:gd name="connsiteY4" fmla="*/ 3838575 h 4648200"/>
              <a:gd name="connsiteX5" fmla="*/ 1419225 w 3238500"/>
              <a:gd name="connsiteY5" fmla="*/ 4181475 h 4648200"/>
              <a:gd name="connsiteX6" fmla="*/ 1847850 w 3238500"/>
              <a:gd name="connsiteY6" fmla="*/ 4486275 h 4648200"/>
              <a:gd name="connsiteX7" fmla="*/ 2390775 w 3238500"/>
              <a:gd name="connsiteY7" fmla="*/ 4619625 h 4648200"/>
              <a:gd name="connsiteX8" fmla="*/ 3238500 w 3238500"/>
              <a:gd name="connsiteY8" fmla="*/ 464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0" h="4648200">
                <a:moveTo>
                  <a:pt x="0" y="0"/>
                </a:moveTo>
                <a:lnTo>
                  <a:pt x="190500" y="542925"/>
                </a:lnTo>
                <a:lnTo>
                  <a:pt x="352425" y="1247775"/>
                </a:lnTo>
                <a:lnTo>
                  <a:pt x="714375" y="2752725"/>
                </a:lnTo>
                <a:lnTo>
                  <a:pt x="1162050" y="3838575"/>
                </a:lnTo>
                <a:lnTo>
                  <a:pt x="1419225" y="4181475"/>
                </a:lnTo>
                <a:lnTo>
                  <a:pt x="1847850" y="4486275"/>
                </a:lnTo>
                <a:lnTo>
                  <a:pt x="2390775" y="4619625"/>
                </a:lnTo>
                <a:lnTo>
                  <a:pt x="3238500" y="4648200"/>
                </a:lnTo>
              </a:path>
            </a:pathLst>
          </a:custGeom>
          <a:ln>
            <a:solidFill>
              <a:srgbClr val="FFC000"/>
            </a:solidFill>
          </a:ln>
        </p:spPr>
        <p:style>
          <a:lnRef idx="3">
            <a:schemeClr val="accent6"/>
          </a:lnRef>
          <a:fillRef idx="0">
            <a:schemeClr val="accent6"/>
          </a:fillRef>
          <a:effectRef idx="2">
            <a:schemeClr val="accent6"/>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9" name="Freeform 8"/>
          <p:cNvSpPr/>
          <p:nvPr/>
        </p:nvSpPr>
        <p:spPr>
          <a:xfrm>
            <a:off x="6207975" y="1237187"/>
            <a:ext cx="4453318" cy="4223743"/>
          </a:xfrm>
          <a:custGeom>
            <a:avLst/>
            <a:gdLst>
              <a:gd name="connsiteX0" fmla="*/ 0 w 4514850"/>
              <a:gd name="connsiteY0" fmla="*/ 0 h 4648200"/>
              <a:gd name="connsiteX1" fmla="*/ 114300 w 4514850"/>
              <a:gd name="connsiteY1" fmla="*/ 581025 h 4648200"/>
              <a:gd name="connsiteX2" fmla="*/ 266700 w 4514850"/>
              <a:gd name="connsiteY2" fmla="*/ 1638300 h 4648200"/>
              <a:gd name="connsiteX3" fmla="*/ 400050 w 4514850"/>
              <a:gd name="connsiteY3" fmla="*/ 2628900 h 4648200"/>
              <a:gd name="connsiteX4" fmla="*/ 504825 w 4514850"/>
              <a:gd name="connsiteY4" fmla="*/ 3171825 h 4648200"/>
              <a:gd name="connsiteX5" fmla="*/ 666750 w 4514850"/>
              <a:gd name="connsiteY5" fmla="*/ 3752850 h 4648200"/>
              <a:gd name="connsiteX6" fmla="*/ 695325 w 4514850"/>
              <a:gd name="connsiteY6" fmla="*/ 3914775 h 4648200"/>
              <a:gd name="connsiteX7" fmla="*/ 904875 w 4514850"/>
              <a:gd name="connsiteY7" fmla="*/ 4276725 h 4648200"/>
              <a:gd name="connsiteX8" fmla="*/ 1076325 w 4514850"/>
              <a:gd name="connsiteY8" fmla="*/ 4457700 h 4648200"/>
              <a:gd name="connsiteX9" fmla="*/ 1438275 w 4514850"/>
              <a:gd name="connsiteY9" fmla="*/ 4591050 h 4648200"/>
              <a:gd name="connsiteX10" fmla="*/ 1857375 w 4514850"/>
              <a:gd name="connsiteY10" fmla="*/ 4648200 h 4648200"/>
              <a:gd name="connsiteX11" fmla="*/ 4514850 w 4514850"/>
              <a:gd name="connsiteY11" fmla="*/ 464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4850" h="4648200">
                <a:moveTo>
                  <a:pt x="0" y="0"/>
                </a:moveTo>
                <a:lnTo>
                  <a:pt x="114300" y="581025"/>
                </a:lnTo>
                <a:lnTo>
                  <a:pt x="266700" y="1638300"/>
                </a:lnTo>
                <a:lnTo>
                  <a:pt x="400050" y="2628900"/>
                </a:lnTo>
                <a:lnTo>
                  <a:pt x="504825" y="3171825"/>
                </a:lnTo>
                <a:lnTo>
                  <a:pt x="666750" y="3752850"/>
                </a:lnTo>
                <a:lnTo>
                  <a:pt x="695325" y="3914775"/>
                </a:lnTo>
                <a:lnTo>
                  <a:pt x="904875" y="4276725"/>
                </a:lnTo>
                <a:lnTo>
                  <a:pt x="1076325" y="4457700"/>
                </a:lnTo>
                <a:lnTo>
                  <a:pt x="1438275" y="4591050"/>
                </a:lnTo>
                <a:lnTo>
                  <a:pt x="1857375" y="4648200"/>
                </a:lnTo>
                <a:lnTo>
                  <a:pt x="4514850" y="4648200"/>
                </a:lnTo>
              </a:path>
            </a:pathLst>
          </a:custGeom>
          <a:ln>
            <a:solidFill>
              <a:srgbClr val="9C3AB0"/>
            </a:solidFill>
          </a:ln>
        </p:spPr>
        <p:style>
          <a:lnRef idx="3">
            <a:schemeClr val="accent4"/>
          </a:lnRef>
          <a:fillRef idx="0">
            <a:schemeClr val="accent4"/>
          </a:fillRef>
          <a:effectRef idx="2">
            <a:schemeClr val="accent4"/>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56" name="Oval 255">
            <a:extLst>
              <a:ext uri="{FF2B5EF4-FFF2-40B4-BE49-F238E27FC236}">
                <a16:creationId xmlns:a16="http://schemas.microsoft.com/office/drawing/2014/main" id="{C6148300-E780-4FDF-B6A1-DFC2D175BA78}"/>
              </a:ext>
            </a:extLst>
          </p:cNvPr>
          <p:cNvSpPr/>
          <p:nvPr/>
        </p:nvSpPr>
        <p:spPr>
          <a:xfrm rot="16200000">
            <a:off x="4657930" y="246543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a:extLst>
              <a:ext uri="{FF2B5EF4-FFF2-40B4-BE49-F238E27FC236}">
                <a16:creationId xmlns:a16="http://schemas.microsoft.com/office/drawing/2014/main" id="{DEE67230-D63B-40CA-B203-58CEB6ED924D}"/>
              </a:ext>
            </a:extLst>
          </p:cNvPr>
          <p:cNvSpPr/>
          <p:nvPr/>
        </p:nvSpPr>
        <p:spPr>
          <a:xfrm rot="16200000">
            <a:off x="4518064" y="249414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a:extLst>
              <a:ext uri="{FF2B5EF4-FFF2-40B4-BE49-F238E27FC236}">
                <a16:creationId xmlns:a16="http://schemas.microsoft.com/office/drawing/2014/main" id="{0BBA924D-F518-49CF-9012-D186E2376A81}"/>
              </a:ext>
            </a:extLst>
          </p:cNvPr>
          <p:cNvSpPr/>
          <p:nvPr/>
        </p:nvSpPr>
        <p:spPr>
          <a:xfrm rot="16200000">
            <a:off x="4563463" y="289213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a:extLst>
              <a:ext uri="{FF2B5EF4-FFF2-40B4-BE49-F238E27FC236}">
                <a16:creationId xmlns:a16="http://schemas.microsoft.com/office/drawing/2014/main" id="{64672E4C-79AB-490B-A349-B5818AF32C0A}"/>
              </a:ext>
            </a:extLst>
          </p:cNvPr>
          <p:cNvSpPr/>
          <p:nvPr/>
        </p:nvSpPr>
        <p:spPr>
          <a:xfrm rot="16200000">
            <a:off x="4673087" y="280403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a:extLst>
              <a:ext uri="{FF2B5EF4-FFF2-40B4-BE49-F238E27FC236}">
                <a16:creationId xmlns:a16="http://schemas.microsoft.com/office/drawing/2014/main" id="{957CF6DC-B45A-4D5A-B619-44C7B5F4BD78}"/>
              </a:ext>
            </a:extLst>
          </p:cNvPr>
          <p:cNvSpPr/>
          <p:nvPr/>
        </p:nvSpPr>
        <p:spPr>
          <a:xfrm rot="16200000">
            <a:off x="4644990" y="226948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a:extLst>
              <a:ext uri="{FF2B5EF4-FFF2-40B4-BE49-F238E27FC236}">
                <a16:creationId xmlns:a16="http://schemas.microsoft.com/office/drawing/2014/main" id="{24718B45-7B82-435F-9563-DF526960B2AB}"/>
              </a:ext>
            </a:extLst>
          </p:cNvPr>
          <p:cNvSpPr/>
          <p:nvPr/>
        </p:nvSpPr>
        <p:spPr>
          <a:xfrm rot="16200000">
            <a:off x="5153429" y="252245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a:extLst>
              <a:ext uri="{FF2B5EF4-FFF2-40B4-BE49-F238E27FC236}">
                <a16:creationId xmlns:a16="http://schemas.microsoft.com/office/drawing/2014/main" id="{C6148300-E780-4FDF-B6A1-DFC2D175BA78}"/>
              </a:ext>
            </a:extLst>
          </p:cNvPr>
          <p:cNvSpPr/>
          <p:nvPr/>
        </p:nvSpPr>
        <p:spPr>
          <a:xfrm rot="16200000">
            <a:off x="5089182" y="189083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a:extLst>
              <a:ext uri="{FF2B5EF4-FFF2-40B4-BE49-F238E27FC236}">
                <a16:creationId xmlns:a16="http://schemas.microsoft.com/office/drawing/2014/main" id="{EC8711F4-5B52-420A-BEF9-B863D38C8464}"/>
              </a:ext>
            </a:extLst>
          </p:cNvPr>
          <p:cNvSpPr/>
          <p:nvPr/>
        </p:nvSpPr>
        <p:spPr>
          <a:xfrm rot="16200000">
            <a:off x="5154100" y="204008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a:extLst>
              <a:ext uri="{FF2B5EF4-FFF2-40B4-BE49-F238E27FC236}">
                <a16:creationId xmlns:a16="http://schemas.microsoft.com/office/drawing/2014/main" id="{DEE67230-D63B-40CA-B203-58CEB6ED924D}"/>
              </a:ext>
            </a:extLst>
          </p:cNvPr>
          <p:cNvSpPr/>
          <p:nvPr/>
        </p:nvSpPr>
        <p:spPr>
          <a:xfrm rot="16200000">
            <a:off x="4869195" y="215639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a:extLst>
              <a:ext uri="{FF2B5EF4-FFF2-40B4-BE49-F238E27FC236}">
                <a16:creationId xmlns:a16="http://schemas.microsoft.com/office/drawing/2014/main" id="{B636092A-46E9-4E78-8511-2F9553AE4E50}"/>
              </a:ext>
            </a:extLst>
          </p:cNvPr>
          <p:cNvSpPr/>
          <p:nvPr/>
        </p:nvSpPr>
        <p:spPr>
          <a:xfrm rot="16200000">
            <a:off x="4949422" y="249414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a:extLst>
              <a:ext uri="{FF2B5EF4-FFF2-40B4-BE49-F238E27FC236}">
                <a16:creationId xmlns:a16="http://schemas.microsoft.com/office/drawing/2014/main" id="{0BBA924D-F518-49CF-9012-D186E2376A81}"/>
              </a:ext>
            </a:extLst>
          </p:cNvPr>
          <p:cNvSpPr/>
          <p:nvPr/>
        </p:nvSpPr>
        <p:spPr>
          <a:xfrm rot="16200000">
            <a:off x="4994715" y="231753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7" name="Oval 266">
            <a:extLst>
              <a:ext uri="{FF2B5EF4-FFF2-40B4-BE49-F238E27FC236}">
                <a16:creationId xmlns:a16="http://schemas.microsoft.com/office/drawing/2014/main" id="{64672E4C-79AB-490B-A349-B5818AF32C0A}"/>
              </a:ext>
            </a:extLst>
          </p:cNvPr>
          <p:cNvSpPr/>
          <p:nvPr/>
        </p:nvSpPr>
        <p:spPr>
          <a:xfrm rot="16200000">
            <a:off x="5063301" y="213318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8" name="Oval 267">
            <a:extLst>
              <a:ext uri="{FF2B5EF4-FFF2-40B4-BE49-F238E27FC236}">
                <a16:creationId xmlns:a16="http://schemas.microsoft.com/office/drawing/2014/main" id="{20C50578-F67E-46DD-B190-110CA3B34DEB}"/>
              </a:ext>
            </a:extLst>
          </p:cNvPr>
          <p:cNvSpPr/>
          <p:nvPr/>
        </p:nvSpPr>
        <p:spPr>
          <a:xfrm rot="16200000">
            <a:off x="4906726" y="186376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69" name="Oval 268">
            <a:extLst>
              <a:ext uri="{FF2B5EF4-FFF2-40B4-BE49-F238E27FC236}">
                <a16:creationId xmlns:a16="http://schemas.microsoft.com/office/drawing/2014/main" id="{635371D4-E78E-4577-99DC-076E188D8CCA}"/>
              </a:ext>
            </a:extLst>
          </p:cNvPr>
          <p:cNvSpPr/>
          <p:nvPr/>
        </p:nvSpPr>
        <p:spPr>
          <a:xfrm rot="16200000">
            <a:off x="5003382" y="277863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a:extLst>
              <a:ext uri="{FF2B5EF4-FFF2-40B4-BE49-F238E27FC236}">
                <a16:creationId xmlns:a16="http://schemas.microsoft.com/office/drawing/2014/main" id="{EC8711F4-5B52-420A-BEF9-B863D38C8464}"/>
              </a:ext>
            </a:extLst>
          </p:cNvPr>
          <p:cNvSpPr/>
          <p:nvPr/>
        </p:nvSpPr>
        <p:spPr>
          <a:xfrm rot="16200000">
            <a:off x="4919801" y="293525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a:extLst>
              <a:ext uri="{FF2B5EF4-FFF2-40B4-BE49-F238E27FC236}">
                <a16:creationId xmlns:a16="http://schemas.microsoft.com/office/drawing/2014/main" id="{C6148300-E780-4FDF-B6A1-DFC2D175BA78}"/>
              </a:ext>
            </a:extLst>
          </p:cNvPr>
          <p:cNvSpPr/>
          <p:nvPr/>
        </p:nvSpPr>
        <p:spPr>
          <a:xfrm rot="16200000">
            <a:off x="4686805" y="192107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a:extLst>
              <a:ext uri="{FF2B5EF4-FFF2-40B4-BE49-F238E27FC236}">
                <a16:creationId xmlns:a16="http://schemas.microsoft.com/office/drawing/2014/main" id="{C6148300-E780-4FDF-B6A1-DFC2D175BA78}"/>
              </a:ext>
            </a:extLst>
          </p:cNvPr>
          <p:cNvSpPr/>
          <p:nvPr/>
        </p:nvSpPr>
        <p:spPr>
          <a:xfrm rot="16200000">
            <a:off x="4402089" y="200096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a:extLst>
              <a:ext uri="{FF2B5EF4-FFF2-40B4-BE49-F238E27FC236}">
                <a16:creationId xmlns:a16="http://schemas.microsoft.com/office/drawing/2014/main" id="{957CF6DC-B45A-4D5A-B619-44C7B5F4BD78}"/>
              </a:ext>
            </a:extLst>
          </p:cNvPr>
          <p:cNvSpPr/>
          <p:nvPr/>
        </p:nvSpPr>
        <p:spPr>
          <a:xfrm rot="16200000">
            <a:off x="4389149" y="180501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74" name="Oval 273">
            <a:extLst>
              <a:ext uri="{FF2B5EF4-FFF2-40B4-BE49-F238E27FC236}">
                <a16:creationId xmlns:a16="http://schemas.microsoft.com/office/drawing/2014/main" id="{C6148300-E780-4FDF-B6A1-DFC2D175BA78}"/>
              </a:ext>
            </a:extLst>
          </p:cNvPr>
          <p:cNvSpPr/>
          <p:nvPr/>
        </p:nvSpPr>
        <p:spPr>
          <a:xfrm rot="16200000">
            <a:off x="4131309" y="397547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75" name="Oval 274">
            <a:extLst>
              <a:ext uri="{FF2B5EF4-FFF2-40B4-BE49-F238E27FC236}">
                <a16:creationId xmlns:a16="http://schemas.microsoft.com/office/drawing/2014/main" id="{EC8711F4-5B52-420A-BEF9-B863D38C8464}"/>
              </a:ext>
            </a:extLst>
          </p:cNvPr>
          <p:cNvSpPr/>
          <p:nvPr/>
        </p:nvSpPr>
        <p:spPr>
          <a:xfrm rot="16200000">
            <a:off x="3943672" y="369057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76" name="Oval 275">
            <a:extLst>
              <a:ext uri="{FF2B5EF4-FFF2-40B4-BE49-F238E27FC236}">
                <a16:creationId xmlns:a16="http://schemas.microsoft.com/office/drawing/2014/main" id="{DEE67230-D63B-40CA-B203-58CEB6ED924D}"/>
              </a:ext>
            </a:extLst>
          </p:cNvPr>
          <p:cNvSpPr/>
          <p:nvPr/>
        </p:nvSpPr>
        <p:spPr>
          <a:xfrm rot="16200000">
            <a:off x="3911322" y="424103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a:extLst>
              <a:ext uri="{FF2B5EF4-FFF2-40B4-BE49-F238E27FC236}">
                <a16:creationId xmlns:a16="http://schemas.microsoft.com/office/drawing/2014/main" id="{0BBA924D-F518-49CF-9012-D186E2376A81}"/>
              </a:ext>
            </a:extLst>
          </p:cNvPr>
          <p:cNvSpPr/>
          <p:nvPr/>
        </p:nvSpPr>
        <p:spPr>
          <a:xfrm rot="16200000">
            <a:off x="4036842" y="440217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a:extLst>
              <a:ext uri="{FF2B5EF4-FFF2-40B4-BE49-F238E27FC236}">
                <a16:creationId xmlns:a16="http://schemas.microsoft.com/office/drawing/2014/main" id="{64672E4C-79AB-490B-A349-B5818AF32C0A}"/>
              </a:ext>
            </a:extLst>
          </p:cNvPr>
          <p:cNvSpPr/>
          <p:nvPr/>
        </p:nvSpPr>
        <p:spPr>
          <a:xfrm rot="16200000">
            <a:off x="4274958" y="433635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a:extLst>
              <a:ext uri="{FF2B5EF4-FFF2-40B4-BE49-F238E27FC236}">
                <a16:creationId xmlns:a16="http://schemas.microsoft.com/office/drawing/2014/main" id="{20C50578-F67E-46DD-B190-110CA3B34DEB}"/>
              </a:ext>
            </a:extLst>
          </p:cNvPr>
          <p:cNvSpPr/>
          <p:nvPr/>
        </p:nvSpPr>
        <p:spPr>
          <a:xfrm rot="16200000">
            <a:off x="3948853" y="394840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a:extLst>
              <a:ext uri="{FF2B5EF4-FFF2-40B4-BE49-F238E27FC236}">
                <a16:creationId xmlns:a16="http://schemas.microsoft.com/office/drawing/2014/main" id="{957CF6DC-B45A-4D5A-B619-44C7B5F4BD78}"/>
              </a:ext>
            </a:extLst>
          </p:cNvPr>
          <p:cNvSpPr/>
          <p:nvPr/>
        </p:nvSpPr>
        <p:spPr>
          <a:xfrm rot="16200000">
            <a:off x="4118369" y="377952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4" name="Oval 283">
            <a:extLst>
              <a:ext uri="{FF2B5EF4-FFF2-40B4-BE49-F238E27FC236}">
                <a16:creationId xmlns:a16="http://schemas.microsoft.com/office/drawing/2014/main" id="{24718B45-7B82-435F-9563-DF526960B2AB}"/>
              </a:ext>
            </a:extLst>
          </p:cNvPr>
          <p:cNvSpPr/>
          <p:nvPr/>
        </p:nvSpPr>
        <p:spPr>
          <a:xfrm rot="16200000">
            <a:off x="4626808" y="403249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5" name="Oval 284">
            <a:extLst>
              <a:ext uri="{FF2B5EF4-FFF2-40B4-BE49-F238E27FC236}">
                <a16:creationId xmlns:a16="http://schemas.microsoft.com/office/drawing/2014/main" id="{C6148300-E780-4FDF-B6A1-DFC2D175BA78}"/>
              </a:ext>
            </a:extLst>
          </p:cNvPr>
          <p:cNvSpPr/>
          <p:nvPr/>
        </p:nvSpPr>
        <p:spPr>
          <a:xfrm rot="16200000">
            <a:off x="4562561" y="340087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6" name="Oval 285">
            <a:extLst>
              <a:ext uri="{FF2B5EF4-FFF2-40B4-BE49-F238E27FC236}">
                <a16:creationId xmlns:a16="http://schemas.microsoft.com/office/drawing/2014/main" id="{EC8711F4-5B52-420A-BEF9-B863D38C8464}"/>
              </a:ext>
            </a:extLst>
          </p:cNvPr>
          <p:cNvSpPr/>
          <p:nvPr/>
        </p:nvSpPr>
        <p:spPr>
          <a:xfrm rot="16200000">
            <a:off x="4374924" y="311597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7" name="Oval 286">
            <a:extLst>
              <a:ext uri="{FF2B5EF4-FFF2-40B4-BE49-F238E27FC236}">
                <a16:creationId xmlns:a16="http://schemas.microsoft.com/office/drawing/2014/main" id="{DEE67230-D63B-40CA-B203-58CEB6ED924D}"/>
              </a:ext>
            </a:extLst>
          </p:cNvPr>
          <p:cNvSpPr/>
          <p:nvPr/>
        </p:nvSpPr>
        <p:spPr>
          <a:xfrm rot="16200000">
            <a:off x="4342574" y="366643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8" name="Oval 287">
            <a:extLst>
              <a:ext uri="{FF2B5EF4-FFF2-40B4-BE49-F238E27FC236}">
                <a16:creationId xmlns:a16="http://schemas.microsoft.com/office/drawing/2014/main" id="{B636092A-46E9-4E78-8511-2F9553AE4E50}"/>
              </a:ext>
            </a:extLst>
          </p:cNvPr>
          <p:cNvSpPr/>
          <p:nvPr/>
        </p:nvSpPr>
        <p:spPr>
          <a:xfrm rot="16200000">
            <a:off x="4422801" y="400418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89" name="Oval 288">
            <a:extLst>
              <a:ext uri="{FF2B5EF4-FFF2-40B4-BE49-F238E27FC236}">
                <a16:creationId xmlns:a16="http://schemas.microsoft.com/office/drawing/2014/main" id="{0BBA924D-F518-49CF-9012-D186E2376A81}"/>
              </a:ext>
            </a:extLst>
          </p:cNvPr>
          <p:cNvSpPr/>
          <p:nvPr/>
        </p:nvSpPr>
        <p:spPr>
          <a:xfrm rot="16200000">
            <a:off x="4468094" y="382757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0" name="Oval 289">
            <a:extLst>
              <a:ext uri="{FF2B5EF4-FFF2-40B4-BE49-F238E27FC236}">
                <a16:creationId xmlns:a16="http://schemas.microsoft.com/office/drawing/2014/main" id="{64672E4C-79AB-490B-A349-B5818AF32C0A}"/>
              </a:ext>
            </a:extLst>
          </p:cNvPr>
          <p:cNvSpPr/>
          <p:nvPr/>
        </p:nvSpPr>
        <p:spPr>
          <a:xfrm rot="16200000">
            <a:off x="4536680" y="364322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1" name="Oval 290">
            <a:extLst>
              <a:ext uri="{FF2B5EF4-FFF2-40B4-BE49-F238E27FC236}">
                <a16:creationId xmlns:a16="http://schemas.microsoft.com/office/drawing/2014/main" id="{20C50578-F67E-46DD-B190-110CA3B34DEB}"/>
              </a:ext>
            </a:extLst>
          </p:cNvPr>
          <p:cNvSpPr/>
          <p:nvPr/>
        </p:nvSpPr>
        <p:spPr>
          <a:xfrm rot="16200000">
            <a:off x="4380105" y="337380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2" name="Oval 291">
            <a:extLst>
              <a:ext uri="{FF2B5EF4-FFF2-40B4-BE49-F238E27FC236}">
                <a16:creationId xmlns:a16="http://schemas.microsoft.com/office/drawing/2014/main" id="{957CF6DC-B45A-4D5A-B619-44C7B5F4BD78}"/>
              </a:ext>
            </a:extLst>
          </p:cNvPr>
          <p:cNvSpPr/>
          <p:nvPr/>
        </p:nvSpPr>
        <p:spPr>
          <a:xfrm rot="16200000">
            <a:off x="4549621" y="320492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3" name="Oval 292">
            <a:extLst>
              <a:ext uri="{FF2B5EF4-FFF2-40B4-BE49-F238E27FC236}">
                <a16:creationId xmlns:a16="http://schemas.microsoft.com/office/drawing/2014/main" id="{635371D4-E78E-4577-99DC-076E188D8CCA}"/>
              </a:ext>
            </a:extLst>
          </p:cNvPr>
          <p:cNvSpPr/>
          <p:nvPr/>
        </p:nvSpPr>
        <p:spPr>
          <a:xfrm rot="16200000">
            <a:off x="4476761" y="428867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4" name="Oval 293">
            <a:extLst>
              <a:ext uri="{FF2B5EF4-FFF2-40B4-BE49-F238E27FC236}">
                <a16:creationId xmlns:a16="http://schemas.microsoft.com/office/drawing/2014/main" id="{EC8711F4-5B52-420A-BEF9-B863D38C8464}"/>
              </a:ext>
            </a:extLst>
          </p:cNvPr>
          <p:cNvSpPr/>
          <p:nvPr/>
        </p:nvSpPr>
        <p:spPr>
          <a:xfrm rot="16200000">
            <a:off x="4960394" y="404109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5" name="Oval 294">
            <a:extLst>
              <a:ext uri="{FF2B5EF4-FFF2-40B4-BE49-F238E27FC236}">
                <a16:creationId xmlns:a16="http://schemas.microsoft.com/office/drawing/2014/main" id="{C6148300-E780-4FDF-B6A1-DFC2D175BA78}"/>
              </a:ext>
            </a:extLst>
          </p:cNvPr>
          <p:cNvSpPr/>
          <p:nvPr/>
        </p:nvSpPr>
        <p:spPr>
          <a:xfrm rot="16200000">
            <a:off x="4160184" y="343111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a:extLst>
              <a:ext uri="{FF2B5EF4-FFF2-40B4-BE49-F238E27FC236}">
                <a16:creationId xmlns:a16="http://schemas.microsoft.com/office/drawing/2014/main" id="{957CF6DC-B45A-4D5A-B619-44C7B5F4BD78}"/>
              </a:ext>
            </a:extLst>
          </p:cNvPr>
          <p:cNvSpPr/>
          <p:nvPr/>
        </p:nvSpPr>
        <p:spPr>
          <a:xfrm rot="16200000">
            <a:off x="4147244" y="323516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a:extLst>
              <a:ext uri="{FF2B5EF4-FFF2-40B4-BE49-F238E27FC236}">
                <a16:creationId xmlns:a16="http://schemas.microsoft.com/office/drawing/2014/main" id="{C6148300-E780-4FDF-B6A1-DFC2D175BA78}"/>
              </a:ext>
            </a:extLst>
          </p:cNvPr>
          <p:cNvSpPr/>
          <p:nvPr/>
        </p:nvSpPr>
        <p:spPr>
          <a:xfrm rot="16200000">
            <a:off x="3875468" y="351100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a:extLst>
              <a:ext uri="{FF2B5EF4-FFF2-40B4-BE49-F238E27FC236}">
                <a16:creationId xmlns:a16="http://schemas.microsoft.com/office/drawing/2014/main" id="{957CF6DC-B45A-4D5A-B619-44C7B5F4BD78}"/>
              </a:ext>
            </a:extLst>
          </p:cNvPr>
          <p:cNvSpPr/>
          <p:nvPr/>
        </p:nvSpPr>
        <p:spPr>
          <a:xfrm rot="16200000">
            <a:off x="3862528" y="331505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a:extLst>
              <a:ext uri="{FF2B5EF4-FFF2-40B4-BE49-F238E27FC236}">
                <a16:creationId xmlns:a16="http://schemas.microsoft.com/office/drawing/2014/main" id="{C6148300-E780-4FDF-B6A1-DFC2D175BA78}"/>
              </a:ext>
            </a:extLst>
          </p:cNvPr>
          <p:cNvSpPr/>
          <p:nvPr/>
        </p:nvSpPr>
        <p:spPr>
          <a:xfrm rot="16200000">
            <a:off x="3950266" y="263967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a:extLst>
              <a:ext uri="{FF2B5EF4-FFF2-40B4-BE49-F238E27FC236}">
                <a16:creationId xmlns:a16="http://schemas.microsoft.com/office/drawing/2014/main" id="{64672E4C-79AB-490B-A349-B5818AF32C0A}"/>
              </a:ext>
            </a:extLst>
          </p:cNvPr>
          <p:cNvSpPr/>
          <p:nvPr/>
        </p:nvSpPr>
        <p:spPr>
          <a:xfrm rot="16200000">
            <a:off x="3910880" y="288259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a:extLst>
              <a:ext uri="{FF2B5EF4-FFF2-40B4-BE49-F238E27FC236}">
                <a16:creationId xmlns:a16="http://schemas.microsoft.com/office/drawing/2014/main" id="{957CF6DC-B45A-4D5A-B619-44C7B5F4BD78}"/>
              </a:ext>
            </a:extLst>
          </p:cNvPr>
          <p:cNvSpPr/>
          <p:nvPr/>
        </p:nvSpPr>
        <p:spPr>
          <a:xfrm rot="16200000">
            <a:off x="3882783" y="234804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a:extLst>
              <a:ext uri="{FF2B5EF4-FFF2-40B4-BE49-F238E27FC236}">
                <a16:creationId xmlns:a16="http://schemas.microsoft.com/office/drawing/2014/main" id="{B636092A-46E9-4E78-8511-2F9553AE4E50}"/>
              </a:ext>
            </a:extLst>
          </p:cNvPr>
          <p:cNvSpPr/>
          <p:nvPr/>
        </p:nvSpPr>
        <p:spPr>
          <a:xfrm rot="16200000">
            <a:off x="4216782" y="261769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a:extLst>
              <a:ext uri="{FF2B5EF4-FFF2-40B4-BE49-F238E27FC236}">
                <a16:creationId xmlns:a16="http://schemas.microsoft.com/office/drawing/2014/main" id="{0BBA924D-F518-49CF-9012-D186E2376A81}"/>
              </a:ext>
            </a:extLst>
          </p:cNvPr>
          <p:cNvSpPr/>
          <p:nvPr/>
        </p:nvSpPr>
        <p:spPr>
          <a:xfrm rot="16200000">
            <a:off x="4232508" y="239608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a:extLst>
              <a:ext uri="{FF2B5EF4-FFF2-40B4-BE49-F238E27FC236}">
                <a16:creationId xmlns:a16="http://schemas.microsoft.com/office/drawing/2014/main" id="{64672E4C-79AB-490B-A349-B5818AF32C0A}"/>
              </a:ext>
            </a:extLst>
          </p:cNvPr>
          <p:cNvSpPr/>
          <p:nvPr/>
        </p:nvSpPr>
        <p:spPr>
          <a:xfrm rot="16200000">
            <a:off x="4301094" y="221174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a:extLst>
              <a:ext uri="{FF2B5EF4-FFF2-40B4-BE49-F238E27FC236}">
                <a16:creationId xmlns:a16="http://schemas.microsoft.com/office/drawing/2014/main" id="{635371D4-E78E-4577-99DC-076E188D8CCA}"/>
              </a:ext>
            </a:extLst>
          </p:cNvPr>
          <p:cNvSpPr/>
          <p:nvPr/>
        </p:nvSpPr>
        <p:spPr>
          <a:xfrm rot="16200000">
            <a:off x="4241175" y="285718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a:extLst>
              <a:ext uri="{FF2B5EF4-FFF2-40B4-BE49-F238E27FC236}">
                <a16:creationId xmlns:a16="http://schemas.microsoft.com/office/drawing/2014/main" id="{24718B45-7B82-435F-9563-DF526960B2AB}"/>
              </a:ext>
            </a:extLst>
          </p:cNvPr>
          <p:cNvSpPr/>
          <p:nvPr/>
        </p:nvSpPr>
        <p:spPr>
          <a:xfrm rot="16200000">
            <a:off x="5160073" y="383557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a:extLst>
              <a:ext uri="{FF2B5EF4-FFF2-40B4-BE49-F238E27FC236}">
                <a16:creationId xmlns:a16="http://schemas.microsoft.com/office/drawing/2014/main" id="{C6148300-E780-4FDF-B6A1-DFC2D175BA78}"/>
              </a:ext>
            </a:extLst>
          </p:cNvPr>
          <p:cNvSpPr/>
          <p:nvPr/>
        </p:nvSpPr>
        <p:spPr>
          <a:xfrm rot="16200000">
            <a:off x="5095826" y="320395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a:extLst>
              <a:ext uri="{FF2B5EF4-FFF2-40B4-BE49-F238E27FC236}">
                <a16:creationId xmlns:a16="http://schemas.microsoft.com/office/drawing/2014/main" id="{DEE67230-D63B-40CA-B203-58CEB6ED924D}"/>
              </a:ext>
            </a:extLst>
          </p:cNvPr>
          <p:cNvSpPr/>
          <p:nvPr/>
        </p:nvSpPr>
        <p:spPr>
          <a:xfrm rot="16200000">
            <a:off x="4779958" y="331756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a:extLst>
              <a:ext uri="{FF2B5EF4-FFF2-40B4-BE49-F238E27FC236}">
                <a16:creationId xmlns:a16="http://schemas.microsoft.com/office/drawing/2014/main" id="{B636092A-46E9-4E78-8511-2F9553AE4E50}"/>
              </a:ext>
            </a:extLst>
          </p:cNvPr>
          <p:cNvSpPr/>
          <p:nvPr/>
        </p:nvSpPr>
        <p:spPr>
          <a:xfrm rot="16200000">
            <a:off x="4819643" y="375350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a:extLst>
              <a:ext uri="{FF2B5EF4-FFF2-40B4-BE49-F238E27FC236}">
                <a16:creationId xmlns:a16="http://schemas.microsoft.com/office/drawing/2014/main" id="{0BBA924D-F518-49CF-9012-D186E2376A81}"/>
              </a:ext>
            </a:extLst>
          </p:cNvPr>
          <p:cNvSpPr/>
          <p:nvPr/>
        </p:nvSpPr>
        <p:spPr>
          <a:xfrm rot="16200000">
            <a:off x="4979345" y="377164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a:extLst>
              <a:ext uri="{FF2B5EF4-FFF2-40B4-BE49-F238E27FC236}">
                <a16:creationId xmlns:a16="http://schemas.microsoft.com/office/drawing/2014/main" id="{64672E4C-79AB-490B-A349-B5818AF32C0A}"/>
              </a:ext>
            </a:extLst>
          </p:cNvPr>
          <p:cNvSpPr/>
          <p:nvPr/>
        </p:nvSpPr>
        <p:spPr>
          <a:xfrm rot="16200000">
            <a:off x="5069945" y="344630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a:extLst>
              <a:ext uri="{FF2B5EF4-FFF2-40B4-BE49-F238E27FC236}">
                <a16:creationId xmlns:a16="http://schemas.microsoft.com/office/drawing/2014/main" id="{20C50578-F67E-46DD-B190-110CA3B34DEB}"/>
              </a:ext>
            </a:extLst>
          </p:cNvPr>
          <p:cNvSpPr/>
          <p:nvPr/>
        </p:nvSpPr>
        <p:spPr>
          <a:xfrm rot="16200000">
            <a:off x="4913370" y="317688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a:extLst>
              <a:ext uri="{FF2B5EF4-FFF2-40B4-BE49-F238E27FC236}">
                <a16:creationId xmlns:a16="http://schemas.microsoft.com/office/drawing/2014/main" id="{635371D4-E78E-4577-99DC-076E188D8CCA}"/>
              </a:ext>
            </a:extLst>
          </p:cNvPr>
          <p:cNvSpPr/>
          <p:nvPr/>
        </p:nvSpPr>
        <p:spPr>
          <a:xfrm rot="16200000">
            <a:off x="5021511" y="421434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4" name="Oval 313">
            <a:extLst>
              <a:ext uri="{FF2B5EF4-FFF2-40B4-BE49-F238E27FC236}">
                <a16:creationId xmlns:a16="http://schemas.microsoft.com/office/drawing/2014/main" id="{EC8711F4-5B52-420A-BEF9-B863D38C8464}"/>
              </a:ext>
            </a:extLst>
          </p:cNvPr>
          <p:cNvSpPr/>
          <p:nvPr/>
        </p:nvSpPr>
        <p:spPr>
          <a:xfrm rot="16200000">
            <a:off x="4811425" y="424690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a:extLst>
              <a:ext uri="{FF2B5EF4-FFF2-40B4-BE49-F238E27FC236}">
                <a16:creationId xmlns:a16="http://schemas.microsoft.com/office/drawing/2014/main" id="{DEE67230-D63B-40CA-B203-58CEB6ED924D}"/>
              </a:ext>
            </a:extLst>
          </p:cNvPr>
          <p:cNvSpPr/>
          <p:nvPr/>
        </p:nvSpPr>
        <p:spPr>
          <a:xfrm rot="16200000">
            <a:off x="4022499" y="242632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a:extLst>
              <a:ext uri="{FF2B5EF4-FFF2-40B4-BE49-F238E27FC236}">
                <a16:creationId xmlns:a16="http://schemas.microsoft.com/office/drawing/2014/main" id="{B636092A-46E9-4E78-8511-2F9553AE4E50}"/>
              </a:ext>
            </a:extLst>
          </p:cNvPr>
          <p:cNvSpPr/>
          <p:nvPr/>
        </p:nvSpPr>
        <p:spPr>
          <a:xfrm rot="16200000">
            <a:off x="3894451" y="203140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a:extLst>
              <a:ext uri="{FF2B5EF4-FFF2-40B4-BE49-F238E27FC236}">
                <a16:creationId xmlns:a16="http://schemas.microsoft.com/office/drawing/2014/main" id="{0BBA924D-F518-49CF-9012-D186E2376A81}"/>
              </a:ext>
            </a:extLst>
          </p:cNvPr>
          <p:cNvSpPr/>
          <p:nvPr/>
        </p:nvSpPr>
        <p:spPr>
          <a:xfrm rot="16200000">
            <a:off x="4054153" y="204954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25" name="Oval 324">
            <a:extLst>
              <a:ext uri="{FF2B5EF4-FFF2-40B4-BE49-F238E27FC236}">
                <a16:creationId xmlns:a16="http://schemas.microsoft.com/office/drawing/2014/main" id="{C6148300-E780-4FDF-B6A1-DFC2D175BA78}"/>
              </a:ext>
            </a:extLst>
          </p:cNvPr>
          <p:cNvSpPr/>
          <p:nvPr/>
        </p:nvSpPr>
        <p:spPr>
          <a:xfrm rot="16200000">
            <a:off x="5242949" y="314775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27" name="Oval 326">
            <a:extLst>
              <a:ext uri="{FF2B5EF4-FFF2-40B4-BE49-F238E27FC236}">
                <a16:creationId xmlns:a16="http://schemas.microsoft.com/office/drawing/2014/main" id="{64672E4C-79AB-490B-A349-B5818AF32C0A}"/>
              </a:ext>
            </a:extLst>
          </p:cNvPr>
          <p:cNvSpPr/>
          <p:nvPr/>
        </p:nvSpPr>
        <p:spPr>
          <a:xfrm rot="16200000">
            <a:off x="5217068" y="339010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a:extLst>
              <a:ext uri="{FF2B5EF4-FFF2-40B4-BE49-F238E27FC236}">
                <a16:creationId xmlns:a16="http://schemas.microsoft.com/office/drawing/2014/main" id="{635371D4-E78E-4577-99DC-076E188D8CCA}"/>
              </a:ext>
            </a:extLst>
          </p:cNvPr>
          <p:cNvSpPr/>
          <p:nvPr/>
        </p:nvSpPr>
        <p:spPr>
          <a:xfrm rot="16200000">
            <a:off x="5168634" y="415814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a:extLst>
              <a:ext uri="{FF2B5EF4-FFF2-40B4-BE49-F238E27FC236}">
                <a16:creationId xmlns:a16="http://schemas.microsoft.com/office/drawing/2014/main" id="{64672E4C-79AB-490B-A349-B5818AF32C0A}"/>
              </a:ext>
            </a:extLst>
          </p:cNvPr>
          <p:cNvSpPr/>
          <p:nvPr/>
        </p:nvSpPr>
        <p:spPr>
          <a:xfrm rot="16200000">
            <a:off x="5200051" y="237500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a:extLst>
              <a:ext uri="{FF2B5EF4-FFF2-40B4-BE49-F238E27FC236}">
                <a16:creationId xmlns:a16="http://schemas.microsoft.com/office/drawing/2014/main" id="{B636092A-46E9-4E78-8511-2F9553AE4E50}"/>
              </a:ext>
            </a:extLst>
          </p:cNvPr>
          <p:cNvSpPr/>
          <p:nvPr/>
        </p:nvSpPr>
        <p:spPr>
          <a:xfrm rot="16200000">
            <a:off x="5146604" y="277632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a:extLst>
              <a:ext uri="{FF2B5EF4-FFF2-40B4-BE49-F238E27FC236}">
                <a16:creationId xmlns:a16="http://schemas.microsoft.com/office/drawing/2014/main" id="{64672E4C-79AB-490B-A349-B5818AF32C0A}"/>
              </a:ext>
            </a:extLst>
          </p:cNvPr>
          <p:cNvSpPr/>
          <p:nvPr/>
        </p:nvSpPr>
        <p:spPr>
          <a:xfrm rot="16200000">
            <a:off x="3977060" y="312356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a:extLst>
              <a:ext uri="{FF2B5EF4-FFF2-40B4-BE49-F238E27FC236}">
                <a16:creationId xmlns:a16="http://schemas.microsoft.com/office/drawing/2014/main" id="{B636092A-46E9-4E78-8511-2F9553AE4E50}"/>
              </a:ext>
            </a:extLst>
          </p:cNvPr>
          <p:cNvSpPr/>
          <p:nvPr/>
        </p:nvSpPr>
        <p:spPr>
          <a:xfrm rot="16200000">
            <a:off x="4006678" y="336164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335" name="Oval 334">
            <a:extLst>
              <a:ext uri="{FF2B5EF4-FFF2-40B4-BE49-F238E27FC236}">
                <a16:creationId xmlns:a16="http://schemas.microsoft.com/office/drawing/2014/main" id="{0BBA924D-F518-49CF-9012-D186E2376A81}"/>
              </a:ext>
            </a:extLst>
          </p:cNvPr>
          <p:cNvSpPr/>
          <p:nvPr/>
        </p:nvSpPr>
        <p:spPr>
          <a:xfrm rot="16200000">
            <a:off x="4064321" y="419459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36" name="Rectangle 335">
                <a:extLst>
                  <a:ext uri="{FF2B5EF4-FFF2-40B4-BE49-F238E27FC236}">
                    <a16:creationId xmlns:a16="http://schemas.microsoft.com/office/drawing/2014/main" id="{E00F5A09-6B77-43CA-8153-371BD754394B}"/>
                  </a:ext>
                </a:extLst>
              </p:cNvPr>
              <p:cNvSpPr/>
              <p:nvPr/>
            </p:nvSpPr>
            <p:spPr>
              <a:xfrm>
                <a:off x="8604492" y="1711529"/>
                <a:ext cx="4572000"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sz="2000" b="0" i="1" u="none" strike="noStrike" kern="1200" cap="none" spc="0" normalizeH="0" baseline="0" noProof="0" smtClean="0">
                          <a:ln>
                            <a:noFill/>
                          </a:ln>
                          <a:solidFill>
                            <a:srgbClr val="0072BD"/>
                          </a:solidFill>
                          <a:effectLst/>
                          <a:uLnTx/>
                          <a:uFillTx/>
                          <a:latin typeface="Cambria Math" panose="02040503050406030204" pitchFamily="18" charset="0"/>
                          <a:ea typeface="+mn-ea"/>
                          <a:cs typeface="+mn-cs"/>
                        </a:rPr>
                        <m:t>50</m:t>
                      </m:r>
                      <m:r>
                        <m:rPr>
                          <m:nor/>
                        </m:rPr>
                        <a:rPr kumimoji="0" lang="en-US" sz="2000" b="0" i="0" u="none" strike="noStrike" kern="1200" cap="none" spc="0" normalizeH="0" baseline="0" noProof="0" dirty="0">
                          <a:ln>
                            <a:noFill/>
                          </a:ln>
                          <a:solidFill>
                            <a:srgbClr val="0072BD"/>
                          </a:solidFill>
                          <a:effectLst/>
                          <a:uLnTx/>
                          <a:uFillTx/>
                          <a:latin typeface="Times New Roman" panose="02020603050405020304" pitchFamily="18" charset="0"/>
                          <a:ea typeface="+mn-ea"/>
                          <a:cs typeface="Times New Roman" panose="02020603050405020304" pitchFamily="18" charset="0"/>
                        </a:rPr>
                        <m:t>[</m:t>
                      </m:r>
                      <m:r>
                        <m:rPr>
                          <m:nor/>
                        </m:rPr>
                        <a:rPr kumimoji="0" lang="el-GR" sz="2000" b="0" i="0" u="none" strike="noStrike" kern="1200" cap="none" spc="0" normalizeH="0" baseline="0" noProof="0" dirty="0">
                          <a:ln>
                            <a:noFill/>
                          </a:ln>
                          <a:solidFill>
                            <a:srgbClr val="0072BD"/>
                          </a:solidFill>
                          <a:effectLst/>
                          <a:uLnTx/>
                          <a:uFillTx/>
                          <a:latin typeface="Times New Roman" panose="02020603050405020304" pitchFamily="18" charset="0"/>
                          <a:ea typeface="+mn-ea"/>
                          <a:cs typeface="Times New Roman" panose="02020603050405020304" pitchFamily="18" charset="0"/>
                        </a:rPr>
                        <m:t>μ</m:t>
                      </m:r>
                      <m:r>
                        <m:rPr>
                          <m:nor/>
                        </m:rPr>
                        <a:rPr kumimoji="0" lang="en-US" sz="2000" b="0" i="0" u="none" strike="noStrike" kern="1200" cap="none" spc="0" normalizeH="0" baseline="0" noProof="0" dirty="0">
                          <a:ln>
                            <a:noFill/>
                          </a:ln>
                          <a:solidFill>
                            <a:srgbClr val="0072BD"/>
                          </a:solidFill>
                          <a:effectLst/>
                          <a:uLnTx/>
                          <a:uFillTx/>
                          <a:latin typeface="Times New Roman" panose="02020603050405020304" pitchFamily="18" charset="0"/>
                          <a:ea typeface="+mn-ea"/>
                          <a:cs typeface="Times New Roman" panose="02020603050405020304" pitchFamily="18" charset="0"/>
                        </a:rPr>
                        <m:t>m</m:t>
                      </m:r>
                      <m:r>
                        <m:rPr>
                          <m:nor/>
                        </m:rPr>
                        <a:rPr kumimoji="0" lang="en-US" sz="2000" b="0" i="0" u="none" strike="noStrike" kern="1200" cap="none" spc="0" normalizeH="0" baseline="0" noProof="0" dirty="0">
                          <a:ln>
                            <a:noFill/>
                          </a:ln>
                          <a:solidFill>
                            <a:srgbClr val="0072BD"/>
                          </a:solidFill>
                          <a:effectLst/>
                          <a:uLnTx/>
                          <a:uFillTx/>
                          <a:latin typeface="Times New Roman" panose="02020603050405020304" pitchFamily="18" charset="0"/>
                          <a:ea typeface="+mn-ea"/>
                          <a:cs typeface="Times New Roman" panose="02020603050405020304" pitchFamily="18" charset="0"/>
                        </a:rPr>
                        <m:t>]</m:t>
                      </m:r>
                      <m:r>
                        <m:rPr>
                          <m:nor/>
                        </m:rPr>
                        <a:rPr kumimoji="0" lang="en-US" sz="2000" b="0" i="0" u="none" strike="noStrike" kern="1200" cap="none" spc="0" normalizeH="0" baseline="0" noProof="0" dirty="0" smtClean="0">
                          <a:ln>
                            <a:noFill/>
                          </a:ln>
                          <a:solidFill>
                            <a:srgbClr val="0072BD"/>
                          </a:solidFill>
                          <a:effectLst/>
                          <a:uLnTx/>
                          <a:uFillTx/>
                          <a:latin typeface="Times New Roman" panose="02020603050405020304" pitchFamily="18" charset="0"/>
                          <a:ea typeface="+mn-ea"/>
                          <a:cs typeface="Times New Roman" panose="02020603050405020304" pitchFamily="18" charset="0"/>
                        </a:rPr>
                        <m:t>, </m:t>
                      </m:r>
                      <m:r>
                        <m:rPr>
                          <m:nor/>
                        </m:rPr>
                        <a:rPr kumimoji="0" lang="en-US" sz="2000" b="0" i="0" u="none" strike="noStrike" kern="1200" cap="none" spc="0" normalizeH="0" baseline="0" noProof="0" dirty="0" smtClean="0">
                          <a:ln>
                            <a:noFill/>
                          </a:ln>
                          <a:solidFill>
                            <a:srgbClr val="0072BD"/>
                          </a:solidFill>
                          <a:effectLst/>
                          <a:uLnTx/>
                          <a:uFillTx/>
                          <a:latin typeface="Times New Roman" panose="02020603050405020304" pitchFamily="18" charset="0"/>
                          <a:ea typeface="+mn-ea"/>
                          <a:cs typeface="Times New Roman" panose="02020603050405020304" pitchFamily="18" charset="0"/>
                        </a:rPr>
                        <m:t>OD</m:t>
                      </m:r>
                      <m:r>
                        <m:rPr>
                          <m:nor/>
                        </m:rPr>
                        <a:rPr kumimoji="0" lang="en-US" sz="2000" b="0" i="0" u="none" strike="noStrike" kern="1200" cap="none" spc="0" normalizeH="0" baseline="0" noProof="0" dirty="0" smtClean="0">
                          <a:ln>
                            <a:noFill/>
                          </a:ln>
                          <a:solidFill>
                            <a:srgbClr val="0072BD"/>
                          </a:solidFill>
                          <a:effectLst/>
                          <a:uLnTx/>
                          <a:uFillTx/>
                          <a:latin typeface="Times New Roman" panose="02020603050405020304" pitchFamily="18" charset="0"/>
                          <a:ea typeface="+mn-ea"/>
                          <a:cs typeface="Times New Roman" panose="02020603050405020304" pitchFamily="18" charset="0"/>
                        </a:rPr>
                        <m:t>=</m:t>
                      </m:r>
                      <m:r>
                        <m:rPr>
                          <m:nor/>
                        </m:rPr>
                        <a:rPr kumimoji="0" lang="en-US" sz="2000" b="0" i="0" u="none" strike="noStrike" kern="1200" cap="none" spc="0" normalizeH="0" baseline="0" noProof="0" dirty="0" smtClean="0">
                          <a:ln>
                            <a:noFill/>
                          </a:ln>
                          <a:solidFill>
                            <a:srgbClr val="0072BD"/>
                          </a:solidFill>
                          <a:effectLst/>
                          <a:uLnTx/>
                          <a:uFillTx/>
                          <a:latin typeface="Times New Roman" panose="02020603050405020304" pitchFamily="18" charset="0"/>
                          <a:ea typeface="+mn-ea"/>
                          <a:cs typeface="Times New Roman" panose="02020603050405020304" pitchFamily="18" charset="0"/>
                        </a:rPr>
                        <m:t>1</m:t>
                      </m:r>
                    </m:oMath>
                  </m:oMathPara>
                </a14:m>
                <a:endParaRPr kumimoji="0" lang="he-IL" sz="2000" b="0" i="0" u="none" strike="noStrike" kern="1200" cap="none" spc="0" normalizeH="0" baseline="0" noProof="0" dirty="0">
                  <a:ln>
                    <a:noFill/>
                  </a:ln>
                  <a:solidFill>
                    <a:srgbClr val="0072BD"/>
                  </a:solidFill>
                  <a:effectLst/>
                  <a:uLnTx/>
                  <a:uFillTx/>
                  <a:latin typeface="Arial" panose="020B0604020202020204" pitchFamily="34" charset="0"/>
                  <a:ea typeface="+mn-ea"/>
                  <a:cs typeface="Arial" panose="020B0604020202020204" pitchFamily="34" charset="0"/>
                </a:endParaRPr>
              </a:p>
            </p:txBody>
          </p:sp>
        </mc:Choice>
        <mc:Fallback xmlns="">
          <p:sp>
            <p:nvSpPr>
              <p:cNvPr id="336" name="Rectangle 335">
                <a:extLst>
                  <a:ext uri="{FF2B5EF4-FFF2-40B4-BE49-F238E27FC236}">
                    <a16:creationId xmlns:a16="http://schemas.microsoft.com/office/drawing/2014/main" id="{E00F5A09-6B77-43CA-8153-371BD754394B}"/>
                  </a:ext>
                </a:extLst>
              </p:cNvPr>
              <p:cNvSpPr>
                <a:spLocks noRot="1" noChangeAspect="1" noMove="1" noResize="1" noEditPoints="1" noAdjustHandles="1" noChangeArrowheads="1" noChangeShapeType="1" noTextEdit="1"/>
              </p:cNvSpPr>
              <p:nvPr/>
            </p:nvSpPr>
            <p:spPr>
              <a:xfrm>
                <a:off x="8604492" y="1711529"/>
                <a:ext cx="4572000" cy="400110"/>
              </a:xfrm>
              <a:prstGeom prst="rect">
                <a:avLst/>
              </a:prstGeom>
              <a:blipFill>
                <a:blip r:embed="rId7"/>
                <a:stretch>
                  <a:fillRect b="-1538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7" name="Rectangle 336">
                <a:extLst>
                  <a:ext uri="{FF2B5EF4-FFF2-40B4-BE49-F238E27FC236}">
                    <a16:creationId xmlns:a16="http://schemas.microsoft.com/office/drawing/2014/main" id="{53F1E70F-6392-4ECB-87C7-B418AB1D57FC}"/>
                  </a:ext>
                </a:extLst>
              </p:cNvPr>
              <p:cNvSpPr/>
              <p:nvPr/>
            </p:nvSpPr>
            <p:spPr>
              <a:xfrm>
                <a:off x="8653655" y="2088694"/>
                <a:ext cx="4571999"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000" b="0" i="1" u="none" strike="noStrike" kern="1200" cap="none" spc="0" normalizeH="0" baseline="0" noProof="0">
                        <a:ln>
                          <a:noFill/>
                        </a:ln>
                        <a:solidFill>
                          <a:srgbClr val="D95319"/>
                        </a:solidFill>
                        <a:effectLst/>
                        <a:uLnTx/>
                        <a:uFillTx/>
                        <a:latin typeface="Cambria Math" panose="02040503050406030204" pitchFamily="18" charset="0"/>
                        <a:ea typeface="+mn-ea"/>
                        <a:cs typeface="+mn-cs"/>
                      </a:rPr>
                      <m:t>200</m:t>
                    </m:r>
                    <m:r>
                      <m:rPr>
                        <m:nor/>
                      </m:rPr>
                      <a:rPr kumimoji="0" lang="en-US" sz="2000" b="0" i="0" u="none" strike="noStrike" kern="1200" cap="none" spc="0" normalizeH="0" baseline="0" noProof="0" dirty="0">
                        <a:ln>
                          <a:noFill/>
                        </a:ln>
                        <a:solidFill>
                          <a:srgbClr val="D95319"/>
                        </a:solidFill>
                        <a:effectLst/>
                        <a:uLnTx/>
                        <a:uFillTx/>
                        <a:latin typeface="Times New Roman" panose="02020603050405020304" pitchFamily="18" charset="0"/>
                        <a:ea typeface="+mn-ea"/>
                        <a:cs typeface="Times New Roman" panose="02020603050405020304" pitchFamily="18" charset="0"/>
                      </a:rPr>
                      <m:t>[</m:t>
                    </m:r>
                    <m:r>
                      <m:rPr>
                        <m:nor/>
                      </m:rPr>
                      <a:rPr kumimoji="0" lang="el-GR" sz="2000" b="0" i="0" u="none" strike="noStrike" kern="1200" cap="none" spc="0" normalizeH="0" baseline="0" noProof="0" dirty="0">
                        <a:ln>
                          <a:noFill/>
                        </a:ln>
                        <a:solidFill>
                          <a:srgbClr val="D95319"/>
                        </a:solidFill>
                        <a:effectLst/>
                        <a:uLnTx/>
                        <a:uFillTx/>
                        <a:latin typeface="Times New Roman" panose="02020603050405020304" pitchFamily="18" charset="0"/>
                        <a:ea typeface="+mn-ea"/>
                        <a:cs typeface="Times New Roman" panose="02020603050405020304" pitchFamily="18" charset="0"/>
                      </a:rPr>
                      <m:t>μ</m:t>
                    </m:r>
                    <m:r>
                      <m:rPr>
                        <m:nor/>
                      </m:rPr>
                      <a:rPr kumimoji="0" lang="en-US" sz="2000" b="0" i="0" u="none" strike="noStrike" kern="1200" cap="none" spc="0" normalizeH="0" baseline="0" noProof="0" dirty="0">
                        <a:ln>
                          <a:noFill/>
                        </a:ln>
                        <a:solidFill>
                          <a:srgbClr val="D95319"/>
                        </a:solidFill>
                        <a:effectLst/>
                        <a:uLnTx/>
                        <a:uFillTx/>
                        <a:latin typeface="Times New Roman" panose="02020603050405020304" pitchFamily="18" charset="0"/>
                        <a:ea typeface="+mn-ea"/>
                        <a:cs typeface="Times New Roman" panose="02020603050405020304" pitchFamily="18" charset="0"/>
                      </a:rPr>
                      <m:t>m</m:t>
                    </m:r>
                    <m:r>
                      <m:rPr>
                        <m:nor/>
                      </m:rPr>
                      <a:rPr kumimoji="0" lang="en-US" sz="2000" b="0" i="0" u="none" strike="noStrike" kern="1200" cap="none" spc="0" normalizeH="0" baseline="0" noProof="0" dirty="0">
                        <a:ln>
                          <a:noFill/>
                        </a:ln>
                        <a:solidFill>
                          <a:srgbClr val="D95319"/>
                        </a:solidFill>
                        <a:effectLst/>
                        <a:uLnTx/>
                        <a:uFillTx/>
                        <a:latin typeface="Times New Roman" panose="02020603050405020304" pitchFamily="18" charset="0"/>
                        <a:ea typeface="+mn-ea"/>
                        <a:cs typeface="Times New Roman" panose="02020603050405020304" pitchFamily="18" charset="0"/>
                      </a:rPr>
                      <m:t>]</m:t>
                    </m:r>
                  </m:oMath>
                </a14:m>
                <a:r>
                  <a:rPr kumimoji="0" lang="en-US" sz="2000" b="0" i="0" u="none" strike="noStrike" kern="1200" cap="none" spc="0" normalizeH="0" baseline="0" noProof="0" dirty="0">
                    <a:ln>
                      <a:noFill/>
                    </a:ln>
                    <a:solidFill>
                      <a:srgbClr val="D95319"/>
                    </a:solidFill>
                    <a:effectLst/>
                    <a:uLnTx/>
                    <a:uFillTx/>
                    <a:latin typeface="Arial" panose="020B0604020202020204" pitchFamily="34" charset="0"/>
                    <a:ea typeface="+mn-ea"/>
                    <a:cs typeface="+mn-cs"/>
                  </a:rPr>
                  <a:t>, OD=4</a:t>
                </a:r>
                <a:endParaRPr kumimoji="0" lang="he-IL" sz="2000" b="0" i="0" u="none" strike="noStrike" kern="1200" cap="none" spc="0" normalizeH="0" baseline="0" noProof="0" dirty="0">
                  <a:ln>
                    <a:noFill/>
                  </a:ln>
                  <a:solidFill>
                    <a:srgbClr val="D95319"/>
                  </a:solidFill>
                  <a:effectLst/>
                  <a:uLnTx/>
                  <a:uFillTx/>
                  <a:latin typeface="Arial" panose="020B0604020202020204" pitchFamily="34" charset="0"/>
                  <a:ea typeface="+mn-ea"/>
                  <a:cs typeface="Arial" panose="020B0604020202020204" pitchFamily="34" charset="0"/>
                </a:endParaRPr>
              </a:p>
            </p:txBody>
          </p:sp>
        </mc:Choice>
        <mc:Fallback xmlns="">
          <p:sp>
            <p:nvSpPr>
              <p:cNvPr id="337" name="Rectangle 336">
                <a:extLst>
                  <a:ext uri="{FF2B5EF4-FFF2-40B4-BE49-F238E27FC236}">
                    <a16:creationId xmlns:a16="http://schemas.microsoft.com/office/drawing/2014/main" id="{53F1E70F-6392-4ECB-87C7-B418AB1D57FC}"/>
                  </a:ext>
                </a:extLst>
              </p:cNvPr>
              <p:cNvSpPr>
                <a:spLocks noRot="1" noChangeAspect="1" noMove="1" noResize="1" noEditPoints="1" noAdjustHandles="1" noChangeArrowheads="1" noChangeShapeType="1" noTextEdit="1"/>
              </p:cNvSpPr>
              <p:nvPr/>
            </p:nvSpPr>
            <p:spPr>
              <a:xfrm>
                <a:off x="8653655" y="2088694"/>
                <a:ext cx="4571999" cy="400110"/>
              </a:xfrm>
              <a:prstGeom prst="rect">
                <a:avLst/>
              </a:prstGeom>
              <a:blipFill>
                <a:blip r:embed="rId8"/>
                <a:stretch>
                  <a:fillRect t="-7692" b="-29231"/>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8" name="Rectangle 337">
                <a:extLst>
                  <a:ext uri="{FF2B5EF4-FFF2-40B4-BE49-F238E27FC236}">
                    <a16:creationId xmlns:a16="http://schemas.microsoft.com/office/drawing/2014/main" id="{BDB9AE0C-FFF3-4255-97F0-0E4EE068A283}"/>
                  </a:ext>
                </a:extLst>
              </p:cNvPr>
              <p:cNvSpPr/>
              <p:nvPr/>
            </p:nvSpPr>
            <p:spPr>
              <a:xfrm>
                <a:off x="8649703" y="2482234"/>
                <a:ext cx="4571999"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sz="2000" b="0" i="1" u="none" strike="noStrike" kern="1200" cap="none" spc="0" normalizeH="0" baseline="0" noProof="0">
                          <a:ln>
                            <a:noFill/>
                          </a:ln>
                          <a:solidFill>
                            <a:srgbClr val="EDB120"/>
                          </a:solidFill>
                          <a:effectLst/>
                          <a:uLnTx/>
                          <a:uFillTx/>
                          <a:latin typeface="Cambria Math" panose="02040503050406030204" pitchFamily="18" charset="0"/>
                          <a:ea typeface="+mn-ea"/>
                          <a:cs typeface="+mn-cs"/>
                        </a:rPr>
                        <m:t>500</m:t>
                      </m:r>
                      <m:r>
                        <m:rPr>
                          <m:nor/>
                        </m:rPr>
                        <a:rPr kumimoji="0" lang="en-US" sz="2000" b="0" i="0" u="none" strike="noStrike" kern="1200" cap="none" spc="0" normalizeH="0" baseline="0" noProof="0" dirty="0">
                          <a:ln>
                            <a:noFill/>
                          </a:ln>
                          <a:solidFill>
                            <a:srgbClr val="EDB120"/>
                          </a:solidFill>
                          <a:effectLst/>
                          <a:uLnTx/>
                          <a:uFillTx/>
                          <a:latin typeface="Times New Roman" panose="02020603050405020304" pitchFamily="18" charset="0"/>
                          <a:ea typeface="+mn-ea"/>
                          <a:cs typeface="Times New Roman" panose="02020603050405020304" pitchFamily="18" charset="0"/>
                        </a:rPr>
                        <m:t>[</m:t>
                      </m:r>
                      <m:r>
                        <m:rPr>
                          <m:nor/>
                        </m:rPr>
                        <a:rPr kumimoji="0" lang="el-GR" sz="2000" b="0" i="0" u="none" strike="noStrike" kern="1200" cap="none" spc="0" normalizeH="0" baseline="0" noProof="0" dirty="0">
                          <a:ln>
                            <a:noFill/>
                          </a:ln>
                          <a:solidFill>
                            <a:srgbClr val="EDB120"/>
                          </a:solidFill>
                          <a:effectLst/>
                          <a:uLnTx/>
                          <a:uFillTx/>
                          <a:latin typeface="Times New Roman" panose="02020603050405020304" pitchFamily="18" charset="0"/>
                          <a:ea typeface="+mn-ea"/>
                          <a:cs typeface="Times New Roman" panose="02020603050405020304" pitchFamily="18" charset="0"/>
                        </a:rPr>
                        <m:t>μ</m:t>
                      </m:r>
                      <m:r>
                        <m:rPr>
                          <m:nor/>
                        </m:rPr>
                        <a:rPr kumimoji="0" lang="en-US" sz="2000" b="0" i="0" u="none" strike="noStrike" kern="1200" cap="none" spc="0" normalizeH="0" baseline="0" noProof="0" dirty="0">
                          <a:ln>
                            <a:noFill/>
                          </a:ln>
                          <a:solidFill>
                            <a:srgbClr val="EDB120"/>
                          </a:solidFill>
                          <a:effectLst/>
                          <a:uLnTx/>
                          <a:uFillTx/>
                          <a:latin typeface="Times New Roman" panose="02020603050405020304" pitchFamily="18" charset="0"/>
                          <a:ea typeface="+mn-ea"/>
                          <a:cs typeface="Times New Roman" panose="02020603050405020304" pitchFamily="18" charset="0"/>
                        </a:rPr>
                        <m:t>m</m:t>
                      </m:r>
                      <m:r>
                        <m:rPr>
                          <m:nor/>
                        </m:rPr>
                        <a:rPr kumimoji="0" lang="en-US" sz="2000" b="0" i="0" u="none" strike="noStrike" kern="1200" cap="none" spc="0" normalizeH="0" baseline="0" noProof="0" dirty="0">
                          <a:ln>
                            <a:noFill/>
                          </a:ln>
                          <a:solidFill>
                            <a:srgbClr val="EDB120"/>
                          </a:solidFill>
                          <a:effectLst/>
                          <a:uLnTx/>
                          <a:uFillTx/>
                          <a:latin typeface="Times New Roman" panose="02020603050405020304" pitchFamily="18" charset="0"/>
                          <a:ea typeface="+mn-ea"/>
                          <a:cs typeface="Times New Roman" panose="02020603050405020304" pitchFamily="18" charset="0"/>
                        </a:rPr>
                        <m:t>]</m:t>
                      </m:r>
                      <m:r>
                        <m:rPr>
                          <m:nor/>
                        </m:rPr>
                        <a:rPr kumimoji="0" lang="en-US" sz="2000" b="0" i="0" u="none" strike="noStrike" kern="1200" cap="none" spc="0" normalizeH="0" baseline="0" noProof="0" dirty="0" smtClean="0">
                          <a:ln>
                            <a:noFill/>
                          </a:ln>
                          <a:solidFill>
                            <a:srgbClr val="EDB120"/>
                          </a:solidFill>
                          <a:effectLst/>
                          <a:uLnTx/>
                          <a:uFillTx/>
                          <a:latin typeface="Times New Roman" panose="02020603050405020304" pitchFamily="18" charset="0"/>
                          <a:ea typeface="+mn-ea"/>
                          <a:cs typeface="Times New Roman" panose="02020603050405020304" pitchFamily="18" charset="0"/>
                        </a:rPr>
                        <m:t>, </m:t>
                      </m:r>
                      <m:r>
                        <m:rPr>
                          <m:nor/>
                        </m:rPr>
                        <a:rPr kumimoji="0" lang="en-US" sz="2000" b="0" i="0" u="none" strike="noStrike" kern="1200" cap="none" spc="0" normalizeH="0" baseline="0" noProof="0" dirty="0" smtClean="0">
                          <a:ln>
                            <a:noFill/>
                          </a:ln>
                          <a:solidFill>
                            <a:srgbClr val="EDB120"/>
                          </a:solidFill>
                          <a:effectLst/>
                          <a:uLnTx/>
                          <a:uFillTx/>
                          <a:latin typeface="Times New Roman" panose="02020603050405020304" pitchFamily="18" charset="0"/>
                          <a:ea typeface="+mn-ea"/>
                          <a:cs typeface="Times New Roman" panose="02020603050405020304" pitchFamily="18" charset="0"/>
                        </a:rPr>
                        <m:t>OD</m:t>
                      </m:r>
                      <m:r>
                        <m:rPr>
                          <m:nor/>
                        </m:rPr>
                        <a:rPr kumimoji="0" lang="en-US" sz="2000" b="0" i="0" u="none" strike="noStrike" kern="1200" cap="none" spc="0" normalizeH="0" baseline="0" noProof="0" dirty="0" smtClean="0">
                          <a:ln>
                            <a:noFill/>
                          </a:ln>
                          <a:solidFill>
                            <a:srgbClr val="EDB120"/>
                          </a:solidFill>
                          <a:effectLst/>
                          <a:uLnTx/>
                          <a:uFillTx/>
                          <a:latin typeface="Times New Roman" panose="02020603050405020304" pitchFamily="18" charset="0"/>
                          <a:ea typeface="+mn-ea"/>
                          <a:cs typeface="Times New Roman" panose="02020603050405020304" pitchFamily="18" charset="0"/>
                        </a:rPr>
                        <m:t>=</m:t>
                      </m:r>
                      <m:r>
                        <m:rPr>
                          <m:nor/>
                        </m:rPr>
                        <a:rPr kumimoji="0" lang="en-US" sz="2000" b="0" i="0" u="none" strike="noStrike" kern="1200" cap="none" spc="0" normalizeH="0" baseline="0" noProof="0" dirty="0" smtClean="0">
                          <a:ln>
                            <a:noFill/>
                          </a:ln>
                          <a:solidFill>
                            <a:srgbClr val="EDB120"/>
                          </a:solidFill>
                          <a:effectLst/>
                          <a:uLnTx/>
                          <a:uFillTx/>
                          <a:latin typeface="Times New Roman" panose="02020603050405020304" pitchFamily="18" charset="0"/>
                          <a:ea typeface="+mn-ea"/>
                          <a:cs typeface="Times New Roman" panose="02020603050405020304" pitchFamily="18" charset="0"/>
                        </a:rPr>
                        <m:t>10</m:t>
                      </m:r>
                    </m:oMath>
                  </m:oMathPara>
                </a14:m>
                <a:endParaRPr kumimoji="0" lang="he-IL" sz="2000" b="0" i="0" u="none" strike="noStrike" kern="1200" cap="none" spc="0" normalizeH="0" baseline="0" noProof="0" dirty="0">
                  <a:ln>
                    <a:noFill/>
                  </a:ln>
                  <a:solidFill>
                    <a:srgbClr val="EDB120"/>
                  </a:solidFill>
                  <a:effectLst/>
                  <a:uLnTx/>
                  <a:uFillTx/>
                  <a:latin typeface="Arial" panose="020B0604020202020204" pitchFamily="34" charset="0"/>
                  <a:ea typeface="+mn-ea"/>
                  <a:cs typeface="Arial" panose="020B0604020202020204" pitchFamily="34" charset="0"/>
                </a:endParaRPr>
              </a:p>
            </p:txBody>
          </p:sp>
        </mc:Choice>
        <mc:Fallback xmlns="">
          <p:sp>
            <p:nvSpPr>
              <p:cNvPr id="338" name="Rectangle 337">
                <a:extLst>
                  <a:ext uri="{FF2B5EF4-FFF2-40B4-BE49-F238E27FC236}">
                    <a16:creationId xmlns:a16="http://schemas.microsoft.com/office/drawing/2014/main" id="{BDB9AE0C-FFF3-4255-97F0-0E4EE068A283}"/>
                  </a:ext>
                </a:extLst>
              </p:cNvPr>
              <p:cNvSpPr>
                <a:spLocks noRot="1" noChangeAspect="1" noMove="1" noResize="1" noEditPoints="1" noAdjustHandles="1" noChangeArrowheads="1" noChangeShapeType="1" noTextEdit="1"/>
              </p:cNvSpPr>
              <p:nvPr/>
            </p:nvSpPr>
            <p:spPr>
              <a:xfrm>
                <a:off x="8649703" y="2482234"/>
                <a:ext cx="4571999" cy="400110"/>
              </a:xfrm>
              <a:prstGeom prst="rect">
                <a:avLst/>
              </a:prstGeom>
              <a:blipFill>
                <a:blip r:embed="rId9"/>
                <a:stretch>
                  <a:fillRect b="-1363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39" name="Rectangle 338">
                <a:extLst>
                  <a:ext uri="{FF2B5EF4-FFF2-40B4-BE49-F238E27FC236}">
                    <a16:creationId xmlns:a16="http://schemas.microsoft.com/office/drawing/2014/main" id="{BDB9AE0C-FFF3-4255-97F0-0E4EE068A283}"/>
                  </a:ext>
                </a:extLst>
              </p:cNvPr>
              <p:cNvSpPr/>
              <p:nvPr/>
            </p:nvSpPr>
            <p:spPr>
              <a:xfrm>
                <a:off x="8632166" y="2830345"/>
                <a:ext cx="4571999"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srgbClr val="7E2F8E"/>
                        </a:solidFill>
                        <a:effectLst/>
                        <a:uLnTx/>
                        <a:uFillTx/>
                        <a:latin typeface="Cambria Math" panose="02040503050406030204" pitchFamily="18" charset="0"/>
                        <a:ea typeface="+mn-ea"/>
                        <a:cs typeface="+mn-cs"/>
                      </a:rPr>
                      <m:t>1</m:t>
                    </m:r>
                    <m:r>
                      <m:rPr>
                        <m:nor/>
                      </m:rPr>
                      <a:rPr kumimoji="0" lang="en-US" sz="2000" b="0" i="0" u="none" strike="noStrike" kern="1200" cap="none" spc="0" normalizeH="0" baseline="0" noProof="0" smtClean="0">
                        <a:ln>
                          <a:noFill/>
                        </a:ln>
                        <a:solidFill>
                          <a:srgbClr val="7E2F8E"/>
                        </a:solidFill>
                        <a:effectLst/>
                        <a:uLnTx/>
                        <a:uFillTx/>
                        <a:latin typeface="Cambria Math" panose="02040503050406030204" pitchFamily="18" charset="0"/>
                        <a:ea typeface="+mn-ea"/>
                        <a:cs typeface="+mn-cs"/>
                      </a:rPr>
                      <m:t>[</m:t>
                    </m:r>
                    <m:r>
                      <m:rPr>
                        <m:nor/>
                      </m:rPr>
                      <a:rPr kumimoji="0" lang="en-US" sz="2000" b="0" i="0" u="none" strike="noStrike" kern="1200" cap="none" spc="0" normalizeH="0" baseline="0" noProof="0" dirty="0" smtClean="0">
                        <a:ln>
                          <a:noFill/>
                        </a:ln>
                        <a:solidFill>
                          <a:srgbClr val="7E2F8E"/>
                        </a:solidFill>
                        <a:effectLst/>
                        <a:uLnTx/>
                        <a:uFillTx/>
                        <a:latin typeface="Times New Roman" panose="02020603050405020304" pitchFamily="18" charset="0"/>
                        <a:ea typeface="+mn-ea"/>
                        <a:cs typeface="Times New Roman" panose="02020603050405020304" pitchFamily="18" charset="0"/>
                      </a:rPr>
                      <m:t>m</m:t>
                    </m:r>
                    <m:r>
                      <m:rPr>
                        <m:nor/>
                      </m:rPr>
                      <a:rPr kumimoji="0" lang="en-US" sz="2000" b="0" i="0" u="none" strike="noStrike" kern="1200" cap="none" spc="0" normalizeH="0" baseline="0" noProof="0" dirty="0">
                        <a:ln>
                          <a:noFill/>
                        </a:ln>
                        <a:solidFill>
                          <a:srgbClr val="7E2F8E"/>
                        </a:solidFill>
                        <a:effectLst/>
                        <a:uLnTx/>
                        <a:uFillTx/>
                        <a:latin typeface="Times New Roman" panose="02020603050405020304" pitchFamily="18" charset="0"/>
                        <a:ea typeface="+mn-ea"/>
                        <a:cs typeface="Times New Roman" panose="02020603050405020304" pitchFamily="18" charset="0"/>
                      </a:rPr>
                      <m:t>m</m:t>
                    </m:r>
                    <m:r>
                      <m:rPr>
                        <m:nor/>
                      </m:rPr>
                      <a:rPr kumimoji="0" lang="en-US" sz="2000" b="0" i="0" u="none" strike="noStrike" kern="1200" cap="none" spc="0" normalizeH="0" baseline="0" noProof="0" dirty="0">
                        <a:ln>
                          <a:noFill/>
                        </a:ln>
                        <a:solidFill>
                          <a:srgbClr val="7E2F8E"/>
                        </a:solidFill>
                        <a:effectLst/>
                        <a:uLnTx/>
                        <a:uFillTx/>
                        <a:latin typeface="Times New Roman" panose="02020603050405020304" pitchFamily="18" charset="0"/>
                        <a:ea typeface="+mn-ea"/>
                        <a:cs typeface="Times New Roman" panose="02020603050405020304" pitchFamily="18" charset="0"/>
                      </a:rPr>
                      <m:t>]</m:t>
                    </m:r>
                  </m:oMath>
                </a14:m>
                <a:r>
                  <a:rPr kumimoji="0" lang="en-US" sz="2000" b="0" i="0" u="none" strike="noStrike" kern="1200" cap="none" spc="0" normalizeH="0" baseline="0" noProof="0" dirty="0">
                    <a:ln>
                      <a:noFill/>
                    </a:ln>
                    <a:solidFill>
                      <a:srgbClr val="7E2F8E"/>
                    </a:solidFill>
                    <a:effectLst/>
                    <a:uLnTx/>
                    <a:uFillTx/>
                    <a:latin typeface="Arial" panose="020B0604020202020204" pitchFamily="34" charset="0"/>
                    <a:ea typeface="+mn-ea"/>
                    <a:cs typeface="+mn-cs"/>
                  </a:rPr>
                  <a:t>, OD=20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2000" b="0" i="0" u="none" strike="noStrike" kern="1200" cap="none" spc="0" normalizeH="0" baseline="0" noProof="0" dirty="0">
                  <a:ln>
                    <a:noFill/>
                  </a:ln>
                  <a:solidFill>
                    <a:srgbClr val="7E2F8E"/>
                  </a:solidFill>
                  <a:effectLst/>
                  <a:uLnTx/>
                  <a:uFillTx/>
                  <a:latin typeface="Arial" panose="020B0604020202020204" pitchFamily="34" charset="0"/>
                  <a:ea typeface="+mn-ea"/>
                  <a:cs typeface="Arial" panose="020B0604020202020204" pitchFamily="34" charset="0"/>
                </a:endParaRPr>
              </a:p>
            </p:txBody>
          </p:sp>
        </mc:Choice>
        <mc:Fallback xmlns="">
          <p:sp>
            <p:nvSpPr>
              <p:cNvPr id="339" name="Rectangle 338">
                <a:extLst>
                  <a:ext uri="{FF2B5EF4-FFF2-40B4-BE49-F238E27FC236}">
                    <a16:creationId xmlns:a16="http://schemas.microsoft.com/office/drawing/2014/main" id="{BDB9AE0C-FFF3-4255-97F0-0E4EE068A283}"/>
                  </a:ext>
                </a:extLst>
              </p:cNvPr>
              <p:cNvSpPr>
                <a:spLocks noRot="1" noChangeAspect="1" noMove="1" noResize="1" noEditPoints="1" noAdjustHandles="1" noChangeArrowheads="1" noChangeShapeType="1" noTextEdit="1"/>
              </p:cNvSpPr>
              <p:nvPr/>
            </p:nvSpPr>
            <p:spPr>
              <a:xfrm>
                <a:off x="8632166" y="2830345"/>
                <a:ext cx="4571999" cy="707886"/>
              </a:xfrm>
              <a:prstGeom prst="rect">
                <a:avLst/>
              </a:prstGeom>
              <a:blipFill>
                <a:blip r:embed="rId10"/>
                <a:stretch>
                  <a:fillRect t="-3448"/>
                </a:stretch>
              </a:blipFill>
            </p:spPr>
            <p:txBody>
              <a:bodyPr/>
              <a:lstStyle/>
              <a:p>
                <a:r>
                  <a:rPr lang="LID4096">
                    <a:noFill/>
                  </a:rPr>
                  <a:t> </a:t>
                </a:r>
              </a:p>
            </p:txBody>
          </p:sp>
        </mc:Fallback>
      </mc:AlternateContent>
      <p:sp>
        <p:nvSpPr>
          <p:cNvPr id="319" name="Rectangle: Rounded Corners 318"/>
          <p:cNvSpPr/>
          <p:nvPr/>
        </p:nvSpPr>
        <p:spPr>
          <a:xfrm>
            <a:off x="530909" y="4756533"/>
            <a:ext cx="5218727" cy="1055608"/>
          </a:xfrm>
          <a:prstGeom prst="roundRect">
            <a:avLst/>
          </a:prstGeom>
          <a:solidFill>
            <a:srgbClr val="FFFF99"/>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As the thickness increases, ME correlation decreases.</a:t>
            </a:r>
          </a:p>
        </p:txBody>
      </p:sp>
      <p:sp>
        <p:nvSpPr>
          <p:cNvPr id="125" name="Title 1">
            <a:extLst>
              <a:ext uri="{FF2B5EF4-FFF2-40B4-BE49-F238E27FC236}">
                <a16:creationId xmlns:a16="http://schemas.microsoft.com/office/drawing/2014/main" id="{2E2E89A8-D5FE-480A-9F9E-F34F0D080BD6}"/>
              </a:ext>
            </a:extLst>
          </p:cNvPr>
          <p:cNvSpPr txBox="1">
            <a:spLocks/>
          </p:cNvSpPr>
          <p:nvPr/>
        </p:nvSpPr>
        <p:spPr>
          <a:xfrm>
            <a:off x="1523035" y="-61776"/>
            <a:ext cx="8917174" cy="9204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ME correlation in the near-field</a:t>
            </a:r>
          </a:p>
        </p:txBody>
      </p:sp>
      <p:grpSp>
        <p:nvGrpSpPr>
          <p:cNvPr id="10" name="Group 9">
            <a:extLst>
              <a:ext uri="{FF2B5EF4-FFF2-40B4-BE49-F238E27FC236}">
                <a16:creationId xmlns:a16="http://schemas.microsoft.com/office/drawing/2014/main" id="{EE477B63-8A20-4054-923E-0B7F51A9EA2D}"/>
              </a:ext>
            </a:extLst>
          </p:cNvPr>
          <p:cNvGrpSpPr/>
          <p:nvPr/>
        </p:nvGrpSpPr>
        <p:grpSpPr>
          <a:xfrm rot="21255895">
            <a:off x="405794" y="1606429"/>
            <a:ext cx="3531961" cy="2433903"/>
            <a:chOff x="5782305" y="4102506"/>
            <a:chExt cx="3531961" cy="2433903"/>
          </a:xfrm>
        </p:grpSpPr>
        <p:sp>
          <p:nvSpPr>
            <p:cNvPr id="5" name="Rectangle 4">
              <a:extLst>
                <a:ext uri="{FF2B5EF4-FFF2-40B4-BE49-F238E27FC236}">
                  <a16:creationId xmlns:a16="http://schemas.microsoft.com/office/drawing/2014/main" id="{2826A8DB-8D45-4467-80D7-A7C70845A759}"/>
                </a:ext>
              </a:extLst>
            </p:cNvPr>
            <p:cNvSpPr/>
            <p:nvPr/>
          </p:nvSpPr>
          <p:spPr>
            <a:xfrm>
              <a:off x="5782305" y="4102506"/>
              <a:ext cx="3461413" cy="2433903"/>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EF45DA2E-BCF0-4B93-8D8D-9C327DCDC140}"/>
                </a:ext>
              </a:extLst>
            </p:cNvPr>
            <p:cNvGrpSpPr/>
            <p:nvPr/>
          </p:nvGrpSpPr>
          <p:grpSpPr>
            <a:xfrm>
              <a:off x="5885541" y="4153366"/>
              <a:ext cx="3428725" cy="2269606"/>
              <a:chOff x="5885541" y="4153366"/>
              <a:chExt cx="3428725" cy="2269606"/>
            </a:xfrm>
          </p:grpSpPr>
          <p:grpSp>
            <p:nvGrpSpPr>
              <p:cNvPr id="128" name="Group 127">
                <a:extLst>
                  <a:ext uri="{FF2B5EF4-FFF2-40B4-BE49-F238E27FC236}">
                    <a16:creationId xmlns:a16="http://schemas.microsoft.com/office/drawing/2014/main" id="{A829006F-A1D2-4912-8629-96038C6E2934}"/>
                  </a:ext>
                </a:extLst>
              </p:cNvPr>
              <p:cNvGrpSpPr/>
              <p:nvPr/>
            </p:nvGrpSpPr>
            <p:grpSpPr>
              <a:xfrm>
                <a:off x="7383710" y="5344070"/>
                <a:ext cx="1314010" cy="1078902"/>
                <a:chOff x="7638641" y="5372167"/>
                <a:chExt cx="1314010" cy="1078902"/>
              </a:xfrm>
            </p:grpSpPr>
            <p:cxnSp>
              <p:nvCxnSpPr>
                <p:cNvPr id="129" name="Straight Arrow Connector 128">
                  <a:extLst>
                    <a:ext uri="{FF2B5EF4-FFF2-40B4-BE49-F238E27FC236}">
                      <a16:creationId xmlns:a16="http://schemas.microsoft.com/office/drawing/2014/main" id="{F6A6598C-81CD-40AB-A557-736C4D8373BB}"/>
                    </a:ext>
                  </a:extLst>
                </p:cNvPr>
                <p:cNvCxnSpPr>
                  <a:cxnSpLocks/>
                </p:cNvCxnSpPr>
                <p:nvPr/>
              </p:nvCxnSpPr>
              <p:spPr>
                <a:xfrm flipH="1">
                  <a:off x="8431813" y="5585341"/>
                  <a:ext cx="520838" cy="163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0" name="Cube 129">
                  <a:extLst>
                    <a:ext uri="{FF2B5EF4-FFF2-40B4-BE49-F238E27FC236}">
                      <a16:creationId xmlns:a16="http://schemas.microsoft.com/office/drawing/2014/main" id="{F8D91106-FB32-48DE-99D4-7FDBC8E30512}"/>
                    </a:ext>
                  </a:extLst>
                </p:cNvPr>
                <p:cNvSpPr/>
                <p:nvPr/>
              </p:nvSpPr>
              <p:spPr>
                <a:xfrm rot="16200000">
                  <a:off x="7757544" y="5602581"/>
                  <a:ext cx="1078902" cy="618074"/>
                </a:xfrm>
                <a:prstGeom prst="cube">
                  <a:avLst>
                    <a:gd name="adj" fmla="val 51581"/>
                  </a:avLst>
                </a:prstGeom>
                <a:blipFill>
                  <a:blip r:embed="rId11"/>
                  <a:tile tx="0" ty="0" sx="100000" sy="100000" flip="none" algn="tl"/>
                </a:blip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200" b="0" i="0" u="none" strike="noStrike" kern="1200" cap="none" spc="0" normalizeH="0" baseline="0" noProof="0" dirty="0">
                    <a:ln>
                      <a:noFill/>
                    </a:ln>
                    <a:solidFill>
                      <a:srgbClr val="FFC000"/>
                    </a:solidFill>
                    <a:effectLst/>
                    <a:uLnTx/>
                    <a:uFillTx/>
                    <a:latin typeface="Calibri"/>
                    <a:ea typeface="+mn-ea"/>
                    <a:cs typeface="+mn-cs"/>
                  </a:endParaRPr>
                </a:p>
              </p:txBody>
            </p:sp>
            <p:cxnSp>
              <p:nvCxnSpPr>
                <p:cNvPr id="131" name="Straight Arrow Connector 130">
                  <a:extLst>
                    <a:ext uri="{FF2B5EF4-FFF2-40B4-BE49-F238E27FC236}">
                      <a16:creationId xmlns:a16="http://schemas.microsoft.com/office/drawing/2014/main" id="{8D00FF0C-F4CE-4987-8839-CBAEEF2077EA}"/>
                    </a:ext>
                  </a:extLst>
                </p:cNvPr>
                <p:cNvCxnSpPr>
                  <a:cxnSpLocks/>
                </p:cNvCxnSpPr>
                <p:nvPr/>
              </p:nvCxnSpPr>
              <p:spPr>
                <a:xfrm flipV="1">
                  <a:off x="7638641" y="5576510"/>
                  <a:ext cx="507151" cy="176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2" name="TextBox 131">
                <a:extLst>
                  <a:ext uri="{FF2B5EF4-FFF2-40B4-BE49-F238E27FC236}">
                    <a16:creationId xmlns:a16="http://schemas.microsoft.com/office/drawing/2014/main" id="{33176C6E-FA79-4D55-A0E3-DB25439C74F3}"/>
                  </a:ext>
                </a:extLst>
              </p:cNvPr>
              <p:cNvSpPr txBox="1"/>
              <p:nvPr/>
            </p:nvSpPr>
            <p:spPr>
              <a:xfrm>
                <a:off x="5885541" y="4153366"/>
                <a:ext cx="3428725"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LinLibertineT"/>
                    <a:ea typeface="+mn-ea"/>
                    <a:cs typeface="+mn-cs"/>
                  </a:rPr>
                  <a:t>Practical only for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LinLibertineT"/>
                    <a:ea typeface="+mn-ea"/>
                    <a:cs typeface="+mn-cs"/>
                  </a:rPr>
                  <a:t>modest thickness</a:t>
                </a:r>
                <a:endParaRPr kumimoji="0" lang="LID4096" sz="30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grpSp>
      </p:grpSp>
    </p:spTree>
    <p:custDataLst>
      <p:tags r:id="rId1"/>
    </p:custDataLst>
    <p:extLst>
      <p:ext uri="{BB962C8B-B14F-4D97-AF65-F5344CB8AC3E}">
        <p14:creationId xmlns:p14="http://schemas.microsoft.com/office/powerpoint/2010/main" val="26765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0"/>
      <p:bldP spid="233" grpId="0" animBg="1"/>
      <p:bldP spid="421" grpId="0" animBg="1"/>
      <p:bldP spid="420" grpId="0" animBg="1"/>
      <p:bldP spid="419" grpId="0" animBg="1"/>
      <p:bldP spid="6" grpId="0" animBg="1"/>
      <p:bldP spid="7" grpId="0" animBg="1"/>
      <p:bldP spid="8" grpId="0" animBg="1"/>
      <p:bldP spid="9" grpId="0" animBg="1"/>
      <p:bldP spid="336" grpId="0"/>
      <p:bldP spid="337" grpId="0"/>
      <p:bldP spid="338" grpId="0"/>
      <p:bldP spid="339" grpId="0"/>
      <p:bldP spid="3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a:extLst>
              <a:ext uri="{FF2B5EF4-FFF2-40B4-BE49-F238E27FC236}">
                <a16:creationId xmlns:a16="http://schemas.microsoft.com/office/drawing/2014/main" id="{6089E51C-A841-46B9-9536-7FCE302433FA}"/>
              </a:ext>
            </a:extLst>
          </p:cNvPr>
          <p:cNvSpPr txBox="1">
            <a:spLocks/>
          </p:cNvSpPr>
          <p:nvPr/>
        </p:nvSpPr>
        <p:spPr>
          <a:xfrm>
            <a:off x="1524905" y="72064"/>
            <a:ext cx="91421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Speckle Local Support</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9B106C5-382E-4D10-AEFF-D4086B4C4331}"/>
                  </a:ext>
                </a:extLst>
              </p:cNvPr>
              <p:cNvSpPr txBox="1"/>
              <p:nvPr/>
            </p:nvSpPr>
            <p:spPr>
              <a:xfrm>
                <a:off x="9353401" y="4141127"/>
                <a:ext cx="307854" cy="380778"/>
              </a:xfrm>
              <a:prstGeom prst="rect">
                <a:avLst/>
              </a:prstGeom>
              <a:noFill/>
            </p:spPr>
            <p:txBody>
              <a:bodyPr wrap="none" lIns="0" tIns="0" rIns="0" bIns="0"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he-IL"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5" name="TextBox 44">
                <a:extLst>
                  <a:ext uri="{FF2B5EF4-FFF2-40B4-BE49-F238E27FC236}">
                    <a16:creationId xmlns:a16="http://schemas.microsoft.com/office/drawing/2014/main" id="{39B106C5-382E-4D10-AEFF-D4086B4C4331}"/>
                  </a:ext>
                </a:extLst>
              </p:cNvPr>
              <p:cNvSpPr txBox="1">
                <a:spLocks noRot="1" noChangeAspect="1" noMove="1" noResize="1" noEditPoints="1" noAdjustHandles="1" noChangeArrowheads="1" noChangeShapeType="1" noTextEdit="1"/>
              </p:cNvSpPr>
              <p:nvPr/>
            </p:nvSpPr>
            <p:spPr>
              <a:xfrm>
                <a:off x="9353401" y="4141127"/>
                <a:ext cx="307854" cy="380778"/>
              </a:xfrm>
              <a:prstGeom prst="rect">
                <a:avLst/>
              </a:prstGeom>
              <a:blipFill>
                <a:blip r:embed="rId6"/>
                <a:stretch>
                  <a:fillRect r="-3922" b="-41270"/>
                </a:stretch>
              </a:blipFill>
            </p:spPr>
            <p:txBody>
              <a:bodyPr/>
              <a:lstStyle/>
              <a:p>
                <a:r>
                  <a:rPr lang="en-US">
                    <a:noFill/>
                  </a:rPr>
                  <a:t> </a:t>
                </a:r>
              </a:p>
            </p:txBody>
          </p:sp>
        </mc:Fallback>
      </mc:AlternateContent>
      <p:pic>
        <p:nvPicPr>
          <p:cNvPr id="62" name="Picture 61">
            <a:extLst>
              <a:ext uri="{FF2B5EF4-FFF2-40B4-BE49-F238E27FC236}">
                <a16:creationId xmlns:a16="http://schemas.microsoft.com/office/drawing/2014/main" id="{6186C941-D1DE-46A3-B834-A21A047CC1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69" t="8880" r="11687" b="10178"/>
          <a:stretch/>
        </p:blipFill>
        <p:spPr>
          <a:xfrm>
            <a:off x="8703768" y="3519003"/>
            <a:ext cx="896816" cy="966346"/>
          </a:xfrm>
          <a:prstGeom prst="rect">
            <a:avLst/>
          </a:prstGeom>
          <a:ln w="28575">
            <a:solidFill>
              <a:srgbClr val="FFFF00"/>
            </a:solidFill>
          </a:ln>
        </p:spPr>
      </p:pic>
      <p:pic>
        <p:nvPicPr>
          <p:cNvPr id="63" name="Picture 62">
            <a:extLst>
              <a:ext uri="{FF2B5EF4-FFF2-40B4-BE49-F238E27FC236}">
                <a16:creationId xmlns:a16="http://schemas.microsoft.com/office/drawing/2014/main" id="{11903ABD-51F6-447D-9501-870CCD0F3A74}"/>
              </a:ext>
            </a:extLst>
          </p:cNvPr>
          <p:cNvPicPr>
            <a:picLocks noChangeAspect="1"/>
          </p:cNvPicPr>
          <p:nvPr/>
        </p:nvPicPr>
        <p:blipFill rotWithShape="1">
          <a:blip r:embed="rId7">
            <a:extLst>
              <a:ext uri="{28A0092B-C50C-407E-A947-70E740481C1C}">
                <a14:useLocalDpi xmlns:a14="http://schemas.microsoft.com/office/drawing/2010/main" val="0"/>
              </a:ext>
            </a:extLst>
          </a:blip>
          <a:srcRect l="29896" t="25480" r="28351" b="29929"/>
          <a:stretch/>
        </p:blipFill>
        <p:spPr>
          <a:xfrm>
            <a:off x="7696910" y="3521940"/>
            <a:ext cx="921373" cy="966346"/>
          </a:xfrm>
          <a:prstGeom prst="rect">
            <a:avLst/>
          </a:prstGeom>
          <a:ln w="19050">
            <a:solidFill>
              <a:srgbClr val="FFFF00"/>
            </a:solidFill>
            <a:prstDash val="dash"/>
          </a:ln>
        </p:spPr>
      </p:pic>
      <p:pic>
        <p:nvPicPr>
          <p:cNvPr id="64" name="Picture 63">
            <a:extLst>
              <a:ext uri="{FF2B5EF4-FFF2-40B4-BE49-F238E27FC236}">
                <a16:creationId xmlns:a16="http://schemas.microsoft.com/office/drawing/2014/main" id="{B6D61A3E-7A61-4AB3-8B44-567D932621F3}"/>
              </a:ext>
            </a:extLst>
          </p:cNvPr>
          <p:cNvPicPr>
            <a:picLocks noChangeAspect="1"/>
          </p:cNvPicPr>
          <p:nvPr/>
        </p:nvPicPr>
        <p:blipFill rotWithShape="1">
          <a:blip r:embed="rId7">
            <a:extLst>
              <a:ext uri="{28A0092B-C50C-407E-A947-70E740481C1C}">
                <a14:useLocalDpi xmlns:a14="http://schemas.microsoft.com/office/drawing/2010/main" val="0"/>
              </a:ext>
            </a:extLst>
          </a:blip>
          <a:srcRect l="29896" t="25480" r="28351" b="29929"/>
          <a:stretch/>
        </p:blipFill>
        <p:spPr>
          <a:xfrm>
            <a:off x="9701501" y="3509786"/>
            <a:ext cx="916067" cy="966344"/>
          </a:xfrm>
          <a:prstGeom prst="rect">
            <a:avLst/>
          </a:prstGeom>
          <a:ln w="19050">
            <a:solidFill>
              <a:srgbClr val="FFFF00"/>
            </a:solidFill>
            <a:prstDash val="dash"/>
          </a:ln>
        </p:spPr>
      </p:pic>
      <p:sp>
        <p:nvSpPr>
          <p:cNvPr id="144" name="TextBox 143">
            <a:extLst>
              <a:ext uri="{FF2B5EF4-FFF2-40B4-BE49-F238E27FC236}">
                <a16:creationId xmlns:a16="http://schemas.microsoft.com/office/drawing/2014/main" id="{F70A9AEE-1EF9-4311-AB45-01C2138EAA8F}"/>
              </a:ext>
            </a:extLst>
          </p:cNvPr>
          <p:cNvSpPr txBox="1"/>
          <p:nvPr/>
        </p:nvSpPr>
        <p:spPr>
          <a:xfrm>
            <a:off x="7238019" y="985736"/>
            <a:ext cx="4344255" cy="584775"/>
          </a:xfrm>
          <a:prstGeom prst="rect">
            <a:avLst/>
          </a:prstGeom>
          <a:noFill/>
        </p:spPr>
        <p:txBody>
          <a:bodyPr wrap="square" rtlCol="0">
            <a:spAutoFit/>
          </a:bodyPr>
          <a:lstStyle>
            <a:defPPr>
              <a:defRPr lang="en-US"/>
            </a:defPPr>
            <a:lvl1pPr marL="0" marR="0" lvl="0" indent="0" defTabSz="914400" eaLnBrk="1" latinLnBrk="0" hangingPunct="1">
              <a:lnSpc>
                <a:spcPct val="100000"/>
              </a:lnSpc>
              <a:buClrTx/>
              <a:buSzTx/>
              <a:buFontTx/>
              <a:buNone/>
              <a:tabLst/>
              <a:defRPr kumimoji="0" sz="2800" b="0" u="none" strike="noStrike" cap="none" spc="0" normalizeH="0" baseline="0">
                <a:ln>
                  <a:noFill/>
                </a:ln>
                <a:solidFill>
                  <a:schemeClr val="bg1"/>
                </a:solidFill>
                <a:effectLst/>
                <a:uLnTx/>
                <a:uFillTx/>
                <a:latin typeface="Calibri"/>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Calibri"/>
                <a:ea typeface="+mn-ea"/>
                <a:cs typeface="+mn-cs"/>
              </a:rPr>
              <a:t>Focusing on illumination</a:t>
            </a:r>
            <a:endParaRPr kumimoji="0" lang="LID4096" sz="3200" b="0" i="0" u="none" strike="noStrike" kern="1200" cap="none" spc="0" normalizeH="0" baseline="0" noProof="0" dirty="0">
              <a:ln>
                <a:noFill/>
              </a:ln>
              <a:solidFill>
                <a:srgbClr val="FFC000"/>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C509717-2E76-49B1-BC97-CB0227A56A3B}"/>
              </a:ext>
            </a:extLst>
          </p:cNvPr>
          <p:cNvGrpSpPr/>
          <p:nvPr/>
        </p:nvGrpSpPr>
        <p:grpSpPr>
          <a:xfrm rot="16200000">
            <a:off x="8405481" y="2455378"/>
            <a:ext cx="1660192" cy="213697"/>
            <a:chOff x="1595082" y="3179966"/>
            <a:chExt cx="2024225" cy="277814"/>
          </a:xfrm>
        </p:grpSpPr>
        <p:grpSp>
          <p:nvGrpSpPr>
            <p:cNvPr id="9" name="Group 8">
              <a:extLst>
                <a:ext uri="{FF2B5EF4-FFF2-40B4-BE49-F238E27FC236}">
                  <a16:creationId xmlns:a16="http://schemas.microsoft.com/office/drawing/2014/main" id="{E57E04EB-7F11-4763-BF12-6CED683578B3}"/>
                </a:ext>
              </a:extLst>
            </p:cNvPr>
            <p:cNvGrpSpPr/>
            <p:nvPr/>
          </p:nvGrpSpPr>
          <p:grpSpPr>
            <a:xfrm>
              <a:off x="1595082" y="3179966"/>
              <a:ext cx="2024225" cy="277814"/>
              <a:chOff x="879122" y="3224893"/>
              <a:chExt cx="2179764" cy="408215"/>
            </a:xfrm>
            <a:solidFill>
              <a:srgbClr val="FFCCCC"/>
            </a:solidFill>
          </p:grpSpPr>
          <p:sp>
            <p:nvSpPr>
              <p:cNvPr id="16" name="Oval 15">
                <a:extLst>
                  <a:ext uri="{FF2B5EF4-FFF2-40B4-BE49-F238E27FC236}">
                    <a16:creationId xmlns:a16="http://schemas.microsoft.com/office/drawing/2014/main" id="{45DFA588-54B4-453D-9401-7E12431B1DAA}"/>
                  </a:ext>
                </a:extLst>
              </p:cNvPr>
              <p:cNvSpPr/>
              <p:nvPr/>
            </p:nvSpPr>
            <p:spPr>
              <a:xfrm>
                <a:off x="1689197" y="3401786"/>
                <a:ext cx="91440" cy="91440"/>
              </a:xfrm>
              <a:prstGeom prst="ellipse">
                <a:avLst/>
              </a:prstGeom>
              <a:solidFill>
                <a:srgbClr val="C00000"/>
              </a:solidFill>
              <a:ln w="19050" cap="flat" cmpd="sng" algn="ctr">
                <a:solidFill>
                  <a:srgbClr val="C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F3D878-20D2-44A2-B9CE-75EF4F9092F5}"/>
                  </a:ext>
                </a:extLst>
              </p:cNvPr>
              <p:cNvSpPr/>
              <p:nvPr/>
            </p:nvSpPr>
            <p:spPr>
              <a:xfrm>
                <a:off x="879122" y="3224893"/>
                <a:ext cx="2179764" cy="408215"/>
              </a:xfrm>
              <a:prstGeom prst="rect">
                <a:avLst/>
              </a:prstGeom>
              <a:solidFill>
                <a:srgbClr val="E7E6E6">
                  <a:lumMod val="90000"/>
                </a:srgbClr>
              </a:solidFill>
              <a:ln w="19050" cap="flat" cmpd="sng" algn="ctr">
                <a:solidFill>
                  <a:srgbClr val="FF9999"/>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8CAABA9-6EE2-43E7-9805-625CB47E2067}"/>
                  </a:ext>
                </a:extLst>
              </p:cNvPr>
              <p:cNvSpPr/>
              <p:nvPr/>
            </p:nvSpPr>
            <p:spPr>
              <a:xfrm>
                <a:off x="1841597" y="349834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C698F1D-062C-44A9-BCF5-445402C8B9CA}"/>
                  </a:ext>
                </a:extLst>
              </p:cNvPr>
              <p:cNvSpPr/>
              <p:nvPr/>
            </p:nvSpPr>
            <p:spPr>
              <a:xfrm>
                <a:off x="2538448" y="348322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F68EC89-6372-4D0E-9E24-6124CD1AFFDD}"/>
                  </a:ext>
                </a:extLst>
              </p:cNvPr>
              <p:cNvSpPr/>
              <p:nvPr/>
            </p:nvSpPr>
            <p:spPr>
              <a:xfrm>
                <a:off x="2795550" y="3314535"/>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7FE77E2-45F8-4920-9436-500DCE95620B}"/>
                  </a:ext>
                </a:extLst>
              </p:cNvPr>
              <p:cNvSpPr/>
              <p:nvPr/>
            </p:nvSpPr>
            <p:spPr>
              <a:xfrm>
                <a:off x="2298797" y="328545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A626268-8BBD-471A-81D9-6E980663FB1F}"/>
                  </a:ext>
                </a:extLst>
              </p:cNvPr>
              <p:cNvSpPr/>
              <p:nvPr/>
            </p:nvSpPr>
            <p:spPr>
              <a:xfrm>
                <a:off x="1993997" y="335757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F0CA4A1-EAC2-489E-A8EB-52EF3FD74169}"/>
                  </a:ext>
                </a:extLst>
              </p:cNvPr>
              <p:cNvSpPr/>
              <p:nvPr/>
            </p:nvSpPr>
            <p:spPr>
              <a:xfrm>
                <a:off x="2153377" y="339829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E6D13A9-6949-4B70-BA48-62D4BFDDDAAB}"/>
                  </a:ext>
                </a:extLst>
              </p:cNvPr>
              <p:cNvSpPr/>
              <p:nvPr/>
            </p:nvSpPr>
            <p:spPr>
              <a:xfrm>
                <a:off x="2319737" y="345995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39B638F0-7B03-45C0-A95A-26D87F93609B}"/>
                  </a:ext>
                </a:extLst>
              </p:cNvPr>
              <p:cNvSpPr/>
              <p:nvPr/>
            </p:nvSpPr>
            <p:spPr>
              <a:xfrm>
                <a:off x="2562877" y="33191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685DD3BD-C87D-486E-A41D-D697AA9557E9}"/>
                  </a:ext>
                </a:extLst>
              </p:cNvPr>
              <p:cNvSpPr/>
              <p:nvPr/>
            </p:nvSpPr>
            <p:spPr>
              <a:xfrm>
                <a:off x="2715277" y="34715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04B9E8A-FCDA-4427-8AF5-55EF8EDEED60}"/>
                  </a:ext>
                </a:extLst>
              </p:cNvPr>
              <p:cNvSpPr/>
              <p:nvPr/>
            </p:nvSpPr>
            <p:spPr>
              <a:xfrm>
                <a:off x="1777614" y="329476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 name="Oval 9">
              <a:extLst>
                <a:ext uri="{FF2B5EF4-FFF2-40B4-BE49-F238E27FC236}">
                  <a16:creationId xmlns:a16="http://schemas.microsoft.com/office/drawing/2014/main" id="{578C31E2-9806-46E9-8786-62218E7ED40D}"/>
                </a:ext>
              </a:extLst>
            </p:cNvPr>
            <p:cNvSpPr/>
            <p:nvPr/>
          </p:nvSpPr>
          <p:spPr>
            <a:xfrm>
              <a:off x="2021983" y="3366946"/>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69A8E19-18B5-40C8-88F1-7DC36E402AE6}"/>
                </a:ext>
              </a:extLst>
            </p:cNvPr>
            <p:cNvSpPr/>
            <p:nvPr/>
          </p:nvSpPr>
          <p:spPr>
            <a:xfrm>
              <a:off x="2260740" y="325214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8154728-C1B3-4DD2-8D4B-250EB43D4249}"/>
                </a:ext>
              </a:extLst>
            </p:cNvPr>
            <p:cNvSpPr/>
            <p:nvPr/>
          </p:nvSpPr>
          <p:spPr>
            <a:xfrm>
              <a:off x="1799433" y="3232348"/>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2019933-A2E2-4660-94EF-018F9B5EF65F}"/>
                </a:ext>
              </a:extLst>
            </p:cNvPr>
            <p:cNvSpPr/>
            <p:nvPr/>
          </p:nvSpPr>
          <p:spPr>
            <a:xfrm>
              <a:off x="1664389" y="3309147"/>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146170E-0DF9-4C07-B308-218B3BB08777}"/>
                </a:ext>
              </a:extLst>
            </p:cNvPr>
            <p:cNvSpPr/>
            <p:nvPr/>
          </p:nvSpPr>
          <p:spPr>
            <a:xfrm>
              <a:off x="1977770" y="328599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64F8BE1-AB69-48D9-80DC-E78BC787ACF7}"/>
                </a:ext>
              </a:extLst>
            </p:cNvPr>
            <p:cNvSpPr/>
            <p:nvPr/>
          </p:nvSpPr>
          <p:spPr>
            <a:xfrm>
              <a:off x="2125777" y="3313704"/>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41" name="Straight Connector 40">
            <a:extLst>
              <a:ext uri="{FF2B5EF4-FFF2-40B4-BE49-F238E27FC236}">
                <a16:creationId xmlns:a16="http://schemas.microsoft.com/office/drawing/2014/main" id="{F0F0B1B5-17E0-4439-B93E-6989CC057FE7}"/>
              </a:ext>
            </a:extLst>
          </p:cNvPr>
          <p:cNvCxnSpPr/>
          <p:nvPr/>
        </p:nvCxnSpPr>
        <p:spPr>
          <a:xfrm rot="16200000" flipH="1">
            <a:off x="9247697" y="3522271"/>
            <a:ext cx="179699" cy="1586"/>
          </a:xfrm>
          <a:prstGeom prst="line">
            <a:avLst/>
          </a:prstGeom>
          <a:noFill/>
          <a:ln w="19050" cap="flat" cmpd="sng" algn="ctr">
            <a:solidFill>
              <a:sysClr val="windowText" lastClr="000000"/>
            </a:solidFill>
            <a:prstDash val="sysDot"/>
            <a:miter lim="800000"/>
          </a:ln>
          <a:effectLst/>
        </p:spPr>
      </p:cxnSp>
      <p:cxnSp>
        <p:nvCxnSpPr>
          <p:cNvPr id="42" name="Straight Connector 41">
            <a:extLst>
              <a:ext uri="{FF2B5EF4-FFF2-40B4-BE49-F238E27FC236}">
                <a16:creationId xmlns:a16="http://schemas.microsoft.com/office/drawing/2014/main" id="{A7FB852D-56CA-45F9-A11F-C67D572AC9D6}"/>
              </a:ext>
            </a:extLst>
          </p:cNvPr>
          <p:cNvCxnSpPr/>
          <p:nvPr/>
        </p:nvCxnSpPr>
        <p:spPr>
          <a:xfrm rot="16200000" flipH="1">
            <a:off x="9030747" y="3522180"/>
            <a:ext cx="179699" cy="1586"/>
          </a:xfrm>
          <a:prstGeom prst="line">
            <a:avLst/>
          </a:prstGeom>
          <a:noFill/>
          <a:ln w="19050" cap="flat" cmpd="sng" algn="ctr">
            <a:solidFill>
              <a:sysClr val="windowText" lastClr="000000"/>
            </a:solidFill>
            <a:prstDash val="sysDot"/>
            <a:miter lim="800000"/>
          </a:ln>
          <a:effectLst/>
        </p:spPr>
      </p:cxnSp>
      <p:cxnSp>
        <p:nvCxnSpPr>
          <p:cNvPr id="5" name="Straight Connector 4">
            <a:extLst>
              <a:ext uri="{FF2B5EF4-FFF2-40B4-BE49-F238E27FC236}">
                <a16:creationId xmlns:a16="http://schemas.microsoft.com/office/drawing/2014/main" id="{67AC2351-8369-44D5-AEDF-59BB37D8333A}"/>
              </a:ext>
            </a:extLst>
          </p:cNvPr>
          <p:cNvCxnSpPr/>
          <p:nvPr/>
        </p:nvCxnSpPr>
        <p:spPr>
          <a:xfrm rot="16200000">
            <a:off x="9853312" y="2631920"/>
            <a:ext cx="2097096" cy="0"/>
          </a:xfrm>
          <a:prstGeom prst="line">
            <a:avLst/>
          </a:prstGeom>
          <a:noFill/>
          <a:ln w="38100" cap="flat" cmpd="sng" algn="ctr">
            <a:solidFill>
              <a:schemeClr val="bg1">
                <a:lumMod val="50000"/>
              </a:schemeClr>
            </a:solidFill>
            <a:prstDash val="solid"/>
            <a:miter lim="800000"/>
          </a:ln>
          <a:effectLst/>
        </p:spPr>
      </p:cxnSp>
      <p:sp>
        <p:nvSpPr>
          <p:cNvPr id="46" name="Oval 45">
            <a:extLst>
              <a:ext uri="{FF2B5EF4-FFF2-40B4-BE49-F238E27FC236}">
                <a16:creationId xmlns:a16="http://schemas.microsoft.com/office/drawing/2014/main" id="{2EFBCB2E-30FC-45FA-B2C6-A73D568547EF}"/>
              </a:ext>
            </a:extLst>
          </p:cNvPr>
          <p:cNvSpPr/>
          <p:nvPr/>
        </p:nvSpPr>
        <p:spPr>
          <a:xfrm rot="5400000">
            <a:off x="9591452" y="2552245"/>
            <a:ext cx="1714602" cy="185252"/>
          </a:xfrm>
          <a:prstGeom prst="ellipse">
            <a:avLst/>
          </a:prstGeom>
          <a:gradFill flip="none" rotWithShape="1">
            <a:gsLst>
              <a:gs pos="0">
                <a:schemeClr val="accent1">
                  <a:lumMod val="5000"/>
                  <a:lumOff val="95000"/>
                </a:schemeClr>
              </a:gs>
              <a:gs pos="46000">
                <a:schemeClr val="accent1">
                  <a:lumMod val="20000"/>
                  <a:lumOff val="80000"/>
                </a:schemeClr>
              </a:gs>
              <a:gs pos="62000">
                <a:schemeClr val="accent1">
                  <a:lumMod val="20000"/>
                  <a:lumOff val="80000"/>
                </a:schemeClr>
              </a:gs>
              <a:gs pos="100000">
                <a:schemeClr val="bg1"/>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14BDB31B-A31A-4CBC-9024-E1FB7EEC9D2C}"/>
              </a:ext>
            </a:extLst>
          </p:cNvPr>
          <p:cNvCxnSpPr/>
          <p:nvPr/>
        </p:nvCxnSpPr>
        <p:spPr>
          <a:xfrm rot="16200000" flipV="1">
            <a:off x="8059185" y="2581530"/>
            <a:ext cx="2075482" cy="2521"/>
          </a:xfrm>
          <a:prstGeom prst="line">
            <a:avLst/>
          </a:prstGeom>
          <a:noFill/>
          <a:ln w="38100" cap="flat" cmpd="sng" algn="ctr">
            <a:solidFill>
              <a:schemeClr val="bg1">
                <a:lumMod val="50000"/>
              </a:schemeClr>
            </a:solidFill>
            <a:prstDash val="solid"/>
            <a:miter lim="800000"/>
          </a:ln>
          <a:effectLst/>
        </p:spPr>
      </p:cxnSp>
      <p:sp>
        <p:nvSpPr>
          <p:cNvPr id="141" name="TextBox 140">
            <a:extLst>
              <a:ext uri="{FF2B5EF4-FFF2-40B4-BE49-F238E27FC236}">
                <a16:creationId xmlns:a16="http://schemas.microsoft.com/office/drawing/2014/main" id="{D04144DC-BEB7-4FCE-8EAC-3F6C8822C3D7}"/>
              </a:ext>
            </a:extLst>
          </p:cNvPr>
          <p:cNvSpPr txBox="1"/>
          <p:nvPr/>
        </p:nvSpPr>
        <p:spPr>
          <a:xfrm>
            <a:off x="7616568" y="1568335"/>
            <a:ext cx="1524205"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Illumination plane</a:t>
            </a:r>
            <a:endParaRPr kumimoji="0" lang="he-IL" sz="20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52" name="TextBox 151">
            <a:extLst>
              <a:ext uri="{FF2B5EF4-FFF2-40B4-BE49-F238E27FC236}">
                <a16:creationId xmlns:a16="http://schemas.microsoft.com/office/drawing/2014/main" id="{68B01B31-3D80-4B71-970D-7A5C4ED5484F}"/>
              </a:ext>
            </a:extLst>
          </p:cNvPr>
          <p:cNvSpPr txBox="1"/>
          <p:nvPr/>
        </p:nvSpPr>
        <p:spPr>
          <a:xfrm>
            <a:off x="10904633" y="1611227"/>
            <a:ext cx="1211250"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Sensor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plane</a:t>
            </a:r>
            <a:endParaRPr kumimoji="0" lang="he-IL" sz="20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59" name="Group 58">
            <a:extLst>
              <a:ext uri="{FF2B5EF4-FFF2-40B4-BE49-F238E27FC236}">
                <a16:creationId xmlns:a16="http://schemas.microsoft.com/office/drawing/2014/main" id="{87CB2FCA-01D5-404B-ABDA-6C910686295D}"/>
              </a:ext>
            </a:extLst>
          </p:cNvPr>
          <p:cNvGrpSpPr/>
          <p:nvPr/>
        </p:nvGrpSpPr>
        <p:grpSpPr>
          <a:xfrm>
            <a:off x="9106628" y="1793956"/>
            <a:ext cx="1810271" cy="1702171"/>
            <a:chOff x="1388305" y="2243425"/>
            <a:chExt cx="4817444" cy="2476507"/>
          </a:xfrm>
        </p:grpSpPr>
        <p:sp>
          <p:nvSpPr>
            <p:cNvPr id="60" name="Freeform 107">
              <a:extLst>
                <a:ext uri="{FF2B5EF4-FFF2-40B4-BE49-F238E27FC236}">
                  <a16:creationId xmlns:a16="http://schemas.microsoft.com/office/drawing/2014/main" id="{19EA5521-F2B6-4100-A5BE-43A7CEF6073C}"/>
                </a:ext>
              </a:extLst>
            </p:cNvPr>
            <p:cNvSpPr/>
            <p:nvPr/>
          </p:nvSpPr>
          <p:spPr>
            <a:xfrm rot="16200000">
              <a:off x="2558773" y="1072957"/>
              <a:ext cx="2476507" cy="4817444"/>
            </a:xfrm>
            <a:custGeom>
              <a:avLst/>
              <a:gdLst>
                <a:gd name="connsiteX0" fmla="*/ 560717 w 2061714"/>
                <a:gd name="connsiteY0" fmla="*/ 0 h 4114800"/>
                <a:gd name="connsiteX1" fmla="*/ 2061714 w 2061714"/>
                <a:gd name="connsiteY1" fmla="*/ 3105509 h 4114800"/>
                <a:gd name="connsiteX2" fmla="*/ 1733910 w 2061714"/>
                <a:gd name="connsiteY2" fmla="*/ 4114800 h 4114800"/>
                <a:gd name="connsiteX3" fmla="*/ 0 w 2061714"/>
                <a:gd name="connsiteY3" fmla="*/ 3114135 h 4114800"/>
                <a:gd name="connsiteX4" fmla="*/ 560717 w 2061714"/>
                <a:gd name="connsiteY4" fmla="*/ 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14" h="4114800">
                  <a:moveTo>
                    <a:pt x="560717" y="0"/>
                  </a:moveTo>
                  <a:lnTo>
                    <a:pt x="2061714" y="3105509"/>
                  </a:lnTo>
                  <a:lnTo>
                    <a:pt x="1733910" y="4114800"/>
                  </a:lnTo>
                  <a:lnTo>
                    <a:pt x="0" y="3114135"/>
                  </a:lnTo>
                  <a:lnTo>
                    <a:pt x="560717" y="0"/>
                  </a:lnTo>
                  <a:close/>
                </a:path>
              </a:pathLst>
            </a:cu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1" name="Freeform 108">
              <a:extLst>
                <a:ext uri="{FF2B5EF4-FFF2-40B4-BE49-F238E27FC236}">
                  <a16:creationId xmlns:a16="http://schemas.microsoft.com/office/drawing/2014/main" id="{793DF219-2DD6-4719-8946-F3D4269D61B5}"/>
                </a:ext>
              </a:extLst>
            </p:cNvPr>
            <p:cNvSpPr/>
            <p:nvPr/>
          </p:nvSpPr>
          <p:spPr>
            <a:xfrm rot="16200000">
              <a:off x="2575131" y="1089319"/>
              <a:ext cx="2466145" cy="4795082"/>
            </a:xfrm>
            <a:custGeom>
              <a:avLst/>
              <a:gdLst>
                <a:gd name="connsiteX0" fmla="*/ 1828800 w 2053087"/>
                <a:gd name="connsiteY0" fmla="*/ 0 h 4132053"/>
                <a:gd name="connsiteX1" fmla="*/ 0 w 2053087"/>
                <a:gd name="connsiteY1" fmla="*/ 3114136 h 4132053"/>
                <a:gd name="connsiteX2" fmla="*/ 405442 w 2053087"/>
                <a:gd name="connsiteY2" fmla="*/ 4132053 h 4132053"/>
                <a:gd name="connsiteX3" fmla="*/ 2053087 w 2053087"/>
                <a:gd name="connsiteY3" fmla="*/ 3131388 h 4132053"/>
                <a:gd name="connsiteX4" fmla="*/ 1828800 w 2053087"/>
                <a:gd name="connsiteY4" fmla="*/ 0 h 413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087" h="4132053">
                  <a:moveTo>
                    <a:pt x="1828800" y="0"/>
                  </a:moveTo>
                  <a:lnTo>
                    <a:pt x="0" y="3114136"/>
                  </a:lnTo>
                  <a:lnTo>
                    <a:pt x="405442" y="4132053"/>
                  </a:lnTo>
                  <a:lnTo>
                    <a:pt x="2053087" y="3131388"/>
                  </a:lnTo>
                  <a:lnTo>
                    <a:pt x="1828800" y="0"/>
                  </a:lnTo>
                  <a:close/>
                </a:path>
              </a:pathLst>
            </a:custGeom>
            <a:solidFill>
              <a:srgbClr val="FFC000">
                <a:alpha val="18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8" name="Group 157">
            <a:extLst>
              <a:ext uri="{FF2B5EF4-FFF2-40B4-BE49-F238E27FC236}">
                <a16:creationId xmlns:a16="http://schemas.microsoft.com/office/drawing/2014/main" id="{2BBA2580-B9A2-4499-9FBB-324654816D5A}"/>
              </a:ext>
            </a:extLst>
          </p:cNvPr>
          <p:cNvGrpSpPr/>
          <p:nvPr/>
        </p:nvGrpSpPr>
        <p:grpSpPr>
          <a:xfrm>
            <a:off x="8704879" y="1788928"/>
            <a:ext cx="2196981" cy="1702171"/>
            <a:chOff x="1388306" y="2243425"/>
            <a:chExt cx="4817444" cy="2476507"/>
          </a:xfrm>
        </p:grpSpPr>
        <p:sp>
          <p:nvSpPr>
            <p:cNvPr id="159" name="Freeform 107">
              <a:extLst>
                <a:ext uri="{FF2B5EF4-FFF2-40B4-BE49-F238E27FC236}">
                  <a16:creationId xmlns:a16="http://schemas.microsoft.com/office/drawing/2014/main" id="{CA4DC3D7-B263-47F3-A3A7-C8FB112059BC}"/>
                </a:ext>
              </a:extLst>
            </p:cNvPr>
            <p:cNvSpPr/>
            <p:nvPr/>
          </p:nvSpPr>
          <p:spPr>
            <a:xfrm rot="16200000">
              <a:off x="2558774" y="1072957"/>
              <a:ext cx="2476507" cy="4817444"/>
            </a:xfrm>
            <a:custGeom>
              <a:avLst/>
              <a:gdLst>
                <a:gd name="connsiteX0" fmla="*/ 560717 w 2061714"/>
                <a:gd name="connsiteY0" fmla="*/ 0 h 4114800"/>
                <a:gd name="connsiteX1" fmla="*/ 2061714 w 2061714"/>
                <a:gd name="connsiteY1" fmla="*/ 3105509 h 4114800"/>
                <a:gd name="connsiteX2" fmla="*/ 1733910 w 2061714"/>
                <a:gd name="connsiteY2" fmla="*/ 4114800 h 4114800"/>
                <a:gd name="connsiteX3" fmla="*/ 0 w 2061714"/>
                <a:gd name="connsiteY3" fmla="*/ 3114135 h 4114800"/>
                <a:gd name="connsiteX4" fmla="*/ 560717 w 2061714"/>
                <a:gd name="connsiteY4" fmla="*/ 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14" h="4114800">
                  <a:moveTo>
                    <a:pt x="560717" y="0"/>
                  </a:moveTo>
                  <a:lnTo>
                    <a:pt x="2061714" y="3105509"/>
                  </a:lnTo>
                  <a:lnTo>
                    <a:pt x="1733910" y="4114800"/>
                  </a:lnTo>
                  <a:lnTo>
                    <a:pt x="0" y="3114135"/>
                  </a:lnTo>
                  <a:lnTo>
                    <a:pt x="560717" y="0"/>
                  </a:lnTo>
                  <a:close/>
                </a:path>
              </a:pathLst>
            </a:custGeom>
            <a:solidFill>
              <a:srgbClr val="FF0000">
                <a:alpha val="11000"/>
              </a:srgb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0" name="Freeform 108">
              <a:extLst>
                <a:ext uri="{FF2B5EF4-FFF2-40B4-BE49-F238E27FC236}">
                  <a16:creationId xmlns:a16="http://schemas.microsoft.com/office/drawing/2014/main" id="{11AA23C6-9B96-44E9-A15B-F1DA27A173D3}"/>
                </a:ext>
              </a:extLst>
            </p:cNvPr>
            <p:cNvSpPr/>
            <p:nvPr/>
          </p:nvSpPr>
          <p:spPr>
            <a:xfrm rot="16200000">
              <a:off x="2575131" y="1089319"/>
              <a:ext cx="2466145" cy="4795082"/>
            </a:xfrm>
            <a:custGeom>
              <a:avLst/>
              <a:gdLst>
                <a:gd name="connsiteX0" fmla="*/ 1828800 w 2053087"/>
                <a:gd name="connsiteY0" fmla="*/ 0 h 4132053"/>
                <a:gd name="connsiteX1" fmla="*/ 0 w 2053087"/>
                <a:gd name="connsiteY1" fmla="*/ 3114136 h 4132053"/>
                <a:gd name="connsiteX2" fmla="*/ 405442 w 2053087"/>
                <a:gd name="connsiteY2" fmla="*/ 4132053 h 4132053"/>
                <a:gd name="connsiteX3" fmla="*/ 2053087 w 2053087"/>
                <a:gd name="connsiteY3" fmla="*/ 3131388 h 4132053"/>
                <a:gd name="connsiteX4" fmla="*/ 1828800 w 2053087"/>
                <a:gd name="connsiteY4" fmla="*/ 0 h 413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087" h="4132053">
                  <a:moveTo>
                    <a:pt x="1828800" y="0"/>
                  </a:moveTo>
                  <a:lnTo>
                    <a:pt x="0" y="3114136"/>
                  </a:lnTo>
                  <a:lnTo>
                    <a:pt x="405442" y="4132053"/>
                  </a:lnTo>
                  <a:lnTo>
                    <a:pt x="2053087" y="3131388"/>
                  </a:lnTo>
                  <a:lnTo>
                    <a:pt x="1828800" y="0"/>
                  </a:lnTo>
                  <a:close/>
                </a:path>
              </a:pathLst>
            </a:custGeom>
            <a:solidFill>
              <a:srgbClr val="FFC000">
                <a:alpha val="18000"/>
              </a:srgb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155" name="Group 154">
            <a:extLst>
              <a:ext uri="{FF2B5EF4-FFF2-40B4-BE49-F238E27FC236}">
                <a16:creationId xmlns:a16="http://schemas.microsoft.com/office/drawing/2014/main" id="{4A5E42E3-9509-4431-A918-76398075DED1}"/>
              </a:ext>
            </a:extLst>
          </p:cNvPr>
          <p:cNvGrpSpPr/>
          <p:nvPr/>
        </p:nvGrpSpPr>
        <p:grpSpPr>
          <a:xfrm>
            <a:off x="9254207" y="1793956"/>
            <a:ext cx="1642804" cy="1702171"/>
            <a:chOff x="1388305" y="2243425"/>
            <a:chExt cx="4817444" cy="2476507"/>
          </a:xfrm>
        </p:grpSpPr>
        <p:sp>
          <p:nvSpPr>
            <p:cNvPr id="156" name="Freeform 107">
              <a:extLst>
                <a:ext uri="{FF2B5EF4-FFF2-40B4-BE49-F238E27FC236}">
                  <a16:creationId xmlns:a16="http://schemas.microsoft.com/office/drawing/2014/main" id="{4E27370B-60C2-495A-8F71-205264AA9BAE}"/>
                </a:ext>
              </a:extLst>
            </p:cNvPr>
            <p:cNvSpPr/>
            <p:nvPr/>
          </p:nvSpPr>
          <p:spPr>
            <a:xfrm rot="16200000">
              <a:off x="2558773" y="1072957"/>
              <a:ext cx="2476507" cy="4817444"/>
            </a:xfrm>
            <a:custGeom>
              <a:avLst/>
              <a:gdLst>
                <a:gd name="connsiteX0" fmla="*/ 560717 w 2061714"/>
                <a:gd name="connsiteY0" fmla="*/ 0 h 4114800"/>
                <a:gd name="connsiteX1" fmla="*/ 2061714 w 2061714"/>
                <a:gd name="connsiteY1" fmla="*/ 3105509 h 4114800"/>
                <a:gd name="connsiteX2" fmla="*/ 1733910 w 2061714"/>
                <a:gd name="connsiteY2" fmla="*/ 4114800 h 4114800"/>
                <a:gd name="connsiteX3" fmla="*/ 0 w 2061714"/>
                <a:gd name="connsiteY3" fmla="*/ 3114135 h 4114800"/>
                <a:gd name="connsiteX4" fmla="*/ 560717 w 2061714"/>
                <a:gd name="connsiteY4" fmla="*/ 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14" h="4114800">
                  <a:moveTo>
                    <a:pt x="560717" y="0"/>
                  </a:moveTo>
                  <a:lnTo>
                    <a:pt x="2061714" y="3105509"/>
                  </a:lnTo>
                  <a:lnTo>
                    <a:pt x="1733910" y="4114800"/>
                  </a:lnTo>
                  <a:lnTo>
                    <a:pt x="0" y="3114135"/>
                  </a:lnTo>
                  <a:lnTo>
                    <a:pt x="560717" y="0"/>
                  </a:lnTo>
                  <a:close/>
                </a:path>
              </a:pathLst>
            </a:custGeom>
            <a:solidFill>
              <a:srgbClr val="FF0000">
                <a:alpha val="11000"/>
              </a:srgb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7" name="Freeform 108">
              <a:extLst>
                <a:ext uri="{FF2B5EF4-FFF2-40B4-BE49-F238E27FC236}">
                  <a16:creationId xmlns:a16="http://schemas.microsoft.com/office/drawing/2014/main" id="{EB995BCE-9DDD-4340-9521-6A75A47D071F}"/>
                </a:ext>
              </a:extLst>
            </p:cNvPr>
            <p:cNvSpPr/>
            <p:nvPr/>
          </p:nvSpPr>
          <p:spPr>
            <a:xfrm rot="16200000">
              <a:off x="2575131" y="1089319"/>
              <a:ext cx="2466145" cy="4795082"/>
            </a:xfrm>
            <a:custGeom>
              <a:avLst/>
              <a:gdLst>
                <a:gd name="connsiteX0" fmla="*/ 1828800 w 2053087"/>
                <a:gd name="connsiteY0" fmla="*/ 0 h 4132053"/>
                <a:gd name="connsiteX1" fmla="*/ 0 w 2053087"/>
                <a:gd name="connsiteY1" fmla="*/ 3114136 h 4132053"/>
                <a:gd name="connsiteX2" fmla="*/ 405442 w 2053087"/>
                <a:gd name="connsiteY2" fmla="*/ 4132053 h 4132053"/>
                <a:gd name="connsiteX3" fmla="*/ 2053087 w 2053087"/>
                <a:gd name="connsiteY3" fmla="*/ 3131388 h 4132053"/>
                <a:gd name="connsiteX4" fmla="*/ 1828800 w 2053087"/>
                <a:gd name="connsiteY4" fmla="*/ 0 h 413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087" h="4132053">
                  <a:moveTo>
                    <a:pt x="1828800" y="0"/>
                  </a:moveTo>
                  <a:lnTo>
                    <a:pt x="0" y="3114136"/>
                  </a:lnTo>
                  <a:lnTo>
                    <a:pt x="405442" y="4132053"/>
                  </a:lnTo>
                  <a:lnTo>
                    <a:pt x="2053087" y="3131388"/>
                  </a:lnTo>
                  <a:lnTo>
                    <a:pt x="1828800" y="0"/>
                  </a:lnTo>
                  <a:close/>
                </a:path>
              </a:pathLst>
            </a:custGeom>
            <a:solidFill>
              <a:srgbClr val="FFC000">
                <a:alpha val="18000"/>
              </a:srgbClr>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2" name="Group 1">
            <a:extLst>
              <a:ext uri="{FF2B5EF4-FFF2-40B4-BE49-F238E27FC236}">
                <a16:creationId xmlns:a16="http://schemas.microsoft.com/office/drawing/2014/main" id="{FF292434-14A8-4545-A78F-3857EA3E79AD}"/>
              </a:ext>
            </a:extLst>
          </p:cNvPr>
          <p:cNvGrpSpPr/>
          <p:nvPr/>
        </p:nvGrpSpPr>
        <p:grpSpPr>
          <a:xfrm>
            <a:off x="278044" y="1000318"/>
            <a:ext cx="3129829" cy="2850115"/>
            <a:chOff x="9040757" y="1030673"/>
            <a:chExt cx="3129829" cy="2850115"/>
          </a:xfrm>
        </p:grpSpPr>
        <p:pic>
          <p:nvPicPr>
            <p:cNvPr id="182" name="Picture 181">
              <a:extLst>
                <a:ext uri="{FF2B5EF4-FFF2-40B4-BE49-F238E27FC236}">
                  <a16:creationId xmlns:a16="http://schemas.microsoft.com/office/drawing/2014/main" id="{D7E9FF55-173A-4F1C-9583-DCD1BD61EA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69" t="8880" r="11687" b="10178"/>
            <a:stretch/>
          </p:blipFill>
          <p:spPr>
            <a:xfrm>
              <a:off x="10310277" y="2175799"/>
              <a:ext cx="1484542" cy="1599639"/>
            </a:xfrm>
            <a:prstGeom prst="rect">
              <a:avLst/>
            </a:prstGeom>
            <a:ln w="28575">
              <a:solidFill>
                <a:srgbClr val="FFFF00"/>
              </a:solidFill>
            </a:ln>
            <a:scene3d>
              <a:camera prst="isometricLeftDown"/>
              <a:lightRig rig="threePt" dir="t"/>
            </a:scene3d>
          </p:spPr>
        </p:pic>
        <p:sp>
          <p:nvSpPr>
            <p:cNvPr id="139" name="TextBox 138">
              <a:extLst>
                <a:ext uri="{FF2B5EF4-FFF2-40B4-BE49-F238E27FC236}">
                  <a16:creationId xmlns:a16="http://schemas.microsoft.com/office/drawing/2014/main" id="{B454A8C3-F076-4052-987B-721AB45967EE}"/>
                </a:ext>
              </a:extLst>
            </p:cNvPr>
            <p:cNvSpPr txBox="1"/>
            <p:nvPr/>
          </p:nvSpPr>
          <p:spPr>
            <a:xfrm>
              <a:off x="9040757" y="1030673"/>
              <a:ext cx="3129829"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Calibri"/>
                  <a:ea typeface="+mn-ea"/>
                  <a:cs typeface="+mn-cs"/>
                </a:rPr>
                <a:t>Tissue is forward scattering </a:t>
              </a:r>
              <a:endParaRPr kumimoji="0" lang="LID4096" sz="3200" b="0" i="0" u="none" strike="noStrike" kern="1200" cap="none" spc="0" normalizeH="0" baseline="0" noProof="0" dirty="0">
                <a:ln>
                  <a:noFill/>
                </a:ln>
                <a:solidFill>
                  <a:srgbClr val="FFC000"/>
                </a:solidFill>
                <a:effectLst/>
                <a:uLnTx/>
                <a:uFillTx/>
                <a:latin typeface="Calibri"/>
                <a:ea typeface="+mn-ea"/>
                <a:cs typeface="+mn-cs"/>
              </a:endParaRPr>
            </a:p>
          </p:txBody>
        </p:sp>
        <p:grpSp>
          <p:nvGrpSpPr>
            <p:cNvPr id="162" name="Group 161">
              <a:extLst>
                <a:ext uri="{FF2B5EF4-FFF2-40B4-BE49-F238E27FC236}">
                  <a16:creationId xmlns:a16="http://schemas.microsoft.com/office/drawing/2014/main" id="{CD513130-55FD-4A82-946E-618EE09202BF}"/>
                </a:ext>
              </a:extLst>
            </p:cNvPr>
            <p:cNvGrpSpPr/>
            <p:nvPr/>
          </p:nvGrpSpPr>
          <p:grpSpPr>
            <a:xfrm rot="16200000">
              <a:off x="9258572" y="2895913"/>
              <a:ext cx="1702173" cy="267578"/>
              <a:chOff x="1595082" y="3179966"/>
              <a:chExt cx="2024225" cy="277814"/>
            </a:xfrm>
          </p:grpSpPr>
          <p:grpSp>
            <p:nvGrpSpPr>
              <p:cNvPr id="163" name="Group 162">
                <a:extLst>
                  <a:ext uri="{FF2B5EF4-FFF2-40B4-BE49-F238E27FC236}">
                    <a16:creationId xmlns:a16="http://schemas.microsoft.com/office/drawing/2014/main" id="{6ACA971A-FBBD-42AC-A733-E32526A361E4}"/>
                  </a:ext>
                </a:extLst>
              </p:cNvPr>
              <p:cNvGrpSpPr/>
              <p:nvPr/>
            </p:nvGrpSpPr>
            <p:grpSpPr>
              <a:xfrm>
                <a:off x="1595082" y="3179966"/>
                <a:ext cx="2024225" cy="277814"/>
                <a:chOff x="879122" y="3224893"/>
                <a:chExt cx="2179764" cy="408215"/>
              </a:xfrm>
              <a:solidFill>
                <a:srgbClr val="FFCCCC"/>
              </a:solidFill>
            </p:grpSpPr>
            <p:sp>
              <p:nvSpPr>
                <p:cNvPr id="170" name="Oval 169">
                  <a:extLst>
                    <a:ext uri="{FF2B5EF4-FFF2-40B4-BE49-F238E27FC236}">
                      <a16:creationId xmlns:a16="http://schemas.microsoft.com/office/drawing/2014/main" id="{4134D56E-D0FA-4A25-AA85-E0F19407E13E}"/>
                    </a:ext>
                  </a:extLst>
                </p:cNvPr>
                <p:cNvSpPr/>
                <p:nvPr/>
              </p:nvSpPr>
              <p:spPr>
                <a:xfrm>
                  <a:off x="1689197" y="3401786"/>
                  <a:ext cx="91440" cy="91440"/>
                </a:xfrm>
                <a:prstGeom prst="ellipse">
                  <a:avLst/>
                </a:prstGeom>
                <a:solidFill>
                  <a:srgbClr val="C00000"/>
                </a:solidFill>
                <a:ln w="19050" cap="flat" cmpd="sng" algn="ctr">
                  <a:solidFill>
                    <a:srgbClr val="C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66063ECA-FB55-4521-A8D9-260524EA65B2}"/>
                    </a:ext>
                  </a:extLst>
                </p:cNvPr>
                <p:cNvSpPr/>
                <p:nvPr/>
              </p:nvSpPr>
              <p:spPr>
                <a:xfrm>
                  <a:off x="879122" y="3224893"/>
                  <a:ext cx="2179764" cy="408215"/>
                </a:xfrm>
                <a:prstGeom prst="rect">
                  <a:avLst/>
                </a:prstGeom>
                <a:solidFill>
                  <a:srgbClr val="E7E6E6">
                    <a:lumMod val="90000"/>
                  </a:srgbClr>
                </a:solidFill>
                <a:ln w="19050" cap="flat" cmpd="sng" algn="ctr">
                  <a:solidFill>
                    <a:srgbClr val="FF9999"/>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946B98C5-100B-4269-8A4E-5623FB5B09FB}"/>
                    </a:ext>
                  </a:extLst>
                </p:cNvPr>
                <p:cNvSpPr/>
                <p:nvPr/>
              </p:nvSpPr>
              <p:spPr>
                <a:xfrm>
                  <a:off x="1841597" y="349834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4ABA6C47-80F9-4BB6-A242-022CBF0117D1}"/>
                    </a:ext>
                  </a:extLst>
                </p:cNvPr>
                <p:cNvSpPr/>
                <p:nvPr/>
              </p:nvSpPr>
              <p:spPr>
                <a:xfrm>
                  <a:off x="2538448" y="348322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0C07E3BE-9FA3-4B49-9596-9B61439B1A34}"/>
                    </a:ext>
                  </a:extLst>
                </p:cNvPr>
                <p:cNvSpPr/>
                <p:nvPr/>
              </p:nvSpPr>
              <p:spPr>
                <a:xfrm>
                  <a:off x="2795550" y="3314535"/>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A44D68B0-4C5D-4AB8-B4D1-11359E9F94A6}"/>
                    </a:ext>
                  </a:extLst>
                </p:cNvPr>
                <p:cNvSpPr/>
                <p:nvPr/>
              </p:nvSpPr>
              <p:spPr>
                <a:xfrm>
                  <a:off x="2298797" y="328545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7EA195A7-65FC-4E9C-9E98-A1D0BCE38CB7}"/>
                    </a:ext>
                  </a:extLst>
                </p:cNvPr>
                <p:cNvSpPr/>
                <p:nvPr/>
              </p:nvSpPr>
              <p:spPr>
                <a:xfrm>
                  <a:off x="1993997" y="335757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F3460686-55BB-4F02-B556-30FC4197420E}"/>
                    </a:ext>
                  </a:extLst>
                </p:cNvPr>
                <p:cNvSpPr/>
                <p:nvPr/>
              </p:nvSpPr>
              <p:spPr>
                <a:xfrm>
                  <a:off x="2153377" y="339829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3652F93E-96FE-4684-A409-0088D84AA2B2}"/>
                    </a:ext>
                  </a:extLst>
                </p:cNvPr>
                <p:cNvSpPr/>
                <p:nvPr/>
              </p:nvSpPr>
              <p:spPr>
                <a:xfrm>
                  <a:off x="2319737" y="345995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07C4860C-318B-4577-985E-123016C24DE5}"/>
                    </a:ext>
                  </a:extLst>
                </p:cNvPr>
                <p:cNvSpPr/>
                <p:nvPr/>
              </p:nvSpPr>
              <p:spPr>
                <a:xfrm>
                  <a:off x="2562877" y="33191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513677BB-5F8B-4E26-BABD-1FB85C520ABE}"/>
                    </a:ext>
                  </a:extLst>
                </p:cNvPr>
                <p:cNvSpPr/>
                <p:nvPr/>
              </p:nvSpPr>
              <p:spPr>
                <a:xfrm>
                  <a:off x="2715277" y="34715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BAAF9B9D-BA25-49CE-9161-83D2C62CC884}"/>
                    </a:ext>
                  </a:extLst>
                </p:cNvPr>
                <p:cNvSpPr/>
                <p:nvPr/>
              </p:nvSpPr>
              <p:spPr>
                <a:xfrm>
                  <a:off x="1777614" y="329476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64" name="Oval 163">
                <a:extLst>
                  <a:ext uri="{FF2B5EF4-FFF2-40B4-BE49-F238E27FC236}">
                    <a16:creationId xmlns:a16="http://schemas.microsoft.com/office/drawing/2014/main" id="{CE58B17C-75BF-4816-BD94-95062A4A0BD9}"/>
                  </a:ext>
                </a:extLst>
              </p:cNvPr>
              <p:cNvSpPr/>
              <p:nvPr/>
            </p:nvSpPr>
            <p:spPr>
              <a:xfrm>
                <a:off x="2021983" y="3366946"/>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90C43A81-F5A0-44FB-9AAF-D0C0C0C2580D}"/>
                  </a:ext>
                </a:extLst>
              </p:cNvPr>
              <p:cNvSpPr/>
              <p:nvPr/>
            </p:nvSpPr>
            <p:spPr>
              <a:xfrm>
                <a:off x="2260740" y="325214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7FDBB640-F509-46D1-B36A-F555540E736F}"/>
                  </a:ext>
                </a:extLst>
              </p:cNvPr>
              <p:cNvSpPr/>
              <p:nvPr/>
            </p:nvSpPr>
            <p:spPr>
              <a:xfrm>
                <a:off x="1799433" y="3232348"/>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799FC348-1356-4F2C-B3FB-6E3E6112B74A}"/>
                  </a:ext>
                </a:extLst>
              </p:cNvPr>
              <p:cNvSpPr/>
              <p:nvPr/>
            </p:nvSpPr>
            <p:spPr>
              <a:xfrm>
                <a:off x="1664389" y="3309147"/>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FA6F5D43-7202-4BDA-B5AE-A635984B99CB}"/>
                  </a:ext>
                </a:extLst>
              </p:cNvPr>
              <p:cNvSpPr/>
              <p:nvPr/>
            </p:nvSpPr>
            <p:spPr>
              <a:xfrm>
                <a:off x="1977770" y="328599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1CC5C771-4BB5-49ED-8E29-B4E7A2549D0F}"/>
                  </a:ext>
                </a:extLst>
              </p:cNvPr>
              <p:cNvSpPr/>
              <p:nvPr/>
            </p:nvSpPr>
            <p:spPr>
              <a:xfrm>
                <a:off x="2125777" y="3313704"/>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80A99107-C2A3-48B5-B8BD-D68A975BC1C6}"/>
                </a:ext>
              </a:extLst>
            </p:cNvPr>
            <p:cNvGrpSpPr/>
            <p:nvPr/>
          </p:nvGrpSpPr>
          <p:grpSpPr>
            <a:xfrm>
              <a:off x="9117639" y="2740746"/>
              <a:ext cx="1994018" cy="464567"/>
              <a:chOff x="9117639" y="2740746"/>
              <a:chExt cx="1994018" cy="464567"/>
            </a:xfrm>
          </p:grpSpPr>
          <p:sp>
            <p:nvSpPr>
              <p:cNvPr id="28" name="Rectangle 27">
                <a:extLst>
                  <a:ext uri="{FF2B5EF4-FFF2-40B4-BE49-F238E27FC236}">
                    <a16:creationId xmlns:a16="http://schemas.microsoft.com/office/drawing/2014/main" id="{878A12BE-4A32-4CCA-9D2B-D39AA350EE15}"/>
                  </a:ext>
                </a:extLst>
              </p:cNvPr>
              <p:cNvSpPr/>
              <p:nvPr/>
            </p:nvSpPr>
            <p:spPr>
              <a:xfrm>
                <a:off x="9117639" y="2875488"/>
                <a:ext cx="1963245" cy="165830"/>
              </a:xfrm>
              <a:prstGeom prst="rect">
                <a:avLst/>
              </a:prstGeom>
              <a:solidFill>
                <a:srgbClr val="FF0000"/>
              </a:solidFill>
              <a:ln w="38100">
                <a:noFill/>
              </a:ln>
              <a:effectLst>
                <a:glow rad="139700">
                  <a:srgbClr val="FF0000">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Isosceles Triangle 29">
                <a:extLst>
                  <a:ext uri="{FF2B5EF4-FFF2-40B4-BE49-F238E27FC236}">
                    <a16:creationId xmlns:a16="http://schemas.microsoft.com/office/drawing/2014/main" id="{8225252E-7C80-467A-9D76-99DB6DBD04C9}"/>
                  </a:ext>
                </a:extLst>
              </p:cNvPr>
              <p:cNvSpPr/>
              <p:nvPr/>
            </p:nvSpPr>
            <p:spPr>
              <a:xfrm rot="16200000">
                <a:off x="10176878" y="2270535"/>
                <a:ext cx="464567" cy="1404990"/>
              </a:xfrm>
              <a:prstGeom prst="triangle">
                <a:avLst/>
              </a:prstGeom>
              <a:solidFill>
                <a:srgbClr val="FF0000">
                  <a:alpha val="40000"/>
                </a:srgbClr>
              </a:solidFill>
              <a:ln w="38100">
                <a:solidFill>
                  <a:srgbClr val="FF0000"/>
                </a:solidFill>
              </a:ln>
              <a:effectLst>
                <a:glow rad="139700">
                  <a:schemeClr val="accent2">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 name="Group 2">
            <a:extLst>
              <a:ext uri="{FF2B5EF4-FFF2-40B4-BE49-F238E27FC236}">
                <a16:creationId xmlns:a16="http://schemas.microsoft.com/office/drawing/2014/main" id="{7CF7222A-7F7D-4FA8-97DE-3CF236A0B443}"/>
              </a:ext>
            </a:extLst>
          </p:cNvPr>
          <p:cNvGrpSpPr/>
          <p:nvPr/>
        </p:nvGrpSpPr>
        <p:grpSpPr>
          <a:xfrm>
            <a:off x="3499125" y="974158"/>
            <a:ext cx="3736852" cy="3062730"/>
            <a:chOff x="3531631" y="977728"/>
            <a:chExt cx="3736852" cy="3062730"/>
          </a:xfrm>
        </p:grpSpPr>
        <p:grpSp>
          <p:nvGrpSpPr>
            <p:cNvPr id="147" name="Group 146">
              <a:extLst>
                <a:ext uri="{FF2B5EF4-FFF2-40B4-BE49-F238E27FC236}">
                  <a16:creationId xmlns:a16="http://schemas.microsoft.com/office/drawing/2014/main" id="{A8442A66-E700-47F1-BEDE-D0C684D7BFE4}"/>
                </a:ext>
              </a:extLst>
            </p:cNvPr>
            <p:cNvGrpSpPr/>
            <p:nvPr/>
          </p:nvGrpSpPr>
          <p:grpSpPr>
            <a:xfrm>
              <a:off x="3863338" y="1701674"/>
              <a:ext cx="2625508" cy="2035696"/>
              <a:chOff x="9415818" y="2149823"/>
              <a:chExt cx="3088730" cy="2841715"/>
            </a:xfrm>
          </p:grpSpPr>
          <p:grpSp>
            <p:nvGrpSpPr>
              <p:cNvPr id="143" name="Group 142">
                <a:extLst>
                  <a:ext uri="{FF2B5EF4-FFF2-40B4-BE49-F238E27FC236}">
                    <a16:creationId xmlns:a16="http://schemas.microsoft.com/office/drawing/2014/main" id="{0A9BAEC6-B36F-4FF4-89FB-28BD96C64FBE}"/>
                  </a:ext>
                </a:extLst>
              </p:cNvPr>
              <p:cNvGrpSpPr/>
              <p:nvPr/>
            </p:nvGrpSpPr>
            <p:grpSpPr>
              <a:xfrm>
                <a:off x="9415818" y="2149823"/>
                <a:ext cx="1513765" cy="2801046"/>
                <a:chOff x="9289932" y="2318463"/>
                <a:chExt cx="1513765" cy="2801046"/>
              </a:xfrm>
            </p:grpSpPr>
            <p:sp>
              <p:nvSpPr>
                <p:cNvPr id="6" name="Oval 5">
                  <a:extLst>
                    <a:ext uri="{FF2B5EF4-FFF2-40B4-BE49-F238E27FC236}">
                      <a16:creationId xmlns:a16="http://schemas.microsoft.com/office/drawing/2014/main" id="{8E6B4AC3-4104-49C5-8122-6C8A88E44376}"/>
                    </a:ext>
                  </a:extLst>
                </p:cNvPr>
                <p:cNvSpPr/>
                <p:nvPr/>
              </p:nvSpPr>
              <p:spPr>
                <a:xfrm rot="6170876">
                  <a:off x="10250242" y="4168552"/>
                  <a:ext cx="208350" cy="158883"/>
                </a:xfrm>
                <a:prstGeom prst="ellipse">
                  <a:avLst/>
                </a:prstGeom>
                <a:solidFill>
                  <a:schemeClr val="bg1">
                    <a:lumMod val="65000"/>
                  </a:schemeClr>
                </a:solidFill>
                <a:ln w="28575" cap="flat" cmpd="sng" algn="ctr">
                  <a:solidFill>
                    <a:schemeClr val="bg1">
                      <a:lumMod val="65000"/>
                    </a:schemeClr>
                  </a:solidFill>
                  <a:prstDash val="solid"/>
                  <a:miter lim="800000"/>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Oval 6">
                  <a:extLst>
                    <a:ext uri="{FF2B5EF4-FFF2-40B4-BE49-F238E27FC236}">
                      <a16:creationId xmlns:a16="http://schemas.microsoft.com/office/drawing/2014/main" id="{0C86EFC3-6674-4614-ADA9-8D0A2D1CE9E1}"/>
                    </a:ext>
                  </a:extLst>
                </p:cNvPr>
                <p:cNvSpPr/>
                <p:nvPr/>
              </p:nvSpPr>
              <p:spPr>
                <a:xfrm rot="4727079">
                  <a:off x="10262568" y="2579088"/>
                  <a:ext cx="208350" cy="158883"/>
                </a:xfrm>
                <a:prstGeom prst="ellipse">
                  <a:avLst/>
                </a:prstGeom>
                <a:solidFill>
                  <a:schemeClr val="bg1">
                    <a:lumMod val="65000"/>
                  </a:schemeClr>
                </a:solidFill>
                <a:ln w="28575" cap="flat" cmpd="sng" algn="ctr">
                  <a:solidFill>
                    <a:schemeClr val="bg1">
                      <a:lumMod val="65000"/>
                    </a:schemeClr>
                  </a:solidFill>
                  <a:prstDash val="solid"/>
                  <a:miter lim="800000"/>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8" name="Rectangle 67">
                  <a:extLst>
                    <a:ext uri="{FF2B5EF4-FFF2-40B4-BE49-F238E27FC236}">
                      <a16:creationId xmlns:a16="http://schemas.microsoft.com/office/drawing/2014/main" id="{03C9F166-F515-4926-9BCB-C2A1DFA49A3A}"/>
                    </a:ext>
                  </a:extLst>
                </p:cNvPr>
                <p:cNvSpPr/>
                <p:nvPr/>
              </p:nvSpPr>
              <p:spPr>
                <a:xfrm rot="16200000">
                  <a:off x="8648253" y="2964066"/>
                  <a:ext cx="2797123" cy="1513764"/>
                </a:xfrm>
                <a:prstGeom prst="rect">
                  <a:avLst/>
                </a:prstGeom>
                <a:gradFill flip="none" rotWithShape="1">
                  <a:gsLst>
                    <a:gs pos="85000">
                      <a:schemeClr val="bg2">
                        <a:lumMod val="90000"/>
                      </a:schemeClr>
                    </a:gs>
                    <a:gs pos="15000">
                      <a:schemeClr val="bg2">
                        <a:lumMod val="90000"/>
                      </a:schemeClr>
                    </a:gs>
                    <a:gs pos="50000">
                      <a:schemeClr val="bg2">
                        <a:lumMod val="90000"/>
                      </a:schemeClr>
                    </a:gs>
                    <a:gs pos="0">
                      <a:schemeClr val="bg1"/>
                    </a:gs>
                    <a:gs pos="100000">
                      <a:schemeClr val="bg1"/>
                    </a:gs>
                  </a:gsLst>
                  <a:lin ang="0" scaled="0"/>
                  <a:tileRect/>
                </a:gradFill>
                <a:ln w="76200" cap="flat">
                  <a:solidFill>
                    <a:srgbClr val="873A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62279804-7DCD-4F8A-AC5D-0883EDF1CDC0}"/>
                    </a:ext>
                  </a:extLst>
                </p:cNvPr>
                <p:cNvSpPr/>
                <p:nvPr/>
              </p:nvSpPr>
              <p:spPr>
                <a:xfrm rot="16200000">
                  <a:off x="8644703" y="3489949"/>
                  <a:ext cx="2797123" cy="454152"/>
                </a:xfrm>
                <a:prstGeom prst="rect">
                  <a:avLst/>
                </a:prstGeom>
                <a:gradFill flip="none" rotWithShape="1">
                  <a:gsLst>
                    <a:gs pos="85000">
                      <a:schemeClr val="bg2">
                        <a:lumMod val="90000"/>
                      </a:schemeClr>
                    </a:gs>
                    <a:gs pos="15000">
                      <a:schemeClr val="bg2">
                        <a:lumMod val="90000"/>
                      </a:schemeClr>
                    </a:gs>
                    <a:gs pos="50000">
                      <a:schemeClr val="bg2">
                        <a:lumMod val="90000"/>
                      </a:schemeClr>
                    </a:gs>
                    <a:gs pos="0">
                      <a:schemeClr val="bg1"/>
                    </a:gs>
                    <a:gs pos="100000">
                      <a:schemeClr val="bg1"/>
                    </a:gs>
                  </a:gsLst>
                  <a:lin ang="0" scaled="0"/>
                  <a:tileRect/>
                </a:gradFill>
                <a:ln w="76200" cap="flat">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a:extLst>
                    <a:ext uri="{FF2B5EF4-FFF2-40B4-BE49-F238E27FC236}">
                      <a16:creationId xmlns:a16="http://schemas.microsoft.com/office/drawing/2014/main" id="{33692926-DEE2-4375-8D73-373580466D24}"/>
                    </a:ext>
                  </a:extLst>
                </p:cNvPr>
                <p:cNvSpPr/>
                <p:nvPr/>
              </p:nvSpPr>
              <p:spPr>
                <a:xfrm rot="16200000">
                  <a:off x="10085526" y="303451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8BDEDE65-44BD-4661-BA91-F090ABC0CD32}"/>
                    </a:ext>
                  </a:extLst>
                </p:cNvPr>
                <p:cNvSpPr/>
                <p:nvPr/>
              </p:nvSpPr>
              <p:spPr>
                <a:xfrm rot="16200000">
                  <a:off x="9945660" y="306322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54492693-E01B-4EAB-8FD9-60E7C55C8E87}"/>
                    </a:ext>
                  </a:extLst>
                </p:cNvPr>
                <p:cNvSpPr/>
                <p:nvPr/>
              </p:nvSpPr>
              <p:spPr>
                <a:xfrm rot="16200000">
                  <a:off x="9991059" y="346122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5" name="Oval 74">
                  <a:extLst>
                    <a:ext uri="{FF2B5EF4-FFF2-40B4-BE49-F238E27FC236}">
                      <a16:creationId xmlns:a16="http://schemas.microsoft.com/office/drawing/2014/main" id="{E4AFCEF0-84E4-4157-A263-410A34E16CDA}"/>
                    </a:ext>
                  </a:extLst>
                </p:cNvPr>
                <p:cNvSpPr/>
                <p:nvPr/>
              </p:nvSpPr>
              <p:spPr>
                <a:xfrm rot="16200000">
                  <a:off x="10100683" y="337312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a:extLst>
                    <a:ext uri="{FF2B5EF4-FFF2-40B4-BE49-F238E27FC236}">
                      <a16:creationId xmlns:a16="http://schemas.microsoft.com/office/drawing/2014/main" id="{D7F2536A-E57E-4D84-9042-E8028262856A}"/>
                    </a:ext>
                  </a:extLst>
                </p:cNvPr>
                <p:cNvSpPr/>
                <p:nvPr/>
              </p:nvSpPr>
              <p:spPr>
                <a:xfrm rot="16200000">
                  <a:off x="10072586" y="283857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AB9EBB77-5D8F-4BDC-8C07-F8BD0F2808A0}"/>
                    </a:ext>
                  </a:extLst>
                </p:cNvPr>
                <p:cNvSpPr/>
                <p:nvPr/>
              </p:nvSpPr>
              <p:spPr>
                <a:xfrm rot="16200000">
                  <a:off x="10581025" y="309153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34CAF829-981A-4BE1-BE0E-F5D5C6537F4A}"/>
                    </a:ext>
                  </a:extLst>
                </p:cNvPr>
                <p:cNvSpPr/>
                <p:nvPr/>
              </p:nvSpPr>
              <p:spPr>
                <a:xfrm rot="16200000">
                  <a:off x="10516778" y="245991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a:extLst>
                    <a:ext uri="{FF2B5EF4-FFF2-40B4-BE49-F238E27FC236}">
                      <a16:creationId xmlns:a16="http://schemas.microsoft.com/office/drawing/2014/main" id="{0A8DC0B5-9A05-4575-A001-C4E1B924F6BC}"/>
                    </a:ext>
                  </a:extLst>
                </p:cNvPr>
                <p:cNvSpPr/>
                <p:nvPr/>
              </p:nvSpPr>
              <p:spPr>
                <a:xfrm rot="16200000">
                  <a:off x="10581696" y="260917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0" name="Oval 79">
                  <a:extLst>
                    <a:ext uri="{FF2B5EF4-FFF2-40B4-BE49-F238E27FC236}">
                      <a16:creationId xmlns:a16="http://schemas.microsoft.com/office/drawing/2014/main" id="{7C168CAE-AFDE-4A9A-BF72-4C2BB77D99ED}"/>
                    </a:ext>
                  </a:extLst>
                </p:cNvPr>
                <p:cNvSpPr/>
                <p:nvPr/>
              </p:nvSpPr>
              <p:spPr>
                <a:xfrm rot="16200000">
                  <a:off x="10296791" y="272547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1" name="Oval 80">
                  <a:extLst>
                    <a:ext uri="{FF2B5EF4-FFF2-40B4-BE49-F238E27FC236}">
                      <a16:creationId xmlns:a16="http://schemas.microsoft.com/office/drawing/2014/main" id="{851C49B7-F64C-4E78-A597-89BDCFFC076D}"/>
                    </a:ext>
                  </a:extLst>
                </p:cNvPr>
                <p:cNvSpPr/>
                <p:nvPr/>
              </p:nvSpPr>
              <p:spPr>
                <a:xfrm rot="16200000">
                  <a:off x="10377018" y="306322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CDABC802-5D11-49CD-9A9A-C6BCEDD4E347}"/>
                    </a:ext>
                  </a:extLst>
                </p:cNvPr>
                <p:cNvSpPr/>
                <p:nvPr/>
              </p:nvSpPr>
              <p:spPr>
                <a:xfrm rot="16200000">
                  <a:off x="10422311" y="288661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3" name="Oval 82">
                  <a:extLst>
                    <a:ext uri="{FF2B5EF4-FFF2-40B4-BE49-F238E27FC236}">
                      <a16:creationId xmlns:a16="http://schemas.microsoft.com/office/drawing/2014/main" id="{80153899-D9D0-4B4D-B40A-BB413686E8EF}"/>
                    </a:ext>
                  </a:extLst>
                </p:cNvPr>
                <p:cNvSpPr/>
                <p:nvPr/>
              </p:nvSpPr>
              <p:spPr>
                <a:xfrm rot="16200000">
                  <a:off x="10490897" y="270227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4" name="Oval 83">
                  <a:extLst>
                    <a:ext uri="{FF2B5EF4-FFF2-40B4-BE49-F238E27FC236}">
                      <a16:creationId xmlns:a16="http://schemas.microsoft.com/office/drawing/2014/main" id="{5678DD1E-3A00-4CCC-B7BE-EE956AA4D5A6}"/>
                    </a:ext>
                  </a:extLst>
                </p:cNvPr>
                <p:cNvSpPr/>
                <p:nvPr/>
              </p:nvSpPr>
              <p:spPr>
                <a:xfrm rot="16200000">
                  <a:off x="10334322" y="243284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85AFF54B-5414-4C2C-B251-69F84441C7E0}"/>
                    </a:ext>
                  </a:extLst>
                </p:cNvPr>
                <p:cNvSpPr/>
                <p:nvPr/>
              </p:nvSpPr>
              <p:spPr>
                <a:xfrm rot="16200000">
                  <a:off x="10430978" y="334771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a:extLst>
                    <a:ext uri="{FF2B5EF4-FFF2-40B4-BE49-F238E27FC236}">
                      <a16:creationId xmlns:a16="http://schemas.microsoft.com/office/drawing/2014/main" id="{76ED618C-720C-45B0-AEDB-422C348C3C23}"/>
                    </a:ext>
                  </a:extLst>
                </p:cNvPr>
                <p:cNvSpPr/>
                <p:nvPr/>
              </p:nvSpPr>
              <p:spPr>
                <a:xfrm rot="16200000">
                  <a:off x="10347397" y="350433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a:extLst>
                    <a:ext uri="{FF2B5EF4-FFF2-40B4-BE49-F238E27FC236}">
                      <a16:creationId xmlns:a16="http://schemas.microsoft.com/office/drawing/2014/main" id="{AB45711E-A287-4279-8E60-9EF09F029AB2}"/>
                    </a:ext>
                  </a:extLst>
                </p:cNvPr>
                <p:cNvSpPr/>
                <p:nvPr/>
              </p:nvSpPr>
              <p:spPr>
                <a:xfrm rot="16200000">
                  <a:off x="10114401" y="249015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8" name="Oval 87">
                  <a:extLst>
                    <a:ext uri="{FF2B5EF4-FFF2-40B4-BE49-F238E27FC236}">
                      <a16:creationId xmlns:a16="http://schemas.microsoft.com/office/drawing/2014/main" id="{EA78BF6F-9EB2-4404-A4A1-32F378A38FCF}"/>
                    </a:ext>
                  </a:extLst>
                </p:cNvPr>
                <p:cNvSpPr/>
                <p:nvPr/>
              </p:nvSpPr>
              <p:spPr>
                <a:xfrm rot="16200000">
                  <a:off x="9829685" y="257004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50283EE0-0AD6-4FA0-A83A-57A46F73F68D}"/>
                    </a:ext>
                  </a:extLst>
                </p:cNvPr>
                <p:cNvSpPr/>
                <p:nvPr/>
              </p:nvSpPr>
              <p:spPr>
                <a:xfrm rot="16200000">
                  <a:off x="9816745" y="237409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7EF5F4C0-73EE-4136-A9A3-D7DE31C34071}"/>
                    </a:ext>
                  </a:extLst>
                </p:cNvPr>
                <p:cNvSpPr/>
                <p:nvPr/>
              </p:nvSpPr>
              <p:spPr>
                <a:xfrm rot="16200000">
                  <a:off x="9558905" y="454455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1" name="Oval 90">
                  <a:extLst>
                    <a:ext uri="{FF2B5EF4-FFF2-40B4-BE49-F238E27FC236}">
                      <a16:creationId xmlns:a16="http://schemas.microsoft.com/office/drawing/2014/main" id="{933FA3DA-0C16-4D15-99C5-C9344F86D5D6}"/>
                    </a:ext>
                  </a:extLst>
                </p:cNvPr>
                <p:cNvSpPr/>
                <p:nvPr/>
              </p:nvSpPr>
              <p:spPr>
                <a:xfrm rot="16200000">
                  <a:off x="9371268" y="425965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2" name="Oval 91">
                  <a:extLst>
                    <a:ext uri="{FF2B5EF4-FFF2-40B4-BE49-F238E27FC236}">
                      <a16:creationId xmlns:a16="http://schemas.microsoft.com/office/drawing/2014/main" id="{0026EA7E-F3CB-4326-8D9B-3BAEAAE5602E}"/>
                    </a:ext>
                  </a:extLst>
                </p:cNvPr>
                <p:cNvSpPr/>
                <p:nvPr/>
              </p:nvSpPr>
              <p:spPr>
                <a:xfrm rot="16200000">
                  <a:off x="9338918" y="481011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3" name="Oval 92">
                  <a:extLst>
                    <a:ext uri="{FF2B5EF4-FFF2-40B4-BE49-F238E27FC236}">
                      <a16:creationId xmlns:a16="http://schemas.microsoft.com/office/drawing/2014/main" id="{E722C2CE-A02D-4C0C-AC95-DC518D95B1E6}"/>
                    </a:ext>
                  </a:extLst>
                </p:cNvPr>
                <p:cNvSpPr/>
                <p:nvPr/>
              </p:nvSpPr>
              <p:spPr>
                <a:xfrm rot="16200000">
                  <a:off x="9464438" y="497126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4" name="Oval 93">
                  <a:extLst>
                    <a:ext uri="{FF2B5EF4-FFF2-40B4-BE49-F238E27FC236}">
                      <a16:creationId xmlns:a16="http://schemas.microsoft.com/office/drawing/2014/main" id="{136BD433-3D7B-4E88-A860-F87462D6B677}"/>
                    </a:ext>
                  </a:extLst>
                </p:cNvPr>
                <p:cNvSpPr/>
                <p:nvPr/>
              </p:nvSpPr>
              <p:spPr>
                <a:xfrm rot="16200000">
                  <a:off x="9702554" y="490543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5" name="Oval 94">
                  <a:extLst>
                    <a:ext uri="{FF2B5EF4-FFF2-40B4-BE49-F238E27FC236}">
                      <a16:creationId xmlns:a16="http://schemas.microsoft.com/office/drawing/2014/main" id="{D9B6E321-3C5B-4755-B4DC-F16575390524}"/>
                    </a:ext>
                  </a:extLst>
                </p:cNvPr>
                <p:cNvSpPr/>
                <p:nvPr/>
              </p:nvSpPr>
              <p:spPr>
                <a:xfrm rot="16200000">
                  <a:off x="9376449" y="451748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6" name="Oval 95">
                  <a:extLst>
                    <a:ext uri="{FF2B5EF4-FFF2-40B4-BE49-F238E27FC236}">
                      <a16:creationId xmlns:a16="http://schemas.microsoft.com/office/drawing/2014/main" id="{4CD011D4-111A-45CB-B403-81507F4ACEBB}"/>
                    </a:ext>
                  </a:extLst>
                </p:cNvPr>
                <p:cNvSpPr/>
                <p:nvPr/>
              </p:nvSpPr>
              <p:spPr>
                <a:xfrm rot="16200000">
                  <a:off x="9545965" y="434861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7" name="Oval 96">
                  <a:extLst>
                    <a:ext uri="{FF2B5EF4-FFF2-40B4-BE49-F238E27FC236}">
                      <a16:creationId xmlns:a16="http://schemas.microsoft.com/office/drawing/2014/main" id="{080E9E6D-1854-4AEC-8E3E-D021FB89F29F}"/>
                    </a:ext>
                  </a:extLst>
                </p:cNvPr>
                <p:cNvSpPr/>
                <p:nvPr/>
              </p:nvSpPr>
              <p:spPr>
                <a:xfrm rot="16200000">
                  <a:off x="10054404" y="460157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8" name="Oval 97">
                  <a:extLst>
                    <a:ext uri="{FF2B5EF4-FFF2-40B4-BE49-F238E27FC236}">
                      <a16:creationId xmlns:a16="http://schemas.microsoft.com/office/drawing/2014/main" id="{DEDAF1CE-F705-4951-84E1-A08A755D9C28}"/>
                    </a:ext>
                  </a:extLst>
                </p:cNvPr>
                <p:cNvSpPr/>
                <p:nvPr/>
              </p:nvSpPr>
              <p:spPr>
                <a:xfrm rot="16200000">
                  <a:off x="9990157" y="396995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a:extLst>
                    <a:ext uri="{FF2B5EF4-FFF2-40B4-BE49-F238E27FC236}">
                      <a16:creationId xmlns:a16="http://schemas.microsoft.com/office/drawing/2014/main" id="{7EC3CB8F-A89E-446D-AF4C-9CD2047125B9}"/>
                    </a:ext>
                  </a:extLst>
                </p:cNvPr>
                <p:cNvSpPr/>
                <p:nvPr/>
              </p:nvSpPr>
              <p:spPr>
                <a:xfrm rot="16200000">
                  <a:off x="9802520" y="368505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0" name="Oval 99">
                  <a:extLst>
                    <a:ext uri="{FF2B5EF4-FFF2-40B4-BE49-F238E27FC236}">
                      <a16:creationId xmlns:a16="http://schemas.microsoft.com/office/drawing/2014/main" id="{4DF0F4E3-9920-4325-BF1F-61734CCA396A}"/>
                    </a:ext>
                  </a:extLst>
                </p:cNvPr>
                <p:cNvSpPr/>
                <p:nvPr/>
              </p:nvSpPr>
              <p:spPr>
                <a:xfrm rot="16200000">
                  <a:off x="9770170" y="423551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1" name="Oval 100">
                  <a:extLst>
                    <a:ext uri="{FF2B5EF4-FFF2-40B4-BE49-F238E27FC236}">
                      <a16:creationId xmlns:a16="http://schemas.microsoft.com/office/drawing/2014/main" id="{AFE9B3AE-A4D0-4796-8FAD-E33D178FA5F9}"/>
                    </a:ext>
                  </a:extLst>
                </p:cNvPr>
                <p:cNvSpPr/>
                <p:nvPr/>
              </p:nvSpPr>
              <p:spPr>
                <a:xfrm rot="16200000">
                  <a:off x="9850397" y="457326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2" name="Oval 101">
                  <a:extLst>
                    <a:ext uri="{FF2B5EF4-FFF2-40B4-BE49-F238E27FC236}">
                      <a16:creationId xmlns:a16="http://schemas.microsoft.com/office/drawing/2014/main" id="{7ABF60C7-2574-4F91-A134-F83390B19953}"/>
                    </a:ext>
                  </a:extLst>
                </p:cNvPr>
                <p:cNvSpPr/>
                <p:nvPr/>
              </p:nvSpPr>
              <p:spPr>
                <a:xfrm rot="16200000">
                  <a:off x="9895690" y="439665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3" name="Oval 102">
                  <a:extLst>
                    <a:ext uri="{FF2B5EF4-FFF2-40B4-BE49-F238E27FC236}">
                      <a16:creationId xmlns:a16="http://schemas.microsoft.com/office/drawing/2014/main" id="{2AFDDCAF-CEBB-4B0F-87D3-02DC7ADAF6B8}"/>
                    </a:ext>
                  </a:extLst>
                </p:cNvPr>
                <p:cNvSpPr/>
                <p:nvPr/>
              </p:nvSpPr>
              <p:spPr>
                <a:xfrm rot="16200000">
                  <a:off x="9964276" y="421231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4" name="Oval 103">
                  <a:extLst>
                    <a:ext uri="{FF2B5EF4-FFF2-40B4-BE49-F238E27FC236}">
                      <a16:creationId xmlns:a16="http://schemas.microsoft.com/office/drawing/2014/main" id="{8433C3FA-BAB4-4243-A6DD-FF0465F1FD4F}"/>
                    </a:ext>
                  </a:extLst>
                </p:cNvPr>
                <p:cNvSpPr/>
                <p:nvPr/>
              </p:nvSpPr>
              <p:spPr>
                <a:xfrm rot="16200000">
                  <a:off x="9807701" y="394288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5" name="Oval 104">
                  <a:extLst>
                    <a:ext uri="{FF2B5EF4-FFF2-40B4-BE49-F238E27FC236}">
                      <a16:creationId xmlns:a16="http://schemas.microsoft.com/office/drawing/2014/main" id="{43915660-1CED-4361-96E2-FA7552521D68}"/>
                    </a:ext>
                  </a:extLst>
                </p:cNvPr>
                <p:cNvSpPr/>
                <p:nvPr/>
              </p:nvSpPr>
              <p:spPr>
                <a:xfrm rot="16200000">
                  <a:off x="9977217" y="377400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6" name="Oval 105">
                  <a:extLst>
                    <a:ext uri="{FF2B5EF4-FFF2-40B4-BE49-F238E27FC236}">
                      <a16:creationId xmlns:a16="http://schemas.microsoft.com/office/drawing/2014/main" id="{0431DB08-8E72-47F5-8E68-01F20147F63D}"/>
                    </a:ext>
                  </a:extLst>
                </p:cNvPr>
                <p:cNvSpPr/>
                <p:nvPr/>
              </p:nvSpPr>
              <p:spPr>
                <a:xfrm rot="16200000">
                  <a:off x="9904357" y="485775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7" name="Oval 106">
                  <a:extLst>
                    <a:ext uri="{FF2B5EF4-FFF2-40B4-BE49-F238E27FC236}">
                      <a16:creationId xmlns:a16="http://schemas.microsoft.com/office/drawing/2014/main" id="{2526CD17-2674-4524-857B-0CD7F26A5F82}"/>
                    </a:ext>
                  </a:extLst>
                </p:cNvPr>
                <p:cNvSpPr/>
                <p:nvPr/>
              </p:nvSpPr>
              <p:spPr>
                <a:xfrm rot="16200000">
                  <a:off x="10387990" y="461017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8" name="Oval 107">
                  <a:extLst>
                    <a:ext uri="{FF2B5EF4-FFF2-40B4-BE49-F238E27FC236}">
                      <a16:creationId xmlns:a16="http://schemas.microsoft.com/office/drawing/2014/main" id="{D2D08F6C-2F40-46AC-A414-6DE7BDBA2B2F}"/>
                    </a:ext>
                  </a:extLst>
                </p:cNvPr>
                <p:cNvSpPr/>
                <p:nvPr/>
              </p:nvSpPr>
              <p:spPr>
                <a:xfrm rot="16200000">
                  <a:off x="9587780" y="400019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09" name="Oval 108">
                  <a:extLst>
                    <a:ext uri="{FF2B5EF4-FFF2-40B4-BE49-F238E27FC236}">
                      <a16:creationId xmlns:a16="http://schemas.microsoft.com/office/drawing/2014/main" id="{D2A48C55-87DA-4EE5-B2D1-6D02818AAF58}"/>
                    </a:ext>
                  </a:extLst>
                </p:cNvPr>
                <p:cNvSpPr/>
                <p:nvPr/>
              </p:nvSpPr>
              <p:spPr>
                <a:xfrm rot="16200000">
                  <a:off x="9574840" y="380425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0" name="Oval 109">
                  <a:extLst>
                    <a:ext uri="{FF2B5EF4-FFF2-40B4-BE49-F238E27FC236}">
                      <a16:creationId xmlns:a16="http://schemas.microsoft.com/office/drawing/2014/main" id="{9328D10E-3288-4B3F-8430-E8173D4E72F6}"/>
                    </a:ext>
                  </a:extLst>
                </p:cNvPr>
                <p:cNvSpPr/>
                <p:nvPr/>
              </p:nvSpPr>
              <p:spPr>
                <a:xfrm rot="16200000">
                  <a:off x="9303064" y="408008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1" name="Oval 110">
                  <a:extLst>
                    <a:ext uri="{FF2B5EF4-FFF2-40B4-BE49-F238E27FC236}">
                      <a16:creationId xmlns:a16="http://schemas.microsoft.com/office/drawing/2014/main" id="{6576B139-8818-4DC8-BB93-31D530F4C825}"/>
                    </a:ext>
                  </a:extLst>
                </p:cNvPr>
                <p:cNvSpPr/>
                <p:nvPr/>
              </p:nvSpPr>
              <p:spPr>
                <a:xfrm rot="16200000">
                  <a:off x="9290124" y="3884138"/>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2" name="Oval 111">
                  <a:extLst>
                    <a:ext uri="{FF2B5EF4-FFF2-40B4-BE49-F238E27FC236}">
                      <a16:creationId xmlns:a16="http://schemas.microsoft.com/office/drawing/2014/main" id="{5D935AF0-F937-4EC5-A3C6-35C2AED9F4A6}"/>
                    </a:ext>
                  </a:extLst>
                </p:cNvPr>
                <p:cNvSpPr/>
                <p:nvPr/>
              </p:nvSpPr>
              <p:spPr>
                <a:xfrm rot="16200000">
                  <a:off x="9377862" y="3208756"/>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3" name="Oval 112">
                  <a:extLst>
                    <a:ext uri="{FF2B5EF4-FFF2-40B4-BE49-F238E27FC236}">
                      <a16:creationId xmlns:a16="http://schemas.microsoft.com/office/drawing/2014/main" id="{61D7EE07-308A-40C0-8DD0-48AA7D90D008}"/>
                    </a:ext>
                  </a:extLst>
                </p:cNvPr>
                <p:cNvSpPr/>
                <p:nvPr/>
              </p:nvSpPr>
              <p:spPr>
                <a:xfrm rot="16200000">
                  <a:off x="9338476" y="345167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4" name="Oval 113">
                  <a:extLst>
                    <a:ext uri="{FF2B5EF4-FFF2-40B4-BE49-F238E27FC236}">
                      <a16:creationId xmlns:a16="http://schemas.microsoft.com/office/drawing/2014/main" id="{8C91B1B8-EC8C-4204-8261-9C44152551EC}"/>
                    </a:ext>
                  </a:extLst>
                </p:cNvPr>
                <p:cNvSpPr/>
                <p:nvPr/>
              </p:nvSpPr>
              <p:spPr>
                <a:xfrm rot="16200000">
                  <a:off x="9310379" y="291712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5" name="Oval 114">
                  <a:extLst>
                    <a:ext uri="{FF2B5EF4-FFF2-40B4-BE49-F238E27FC236}">
                      <a16:creationId xmlns:a16="http://schemas.microsoft.com/office/drawing/2014/main" id="{5A1F195D-0888-43FD-987D-AB39ED4E44CD}"/>
                    </a:ext>
                  </a:extLst>
                </p:cNvPr>
                <p:cNvSpPr/>
                <p:nvPr/>
              </p:nvSpPr>
              <p:spPr>
                <a:xfrm rot="16200000">
                  <a:off x="9644378" y="318677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6" name="Oval 115">
                  <a:extLst>
                    <a:ext uri="{FF2B5EF4-FFF2-40B4-BE49-F238E27FC236}">
                      <a16:creationId xmlns:a16="http://schemas.microsoft.com/office/drawing/2014/main" id="{2DBF30A9-79CF-4F7E-BAC0-5457144712A8}"/>
                    </a:ext>
                  </a:extLst>
                </p:cNvPr>
                <p:cNvSpPr/>
                <p:nvPr/>
              </p:nvSpPr>
              <p:spPr>
                <a:xfrm rot="16200000">
                  <a:off x="9660104" y="296517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7" name="Oval 116">
                  <a:extLst>
                    <a:ext uri="{FF2B5EF4-FFF2-40B4-BE49-F238E27FC236}">
                      <a16:creationId xmlns:a16="http://schemas.microsoft.com/office/drawing/2014/main" id="{8D7D8D8D-DFC5-452E-A464-95EAB2D4A450}"/>
                    </a:ext>
                  </a:extLst>
                </p:cNvPr>
                <p:cNvSpPr/>
                <p:nvPr/>
              </p:nvSpPr>
              <p:spPr>
                <a:xfrm rot="16200000">
                  <a:off x="9728690" y="278082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8" name="Oval 117">
                  <a:extLst>
                    <a:ext uri="{FF2B5EF4-FFF2-40B4-BE49-F238E27FC236}">
                      <a16:creationId xmlns:a16="http://schemas.microsoft.com/office/drawing/2014/main" id="{69E5643C-7E60-4E58-B8E3-4E8670F007B9}"/>
                    </a:ext>
                  </a:extLst>
                </p:cNvPr>
                <p:cNvSpPr/>
                <p:nvPr/>
              </p:nvSpPr>
              <p:spPr>
                <a:xfrm rot="16200000">
                  <a:off x="9668771" y="342627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19" name="Oval 118">
                  <a:extLst>
                    <a:ext uri="{FF2B5EF4-FFF2-40B4-BE49-F238E27FC236}">
                      <a16:creationId xmlns:a16="http://schemas.microsoft.com/office/drawing/2014/main" id="{F7B5D245-E170-4491-8FC0-666E05F243D3}"/>
                    </a:ext>
                  </a:extLst>
                </p:cNvPr>
                <p:cNvSpPr/>
                <p:nvPr/>
              </p:nvSpPr>
              <p:spPr>
                <a:xfrm rot="16200000">
                  <a:off x="10587669" y="440465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0" name="Oval 119">
                  <a:extLst>
                    <a:ext uri="{FF2B5EF4-FFF2-40B4-BE49-F238E27FC236}">
                      <a16:creationId xmlns:a16="http://schemas.microsoft.com/office/drawing/2014/main" id="{4E54F5E8-4FD0-4109-881A-9A4DB0D5708D}"/>
                    </a:ext>
                  </a:extLst>
                </p:cNvPr>
                <p:cNvSpPr/>
                <p:nvPr/>
              </p:nvSpPr>
              <p:spPr>
                <a:xfrm rot="16200000">
                  <a:off x="10523422" y="377303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1" name="Oval 120">
                  <a:extLst>
                    <a:ext uri="{FF2B5EF4-FFF2-40B4-BE49-F238E27FC236}">
                      <a16:creationId xmlns:a16="http://schemas.microsoft.com/office/drawing/2014/main" id="{693A7E33-9853-4B8A-9913-D959EFFDB774}"/>
                    </a:ext>
                  </a:extLst>
                </p:cNvPr>
                <p:cNvSpPr/>
                <p:nvPr/>
              </p:nvSpPr>
              <p:spPr>
                <a:xfrm rot="16200000">
                  <a:off x="10207554" y="388664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2" name="Oval 121">
                  <a:extLst>
                    <a:ext uri="{FF2B5EF4-FFF2-40B4-BE49-F238E27FC236}">
                      <a16:creationId xmlns:a16="http://schemas.microsoft.com/office/drawing/2014/main" id="{4952F79D-75D2-4437-899F-0EF41240C3EA}"/>
                    </a:ext>
                  </a:extLst>
                </p:cNvPr>
                <p:cNvSpPr/>
                <p:nvPr/>
              </p:nvSpPr>
              <p:spPr>
                <a:xfrm rot="16200000">
                  <a:off x="10247239" y="432258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a:extLst>
                    <a:ext uri="{FF2B5EF4-FFF2-40B4-BE49-F238E27FC236}">
                      <a16:creationId xmlns:a16="http://schemas.microsoft.com/office/drawing/2014/main" id="{CE4545D7-DAD2-4F06-BCD4-746FDFB86083}"/>
                    </a:ext>
                  </a:extLst>
                </p:cNvPr>
                <p:cNvSpPr/>
                <p:nvPr/>
              </p:nvSpPr>
              <p:spPr>
                <a:xfrm rot="16200000">
                  <a:off x="10406941" y="434072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a:extLst>
                    <a:ext uri="{FF2B5EF4-FFF2-40B4-BE49-F238E27FC236}">
                      <a16:creationId xmlns:a16="http://schemas.microsoft.com/office/drawing/2014/main" id="{9E93552D-AF66-4B8D-B0F9-234AD4081AB0}"/>
                    </a:ext>
                  </a:extLst>
                </p:cNvPr>
                <p:cNvSpPr/>
                <p:nvPr/>
              </p:nvSpPr>
              <p:spPr>
                <a:xfrm rot="16200000">
                  <a:off x="10497541" y="401539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a:extLst>
                    <a:ext uri="{FF2B5EF4-FFF2-40B4-BE49-F238E27FC236}">
                      <a16:creationId xmlns:a16="http://schemas.microsoft.com/office/drawing/2014/main" id="{AD20B124-1985-4E3C-9DCE-F1A31F905BA7}"/>
                    </a:ext>
                  </a:extLst>
                </p:cNvPr>
                <p:cNvSpPr/>
                <p:nvPr/>
              </p:nvSpPr>
              <p:spPr>
                <a:xfrm rot="16200000">
                  <a:off x="10340966" y="374596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6" name="Oval 125">
                  <a:extLst>
                    <a:ext uri="{FF2B5EF4-FFF2-40B4-BE49-F238E27FC236}">
                      <a16:creationId xmlns:a16="http://schemas.microsoft.com/office/drawing/2014/main" id="{29017C18-2B76-49B4-992D-150296CE1B5E}"/>
                    </a:ext>
                  </a:extLst>
                </p:cNvPr>
                <p:cNvSpPr/>
                <p:nvPr/>
              </p:nvSpPr>
              <p:spPr>
                <a:xfrm rot="16200000">
                  <a:off x="10449107" y="4783430"/>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a:extLst>
                    <a:ext uri="{FF2B5EF4-FFF2-40B4-BE49-F238E27FC236}">
                      <a16:creationId xmlns:a16="http://schemas.microsoft.com/office/drawing/2014/main" id="{5990737D-B0F5-41C3-BDBA-0E6C96FCF958}"/>
                    </a:ext>
                  </a:extLst>
                </p:cNvPr>
                <p:cNvSpPr/>
                <p:nvPr/>
              </p:nvSpPr>
              <p:spPr>
                <a:xfrm rot="16200000">
                  <a:off x="10239021" y="481598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8" name="Oval 127">
                  <a:extLst>
                    <a:ext uri="{FF2B5EF4-FFF2-40B4-BE49-F238E27FC236}">
                      <a16:creationId xmlns:a16="http://schemas.microsoft.com/office/drawing/2014/main" id="{3C46E5A2-859D-4845-B092-3C603D0AE3DA}"/>
                    </a:ext>
                  </a:extLst>
                </p:cNvPr>
                <p:cNvSpPr/>
                <p:nvPr/>
              </p:nvSpPr>
              <p:spPr>
                <a:xfrm rot="16200000">
                  <a:off x="9450095" y="299540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id="{ABBCD5EC-E077-41F7-998B-D576B2246497}"/>
                    </a:ext>
                  </a:extLst>
                </p:cNvPr>
                <p:cNvSpPr/>
                <p:nvPr/>
              </p:nvSpPr>
              <p:spPr>
                <a:xfrm rot="16200000">
                  <a:off x="9322047" y="2600489"/>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0" name="Oval 129">
                  <a:extLst>
                    <a:ext uri="{FF2B5EF4-FFF2-40B4-BE49-F238E27FC236}">
                      <a16:creationId xmlns:a16="http://schemas.microsoft.com/office/drawing/2014/main" id="{83CD7DF6-7FD0-4CB7-B205-5BA282BCCE9D}"/>
                    </a:ext>
                  </a:extLst>
                </p:cNvPr>
                <p:cNvSpPr/>
                <p:nvPr/>
              </p:nvSpPr>
              <p:spPr>
                <a:xfrm rot="16200000">
                  <a:off x="9481749" y="261862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C9DCD681-7200-4344-B40C-BB96F1AE034D}"/>
                    </a:ext>
                  </a:extLst>
                </p:cNvPr>
                <p:cNvSpPr/>
                <p:nvPr/>
              </p:nvSpPr>
              <p:spPr>
                <a:xfrm rot="16200000">
                  <a:off x="10670545" y="371683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4FF2EEED-DF1A-4DA3-9EEE-FD4B5AE0AE6B}"/>
                    </a:ext>
                  </a:extLst>
                </p:cNvPr>
                <p:cNvSpPr/>
                <p:nvPr/>
              </p:nvSpPr>
              <p:spPr>
                <a:xfrm rot="16200000">
                  <a:off x="10644664" y="3959192"/>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3" name="Oval 132">
                  <a:extLst>
                    <a:ext uri="{FF2B5EF4-FFF2-40B4-BE49-F238E27FC236}">
                      <a16:creationId xmlns:a16="http://schemas.microsoft.com/office/drawing/2014/main" id="{74D638AB-E852-4FB2-B3A8-95E0A73EC8D1}"/>
                    </a:ext>
                  </a:extLst>
                </p:cNvPr>
                <p:cNvSpPr/>
                <p:nvPr/>
              </p:nvSpPr>
              <p:spPr>
                <a:xfrm rot="16200000">
                  <a:off x="10596230" y="472723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4" name="Oval 133">
                  <a:extLst>
                    <a:ext uri="{FF2B5EF4-FFF2-40B4-BE49-F238E27FC236}">
                      <a16:creationId xmlns:a16="http://schemas.microsoft.com/office/drawing/2014/main" id="{E8200968-AC3F-4BF3-9C1C-904368BFFF59}"/>
                    </a:ext>
                  </a:extLst>
                </p:cNvPr>
                <p:cNvSpPr/>
                <p:nvPr/>
              </p:nvSpPr>
              <p:spPr>
                <a:xfrm rot="16200000">
                  <a:off x="10627647" y="2944085"/>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5" name="Oval 134">
                  <a:extLst>
                    <a:ext uri="{FF2B5EF4-FFF2-40B4-BE49-F238E27FC236}">
                      <a16:creationId xmlns:a16="http://schemas.microsoft.com/office/drawing/2014/main" id="{098FEC97-83C8-4139-BE18-110C68B7BDAC}"/>
                    </a:ext>
                  </a:extLst>
                </p:cNvPr>
                <p:cNvSpPr/>
                <p:nvPr/>
              </p:nvSpPr>
              <p:spPr>
                <a:xfrm rot="16200000">
                  <a:off x="10574200" y="3345407"/>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a:extLst>
                    <a:ext uri="{FF2B5EF4-FFF2-40B4-BE49-F238E27FC236}">
                      <a16:creationId xmlns:a16="http://schemas.microsoft.com/office/drawing/2014/main" id="{639F4381-3AA5-4E5A-9F97-A9CCE038DD6E}"/>
                    </a:ext>
                  </a:extLst>
                </p:cNvPr>
                <p:cNvSpPr/>
                <p:nvPr/>
              </p:nvSpPr>
              <p:spPr>
                <a:xfrm rot="16200000">
                  <a:off x="9404656" y="3692644"/>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7" name="Oval 136">
                  <a:extLst>
                    <a:ext uri="{FF2B5EF4-FFF2-40B4-BE49-F238E27FC236}">
                      <a16:creationId xmlns:a16="http://schemas.microsoft.com/office/drawing/2014/main" id="{4FC4EC6B-B22C-4D6D-B79E-D54956F33DC2}"/>
                    </a:ext>
                  </a:extLst>
                </p:cNvPr>
                <p:cNvSpPr/>
                <p:nvPr/>
              </p:nvSpPr>
              <p:spPr>
                <a:xfrm rot="16200000">
                  <a:off x="9434274" y="3930723"/>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sp>
              <p:nvSpPr>
                <p:cNvPr id="138" name="Oval 137">
                  <a:extLst>
                    <a:ext uri="{FF2B5EF4-FFF2-40B4-BE49-F238E27FC236}">
                      <a16:creationId xmlns:a16="http://schemas.microsoft.com/office/drawing/2014/main" id="{4A00A15F-CC7B-463A-8699-C7C102638DFE}"/>
                    </a:ext>
                  </a:extLst>
                </p:cNvPr>
                <p:cNvSpPr/>
                <p:nvPr/>
              </p:nvSpPr>
              <p:spPr>
                <a:xfrm rot="16200000">
                  <a:off x="9491917" y="4763681"/>
                  <a:ext cx="101326" cy="101709"/>
                </a:xfrm>
                <a:prstGeom prst="ellipse">
                  <a:avLst/>
                </a:prstGeom>
                <a:solidFill>
                  <a:schemeClr val="tx1">
                    <a:alpha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1" b="0" i="0" u="none" strike="noStrike" kern="1200" cap="none" spc="0" normalizeH="0" baseline="0" noProof="0">
                    <a:ln>
                      <a:noFill/>
                    </a:ln>
                    <a:solidFill>
                      <a:prstClr val="white"/>
                    </a:solidFill>
                    <a:effectLst/>
                    <a:uLnTx/>
                    <a:uFillTx/>
                    <a:latin typeface="Calibri"/>
                    <a:ea typeface="+mn-ea"/>
                    <a:cs typeface="+mn-cs"/>
                  </a:endParaRPr>
                </a:p>
              </p:txBody>
            </p:sp>
          </p:grpSp>
          <p:pic>
            <p:nvPicPr>
              <p:cNvPr id="140" name="Picture 139">
                <a:extLst>
                  <a:ext uri="{FF2B5EF4-FFF2-40B4-BE49-F238E27FC236}">
                    <a16:creationId xmlns:a16="http://schemas.microsoft.com/office/drawing/2014/main" id="{296C55ED-A84B-4E8B-AA1D-391BF32ED0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69" t="8880" r="11687" b="10178"/>
              <a:stretch/>
            </p:blipFill>
            <p:spPr>
              <a:xfrm>
                <a:off x="11269873" y="2237569"/>
                <a:ext cx="1216665" cy="1256998"/>
              </a:xfrm>
              <a:prstGeom prst="rect">
                <a:avLst/>
              </a:prstGeom>
              <a:ln w="76200">
                <a:solidFill>
                  <a:srgbClr val="FF0000"/>
                </a:solidFill>
              </a:ln>
            </p:spPr>
          </p:pic>
          <p:pic>
            <p:nvPicPr>
              <p:cNvPr id="142" name="Picture 141">
                <a:extLst>
                  <a:ext uri="{FF2B5EF4-FFF2-40B4-BE49-F238E27FC236}">
                    <a16:creationId xmlns:a16="http://schemas.microsoft.com/office/drawing/2014/main" id="{479B9CB7-4177-494A-948C-948D627D1510}"/>
                  </a:ext>
                </a:extLst>
              </p:cNvPr>
              <p:cNvPicPr>
                <a:picLocks noChangeAspect="1"/>
              </p:cNvPicPr>
              <p:nvPr/>
            </p:nvPicPr>
            <p:blipFill rotWithShape="1">
              <a:blip r:embed="rId7">
                <a:extLst>
                  <a:ext uri="{28A0092B-C50C-407E-A947-70E740481C1C}">
                    <a14:useLocalDpi xmlns:a14="http://schemas.microsoft.com/office/drawing/2010/main" val="0"/>
                  </a:ext>
                </a:extLst>
              </a:blip>
              <a:srcRect l="35379" t="30439" r="35468" b="37855"/>
              <a:stretch/>
            </p:blipFill>
            <p:spPr>
              <a:xfrm>
                <a:off x="11231949" y="3680741"/>
                <a:ext cx="1272599" cy="1310797"/>
              </a:xfrm>
              <a:prstGeom prst="rect">
                <a:avLst/>
              </a:prstGeom>
              <a:ln w="76200">
                <a:solidFill>
                  <a:srgbClr val="873AC0"/>
                </a:solidFill>
              </a:ln>
            </p:spPr>
          </p:pic>
        </p:grpSp>
        <p:sp>
          <p:nvSpPr>
            <p:cNvPr id="145" name="TextBox 144">
              <a:extLst>
                <a:ext uri="{FF2B5EF4-FFF2-40B4-BE49-F238E27FC236}">
                  <a16:creationId xmlns:a16="http://schemas.microsoft.com/office/drawing/2014/main" id="{11C128D1-B296-4051-9C6A-B1B79AC3BDD3}"/>
                </a:ext>
              </a:extLst>
            </p:cNvPr>
            <p:cNvSpPr txBox="1"/>
            <p:nvPr/>
          </p:nvSpPr>
          <p:spPr>
            <a:xfrm>
              <a:off x="3531631" y="977728"/>
              <a:ext cx="323689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Calibri"/>
                  <a:ea typeface="+mn-ea"/>
                  <a:cs typeface="+mn-cs"/>
                </a:rPr>
                <a:t>Modest thickness</a:t>
              </a:r>
              <a:endParaRPr kumimoji="0" lang="LID4096" sz="32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85" name="TextBox 184">
              <a:extLst>
                <a:ext uri="{FF2B5EF4-FFF2-40B4-BE49-F238E27FC236}">
                  <a16:creationId xmlns:a16="http://schemas.microsoft.com/office/drawing/2014/main" id="{A44FE9A5-1BFF-43DF-854F-A684286DA969}"/>
                </a:ext>
              </a:extLst>
            </p:cNvPr>
            <p:cNvSpPr txBox="1"/>
            <p:nvPr/>
          </p:nvSpPr>
          <p:spPr>
            <a:xfrm rot="3477532">
              <a:off x="6187834" y="2025741"/>
              <a:ext cx="163807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Modest</a:t>
              </a:r>
              <a:endParaRPr kumimoji="0" lang="LID4096"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86" name="TextBox 185">
              <a:extLst>
                <a:ext uri="{FF2B5EF4-FFF2-40B4-BE49-F238E27FC236}">
                  <a16:creationId xmlns:a16="http://schemas.microsoft.com/office/drawing/2014/main" id="{3E78E085-CCB3-489A-A0C9-2C2D9E4A56E9}"/>
                </a:ext>
              </a:extLst>
            </p:cNvPr>
            <p:cNvSpPr txBox="1"/>
            <p:nvPr/>
          </p:nvSpPr>
          <p:spPr>
            <a:xfrm rot="3586339">
              <a:off x="6053764" y="2959809"/>
              <a:ext cx="163807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9C3AB0"/>
                  </a:solidFill>
                  <a:effectLst/>
                  <a:uLnTx/>
                  <a:uFillTx/>
                  <a:latin typeface="Calibri"/>
                  <a:ea typeface="+mn-ea"/>
                  <a:cs typeface="+mn-cs"/>
                </a:rPr>
                <a:t>Thick</a:t>
              </a:r>
              <a:endParaRPr kumimoji="0" lang="LID4096" sz="2800" b="0" i="0" u="none" strike="noStrike" kern="1200" cap="none" spc="0" normalizeH="0" baseline="0" noProof="0" dirty="0">
                <a:ln>
                  <a:noFill/>
                </a:ln>
                <a:solidFill>
                  <a:srgbClr val="9C3AB0"/>
                </a:solidFill>
                <a:effectLst/>
                <a:uLnTx/>
                <a:uFillTx/>
                <a:latin typeface="Calibri"/>
                <a:ea typeface="+mn-ea"/>
                <a:cs typeface="+mn-cs"/>
              </a:endParaRPr>
            </a:p>
          </p:txBody>
        </p:sp>
      </p:grpSp>
      <p:pic>
        <p:nvPicPr>
          <p:cNvPr id="150" name="Picture 149">
            <a:extLst>
              <a:ext uri="{FF2B5EF4-FFF2-40B4-BE49-F238E27FC236}">
                <a16:creationId xmlns:a16="http://schemas.microsoft.com/office/drawing/2014/main" id="{463EBA50-3D27-42B0-9E40-90C7856B13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8906" y="4142386"/>
            <a:ext cx="1706471" cy="1706471"/>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151" name="Picture 150">
            <a:extLst>
              <a:ext uri="{FF2B5EF4-FFF2-40B4-BE49-F238E27FC236}">
                <a16:creationId xmlns:a16="http://schemas.microsoft.com/office/drawing/2014/main" id="{B2830884-CDDA-4C5A-9DA3-D571C4A6A217}"/>
              </a:ext>
            </a:extLst>
          </p:cNvPr>
          <p:cNvPicPr>
            <a:picLocks noChangeAspect="1"/>
          </p:cNvPicPr>
          <p:nvPr/>
        </p:nvPicPr>
        <p:blipFill rotWithShape="1">
          <a:blip r:embed="rId7">
            <a:extLst>
              <a:ext uri="{28A0092B-C50C-407E-A947-70E740481C1C}">
                <a14:useLocalDpi xmlns:a14="http://schemas.microsoft.com/office/drawing/2010/main" val="0"/>
              </a:ext>
            </a:extLst>
          </a:blip>
          <a:srcRect l="9969" t="8880" r="11687" b="10178"/>
          <a:stretch/>
        </p:blipFill>
        <p:spPr>
          <a:xfrm>
            <a:off x="1734581" y="4153045"/>
            <a:ext cx="1692255" cy="1704637"/>
          </a:xfrm>
          <a:prstGeom prst="rect">
            <a:avLst/>
          </a:prstGeom>
          <a:ln w="38100">
            <a:solidFill>
              <a:srgbClr val="FFFF00"/>
            </a:solidFill>
          </a:ln>
        </p:spPr>
      </p:pic>
      <p:sp>
        <p:nvSpPr>
          <p:cNvPr id="153" name="TextBox 152">
            <a:extLst>
              <a:ext uri="{FF2B5EF4-FFF2-40B4-BE49-F238E27FC236}">
                <a16:creationId xmlns:a16="http://schemas.microsoft.com/office/drawing/2014/main" id="{55492855-2227-40F9-983D-0AEA71007050}"/>
              </a:ext>
            </a:extLst>
          </p:cNvPr>
          <p:cNvSpPr txBox="1"/>
          <p:nvPr/>
        </p:nvSpPr>
        <p:spPr>
          <a:xfrm>
            <a:off x="3508517" y="5140296"/>
            <a:ext cx="1990117"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Other applications </a:t>
            </a:r>
          </a:p>
        </p:txBody>
      </p:sp>
      <p:sp>
        <p:nvSpPr>
          <p:cNvPr id="161" name="TextBox 160">
            <a:extLst>
              <a:ext uri="{FF2B5EF4-FFF2-40B4-BE49-F238E27FC236}">
                <a16:creationId xmlns:a16="http://schemas.microsoft.com/office/drawing/2014/main" id="{1533209A-A5E2-429C-9355-0B25B5F8E1C7}"/>
              </a:ext>
            </a:extLst>
          </p:cNvPr>
          <p:cNvSpPr txBox="1"/>
          <p:nvPr/>
        </p:nvSpPr>
        <p:spPr>
          <a:xfrm>
            <a:off x="1910243" y="5176936"/>
            <a:ext cx="1345916"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Tissue imaging</a:t>
            </a:r>
          </a:p>
        </p:txBody>
      </p:sp>
      <p:sp>
        <p:nvSpPr>
          <p:cNvPr id="183" name="Rectangle: Rounded Corners 182">
            <a:extLst>
              <a:ext uri="{FF2B5EF4-FFF2-40B4-BE49-F238E27FC236}">
                <a16:creationId xmlns:a16="http://schemas.microsoft.com/office/drawing/2014/main" id="{1B8AA986-F560-4BBF-B2A6-2EBDAE1CB359}"/>
              </a:ext>
            </a:extLst>
          </p:cNvPr>
          <p:cNvSpPr/>
          <p:nvPr/>
        </p:nvSpPr>
        <p:spPr>
          <a:xfrm>
            <a:off x="5609023" y="4673621"/>
            <a:ext cx="6488047" cy="953453"/>
          </a:xfrm>
          <a:prstGeom prst="roundRect">
            <a:avLst/>
          </a:prstGeom>
          <a:solidFill>
            <a:srgbClr val="FFFF99"/>
          </a:solid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rPr>
              <a:t>Local support is key for</a:t>
            </a:r>
            <a:r>
              <a:rPr kumimoji="0" lang="he-IL" sz="2500" b="1"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rPr>
              <a:t>enhancement of</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rPr>
              <a:t>seeing-through-scattering algorithms.</a:t>
            </a:r>
            <a:endParaRPr kumimoji="0" lang="he-IL"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90679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58"/>
                                        </p:tgtEl>
                                        <p:attrNameLst>
                                          <p:attrName>style.visibility</p:attrName>
                                        </p:attrNameLst>
                                      </p:cBhvr>
                                      <p:to>
                                        <p:strVal val="visible"/>
                                      </p:to>
                                    </p:set>
                                    <p:animEffect transition="in" filter="wipe(right)">
                                      <p:cBhvr>
                                        <p:cTn id="26" dur="500"/>
                                        <p:tgtEl>
                                          <p:spTgt spid="158"/>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6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55"/>
                                        </p:tgtEl>
                                        <p:attrNameLst>
                                          <p:attrName>style.visibility</p:attrName>
                                        </p:attrNameLst>
                                      </p:cBhvr>
                                      <p:to>
                                        <p:strVal val="visible"/>
                                      </p:to>
                                    </p:set>
                                    <p:animEffect transition="in" filter="wipe(right)">
                                      <p:cBhvr>
                                        <p:cTn id="34" dur="500"/>
                                        <p:tgtEl>
                                          <p:spTgt spid="155"/>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right)">
                                      <p:cBhvr>
                                        <p:cTn id="42" dur="500"/>
                                        <p:tgtEl>
                                          <p:spTgt spid="59"/>
                                        </p:tgtEl>
                                      </p:cBhvr>
                                    </p:animEffec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53"/>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46" grpId="0" animBg="1"/>
      <p:bldP spid="141" grpId="0"/>
      <p:bldP spid="152" grpId="0"/>
      <p:bldP spid="153" grpId="0"/>
      <p:bldP spid="161" grpId="0"/>
      <p:bldP spid="1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905" y="-11534"/>
            <a:ext cx="91421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a:solidFill>
                  <a:srgbClr val="FFC000"/>
                </a:solidFill>
              </a:rPr>
              <a:t>Summary of theoretical contributions</a:t>
            </a:r>
          </a:p>
        </p:txBody>
      </p:sp>
      <p:sp>
        <p:nvSpPr>
          <p:cNvPr id="110" name="TextBox 109">
            <a:extLst>
              <a:ext uri="{FF2B5EF4-FFF2-40B4-BE49-F238E27FC236}">
                <a16:creationId xmlns:a16="http://schemas.microsoft.com/office/drawing/2014/main" id="{60DBE314-2A26-40C1-932C-632E1298F5F0}"/>
              </a:ext>
            </a:extLst>
          </p:cNvPr>
          <p:cNvSpPr txBox="1"/>
          <p:nvPr/>
        </p:nvSpPr>
        <p:spPr>
          <a:xfrm>
            <a:off x="633502" y="877011"/>
            <a:ext cx="8279030" cy="119181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p>
            <a:pPr algn="l"/>
            <a:r>
              <a:rPr lang="en-US" sz="3200" dirty="0">
                <a:solidFill>
                  <a:schemeClr val="bg1"/>
                </a:solidFill>
                <a:latin typeface="LinLibertineT"/>
              </a:rPr>
              <a:t>( </a:t>
            </a:r>
            <a:r>
              <a:rPr lang="en-US" sz="3200" dirty="0" err="1">
                <a:solidFill>
                  <a:schemeClr val="bg1"/>
                </a:solidFill>
                <a:latin typeface="LinLibertineT"/>
              </a:rPr>
              <a:t>i</a:t>
            </a:r>
            <a:r>
              <a:rPr lang="en-US" sz="3200" dirty="0">
                <a:solidFill>
                  <a:schemeClr val="bg1"/>
                </a:solidFill>
                <a:latin typeface="LinLibertineT"/>
              </a:rPr>
              <a:t> ) Theoretical and rendering based analysis </a:t>
            </a:r>
            <a:r>
              <a:rPr lang="en-US" sz="3200" b="0" i="0" u="none" strike="noStrike" baseline="0" dirty="0">
                <a:solidFill>
                  <a:schemeClr val="bg1"/>
                </a:solidFill>
                <a:latin typeface="LinLibertineT"/>
              </a:rPr>
              <a:t>of ME in </a:t>
            </a:r>
            <a:r>
              <a:rPr lang="en-US" sz="3200" b="1" dirty="0">
                <a:solidFill>
                  <a:srgbClr val="00FF00"/>
                </a:solidFill>
                <a:latin typeface="LinLibertineT"/>
              </a:rPr>
              <a:t>near</a:t>
            </a:r>
            <a:r>
              <a:rPr lang="en-US" sz="3200" dirty="0">
                <a:solidFill>
                  <a:schemeClr val="bg1"/>
                </a:solidFill>
                <a:latin typeface="LinLibertineT"/>
              </a:rPr>
              <a:t> and </a:t>
            </a:r>
            <a:r>
              <a:rPr lang="en-US" sz="3200" b="1" dirty="0">
                <a:solidFill>
                  <a:srgbClr val="00FF00"/>
                </a:solidFill>
                <a:latin typeface="LinLibertineT"/>
              </a:rPr>
              <a:t>far</a:t>
            </a:r>
            <a:r>
              <a:rPr lang="en-US" sz="3200" dirty="0">
                <a:solidFill>
                  <a:schemeClr val="bg1"/>
                </a:solidFill>
                <a:latin typeface="LinLibertineT"/>
              </a:rPr>
              <a:t>-field settings</a:t>
            </a:r>
            <a:endParaRPr lang="LID4096" sz="3200" dirty="0">
              <a:solidFill>
                <a:schemeClr val="bg1"/>
              </a:solidFill>
              <a:latin typeface="LinLibertineT"/>
            </a:endParaRPr>
          </a:p>
        </p:txBody>
      </p:sp>
      <p:grpSp>
        <p:nvGrpSpPr>
          <p:cNvPr id="54" name="Group 53">
            <a:extLst>
              <a:ext uri="{FF2B5EF4-FFF2-40B4-BE49-F238E27FC236}">
                <a16:creationId xmlns:a16="http://schemas.microsoft.com/office/drawing/2014/main" id="{21F8FD4E-7601-4890-9042-4645948BD5FE}"/>
              </a:ext>
            </a:extLst>
          </p:cNvPr>
          <p:cNvGrpSpPr/>
          <p:nvPr/>
        </p:nvGrpSpPr>
        <p:grpSpPr>
          <a:xfrm rot="21255895">
            <a:off x="4170627" y="2320552"/>
            <a:ext cx="2604292" cy="2673068"/>
            <a:chOff x="5803291" y="4346960"/>
            <a:chExt cx="2167355" cy="2189449"/>
          </a:xfrm>
        </p:grpSpPr>
        <p:sp>
          <p:nvSpPr>
            <p:cNvPr id="55" name="Rectangle 54">
              <a:extLst>
                <a:ext uri="{FF2B5EF4-FFF2-40B4-BE49-F238E27FC236}">
                  <a16:creationId xmlns:a16="http://schemas.microsoft.com/office/drawing/2014/main" id="{573F03EE-F7F6-4E80-B09B-5B68CEAE632E}"/>
                </a:ext>
              </a:extLst>
            </p:cNvPr>
            <p:cNvSpPr/>
            <p:nvPr/>
          </p:nvSpPr>
          <p:spPr>
            <a:xfrm>
              <a:off x="6084613" y="4363774"/>
              <a:ext cx="1735450" cy="2172635"/>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6" name="Group 55">
              <a:extLst>
                <a:ext uri="{FF2B5EF4-FFF2-40B4-BE49-F238E27FC236}">
                  <a16:creationId xmlns:a16="http://schemas.microsoft.com/office/drawing/2014/main" id="{402D30AD-31EC-458F-8D60-F572F503FD74}"/>
                </a:ext>
              </a:extLst>
            </p:cNvPr>
            <p:cNvGrpSpPr/>
            <p:nvPr/>
          </p:nvGrpSpPr>
          <p:grpSpPr>
            <a:xfrm>
              <a:off x="5803291" y="4346960"/>
              <a:ext cx="2167355" cy="2025700"/>
              <a:chOff x="5803291" y="4346960"/>
              <a:chExt cx="2167355" cy="2025700"/>
            </a:xfrm>
          </p:grpSpPr>
          <p:grpSp>
            <p:nvGrpSpPr>
              <p:cNvPr id="57" name="Group 56">
                <a:extLst>
                  <a:ext uri="{FF2B5EF4-FFF2-40B4-BE49-F238E27FC236}">
                    <a16:creationId xmlns:a16="http://schemas.microsoft.com/office/drawing/2014/main" id="{6388F423-2AE1-4892-B4E5-DCCE833CF0E6}"/>
                  </a:ext>
                </a:extLst>
              </p:cNvPr>
              <p:cNvGrpSpPr/>
              <p:nvPr/>
            </p:nvGrpSpPr>
            <p:grpSpPr>
              <a:xfrm>
                <a:off x="6324701" y="5293758"/>
                <a:ext cx="1314009" cy="1078902"/>
                <a:chOff x="6579632" y="5321855"/>
                <a:chExt cx="1314009" cy="1078902"/>
              </a:xfrm>
            </p:grpSpPr>
            <p:cxnSp>
              <p:nvCxnSpPr>
                <p:cNvPr id="59" name="Straight Arrow Connector 58">
                  <a:extLst>
                    <a:ext uri="{FF2B5EF4-FFF2-40B4-BE49-F238E27FC236}">
                      <a16:creationId xmlns:a16="http://schemas.microsoft.com/office/drawing/2014/main" id="{39753B69-9FE0-4284-AC7E-FC5876B351FB}"/>
                    </a:ext>
                  </a:extLst>
                </p:cNvPr>
                <p:cNvCxnSpPr>
                  <a:cxnSpLocks/>
                </p:cNvCxnSpPr>
                <p:nvPr/>
              </p:nvCxnSpPr>
              <p:spPr>
                <a:xfrm flipH="1">
                  <a:off x="7372803" y="5535030"/>
                  <a:ext cx="520838" cy="163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Cube 59">
                  <a:extLst>
                    <a:ext uri="{FF2B5EF4-FFF2-40B4-BE49-F238E27FC236}">
                      <a16:creationId xmlns:a16="http://schemas.microsoft.com/office/drawing/2014/main" id="{E5593F34-84F1-4BFA-B9B1-D81944420A6A}"/>
                    </a:ext>
                  </a:extLst>
                </p:cNvPr>
                <p:cNvSpPr/>
                <p:nvPr/>
              </p:nvSpPr>
              <p:spPr>
                <a:xfrm rot="16200000">
                  <a:off x="6698535" y="5552269"/>
                  <a:ext cx="1078902" cy="618074"/>
                </a:xfrm>
                <a:prstGeom prst="cube">
                  <a:avLst>
                    <a:gd name="adj" fmla="val 51581"/>
                  </a:avLst>
                </a:prstGeom>
                <a:blipFill>
                  <a:blip r:embed="rId4"/>
                  <a:tile tx="0" ty="0" sx="100000" sy="100000" flip="none" algn="tl"/>
                </a:blip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200" b="0" i="0" u="none" strike="noStrike" kern="1200" cap="none" spc="0" normalizeH="0" baseline="0" noProof="0" dirty="0">
                    <a:ln>
                      <a:noFill/>
                    </a:ln>
                    <a:solidFill>
                      <a:srgbClr val="FFC000"/>
                    </a:solidFill>
                    <a:effectLst/>
                    <a:uLnTx/>
                    <a:uFillTx/>
                    <a:latin typeface="Calibri"/>
                    <a:ea typeface="+mn-ea"/>
                    <a:cs typeface="+mn-cs"/>
                  </a:endParaRPr>
                </a:p>
              </p:txBody>
            </p:sp>
            <p:cxnSp>
              <p:nvCxnSpPr>
                <p:cNvPr id="61" name="Straight Arrow Connector 60">
                  <a:extLst>
                    <a:ext uri="{FF2B5EF4-FFF2-40B4-BE49-F238E27FC236}">
                      <a16:creationId xmlns:a16="http://schemas.microsoft.com/office/drawing/2014/main" id="{80F42C57-2230-4329-8EF0-36AFC56F5472}"/>
                    </a:ext>
                  </a:extLst>
                </p:cNvPr>
                <p:cNvCxnSpPr>
                  <a:cxnSpLocks/>
                </p:cNvCxnSpPr>
                <p:nvPr/>
              </p:nvCxnSpPr>
              <p:spPr>
                <a:xfrm flipV="1">
                  <a:off x="6579632" y="5526198"/>
                  <a:ext cx="507151" cy="176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A5F98D66-7A1A-468C-9D39-9F4F6E8438DA}"/>
                  </a:ext>
                </a:extLst>
              </p:cNvPr>
              <p:cNvSpPr txBox="1"/>
              <p:nvPr/>
            </p:nvSpPr>
            <p:spPr>
              <a:xfrm>
                <a:off x="5803291" y="4346960"/>
                <a:ext cx="2167355" cy="8319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LinLibertineT"/>
                    <a:ea typeface="+mn-ea"/>
                    <a:cs typeface="+mn-cs"/>
                  </a:rPr>
                  <a:t>modest thickness</a:t>
                </a:r>
                <a:endParaRPr kumimoji="0" lang="LID4096" sz="30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grpSp>
      </p:grpSp>
      <p:grpSp>
        <p:nvGrpSpPr>
          <p:cNvPr id="12" name="Group 11">
            <a:extLst>
              <a:ext uri="{FF2B5EF4-FFF2-40B4-BE49-F238E27FC236}">
                <a16:creationId xmlns:a16="http://schemas.microsoft.com/office/drawing/2014/main" id="{C138729A-05DD-4FD0-A682-2E1159B8CA58}"/>
              </a:ext>
            </a:extLst>
          </p:cNvPr>
          <p:cNvGrpSpPr/>
          <p:nvPr/>
        </p:nvGrpSpPr>
        <p:grpSpPr>
          <a:xfrm>
            <a:off x="244526" y="2147780"/>
            <a:ext cx="4425972" cy="3377374"/>
            <a:chOff x="244526" y="2147780"/>
            <a:chExt cx="4425972" cy="3377374"/>
          </a:xfrm>
        </p:grpSpPr>
        <p:grpSp>
          <p:nvGrpSpPr>
            <p:cNvPr id="11" name="Group 10">
              <a:extLst>
                <a:ext uri="{FF2B5EF4-FFF2-40B4-BE49-F238E27FC236}">
                  <a16:creationId xmlns:a16="http://schemas.microsoft.com/office/drawing/2014/main" id="{A38E97C0-06AA-45FC-9A57-F9421AA74F5C}"/>
                </a:ext>
              </a:extLst>
            </p:cNvPr>
            <p:cNvGrpSpPr/>
            <p:nvPr/>
          </p:nvGrpSpPr>
          <p:grpSpPr>
            <a:xfrm>
              <a:off x="244526" y="2147780"/>
              <a:ext cx="4347532" cy="3377374"/>
              <a:chOff x="244526" y="2147780"/>
              <a:chExt cx="4347532" cy="3377374"/>
            </a:xfrm>
          </p:grpSpPr>
          <p:sp>
            <p:nvSpPr>
              <p:cNvPr id="71" name="Rectangle 70">
                <a:extLst>
                  <a:ext uri="{FF2B5EF4-FFF2-40B4-BE49-F238E27FC236}">
                    <a16:creationId xmlns:a16="http://schemas.microsoft.com/office/drawing/2014/main" id="{9D5D9D04-5DBD-437D-B369-B782FB42C10B}"/>
                  </a:ext>
                </a:extLst>
              </p:cNvPr>
              <p:cNvSpPr/>
              <p:nvPr/>
            </p:nvSpPr>
            <p:spPr>
              <a:xfrm rot="21410424">
                <a:off x="244526" y="2168550"/>
                <a:ext cx="4347532" cy="3356604"/>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3875B5CA-B867-4E25-B1EC-B4AC174E2309}"/>
                  </a:ext>
                </a:extLst>
              </p:cNvPr>
              <p:cNvGrpSpPr/>
              <p:nvPr/>
            </p:nvGrpSpPr>
            <p:grpSpPr>
              <a:xfrm>
                <a:off x="437878" y="2147780"/>
                <a:ext cx="3700574" cy="3377374"/>
                <a:chOff x="5764610" y="287971"/>
                <a:chExt cx="6045311" cy="6019689"/>
              </a:xfrm>
            </p:grpSpPr>
            <p:sp>
              <p:nvSpPr>
                <p:cNvPr id="34" name="Freeform 237">
                  <a:extLst>
                    <a:ext uri="{FF2B5EF4-FFF2-40B4-BE49-F238E27FC236}">
                      <a16:creationId xmlns:a16="http://schemas.microsoft.com/office/drawing/2014/main" id="{A61D9227-8594-46C8-9A73-9C50B92D917A}"/>
                    </a:ext>
                  </a:extLst>
                </p:cNvPr>
                <p:cNvSpPr/>
                <p:nvPr/>
              </p:nvSpPr>
              <p:spPr>
                <a:xfrm>
                  <a:off x="6630144" y="889391"/>
                  <a:ext cx="4340714" cy="597829"/>
                </a:xfrm>
                <a:custGeom>
                  <a:avLst/>
                  <a:gdLst>
                    <a:gd name="connsiteX0" fmla="*/ 0 w 4587240"/>
                    <a:gd name="connsiteY0" fmla="*/ 0 h 632460"/>
                    <a:gd name="connsiteX1" fmla="*/ 4587240 w 4587240"/>
                    <a:gd name="connsiteY1" fmla="*/ 632460 h 632460"/>
                  </a:gdLst>
                  <a:ahLst/>
                  <a:cxnLst>
                    <a:cxn ang="0">
                      <a:pos x="connsiteX0" y="connsiteY0"/>
                    </a:cxn>
                    <a:cxn ang="0">
                      <a:pos x="connsiteX1" y="connsiteY1"/>
                    </a:cxn>
                  </a:cxnLst>
                  <a:rect l="l" t="t" r="r" b="b"/>
                  <a:pathLst>
                    <a:path w="4587240" h="632460">
                      <a:moveTo>
                        <a:pt x="0" y="0"/>
                      </a:moveTo>
                      <a:lnTo>
                        <a:pt x="4587240" y="632460"/>
                      </a:lnTo>
                    </a:path>
                  </a:pathLst>
                </a:custGeom>
                <a:noFill/>
                <a:ln w="889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5" name="Freeform 239">
                  <a:extLst>
                    <a:ext uri="{FF2B5EF4-FFF2-40B4-BE49-F238E27FC236}">
                      <a16:creationId xmlns:a16="http://schemas.microsoft.com/office/drawing/2014/main" id="{8840EF66-1653-4E54-9ECD-D60839865331}"/>
                    </a:ext>
                  </a:extLst>
                </p:cNvPr>
                <p:cNvSpPr/>
                <p:nvPr/>
              </p:nvSpPr>
              <p:spPr>
                <a:xfrm>
                  <a:off x="6608513" y="939810"/>
                  <a:ext cx="4268609" cy="4508924"/>
                </a:xfrm>
                <a:custGeom>
                  <a:avLst/>
                  <a:gdLst>
                    <a:gd name="connsiteX0" fmla="*/ 0 w 4511040"/>
                    <a:gd name="connsiteY0" fmla="*/ 0 h 4770120"/>
                    <a:gd name="connsiteX1" fmla="*/ 1120140 w 4511040"/>
                    <a:gd name="connsiteY1" fmla="*/ 3688080 h 4770120"/>
                    <a:gd name="connsiteX2" fmla="*/ 1706880 w 4511040"/>
                    <a:gd name="connsiteY2" fmla="*/ 4457700 h 4770120"/>
                    <a:gd name="connsiteX3" fmla="*/ 2240280 w 4511040"/>
                    <a:gd name="connsiteY3" fmla="*/ 4678680 h 4770120"/>
                    <a:gd name="connsiteX4" fmla="*/ 4511040 w 4511040"/>
                    <a:gd name="connsiteY4" fmla="*/ 4770120 h 477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770120">
                      <a:moveTo>
                        <a:pt x="0" y="0"/>
                      </a:moveTo>
                      <a:lnTo>
                        <a:pt x="1120140" y="3688080"/>
                      </a:lnTo>
                      <a:lnTo>
                        <a:pt x="1706880" y="4457700"/>
                      </a:lnTo>
                      <a:lnTo>
                        <a:pt x="2240280" y="4678680"/>
                      </a:lnTo>
                      <a:lnTo>
                        <a:pt x="4511040" y="4770120"/>
                      </a:lnTo>
                    </a:path>
                  </a:pathLst>
                </a:custGeom>
                <a:noFill/>
                <a:ln w="889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6" name="Freeform 240">
                  <a:extLst>
                    <a:ext uri="{FF2B5EF4-FFF2-40B4-BE49-F238E27FC236}">
                      <a16:creationId xmlns:a16="http://schemas.microsoft.com/office/drawing/2014/main" id="{7F13CBAE-6E91-4BC5-B8C3-ABAA5837BA68}"/>
                    </a:ext>
                  </a:extLst>
                </p:cNvPr>
                <p:cNvSpPr/>
                <p:nvPr/>
              </p:nvSpPr>
              <p:spPr>
                <a:xfrm>
                  <a:off x="6601302" y="932607"/>
                  <a:ext cx="4283030" cy="4508924"/>
                </a:xfrm>
                <a:custGeom>
                  <a:avLst/>
                  <a:gdLst>
                    <a:gd name="connsiteX0" fmla="*/ 0 w 4526280"/>
                    <a:gd name="connsiteY0" fmla="*/ 0 h 4815840"/>
                    <a:gd name="connsiteX1" fmla="*/ 251460 w 4526280"/>
                    <a:gd name="connsiteY1" fmla="*/ 2804160 h 4815840"/>
                    <a:gd name="connsiteX2" fmla="*/ 388620 w 4526280"/>
                    <a:gd name="connsiteY2" fmla="*/ 4023360 h 4815840"/>
                    <a:gd name="connsiteX3" fmla="*/ 571500 w 4526280"/>
                    <a:gd name="connsiteY3" fmla="*/ 4526280 h 4815840"/>
                    <a:gd name="connsiteX4" fmla="*/ 662940 w 4526280"/>
                    <a:gd name="connsiteY4" fmla="*/ 4671060 h 4815840"/>
                    <a:gd name="connsiteX5" fmla="*/ 1021080 w 4526280"/>
                    <a:gd name="connsiteY5" fmla="*/ 4770120 h 4815840"/>
                    <a:gd name="connsiteX6" fmla="*/ 2293620 w 4526280"/>
                    <a:gd name="connsiteY6" fmla="*/ 4792980 h 4815840"/>
                    <a:gd name="connsiteX7" fmla="*/ 4526280 w 4526280"/>
                    <a:gd name="connsiteY7" fmla="*/ 4815840 h 481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280" h="4815840">
                      <a:moveTo>
                        <a:pt x="0" y="0"/>
                      </a:moveTo>
                      <a:lnTo>
                        <a:pt x="251460" y="2804160"/>
                      </a:lnTo>
                      <a:lnTo>
                        <a:pt x="388620" y="4023360"/>
                      </a:lnTo>
                      <a:lnTo>
                        <a:pt x="571500" y="4526280"/>
                      </a:lnTo>
                      <a:lnTo>
                        <a:pt x="662940" y="4671060"/>
                      </a:lnTo>
                      <a:lnTo>
                        <a:pt x="1021080" y="4770120"/>
                      </a:lnTo>
                      <a:lnTo>
                        <a:pt x="2293620" y="4792980"/>
                      </a:lnTo>
                      <a:lnTo>
                        <a:pt x="4526280" y="4815840"/>
                      </a:lnTo>
                    </a:path>
                  </a:pathLst>
                </a:custGeom>
                <a:ln w="88900">
                  <a:prstDash val="solid"/>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nvGrpSpPr>
                <p:cNvPr id="37" name="Group 36">
                  <a:extLst>
                    <a:ext uri="{FF2B5EF4-FFF2-40B4-BE49-F238E27FC236}">
                      <a16:creationId xmlns:a16="http://schemas.microsoft.com/office/drawing/2014/main" id="{54010EDC-0260-4135-B9AC-DDC44D1F5147}"/>
                    </a:ext>
                  </a:extLst>
                </p:cNvPr>
                <p:cNvGrpSpPr/>
                <p:nvPr/>
              </p:nvGrpSpPr>
              <p:grpSpPr>
                <a:xfrm>
                  <a:off x="5764610" y="632210"/>
                  <a:ext cx="5523510" cy="4910503"/>
                  <a:chOff x="5841701" y="1202657"/>
                  <a:chExt cx="5523510" cy="4910503"/>
                </a:xfrm>
              </p:grpSpPr>
              <p:cxnSp>
                <p:nvCxnSpPr>
                  <p:cNvPr id="38" name="Straight Arrow Connector 37">
                    <a:extLst>
                      <a:ext uri="{FF2B5EF4-FFF2-40B4-BE49-F238E27FC236}">
                        <a16:creationId xmlns:a16="http://schemas.microsoft.com/office/drawing/2014/main" id="{E53AA9B5-4317-4D3E-9460-A8712AC91654}"/>
                      </a:ext>
                    </a:extLst>
                  </p:cNvPr>
                  <p:cNvCxnSpPr/>
                  <p:nvPr/>
                </p:nvCxnSpPr>
                <p:spPr>
                  <a:xfrm flipH="1" flipV="1">
                    <a:off x="6671183" y="1202657"/>
                    <a:ext cx="4079" cy="480932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C23866B-7CD2-4743-A03F-A041F36CEC1B}"/>
                      </a:ext>
                    </a:extLst>
                  </p:cNvPr>
                  <p:cNvCxnSpPr/>
                  <p:nvPr/>
                </p:nvCxnSpPr>
                <p:spPr>
                  <a:xfrm>
                    <a:off x="6678393" y="6011978"/>
                    <a:ext cx="4686818" cy="216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477891E-4E12-403A-B3B2-DDEBF586892A}"/>
                      </a:ext>
                    </a:extLst>
                  </p:cNvPr>
                  <p:cNvSpPr/>
                  <p:nvPr/>
                </p:nvSpPr>
                <p:spPr>
                  <a:xfrm rot="16200000">
                    <a:off x="4322092" y="3647508"/>
                    <a:ext cx="3793399" cy="75418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Correlation</a:t>
                    </a:r>
                  </a:p>
                </p:txBody>
              </p:sp>
              <p:sp>
                <p:nvSpPr>
                  <p:cNvPr id="42" name="TextBox 41">
                    <a:extLst>
                      <a:ext uri="{FF2B5EF4-FFF2-40B4-BE49-F238E27FC236}">
                        <a16:creationId xmlns:a16="http://schemas.microsoft.com/office/drawing/2014/main" id="{0255648F-287F-4F81-B414-D5942C13F057}"/>
                      </a:ext>
                    </a:extLst>
                  </p:cNvPr>
                  <p:cNvSpPr txBox="1"/>
                  <p:nvPr/>
                </p:nvSpPr>
                <p:spPr>
                  <a:xfrm>
                    <a:off x="6022273" y="5651495"/>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CF7C7A87-409F-4971-8ADE-8F4B8F54C6C2}"/>
                      </a:ext>
                    </a:extLst>
                  </p:cNvPr>
                  <p:cNvSpPr txBox="1"/>
                  <p:nvPr/>
                </p:nvSpPr>
                <p:spPr>
                  <a:xfrm>
                    <a:off x="6100875" y="1236208"/>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6" name="TextBox 45">
                  <a:extLst>
                    <a:ext uri="{FF2B5EF4-FFF2-40B4-BE49-F238E27FC236}">
                      <a16:creationId xmlns:a16="http://schemas.microsoft.com/office/drawing/2014/main" id="{7D455A14-52C0-47EA-BD62-56CD7ACCA2A9}"/>
                    </a:ext>
                  </a:extLst>
                </p:cNvPr>
                <p:cNvSpPr txBox="1"/>
                <p:nvPr/>
              </p:nvSpPr>
              <p:spPr>
                <a:xfrm>
                  <a:off x="6887498" y="5484808"/>
                  <a:ext cx="4922423" cy="82285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source displacement</a:t>
                  </a:r>
                  <a:endParaRPr kumimoji="0" lang="LID4096"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7" name="TextBox 46">
                  <a:extLst>
                    <a:ext uri="{FF2B5EF4-FFF2-40B4-BE49-F238E27FC236}">
                      <a16:creationId xmlns:a16="http://schemas.microsoft.com/office/drawing/2014/main" id="{ADE1FC1A-DACA-4ACB-BA52-0012C2123814}"/>
                    </a:ext>
                  </a:extLst>
                </p:cNvPr>
                <p:cNvSpPr txBox="1"/>
                <p:nvPr/>
              </p:nvSpPr>
              <p:spPr>
                <a:xfrm rot="327022">
                  <a:off x="8246863" y="287971"/>
                  <a:ext cx="2969721" cy="932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Far-Field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ECDA84E2-5DFD-4451-B668-7BF2A1D6FEE2}"/>
                    </a:ext>
                  </a:extLst>
                </p:cNvPr>
                <p:cNvSpPr txBox="1"/>
                <p:nvPr/>
              </p:nvSpPr>
              <p:spPr>
                <a:xfrm>
                  <a:off x="6561769" y="3842153"/>
                  <a:ext cx="1568586" cy="17005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Near-field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grpSp>
        </p:grpSp>
        <p:sp>
          <p:nvSpPr>
            <p:cNvPr id="73" name="TextBox 72">
              <a:extLst>
                <a:ext uri="{FF2B5EF4-FFF2-40B4-BE49-F238E27FC236}">
                  <a16:creationId xmlns:a16="http://schemas.microsoft.com/office/drawing/2014/main" id="{D9739FF4-82AF-4469-81E2-2E993A0A4AF8}"/>
                </a:ext>
              </a:extLst>
            </p:cNvPr>
            <p:cNvSpPr txBox="1"/>
            <p:nvPr/>
          </p:nvSpPr>
          <p:spPr>
            <a:xfrm>
              <a:off x="1909997" y="3122123"/>
              <a:ext cx="2760501" cy="1477328"/>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lang="en-US" sz="3000" dirty="0">
                  <a:solidFill>
                    <a:srgbClr val="FFC000"/>
                  </a:solidFill>
                  <a:latin typeface="LinLibertineT"/>
                </a:rPr>
                <a:t>Far-field has higher ME than near-field</a:t>
              </a:r>
            </a:p>
          </p:txBody>
        </p:sp>
      </p:grpSp>
      <p:grpSp>
        <p:nvGrpSpPr>
          <p:cNvPr id="8" name="Group 7">
            <a:extLst>
              <a:ext uri="{FF2B5EF4-FFF2-40B4-BE49-F238E27FC236}">
                <a16:creationId xmlns:a16="http://schemas.microsoft.com/office/drawing/2014/main" id="{68DC1597-8212-4ED4-96C3-76E1AA1313F8}"/>
              </a:ext>
            </a:extLst>
          </p:cNvPr>
          <p:cNvGrpSpPr/>
          <p:nvPr/>
        </p:nvGrpSpPr>
        <p:grpSpPr>
          <a:xfrm>
            <a:off x="6510888" y="2452119"/>
            <a:ext cx="3569766" cy="2414659"/>
            <a:chOff x="7396311" y="2717042"/>
            <a:chExt cx="3569766" cy="2414659"/>
          </a:xfrm>
        </p:grpSpPr>
        <p:sp>
          <p:nvSpPr>
            <p:cNvPr id="72" name="Rectangle 71">
              <a:extLst>
                <a:ext uri="{FF2B5EF4-FFF2-40B4-BE49-F238E27FC236}">
                  <a16:creationId xmlns:a16="http://schemas.microsoft.com/office/drawing/2014/main" id="{27BCC12D-46E4-45CC-9744-E779527106B0}"/>
                </a:ext>
              </a:extLst>
            </p:cNvPr>
            <p:cNvSpPr/>
            <p:nvPr/>
          </p:nvSpPr>
          <p:spPr>
            <a:xfrm rot="349459">
              <a:off x="7396311" y="2717042"/>
              <a:ext cx="2657174" cy="2414659"/>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pic>
          <p:nvPicPr>
            <p:cNvPr id="70" name="Picture 69">
              <a:extLst>
                <a:ext uri="{FF2B5EF4-FFF2-40B4-BE49-F238E27FC236}">
                  <a16:creationId xmlns:a16="http://schemas.microsoft.com/office/drawing/2014/main" id="{99F01693-B516-4664-AE9E-AEBD2BB093B6}"/>
                </a:ext>
              </a:extLst>
            </p:cNvPr>
            <p:cNvPicPr>
              <a:picLocks noChangeAspect="1"/>
            </p:cNvPicPr>
            <p:nvPr/>
          </p:nvPicPr>
          <p:blipFill rotWithShape="1">
            <a:blip r:embed="rId5">
              <a:extLst>
                <a:ext uri="{28A0092B-C50C-407E-A947-70E740481C1C}">
                  <a14:useLocalDpi xmlns:a14="http://schemas.microsoft.com/office/drawing/2010/main" val="0"/>
                </a:ext>
              </a:extLst>
            </a:blip>
            <a:srcRect l="9969" t="8880" r="11687" b="10178"/>
            <a:stretch/>
          </p:blipFill>
          <p:spPr>
            <a:xfrm>
              <a:off x="7928169" y="3399976"/>
              <a:ext cx="1473010" cy="1483788"/>
            </a:xfrm>
            <a:prstGeom prst="rect">
              <a:avLst/>
            </a:prstGeom>
            <a:ln w="38100">
              <a:solidFill>
                <a:srgbClr val="FFFF00"/>
              </a:solidFill>
            </a:ln>
          </p:spPr>
        </p:pic>
        <p:sp>
          <p:nvSpPr>
            <p:cNvPr id="74" name="TextBox 73">
              <a:extLst>
                <a:ext uri="{FF2B5EF4-FFF2-40B4-BE49-F238E27FC236}">
                  <a16:creationId xmlns:a16="http://schemas.microsoft.com/office/drawing/2014/main" id="{7969AD81-A023-4CD9-A1A8-40D7683338EC}"/>
                </a:ext>
              </a:extLst>
            </p:cNvPr>
            <p:cNvSpPr txBox="1"/>
            <p:nvPr/>
          </p:nvSpPr>
          <p:spPr>
            <a:xfrm>
              <a:off x="7596248" y="2839921"/>
              <a:ext cx="3369829" cy="55399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000" dirty="0">
                  <a:solidFill>
                    <a:srgbClr val="FFC000"/>
                  </a:solidFill>
                  <a:latin typeface="LinLibertineT"/>
                </a:rPr>
                <a:t>Local support</a:t>
              </a:r>
              <a:endParaRPr kumimoji="0" lang="LID4096" sz="30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4D183780-E800-4EA3-9DB5-F6B29DE63288}"/>
              </a:ext>
            </a:extLst>
          </p:cNvPr>
          <p:cNvGrpSpPr/>
          <p:nvPr/>
        </p:nvGrpSpPr>
        <p:grpSpPr>
          <a:xfrm>
            <a:off x="9084062" y="1756303"/>
            <a:ext cx="2958207" cy="4335753"/>
            <a:chOff x="9572691" y="2104696"/>
            <a:chExt cx="2958207" cy="4335753"/>
          </a:xfrm>
        </p:grpSpPr>
        <p:sp>
          <p:nvSpPr>
            <p:cNvPr id="134" name="Rectangle 133">
              <a:extLst>
                <a:ext uri="{FF2B5EF4-FFF2-40B4-BE49-F238E27FC236}">
                  <a16:creationId xmlns:a16="http://schemas.microsoft.com/office/drawing/2014/main" id="{FAB62811-BF47-4B20-8267-5B2C42D135A0}"/>
                </a:ext>
              </a:extLst>
            </p:cNvPr>
            <p:cNvSpPr/>
            <p:nvPr/>
          </p:nvSpPr>
          <p:spPr>
            <a:xfrm rot="21404885">
              <a:off x="9572691" y="2125844"/>
              <a:ext cx="2794577" cy="3569834"/>
            </a:xfrm>
            <a:prstGeom prst="rect">
              <a:avLst/>
            </a:prstGeom>
            <a:solidFill>
              <a:schemeClr val="tx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0C2AEE6F-EDF4-4643-AC43-CB614AE424AE}"/>
                </a:ext>
              </a:extLst>
            </p:cNvPr>
            <p:cNvGrpSpPr/>
            <p:nvPr/>
          </p:nvGrpSpPr>
          <p:grpSpPr>
            <a:xfrm>
              <a:off x="9772351" y="2104696"/>
              <a:ext cx="2758547" cy="4335753"/>
              <a:chOff x="8727255" y="186152"/>
              <a:chExt cx="2758547" cy="4335753"/>
            </a:xfrm>
          </p:grpSpPr>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D730747-A54F-4FF4-89FD-231FD3E21616}"/>
                      </a:ext>
                    </a:extLst>
                  </p:cNvPr>
                  <p:cNvSpPr txBox="1"/>
                  <p:nvPr/>
                </p:nvSpPr>
                <p:spPr>
                  <a:xfrm>
                    <a:off x="9353401" y="4141127"/>
                    <a:ext cx="307854" cy="380778"/>
                  </a:xfrm>
                  <a:prstGeom prst="rect">
                    <a:avLst/>
                  </a:prstGeom>
                  <a:noFill/>
                </p:spPr>
                <p:txBody>
                  <a:bodyPr wrap="none" lIns="0" tIns="0" rIns="0" bIns="0"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he-IL"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8" name="TextBox 77">
                    <a:extLst>
                      <a:ext uri="{FF2B5EF4-FFF2-40B4-BE49-F238E27FC236}">
                        <a16:creationId xmlns:a16="http://schemas.microsoft.com/office/drawing/2014/main" id="{FD730747-A54F-4FF4-89FD-231FD3E21616}"/>
                      </a:ext>
                    </a:extLst>
                  </p:cNvPr>
                  <p:cNvSpPr txBox="1">
                    <a:spLocks noRot="1" noChangeAspect="1" noMove="1" noResize="1" noEditPoints="1" noAdjustHandles="1" noChangeArrowheads="1" noChangeShapeType="1" noTextEdit="1"/>
                  </p:cNvSpPr>
                  <p:nvPr/>
                </p:nvSpPr>
                <p:spPr>
                  <a:xfrm>
                    <a:off x="9353401" y="4141127"/>
                    <a:ext cx="307854" cy="380778"/>
                  </a:xfrm>
                  <a:prstGeom prst="rect">
                    <a:avLst/>
                  </a:prstGeom>
                  <a:blipFill>
                    <a:blip r:embed="rId8"/>
                    <a:stretch>
                      <a:fillRect r="-4000" b="-43548"/>
                    </a:stretch>
                  </a:blipFill>
                </p:spPr>
                <p:txBody>
                  <a:bodyPr/>
                  <a:lstStyle/>
                  <a:p>
                    <a:r>
                      <a:rPr lang="LID4096">
                        <a:noFill/>
                      </a:rPr>
                      <a:t> </a:t>
                    </a:r>
                  </a:p>
                </p:txBody>
              </p:sp>
            </mc:Fallback>
          </mc:AlternateContent>
          <p:sp>
            <p:nvSpPr>
              <p:cNvPr id="86" name="TextBox 85">
                <a:extLst>
                  <a:ext uri="{FF2B5EF4-FFF2-40B4-BE49-F238E27FC236}">
                    <a16:creationId xmlns:a16="http://schemas.microsoft.com/office/drawing/2014/main" id="{8C7D93DF-C666-4750-8496-D04F4819E8D7}"/>
                  </a:ext>
                </a:extLst>
              </p:cNvPr>
              <p:cNvSpPr txBox="1"/>
              <p:nvPr/>
            </p:nvSpPr>
            <p:spPr>
              <a:xfrm>
                <a:off x="8727255" y="186152"/>
                <a:ext cx="2758547" cy="1477328"/>
              </a:xfrm>
              <a:prstGeom prst="rect">
                <a:avLst/>
              </a:prstGeom>
              <a:noFill/>
            </p:spPr>
            <p:txBody>
              <a:bodyPr wrap="square">
                <a:spAutoFit/>
              </a:bodyPr>
              <a:lstStyle>
                <a:defPPr>
                  <a:defRPr lang="en-US"/>
                </a:defPPr>
                <a:lvl1pPr marL="0" marR="0" lvl="0" indent="0" defTabSz="914400" eaLnBrk="1" latinLnBrk="0" hangingPunct="1">
                  <a:lnSpc>
                    <a:spcPct val="100000"/>
                  </a:lnSpc>
                  <a:buClrTx/>
                  <a:buSzTx/>
                  <a:buFontTx/>
                  <a:buNone/>
                  <a:tabLst/>
                  <a:defRPr sz="3000">
                    <a:solidFill>
                      <a:srgbClr val="FFC000"/>
                    </a:solidFill>
                    <a:latin typeface="LinLibertineT"/>
                  </a:defRPr>
                </a:lvl1pPr>
              </a:lstStyle>
              <a:p>
                <a:r>
                  <a:rPr lang="en-US" dirty="0"/>
                  <a:t>Improve </a:t>
                </a:r>
              </a:p>
              <a:p>
                <a:r>
                  <a:rPr lang="en-US" dirty="0"/>
                  <a:t>locality + ME </a:t>
                </a:r>
              </a:p>
              <a:p>
                <a:r>
                  <a:rPr lang="en-US" dirty="0"/>
                  <a:t>by focusing</a:t>
                </a:r>
                <a:endParaRPr lang="LID4096" dirty="0"/>
              </a:p>
            </p:txBody>
          </p:sp>
          <p:grpSp>
            <p:nvGrpSpPr>
              <p:cNvPr id="88" name="Group 87">
                <a:extLst>
                  <a:ext uri="{FF2B5EF4-FFF2-40B4-BE49-F238E27FC236}">
                    <a16:creationId xmlns:a16="http://schemas.microsoft.com/office/drawing/2014/main" id="{2DAB6DE9-7392-4102-B06D-ABC06FFF93F5}"/>
                  </a:ext>
                </a:extLst>
              </p:cNvPr>
              <p:cNvGrpSpPr/>
              <p:nvPr/>
            </p:nvGrpSpPr>
            <p:grpSpPr>
              <a:xfrm rot="16200000">
                <a:off x="8405481" y="2455378"/>
                <a:ext cx="1660192" cy="213697"/>
                <a:chOff x="1595082" y="3179966"/>
                <a:chExt cx="2024225" cy="277814"/>
              </a:xfrm>
            </p:grpSpPr>
            <p:grpSp>
              <p:nvGrpSpPr>
                <p:cNvPr id="91" name="Group 90">
                  <a:extLst>
                    <a:ext uri="{FF2B5EF4-FFF2-40B4-BE49-F238E27FC236}">
                      <a16:creationId xmlns:a16="http://schemas.microsoft.com/office/drawing/2014/main" id="{61D1A589-8AE7-4128-8CA6-99753E1E059C}"/>
                    </a:ext>
                  </a:extLst>
                </p:cNvPr>
                <p:cNvGrpSpPr/>
                <p:nvPr/>
              </p:nvGrpSpPr>
              <p:grpSpPr>
                <a:xfrm>
                  <a:off x="1595082" y="3179966"/>
                  <a:ext cx="2024225" cy="277814"/>
                  <a:chOff x="879122" y="3224893"/>
                  <a:chExt cx="2179764" cy="408215"/>
                </a:xfrm>
                <a:solidFill>
                  <a:srgbClr val="FFCCCC"/>
                </a:solidFill>
              </p:grpSpPr>
              <p:sp>
                <p:nvSpPr>
                  <p:cNvPr id="105" name="Oval 104">
                    <a:extLst>
                      <a:ext uri="{FF2B5EF4-FFF2-40B4-BE49-F238E27FC236}">
                        <a16:creationId xmlns:a16="http://schemas.microsoft.com/office/drawing/2014/main" id="{2D9E2B9A-E5E8-4762-BA46-04353274B918}"/>
                      </a:ext>
                    </a:extLst>
                  </p:cNvPr>
                  <p:cNvSpPr/>
                  <p:nvPr/>
                </p:nvSpPr>
                <p:spPr>
                  <a:xfrm>
                    <a:off x="1689197" y="3401786"/>
                    <a:ext cx="91440" cy="91440"/>
                  </a:xfrm>
                  <a:prstGeom prst="ellipse">
                    <a:avLst/>
                  </a:prstGeom>
                  <a:solidFill>
                    <a:srgbClr val="C00000"/>
                  </a:solidFill>
                  <a:ln w="19050" cap="flat" cmpd="sng" algn="ctr">
                    <a:solidFill>
                      <a:srgbClr val="C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3855449-70CF-466F-88F7-9B574B21D35B}"/>
                      </a:ext>
                    </a:extLst>
                  </p:cNvPr>
                  <p:cNvSpPr/>
                  <p:nvPr/>
                </p:nvSpPr>
                <p:spPr>
                  <a:xfrm>
                    <a:off x="879122" y="3224893"/>
                    <a:ext cx="2179764" cy="408215"/>
                  </a:xfrm>
                  <a:prstGeom prst="rect">
                    <a:avLst/>
                  </a:prstGeom>
                  <a:solidFill>
                    <a:srgbClr val="E7E6E6">
                      <a:lumMod val="90000"/>
                    </a:srgbClr>
                  </a:solidFill>
                  <a:ln w="19050" cap="flat" cmpd="sng" algn="ctr">
                    <a:solidFill>
                      <a:srgbClr val="FF9999"/>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AA38FD91-384A-43C3-9A55-F4265FAB6021}"/>
                      </a:ext>
                    </a:extLst>
                  </p:cNvPr>
                  <p:cNvSpPr/>
                  <p:nvPr/>
                </p:nvSpPr>
                <p:spPr>
                  <a:xfrm>
                    <a:off x="1841597" y="349834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6450222B-80C2-4124-A0BE-8F97FC3C178C}"/>
                      </a:ext>
                    </a:extLst>
                  </p:cNvPr>
                  <p:cNvSpPr/>
                  <p:nvPr/>
                </p:nvSpPr>
                <p:spPr>
                  <a:xfrm>
                    <a:off x="2538448" y="348322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5162EC53-93BA-4232-904E-CBF70A1261CF}"/>
                      </a:ext>
                    </a:extLst>
                  </p:cNvPr>
                  <p:cNvSpPr/>
                  <p:nvPr/>
                </p:nvSpPr>
                <p:spPr>
                  <a:xfrm>
                    <a:off x="2795550" y="3314535"/>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EE7B7F1F-3209-4091-99E2-952E8CDD809C}"/>
                      </a:ext>
                    </a:extLst>
                  </p:cNvPr>
                  <p:cNvSpPr/>
                  <p:nvPr/>
                </p:nvSpPr>
                <p:spPr>
                  <a:xfrm>
                    <a:off x="2298797" y="328545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69DC6DBA-55D2-4BB6-AB7F-E8BD19F9A8B4}"/>
                      </a:ext>
                    </a:extLst>
                  </p:cNvPr>
                  <p:cNvSpPr/>
                  <p:nvPr/>
                </p:nvSpPr>
                <p:spPr>
                  <a:xfrm>
                    <a:off x="1993997" y="335757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E2AC80AF-549B-49A1-9069-701C30DD1874}"/>
                      </a:ext>
                    </a:extLst>
                  </p:cNvPr>
                  <p:cNvSpPr/>
                  <p:nvPr/>
                </p:nvSpPr>
                <p:spPr>
                  <a:xfrm>
                    <a:off x="2153377" y="339829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5C1FA9D2-7B84-42DA-9500-49372B94B45A}"/>
                      </a:ext>
                    </a:extLst>
                  </p:cNvPr>
                  <p:cNvSpPr/>
                  <p:nvPr/>
                </p:nvSpPr>
                <p:spPr>
                  <a:xfrm>
                    <a:off x="2319737" y="345995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408A894F-877E-4A3C-9CE2-74C527659571}"/>
                      </a:ext>
                    </a:extLst>
                  </p:cNvPr>
                  <p:cNvSpPr/>
                  <p:nvPr/>
                </p:nvSpPr>
                <p:spPr>
                  <a:xfrm>
                    <a:off x="2562877" y="33191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C4D1044A-AB7B-4AF1-B5EE-86C8F013788B}"/>
                      </a:ext>
                    </a:extLst>
                  </p:cNvPr>
                  <p:cNvSpPr/>
                  <p:nvPr/>
                </p:nvSpPr>
                <p:spPr>
                  <a:xfrm>
                    <a:off x="2715277" y="34715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1E1726D9-A89F-4AA8-B1FE-D995A2345FD7}"/>
                      </a:ext>
                    </a:extLst>
                  </p:cNvPr>
                  <p:cNvSpPr/>
                  <p:nvPr/>
                </p:nvSpPr>
                <p:spPr>
                  <a:xfrm>
                    <a:off x="1777614" y="329476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9" name="Oval 98">
                  <a:extLst>
                    <a:ext uri="{FF2B5EF4-FFF2-40B4-BE49-F238E27FC236}">
                      <a16:creationId xmlns:a16="http://schemas.microsoft.com/office/drawing/2014/main" id="{43F5F9F8-EFF6-4860-A302-5C34464CA341}"/>
                    </a:ext>
                  </a:extLst>
                </p:cNvPr>
                <p:cNvSpPr/>
                <p:nvPr/>
              </p:nvSpPr>
              <p:spPr>
                <a:xfrm>
                  <a:off x="2021983" y="3366946"/>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BB38FB2D-CAEB-449E-B931-0DD9A7261298}"/>
                    </a:ext>
                  </a:extLst>
                </p:cNvPr>
                <p:cNvSpPr/>
                <p:nvPr/>
              </p:nvSpPr>
              <p:spPr>
                <a:xfrm>
                  <a:off x="2260740" y="325214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219B5223-42A0-4DB6-A57D-CA06E3627ED4}"/>
                    </a:ext>
                  </a:extLst>
                </p:cNvPr>
                <p:cNvSpPr/>
                <p:nvPr/>
              </p:nvSpPr>
              <p:spPr>
                <a:xfrm>
                  <a:off x="1799433" y="3232348"/>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7303C761-4FD7-4EF3-B410-D57B09691B6E}"/>
                    </a:ext>
                  </a:extLst>
                </p:cNvPr>
                <p:cNvSpPr/>
                <p:nvPr/>
              </p:nvSpPr>
              <p:spPr>
                <a:xfrm>
                  <a:off x="1664389" y="3309147"/>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4959A4C4-FE92-40C3-937A-AE08A937E904}"/>
                    </a:ext>
                  </a:extLst>
                </p:cNvPr>
                <p:cNvSpPr/>
                <p:nvPr/>
              </p:nvSpPr>
              <p:spPr>
                <a:xfrm>
                  <a:off x="1977770" y="328599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7385361B-FC0B-41FD-B8EC-8408A2A3BB58}"/>
                    </a:ext>
                  </a:extLst>
                </p:cNvPr>
                <p:cNvSpPr/>
                <p:nvPr/>
              </p:nvSpPr>
              <p:spPr>
                <a:xfrm>
                  <a:off x="2125777" y="3313704"/>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118" name="Straight Connector 117">
                <a:extLst>
                  <a:ext uri="{FF2B5EF4-FFF2-40B4-BE49-F238E27FC236}">
                    <a16:creationId xmlns:a16="http://schemas.microsoft.com/office/drawing/2014/main" id="{283DD410-CFD7-43F3-AC12-66A01236CC56}"/>
                  </a:ext>
                </a:extLst>
              </p:cNvPr>
              <p:cNvCxnSpPr/>
              <p:nvPr/>
            </p:nvCxnSpPr>
            <p:spPr>
              <a:xfrm rot="16200000" flipH="1">
                <a:off x="9247697" y="3522271"/>
                <a:ext cx="179699" cy="1586"/>
              </a:xfrm>
              <a:prstGeom prst="line">
                <a:avLst/>
              </a:prstGeom>
              <a:noFill/>
              <a:ln w="19050" cap="flat" cmpd="sng" algn="ctr">
                <a:solidFill>
                  <a:sysClr val="windowText" lastClr="000000"/>
                </a:solidFill>
                <a:prstDash val="sysDot"/>
                <a:miter lim="800000"/>
              </a:ln>
              <a:effectLst/>
            </p:spPr>
          </p:cxnSp>
          <p:cxnSp>
            <p:nvCxnSpPr>
              <p:cNvPr id="119" name="Straight Connector 118">
                <a:extLst>
                  <a:ext uri="{FF2B5EF4-FFF2-40B4-BE49-F238E27FC236}">
                    <a16:creationId xmlns:a16="http://schemas.microsoft.com/office/drawing/2014/main" id="{16937AC3-43EB-47AF-95BC-5FD17F879270}"/>
                  </a:ext>
                </a:extLst>
              </p:cNvPr>
              <p:cNvCxnSpPr/>
              <p:nvPr/>
            </p:nvCxnSpPr>
            <p:spPr>
              <a:xfrm rot="16200000" flipH="1">
                <a:off x="9030747" y="3522180"/>
                <a:ext cx="179699" cy="1586"/>
              </a:xfrm>
              <a:prstGeom prst="line">
                <a:avLst/>
              </a:prstGeom>
              <a:noFill/>
              <a:ln w="19050" cap="flat" cmpd="sng" algn="ctr">
                <a:solidFill>
                  <a:sysClr val="windowText" lastClr="000000"/>
                </a:solidFill>
                <a:prstDash val="sysDot"/>
                <a:miter lim="800000"/>
              </a:ln>
              <a:effectLst/>
            </p:spPr>
          </p:cxnSp>
          <p:cxnSp>
            <p:nvCxnSpPr>
              <p:cNvPr id="120" name="Straight Connector 119">
                <a:extLst>
                  <a:ext uri="{FF2B5EF4-FFF2-40B4-BE49-F238E27FC236}">
                    <a16:creationId xmlns:a16="http://schemas.microsoft.com/office/drawing/2014/main" id="{313FC6FB-5069-468B-9441-8E046B037C6F}"/>
                  </a:ext>
                </a:extLst>
              </p:cNvPr>
              <p:cNvCxnSpPr/>
              <p:nvPr/>
            </p:nvCxnSpPr>
            <p:spPr>
              <a:xfrm rot="16200000">
                <a:off x="9853312" y="2631920"/>
                <a:ext cx="2097096" cy="0"/>
              </a:xfrm>
              <a:prstGeom prst="line">
                <a:avLst/>
              </a:prstGeom>
              <a:noFill/>
              <a:ln w="38100" cap="flat" cmpd="sng" algn="ctr">
                <a:solidFill>
                  <a:schemeClr val="bg1">
                    <a:lumMod val="50000"/>
                  </a:schemeClr>
                </a:solidFill>
                <a:prstDash val="solid"/>
                <a:miter lim="800000"/>
              </a:ln>
              <a:effectLst/>
            </p:spPr>
          </p:cxnSp>
          <p:sp>
            <p:nvSpPr>
              <p:cNvPr id="121" name="Oval 120">
                <a:extLst>
                  <a:ext uri="{FF2B5EF4-FFF2-40B4-BE49-F238E27FC236}">
                    <a16:creationId xmlns:a16="http://schemas.microsoft.com/office/drawing/2014/main" id="{2E6BD8A5-1D14-48A4-A85B-7B7A0FF433E5}"/>
                  </a:ext>
                </a:extLst>
              </p:cNvPr>
              <p:cNvSpPr/>
              <p:nvPr/>
            </p:nvSpPr>
            <p:spPr>
              <a:xfrm rot="5400000">
                <a:off x="9591452" y="2552245"/>
                <a:ext cx="1714602" cy="185252"/>
              </a:xfrm>
              <a:prstGeom prst="ellipse">
                <a:avLst/>
              </a:prstGeom>
              <a:gradFill flip="none" rotWithShape="1">
                <a:gsLst>
                  <a:gs pos="0">
                    <a:schemeClr val="accent1">
                      <a:lumMod val="5000"/>
                      <a:lumOff val="95000"/>
                    </a:schemeClr>
                  </a:gs>
                  <a:gs pos="46000">
                    <a:schemeClr val="accent1">
                      <a:lumMod val="20000"/>
                      <a:lumOff val="80000"/>
                    </a:schemeClr>
                  </a:gs>
                  <a:gs pos="62000">
                    <a:schemeClr val="accent1">
                      <a:lumMod val="20000"/>
                      <a:lumOff val="80000"/>
                    </a:schemeClr>
                  </a:gs>
                  <a:gs pos="100000">
                    <a:schemeClr val="bg1"/>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cxnSp>
            <p:nvCxnSpPr>
              <p:cNvPr id="122" name="Straight Connector 121">
                <a:extLst>
                  <a:ext uri="{FF2B5EF4-FFF2-40B4-BE49-F238E27FC236}">
                    <a16:creationId xmlns:a16="http://schemas.microsoft.com/office/drawing/2014/main" id="{FA252161-77A8-4C0E-BC29-8D426273D1F7}"/>
                  </a:ext>
                </a:extLst>
              </p:cNvPr>
              <p:cNvCxnSpPr/>
              <p:nvPr/>
            </p:nvCxnSpPr>
            <p:spPr>
              <a:xfrm rot="16200000" flipV="1">
                <a:off x="8059185" y="2581530"/>
                <a:ext cx="2075482" cy="2521"/>
              </a:xfrm>
              <a:prstGeom prst="line">
                <a:avLst/>
              </a:prstGeom>
              <a:noFill/>
              <a:ln w="38100" cap="flat" cmpd="sng" algn="ctr">
                <a:solidFill>
                  <a:schemeClr val="bg1">
                    <a:lumMod val="50000"/>
                  </a:schemeClr>
                </a:solidFill>
                <a:prstDash val="solid"/>
                <a:miter lim="800000"/>
              </a:ln>
              <a:effectLst/>
            </p:spPr>
          </p:cxnSp>
          <p:grpSp>
            <p:nvGrpSpPr>
              <p:cNvPr id="125" name="Group 124">
                <a:extLst>
                  <a:ext uri="{FF2B5EF4-FFF2-40B4-BE49-F238E27FC236}">
                    <a16:creationId xmlns:a16="http://schemas.microsoft.com/office/drawing/2014/main" id="{AD6D331E-9752-4A33-827E-382FABA83AD5}"/>
                  </a:ext>
                </a:extLst>
              </p:cNvPr>
              <p:cNvGrpSpPr/>
              <p:nvPr/>
            </p:nvGrpSpPr>
            <p:grpSpPr>
              <a:xfrm>
                <a:off x="9106628" y="1793956"/>
                <a:ext cx="1810271" cy="1702171"/>
                <a:chOff x="1388305" y="2243425"/>
                <a:chExt cx="4817444" cy="2476507"/>
              </a:xfrm>
            </p:grpSpPr>
            <p:sp>
              <p:nvSpPr>
                <p:cNvPr id="126" name="Freeform 107">
                  <a:extLst>
                    <a:ext uri="{FF2B5EF4-FFF2-40B4-BE49-F238E27FC236}">
                      <a16:creationId xmlns:a16="http://schemas.microsoft.com/office/drawing/2014/main" id="{F0E5A731-2ED2-43B3-B025-A117C2A8FB30}"/>
                    </a:ext>
                  </a:extLst>
                </p:cNvPr>
                <p:cNvSpPr/>
                <p:nvPr/>
              </p:nvSpPr>
              <p:spPr>
                <a:xfrm rot="16200000">
                  <a:off x="2558773" y="1072957"/>
                  <a:ext cx="2476507" cy="4817444"/>
                </a:xfrm>
                <a:custGeom>
                  <a:avLst/>
                  <a:gdLst>
                    <a:gd name="connsiteX0" fmla="*/ 560717 w 2061714"/>
                    <a:gd name="connsiteY0" fmla="*/ 0 h 4114800"/>
                    <a:gd name="connsiteX1" fmla="*/ 2061714 w 2061714"/>
                    <a:gd name="connsiteY1" fmla="*/ 3105509 h 4114800"/>
                    <a:gd name="connsiteX2" fmla="*/ 1733910 w 2061714"/>
                    <a:gd name="connsiteY2" fmla="*/ 4114800 h 4114800"/>
                    <a:gd name="connsiteX3" fmla="*/ 0 w 2061714"/>
                    <a:gd name="connsiteY3" fmla="*/ 3114135 h 4114800"/>
                    <a:gd name="connsiteX4" fmla="*/ 560717 w 2061714"/>
                    <a:gd name="connsiteY4" fmla="*/ 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14" h="4114800">
                      <a:moveTo>
                        <a:pt x="560717" y="0"/>
                      </a:moveTo>
                      <a:lnTo>
                        <a:pt x="2061714" y="3105509"/>
                      </a:lnTo>
                      <a:lnTo>
                        <a:pt x="1733910" y="4114800"/>
                      </a:lnTo>
                      <a:lnTo>
                        <a:pt x="0" y="3114135"/>
                      </a:lnTo>
                      <a:lnTo>
                        <a:pt x="560717" y="0"/>
                      </a:lnTo>
                      <a:close/>
                    </a:path>
                  </a:pathLst>
                </a:custGeom>
                <a:solidFill>
                  <a:srgbClr val="FF0000">
                    <a:alpha val="11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7" name="Freeform 108">
                  <a:extLst>
                    <a:ext uri="{FF2B5EF4-FFF2-40B4-BE49-F238E27FC236}">
                      <a16:creationId xmlns:a16="http://schemas.microsoft.com/office/drawing/2014/main" id="{B13E4751-4EF0-4A16-B2A4-CEBAFA02ABCB}"/>
                    </a:ext>
                  </a:extLst>
                </p:cNvPr>
                <p:cNvSpPr/>
                <p:nvPr/>
              </p:nvSpPr>
              <p:spPr>
                <a:xfrm rot="16200000">
                  <a:off x="2575131" y="1089319"/>
                  <a:ext cx="2466145" cy="4795082"/>
                </a:xfrm>
                <a:custGeom>
                  <a:avLst/>
                  <a:gdLst>
                    <a:gd name="connsiteX0" fmla="*/ 1828800 w 2053087"/>
                    <a:gd name="connsiteY0" fmla="*/ 0 h 4132053"/>
                    <a:gd name="connsiteX1" fmla="*/ 0 w 2053087"/>
                    <a:gd name="connsiteY1" fmla="*/ 3114136 h 4132053"/>
                    <a:gd name="connsiteX2" fmla="*/ 405442 w 2053087"/>
                    <a:gd name="connsiteY2" fmla="*/ 4132053 h 4132053"/>
                    <a:gd name="connsiteX3" fmla="*/ 2053087 w 2053087"/>
                    <a:gd name="connsiteY3" fmla="*/ 3131388 h 4132053"/>
                    <a:gd name="connsiteX4" fmla="*/ 1828800 w 2053087"/>
                    <a:gd name="connsiteY4" fmla="*/ 0 h 413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087" h="4132053">
                      <a:moveTo>
                        <a:pt x="1828800" y="0"/>
                      </a:moveTo>
                      <a:lnTo>
                        <a:pt x="0" y="3114136"/>
                      </a:lnTo>
                      <a:lnTo>
                        <a:pt x="405442" y="4132053"/>
                      </a:lnTo>
                      <a:lnTo>
                        <a:pt x="2053087" y="3131388"/>
                      </a:lnTo>
                      <a:lnTo>
                        <a:pt x="1828800" y="0"/>
                      </a:lnTo>
                      <a:close/>
                    </a:path>
                  </a:pathLst>
                </a:custGeom>
                <a:solidFill>
                  <a:srgbClr val="FFC000">
                    <a:alpha val="18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1" tIns="30481" rIns="60961" bIns="30481"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grpSp>
    </p:spTree>
    <p:custDataLst>
      <p:tags r:id="rId1"/>
    </p:custDataLst>
    <p:extLst>
      <p:ext uri="{BB962C8B-B14F-4D97-AF65-F5344CB8AC3E}">
        <p14:creationId xmlns:p14="http://schemas.microsoft.com/office/powerpoint/2010/main" val="295314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67AFEF0D-BB44-40BE-BDBC-28FE6769B863}"/>
              </a:ext>
            </a:extLst>
          </p:cNvPr>
          <p:cNvSpPr txBox="1">
            <a:spLocks/>
          </p:cNvSpPr>
          <p:nvPr/>
        </p:nvSpPr>
        <p:spPr>
          <a:xfrm>
            <a:off x="1524905" y="2508568"/>
            <a:ext cx="91421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Our algorithm</a:t>
            </a:r>
          </a:p>
        </p:txBody>
      </p:sp>
    </p:spTree>
    <p:extLst>
      <p:ext uri="{BB962C8B-B14F-4D97-AF65-F5344CB8AC3E}">
        <p14:creationId xmlns:p14="http://schemas.microsoft.com/office/powerpoint/2010/main" val="384693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4F832D04-249D-4D31-9647-8ED84833220A}"/>
              </a:ext>
            </a:extLst>
          </p:cNvPr>
          <p:cNvSpPr/>
          <p:nvPr/>
        </p:nvSpPr>
        <p:spPr>
          <a:xfrm>
            <a:off x="9905494" y="602750"/>
            <a:ext cx="2391391"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Scatter free image</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7" name="Group 56">
            <a:extLst>
              <a:ext uri="{FF2B5EF4-FFF2-40B4-BE49-F238E27FC236}">
                <a16:creationId xmlns:a16="http://schemas.microsoft.com/office/drawing/2014/main" id="{E1FD6337-85AB-4966-B1F3-0BE91D25CA4D}"/>
              </a:ext>
            </a:extLst>
          </p:cNvPr>
          <p:cNvGrpSpPr/>
          <p:nvPr/>
        </p:nvGrpSpPr>
        <p:grpSpPr>
          <a:xfrm>
            <a:off x="749958" y="1908662"/>
            <a:ext cx="850519" cy="979118"/>
            <a:chOff x="926929" y="137788"/>
            <a:chExt cx="850519" cy="979118"/>
          </a:xfrm>
        </p:grpSpPr>
        <p:sp>
          <p:nvSpPr>
            <p:cNvPr id="13" name="Oval 12">
              <a:extLst>
                <a:ext uri="{FF2B5EF4-FFF2-40B4-BE49-F238E27FC236}">
                  <a16:creationId xmlns:a16="http://schemas.microsoft.com/office/drawing/2014/main" id="{CFB41282-5E78-4A90-A769-1B7585C41AB0}"/>
                </a:ext>
              </a:extLst>
            </p:cNvPr>
            <p:cNvSpPr/>
            <p:nvPr/>
          </p:nvSpPr>
          <p:spPr>
            <a:xfrm>
              <a:off x="926929" y="501042"/>
              <a:ext cx="263046" cy="2505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Arc 14">
              <a:extLst>
                <a:ext uri="{FF2B5EF4-FFF2-40B4-BE49-F238E27FC236}">
                  <a16:creationId xmlns:a16="http://schemas.microsoft.com/office/drawing/2014/main" id="{5477C61F-75D2-4E80-B69D-D9853C0E517C}"/>
                </a:ext>
              </a:extLst>
            </p:cNvPr>
            <p:cNvSpPr/>
            <p:nvPr/>
          </p:nvSpPr>
          <p:spPr>
            <a:xfrm>
              <a:off x="1189975" y="349334"/>
              <a:ext cx="357828" cy="590119"/>
            </a:xfrm>
            <a:prstGeom prst="arc">
              <a:avLst>
                <a:gd name="adj1" fmla="val 16035807"/>
                <a:gd name="adj2" fmla="val 57193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rc 15">
              <a:extLst>
                <a:ext uri="{FF2B5EF4-FFF2-40B4-BE49-F238E27FC236}">
                  <a16:creationId xmlns:a16="http://schemas.microsoft.com/office/drawing/2014/main" id="{59478898-1308-4556-97F1-4FAE41B7E14D}"/>
                </a:ext>
              </a:extLst>
            </p:cNvPr>
            <p:cNvSpPr/>
            <p:nvPr/>
          </p:nvSpPr>
          <p:spPr>
            <a:xfrm>
              <a:off x="1267219" y="137788"/>
              <a:ext cx="510229" cy="979118"/>
            </a:xfrm>
            <a:prstGeom prst="arc">
              <a:avLst>
                <a:gd name="adj1" fmla="val 16035807"/>
                <a:gd name="adj2" fmla="val 57193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C3147474-4E68-4B9B-8C0F-FD41B7CB4551}"/>
              </a:ext>
            </a:extLst>
          </p:cNvPr>
          <p:cNvGrpSpPr/>
          <p:nvPr/>
        </p:nvGrpSpPr>
        <p:grpSpPr>
          <a:xfrm>
            <a:off x="787756" y="2806074"/>
            <a:ext cx="850519" cy="979118"/>
            <a:chOff x="1903957" y="2399266"/>
            <a:chExt cx="850519" cy="979118"/>
          </a:xfrm>
        </p:grpSpPr>
        <p:sp>
          <p:nvSpPr>
            <p:cNvPr id="19" name="Oval 18">
              <a:extLst>
                <a:ext uri="{FF2B5EF4-FFF2-40B4-BE49-F238E27FC236}">
                  <a16:creationId xmlns:a16="http://schemas.microsoft.com/office/drawing/2014/main" id="{CC482C7B-09CD-4A89-81B4-D76143378F01}"/>
                </a:ext>
              </a:extLst>
            </p:cNvPr>
            <p:cNvSpPr/>
            <p:nvPr/>
          </p:nvSpPr>
          <p:spPr>
            <a:xfrm>
              <a:off x="1903957" y="2762520"/>
              <a:ext cx="263046" cy="2505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Arc 19">
              <a:extLst>
                <a:ext uri="{FF2B5EF4-FFF2-40B4-BE49-F238E27FC236}">
                  <a16:creationId xmlns:a16="http://schemas.microsoft.com/office/drawing/2014/main" id="{9246CD1C-5ED4-4457-A38E-16C97D3F0182}"/>
                </a:ext>
              </a:extLst>
            </p:cNvPr>
            <p:cNvSpPr/>
            <p:nvPr/>
          </p:nvSpPr>
          <p:spPr>
            <a:xfrm>
              <a:off x="2167003" y="2610812"/>
              <a:ext cx="357828" cy="590119"/>
            </a:xfrm>
            <a:prstGeom prst="arc">
              <a:avLst>
                <a:gd name="adj1" fmla="val 16035807"/>
                <a:gd name="adj2" fmla="val 57193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rc 20">
              <a:extLst>
                <a:ext uri="{FF2B5EF4-FFF2-40B4-BE49-F238E27FC236}">
                  <a16:creationId xmlns:a16="http://schemas.microsoft.com/office/drawing/2014/main" id="{C06132F9-A944-4B0B-B821-5BEBDFF1388B}"/>
                </a:ext>
              </a:extLst>
            </p:cNvPr>
            <p:cNvSpPr/>
            <p:nvPr/>
          </p:nvSpPr>
          <p:spPr>
            <a:xfrm>
              <a:off x="2244247" y="2399266"/>
              <a:ext cx="510229" cy="979118"/>
            </a:xfrm>
            <a:prstGeom prst="arc">
              <a:avLst>
                <a:gd name="adj1" fmla="val 16035807"/>
                <a:gd name="adj2" fmla="val 57193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91BF4D6B-DDC0-4C29-819A-50F822D3A855}"/>
              </a:ext>
            </a:extLst>
          </p:cNvPr>
          <p:cNvGrpSpPr/>
          <p:nvPr/>
        </p:nvGrpSpPr>
        <p:grpSpPr>
          <a:xfrm>
            <a:off x="762658" y="3737579"/>
            <a:ext cx="850519" cy="979118"/>
            <a:chOff x="1903957" y="4718491"/>
            <a:chExt cx="850519" cy="979118"/>
          </a:xfrm>
        </p:grpSpPr>
        <p:sp>
          <p:nvSpPr>
            <p:cNvPr id="24" name="Oval 23">
              <a:extLst>
                <a:ext uri="{FF2B5EF4-FFF2-40B4-BE49-F238E27FC236}">
                  <a16:creationId xmlns:a16="http://schemas.microsoft.com/office/drawing/2014/main" id="{9E32C854-AEF8-4659-B2A3-8E14CAEFE87A}"/>
                </a:ext>
              </a:extLst>
            </p:cNvPr>
            <p:cNvSpPr/>
            <p:nvPr/>
          </p:nvSpPr>
          <p:spPr>
            <a:xfrm>
              <a:off x="1903957" y="5081745"/>
              <a:ext cx="263046" cy="2505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Arc 24">
              <a:extLst>
                <a:ext uri="{FF2B5EF4-FFF2-40B4-BE49-F238E27FC236}">
                  <a16:creationId xmlns:a16="http://schemas.microsoft.com/office/drawing/2014/main" id="{A07AA2D5-C525-418F-A44F-77BB7FFBFF30}"/>
                </a:ext>
              </a:extLst>
            </p:cNvPr>
            <p:cNvSpPr/>
            <p:nvPr/>
          </p:nvSpPr>
          <p:spPr>
            <a:xfrm>
              <a:off x="2167003" y="4930037"/>
              <a:ext cx="357828" cy="590119"/>
            </a:xfrm>
            <a:prstGeom prst="arc">
              <a:avLst>
                <a:gd name="adj1" fmla="val 16035807"/>
                <a:gd name="adj2" fmla="val 57193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rc 25">
              <a:extLst>
                <a:ext uri="{FF2B5EF4-FFF2-40B4-BE49-F238E27FC236}">
                  <a16:creationId xmlns:a16="http://schemas.microsoft.com/office/drawing/2014/main" id="{352BCB85-62E6-45E3-9401-47900C745325}"/>
                </a:ext>
              </a:extLst>
            </p:cNvPr>
            <p:cNvSpPr/>
            <p:nvPr/>
          </p:nvSpPr>
          <p:spPr>
            <a:xfrm>
              <a:off x="2244247" y="4718491"/>
              <a:ext cx="510229" cy="979118"/>
            </a:xfrm>
            <a:prstGeom prst="arc">
              <a:avLst>
                <a:gd name="adj1" fmla="val 16035807"/>
                <a:gd name="adj2" fmla="val 571934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Right Brace 35">
            <a:extLst>
              <a:ext uri="{FF2B5EF4-FFF2-40B4-BE49-F238E27FC236}">
                <a16:creationId xmlns:a16="http://schemas.microsoft.com/office/drawing/2014/main" id="{130C4B8A-8D65-494E-9BE5-2233A9342010}"/>
              </a:ext>
            </a:extLst>
          </p:cNvPr>
          <p:cNvSpPr/>
          <p:nvPr/>
        </p:nvSpPr>
        <p:spPr>
          <a:xfrm>
            <a:off x="4910652" y="748145"/>
            <a:ext cx="600730" cy="4882912"/>
          </a:xfrm>
          <a:prstGeom prst="rightBrace">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EDB6FC72-FB79-456D-9894-72F628279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192" y="941893"/>
            <a:ext cx="1371600" cy="1371600"/>
          </a:xfrm>
          <a:prstGeom prst="rect">
            <a:avLst/>
          </a:prstGeom>
        </p:spPr>
      </p:pic>
      <p:pic>
        <p:nvPicPr>
          <p:cNvPr id="40" name="Picture 39">
            <a:extLst>
              <a:ext uri="{FF2B5EF4-FFF2-40B4-BE49-F238E27FC236}">
                <a16:creationId xmlns:a16="http://schemas.microsoft.com/office/drawing/2014/main" id="{B183228C-512B-4636-8141-FBEEE84BB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502" y="2101053"/>
            <a:ext cx="1371600" cy="1371600"/>
          </a:xfrm>
          <a:prstGeom prst="rect">
            <a:avLst/>
          </a:prstGeom>
        </p:spPr>
      </p:pic>
      <p:pic>
        <p:nvPicPr>
          <p:cNvPr id="42" name="Picture 41">
            <a:extLst>
              <a:ext uri="{FF2B5EF4-FFF2-40B4-BE49-F238E27FC236}">
                <a16:creationId xmlns:a16="http://schemas.microsoft.com/office/drawing/2014/main" id="{326D5DE3-0BEA-464C-950A-A6B9B5595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8034" y="4079240"/>
            <a:ext cx="1371600" cy="1371600"/>
          </a:xfrm>
          <a:prstGeom prst="rect">
            <a:avLst/>
          </a:prstGeom>
        </p:spPr>
      </p:pic>
      <p:pic>
        <p:nvPicPr>
          <p:cNvPr id="44" name="Picture 43">
            <a:extLst>
              <a:ext uri="{FF2B5EF4-FFF2-40B4-BE49-F238E27FC236}">
                <a16:creationId xmlns:a16="http://schemas.microsoft.com/office/drawing/2014/main" id="{AC212920-9D98-498E-86BD-6FB6641C2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1307" y="2493239"/>
            <a:ext cx="1371600" cy="1371600"/>
          </a:xfrm>
          <a:prstGeom prst="rect">
            <a:avLst/>
          </a:prstGeom>
        </p:spPr>
      </p:pic>
      <p:pic>
        <p:nvPicPr>
          <p:cNvPr id="45" name="Picture 44">
            <a:extLst>
              <a:ext uri="{FF2B5EF4-FFF2-40B4-BE49-F238E27FC236}">
                <a16:creationId xmlns:a16="http://schemas.microsoft.com/office/drawing/2014/main" id="{31D63A8D-B58B-4AA0-A941-90016601F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2743" y="2115303"/>
            <a:ext cx="1371600" cy="1371600"/>
          </a:xfrm>
          <a:prstGeom prst="rect">
            <a:avLst/>
          </a:prstGeom>
        </p:spPr>
      </p:pic>
      <p:sp>
        <p:nvSpPr>
          <p:cNvPr id="46" name="Rectangle 45">
            <a:extLst>
              <a:ext uri="{FF2B5EF4-FFF2-40B4-BE49-F238E27FC236}">
                <a16:creationId xmlns:a16="http://schemas.microsoft.com/office/drawing/2014/main" id="{2452BA2F-E073-483C-B8A2-2B64D1C565D4}"/>
              </a:ext>
            </a:extLst>
          </p:cNvPr>
          <p:cNvSpPr/>
          <p:nvPr/>
        </p:nvSpPr>
        <p:spPr>
          <a:xfrm>
            <a:off x="10376607" y="2099526"/>
            <a:ext cx="1529181" cy="13716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AF3F5BAE-14C1-4FC6-AEE4-27EE23C2E9B5}"/>
              </a:ext>
            </a:extLst>
          </p:cNvPr>
          <p:cNvSpPr/>
          <p:nvPr/>
        </p:nvSpPr>
        <p:spPr>
          <a:xfrm>
            <a:off x="11119053" y="2378376"/>
            <a:ext cx="82324" cy="73003"/>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B60DA88E-BAFE-4490-BE0C-A7B54DC9ABD6}"/>
              </a:ext>
            </a:extLst>
          </p:cNvPr>
          <p:cNvSpPr/>
          <p:nvPr/>
        </p:nvSpPr>
        <p:spPr>
          <a:xfrm>
            <a:off x="11135755" y="2819726"/>
            <a:ext cx="82324" cy="73003"/>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39F05414-4A94-4B66-ADCC-874C6F04BF08}"/>
              </a:ext>
            </a:extLst>
          </p:cNvPr>
          <p:cNvSpPr/>
          <p:nvPr/>
        </p:nvSpPr>
        <p:spPr>
          <a:xfrm>
            <a:off x="11146193" y="3257284"/>
            <a:ext cx="82324" cy="73003"/>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E2733064-91FA-4D3D-997F-1BD9C4D3E9CD}"/>
              </a:ext>
            </a:extLst>
          </p:cNvPr>
          <p:cNvSpPr txBox="1"/>
          <p:nvPr/>
        </p:nvSpPr>
        <p:spPr>
          <a:xfrm>
            <a:off x="7351936" y="2178450"/>
            <a:ext cx="495663"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
        <p:nvSpPr>
          <p:cNvPr id="51" name="TextBox 50">
            <a:extLst>
              <a:ext uri="{FF2B5EF4-FFF2-40B4-BE49-F238E27FC236}">
                <a16:creationId xmlns:a16="http://schemas.microsoft.com/office/drawing/2014/main" id="{68E2A371-B775-4567-8A22-3E18413AC862}"/>
              </a:ext>
            </a:extLst>
          </p:cNvPr>
          <p:cNvSpPr txBox="1"/>
          <p:nvPr/>
        </p:nvSpPr>
        <p:spPr>
          <a:xfrm>
            <a:off x="9759016" y="2293272"/>
            <a:ext cx="495663"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p:txBody>
      </p:sp>
      <p:sp>
        <p:nvSpPr>
          <p:cNvPr id="53" name="TextBox 52">
            <a:extLst>
              <a:ext uri="{FF2B5EF4-FFF2-40B4-BE49-F238E27FC236}">
                <a16:creationId xmlns:a16="http://schemas.microsoft.com/office/drawing/2014/main" id="{CE61D85B-50E7-478D-9DFC-CC8F33DE7A7C}"/>
              </a:ext>
            </a:extLst>
          </p:cNvPr>
          <p:cNvSpPr txBox="1"/>
          <p:nvPr/>
        </p:nvSpPr>
        <p:spPr>
          <a:xfrm>
            <a:off x="8629227" y="1119861"/>
            <a:ext cx="495663"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p>
        </p:txBody>
      </p:sp>
      <p:sp>
        <p:nvSpPr>
          <p:cNvPr id="54" name="TextBox 53">
            <a:extLst>
              <a:ext uri="{FF2B5EF4-FFF2-40B4-BE49-F238E27FC236}">
                <a16:creationId xmlns:a16="http://schemas.microsoft.com/office/drawing/2014/main" id="{2776EA70-C1BB-42C5-BC8B-391F514530DB}"/>
              </a:ext>
            </a:extLst>
          </p:cNvPr>
          <p:cNvSpPr txBox="1"/>
          <p:nvPr/>
        </p:nvSpPr>
        <p:spPr>
          <a:xfrm>
            <a:off x="10733533" y="1152402"/>
            <a:ext cx="495663"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7EE04B0-3237-47A4-BBBA-6C4AADE7C0B0}"/>
                  </a:ext>
                </a:extLst>
              </p:cNvPr>
              <p:cNvSpPr txBox="1"/>
              <p:nvPr/>
            </p:nvSpPr>
            <p:spPr>
              <a:xfrm>
                <a:off x="5881468" y="3333617"/>
                <a:ext cx="725372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5400" b="0" i="0" u="none" strike="noStrike" kern="1200" cap="none" spc="0" normalizeH="0" baseline="0" noProof="0" dirty="0">
                    <a:ln>
                      <a:noFill/>
                    </a:ln>
                    <a:solidFill>
                      <a:prstClr val="white"/>
                    </a:solidFill>
                    <a:effectLst/>
                    <a:uLnTx/>
                    <a:uFillTx/>
                    <a:latin typeface="rtxmi"/>
                    <a:ea typeface="+mn-ea"/>
                    <a:cs typeface="+mn-cs"/>
                  </a:rPr>
                  <a:t>⋆</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a:t>
                </a:r>
                <a:r>
                  <a:rPr kumimoji="0" lang="en-US" sz="5400" b="0" i="0" u="none" strike="noStrike" kern="1200" cap="none" spc="0" normalizeH="0" baseline="0" noProof="0" dirty="0">
                    <a:ln>
                      <a:noFill/>
                    </a:ln>
                    <a:solidFill>
                      <a:prstClr val="white"/>
                    </a:solidFill>
                    <a:effectLst/>
                    <a:uLnTx/>
                    <a:uFillTx/>
                    <a:latin typeface="rtxmi"/>
                    <a:ea typeface="+mn-ea"/>
                    <a:cs typeface="+mn-cs"/>
                  </a:rPr>
                  <a:t>⋆</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r>
                  <a:rPr kumimoji="0" lang="en-US" sz="5400" b="0" i="0" u="none" strike="noStrike" kern="1200" cap="none" spc="0" normalizeH="0" baseline="0" noProof="0" dirty="0">
                    <a:ln>
                      <a:noFill/>
                    </a:ln>
                    <a:solidFill>
                      <a:prstClr val="white"/>
                    </a:solidFill>
                    <a:effectLst/>
                    <a:uLnTx/>
                    <a:uFillTx/>
                    <a:latin typeface="rtxmi"/>
                    <a:ea typeface="+mn-ea"/>
                    <a:cs typeface="+mn-cs"/>
                  </a:rPr>
                  <a:t>⋆</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5400" b="0" i="0" u="none" strike="noStrike" kern="1200" cap="none" spc="0" normalizeH="0" baseline="0" noProof="0" dirty="0">
                    <a:ln>
                      <a:noFill/>
                    </a:ln>
                    <a:solidFill>
                      <a:prstClr val="white"/>
                    </a:solidFill>
                    <a:effectLst/>
                    <a:uLnTx/>
                    <a:uFillTx/>
                    <a:latin typeface="rtxmi"/>
                    <a:ea typeface="+mn-ea"/>
                    <a:cs typeface="+mn-cs"/>
                  </a:rPr>
                  <a:t>⋆</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14:m>
                  <m:oMath xmlns:m="http://schemas.openxmlformats.org/officeDocument/2006/math">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55" name="TextBox 54">
                <a:extLst>
                  <a:ext uri="{FF2B5EF4-FFF2-40B4-BE49-F238E27FC236}">
                    <a16:creationId xmlns:a16="http://schemas.microsoft.com/office/drawing/2014/main" id="{17EE04B0-3237-47A4-BBBA-6C4AADE7C0B0}"/>
                  </a:ext>
                </a:extLst>
              </p:cNvPr>
              <p:cNvSpPr txBox="1">
                <a:spLocks noRot="1" noChangeAspect="1" noMove="1" noResize="1" noEditPoints="1" noAdjustHandles="1" noChangeArrowheads="1" noChangeShapeType="1" noTextEdit="1"/>
              </p:cNvSpPr>
              <p:nvPr/>
            </p:nvSpPr>
            <p:spPr>
              <a:xfrm>
                <a:off x="5881468" y="3333617"/>
                <a:ext cx="7253720" cy="923330"/>
              </a:xfrm>
              <a:prstGeom prst="rect">
                <a:avLst/>
              </a:prstGeom>
              <a:blipFill>
                <a:blip r:embed="rId10"/>
                <a:stretch>
                  <a:fillRect l="-4538" t="-18543" b="-3973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B564324-B8B3-435B-9F23-BE4B4BC934AC}"/>
                  </a:ext>
                </a:extLst>
              </p:cNvPr>
              <p:cNvSpPr txBox="1"/>
              <p:nvPr/>
            </p:nvSpPr>
            <p:spPr>
              <a:xfrm>
                <a:off x="7452915" y="4019492"/>
                <a:ext cx="3085203"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r>
                  <a:rPr kumimoji="0" lang="en-US" sz="5400" b="0" i="0" u="none" strike="noStrike" kern="1200" cap="none" spc="0" normalizeH="0" baseline="0" noProof="0" dirty="0">
                    <a:ln>
                      <a:noFill/>
                    </a:ln>
                    <a:solidFill>
                      <a:prstClr val="white"/>
                    </a:solidFill>
                    <a:effectLst/>
                    <a:uLnTx/>
                    <a:uFillTx/>
                    <a:latin typeface="rtxmi"/>
                    <a:ea typeface="+mn-ea"/>
                    <a:cs typeface="+mn-cs"/>
                  </a:rPr>
                  <a:t>⋆</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14:m>
                  <m:oMath xmlns:m="http://schemas.openxmlformats.org/officeDocument/2006/math">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𝛿</m:t>
                    </m:r>
                  </m:oMath>
                </a14:m>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EB564324-B8B3-435B-9F23-BE4B4BC934AC}"/>
                  </a:ext>
                </a:extLst>
              </p:cNvPr>
              <p:cNvSpPr txBox="1">
                <a:spLocks noRot="1" noChangeAspect="1" noMove="1" noResize="1" noEditPoints="1" noAdjustHandles="1" noChangeArrowheads="1" noChangeShapeType="1" noTextEdit="1"/>
              </p:cNvSpPr>
              <p:nvPr/>
            </p:nvSpPr>
            <p:spPr>
              <a:xfrm>
                <a:off x="7452915" y="4019492"/>
                <a:ext cx="3085203" cy="923330"/>
              </a:xfrm>
              <a:prstGeom prst="rect">
                <a:avLst/>
              </a:prstGeom>
              <a:blipFill>
                <a:blip r:embed="rId11"/>
                <a:stretch>
                  <a:fillRect l="-10672" t="-18421" b="-3881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428A3FD-586D-4AB1-AE77-17708A8D98DD}"/>
                  </a:ext>
                </a:extLst>
              </p:cNvPr>
              <p:cNvSpPr txBox="1"/>
              <p:nvPr/>
            </p:nvSpPr>
            <p:spPr>
              <a:xfrm>
                <a:off x="5664751" y="971739"/>
                <a:ext cx="2379004" cy="10788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a:t>
                </a:r>
                <a14:m>
                  <m:oMath xmlns:m="http://schemas.openxmlformats.org/officeDocument/2006/math">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m:rPr>
                            <m:sty m:val="p"/>
                          </m:rPr>
                          <a:rPr kumimoji="0" lang="en-US" sz="5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I</m:t>
                        </m:r>
                      </m:e>
                      <m:sup>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𝑖</m:t>
                            </m:r>
                          </m:e>
                          <m:sup>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𝑘</m:t>
                            </m:r>
                          </m:sup>
                        </m:sSup>
                      </m:sup>
                    </m:sSup>
                  </m:oMath>
                </a14:m>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1" name="TextBox 60">
                <a:extLst>
                  <a:ext uri="{FF2B5EF4-FFF2-40B4-BE49-F238E27FC236}">
                    <a16:creationId xmlns:a16="http://schemas.microsoft.com/office/drawing/2014/main" id="{3428A3FD-586D-4AB1-AE77-17708A8D98DD}"/>
                  </a:ext>
                </a:extLst>
              </p:cNvPr>
              <p:cNvSpPr txBox="1">
                <a:spLocks noRot="1" noChangeAspect="1" noMove="1" noResize="1" noEditPoints="1" noAdjustHandles="1" noChangeArrowheads="1" noChangeShapeType="1" noTextEdit="1"/>
              </p:cNvSpPr>
              <p:nvPr/>
            </p:nvSpPr>
            <p:spPr>
              <a:xfrm>
                <a:off x="5664751" y="971739"/>
                <a:ext cx="2379004" cy="1078821"/>
              </a:xfrm>
              <a:prstGeom prst="rect">
                <a:avLst/>
              </a:prstGeom>
              <a:blipFill>
                <a:blip r:embed="rId12"/>
                <a:stretch>
                  <a:fillRect l="-13555" t="-1695" b="-3333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507239D-D631-4B3A-9969-C97261CCBA85}"/>
                  </a:ext>
                </a:extLst>
              </p:cNvPr>
              <p:cNvSpPr txBox="1"/>
              <p:nvPr/>
            </p:nvSpPr>
            <p:spPr>
              <a:xfrm>
                <a:off x="2719214" y="518717"/>
                <a:ext cx="734957" cy="103560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m:rPr>
                              <m:sty m:val="p"/>
                            </m:rPr>
                            <a:rPr kumimoji="0" lang="en-US" sz="5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I</m:t>
                          </m:r>
                        </m:e>
                        <m:sup>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𝑖</m:t>
                              </m:r>
                            </m:e>
                            <m:sup>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1</m:t>
                              </m:r>
                            </m:sup>
                          </m:sSup>
                        </m:sup>
                      </m:sSup>
                    </m:oMath>
                  </m:oMathPara>
                </a14:m>
                <a:endParaRPr kumimoji="0" lang="LID4096"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62" name="TextBox 61">
                <a:extLst>
                  <a:ext uri="{FF2B5EF4-FFF2-40B4-BE49-F238E27FC236}">
                    <a16:creationId xmlns:a16="http://schemas.microsoft.com/office/drawing/2014/main" id="{D507239D-D631-4B3A-9969-C97261CCBA85}"/>
                  </a:ext>
                </a:extLst>
              </p:cNvPr>
              <p:cNvSpPr txBox="1">
                <a:spLocks noRot="1" noChangeAspect="1" noMove="1" noResize="1" noEditPoints="1" noAdjustHandles="1" noChangeArrowheads="1" noChangeShapeType="1" noTextEdit="1"/>
              </p:cNvSpPr>
              <p:nvPr/>
            </p:nvSpPr>
            <p:spPr>
              <a:xfrm>
                <a:off x="2719214" y="518717"/>
                <a:ext cx="734957" cy="1035605"/>
              </a:xfrm>
              <a:prstGeom prst="rect">
                <a:avLst/>
              </a:prstGeom>
              <a:blipFill>
                <a:blip r:embed="rId13"/>
                <a:stretch>
                  <a:fillRect r="-330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C072067B-8C5A-41F1-9A10-96129DDAAC3E}"/>
                  </a:ext>
                </a:extLst>
              </p:cNvPr>
              <p:cNvSpPr txBox="1"/>
              <p:nvPr/>
            </p:nvSpPr>
            <p:spPr>
              <a:xfrm>
                <a:off x="366591" y="2497594"/>
                <a:ext cx="558603"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𝑖</m:t>
                          </m:r>
                        </m:e>
                        <m:sup>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1</m:t>
                          </m:r>
                        </m:sup>
                      </m:sSup>
                    </m:oMath>
                  </m:oMathPara>
                </a14:m>
                <a:endParaRPr kumimoji="0" lang="LID4096"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mc:Choice>
        <mc:Fallback xmlns="">
          <p:sp>
            <p:nvSpPr>
              <p:cNvPr id="63" name="TextBox 62">
                <a:extLst>
                  <a:ext uri="{FF2B5EF4-FFF2-40B4-BE49-F238E27FC236}">
                    <a16:creationId xmlns:a16="http://schemas.microsoft.com/office/drawing/2014/main" id="{C072067B-8C5A-41F1-9A10-96129DDAAC3E}"/>
                  </a:ext>
                </a:extLst>
              </p:cNvPr>
              <p:cNvSpPr txBox="1">
                <a:spLocks noRot="1" noChangeAspect="1" noMove="1" noResize="1" noEditPoints="1" noAdjustHandles="1" noChangeArrowheads="1" noChangeShapeType="1" noTextEdit="1"/>
              </p:cNvSpPr>
              <p:nvPr/>
            </p:nvSpPr>
            <p:spPr>
              <a:xfrm>
                <a:off x="366591" y="2497594"/>
                <a:ext cx="558603" cy="646331"/>
              </a:xfrm>
              <a:prstGeom prst="rect">
                <a:avLst/>
              </a:prstGeom>
              <a:blipFill>
                <a:blip r:embed="rId14"/>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F3FFC4B-7570-4B02-BB38-2F11798C1828}"/>
                  </a:ext>
                </a:extLst>
              </p:cNvPr>
              <p:cNvSpPr txBox="1"/>
              <p:nvPr/>
            </p:nvSpPr>
            <p:spPr>
              <a:xfrm>
                <a:off x="262534" y="3353996"/>
                <a:ext cx="558603"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𝑖</m:t>
                          </m:r>
                        </m:e>
                        <m:sup>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oMath>
                  </m:oMathPara>
                </a14:m>
                <a:endParaRPr kumimoji="0" lang="LID4096"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mc:Choice>
        <mc:Fallback xmlns="">
          <p:sp>
            <p:nvSpPr>
              <p:cNvPr id="64" name="TextBox 63">
                <a:extLst>
                  <a:ext uri="{FF2B5EF4-FFF2-40B4-BE49-F238E27FC236}">
                    <a16:creationId xmlns:a16="http://schemas.microsoft.com/office/drawing/2014/main" id="{2F3FFC4B-7570-4B02-BB38-2F11798C1828}"/>
                  </a:ext>
                </a:extLst>
              </p:cNvPr>
              <p:cNvSpPr txBox="1">
                <a:spLocks noRot="1" noChangeAspect="1" noMove="1" noResize="1" noEditPoints="1" noAdjustHandles="1" noChangeArrowheads="1" noChangeShapeType="1" noTextEdit="1"/>
              </p:cNvSpPr>
              <p:nvPr/>
            </p:nvSpPr>
            <p:spPr>
              <a:xfrm>
                <a:off x="262534" y="3353996"/>
                <a:ext cx="558603" cy="646331"/>
              </a:xfrm>
              <a:prstGeom prst="rect">
                <a:avLst/>
              </a:prstGeom>
              <a:blipFill>
                <a:blip r:embed="rId1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57B4182-77D1-4A69-AAE2-64B1BB342AEE}"/>
                  </a:ext>
                </a:extLst>
              </p:cNvPr>
              <p:cNvSpPr txBox="1"/>
              <p:nvPr/>
            </p:nvSpPr>
            <p:spPr>
              <a:xfrm>
                <a:off x="255132" y="3941578"/>
                <a:ext cx="558603"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𝑖</m:t>
                          </m:r>
                        </m:e>
                        <m:sup>
                          <m:r>
                            <a:rPr kumimoji="0" lang="en-US" sz="36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oMath>
                  </m:oMathPara>
                </a14:m>
                <a:endParaRPr kumimoji="0" lang="LID4096"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mc:Choice>
        <mc:Fallback xmlns="">
          <p:sp>
            <p:nvSpPr>
              <p:cNvPr id="65" name="TextBox 64">
                <a:extLst>
                  <a:ext uri="{FF2B5EF4-FFF2-40B4-BE49-F238E27FC236}">
                    <a16:creationId xmlns:a16="http://schemas.microsoft.com/office/drawing/2014/main" id="{857B4182-77D1-4A69-AAE2-64B1BB342AEE}"/>
                  </a:ext>
                </a:extLst>
              </p:cNvPr>
              <p:cNvSpPr txBox="1">
                <a:spLocks noRot="1" noChangeAspect="1" noMove="1" noResize="1" noEditPoints="1" noAdjustHandles="1" noChangeArrowheads="1" noChangeShapeType="1" noTextEdit="1"/>
              </p:cNvSpPr>
              <p:nvPr/>
            </p:nvSpPr>
            <p:spPr>
              <a:xfrm>
                <a:off x="255132" y="3941578"/>
                <a:ext cx="558603" cy="646331"/>
              </a:xfrm>
              <a:prstGeom prst="rect">
                <a:avLst/>
              </a:prstGeom>
              <a:blipFill>
                <a:blip r:embed="rId16"/>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F4EE08A-7F3D-46A4-89BA-AB9FB5A4D278}"/>
                  </a:ext>
                </a:extLst>
              </p:cNvPr>
              <p:cNvSpPr txBox="1"/>
              <p:nvPr/>
            </p:nvSpPr>
            <p:spPr>
              <a:xfrm>
                <a:off x="2732950" y="2230305"/>
                <a:ext cx="734957" cy="103740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m:rPr>
                              <m:sty m:val="p"/>
                            </m:rPr>
                            <a:rPr kumimoji="0" lang="en-US" sz="5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I</m:t>
                          </m:r>
                        </m:e>
                        <m:sup>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𝑖</m:t>
                              </m:r>
                            </m:e>
                            <m:sup>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2</m:t>
                              </m:r>
                            </m:sup>
                          </m:sSup>
                        </m:sup>
                      </m:sSup>
                    </m:oMath>
                  </m:oMathPara>
                </a14:m>
                <a:endParaRPr kumimoji="0" lang="LID4096"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66" name="TextBox 65">
                <a:extLst>
                  <a:ext uri="{FF2B5EF4-FFF2-40B4-BE49-F238E27FC236}">
                    <a16:creationId xmlns:a16="http://schemas.microsoft.com/office/drawing/2014/main" id="{4F4EE08A-7F3D-46A4-89BA-AB9FB5A4D278}"/>
                  </a:ext>
                </a:extLst>
              </p:cNvPr>
              <p:cNvSpPr txBox="1">
                <a:spLocks noRot="1" noChangeAspect="1" noMove="1" noResize="1" noEditPoints="1" noAdjustHandles="1" noChangeArrowheads="1" noChangeShapeType="1" noTextEdit="1"/>
              </p:cNvSpPr>
              <p:nvPr/>
            </p:nvSpPr>
            <p:spPr>
              <a:xfrm>
                <a:off x="2732950" y="2230305"/>
                <a:ext cx="734957" cy="1037400"/>
              </a:xfrm>
              <a:prstGeom prst="rect">
                <a:avLst/>
              </a:prstGeom>
              <a:blipFill>
                <a:blip r:embed="rId17"/>
                <a:stretch>
                  <a:fillRect r="-2479"/>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80C0FAA-5D81-4F58-9694-F83302FAA6C1}"/>
                  </a:ext>
                </a:extLst>
              </p:cNvPr>
              <p:cNvSpPr txBox="1"/>
              <p:nvPr/>
            </p:nvSpPr>
            <p:spPr>
              <a:xfrm>
                <a:off x="2649529" y="3819838"/>
                <a:ext cx="734957" cy="103740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m:rPr>
                              <m:sty m:val="p"/>
                            </m:rPr>
                            <a:rPr kumimoji="0" lang="en-US" sz="5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I</m:t>
                          </m:r>
                        </m:e>
                        <m:sup>
                          <m:sSup>
                            <m:sSupPr>
                              <m:ctrlP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ctrlPr>
                            </m:sSupPr>
                            <m:e>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𝑖</m:t>
                              </m:r>
                            </m:e>
                            <m:sup>
                              <m:r>
                                <a:rPr kumimoji="0" lang="en-US" sz="5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3</m:t>
                              </m:r>
                            </m:sup>
                          </m:sSup>
                        </m:sup>
                      </m:sSup>
                    </m:oMath>
                  </m:oMathPara>
                </a14:m>
                <a:endParaRPr kumimoji="0" lang="LID4096"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67" name="TextBox 66">
                <a:extLst>
                  <a:ext uri="{FF2B5EF4-FFF2-40B4-BE49-F238E27FC236}">
                    <a16:creationId xmlns:a16="http://schemas.microsoft.com/office/drawing/2014/main" id="{480C0FAA-5D81-4F58-9694-F83302FAA6C1}"/>
                  </a:ext>
                </a:extLst>
              </p:cNvPr>
              <p:cNvSpPr txBox="1">
                <a:spLocks noRot="1" noChangeAspect="1" noMove="1" noResize="1" noEditPoints="1" noAdjustHandles="1" noChangeArrowheads="1" noChangeShapeType="1" noTextEdit="1"/>
              </p:cNvSpPr>
              <p:nvPr/>
            </p:nvSpPr>
            <p:spPr>
              <a:xfrm>
                <a:off x="2649529" y="3819838"/>
                <a:ext cx="734957" cy="1037400"/>
              </a:xfrm>
              <a:prstGeom prst="rect">
                <a:avLst/>
              </a:prstGeom>
              <a:blipFill>
                <a:blip r:embed="rId18"/>
                <a:stretch>
                  <a:fillRect r="-2500"/>
                </a:stretch>
              </a:blipFill>
            </p:spPr>
            <p:txBody>
              <a:bodyPr/>
              <a:lstStyle/>
              <a:p>
                <a:r>
                  <a:rPr lang="LID4096">
                    <a:noFill/>
                  </a:rPr>
                  <a:t> </a:t>
                </a:r>
              </a:p>
            </p:txBody>
          </p:sp>
        </mc:Fallback>
      </mc:AlternateContent>
      <p:sp>
        <p:nvSpPr>
          <p:cNvPr id="8" name="Freeform: Shape 7">
            <a:extLst>
              <a:ext uri="{FF2B5EF4-FFF2-40B4-BE49-F238E27FC236}">
                <a16:creationId xmlns:a16="http://schemas.microsoft.com/office/drawing/2014/main" id="{092927E9-70C8-4398-94CC-962007F687B1}"/>
              </a:ext>
            </a:extLst>
          </p:cNvPr>
          <p:cNvSpPr/>
          <p:nvPr/>
        </p:nvSpPr>
        <p:spPr>
          <a:xfrm>
            <a:off x="9806728" y="3955080"/>
            <a:ext cx="472189" cy="672662"/>
          </a:xfrm>
          <a:custGeom>
            <a:avLst/>
            <a:gdLst>
              <a:gd name="connsiteX0" fmla="*/ 0 w 472189"/>
              <a:gd name="connsiteY0" fmla="*/ 672662 h 672662"/>
              <a:gd name="connsiteX1" fmla="*/ 441434 w 472189"/>
              <a:gd name="connsiteY1" fmla="*/ 451945 h 672662"/>
              <a:gd name="connsiteX2" fmla="*/ 399393 w 472189"/>
              <a:gd name="connsiteY2" fmla="*/ 0 h 672662"/>
            </a:gdLst>
            <a:ahLst/>
            <a:cxnLst>
              <a:cxn ang="0">
                <a:pos x="connsiteX0" y="connsiteY0"/>
              </a:cxn>
              <a:cxn ang="0">
                <a:pos x="connsiteX1" y="connsiteY1"/>
              </a:cxn>
              <a:cxn ang="0">
                <a:pos x="connsiteX2" y="connsiteY2"/>
              </a:cxn>
            </a:cxnLst>
            <a:rect l="l" t="t" r="r" b="b"/>
            <a:pathLst>
              <a:path w="472189" h="672662">
                <a:moveTo>
                  <a:pt x="0" y="672662"/>
                </a:moveTo>
                <a:cubicBezTo>
                  <a:pt x="187434" y="618358"/>
                  <a:pt x="374869" y="564055"/>
                  <a:pt x="441434" y="451945"/>
                </a:cubicBezTo>
                <a:cubicBezTo>
                  <a:pt x="508000" y="339835"/>
                  <a:pt x="453696" y="169917"/>
                  <a:pt x="399393" y="0"/>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3543CE95-5680-43AE-B1F1-1CAA904F89FE}"/>
              </a:ext>
            </a:extLst>
          </p:cNvPr>
          <p:cNvSpPr txBox="1"/>
          <p:nvPr/>
        </p:nvSpPr>
        <p:spPr>
          <a:xfrm rot="515481">
            <a:off x="9213723" y="4457788"/>
            <a:ext cx="2905149" cy="822305"/>
          </a:xfrm>
          <a:prstGeom prst="ellipse">
            <a:avLst/>
          </a:prstGeom>
          <a:solidFill>
            <a:srgbClr val="FF0000"/>
          </a:solidFill>
          <a:ln>
            <a:solidFill>
              <a:schemeClr val="bg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LinLibertineTI"/>
                <a:ea typeface="+mn-ea"/>
                <a:cs typeface="+mn-cs"/>
              </a:rPr>
              <a:t>full-frame</a:t>
            </a:r>
            <a:endParaRPr kumimoji="0" lang="LID4096"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8" name="TextBox 67">
            <a:extLst>
              <a:ext uri="{FF2B5EF4-FFF2-40B4-BE49-F238E27FC236}">
                <a16:creationId xmlns:a16="http://schemas.microsoft.com/office/drawing/2014/main" id="{2A95FB6F-A639-49D3-9AED-205685F23F05}"/>
              </a:ext>
            </a:extLst>
          </p:cNvPr>
          <p:cNvSpPr txBox="1"/>
          <p:nvPr/>
        </p:nvSpPr>
        <p:spPr>
          <a:xfrm>
            <a:off x="10365940" y="3335053"/>
            <a:ext cx="2486459"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5400" b="0" i="0" u="none" strike="noStrike" kern="1200" cap="none" spc="0" normalizeH="0" baseline="0" noProof="0" dirty="0">
                <a:ln>
                  <a:noFill/>
                </a:ln>
                <a:solidFill>
                  <a:prstClr val="white"/>
                </a:solidFill>
                <a:effectLst/>
                <a:uLnTx/>
                <a:uFillTx/>
                <a:latin typeface="rtxmi"/>
                <a:ea typeface="+mn-ea"/>
                <a:cs typeface="+mn-cs"/>
              </a:rPr>
              <a:t>⋆</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3" name="Oval 2"/>
          <p:cNvSpPr/>
          <p:nvPr/>
        </p:nvSpPr>
        <p:spPr>
          <a:xfrm rot="19882967">
            <a:off x="3183538" y="1226198"/>
            <a:ext cx="582930" cy="729309"/>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70" name="Oval 69"/>
          <p:cNvSpPr/>
          <p:nvPr/>
        </p:nvSpPr>
        <p:spPr>
          <a:xfrm rot="19882967">
            <a:off x="3175600" y="3009700"/>
            <a:ext cx="582930" cy="729309"/>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72" name="Oval 71"/>
          <p:cNvSpPr/>
          <p:nvPr/>
        </p:nvSpPr>
        <p:spPr>
          <a:xfrm rot="19882967">
            <a:off x="3198870" y="4740747"/>
            <a:ext cx="582930" cy="729309"/>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74" name="Cube 73">
            <a:extLst>
              <a:ext uri="{FF2B5EF4-FFF2-40B4-BE49-F238E27FC236}">
                <a16:creationId xmlns:a16="http://schemas.microsoft.com/office/drawing/2014/main" id="{07431CA9-3E1B-4F92-9A86-E6C761000263}"/>
              </a:ext>
            </a:extLst>
          </p:cNvPr>
          <p:cNvSpPr/>
          <p:nvPr/>
        </p:nvSpPr>
        <p:spPr>
          <a:xfrm rot="16200000" flipV="1">
            <a:off x="425827" y="2744383"/>
            <a:ext cx="2996195" cy="995170"/>
          </a:xfrm>
          <a:prstGeom prst="cube">
            <a:avLst>
              <a:gd name="adj" fmla="val 65688"/>
            </a:avLst>
          </a:prstGeom>
          <a:blipFill dpi="0" rotWithShape="1">
            <a:blip r:embed="rId19">
              <a:alphaModFix amt="80000"/>
            </a:blip>
            <a:srcRect/>
            <a:tile tx="0" ty="0" sx="100000" sy="100000" flip="none" algn="tl"/>
          </a:blip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200" b="0" i="0" u="none" strike="noStrike" kern="1200" cap="none" spc="0" normalizeH="0" baseline="0" noProof="0" dirty="0">
              <a:ln>
                <a:noFill/>
              </a:ln>
              <a:solidFill>
                <a:srgbClr val="FFC000"/>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2B30A384-2710-4670-8B9F-D370A0E1DA89}"/>
              </a:ext>
            </a:extLst>
          </p:cNvPr>
          <p:cNvSpPr/>
          <p:nvPr/>
        </p:nvSpPr>
        <p:spPr>
          <a:xfrm>
            <a:off x="309293" y="4800060"/>
            <a:ext cx="1935399"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Scattering Layer</a:t>
            </a:r>
            <a:endParaRPr kumimoji="0" lang="he-IL"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pic>
        <p:nvPicPr>
          <p:cNvPr id="79" name="Picture 78">
            <a:extLst>
              <a:ext uri="{FF2B5EF4-FFF2-40B4-BE49-F238E27FC236}">
                <a16:creationId xmlns:a16="http://schemas.microsoft.com/office/drawing/2014/main" id="{7C535396-96CA-4ABE-B9C0-C61D084081B0}"/>
              </a:ext>
            </a:extLst>
          </p:cNvPr>
          <p:cNvPicPr>
            <a:picLocks noChangeAspect="1"/>
          </p:cNvPicPr>
          <p:nvPr/>
        </p:nvPicPr>
        <p:blipFill>
          <a:blip r:embed="rId7">
            <a:alphaModFix amt="76000"/>
            <a:extLst>
              <a:ext uri="{28A0092B-C50C-407E-A947-70E740481C1C}">
                <a14:useLocalDpi xmlns:a14="http://schemas.microsoft.com/office/drawing/2010/main" val="0"/>
              </a:ext>
            </a:extLst>
          </a:blip>
          <a:stretch>
            <a:fillRect/>
          </a:stretch>
        </p:blipFill>
        <p:spPr>
          <a:xfrm>
            <a:off x="2865893" y="2491391"/>
            <a:ext cx="1371600" cy="1371600"/>
          </a:xfrm>
          <a:prstGeom prst="rect">
            <a:avLst/>
          </a:prstGeom>
          <a:ln>
            <a:solidFill>
              <a:schemeClr val="bg2">
                <a:lumMod val="90000"/>
              </a:schemeClr>
            </a:solidFill>
          </a:ln>
        </p:spPr>
      </p:pic>
      <p:pic>
        <p:nvPicPr>
          <p:cNvPr id="78" name="Picture 77">
            <a:extLst>
              <a:ext uri="{FF2B5EF4-FFF2-40B4-BE49-F238E27FC236}">
                <a16:creationId xmlns:a16="http://schemas.microsoft.com/office/drawing/2014/main" id="{26F76A01-9F36-4BA1-897D-C0754B8D1BE9}"/>
              </a:ext>
            </a:extLst>
          </p:cNvPr>
          <p:cNvPicPr>
            <a:picLocks noChangeAspect="1"/>
          </p:cNvPicPr>
          <p:nvPr/>
        </p:nvPicPr>
        <p:blipFill>
          <a:blip r:embed="rId6">
            <a:alphaModFix amt="68000"/>
            <a:extLst>
              <a:ext uri="{28A0092B-C50C-407E-A947-70E740481C1C}">
                <a14:useLocalDpi xmlns:a14="http://schemas.microsoft.com/office/drawing/2010/main" val="0"/>
              </a:ext>
            </a:extLst>
          </a:blip>
          <a:stretch>
            <a:fillRect/>
          </a:stretch>
        </p:blipFill>
        <p:spPr>
          <a:xfrm>
            <a:off x="2852647" y="4114260"/>
            <a:ext cx="1371600" cy="1371600"/>
          </a:xfrm>
          <a:prstGeom prst="rect">
            <a:avLst/>
          </a:prstGeom>
          <a:ln>
            <a:solidFill>
              <a:schemeClr val="bg2">
                <a:lumMod val="90000"/>
              </a:schemeClr>
            </a:solidFill>
          </a:ln>
        </p:spPr>
      </p:pic>
      <p:sp>
        <p:nvSpPr>
          <p:cNvPr id="60" name="TextBox 59">
            <a:extLst>
              <a:ext uri="{FF2B5EF4-FFF2-40B4-BE49-F238E27FC236}">
                <a16:creationId xmlns:a16="http://schemas.microsoft.com/office/drawing/2014/main" id="{5600C935-A299-41C7-9259-035104CDB61D}"/>
              </a:ext>
            </a:extLst>
          </p:cNvPr>
          <p:cNvSpPr txBox="1"/>
          <p:nvPr/>
        </p:nvSpPr>
        <p:spPr>
          <a:xfrm>
            <a:off x="278309" y="-38508"/>
            <a:ext cx="8797929"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Seeing though scattering using ME</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52" name="Picture 51">
            <a:extLst>
              <a:ext uri="{FF2B5EF4-FFF2-40B4-BE49-F238E27FC236}">
                <a16:creationId xmlns:a16="http://schemas.microsoft.com/office/drawing/2014/main" id="{85A33908-1AAF-4DA4-A00C-FAB13CB8BACD}"/>
              </a:ext>
            </a:extLst>
          </p:cNvPr>
          <p:cNvPicPr>
            <a:picLocks noChangeAspect="1"/>
          </p:cNvPicPr>
          <p:nvPr/>
        </p:nvPicPr>
        <p:blipFill>
          <a:blip r:embed="rId7">
            <a:alphaModFix amt="76000"/>
            <a:extLst>
              <a:ext uri="{28A0092B-C50C-407E-A947-70E740481C1C}">
                <a14:useLocalDpi xmlns:a14="http://schemas.microsoft.com/office/drawing/2010/main" val="0"/>
              </a:ext>
            </a:extLst>
          </a:blip>
          <a:stretch>
            <a:fillRect/>
          </a:stretch>
        </p:blipFill>
        <p:spPr>
          <a:xfrm>
            <a:off x="13499186" y="-851352"/>
            <a:ext cx="1371600" cy="1371600"/>
          </a:xfrm>
          <a:prstGeom prst="rect">
            <a:avLst/>
          </a:prstGeom>
          <a:ln>
            <a:solidFill>
              <a:schemeClr val="bg2">
                <a:lumMod val="90000"/>
              </a:schemeClr>
            </a:solidFill>
          </a:ln>
        </p:spPr>
      </p:pic>
      <p:pic>
        <p:nvPicPr>
          <p:cNvPr id="58" name="Picture 57">
            <a:extLst>
              <a:ext uri="{FF2B5EF4-FFF2-40B4-BE49-F238E27FC236}">
                <a16:creationId xmlns:a16="http://schemas.microsoft.com/office/drawing/2014/main" id="{B0F92A6E-E898-4328-93DC-9C21E1F48DE6}"/>
              </a:ext>
            </a:extLst>
          </p:cNvPr>
          <p:cNvPicPr>
            <a:picLocks noChangeAspect="1"/>
          </p:cNvPicPr>
          <p:nvPr/>
        </p:nvPicPr>
        <p:blipFill>
          <a:blip r:embed="rId4">
            <a:alphaModFix amt="75000"/>
            <a:extLst>
              <a:ext uri="{28A0092B-C50C-407E-A947-70E740481C1C}">
                <a14:useLocalDpi xmlns:a14="http://schemas.microsoft.com/office/drawing/2010/main" val="0"/>
              </a:ext>
            </a:extLst>
          </a:blip>
          <a:stretch>
            <a:fillRect/>
          </a:stretch>
        </p:blipFill>
        <p:spPr>
          <a:xfrm>
            <a:off x="2865893" y="882987"/>
            <a:ext cx="1371600" cy="1371600"/>
          </a:xfrm>
          <a:prstGeom prst="rect">
            <a:avLst/>
          </a:prstGeom>
          <a:ln>
            <a:solidFill>
              <a:schemeClr val="bg1">
                <a:lumMod val="75000"/>
              </a:schemeClr>
            </a:solidFill>
          </a:ln>
        </p:spPr>
      </p:pic>
      <p:sp>
        <p:nvSpPr>
          <p:cNvPr id="80" name="Rectangle 79">
            <a:extLst>
              <a:ext uri="{FF2B5EF4-FFF2-40B4-BE49-F238E27FC236}">
                <a16:creationId xmlns:a16="http://schemas.microsoft.com/office/drawing/2014/main" id="{3D856615-6F87-43A8-BC60-0EBFBC6EA822}"/>
              </a:ext>
            </a:extLst>
          </p:cNvPr>
          <p:cNvSpPr/>
          <p:nvPr/>
        </p:nvSpPr>
        <p:spPr>
          <a:xfrm>
            <a:off x="6557890" y="3433910"/>
            <a:ext cx="1935399"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Overlay</a:t>
            </a:r>
            <a:endParaRPr kumimoji="0" lang="he-IL"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8B6F028-F908-4B7A-8ED3-122C7A8DFD80}"/>
                  </a:ext>
                </a:extLst>
              </p:cNvPr>
              <p:cNvSpPr txBox="1"/>
              <p:nvPr/>
            </p:nvSpPr>
            <p:spPr>
              <a:xfrm>
                <a:off x="5474426" y="4838000"/>
                <a:ext cx="5692754" cy="923330"/>
              </a:xfrm>
              <a:prstGeom prst="rect">
                <a:avLst/>
              </a:prstGeom>
              <a:noFill/>
              <a:ln>
                <a:solidFill>
                  <a:srgbClr val="FFC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Phase Retrieval</a:t>
                </a:r>
                <a14:m>
                  <m:oMath xmlns:m="http://schemas.openxmlformats.org/officeDocument/2006/math">
                    <m:r>
                      <a:rPr kumimoji="0" lang="en-US" sz="5400" b="0" i="0"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nor/>
                      </m:rP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m:t>I</m:t>
                    </m:r>
                    <m:r>
                      <m:rPr>
                        <m:nor/>
                      </m:rPr>
                      <a:rPr kumimoji="0" lang="en-US" sz="5400" b="0" i="0" u="none" strike="noStrike" kern="1200" cap="none" spc="0" normalizeH="0" baseline="0" noProof="0" dirty="0">
                        <a:ln>
                          <a:noFill/>
                        </a:ln>
                        <a:solidFill>
                          <a:prstClr val="white"/>
                        </a:solidFill>
                        <a:effectLst/>
                        <a:uLnTx/>
                        <a:uFillTx/>
                        <a:latin typeface="rtxmi"/>
                        <a:ea typeface="+mn-ea"/>
                        <a:cs typeface="+mn-cs"/>
                      </a:rPr>
                      <m:t>⋆</m:t>
                    </m:r>
                    <m:r>
                      <m:rPr>
                        <m:sty m:val="p"/>
                      </m:rPr>
                      <a:rPr kumimoji="0" lang="en-US" sz="54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I</m:t>
                    </m:r>
                    <m:r>
                      <a:rPr kumimoji="0" lang="en-US" sz="5400" b="0" i="0"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9" name="TextBox 68">
                <a:extLst>
                  <a:ext uri="{FF2B5EF4-FFF2-40B4-BE49-F238E27FC236}">
                    <a16:creationId xmlns:a16="http://schemas.microsoft.com/office/drawing/2014/main" id="{28B6F028-F908-4B7A-8ED3-122C7A8DFD80}"/>
                  </a:ext>
                </a:extLst>
              </p:cNvPr>
              <p:cNvSpPr txBox="1">
                <a:spLocks noRot="1" noChangeAspect="1" noMove="1" noResize="1" noEditPoints="1" noAdjustHandles="1" noChangeArrowheads="1" noChangeShapeType="1" noTextEdit="1"/>
              </p:cNvSpPr>
              <p:nvPr/>
            </p:nvSpPr>
            <p:spPr>
              <a:xfrm>
                <a:off x="5474426" y="4838000"/>
                <a:ext cx="5692754" cy="923330"/>
              </a:xfrm>
              <a:prstGeom prst="rect">
                <a:avLst/>
              </a:prstGeom>
              <a:blipFill>
                <a:blip r:embed="rId21"/>
                <a:stretch>
                  <a:fillRect l="-5556" t="-17647" b="-38562"/>
                </a:stretch>
              </a:blipFill>
              <a:ln>
                <a:solidFill>
                  <a:srgbClr val="FFC000"/>
                </a:solidFill>
              </a:ln>
            </p:spPr>
            <p:txBody>
              <a:bodyPr/>
              <a:lstStyle/>
              <a:p>
                <a:r>
                  <a:rPr lang="LID4096">
                    <a:noFill/>
                  </a:rPr>
                  <a:t> </a:t>
                </a:r>
              </a:p>
            </p:txBody>
          </p:sp>
        </mc:Fallback>
      </mc:AlternateContent>
    </p:spTree>
    <p:custDataLst>
      <p:tags r:id="rId1"/>
    </p:custDataLst>
    <p:extLst>
      <p:ext uri="{BB962C8B-B14F-4D97-AF65-F5344CB8AC3E}">
        <p14:creationId xmlns:p14="http://schemas.microsoft.com/office/powerpoint/2010/main" val="37376957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childTnLst>
                                </p:cTn>
                              </p:par>
                            </p:childTnLst>
                          </p:cTn>
                        </p:par>
                        <p:par>
                          <p:cTn id="44" fill="hold">
                            <p:stCondLst>
                              <p:cond delay="0"/>
                            </p:stCondLst>
                            <p:childTnLst>
                              <p:par>
                                <p:cTn id="45" presetID="42" presetClass="path" presetSubtype="0" accel="50000" decel="50000" fill="hold" nodeType="afterEffect">
                                  <p:stCondLst>
                                    <p:cond delay="0"/>
                                  </p:stCondLst>
                                  <p:childTnLst>
                                    <p:animMotion origin="layout" path="M -0.00131 -0.00324 L 0.28411 0.22593 " pathEditMode="relative" rAng="0" ptsTypes="AA">
                                      <p:cBhvr>
                                        <p:cTn id="46" dur="500" fill="hold"/>
                                        <p:tgtEl>
                                          <p:spTgt spid="58"/>
                                        </p:tgtEl>
                                        <p:attrNameLst>
                                          <p:attrName>ppt_x</p:attrName>
                                          <p:attrName>ppt_y</p:attrName>
                                        </p:attrNameLst>
                                      </p:cBhvr>
                                      <p:rCtr x="14271" y="11458"/>
                                    </p:animMotion>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7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0"/>
                                        </p:tgtEl>
                                        <p:attrNameLst>
                                          <p:attrName>style.visibility</p:attrName>
                                        </p:attrNameLst>
                                      </p:cBhvr>
                                      <p:to>
                                        <p:strVal val="visible"/>
                                      </p:to>
                                    </p:set>
                                  </p:childTnLst>
                                </p:cTn>
                              </p:par>
                              <p:par>
                                <p:cTn id="52" presetID="42" presetClass="path" presetSubtype="0" accel="50000" decel="50000" fill="hold" nodeType="withEffect">
                                  <p:stCondLst>
                                    <p:cond delay="0"/>
                                  </p:stCondLst>
                                  <p:childTnLst>
                                    <p:animMotion origin="layout" path="M 3.95833E-6 0.00417 L 0.28411 -0.0412 " pathEditMode="relative" rAng="0" ptsTypes="AA">
                                      <p:cBhvr>
                                        <p:cTn id="53" dur="500" fill="hold"/>
                                        <p:tgtEl>
                                          <p:spTgt spid="79"/>
                                        </p:tgtEl>
                                        <p:attrNameLst>
                                          <p:attrName>ppt_x</p:attrName>
                                          <p:attrName>ppt_y</p:attrName>
                                        </p:attrNameLst>
                                      </p:cBhvr>
                                      <p:rCtr x="14206" y="-2269"/>
                                    </p:animMotion>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4.375E-6 -0.00162 L 0.28516 -0.31319 " pathEditMode="relative" rAng="0" ptsTypes="AA">
                                      <p:cBhvr>
                                        <p:cTn id="58" dur="500" fill="hold"/>
                                        <p:tgtEl>
                                          <p:spTgt spid="78"/>
                                        </p:tgtEl>
                                        <p:attrNameLst>
                                          <p:attrName>ppt_x</p:attrName>
                                          <p:attrName>ppt_y</p:attrName>
                                        </p:attrNameLst>
                                      </p:cBhvr>
                                      <p:rCtr x="14258" y="-15579"/>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7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7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8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8"/>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nodeType="after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8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6"/>
                                        </p:tgtEl>
                                        <p:attrNameLst>
                                          <p:attrName>style.visibility</p:attrName>
                                        </p:attrNameLst>
                                      </p:cBhvr>
                                      <p:to>
                                        <p:strVal val="visible"/>
                                      </p:to>
                                    </p:set>
                                  </p:childTnLst>
                                </p:cTn>
                              </p:par>
                              <p:par>
                                <p:cTn id="106" presetID="22" presetClass="entr" presetSubtype="4" fill="hold" grpId="0" nodeType="with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down)">
                                      <p:cBhvr>
                                        <p:cTn id="108" dur="500"/>
                                        <p:tgtEl>
                                          <p:spTgt spid="8"/>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36" grpId="0" animBg="1"/>
      <p:bldP spid="46" grpId="0" animBg="1"/>
      <p:bldP spid="47" grpId="0" animBg="1"/>
      <p:bldP spid="48" grpId="0" animBg="1"/>
      <p:bldP spid="49" grpId="0" animBg="1"/>
      <p:bldP spid="50" grpId="0"/>
      <p:bldP spid="51" grpId="0"/>
      <p:bldP spid="53" grpId="0"/>
      <p:bldP spid="54" grpId="0"/>
      <p:bldP spid="55" grpId="0"/>
      <p:bldP spid="56" grpId="0"/>
      <p:bldP spid="61" grpId="0"/>
      <p:bldP spid="62" grpId="0"/>
      <p:bldP spid="63" grpId="0"/>
      <p:bldP spid="64" grpId="0"/>
      <p:bldP spid="65" grpId="0"/>
      <p:bldP spid="66" grpId="0"/>
      <p:bldP spid="67" grpId="0"/>
      <p:bldP spid="8" grpId="0" animBg="1"/>
      <p:bldP spid="71" grpId="0" animBg="1"/>
      <p:bldP spid="68" grpId="0"/>
      <p:bldP spid="3" grpId="0" animBg="1"/>
      <p:bldP spid="70" grpId="0" animBg="1"/>
      <p:bldP spid="72" grpId="0" animBg="1"/>
      <p:bldP spid="80" grpId="0"/>
      <p:bldP spid="80" grpId="1"/>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65487264-5EE9-4477-9380-5D182EDA8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226" y="2309916"/>
            <a:ext cx="3472293" cy="3472293"/>
          </a:xfrm>
          <a:prstGeom prst="rect">
            <a:avLst/>
          </a:prstGeom>
          <a:ln w="19050">
            <a:solidFill>
              <a:srgbClr val="FFFF00"/>
            </a:solidFill>
          </a:ln>
        </p:spPr>
      </p:pic>
      <p:pic>
        <p:nvPicPr>
          <p:cNvPr id="58" name="Picture 57">
            <a:extLst>
              <a:ext uri="{FF2B5EF4-FFF2-40B4-BE49-F238E27FC236}">
                <a16:creationId xmlns:a16="http://schemas.microsoft.com/office/drawing/2014/main" id="{B0793C40-2AF3-475E-9DFC-168EE9D8EA44}"/>
              </a:ext>
            </a:extLst>
          </p:cNvPr>
          <p:cNvPicPr>
            <a:picLocks noChangeAspect="1"/>
          </p:cNvPicPr>
          <p:nvPr/>
        </p:nvPicPr>
        <p:blipFill>
          <a:blip r:embed="rId5">
            <a:alphaModFix amt="58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800264" y="2320431"/>
            <a:ext cx="3472292" cy="3472292"/>
          </a:xfrm>
          <a:prstGeom prst="rect">
            <a:avLst/>
          </a:prstGeom>
          <a:ln w="19050">
            <a:solidFill>
              <a:srgbClr val="FFFF00"/>
            </a:solidFill>
          </a:ln>
        </p:spPr>
      </p:pic>
      <p:sp>
        <p:nvSpPr>
          <p:cNvPr id="59" name="Title 1">
            <a:extLst>
              <a:ext uri="{FF2B5EF4-FFF2-40B4-BE49-F238E27FC236}">
                <a16:creationId xmlns:a16="http://schemas.microsoft.com/office/drawing/2014/main" id="{246FBA52-B29C-49C1-8E56-6975468610D7}"/>
              </a:ext>
            </a:extLst>
          </p:cNvPr>
          <p:cNvSpPr txBox="1">
            <a:spLocks/>
          </p:cNvSpPr>
          <p:nvPr/>
        </p:nvSpPr>
        <p:spPr>
          <a:xfrm>
            <a:off x="91935" y="-13446"/>
            <a:ext cx="11362467" cy="9204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a:solidFill>
                  <a:srgbClr val="FFC000"/>
                </a:solidFill>
              </a:rPr>
              <a:t>Reconstruction using local speckle correlation</a:t>
            </a:r>
          </a:p>
        </p:txBody>
      </p:sp>
      <p:sp>
        <p:nvSpPr>
          <p:cNvPr id="10" name="Rectangle 9">
            <a:extLst>
              <a:ext uri="{FF2B5EF4-FFF2-40B4-BE49-F238E27FC236}">
                <a16:creationId xmlns:a16="http://schemas.microsoft.com/office/drawing/2014/main" id="{1EEF20A3-EFAF-47E0-B94C-43031C69288F}"/>
              </a:ext>
            </a:extLst>
          </p:cNvPr>
          <p:cNvSpPr/>
          <p:nvPr/>
        </p:nvSpPr>
        <p:spPr>
          <a:xfrm>
            <a:off x="6595503" y="1207477"/>
            <a:ext cx="4635205" cy="4670476"/>
          </a:xfrm>
          <a:prstGeom prst="rect">
            <a:avLst/>
          </a:prstGeom>
          <a:ln w="76200">
            <a:solidFill>
              <a:srgbClr val="00FFFF"/>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LID4096" dirty="0"/>
          </a:p>
        </p:txBody>
      </p:sp>
      <p:sp>
        <p:nvSpPr>
          <p:cNvPr id="72" name="TextBox 71">
            <a:extLst>
              <a:ext uri="{FF2B5EF4-FFF2-40B4-BE49-F238E27FC236}">
                <a16:creationId xmlns:a16="http://schemas.microsoft.com/office/drawing/2014/main" id="{AECCED87-101F-48A9-8AC5-16DA55EABC46}"/>
              </a:ext>
            </a:extLst>
          </p:cNvPr>
          <p:cNvSpPr txBox="1"/>
          <p:nvPr/>
        </p:nvSpPr>
        <p:spPr>
          <a:xfrm>
            <a:off x="301552" y="2090750"/>
            <a:ext cx="3046534" cy="1569660"/>
          </a:xfrm>
          <a:prstGeom prst="rect">
            <a:avLst/>
          </a:prstGeom>
          <a:noFill/>
        </p:spPr>
        <p:txBody>
          <a:bodyPr wrap="square" rtlCol="0">
            <a:spAutoFit/>
          </a:bodyPr>
          <a:lstStyle/>
          <a:p>
            <a:pPr algn="l"/>
            <a:r>
              <a:rPr lang="en-US" sz="3200" b="1" dirty="0">
                <a:solidFill>
                  <a:srgbClr val="00FFFF"/>
                </a:solidFill>
                <a:cs typeface="Arial" panose="020B0604020202020204" pitchFamily="34" charset="0"/>
              </a:rPr>
              <a:t>Previously</a:t>
            </a:r>
            <a:r>
              <a:rPr lang="en-US" sz="3200" dirty="0">
                <a:solidFill>
                  <a:srgbClr val="00FFFF"/>
                </a:solidFill>
                <a:cs typeface="Arial" panose="020B0604020202020204" pitchFamily="34" charset="0"/>
              </a:rPr>
              <a:t>: sum over full frame</a:t>
            </a:r>
            <a:endParaRPr lang="LID4096" sz="3200" dirty="0">
              <a:solidFill>
                <a:srgbClr val="00FFFF"/>
              </a:solidFill>
              <a:cs typeface="Arial" panose="020B0604020202020204" pitchFamily="34" charset="0"/>
            </a:endParaRPr>
          </a:p>
        </p:txBody>
      </p:sp>
      <p:sp>
        <p:nvSpPr>
          <p:cNvPr id="31" name="Rectangle 30">
            <a:extLst>
              <a:ext uri="{FF2B5EF4-FFF2-40B4-BE49-F238E27FC236}">
                <a16:creationId xmlns:a16="http://schemas.microsoft.com/office/drawing/2014/main" id="{AE1BAEF6-773F-4616-8EE2-304DF0A185C5}"/>
              </a:ext>
            </a:extLst>
          </p:cNvPr>
          <p:cNvSpPr/>
          <p:nvPr/>
        </p:nvSpPr>
        <p:spPr>
          <a:xfrm>
            <a:off x="8788384" y="3374240"/>
            <a:ext cx="1297946" cy="1189187"/>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4" name="TextBox 73">
            <a:extLst>
              <a:ext uri="{FF2B5EF4-FFF2-40B4-BE49-F238E27FC236}">
                <a16:creationId xmlns:a16="http://schemas.microsoft.com/office/drawing/2014/main" id="{D1977526-25AE-4DC5-89CD-83753CCC03B7}"/>
              </a:ext>
            </a:extLst>
          </p:cNvPr>
          <p:cNvSpPr txBox="1"/>
          <p:nvPr/>
        </p:nvSpPr>
        <p:spPr>
          <a:xfrm>
            <a:off x="219663" y="3858975"/>
            <a:ext cx="2643040" cy="1569660"/>
          </a:xfrm>
          <a:prstGeom prst="rect">
            <a:avLst/>
          </a:prstGeom>
          <a:noFill/>
        </p:spPr>
        <p:txBody>
          <a:bodyPr wrap="square" rtlCol="0">
            <a:spAutoFit/>
          </a:bodyPr>
          <a:lstStyle/>
          <a:p>
            <a:pPr algn="l"/>
            <a:r>
              <a:rPr lang="en-US" sz="3200" b="1" dirty="0">
                <a:solidFill>
                  <a:srgbClr val="00FF00"/>
                </a:solidFill>
                <a:cs typeface="Arial" panose="020B0604020202020204" pitchFamily="34" charset="0"/>
              </a:rPr>
              <a:t>Ours</a:t>
            </a:r>
            <a:r>
              <a:rPr lang="en-US" sz="3200" dirty="0">
                <a:solidFill>
                  <a:srgbClr val="00FF00"/>
                </a:solidFill>
                <a:cs typeface="Arial" panose="020B0604020202020204" pitchFamily="34" charset="0"/>
              </a:rPr>
              <a:t>: </a:t>
            </a:r>
          </a:p>
          <a:p>
            <a:pPr algn="l"/>
            <a:r>
              <a:rPr lang="en-US" sz="3200" dirty="0">
                <a:solidFill>
                  <a:srgbClr val="00FF00"/>
                </a:solidFill>
                <a:cs typeface="Arial" panose="020B0604020202020204" pitchFamily="34" charset="0"/>
              </a:rPr>
              <a:t>sum over local window</a:t>
            </a:r>
            <a:endParaRPr lang="LID4096" sz="3200" dirty="0">
              <a:solidFill>
                <a:srgbClr val="00FF00"/>
              </a:solidFill>
              <a:cs typeface="Arial" panose="020B0604020202020204" pitchFamily="34" charset="0"/>
            </a:endParaRPr>
          </a:p>
        </p:txBody>
      </p:sp>
      <p:sp>
        <p:nvSpPr>
          <p:cNvPr id="4" name="Arrow: Right 3">
            <a:extLst>
              <a:ext uri="{FF2B5EF4-FFF2-40B4-BE49-F238E27FC236}">
                <a16:creationId xmlns:a16="http://schemas.microsoft.com/office/drawing/2014/main" id="{60CD309E-A5B1-4E27-89C2-C8E4E4A694EE}"/>
              </a:ext>
            </a:extLst>
          </p:cNvPr>
          <p:cNvSpPr/>
          <p:nvPr/>
        </p:nvSpPr>
        <p:spPr>
          <a:xfrm>
            <a:off x="2869850" y="2483439"/>
            <a:ext cx="580727" cy="604915"/>
          </a:xfrm>
          <a:prstGeom prst="rightArrow">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Arrow: Right 20">
            <a:extLst>
              <a:ext uri="{FF2B5EF4-FFF2-40B4-BE49-F238E27FC236}">
                <a16:creationId xmlns:a16="http://schemas.microsoft.com/office/drawing/2014/main" id="{E7AFE001-299B-433F-BA02-1521421E2244}"/>
              </a:ext>
            </a:extLst>
          </p:cNvPr>
          <p:cNvSpPr/>
          <p:nvPr/>
        </p:nvSpPr>
        <p:spPr>
          <a:xfrm>
            <a:off x="2869850" y="4317512"/>
            <a:ext cx="540005" cy="604915"/>
          </a:xfrm>
          <a:prstGeom prst="rightArrow">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Rectangle: Rounded Corners 21">
            <a:extLst>
              <a:ext uri="{FF2B5EF4-FFF2-40B4-BE49-F238E27FC236}">
                <a16:creationId xmlns:a16="http://schemas.microsoft.com/office/drawing/2014/main" id="{F742CC48-8597-4970-B637-5BAE5E8D5204}"/>
              </a:ext>
            </a:extLst>
          </p:cNvPr>
          <p:cNvSpPr/>
          <p:nvPr/>
        </p:nvSpPr>
        <p:spPr>
          <a:xfrm>
            <a:off x="3908784" y="2189233"/>
            <a:ext cx="2062836" cy="783193"/>
          </a:xfrm>
          <a:prstGeom prst="roundRect">
            <a:avLst/>
          </a:prstGeom>
          <a:solidFill>
            <a:srgbClr val="FFFF99"/>
          </a:solidFill>
          <a:ln w="57150">
            <a:solidFill>
              <a:srgbClr val="00FFFF"/>
            </a:solidFill>
          </a:ln>
        </p:spPr>
        <p:txBody>
          <a:bodyPr wrap="square">
            <a:spAutoFit/>
          </a:bodyPr>
          <a:lstStyle/>
          <a:p>
            <a:pPr algn="ctr"/>
            <a:r>
              <a:rPr lang="en-US" sz="4000" b="1" dirty="0"/>
              <a:t>Noisy</a:t>
            </a:r>
            <a:endParaRPr lang="en-US" sz="6000" b="1" dirty="0"/>
          </a:p>
        </p:txBody>
      </p:sp>
      <p:sp>
        <p:nvSpPr>
          <p:cNvPr id="24" name="Rectangle: Rounded Corners 23">
            <a:extLst>
              <a:ext uri="{FF2B5EF4-FFF2-40B4-BE49-F238E27FC236}">
                <a16:creationId xmlns:a16="http://schemas.microsoft.com/office/drawing/2014/main" id="{99F3D5A6-86FE-460B-90B9-919F28EC8012}"/>
              </a:ext>
            </a:extLst>
          </p:cNvPr>
          <p:cNvSpPr/>
          <p:nvPr/>
        </p:nvSpPr>
        <p:spPr>
          <a:xfrm>
            <a:off x="3575954" y="3489030"/>
            <a:ext cx="2706195" cy="2485787"/>
          </a:xfrm>
          <a:prstGeom prst="roundRect">
            <a:avLst/>
          </a:prstGeom>
          <a:solidFill>
            <a:srgbClr val="FFFF99"/>
          </a:solidFill>
          <a:ln w="57150">
            <a:solidFill>
              <a:srgbClr val="00FF00"/>
            </a:solidFill>
          </a:ln>
        </p:spPr>
        <p:txBody>
          <a:bodyPr wrap="square">
            <a:spAutoFit/>
          </a:bodyPr>
          <a:lstStyle/>
          <a:p>
            <a:pPr algn="ctr"/>
            <a:r>
              <a:rPr lang="en-US" sz="2800" b="1" dirty="0"/>
              <a:t>Theorem: order of magnitude increase in  SNR</a:t>
            </a:r>
          </a:p>
        </p:txBody>
      </p:sp>
      <p:grpSp>
        <p:nvGrpSpPr>
          <p:cNvPr id="3" name="Group 2"/>
          <p:cNvGrpSpPr/>
          <p:nvPr/>
        </p:nvGrpSpPr>
        <p:grpSpPr>
          <a:xfrm>
            <a:off x="4591913" y="873044"/>
            <a:ext cx="3256936" cy="800030"/>
            <a:chOff x="4065998" y="1021012"/>
            <a:chExt cx="3256936" cy="800030"/>
          </a:xfrm>
        </p:grpSpPr>
        <p:sp>
          <p:nvSpPr>
            <p:cNvPr id="18" name="TextBox 17">
              <a:extLst>
                <a:ext uri="{FF2B5EF4-FFF2-40B4-BE49-F238E27FC236}">
                  <a16:creationId xmlns:a16="http://schemas.microsoft.com/office/drawing/2014/main" id="{6FC43932-F59D-4FF6-BA59-93768920680E}"/>
                </a:ext>
              </a:extLst>
            </p:cNvPr>
            <p:cNvSpPr txBox="1"/>
            <p:nvPr/>
          </p:nvSpPr>
          <p:spPr>
            <a:xfrm>
              <a:off x="4065998" y="1021012"/>
              <a:ext cx="3256936" cy="64633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000" dirty="0">
                  <a:solidFill>
                    <a:schemeClr val="tx1"/>
                  </a:solidFill>
                  <a:latin typeface="Times New Roman" panose="02020603050405020304" pitchFamily="18" charset="0"/>
                  <a:cs typeface="Times New Roman" panose="02020603050405020304" pitchFamily="18" charset="0"/>
                </a:rPr>
                <a:t>Correlation</a:t>
              </a:r>
              <a:r>
                <a:rPr lang="en-US" sz="2800"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I</a:t>
              </a:r>
              <a:r>
                <a:rPr lang="en-US" sz="2800" baseline="-25000" dirty="0" err="1">
                  <a:solidFill>
                    <a:schemeClr val="tx1"/>
                  </a:solidFill>
                  <a:latin typeface="Times New Roman" panose="02020603050405020304" pitchFamily="18" charset="0"/>
                  <a:cs typeface="Times New Roman" panose="02020603050405020304" pitchFamily="18" charset="0"/>
                </a:rPr>
                <a:t>x</a:t>
              </a:r>
              <a:r>
                <a:rPr lang="en-US" sz="2800" dirty="0" err="1">
                  <a:solidFill>
                    <a:schemeClr val="tx1"/>
                  </a:solidFill>
                  <a:latin typeface="Times New Roman" panose="02020603050405020304" pitchFamily="18" charset="0"/>
                  <a:cs typeface="Times New Roman" panose="02020603050405020304" pitchFamily="18" charset="0"/>
                </a:rPr>
                <a:t>·I</a:t>
              </a:r>
              <a:r>
                <a:rPr lang="en-US" sz="2800" baseline="-25000" dirty="0" err="1">
                  <a:solidFill>
                    <a:schemeClr val="tx1"/>
                  </a:solidFill>
                  <a:latin typeface="Times New Roman" panose="02020603050405020304" pitchFamily="18" charset="0"/>
                  <a:cs typeface="Times New Roman" panose="02020603050405020304" pitchFamily="18" charset="0"/>
                </a:rPr>
                <a:t>x</a:t>
              </a:r>
              <a:r>
                <a:rPr lang="en-US" sz="2800" baseline="-25000" dirty="0">
                  <a:solidFill>
                    <a:schemeClr val="tx1"/>
                  </a:solidFill>
                  <a:latin typeface="Times New Roman" panose="02020603050405020304" pitchFamily="18" charset="0"/>
                  <a:cs typeface="Times New Roman" panose="02020603050405020304" pitchFamily="18" charset="0"/>
                </a:rPr>
                <a:t>+</a:t>
              </a:r>
              <a:r>
                <a:rPr lang="el-GR" sz="2800" baseline="-25000" dirty="0">
                  <a:solidFill>
                    <a:schemeClr val="tx1"/>
                  </a:solidFill>
                  <a:latin typeface="Times New Roman" panose="02020603050405020304" pitchFamily="18" charset="0"/>
                  <a:cs typeface="Times New Roman" panose="02020603050405020304" pitchFamily="18" charset="0"/>
                </a:rPr>
                <a:t>Δ</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5663286" y="1297822"/>
              <a:ext cx="304892" cy="523220"/>
            </a:xfrm>
            <a:prstGeom prst="rect">
              <a:avLst/>
            </a:prstGeom>
          </p:spPr>
          <p:txBody>
            <a:bodyPr wrap="none">
              <a:spAutoFit/>
            </a:bodyPr>
            <a:lstStyle/>
            <a:p>
              <a:r>
                <a:rPr lang="en-US" sz="2800" baseline="-25000" dirty="0">
                  <a:latin typeface="Times New Roman" panose="02020603050405020304" pitchFamily="18" charset="0"/>
                  <a:cs typeface="Times New Roman" panose="02020603050405020304" pitchFamily="18" charset="0"/>
                </a:rPr>
                <a:t>x</a:t>
              </a:r>
              <a:endParaRPr lang="he-IL" sz="2800" dirty="0"/>
            </a:p>
          </p:txBody>
        </p:sp>
      </p:grpSp>
      <p:sp>
        <p:nvSpPr>
          <p:cNvPr id="20" name="Oval 19">
            <a:extLst>
              <a:ext uri="{FF2B5EF4-FFF2-40B4-BE49-F238E27FC236}">
                <a16:creationId xmlns:a16="http://schemas.microsoft.com/office/drawing/2014/main" id="{DB26DBF7-FFE3-4469-A53B-5FD12655C62D}"/>
              </a:ext>
            </a:extLst>
          </p:cNvPr>
          <p:cNvSpPr/>
          <p:nvPr/>
        </p:nvSpPr>
        <p:spPr>
          <a:xfrm rot="2013098">
            <a:off x="6934267" y="1016684"/>
            <a:ext cx="1428350" cy="3013908"/>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TextBox 22">
            <a:extLst>
              <a:ext uri="{FF2B5EF4-FFF2-40B4-BE49-F238E27FC236}">
                <a16:creationId xmlns:a16="http://schemas.microsoft.com/office/drawing/2014/main" id="{11AE9B3D-6BA9-43D5-97EA-AED475B54007}"/>
              </a:ext>
            </a:extLst>
          </p:cNvPr>
          <p:cNvSpPr txBox="1"/>
          <p:nvPr/>
        </p:nvSpPr>
        <p:spPr>
          <a:xfrm>
            <a:off x="8764600" y="1179227"/>
            <a:ext cx="1955900" cy="1200329"/>
          </a:xfrm>
          <a:prstGeom prst="rect">
            <a:avLst/>
          </a:prstGeom>
          <a:noFill/>
        </p:spPr>
        <p:txBody>
          <a:bodyPr wrap="square" rtlCol="0">
            <a:spAutoFit/>
          </a:bodyPr>
          <a:lstStyle/>
          <a:p>
            <a:pPr algn="l"/>
            <a:r>
              <a:rPr lang="en-US" sz="3600" dirty="0">
                <a:solidFill>
                  <a:schemeClr val="bg1">
                    <a:lumMod val="75000"/>
                  </a:schemeClr>
                </a:solidFill>
                <a:cs typeface="Arial" panose="020B0604020202020204" pitchFamily="34" charset="0"/>
              </a:rPr>
              <a:t>Just noise</a:t>
            </a:r>
            <a:endParaRPr lang="LID4096" sz="3600" dirty="0">
              <a:solidFill>
                <a:schemeClr val="bg1">
                  <a:lumMod val="75000"/>
                </a:schemeClr>
              </a:solidFill>
              <a:cs typeface="Arial" panose="020B0604020202020204" pitchFamily="34" charset="0"/>
            </a:endParaRPr>
          </a:p>
        </p:txBody>
      </p:sp>
      <p:grpSp>
        <p:nvGrpSpPr>
          <p:cNvPr id="25" name="Group 24">
            <a:extLst>
              <a:ext uri="{FF2B5EF4-FFF2-40B4-BE49-F238E27FC236}">
                <a16:creationId xmlns:a16="http://schemas.microsoft.com/office/drawing/2014/main" id="{6B2A773C-F978-4C01-972B-0C3819E1CAD6}"/>
              </a:ext>
            </a:extLst>
          </p:cNvPr>
          <p:cNvGrpSpPr/>
          <p:nvPr/>
        </p:nvGrpSpPr>
        <p:grpSpPr>
          <a:xfrm>
            <a:off x="4555868" y="790262"/>
            <a:ext cx="3256937" cy="800030"/>
            <a:chOff x="3575955" y="1081766"/>
            <a:chExt cx="3256937" cy="800030"/>
          </a:xfrm>
        </p:grpSpPr>
        <p:sp>
          <p:nvSpPr>
            <p:cNvPr id="26" name="Rectangle 25">
              <a:extLst>
                <a:ext uri="{FF2B5EF4-FFF2-40B4-BE49-F238E27FC236}">
                  <a16:creationId xmlns:a16="http://schemas.microsoft.com/office/drawing/2014/main" id="{5511B382-F621-442E-8DA3-9E57188A58B9}"/>
                </a:ext>
              </a:extLst>
            </p:cNvPr>
            <p:cNvSpPr/>
            <p:nvPr/>
          </p:nvSpPr>
          <p:spPr>
            <a:xfrm>
              <a:off x="3575955" y="1165787"/>
              <a:ext cx="3193434" cy="71600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e-IL"/>
            </a:p>
          </p:txBody>
        </p:sp>
        <p:grpSp>
          <p:nvGrpSpPr>
            <p:cNvPr id="27" name="Group 26">
              <a:extLst>
                <a:ext uri="{FF2B5EF4-FFF2-40B4-BE49-F238E27FC236}">
                  <a16:creationId xmlns:a16="http://schemas.microsoft.com/office/drawing/2014/main" id="{19FAFDD7-7E52-43CE-96A2-EA95274B7E62}"/>
                </a:ext>
              </a:extLst>
            </p:cNvPr>
            <p:cNvGrpSpPr/>
            <p:nvPr/>
          </p:nvGrpSpPr>
          <p:grpSpPr>
            <a:xfrm>
              <a:off x="3575956" y="1081766"/>
              <a:ext cx="3256936" cy="800030"/>
              <a:chOff x="4065998" y="1021012"/>
              <a:chExt cx="3256936" cy="800030"/>
            </a:xfrm>
          </p:grpSpPr>
          <p:sp>
            <p:nvSpPr>
              <p:cNvPr id="28" name="TextBox 27">
                <a:extLst>
                  <a:ext uri="{FF2B5EF4-FFF2-40B4-BE49-F238E27FC236}">
                    <a16:creationId xmlns:a16="http://schemas.microsoft.com/office/drawing/2014/main" id="{84D547C7-E2A6-4BAA-9887-F181E509FA23}"/>
                  </a:ext>
                </a:extLst>
              </p:cNvPr>
              <p:cNvSpPr txBox="1"/>
              <p:nvPr/>
            </p:nvSpPr>
            <p:spPr>
              <a:xfrm>
                <a:off x="4065998" y="1021012"/>
                <a:ext cx="3256936" cy="64633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000" dirty="0">
                    <a:solidFill>
                      <a:schemeClr val="tx1"/>
                    </a:solidFill>
                    <a:latin typeface="Times New Roman" panose="02020603050405020304" pitchFamily="18" charset="0"/>
                    <a:cs typeface="Times New Roman" panose="02020603050405020304" pitchFamily="18" charset="0"/>
                  </a:rPr>
                  <a:t>Correlation(</a:t>
                </a:r>
                <a:r>
                  <a:rPr lang="el-GR" sz="2000" dirty="0">
                    <a:solidFill>
                      <a:schemeClr val="tx1"/>
                    </a:solidFill>
                    <a:latin typeface="Times New Roman" panose="02020603050405020304" pitchFamily="18" charset="0"/>
                    <a:cs typeface="Times New Roman" panose="02020603050405020304" pitchFamily="18" charset="0"/>
                  </a:rPr>
                  <a:t>Δ</a:t>
                </a:r>
                <a:r>
                  <a:rPr lang="en-US" sz="20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I</a:t>
                </a:r>
                <a:r>
                  <a:rPr lang="en-US" sz="2800" baseline="-25000" dirty="0" err="1">
                    <a:solidFill>
                      <a:schemeClr val="tx1"/>
                    </a:solidFill>
                    <a:latin typeface="Times New Roman" panose="02020603050405020304" pitchFamily="18" charset="0"/>
                    <a:cs typeface="Times New Roman" panose="02020603050405020304" pitchFamily="18" charset="0"/>
                  </a:rPr>
                  <a:t>x</a:t>
                </a:r>
                <a:r>
                  <a:rPr lang="en-US" sz="2800" dirty="0" err="1">
                    <a:solidFill>
                      <a:schemeClr val="tx1"/>
                    </a:solidFill>
                    <a:latin typeface="Times New Roman" panose="02020603050405020304" pitchFamily="18" charset="0"/>
                    <a:cs typeface="Times New Roman" panose="02020603050405020304" pitchFamily="18" charset="0"/>
                  </a:rPr>
                  <a:t>·I</a:t>
                </a:r>
                <a:r>
                  <a:rPr lang="en-US" sz="2800" baseline="-25000" dirty="0" err="1">
                    <a:solidFill>
                      <a:schemeClr val="tx1"/>
                    </a:solidFill>
                    <a:latin typeface="Times New Roman" panose="02020603050405020304" pitchFamily="18" charset="0"/>
                    <a:cs typeface="Times New Roman" panose="02020603050405020304" pitchFamily="18" charset="0"/>
                  </a:rPr>
                  <a:t>x</a:t>
                </a:r>
                <a:r>
                  <a:rPr lang="en-US" sz="2800" baseline="-25000" dirty="0">
                    <a:solidFill>
                      <a:schemeClr val="tx1"/>
                    </a:solidFill>
                    <a:latin typeface="Times New Roman" panose="02020603050405020304" pitchFamily="18" charset="0"/>
                    <a:cs typeface="Times New Roman" panose="02020603050405020304" pitchFamily="18" charset="0"/>
                  </a:rPr>
                  <a:t>+</a:t>
                </a:r>
                <a:r>
                  <a:rPr lang="el-GR" sz="2800" baseline="-25000" dirty="0">
                    <a:solidFill>
                      <a:schemeClr val="tx1"/>
                    </a:solidFill>
                    <a:latin typeface="Times New Roman" panose="02020603050405020304" pitchFamily="18" charset="0"/>
                    <a:cs typeface="Times New Roman" panose="02020603050405020304" pitchFamily="18" charset="0"/>
                  </a:rPr>
                  <a:t>Δ</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29" name="Rectangle 28">
                <a:extLst>
                  <a:ext uri="{FF2B5EF4-FFF2-40B4-BE49-F238E27FC236}">
                    <a16:creationId xmlns:a16="http://schemas.microsoft.com/office/drawing/2014/main" id="{05761B4B-E834-499E-9755-E3F0109F16B2}"/>
                  </a:ext>
                </a:extLst>
              </p:cNvPr>
              <p:cNvSpPr/>
              <p:nvPr/>
            </p:nvSpPr>
            <p:spPr>
              <a:xfrm>
                <a:off x="5996459" y="1297822"/>
                <a:ext cx="304892" cy="523220"/>
              </a:xfrm>
              <a:prstGeom prst="rect">
                <a:avLst/>
              </a:prstGeom>
            </p:spPr>
            <p:txBody>
              <a:bodyPr wrap="none">
                <a:spAutoFit/>
              </a:bodyPr>
              <a:lstStyle/>
              <a:p>
                <a:r>
                  <a:rPr lang="en-US" sz="2800" baseline="-25000" dirty="0">
                    <a:latin typeface="Times New Roman" panose="02020603050405020304" pitchFamily="18" charset="0"/>
                    <a:cs typeface="Times New Roman" panose="02020603050405020304" pitchFamily="18" charset="0"/>
                  </a:rPr>
                  <a:t>x</a:t>
                </a:r>
                <a:endParaRPr lang="he-IL" sz="2800" dirty="0"/>
              </a:p>
            </p:txBody>
          </p:sp>
        </p:grpSp>
      </p:grpSp>
      <p:sp>
        <p:nvSpPr>
          <p:cNvPr id="30" name="TextBox 29">
            <a:extLst>
              <a:ext uri="{FF2B5EF4-FFF2-40B4-BE49-F238E27FC236}">
                <a16:creationId xmlns:a16="http://schemas.microsoft.com/office/drawing/2014/main" id="{5CB94FB1-6EC8-41EE-A821-91E37D2046FB}"/>
              </a:ext>
            </a:extLst>
          </p:cNvPr>
          <p:cNvSpPr txBox="1"/>
          <p:nvPr/>
        </p:nvSpPr>
        <p:spPr>
          <a:xfrm>
            <a:off x="304049" y="997989"/>
            <a:ext cx="4300326" cy="954107"/>
          </a:xfrm>
          <a:prstGeom prst="rect">
            <a:avLst/>
          </a:prstGeom>
          <a:noFill/>
        </p:spPr>
        <p:txBody>
          <a:bodyPr wrap="square" rtlCol="0">
            <a:spAutoFit/>
          </a:bodyPr>
          <a:lstStyle/>
          <a:p>
            <a:pPr algn="l"/>
            <a:r>
              <a:rPr lang="en-US" sz="2800" dirty="0">
                <a:solidFill>
                  <a:srgbClr val="FFFF00"/>
                </a:solidFill>
                <a:cs typeface="Arial" panose="020B0604020202020204" pitchFamily="34" charset="0"/>
              </a:rPr>
              <a:t>What illuminators produce this image?</a:t>
            </a:r>
            <a:endParaRPr lang="LID4096" sz="2800" dirty="0">
              <a:solidFill>
                <a:srgbClr val="FFFF00"/>
              </a:solidFill>
              <a:cs typeface="Arial" panose="020B0604020202020204" pitchFamily="34" charset="0"/>
            </a:endParaRPr>
          </a:p>
        </p:txBody>
      </p:sp>
    </p:spTree>
    <p:custDataLst>
      <p:tags r:id="rId1"/>
    </p:custDataLst>
    <p:extLst>
      <p:ext uri="{BB962C8B-B14F-4D97-AF65-F5344CB8AC3E}">
        <p14:creationId xmlns:p14="http://schemas.microsoft.com/office/powerpoint/2010/main" val="24605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04 4.81481E-6 L -0.09414 -0.00487 L -0.09687 -0.072 L 0.1793 -0.07061 L 0.17734 -0.14977 L 0.03919 -0.15255 " pathEditMode="relative" rAng="0" ptsTypes="AAAAAA">
                                      <p:cBhvr>
                                        <p:cTn id="6" dur="2000" fill="hold"/>
                                        <p:tgtEl>
                                          <p:spTgt spid="58"/>
                                        </p:tgtEl>
                                        <p:attrNameLst>
                                          <p:attrName>ppt_x</p:attrName>
                                          <p:attrName>ppt_y</p:attrName>
                                        </p:attrNameLst>
                                      </p:cBhvr>
                                      <p:rCtr x="3711" y="-763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2" grpId="0"/>
      <p:bldP spid="31" grpId="0" animBg="1"/>
      <p:bldP spid="74" grpId="0"/>
      <p:bldP spid="4" grpId="0" animBg="1"/>
      <p:bldP spid="21" grpId="0" animBg="1"/>
      <p:bldP spid="22" grpId="0" animBg="1"/>
      <p:bldP spid="24" grpId="0" animBg="1"/>
      <p:bldP spid="20"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10C03E3-5D2A-461E-805C-DD05C2F56E74}"/>
              </a:ext>
            </a:extLst>
          </p:cNvPr>
          <p:cNvGrpSpPr/>
          <p:nvPr/>
        </p:nvGrpSpPr>
        <p:grpSpPr>
          <a:xfrm>
            <a:off x="1627086" y="884108"/>
            <a:ext cx="4794984" cy="3600000"/>
            <a:chOff x="438238" y="1109966"/>
            <a:chExt cx="4794984" cy="3600000"/>
          </a:xfrm>
        </p:grpSpPr>
        <p:pic>
          <p:nvPicPr>
            <p:cNvPr id="26" name="Picture 25">
              <a:extLst>
                <a:ext uri="{FF2B5EF4-FFF2-40B4-BE49-F238E27FC236}">
                  <a16:creationId xmlns:a16="http://schemas.microsoft.com/office/drawing/2014/main" id="{00E51C90-F3F2-425E-8004-4596A4E7BA4E}"/>
                </a:ext>
              </a:extLst>
            </p:cNvPr>
            <p:cNvPicPr>
              <a:picLocks noChangeAspect="1"/>
            </p:cNvPicPr>
            <p:nvPr/>
          </p:nvPicPr>
          <p:blipFill>
            <a:blip r:embed="rId4"/>
            <a:stretch>
              <a:fillRect/>
            </a:stretch>
          </p:blipFill>
          <p:spPr>
            <a:xfrm>
              <a:off x="438238" y="1109966"/>
              <a:ext cx="4794984" cy="3600000"/>
            </a:xfrm>
            <a:prstGeom prst="rect">
              <a:avLst/>
            </a:prstGeom>
          </p:spPr>
        </p:pic>
        <p:sp>
          <p:nvSpPr>
            <p:cNvPr id="27" name="Rectangle 26">
              <a:extLst>
                <a:ext uri="{FF2B5EF4-FFF2-40B4-BE49-F238E27FC236}">
                  <a16:creationId xmlns:a16="http://schemas.microsoft.com/office/drawing/2014/main" id="{BEEEFC39-131F-48CA-B091-151D63BD5934}"/>
                </a:ext>
              </a:extLst>
            </p:cNvPr>
            <p:cNvSpPr/>
            <p:nvPr/>
          </p:nvSpPr>
          <p:spPr>
            <a:xfrm>
              <a:off x="1124319" y="1260389"/>
              <a:ext cx="3422821" cy="312626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22" name="Group 21">
            <a:extLst>
              <a:ext uri="{FF2B5EF4-FFF2-40B4-BE49-F238E27FC236}">
                <a16:creationId xmlns:a16="http://schemas.microsoft.com/office/drawing/2014/main" id="{7DE490BA-AB08-4B09-AB8E-1DC006244217}"/>
              </a:ext>
            </a:extLst>
          </p:cNvPr>
          <p:cNvGrpSpPr/>
          <p:nvPr/>
        </p:nvGrpSpPr>
        <p:grpSpPr>
          <a:xfrm>
            <a:off x="6499373" y="900559"/>
            <a:ext cx="4794984" cy="3600000"/>
            <a:chOff x="7397016" y="1094613"/>
            <a:chExt cx="4794984" cy="3600000"/>
          </a:xfrm>
        </p:grpSpPr>
        <p:pic>
          <p:nvPicPr>
            <p:cNvPr id="23" name="Picture 22">
              <a:extLst>
                <a:ext uri="{FF2B5EF4-FFF2-40B4-BE49-F238E27FC236}">
                  <a16:creationId xmlns:a16="http://schemas.microsoft.com/office/drawing/2014/main" id="{AF808584-9F18-44E9-8562-F67703FB64CA}"/>
                </a:ext>
              </a:extLst>
            </p:cNvPr>
            <p:cNvPicPr>
              <a:picLocks noChangeAspect="1"/>
            </p:cNvPicPr>
            <p:nvPr/>
          </p:nvPicPr>
          <p:blipFill>
            <a:blip r:embed="rId5"/>
            <a:stretch>
              <a:fillRect/>
            </a:stretch>
          </p:blipFill>
          <p:spPr>
            <a:xfrm>
              <a:off x="7397016" y="1094613"/>
              <a:ext cx="4794984" cy="3600000"/>
            </a:xfrm>
            <a:prstGeom prst="rect">
              <a:avLst/>
            </a:prstGeom>
          </p:spPr>
        </p:pic>
        <p:sp>
          <p:nvSpPr>
            <p:cNvPr id="24" name="Rectangle 23">
              <a:extLst>
                <a:ext uri="{FF2B5EF4-FFF2-40B4-BE49-F238E27FC236}">
                  <a16:creationId xmlns:a16="http://schemas.microsoft.com/office/drawing/2014/main" id="{C9CFC1F5-B883-4BFC-B798-D6A161453301}"/>
                </a:ext>
              </a:extLst>
            </p:cNvPr>
            <p:cNvSpPr/>
            <p:nvPr/>
          </p:nvSpPr>
          <p:spPr>
            <a:xfrm>
              <a:off x="8105611" y="1245036"/>
              <a:ext cx="3422821" cy="312626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5" name="Group 4">
            <a:extLst>
              <a:ext uri="{FF2B5EF4-FFF2-40B4-BE49-F238E27FC236}">
                <a16:creationId xmlns:a16="http://schemas.microsoft.com/office/drawing/2014/main" id="{3E5ADB06-31F6-412F-BDE2-32B99B6C09EE}"/>
              </a:ext>
            </a:extLst>
          </p:cNvPr>
          <p:cNvGrpSpPr/>
          <p:nvPr/>
        </p:nvGrpSpPr>
        <p:grpSpPr>
          <a:xfrm>
            <a:off x="1627086" y="884108"/>
            <a:ext cx="4794984" cy="3600000"/>
            <a:chOff x="438238" y="1109966"/>
            <a:chExt cx="4794984" cy="3600000"/>
          </a:xfrm>
        </p:grpSpPr>
        <p:pic>
          <p:nvPicPr>
            <p:cNvPr id="1063" name="Picture 1062"/>
            <p:cNvPicPr>
              <a:picLocks noChangeAspect="1"/>
            </p:cNvPicPr>
            <p:nvPr/>
          </p:nvPicPr>
          <p:blipFill>
            <a:blip r:embed="rId4"/>
            <a:stretch>
              <a:fillRect/>
            </a:stretch>
          </p:blipFill>
          <p:spPr>
            <a:xfrm>
              <a:off x="438238" y="1109966"/>
              <a:ext cx="4794984" cy="3600000"/>
            </a:xfrm>
            <a:prstGeom prst="rect">
              <a:avLst/>
            </a:prstGeom>
          </p:spPr>
        </p:pic>
        <p:sp>
          <p:nvSpPr>
            <p:cNvPr id="1068" name="Rectangle 1067"/>
            <p:cNvSpPr/>
            <p:nvPr/>
          </p:nvSpPr>
          <p:spPr>
            <a:xfrm>
              <a:off x="1124319" y="1260389"/>
              <a:ext cx="3422821" cy="312626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grpSp>
        <p:nvGrpSpPr>
          <p:cNvPr id="4" name="Group 3">
            <a:extLst>
              <a:ext uri="{FF2B5EF4-FFF2-40B4-BE49-F238E27FC236}">
                <a16:creationId xmlns:a16="http://schemas.microsoft.com/office/drawing/2014/main" id="{ED25387A-54A1-4754-BCB0-905C98E45C56}"/>
              </a:ext>
            </a:extLst>
          </p:cNvPr>
          <p:cNvGrpSpPr/>
          <p:nvPr/>
        </p:nvGrpSpPr>
        <p:grpSpPr>
          <a:xfrm>
            <a:off x="6499373" y="900559"/>
            <a:ext cx="4794984" cy="3600000"/>
            <a:chOff x="7397016" y="1094613"/>
            <a:chExt cx="4794984" cy="3600000"/>
          </a:xfrm>
        </p:grpSpPr>
        <p:pic>
          <p:nvPicPr>
            <p:cNvPr id="1065" name="Picture 1064"/>
            <p:cNvPicPr>
              <a:picLocks noChangeAspect="1"/>
            </p:cNvPicPr>
            <p:nvPr/>
          </p:nvPicPr>
          <p:blipFill>
            <a:blip r:embed="rId5"/>
            <a:stretch>
              <a:fillRect/>
            </a:stretch>
          </p:blipFill>
          <p:spPr>
            <a:xfrm>
              <a:off x="7397016" y="1094613"/>
              <a:ext cx="4794984" cy="3600000"/>
            </a:xfrm>
            <a:prstGeom prst="rect">
              <a:avLst/>
            </a:prstGeom>
          </p:spPr>
        </p:pic>
        <p:sp>
          <p:nvSpPr>
            <p:cNvPr id="120" name="Rectangle 119"/>
            <p:cNvSpPr/>
            <p:nvPr/>
          </p:nvSpPr>
          <p:spPr>
            <a:xfrm>
              <a:off x="8105611" y="1245036"/>
              <a:ext cx="3422821" cy="312626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grpSp>
      <p:sp>
        <p:nvSpPr>
          <p:cNvPr id="3" name="Title 1"/>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a:solidFill>
                  <a:srgbClr val="FFC000"/>
                </a:solidFill>
              </a:rPr>
              <a:t>Optimization with local support</a:t>
            </a:r>
          </a:p>
        </p:txBody>
      </p:sp>
      <mc:AlternateContent xmlns:mc="http://schemas.openxmlformats.org/markup-compatibility/2006" xmlns:a14="http://schemas.microsoft.com/office/drawing/2010/main">
        <mc:Choice Requires="a14">
          <p:sp>
            <p:nvSpPr>
              <p:cNvPr id="11" name="TextBox 10"/>
              <p:cNvSpPr txBox="1"/>
              <p:nvPr/>
            </p:nvSpPr>
            <p:spPr>
              <a:xfrm>
                <a:off x="10992290" y="4439668"/>
                <a:ext cx="1104341" cy="830997"/>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sSup>
                        <m:sSupPr>
                          <m:ctrlPr>
                            <a:rPr lang="en-US" sz="5400" i="1" dirty="0" smtClean="0">
                              <a:solidFill>
                                <a:schemeClr val="bg1"/>
                              </a:solidFill>
                              <a:latin typeface="Cambria Math" panose="02040503050406030204" pitchFamily="18" charset="0"/>
                            </a:rPr>
                          </m:ctrlPr>
                        </m:sSupPr>
                        <m:e>
                          <m:r>
                            <a:rPr lang="en-US" sz="5400" b="0" i="1" dirty="0" smtClean="0">
                              <a:solidFill>
                                <a:schemeClr val="bg1"/>
                              </a:solidFill>
                              <a:latin typeface="Cambria Math" panose="02040503050406030204" pitchFamily="18" charset="0"/>
                            </a:rPr>
                            <m:t>||</m:t>
                          </m:r>
                        </m:e>
                        <m:sup>
                          <m:r>
                            <a:rPr lang="en-US" sz="5400" b="0" i="1" dirty="0" smtClean="0">
                              <a:solidFill>
                                <a:schemeClr val="bg1"/>
                              </a:solidFill>
                              <a:latin typeface="Cambria Math" panose="02040503050406030204" pitchFamily="18" charset="0"/>
                            </a:rPr>
                            <m:t>2</m:t>
                          </m:r>
                        </m:sup>
                      </m:sSup>
                      <m:r>
                        <a:rPr lang="en-US" sz="5400" i="1" dirty="0" smtClean="0">
                          <a:solidFill>
                            <a:schemeClr val="bg1"/>
                          </a:solidFill>
                          <a:latin typeface="Cambria Math" panose="02040503050406030204" pitchFamily="18" charset="0"/>
                        </a:rPr>
                        <m:t> </m:t>
                      </m:r>
                    </m:oMath>
                  </m:oMathPara>
                </a14:m>
                <a:endParaRPr lang="he-IL" sz="5400" dirty="0">
                  <a:solidFill>
                    <a:schemeClr val="bg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992290" y="4439668"/>
                <a:ext cx="1104341" cy="830997"/>
              </a:xfrm>
              <a:prstGeom prst="rect">
                <a:avLst/>
              </a:prstGeom>
              <a:blipFill>
                <a:blip r:embed="rId8"/>
                <a:stretch>
                  <a:fillRect/>
                </a:stretch>
              </a:blipFill>
            </p:spPr>
            <p:txBody>
              <a:bodyPr/>
              <a:lstStyle/>
              <a:p>
                <a:r>
                  <a:rPr lang="LID4096">
                    <a:noFill/>
                  </a:rPr>
                  <a:t> </a:t>
                </a:r>
              </a:p>
            </p:txBody>
          </p:sp>
        </mc:Fallback>
      </mc:AlternateContent>
      <p:pic>
        <p:nvPicPr>
          <p:cNvPr id="111" name="Picture 110"/>
          <p:cNvPicPr>
            <a:picLocks noChangeAspect="1"/>
          </p:cNvPicPr>
          <p:nvPr/>
        </p:nvPicPr>
        <p:blipFill rotWithShape="1">
          <a:blip r:embed="rId9"/>
          <a:srcRect l="38687" t="26887" r="43832" b="52370"/>
          <a:stretch/>
        </p:blipFill>
        <p:spPr>
          <a:xfrm>
            <a:off x="3477250" y="1856719"/>
            <a:ext cx="838200" cy="746761"/>
          </a:xfrm>
          <a:prstGeom prst="rect">
            <a:avLst/>
          </a:prstGeom>
        </p:spPr>
      </p:pic>
      <p:pic>
        <p:nvPicPr>
          <p:cNvPr id="1061" name="Picture 1060"/>
          <p:cNvPicPr>
            <a:picLocks noChangeAspect="1"/>
          </p:cNvPicPr>
          <p:nvPr/>
        </p:nvPicPr>
        <p:blipFill rotWithShape="1">
          <a:blip r:embed="rId10"/>
          <a:srcRect l="38682" t="26478" r="43837" b="52778"/>
          <a:stretch/>
        </p:blipFill>
        <p:spPr>
          <a:xfrm>
            <a:off x="8399165" y="1782759"/>
            <a:ext cx="838200" cy="746760"/>
          </a:xfrm>
          <a:prstGeom prst="rect">
            <a:avLst/>
          </a:prstGeom>
        </p:spPr>
      </p:pic>
      <p:sp>
        <p:nvSpPr>
          <p:cNvPr id="1066" name="5-Point Star 1065"/>
          <p:cNvSpPr/>
          <p:nvPr/>
        </p:nvSpPr>
        <p:spPr>
          <a:xfrm>
            <a:off x="3665153" y="4891260"/>
            <a:ext cx="284205" cy="259492"/>
          </a:xfrm>
          <a:prstGeom prst="star5">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17" name="5-Point Star 116"/>
          <p:cNvSpPr/>
          <p:nvPr/>
        </p:nvSpPr>
        <p:spPr>
          <a:xfrm>
            <a:off x="8534060" y="4903254"/>
            <a:ext cx="284205" cy="259492"/>
          </a:xfrm>
          <a:prstGeom prst="star5">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067" name="Minus 1066"/>
          <p:cNvSpPr/>
          <p:nvPr/>
        </p:nvSpPr>
        <p:spPr>
          <a:xfrm>
            <a:off x="6509615" y="4783058"/>
            <a:ext cx="420129" cy="397312"/>
          </a:xfrm>
          <a:prstGeom prst="mathMinus">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1069" name="TextBox 1068"/>
          <p:cNvSpPr txBox="1"/>
          <p:nvPr/>
        </p:nvSpPr>
        <p:spPr>
          <a:xfrm>
            <a:off x="2497907" y="3321083"/>
            <a:ext cx="372218" cy="769441"/>
          </a:xfrm>
          <a:prstGeom prst="rect">
            <a:avLst/>
          </a:prstGeom>
          <a:noFill/>
        </p:spPr>
        <p:txBody>
          <a:bodyPr wrap="none" rtlCol="1">
            <a:spAutoFit/>
          </a:bodyPr>
          <a:lstStyle/>
          <a:p>
            <a:r>
              <a:rPr lang="en-US" sz="4400" dirty="0">
                <a:solidFill>
                  <a:schemeClr val="bg1"/>
                </a:solidFill>
                <a:latin typeface="Times New Roman" panose="02020603050405020304" pitchFamily="18" charset="0"/>
                <a:cs typeface="Times New Roman" panose="02020603050405020304" pitchFamily="18" charset="0"/>
              </a:rPr>
              <a:t>I</a:t>
            </a:r>
            <a:endParaRPr lang="he-IL" sz="4400" dirty="0">
              <a:solidFill>
                <a:schemeClr val="bg1"/>
              </a:solidFill>
              <a:latin typeface="Times New Roman" panose="02020603050405020304" pitchFamily="18" charset="0"/>
              <a:cs typeface="Times New Roman" panose="02020603050405020304" pitchFamily="18" charset="0"/>
            </a:endParaRPr>
          </a:p>
        </p:txBody>
      </p:sp>
      <p:sp>
        <p:nvSpPr>
          <p:cNvPr id="123" name="TextBox 122"/>
          <p:cNvSpPr txBox="1"/>
          <p:nvPr/>
        </p:nvSpPr>
        <p:spPr>
          <a:xfrm>
            <a:off x="7354636" y="3389933"/>
            <a:ext cx="591829" cy="769441"/>
          </a:xfrm>
          <a:prstGeom prst="rect">
            <a:avLst/>
          </a:prstGeom>
          <a:noFill/>
        </p:spPr>
        <p:txBody>
          <a:bodyPr wrap="none" rtlCol="1">
            <a:spAutoFit/>
          </a:bodyPr>
          <a:lstStyle/>
          <a:p>
            <a:r>
              <a:rPr lang="en-US" sz="4400" dirty="0">
                <a:solidFill>
                  <a:schemeClr val="bg1"/>
                </a:solidFill>
                <a:latin typeface="Times New Roman" panose="02020603050405020304" pitchFamily="18" charset="0"/>
                <a:cs typeface="Times New Roman" panose="02020603050405020304" pitchFamily="18" charset="0"/>
              </a:rPr>
              <a:t>O</a:t>
            </a:r>
            <a:endParaRPr lang="he-IL" sz="44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20C0DCC-CF2F-4D1D-8248-9CBFF564E8AA}"/>
                  </a:ext>
                </a:extLst>
              </p:cNvPr>
              <p:cNvSpPr/>
              <p:nvPr/>
            </p:nvSpPr>
            <p:spPr>
              <a:xfrm>
                <a:off x="-22329" y="4082696"/>
                <a:ext cx="2796086" cy="18809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800" i="1" smtClean="0">
                              <a:solidFill>
                                <a:schemeClr val="bg1"/>
                              </a:solidFill>
                              <a:latin typeface="Cambria Math" panose="02040503050406030204" pitchFamily="18" charset="0"/>
                            </a:rPr>
                          </m:ctrlPr>
                        </m:funcPr>
                        <m:fName>
                          <m:limLow>
                            <m:limLowPr>
                              <m:ctrlPr>
                                <a:rPr lang="en-US" sz="4800" i="1">
                                  <a:solidFill>
                                    <a:schemeClr val="bg1"/>
                                  </a:solidFill>
                                  <a:latin typeface="Cambria Math" panose="02040503050406030204" pitchFamily="18" charset="0"/>
                                </a:rPr>
                              </m:ctrlPr>
                            </m:limLowPr>
                            <m:e>
                              <m:r>
                                <m:rPr>
                                  <m:sty m:val="p"/>
                                </m:rPr>
                                <a:rPr lang="en-US" sz="4800">
                                  <a:solidFill>
                                    <a:schemeClr val="bg1"/>
                                  </a:solidFill>
                                  <a:latin typeface="Cambria Math" panose="02040503050406030204" pitchFamily="18" charset="0"/>
                                </a:rPr>
                                <m:t>min</m:t>
                              </m:r>
                            </m:e>
                            <m:lim>
                              <m:r>
                                <m:rPr>
                                  <m:sty m:val="p"/>
                                </m:rPr>
                                <a:rPr lang="en-US" sz="4800" i="1" smtClean="0">
                                  <a:solidFill>
                                    <a:schemeClr val="bg1"/>
                                  </a:solidFill>
                                  <a:latin typeface="Cambria Math" panose="02040503050406030204" pitchFamily="18" charset="0"/>
                                </a:rPr>
                                <m:t>O</m:t>
                              </m:r>
                            </m:lim>
                          </m:limLow>
                        </m:fName>
                        <m:e>
                          <m:nary>
                            <m:naryPr>
                              <m:chr m:val="∑"/>
                              <m:subHide m:val="on"/>
                              <m:supHide m:val="on"/>
                              <m:ctrlPr>
                                <a:rPr lang="en-US" sz="4800" b="0" i="1" smtClean="0">
                                  <a:solidFill>
                                    <a:schemeClr val="bg1"/>
                                  </a:solidFill>
                                  <a:latin typeface="Cambria Math" panose="02040503050406030204" pitchFamily="18" charset="0"/>
                                </a:rPr>
                              </m:ctrlPr>
                            </m:naryPr>
                            <m:sub/>
                            <m:sup/>
                            <m:e>
                              <m:r>
                                <a:rPr lang="en-US" sz="4800" i="1">
                                  <a:solidFill>
                                    <a:schemeClr val="bg1"/>
                                  </a:solidFill>
                                  <a:latin typeface="Cambria Math" panose="02040503050406030204" pitchFamily="18" charset="0"/>
                                </a:rPr>
                                <m:t>||</m:t>
                              </m:r>
                            </m:e>
                          </m:nary>
                        </m:e>
                      </m:func>
                    </m:oMath>
                  </m:oMathPara>
                </a14:m>
                <a:endParaRPr lang="he-IL" sz="4800" dirty="0"/>
              </a:p>
            </p:txBody>
          </p:sp>
        </mc:Choice>
        <mc:Fallback xmlns="">
          <p:sp>
            <p:nvSpPr>
              <p:cNvPr id="19" name="Rectangle 18">
                <a:extLst>
                  <a:ext uri="{FF2B5EF4-FFF2-40B4-BE49-F238E27FC236}">
                    <a16:creationId xmlns:a16="http://schemas.microsoft.com/office/drawing/2014/main" id="{620C0DCC-CF2F-4D1D-8248-9CBFF564E8AA}"/>
                  </a:ext>
                </a:extLst>
              </p:cNvPr>
              <p:cNvSpPr>
                <a:spLocks noRot="1" noChangeAspect="1" noMove="1" noResize="1" noEditPoints="1" noAdjustHandles="1" noChangeArrowheads="1" noChangeShapeType="1" noTextEdit="1"/>
              </p:cNvSpPr>
              <p:nvPr/>
            </p:nvSpPr>
            <p:spPr>
              <a:xfrm>
                <a:off x="-22329" y="4082696"/>
                <a:ext cx="2796086" cy="1880964"/>
              </a:xfrm>
              <a:prstGeom prst="rect">
                <a:avLst/>
              </a:prstGeom>
              <a:blipFill>
                <a:blip r:embed="rId11"/>
                <a:stretch>
                  <a:fillRect/>
                </a:stretch>
              </a:blipFill>
            </p:spPr>
            <p:txBody>
              <a:bodyPr/>
              <a:lstStyle/>
              <a:p>
                <a:r>
                  <a:rPr lang="LID4096">
                    <a:noFill/>
                  </a:rPr>
                  <a:t> </a:t>
                </a:r>
              </a:p>
            </p:txBody>
          </p:sp>
        </mc:Fallback>
      </mc:AlternateContent>
      <p:sp>
        <p:nvSpPr>
          <p:cNvPr id="20" name="TextBox 19">
            <a:extLst>
              <a:ext uri="{FF2B5EF4-FFF2-40B4-BE49-F238E27FC236}">
                <a16:creationId xmlns:a16="http://schemas.microsoft.com/office/drawing/2014/main" id="{FAC0F16E-FCF2-4999-8360-C8DEC93C5810}"/>
              </a:ext>
            </a:extLst>
          </p:cNvPr>
          <p:cNvSpPr txBox="1"/>
          <p:nvPr/>
        </p:nvSpPr>
        <p:spPr>
          <a:xfrm>
            <a:off x="229202" y="5525676"/>
            <a:ext cx="2621034" cy="461665"/>
          </a:xfrm>
          <a:prstGeom prst="rect">
            <a:avLst/>
          </a:prstGeom>
          <a:noFill/>
        </p:spPr>
        <p:txBody>
          <a:bodyPr wrap="square" rtlCol="1">
            <a:spAutoFit/>
          </a:bodyPr>
          <a:lstStyle/>
          <a:p>
            <a:r>
              <a:rPr lang="en-US" sz="2400" dirty="0">
                <a:solidFill>
                  <a:srgbClr val="00FF00"/>
                </a:solidFill>
                <a:cs typeface="Arial" panose="020B0604020202020204" pitchFamily="34" charset="0"/>
              </a:rPr>
              <a:t>All local windows</a:t>
            </a:r>
            <a:endParaRPr lang="he-IL" sz="2400" dirty="0">
              <a:solidFill>
                <a:srgbClr val="00FF00"/>
              </a:solidFill>
              <a:cs typeface="Arial" panose="020B0604020202020204" pitchFamily="34" charset="0"/>
            </a:endParaRPr>
          </a:p>
        </p:txBody>
      </p:sp>
      <p:sp>
        <p:nvSpPr>
          <p:cNvPr id="6" name="Double Bracket 5">
            <a:extLst>
              <a:ext uri="{FF2B5EF4-FFF2-40B4-BE49-F238E27FC236}">
                <a16:creationId xmlns:a16="http://schemas.microsoft.com/office/drawing/2014/main" id="{FFFECAA8-CABD-4E4B-A8F7-01DB2247740B}"/>
              </a:ext>
            </a:extLst>
          </p:cNvPr>
          <p:cNvSpPr/>
          <p:nvPr/>
        </p:nvSpPr>
        <p:spPr>
          <a:xfrm>
            <a:off x="2619613" y="4311214"/>
            <a:ext cx="3328576" cy="1563776"/>
          </a:xfrm>
          <a:prstGeom prst="bracketPair">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29" name="Double Bracket 28">
            <a:extLst>
              <a:ext uri="{FF2B5EF4-FFF2-40B4-BE49-F238E27FC236}">
                <a16:creationId xmlns:a16="http://schemas.microsoft.com/office/drawing/2014/main" id="{A100D76C-6875-42E6-B859-07BDE1D60C75}"/>
              </a:ext>
            </a:extLst>
          </p:cNvPr>
          <p:cNvSpPr/>
          <p:nvPr/>
        </p:nvSpPr>
        <p:spPr>
          <a:xfrm>
            <a:off x="7439061" y="4311213"/>
            <a:ext cx="3454386" cy="1548969"/>
          </a:xfrm>
          <a:prstGeom prst="bracketPair">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grpSp>
        <p:nvGrpSpPr>
          <p:cNvPr id="10" name="Group 9">
            <a:extLst>
              <a:ext uri="{FF2B5EF4-FFF2-40B4-BE49-F238E27FC236}">
                <a16:creationId xmlns:a16="http://schemas.microsoft.com/office/drawing/2014/main" id="{FD8FC02F-00CF-4EB2-8126-2FC2ED104603}"/>
              </a:ext>
            </a:extLst>
          </p:cNvPr>
          <p:cNvGrpSpPr/>
          <p:nvPr/>
        </p:nvGrpSpPr>
        <p:grpSpPr>
          <a:xfrm>
            <a:off x="4607982" y="3104072"/>
            <a:ext cx="838200" cy="711376"/>
            <a:chOff x="434202" y="2077242"/>
            <a:chExt cx="838200" cy="711376"/>
          </a:xfrm>
        </p:grpSpPr>
        <p:sp>
          <p:nvSpPr>
            <p:cNvPr id="8" name="Rectangle 7">
              <a:extLst>
                <a:ext uri="{FF2B5EF4-FFF2-40B4-BE49-F238E27FC236}">
                  <a16:creationId xmlns:a16="http://schemas.microsoft.com/office/drawing/2014/main" id="{2BE3D260-B2FF-43CB-87C0-0A02E0E297D4}"/>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6" name="TextBox 35">
              <a:extLst>
                <a:ext uri="{FF2B5EF4-FFF2-40B4-BE49-F238E27FC236}">
                  <a16:creationId xmlns:a16="http://schemas.microsoft.com/office/drawing/2014/main" id="{9A4AD7FA-B4AE-470A-B675-B4B5C36BA3B4}"/>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52559273-85C7-42D0-89DB-DE408DC1F7A9}"/>
              </a:ext>
            </a:extLst>
          </p:cNvPr>
          <p:cNvGrpSpPr/>
          <p:nvPr/>
        </p:nvGrpSpPr>
        <p:grpSpPr>
          <a:xfrm>
            <a:off x="3525314" y="2646753"/>
            <a:ext cx="838200" cy="711376"/>
            <a:chOff x="434202" y="2077242"/>
            <a:chExt cx="838200" cy="711376"/>
          </a:xfrm>
        </p:grpSpPr>
        <p:sp>
          <p:nvSpPr>
            <p:cNvPr id="43" name="Rectangle 42">
              <a:extLst>
                <a:ext uri="{FF2B5EF4-FFF2-40B4-BE49-F238E27FC236}">
                  <a16:creationId xmlns:a16="http://schemas.microsoft.com/office/drawing/2014/main" id="{450765A5-4BF2-4FBB-B454-1F8470B2CF0F}"/>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4" name="TextBox 43">
              <a:extLst>
                <a:ext uri="{FF2B5EF4-FFF2-40B4-BE49-F238E27FC236}">
                  <a16:creationId xmlns:a16="http://schemas.microsoft.com/office/drawing/2014/main" id="{CF64E24A-3A4E-4441-B566-8ED4661A682C}"/>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E2ECD6EB-E81A-4B34-99B2-DECACD0F44C8}"/>
              </a:ext>
            </a:extLst>
          </p:cNvPr>
          <p:cNvGrpSpPr/>
          <p:nvPr/>
        </p:nvGrpSpPr>
        <p:grpSpPr>
          <a:xfrm>
            <a:off x="3420906" y="1871730"/>
            <a:ext cx="838200" cy="711376"/>
            <a:chOff x="434202" y="2077242"/>
            <a:chExt cx="838200" cy="711376"/>
          </a:xfrm>
        </p:grpSpPr>
        <p:sp>
          <p:nvSpPr>
            <p:cNvPr id="46" name="Rectangle 45">
              <a:extLst>
                <a:ext uri="{FF2B5EF4-FFF2-40B4-BE49-F238E27FC236}">
                  <a16:creationId xmlns:a16="http://schemas.microsoft.com/office/drawing/2014/main" id="{36CB3C18-BF25-490C-9A48-076F1CEADA42}"/>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7" name="TextBox 46">
              <a:extLst>
                <a:ext uri="{FF2B5EF4-FFF2-40B4-BE49-F238E27FC236}">
                  <a16:creationId xmlns:a16="http://schemas.microsoft.com/office/drawing/2014/main" id="{ACA49FF1-B811-4891-A295-24329BA38B01}"/>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id="{66D9A78A-C831-40E1-ADF2-BBDAC10B1160}"/>
              </a:ext>
            </a:extLst>
          </p:cNvPr>
          <p:cNvGrpSpPr/>
          <p:nvPr/>
        </p:nvGrpSpPr>
        <p:grpSpPr>
          <a:xfrm>
            <a:off x="2703853" y="2162373"/>
            <a:ext cx="838200" cy="711376"/>
            <a:chOff x="434202" y="2077242"/>
            <a:chExt cx="838200" cy="711376"/>
          </a:xfrm>
        </p:grpSpPr>
        <p:sp>
          <p:nvSpPr>
            <p:cNvPr id="49" name="Rectangle 48">
              <a:extLst>
                <a:ext uri="{FF2B5EF4-FFF2-40B4-BE49-F238E27FC236}">
                  <a16:creationId xmlns:a16="http://schemas.microsoft.com/office/drawing/2014/main" id="{ABE26FBA-859F-4C1C-B500-EC3374E49932}"/>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0" name="TextBox 49">
              <a:extLst>
                <a:ext uri="{FF2B5EF4-FFF2-40B4-BE49-F238E27FC236}">
                  <a16:creationId xmlns:a16="http://schemas.microsoft.com/office/drawing/2014/main" id="{433CF59F-D28D-47E7-947C-CDA0D4C264D4}"/>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E859526C-998F-4005-99BD-26DB20AD15B4}"/>
              </a:ext>
            </a:extLst>
          </p:cNvPr>
          <p:cNvGrpSpPr/>
          <p:nvPr/>
        </p:nvGrpSpPr>
        <p:grpSpPr>
          <a:xfrm>
            <a:off x="3944414" y="2888429"/>
            <a:ext cx="838200" cy="711376"/>
            <a:chOff x="434202" y="2077242"/>
            <a:chExt cx="838200" cy="711376"/>
          </a:xfrm>
        </p:grpSpPr>
        <p:sp>
          <p:nvSpPr>
            <p:cNvPr id="52" name="Rectangle 51">
              <a:extLst>
                <a:ext uri="{FF2B5EF4-FFF2-40B4-BE49-F238E27FC236}">
                  <a16:creationId xmlns:a16="http://schemas.microsoft.com/office/drawing/2014/main" id="{A58A65DD-731D-4FBA-AE28-CE9D653BA34D}"/>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3" name="TextBox 52">
              <a:extLst>
                <a:ext uri="{FF2B5EF4-FFF2-40B4-BE49-F238E27FC236}">
                  <a16:creationId xmlns:a16="http://schemas.microsoft.com/office/drawing/2014/main" id="{57B23BC9-CF8A-416E-9007-B6AEBE7760FA}"/>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2BE1229A-4DE3-4D85-B25C-018060052229}"/>
              </a:ext>
            </a:extLst>
          </p:cNvPr>
          <p:cNvGrpSpPr/>
          <p:nvPr/>
        </p:nvGrpSpPr>
        <p:grpSpPr>
          <a:xfrm>
            <a:off x="4163331" y="1516042"/>
            <a:ext cx="838200" cy="711376"/>
            <a:chOff x="434202" y="2077242"/>
            <a:chExt cx="838200" cy="711376"/>
          </a:xfrm>
        </p:grpSpPr>
        <p:sp>
          <p:nvSpPr>
            <p:cNvPr id="55" name="Rectangle 54">
              <a:extLst>
                <a:ext uri="{FF2B5EF4-FFF2-40B4-BE49-F238E27FC236}">
                  <a16:creationId xmlns:a16="http://schemas.microsoft.com/office/drawing/2014/main" id="{8E224730-96D3-43C6-8447-664A93037A59}"/>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6" name="TextBox 55">
              <a:extLst>
                <a:ext uri="{FF2B5EF4-FFF2-40B4-BE49-F238E27FC236}">
                  <a16:creationId xmlns:a16="http://schemas.microsoft.com/office/drawing/2014/main" id="{78B37DF3-AFDB-4FC9-8DAE-ED7FD8BA6F52}"/>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57" name="Group 56">
            <a:extLst>
              <a:ext uri="{FF2B5EF4-FFF2-40B4-BE49-F238E27FC236}">
                <a16:creationId xmlns:a16="http://schemas.microsoft.com/office/drawing/2014/main" id="{1C7EB73D-4051-4025-B74F-7B65748D63FE}"/>
              </a:ext>
            </a:extLst>
          </p:cNvPr>
          <p:cNvGrpSpPr/>
          <p:nvPr/>
        </p:nvGrpSpPr>
        <p:grpSpPr>
          <a:xfrm>
            <a:off x="9343190" y="3086478"/>
            <a:ext cx="838200" cy="711376"/>
            <a:chOff x="434202" y="2077242"/>
            <a:chExt cx="838200" cy="711376"/>
          </a:xfrm>
        </p:grpSpPr>
        <p:sp>
          <p:nvSpPr>
            <p:cNvPr id="58" name="Rectangle 57">
              <a:extLst>
                <a:ext uri="{FF2B5EF4-FFF2-40B4-BE49-F238E27FC236}">
                  <a16:creationId xmlns:a16="http://schemas.microsoft.com/office/drawing/2014/main" id="{7DF3B5D0-AEC0-4FC8-ADAB-AC107ECDDBB4}"/>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9" name="TextBox 58">
              <a:extLst>
                <a:ext uri="{FF2B5EF4-FFF2-40B4-BE49-F238E27FC236}">
                  <a16:creationId xmlns:a16="http://schemas.microsoft.com/office/drawing/2014/main" id="{63185320-12AD-4B8A-B593-765BA18204F6}"/>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331DFE97-AF9A-460C-843B-28416B47C4F7}"/>
              </a:ext>
            </a:extLst>
          </p:cNvPr>
          <p:cNvGrpSpPr/>
          <p:nvPr/>
        </p:nvGrpSpPr>
        <p:grpSpPr>
          <a:xfrm>
            <a:off x="8260522" y="2629159"/>
            <a:ext cx="838200" cy="711376"/>
            <a:chOff x="434202" y="2077242"/>
            <a:chExt cx="838200" cy="711376"/>
          </a:xfrm>
        </p:grpSpPr>
        <p:sp>
          <p:nvSpPr>
            <p:cNvPr id="61" name="Rectangle 60">
              <a:extLst>
                <a:ext uri="{FF2B5EF4-FFF2-40B4-BE49-F238E27FC236}">
                  <a16:creationId xmlns:a16="http://schemas.microsoft.com/office/drawing/2014/main" id="{47BE9750-29FC-4626-BF87-03EFA27B4BB0}"/>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2" name="TextBox 61">
              <a:extLst>
                <a:ext uri="{FF2B5EF4-FFF2-40B4-BE49-F238E27FC236}">
                  <a16:creationId xmlns:a16="http://schemas.microsoft.com/office/drawing/2014/main" id="{426DE5E4-2249-4DDC-8E1B-85467293BFD6}"/>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DB393123-0BDD-46C4-A1F8-5F8830200C7D}"/>
              </a:ext>
            </a:extLst>
          </p:cNvPr>
          <p:cNvGrpSpPr/>
          <p:nvPr/>
        </p:nvGrpSpPr>
        <p:grpSpPr>
          <a:xfrm>
            <a:off x="8156114" y="1854136"/>
            <a:ext cx="838200" cy="711376"/>
            <a:chOff x="434202" y="2077242"/>
            <a:chExt cx="838200" cy="711376"/>
          </a:xfrm>
        </p:grpSpPr>
        <p:sp>
          <p:nvSpPr>
            <p:cNvPr id="64" name="Rectangle 63">
              <a:extLst>
                <a:ext uri="{FF2B5EF4-FFF2-40B4-BE49-F238E27FC236}">
                  <a16:creationId xmlns:a16="http://schemas.microsoft.com/office/drawing/2014/main" id="{9C52CDD1-0EFC-4C92-A1D0-25405DC2C392}"/>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5" name="TextBox 64">
              <a:extLst>
                <a:ext uri="{FF2B5EF4-FFF2-40B4-BE49-F238E27FC236}">
                  <a16:creationId xmlns:a16="http://schemas.microsoft.com/office/drawing/2014/main" id="{A7A4DC1C-C919-41B1-AAAF-7EBBD6255698}"/>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66" name="Group 65">
            <a:extLst>
              <a:ext uri="{FF2B5EF4-FFF2-40B4-BE49-F238E27FC236}">
                <a16:creationId xmlns:a16="http://schemas.microsoft.com/office/drawing/2014/main" id="{DCEBF879-F495-4968-93D5-7B76DEAD48BC}"/>
              </a:ext>
            </a:extLst>
          </p:cNvPr>
          <p:cNvGrpSpPr/>
          <p:nvPr/>
        </p:nvGrpSpPr>
        <p:grpSpPr>
          <a:xfrm>
            <a:off x="7439061" y="2144779"/>
            <a:ext cx="838200" cy="711376"/>
            <a:chOff x="434202" y="2077242"/>
            <a:chExt cx="838200" cy="711376"/>
          </a:xfrm>
        </p:grpSpPr>
        <p:sp>
          <p:nvSpPr>
            <p:cNvPr id="67" name="Rectangle 66">
              <a:extLst>
                <a:ext uri="{FF2B5EF4-FFF2-40B4-BE49-F238E27FC236}">
                  <a16:creationId xmlns:a16="http://schemas.microsoft.com/office/drawing/2014/main" id="{55C33A4A-FA45-42C0-ACDC-C4311CB56438}"/>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8" name="TextBox 67">
              <a:extLst>
                <a:ext uri="{FF2B5EF4-FFF2-40B4-BE49-F238E27FC236}">
                  <a16:creationId xmlns:a16="http://schemas.microsoft.com/office/drawing/2014/main" id="{E3CF40AC-1A95-4DB5-AFD5-109AA2C5594D}"/>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FC3B9446-0371-456E-8728-E0FF64599F9E}"/>
              </a:ext>
            </a:extLst>
          </p:cNvPr>
          <p:cNvGrpSpPr/>
          <p:nvPr/>
        </p:nvGrpSpPr>
        <p:grpSpPr>
          <a:xfrm>
            <a:off x="8679622" y="2870835"/>
            <a:ext cx="838200" cy="711376"/>
            <a:chOff x="434202" y="2077242"/>
            <a:chExt cx="838200" cy="711376"/>
          </a:xfrm>
        </p:grpSpPr>
        <p:sp>
          <p:nvSpPr>
            <p:cNvPr id="70" name="Rectangle 69">
              <a:extLst>
                <a:ext uri="{FF2B5EF4-FFF2-40B4-BE49-F238E27FC236}">
                  <a16:creationId xmlns:a16="http://schemas.microsoft.com/office/drawing/2014/main" id="{8520C4EC-7791-45F1-9551-78F15A2E40E3}"/>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1" name="TextBox 70">
              <a:extLst>
                <a:ext uri="{FF2B5EF4-FFF2-40B4-BE49-F238E27FC236}">
                  <a16:creationId xmlns:a16="http://schemas.microsoft.com/office/drawing/2014/main" id="{D30B3A65-75FC-4C50-B643-A84956ECABBA}"/>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grpSp>
        <p:nvGrpSpPr>
          <p:cNvPr id="72" name="Group 71">
            <a:extLst>
              <a:ext uri="{FF2B5EF4-FFF2-40B4-BE49-F238E27FC236}">
                <a16:creationId xmlns:a16="http://schemas.microsoft.com/office/drawing/2014/main" id="{F89C8171-4D87-4ACA-974B-7C4FD1E7DB37}"/>
              </a:ext>
            </a:extLst>
          </p:cNvPr>
          <p:cNvGrpSpPr/>
          <p:nvPr/>
        </p:nvGrpSpPr>
        <p:grpSpPr>
          <a:xfrm>
            <a:off x="8898539" y="1498448"/>
            <a:ext cx="838200" cy="711376"/>
            <a:chOff x="434202" y="2077242"/>
            <a:chExt cx="838200" cy="711376"/>
          </a:xfrm>
        </p:grpSpPr>
        <p:sp>
          <p:nvSpPr>
            <p:cNvPr id="73" name="Rectangle 72">
              <a:extLst>
                <a:ext uri="{FF2B5EF4-FFF2-40B4-BE49-F238E27FC236}">
                  <a16:creationId xmlns:a16="http://schemas.microsoft.com/office/drawing/2014/main" id="{D9F89943-A7A7-4366-BA0A-3AED3D7847FC}"/>
                </a:ext>
              </a:extLst>
            </p:cNvPr>
            <p:cNvSpPr/>
            <p:nvPr/>
          </p:nvSpPr>
          <p:spPr>
            <a:xfrm>
              <a:off x="434202" y="2082577"/>
              <a:ext cx="838200" cy="706041"/>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4" name="TextBox 73">
              <a:extLst>
                <a:ext uri="{FF2B5EF4-FFF2-40B4-BE49-F238E27FC236}">
                  <a16:creationId xmlns:a16="http://schemas.microsoft.com/office/drawing/2014/main" id="{42917893-95DE-4FA1-BAFA-B0EF6AB985DC}"/>
                </a:ext>
              </a:extLst>
            </p:cNvPr>
            <p:cNvSpPr txBox="1"/>
            <p:nvPr/>
          </p:nvSpPr>
          <p:spPr>
            <a:xfrm>
              <a:off x="711205" y="2077242"/>
              <a:ext cx="495300" cy="646331"/>
            </a:xfrm>
            <a:prstGeom prst="rect">
              <a:avLst/>
            </a:prstGeom>
            <a:noFill/>
          </p:spPr>
          <p:txBody>
            <a:bodyPr wrap="square">
              <a:spAutoFit/>
            </a:bodyPr>
            <a:lstStyle/>
            <a:p>
              <a:endParaRPr lang="he-IL" sz="3600" dirty="0">
                <a:solidFill>
                  <a:srgbClr val="00FF00"/>
                </a:solidFill>
                <a:latin typeface="Times New Roman" panose="020206030504050203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60E53B30-E14E-4054-9DB4-BA35598A23BC}"/>
              </a:ext>
            </a:extLst>
          </p:cNvPr>
          <p:cNvSpPr/>
          <p:nvPr/>
        </p:nvSpPr>
        <p:spPr>
          <a:xfrm>
            <a:off x="2281602" y="1053413"/>
            <a:ext cx="3454386" cy="3126260"/>
          </a:xfrm>
          <a:prstGeom prst="rect">
            <a:avLst/>
          </a:prstGeom>
          <a:no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2" name="Connector: Curved 11">
            <a:extLst>
              <a:ext uri="{FF2B5EF4-FFF2-40B4-BE49-F238E27FC236}">
                <a16:creationId xmlns:a16="http://schemas.microsoft.com/office/drawing/2014/main" id="{EE633624-744D-4222-98DF-DD443B6F7172}"/>
              </a:ext>
            </a:extLst>
          </p:cNvPr>
          <p:cNvCxnSpPr>
            <a:cxnSpLocks/>
            <a:stCxn id="14" idx="0"/>
          </p:cNvCxnSpPr>
          <p:nvPr/>
        </p:nvCxnSpPr>
        <p:spPr>
          <a:xfrm rot="5400000" flipH="1" flipV="1">
            <a:off x="1344327" y="1988628"/>
            <a:ext cx="652464" cy="967153"/>
          </a:xfrm>
          <a:prstGeom prst="curvedConnector2">
            <a:avLst/>
          </a:prstGeom>
          <a:ln w="76200">
            <a:solidFill>
              <a:srgbClr val="00FFFF"/>
            </a:solidFill>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4141B58F-4F4B-45BD-8DFA-8D50FF58B5DF}"/>
              </a:ext>
            </a:extLst>
          </p:cNvPr>
          <p:cNvSpPr txBox="1"/>
          <p:nvPr/>
        </p:nvSpPr>
        <p:spPr>
          <a:xfrm>
            <a:off x="116942" y="2798436"/>
            <a:ext cx="2140081" cy="954107"/>
          </a:xfrm>
          <a:prstGeom prst="rect">
            <a:avLst/>
          </a:prstGeom>
          <a:noFill/>
        </p:spPr>
        <p:txBody>
          <a:bodyPr wrap="square" rtlCol="0">
            <a:spAutoFit/>
          </a:bodyPr>
          <a:lstStyle/>
          <a:p>
            <a:r>
              <a:rPr lang="en-US" sz="2800" b="1" dirty="0">
                <a:solidFill>
                  <a:srgbClr val="00FFFF"/>
                </a:solidFill>
              </a:rPr>
              <a:t>Full-frame algorithm</a:t>
            </a:r>
            <a:endParaRPr lang="LID4096" sz="2800" b="1" dirty="0">
              <a:solidFill>
                <a:srgbClr val="00FFFF"/>
              </a:solidFill>
            </a:endParaRPr>
          </a:p>
        </p:txBody>
      </p:sp>
      <p:pic>
        <p:nvPicPr>
          <p:cNvPr id="78" name="Picture 77">
            <a:extLst>
              <a:ext uri="{FF2B5EF4-FFF2-40B4-BE49-F238E27FC236}">
                <a16:creationId xmlns:a16="http://schemas.microsoft.com/office/drawing/2014/main" id="{F061BA77-CEBE-433E-BE72-CC989BAF2803}"/>
              </a:ext>
            </a:extLst>
          </p:cNvPr>
          <p:cNvPicPr>
            <a:picLocks noChangeAspect="1"/>
          </p:cNvPicPr>
          <p:nvPr/>
        </p:nvPicPr>
        <p:blipFill>
          <a:blip r:embed="rId12"/>
          <a:stretch>
            <a:fillRect/>
          </a:stretch>
        </p:blipFill>
        <p:spPr>
          <a:xfrm>
            <a:off x="3468798" y="4234783"/>
            <a:ext cx="1657637" cy="1659372"/>
          </a:xfrm>
          <a:prstGeom prst="rect">
            <a:avLst/>
          </a:prstGeom>
        </p:spPr>
      </p:pic>
      <p:grpSp>
        <p:nvGrpSpPr>
          <p:cNvPr id="79" name="Group 78">
            <a:extLst>
              <a:ext uri="{FF2B5EF4-FFF2-40B4-BE49-F238E27FC236}">
                <a16:creationId xmlns:a16="http://schemas.microsoft.com/office/drawing/2014/main" id="{9825833A-E095-415D-96D7-710B8CB86FE2}"/>
              </a:ext>
            </a:extLst>
          </p:cNvPr>
          <p:cNvGrpSpPr/>
          <p:nvPr/>
        </p:nvGrpSpPr>
        <p:grpSpPr>
          <a:xfrm>
            <a:off x="8362725" y="4254947"/>
            <a:ext cx="1683099" cy="1676309"/>
            <a:chOff x="8191780" y="4599736"/>
            <a:chExt cx="2122649" cy="2110511"/>
          </a:xfrm>
        </p:grpSpPr>
        <p:pic>
          <p:nvPicPr>
            <p:cNvPr id="80" name="Picture 79">
              <a:extLst>
                <a:ext uri="{FF2B5EF4-FFF2-40B4-BE49-F238E27FC236}">
                  <a16:creationId xmlns:a16="http://schemas.microsoft.com/office/drawing/2014/main" id="{8E73F9A9-52D9-4505-BAC2-B91C3BA24E1A}"/>
                </a:ext>
              </a:extLst>
            </p:cNvPr>
            <p:cNvPicPr>
              <a:picLocks noChangeAspect="1"/>
            </p:cNvPicPr>
            <p:nvPr/>
          </p:nvPicPr>
          <p:blipFill>
            <a:blip r:embed="rId13"/>
            <a:stretch>
              <a:fillRect/>
            </a:stretch>
          </p:blipFill>
          <p:spPr>
            <a:xfrm>
              <a:off x="8195949" y="4607876"/>
              <a:ext cx="2118480" cy="2102371"/>
            </a:xfrm>
            <a:prstGeom prst="rect">
              <a:avLst/>
            </a:prstGeom>
          </p:spPr>
        </p:pic>
        <p:sp>
          <p:nvSpPr>
            <p:cNvPr id="81" name="Rectangle 80">
              <a:extLst>
                <a:ext uri="{FF2B5EF4-FFF2-40B4-BE49-F238E27FC236}">
                  <a16:creationId xmlns:a16="http://schemas.microsoft.com/office/drawing/2014/main" id="{DCF87FC9-5919-47A2-8E9D-2E90B6E23AEC}"/>
                </a:ext>
              </a:extLst>
            </p:cNvPr>
            <p:cNvSpPr/>
            <p:nvPr/>
          </p:nvSpPr>
          <p:spPr>
            <a:xfrm>
              <a:off x="8191780" y="4599736"/>
              <a:ext cx="2063480" cy="2033905"/>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custDataLst>
      <p:tags r:id="rId1"/>
    </p:custDataLst>
    <p:extLst>
      <p:ext uri="{BB962C8B-B14F-4D97-AF65-F5344CB8AC3E}">
        <p14:creationId xmlns:p14="http://schemas.microsoft.com/office/powerpoint/2010/main" val="296329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remove" nodeType="afterEffect">
                                  <p:stCondLst>
                                    <p:cond delay="600"/>
                                  </p:stCondLst>
                                  <p:childTnLst>
                                    <p:animMotion origin="layout" path="M -0.08334 -0.07778 L 0.09687 -0.07963 L 0.09791 0.00926 L -0.07396 0.01296 L -0.07396 0.09815 L 0.1 0.1 L 0.1 0.2 L -0.06354 0.19259 " pathEditMode="relative" rAng="0" ptsTypes="AAAAAAAA">
                                      <p:cBhvr>
                                        <p:cTn id="9" dur="2000" fill="hold"/>
                                        <p:tgtEl>
                                          <p:spTgt spid="1061"/>
                                        </p:tgtEl>
                                        <p:attrNameLst>
                                          <p:attrName>ppt_x</p:attrName>
                                          <p:attrName>ppt_y</p:attrName>
                                        </p:attrNameLst>
                                      </p:cBhvr>
                                      <p:rCtr x="9167" y="13796"/>
                                    </p:animMotion>
                                  </p:childTnLst>
                                </p:cTn>
                              </p:par>
                            </p:childTnLst>
                          </p:cTn>
                        </p:par>
                        <p:par>
                          <p:cTn id="10" fill="hold">
                            <p:stCondLst>
                              <p:cond delay="2600"/>
                            </p:stCondLst>
                            <p:childTnLst>
                              <p:par>
                                <p:cTn id="11" presetID="49" presetClass="path" presetSubtype="0" accel="50000" decel="50000" fill="hold" nodeType="afterEffect">
                                  <p:stCondLst>
                                    <p:cond delay="0"/>
                                  </p:stCondLst>
                                  <p:childTnLst>
                                    <p:animMotion origin="layout" path="M 2.70833E-6 -1.85185E-6 L -0.07227 0.42199 " pathEditMode="relative" rAng="0" ptsTypes="AA">
                                      <p:cBhvr>
                                        <p:cTn id="12" dur="1000" fill="hold"/>
                                        <p:tgtEl>
                                          <p:spTgt spid="1061"/>
                                        </p:tgtEl>
                                        <p:attrNameLst>
                                          <p:attrName>ppt_x</p:attrName>
                                          <p:attrName>ppt_y</p:attrName>
                                        </p:attrNameLst>
                                      </p:cBhvr>
                                      <p:rCtr x="-3620" y="21088"/>
                                    </p:animMotion>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500" fill="hold"/>
                                        <p:tgtEl>
                                          <p:spTgt spid="4"/>
                                        </p:tgtEl>
                                      </p:cBhvr>
                                      <p:by x="50000" y="50000"/>
                                    </p:animScale>
                                  </p:childTnLst>
                                </p:cTn>
                              </p:par>
                              <p:par>
                                <p:cTn id="17" presetID="42" presetClass="path" presetSubtype="0" accel="50000" decel="50000" fill="hold" nodeType="withEffect">
                                  <p:stCondLst>
                                    <p:cond delay="0"/>
                                  </p:stCondLst>
                                  <p:childTnLst>
                                    <p:animMotion origin="layout" path="M -0.00104 -0.01944 L 0.07135 0.35741 " pathEditMode="relative" rAng="0" ptsTypes="AA">
                                      <p:cBhvr>
                                        <p:cTn id="18" dur="1000" fill="hold"/>
                                        <p:tgtEl>
                                          <p:spTgt spid="4"/>
                                        </p:tgtEl>
                                        <p:attrNameLst>
                                          <p:attrName>ppt_x</p:attrName>
                                          <p:attrName>ppt_y</p:attrName>
                                        </p:attrNameLst>
                                      </p:cBhvr>
                                      <p:rCtr x="3620" y="1884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par>
                          <p:cTn id="23" fill="hold">
                            <p:stCondLst>
                              <p:cond delay="0"/>
                            </p:stCondLst>
                            <p:childTnLst>
                              <p:par>
                                <p:cTn id="24" presetID="0" presetClass="path" presetSubtype="0" accel="50000" decel="50000" fill="remove" nodeType="afterEffect">
                                  <p:stCondLst>
                                    <p:cond delay="600"/>
                                  </p:stCondLst>
                                  <p:childTnLst>
                                    <p:animMotion origin="layout" path="M -0.07734 -0.08403 L 0.0862 -0.08588 L 0.08516 0.01042 L -0.07005 0.00671 L -0.06797 0.11227 L 0.08203 0.10486 L 0.08203 0.1956 L -0.07526 0.19746 L -0.07526 0.19769 L -0.07526 0.19746 " pathEditMode="relative" rAng="0" ptsTypes="AAAAAAAAAA">
                                      <p:cBhvr>
                                        <p:cTn id="25" dur="2000" fill="hold"/>
                                        <p:tgtEl>
                                          <p:spTgt spid="111"/>
                                        </p:tgtEl>
                                        <p:attrNameLst>
                                          <p:attrName>ppt_x</p:attrName>
                                          <p:attrName>ppt_y</p:attrName>
                                        </p:attrNameLst>
                                      </p:cBhvr>
                                      <p:rCtr x="8177" y="13981"/>
                                    </p:animMotion>
                                  </p:childTnLst>
                                </p:cTn>
                              </p:par>
                            </p:childTnLst>
                          </p:cTn>
                        </p:par>
                        <p:par>
                          <p:cTn id="26" fill="hold">
                            <p:stCondLst>
                              <p:cond delay="2600"/>
                            </p:stCondLst>
                            <p:childTnLst>
                              <p:par>
                                <p:cTn id="27" presetID="42" presetClass="path" presetSubtype="0" accel="50000" decel="50000" fill="hold" nodeType="afterEffect">
                                  <p:stCondLst>
                                    <p:cond delay="0"/>
                                  </p:stCondLst>
                                  <p:childTnLst>
                                    <p:animMotion origin="layout" path="M -1.25E-6 -1.48148E-6 L -0.06081 0.41482 " pathEditMode="relative" rAng="0" ptsTypes="AA">
                                      <p:cBhvr>
                                        <p:cTn id="28" dur="1000" fill="hold"/>
                                        <p:tgtEl>
                                          <p:spTgt spid="111"/>
                                        </p:tgtEl>
                                        <p:attrNameLst>
                                          <p:attrName>ppt_x</p:attrName>
                                          <p:attrName>ppt_y</p:attrName>
                                        </p:attrNameLst>
                                      </p:cBhvr>
                                      <p:rCtr x="-3047" y="20741"/>
                                    </p:animMotion>
                                  </p:childTnLst>
                                </p:cTn>
                              </p:par>
                              <p:par>
                                <p:cTn id="29" presetID="1" presetClass="entr" presetSubtype="0" fill="hold" grpId="0" nodeType="withEffect">
                                  <p:stCondLst>
                                    <p:cond delay="0"/>
                                  </p:stCondLst>
                                  <p:childTnLst>
                                    <p:set>
                                      <p:cBhvr>
                                        <p:cTn id="30" dur="1" fill="hold">
                                          <p:stCondLst>
                                            <p:cond delay="0"/>
                                          </p:stCondLst>
                                        </p:cTn>
                                        <p:tgtEl>
                                          <p:spTgt spid="1066"/>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500" fill="hold"/>
                                        <p:tgtEl>
                                          <p:spTgt spid="5"/>
                                        </p:tgtEl>
                                      </p:cBhvr>
                                      <p:by x="50000" y="50000"/>
                                    </p:animScale>
                                  </p:childTnLst>
                                </p:cTn>
                              </p:par>
                              <p:par>
                                <p:cTn id="33" presetID="42" presetClass="path" presetSubtype="0" accel="50000" decel="50000" fill="hold" nodeType="withEffect">
                                  <p:stCondLst>
                                    <p:cond delay="0"/>
                                  </p:stCondLst>
                                  <p:childTnLst>
                                    <p:animMotion origin="layout" path="M 1.875E-6 4.81481E-6 L 0.07422 0.35254 " pathEditMode="relative" rAng="0" ptsTypes="AA">
                                      <p:cBhvr>
                                        <p:cTn id="34" dur="1000" fill="hold"/>
                                        <p:tgtEl>
                                          <p:spTgt spid="5"/>
                                        </p:tgtEl>
                                        <p:attrNameLst>
                                          <p:attrName>ppt_x</p:attrName>
                                          <p:attrName>ppt_y</p:attrName>
                                        </p:attrNameLst>
                                      </p:cBhvr>
                                      <p:rCtr x="3711" y="17616"/>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50" presetID="1"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par>
                          <p:cTn id="52" fill="hold">
                            <p:stCondLst>
                              <p:cond delay="500"/>
                            </p:stCondLst>
                            <p:childTnLst>
                              <p:par>
                                <p:cTn id="53" presetID="1" presetClass="entr" presetSubtype="0" fill="hold" nodeType="afterEffect">
                                  <p:stCondLst>
                                    <p:cond delay="700"/>
                                  </p:stCondLst>
                                  <p:childTnLst>
                                    <p:set>
                                      <p:cBhvr>
                                        <p:cTn id="54"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55" presetID="1" presetClass="entr" presetSubtype="0" fill="hold" nodeType="withEffect">
                                  <p:stCondLst>
                                    <p:cond delay="700"/>
                                  </p:stCondLst>
                                  <p:childTnLst>
                                    <p:set>
                                      <p:cBhvr>
                                        <p:cTn id="56"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par>
                          <p:cTn id="57" fill="hold">
                            <p:stCondLst>
                              <p:cond delay="1200"/>
                            </p:stCondLst>
                            <p:childTnLst>
                              <p:par>
                                <p:cTn id="58" presetID="1" presetClass="entr" presetSubtype="0" fill="hold" nodeType="afterEffect">
                                  <p:stCondLst>
                                    <p:cond delay="400"/>
                                  </p:stCondLst>
                                  <p:childTnLst>
                                    <p:set>
                                      <p:cBhvr>
                                        <p:cTn id="59"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par>
                                <p:cTn id="60" presetID="1" presetClass="entr" presetSubtype="0" fill="hold" nodeType="withEffect">
                                  <p:stCondLst>
                                    <p:cond delay="400"/>
                                  </p:stCondLst>
                                  <p:childTnLst>
                                    <p:set>
                                      <p:cBhvr>
                                        <p:cTn id="61"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childTnLst>
                          </p:cTn>
                        </p:par>
                        <p:par>
                          <p:cTn id="62" fill="hold">
                            <p:stCondLst>
                              <p:cond delay="1600"/>
                            </p:stCondLst>
                            <p:childTnLst>
                              <p:par>
                                <p:cTn id="63" presetID="1" presetClass="entr" presetSubtype="0" fill="hold" nodeType="afterEffect">
                                  <p:stCondLst>
                                    <p:cond delay="500"/>
                                  </p:stCondLst>
                                  <p:childTnLst>
                                    <p:set>
                                      <p:cBhvr>
                                        <p:cTn id="64"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par>
                                <p:cTn id="65" presetID="1" presetClass="entr" presetSubtype="0" fill="hold" nodeType="withEffect">
                                  <p:stCondLst>
                                    <p:cond delay="500"/>
                                  </p:stCondLst>
                                  <p:childTnLst>
                                    <p:set>
                                      <p:cBhvr>
                                        <p:cTn id="66" dur="1" fill="hold">
                                          <p:stCondLst>
                                            <p:cond delay="0"/>
                                          </p:stCondLst>
                                        </p:cTn>
                                        <p:tgtEl>
                                          <p:spTgt spid="66"/>
                                        </p:tgtEl>
                                        <p:attrNameLst>
                                          <p:attrName>style.visibility</p:attrName>
                                        </p:attrNameLst>
                                      </p:cBhvr>
                                      <p:to>
                                        <p:strVal val="visible"/>
                                      </p:to>
                                    </p:set>
                                  </p:childTnLst>
                                  <p:subTnLst>
                                    <p:set>
                                      <p:cBhvr override="childStyle">
                                        <p:cTn dur="1" fill="hold" display="0" masterRel="nextClick" afterEffect="1"/>
                                        <p:tgtEl>
                                          <p:spTgt spid="66"/>
                                        </p:tgtEl>
                                        <p:attrNameLst>
                                          <p:attrName>style.visibility</p:attrName>
                                        </p:attrNameLst>
                                      </p:cBhvr>
                                      <p:to>
                                        <p:strVal val="hidden"/>
                                      </p:to>
                                    </p:set>
                                  </p:subTnLst>
                                </p:cTn>
                              </p:par>
                            </p:childTnLst>
                          </p:cTn>
                        </p:par>
                        <p:par>
                          <p:cTn id="67" fill="hold">
                            <p:stCondLst>
                              <p:cond delay="2100"/>
                            </p:stCondLst>
                            <p:childTnLst>
                              <p:par>
                                <p:cTn id="68" presetID="1" presetClass="entr" presetSubtype="0" fill="hold" nodeType="afterEffect">
                                  <p:stCondLst>
                                    <p:cond delay="500"/>
                                  </p:stCondLst>
                                  <p:childTnLst>
                                    <p:set>
                                      <p:cBhvr>
                                        <p:cTn id="69"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par>
                                <p:cTn id="70" presetID="1" presetClass="entr" presetSubtype="0" fill="hold" nodeType="withEffect">
                                  <p:stCondLst>
                                    <p:cond delay="600"/>
                                  </p:stCondLst>
                                  <p:childTnLst>
                                    <p:set>
                                      <p:cBhvr>
                                        <p:cTn id="71" dur="1" fill="hold">
                                          <p:stCondLst>
                                            <p:cond delay="0"/>
                                          </p:stCondLst>
                                        </p:cTn>
                                        <p:tgtEl>
                                          <p:spTgt spid="69"/>
                                        </p:tgtEl>
                                        <p:attrNameLst>
                                          <p:attrName>style.visibility</p:attrName>
                                        </p:attrNameLst>
                                      </p:cBhvr>
                                      <p:to>
                                        <p:strVal val="visible"/>
                                      </p:to>
                                    </p:set>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par>
                          <p:cTn id="72" fill="hold">
                            <p:stCondLst>
                              <p:cond delay="2700"/>
                            </p:stCondLst>
                            <p:childTnLst>
                              <p:par>
                                <p:cTn id="73" presetID="1" presetClass="entr" presetSubtype="0" fill="hold" nodeType="afterEffect">
                                  <p:stCondLst>
                                    <p:cond delay="50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nodeType="withEffect">
                                  <p:stCondLst>
                                    <p:cond delay="500"/>
                                  </p:stCondLst>
                                  <p:childTnLst>
                                    <p:set>
                                      <p:cBhvr>
                                        <p:cTn id="76" dur="1" fill="hold">
                                          <p:stCondLst>
                                            <p:cond delay="0"/>
                                          </p:stCondLst>
                                        </p:cTn>
                                        <p:tgtEl>
                                          <p:spTgt spid="7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down)">
                                      <p:cBhvr>
                                        <p:cTn id="81" dur="500"/>
                                        <p:tgtEl>
                                          <p:spTgt spid="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17" grpId="0" animBg="1"/>
      <p:bldP spid="20" grpId="0"/>
      <p:bldP spid="7"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557A3E-BAD6-4541-95F3-2E0F6848A3B1}"/>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a:solidFill>
                  <a:srgbClr val="FFC000"/>
                </a:solidFill>
              </a:rPr>
              <a:t>Local vs. global correlation</a:t>
            </a:r>
          </a:p>
        </p:txBody>
      </p:sp>
      <p:grpSp>
        <p:nvGrpSpPr>
          <p:cNvPr id="13" name="Group 12">
            <a:extLst>
              <a:ext uri="{FF2B5EF4-FFF2-40B4-BE49-F238E27FC236}">
                <a16:creationId xmlns:a16="http://schemas.microsoft.com/office/drawing/2014/main" id="{6BC7A58D-6ED7-47D3-8F3C-4A24FE734D32}"/>
              </a:ext>
            </a:extLst>
          </p:cNvPr>
          <p:cNvGrpSpPr/>
          <p:nvPr/>
        </p:nvGrpSpPr>
        <p:grpSpPr>
          <a:xfrm>
            <a:off x="176027" y="1577989"/>
            <a:ext cx="2743200" cy="2767346"/>
            <a:chOff x="8849652" y="2012470"/>
            <a:chExt cx="3200400" cy="3228570"/>
          </a:xfrm>
        </p:grpSpPr>
        <p:graphicFrame>
          <p:nvGraphicFramePr>
            <p:cNvPr id="5" name="Object 4">
              <a:extLst>
                <a:ext uri="{FF2B5EF4-FFF2-40B4-BE49-F238E27FC236}">
                  <a16:creationId xmlns:a16="http://schemas.microsoft.com/office/drawing/2014/main" id="{A883BE65-7A60-4168-BAE4-F1202A415A17}"/>
                </a:ext>
              </a:extLst>
            </p:cNvPr>
            <p:cNvGraphicFramePr>
              <a:graphicFrameLocks noChangeAspect="1"/>
            </p:cNvGraphicFramePr>
            <p:nvPr/>
          </p:nvGraphicFramePr>
          <p:xfrm>
            <a:off x="8849652" y="2040640"/>
            <a:ext cx="3200400" cy="3200400"/>
          </p:xfrm>
          <a:graphic>
            <a:graphicData uri="http://schemas.openxmlformats.org/presentationml/2006/ole">
              <mc:AlternateContent xmlns:mc="http://schemas.openxmlformats.org/markup-compatibility/2006">
                <mc:Choice xmlns:v="urn:schemas-microsoft-com:vml" Requires="v">
                  <p:oleObj spid="_x0000_s53249" name="Acrobat Document" r:id="rId5" imgW="4127130" imgH="4127485" progId="AcroExch.Document.DC">
                    <p:embed/>
                  </p:oleObj>
                </mc:Choice>
                <mc:Fallback>
                  <p:oleObj name="Acrobat Document" r:id="rId5" imgW="4127130" imgH="4127485" progId="AcroExch.Document.DC">
                    <p:embed/>
                    <p:pic>
                      <p:nvPicPr>
                        <p:cNvPr id="5" name="Object 4">
                          <a:extLst>
                            <a:ext uri="{FF2B5EF4-FFF2-40B4-BE49-F238E27FC236}">
                              <a16:creationId xmlns:a16="http://schemas.microsoft.com/office/drawing/2014/main" id="{A883BE65-7A60-4168-BAE4-F1202A415A17}"/>
                            </a:ext>
                          </a:extLst>
                        </p:cNvPr>
                        <p:cNvPicPr/>
                        <p:nvPr/>
                      </p:nvPicPr>
                      <p:blipFill>
                        <a:blip r:embed="rId6"/>
                        <a:stretch>
                          <a:fillRect/>
                        </a:stretch>
                      </p:blipFill>
                      <p:spPr>
                        <a:xfrm>
                          <a:off x="8849652" y="2040640"/>
                          <a:ext cx="3200400" cy="3200400"/>
                        </a:xfrm>
                        <a:prstGeom prst="rect">
                          <a:avLst/>
                        </a:prstGeom>
                        <a:ln>
                          <a:solidFill>
                            <a:schemeClr val="bg1">
                              <a:lumMod val="75000"/>
                            </a:schemeClr>
                          </a:solidFill>
                        </a:ln>
                      </p:spPr>
                    </p:pic>
                  </p:oleObj>
                </mc:Fallback>
              </mc:AlternateContent>
            </a:graphicData>
          </a:graphic>
        </p:graphicFrame>
        <p:sp>
          <p:nvSpPr>
            <p:cNvPr id="15" name="TextBox 14">
              <a:extLst>
                <a:ext uri="{FF2B5EF4-FFF2-40B4-BE49-F238E27FC236}">
                  <a16:creationId xmlns:a16="http://schemas.microsoft.com/office/drawing/2014/main" id="{F053C921-FEBB-492A-9C75-8F8C8DA91251}"/>
                </a:ext>
              </a:extLst>
            </p:cNvPr>
            <p:cNvSpPr txBox="1"/>
            <p:nvPr/>
          </p:nvSpPr>
          <p:spPr>
            <a:xfrm>
              <a:off x="8849652" y="2012470"/>
              <a:ext cx="2385005" cy="53860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grpSp>
        <p:nvGrpSpPr>
          <p:cNvPr id="19" name="Group 18">
            <a:extLst>
              <a:ext uri="{FF2B5EF4-FFF2-40B4-BE49-F238E27FC236}">
                <a16:creationId xmlns:a16="http://schemas.microsoft.com/office/drawing/2014/main" id="{73BAB7CB-675C-49A5-8B1A-458555C7E135}"/>
              </a:ext>
            </a:extLst>
          </p:cNvPr>
          <p:cNvGrpSpPr/>
          <p:nvPr/>
        </p:nvGrpSpPr>
        <p:grpSpPr>
          <a:xfrm>
            <a:off x="3168521" y="1569165"/>
            <a:ext cx="2743200" cy="2787925"/>
            <a:chOff x="540696" y="1568727"/>
            <a:chExt cx="3189117" cy="3252579"/>
          </a:xfrm>
        </p:grpSpPr>
        <p:pic>
          <p:nvPicPr>
            <p:cNvPr id="12" name="Picture 11" descr="A picture containing text, red, light&#10;&#10;Description automatically generated">
              <a:extLst>
                <a:ext uri="{FF2B5EF4-FFF2-40B4-BE49-F238E27FC236}">
                  <a16:creationId xmlns:a16="http://schemas.microsoft.com/office/drawing/2014/main" id="{BA61E695-D2A6-4777-AC9A-F39A5D3D77E5}"/>
                </a:ext>
              </a:extLst>
            </p:cNvPr>
            <p:cNvPicPr>
              <a:picLocks noChangeAspect="1"/>
            </p:cNvPicPr>
            <p:nvPr/>
          </p:nvPicPr>
          <p:blipFill rotWithShape="1">
            <a:blip r:embed="rId7">
              <a:extLst>
                <a:ext uri="{28A0092B-C50C-407E-A947-70E740481C1C}">
                  <a14:useLocalDpi xmlns:a14="http://schemas.microsoft.com/office/drawing/2010/main" val="0"/>
                </a:ext>
              </a:extLst>
            </a:blip>
            <a:srcRect l="12285" t="5080" r="12088" b="13151"/>
            <a:stretch/>
          </p:blipFill>
          <p:spPr>
            <a:xfrm>
              <a:off x="540696" y="1620906"/>
              <a:ext cx="3189117" cy="3200400"/>
            </a:xfrm>
            <a:prstGeom prst="rect">
              <a:avLst/>
            </a:prstGeom>
            <a:ln>
              <a:solidFill>
                <a:schemeClr val="bg1">
                  <a:lumMod val="75000"/>
                </a:schemeClr>
              </a:solidFill>
            </a:ln>
          </p:spPr>
        </p:pic>
        <p:sp>
          <p:nvSpPr>
            <p:cNvPr id="16" name="TextBox 15">
              <a:extLst>
                <a:ext uri="{FF2B5EF4-FFF2-40B4-BE49-F238E27FC236}">
                  <a16:creationId xmlns:a16="http://schemas.microsoft.com/office/drawing/2014/main" id="{40EDC859-51A3-48F1-992B-DED3BD988864}"/>
                </a:ext>
              </a:extLst>
            </p:cNvPr>
            <p:cNvSpPr txBox="1"/>
            <p:nvPr/>
          </p:nvSpPr>
          <p:spPr>
            <a:xfrm>
              <a:off x="540696" y="1568727"/>
              <a:ext cx="1439272" cy="53860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grpSp>
      <p:grpSp>
        <p:nvGrpSpPr>
          <p:cNvPr id="20" name="Group 19">
            <a:extLst>
              <a:ext uri="{FF2B5EF4-FFF2-40B4-BE49-F238E27FC236}">
                <a16:creationId xmlns:a16="http://schemas.microsoft.com/office/drawing/2014/main" id="{58336228-7BA3-4FB2-A18B-D462FDCBC5C4}"/>
              </a:ext>
            </a:extLst>
          </p:cNvPr>
          <p:cNvGrpSpPr/>
          <p:nvPr/>
        </p:nvGrpSpPr>
        <p:grpSpPr>
          <a:xfrm>
            <a:off x="6128764" y="1602135"/>
            <a:ext cx="2743200" cy="2754955"/>
            <a:chOff x="8530594" y="2122875"/>
            <a:chExt cx="3200400" cy="3214114"/>
          </a:xfrm>
        </p:grpSpPr>
        <p:graphicFrame>
          <p:nvGraphicFramePr>
            <p:cNvPr id="9" name="Object 8">
              <a:extLst>
                <a:ext uri="{FF2B5EF4-FFF2-40B4-BE49-F238E27FC236}">
                  <a16:creationId xmlns:a16="http://schemas.microsoft.com/office/drawing/2014/main" id="{07E856E8-99B3-4894-9D9E-7647ACB4FABC}"/>
                </a:ext>
              </a:extLst>
            </p:cNvPr>
            <p:cNvGraphicFramePr>
              <a:graphicFrameLocks noChangeAspect="1"/>
            </p:cNvGraphicFramePr>
            <p:nvPr/>
          </p:nvGraphicFramePr>
          <p:xfrm>
            <a:off x="8530594" y="2136589"/>
            <a:ext cx="3200400" cy="3200400"/>
          </p:xfrm>
          <a:graphic>
            <a:graphicData uri="http://schemas.openxmlformats.org/presentationml/2006/ole">
              <mc:AlternateContent xmlns:mc="http://schemas.openxmlformats.org/markup-compatibility/2006">
                <mc:Choice xmlns:v="urn:schemas-microsoft-com:vml" Requires="v">
                  <p:oleObj spid="_x0000_s53250" name="Acrobat Document" r:id="rId8" imgW="3339977" imgH="3339806" progId="AcroExch.Document.DC">
                    <p:embed/>
                  </p:oleObj>
                </mc:Choice>
                <mc:Fallback>
                  <p:oleObj name="Acrobat Document" r:id="rId8" imgW="3339977" imgH="3339806" progId="AcroExch.Document.DC">
                    <p:embed/>
                    <p:pic>
                      <p:nvPicPr>
                        <p:cNvPr id="9" name="Object 8">
                          <a:extLst>
                            <a:ext uri="{FF2B5EF4-FFF2-40B4-BE49-F238E27FC236}">
                              <a16:creationId xmlns:a16="http://schemas.microsoft.com/office/drawing/2014/main" id="{07E856E8-99B3-4894-9D9E-7647ACB4FABC}"/>
                            </a:ext>
                          </a:extLst>
                        </p:cNvPr>
                        <p:cNvPicPr/>
                        <p:nvPr/>
                      </p:nvPicPr>
                      <p:blipFill>
                        <a:blip r:embed="rId9"/>
                        <a:stretch>
                          <a:fillRect/>
                        </a:stretch>
                      </p:blipFill>
                      <p:spPr>
                        <a:xfrm>
                          <a:off x="8530594" y="2136589"/>
                          <a:ext cx="3200400" cy="3200400"/>
                        </a:xfrm>
                        <a:prstGeom prst="rect">
                          <a:avLst/>
                        </a:prstGeom>
                        <a:ln>
                          <a:solidFill>
                            <a:schemeClr val="bg1">
                              <a:lumMod val="75000"/>
                            </a:schemeClr>
                          </a:solidFill>
                        </a:ln>
                      </p:spPr>
                    </p:pic>
                  </p:oleObj>
                </mc:Fallback>
              </mc:AlternateContent>
            </a:graphicData>
          </a:graphic>
        </p:graphicFrame>
        <p:sp>
          <p:nvSpPr>
            <p:cNvPr id="17" name="TextBox 16">
              <a:extLst>
                <a:ext uri="{FF2B5EF4-FFF2-40B4-BE49-F238E27FC236}">
                  <a16:creationId xmlns:a16="http://schemas.microsoft.com/office/drawing/2014/main" id="{0F77918F-266F-46DD-A6D4-716C1BE378C9}"/>
                </a:ext>
              </a:extLst>
            </p:cNvPr>
            <p:cNvSpPr txBox="1"/>
            <p:nvPr/>
          </p:nvSpPr>
          <p:spPr>
            <a:xfrm>
              <a:off x="8530594" y="2122875"/>
              <a:ext cx="2821490" cy="96949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auto-correlation</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sp>
        <p:nvSpPr>
          <p:cNvPr id="18" name="TextBox 17">
            <a:extLst>
              <a:ext uri="{FF2B5EF4-FFF2-40B4-BE49-F238E27FC236}">
                <a16:creationId xmlns:a16="http://schemas.microsoft.com/office/drawing/2014/main" id="{0DE77530-E6B4-4808-9AFA-838B0A9F5BCD}"/>
              </a:ext>
            </a:extLst>
          </p:cNvPr>
          <p:cNvSpPr txBox="1"/>
          <p:nvPr/>
        </p:nvSpPr>
        <p:spPr>
          <a:xfrm>
            <a:off x="10458580" y="3244015"/>
            <a:ext cx="2261195"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Local auto-correlation</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aphicFrame>
        <p:nvGraphicFramePr>
          <p:cNvPr id="2" name="Object 1">
            <a:extLst>
              <a:ext uri="{FF2B5EF4-FFF2-40B4-BE49-F238E27FC236}">
                <a16:creationId xmlns:a16="http://schemas.microsoft.com/office/drawing/2014/main" id="{60DA7716-EE22-4043-9166-E7D2FEF3C8F3}"/>
              </a:ext>
            </a:extLst>
          </p:cNvPr>
          <p:cNvGraphicFramePr>
            <a:graphicFrameLocks noChangeAspect="1"/>
          </p:cNvGraphicFramePr>
          <p:nvPr/>
        </p:nvGraphicFramePr>
        <p:xfrm>
          <a:off x="9023480" y="3087090"/>
          <a:ext cx="1435100" cy="1435100"/>
        </p:xfrm>
        <a:graphic>
          <a:graphicData uri="http://schemas.openxmlformats.org/presentationml/2006/ole">
            <mc:AlternateContent xmlns:mc="http://schemas.openxmlformats.org/markup-compatibility/2006">
              <mc:Choice xmlns:v="urn:schemas-microsoft-com:vml" Requires="v">
                <p:oleObj spid="_x0000_s53251" name="Acrobat Document" r:id="rId10" imgW="1435026" imgH="1435027" progId="AcroExch.Document.DC">
                  <p:embed/>
                </p:oleObj>
              </mc:Choice>
              <mc:Fallback>
                <p:oleObj name="Acrobat Document" r:id="rId10" imgW="1435026" imgH="1435027" progId="AcroExch.Document.DC">
                  <p:embed/>
                  <p:pic>
                    <p:nvPicPr>
                      <p:cNvPr id="2" name="Object 1">
                        <a:extLst>
                          <a:ext uri="{FF2B5EF4-FFF2-40B4-BE49-F238E27FC236}">
                            <a16:creationId xmlns:a16="http://schemas.microsoft.com/office/drawing/2014/main" id="{60DA7716-EE22-4043-9166-E7D2FEF3C8F3}"/>
                          </a:ext>
                        </a:extLst>
                      </p:cNvPr>
                      <p:cNvPicPr/>
                      <p:nvPr/>
                    </p:nvPicPr>
                    <p:blipFill>
                      <a:blip r:embed="rId11"/>
                      <a:stretch>
                        <a:fillRect/>
                      </a:stretch>
                    </p:blipFill>
                    <p:spPr>
                      <a:xfrm>
                        <a:off x="9023480" y="3087090"/>
                        <a:ext cx="1435100" cy="14351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6A4AC01-7723-4576-AD19-D9F4F0B2C880}"/>
              </a:ext>
            </a:extLst>
          </p:cNvPr>
          <p:cNvGraphicFramePr>
            <a:graphicFrameLocks noChangeAspect="1"/>
          </p:cNvGraphicFramePr>
          <p:nvPr/>
        </p:nvGraphicFramePr>
        <p:xfrm>
          <a:off x="9023480" y="1550390"/>
          <a:ext cx="1435100" cy="1435100"/>
        </p:xfrm>
        <a:graphic>
          <a:graphicData uri="http://schemas.openxmlformats.org/presentationml/2006/ole">
            <mc:AlternateContent xmlns:mc="http://schemas.openxmlformats.org/markup-compatibility/2006">
              <mc:Choice xmlns:v="urn:schemas-microsoft-com:vml" Requires="v">
                <p:oleObj spid="_x0000_s53252" name="Acrobat Document" r:id="rId12" imgW="1435026" imgH="1435027" progId="AcroExch.Document.DC">
                  <p:embed/>
                </p:oleObj>
              </mc:Choice>
              <mc:Fallback>
                <p:oleObj name="Acrobat Document" r:id="rId12" imgW="1435026" imgH="1435027" progId="AcroExch.Document.DC">
                  <p:embed/>
                  <p:pic>
                    <p:nvPicPr>
                      <p:cNvPr id="3" name="Object 2">
                        <a:extLst>
                          <a:ext uri="{FF2B5EF4-FFF2-40B4-BE49-F238E27FC236}">
                            <a16:creationId xmlns:a16="http://schemas.microsoft.com/office/drawing/2014/main" id="{C6A4AC01-7723-4576-AD19-D9F4F0B2C880}"/>
                          </a:ext>
                        </a:extLst>
                      </p:cNvPr>
                      <p:cNvPicPr/>
                      <p:nvPr/>
                    </p:nvPicPr>
                    <p:blipFill>
                      <a:blip r:embed="rId13"/>
                      <a:stretch>
                        <a:fillRect/>
                      </a:stretch>
                    </p:blipFill>
                    <p:spPr>
                      <a:xfrm>
                        <a:off x="9023480" y="1550390"/>
                        <a:ext cx="1435100" cy="14351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DAAA804-2D89-4579-8301-6169CD2C7BF1}"/>
              </a:ext>
            </a:extLst>
          </p:cNvPr>
          <p:cNvGraphicFramePr>
            <a:graphicFrameLocks noChangeAspect="1"/>
          </p:cNvGraphicFramePr>
          <p:nvPr/>
        </p:nvGraphicFramePr>
        <p:xfrm>
          <a:off x="10580873" y="1538635"/>
          <a:ext cx="1435100" cy="1435100"/>
        </p:xfrm>
        <a:graphic>
          <a:graphicData uri="http://schemas.openxmlformats.org/presentationml/2006/ole">
            <mc:AlternateContent xmlns:mc="http://schemas.openxmlformats.org/markup-compatibility/2006">
              <mc:Choice xmlns:v="urn:schemas-microsoft-com:vml" Requires="v">
                <p:oleObj spid="_x0000_s53253" name="Acrobat Document" r:id="rId14" imgW="1435026" imgH="1435027" progId="AcroExch.Document.DC">
                  <p:embed/>
                </p:oleObj>
              </mc:Choice>
              <mc:Fallback>
                <p:oleObj name="Acrobat Document" r:id="rId14" imgW="1435026" imgH="1435027" progId="AcroExch.Document.DC">
                  <p:embed/>
                  <p:pic>
                    <p:nvPicPr>
                      <p:cNvPr id="4" name="Object 3">
                        <a:extLst>
                          <a:ext uri="{FF2B5EF4-FFF2-40B4-BE49-F238E27FC236}">
                            <a16:creationId xmlns:a16="http://schemas.microsoft.com/office/drawing/2014/main" id="{7DAAA804-2D89-4579-8301-6169CD2C7BF1}"/>
                          </a:ext>
                        </a:extLst>
                      </p:cNvPr>
                      <p:cNvPicPr/>
                      <p:nvPr/>
                    </p:nvPicPr>
                    <p:blipFill>
                      <a:blip r:embed="rId15"/>
                      <a:stretch>
                        <a:fillRect/>
                      </a:stretch>
                    </p:blipFill>
                    <p:spPr>
                      <a:xfrm>
                        <a:off x="10580873" y="1538635"/>
                        <a:ext cx="1435100" cy="1435100"/>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4DEE57FA-18C9-4303-8796-0E5C34D0505C}"/>
              </a:ext>
            </a:extLst>
          </p:cNvPr>
          <p:cNvSpPr/>
          <p:nvPr/>
        </p:nvSpPr>
        <p:spPr>
          <a:xfrm>
            <a:off x="3588217" y="3235436"/>
            <a:ext cx="411480" cy="4114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Rectangle 22">
            <a:extLst>
              <a:ext uri="{FF2B5EF4-FFF2-40B4-BE49-F238E27FC236}">
                <a16:creationId xmlns:a16="http://schemas.microsoft.com/office/drawing/2014/main" id="{41EFE178-60DB-48BA-ABED-4254503FB46E}"/>
              </a:ext>
            </a:extLst>
          </p:cNvPr>
          <p:cNvSpPr/>
          <p:nvPr/>
        </p:nvSpPr>
        <p:spPr>
          <a:xfrm>
            <a:off x="4068615" y="2439177"/>
            <a:ext cx="457200" cy="457200"/>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4" name="Rectangle 23">
            <a:extLst>
              <a:ext uri="{FF2B5EF4-FFF2-40B4-BE49-F238E27FC236}">
                <a16:creationId xmlns:a16="http://schemas.microsoft.com/office/drawing/2014/main" id="{99BFE60F-8DD0-4AD5-8068-0545F509C662}"/>
              </a:ext>
            </a:extLst>
          </p:cNvPr>
          <p:cNvSpPr/>
          <p:nvPr/>
        </p:nvSpPr>
        <p:spPr>
          <a:xfrm>
            <a:off x="4806048" y="1918061"/>
            <a:ext cx="411480" cy="41148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Rounded Corners 26">
            <a:extLst>
              <a:ext uri="{FF2B5EF4-FFF2-40B4-BE49-F238E27FC236}">
                <a16:creationId xmlns:a16="http://schemas.microsoft.com/office/drawing/2014/main" id="{7D7A68F8-E675-4064-8D36-BF8486199416}"/>
              </a:ext>
            </a:extLst>
          </p:cNvPr>
          <p:cNvSpPr/>
          <p:nvPr/>
        </p:nvSpPr>
        <p:spPr>
          <a:xfrm>
            <a:off x="2633272" y="4876723"/>
            <a:ext cx="6925456" cy="953453"/>
          </a:xfrm>
          <a:prstGeom prst="roundRect">
            <a:avLst/>
          </a:prstGeom>
          <a:solidFill>
            <a:srgbClr val="FFFF99"/>
          </a:solidFill>
        </p:spPr>
        <p:txBody>
          <a:bodyPr wrap="square">
            <a:spAutoFit/>
          </a:bodyPr>
          <a:lstStyle/>
          <a:p>
            <a:r>
              <a:rPr lang="en-US" sz="2500" dirty="0">
                <a:solidFill>
                  <a:srgbClr val="000000"/>
                </a:solidFill>
              </a:rPr>
              <a:t>Local correlation: </a:t>
            </a:r>
            <a:r>
              <a:rPr lang="en-US" sz="2500" b="1" dirty="0">
                <a:solidFill>
                  <a:srgbClr val="000000"/>
                </a:solidFill>
              </a:rPr>
              <a:t>less noisy and reveals some information about the desired shape</a:t>
            </a:r>
            <a:endParaRPr lang="LID4096" sz="2500" b="1" dirty="0"/>
          </a:p>
        </p:txBody>
      </p:sp>
      <p:sp>
        <p:nvSpPr>
          <p:cNvPr id="28" name="Rectangle: Rounded Corners 27">
            <a:extLst>
              <a:ext uri="{FF2B5EF4-FFF2-40B4-BE49-F238E27FC236}">
                <a16:creationId xmlns:a16="http://schemas.microsoft.com/office/drawing/2014/main" id="{BE02BFDF-DF0E-4DAA-9B84-91740E9F70AA}"/>
              </a:ext>
            </a:extLst>
          </p:cNvPr>
          <p:cNvSpPr/>
          <p:nvPr/>
        </p:nvSpPr>
        <p:spPr>
          <a:xfrm rot="21124219">
            <a:off x="7337974" y="3656610"/>
            <a:ext cx="1435100" cy="578882"/>
          </a:xfrm>
          <a:prstGeom prst="roundRect">
            <a:avLst/>
          </a:prstGeom>
          <a:solidFill>
            <a:srgbClr val="FFFF99"/>
          </a:solidFill>
          <a:ln w="57150">
            <a:noFill/>
          </a:ln>
        </p:spPr>
        <p:txBody>
          <a:bodyPr wrap="square">
            <a:spAutoFit/>
          </a:bodyPr>
          <a:lstStyle/>
          <a:p>
            <a:pPr algn="ctr"/>
            <a:r>
              <a:rPr lang="en-US" sz="2800" b="1" dirty="0"/>
              <a:t>Noisy</a:t>
            </a:r>
            <a:endParaRPr lang="en-US" sz="4400" b="1" dirty="0"/>
          </a:p>
        </p:txBody>
      </p:sp>
    </p:spTree>
    <p:custDataLst>
      <p:tags r:id="rId2"/>
    </p:custDataLst>
    <p:extLst>
      <p:ext uri="{BB962C8B-B14F-4D97-AF65-F5344CB8AC3E}">
        <p14:creationId xmlns:p14="http://schemas.microsoft.com/office/powerpoint/2010/main" val="40024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3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00"/>
                            </p:stCondLst>
                            <p:childTnLst>
                              <p:par>
                                <p:cTn id="23" presetID="1"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300"/>
                            </p:stCondLst>
                            <p:childTnLst>
                              <p:par>
                                <p:cTn id="26" presetID="1" presetClass="entr" presetSubtype="0" fill="hold" grpId="0" nodeType="afterEffect">
                                  <p:stCondLst>
                                    <p:cond delay="3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animBg="1"/>
      <p:bldP spid="24"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67AFEF0D-BB44-40BE-BDBC-28FE6769B863}"/>
              </a:ext>
            </a:extLst>
          </p:cNvPr>
          <p:cNvSpPr txBox="1">
            <a:spLocks/>
          </p:cNvSpPr>
          <p:nvPr/>
        </p:nvSpPr>
        <p:spPr>
          <a:xfrm>
            <a:off x="1524905" y="2508568"/>
            <a:ext cx="91421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Lab Results</a:t>
            </a:r>
          </a:p>
        </p:txBody>
      </p:sp>
    </p:spTree>
    <p:extLst>
      <p:ext uri="{BB962C8B-B14F-4D97-AF65-F5344CB8AC3E}">
        <p14:creationId xmlns:p14="http://schemas.microsoft.com/office/powerpoint/2010/main" val="360913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83FA9796-24BD-401B-B97D-0B4E5C03D0F4}"/>
              </a:ext>
            </a:extLst>
          </p:cNvPr>
          <p:cNvSpPr txBox="1">
            <a:spLocks/>
          </p:cNvSpPr>
          <p:nvPr/>
        </p:nvSpPr>
        <p:spPr>
          <a:xfrm>
            <a:off x="451826" y="1367943"/>
            <a:ext cx="11288348" cy="17308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LinBiolinumT"/>
                <a:ea typeface="+mj-ea"/>
                <a:cs typeface="+mj-cs"/>
              </a:rPr>
              <a:t>Imaging with local speckle intensity correlations: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LinBiolinumT"/>
                <a:ea typeface="+mj-ea"/>
                <a:cs typeface="+mj-cs"/>
              </a:rPr>
              <a:t>theory and practice</a:t>
            </a:r>
            <a:endParaRPr kumimoji="0" lang="en-US" sz="8000" b="1" i="0" u="none" strike="noStrike" kern="1200" cap="none" spc="0" normalizeH="0" baseline="0" noProof="0" dirty="0">
              <a:ln>
                <a:noFill/>
              </a:ln>
              <a:solidFill>
                <a:srgbClr val="FFC000"/>
              </a:solidFill>
              <a:effectLst/>
              <a:uLnTx/>
              <a:uFillTx/>
              <a:latin typeface="Calibri"/>
              <a:ea typeface="+mj-ea"/>
              <a:cs typeface="+mj-cs"/>
            </a:endParaRPr>
          </a:p>
        </p:txBody>
      </p:sp>
      <p:sp>
        <p:nvSpPr>
          <p:cNvPr id="4" name="Subtitle 6">
            <a:extLst>
              <a:ext uri="{FF2B5EF4-FFF2-40B4-BE49-F238E27FC236}">
                <a16:creationId xmlns:a16="http://schemas.microsoft.com/office/drawing/2014/main" id="{0B81D7F1-8970-473E-B394-0582D7CC6DD3}"/>
              </a:ext>
            </a:extLst>
          </p:cNvPr>
          <p:cNvSpPr txBox="1">
            <a:spLocks/>
          </p:cNvSpPr>
          <p:nvPr/>
        </p:nvSpPr>
        <p:spPr>
          <a:xfrm>
            <a:off x="877578" y="3759204"/>
            <a:ext cx="10732317" cy="20828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Marina Alterman, Chen Bar,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Ioannis</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Gkioulekas</a:t>
            </a:r>
            <a:r>
              <a:rPr kumimoji="0" lang="en-US" sz="3200" b="0" i="0" u="none" strike="noStrike" kern="1200" cap="none" spc="0" normalizeH="0" baseline="0" noProof="0" dirty="0">
                <a:ln>
                  <a:noFill/>
                </a:ln>
                <a:solidFill>
                  <a:prstClr val="white"/>
                </a:solidFill>
                <a:effectLst/>
                <a:uLnTx/>
                <a:uFillTx/>
                <a:latin typeface="Calibri"/>
                <a:ea typeface="+mn-ea"/>
                <a:cs typeface="+mn-cs"/>
              </a:rPr>
              <a:t> and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Anat</a:t>
            </a:r>
            <a:r>
              <a:rPr kumimoji="0" lang="en-US" sz="3200" b="0" i="0" u="none" strike="noStrike" kern="1200" cap="none" spc="0" normalizeH="0" baseline="0" noProof="0" dirty="0">
                <a:ln>
                  <a:noFill/>
                </a:ln>
                <a:solidFill>
                  <a:prstClr val="white"/>
                </a:solidFill>
                <a:effectLst/>
                <a:uLnTx/>
                <a:uFillTx/>
                <a:latin typeface="Calibri"/>
                <a:ea typeface="+mn-ea"/>
                <a:cs typeface="+mn-cs"/>
              </a:rPr>
              <a:t> Levin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2A449F8-F490-4EA2-A78E-5683844C6945}"/>
              </a:ext>
            </a:extLst>
          </p:cNvPr>
          <p:cNvSpPr/>
          <p:nvPr/>
        </p:nvSpPr>
        <p:spPr>
          <a:xfrm>
            <a:off x="4384780" y="5366543"/>
            <a:ext cx="3161881"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Technion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Israel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CMU, USA</a:t>
            </a:r>
          </a:p>
        </p:txBody>
      </p:sp>
    </p:spTree>
    <p:extLst>
      <p:ext uri="{BB962C8B-B14F-4D97-AF65-F5344CB8AC3E}">
        <p14:creationId xmlns:p14="http://schemas.microsoft.com/office/powerpoint/2010/main" val="120432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E7D68-C903-47C1-8446-28CAF386DB96}"/>
              </a:ext>
            </a:extLst>
          </p:cNvPr>
          <p:cNvSpPr txBox="1">
            <a:spLocks/>
          </p:cNvSpPr>
          <p:nvPr/>
        </p:nvSpPr>
        <p:spPr>
          <a:xfrm>
            <a:off x="3159531" y="0"/>
            <a:ext cx="64567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setup</a:t>
            </a:r>
          </a:p>
        </p:txBody>
      </p:sp>
      <p:grpSp>
        <p:nvGrpSpPr>
          <p:cNvPr id="28" name="Group 27">
            <a:extLst>
              <a:ext uri="{FF2B5EF4-FFF2-40B4-BE49-F238E27FC236}">
                <a16:creationId xmlns:a16="http://schemas.microsoft.com/office/drawing/2014/main" id="{4388D9C1-2A7C-421D-A804-FB594F9A032C}"/>
              </a:ext>
            </a:extLst>
          </p:cNvPr>
          <p:cNvGrpSpPr/>
          <p:nvPr/>
        </p:nvGrpSpPr>
        <p:grpSpPr>
          <a:xfrm>
            <a:off x="2891407" y="1125809"/>
            <a:ext cx="6652791" cy="2860949"/>
            <a:chOff x="622845" y="1682836"/>
            <a:chExt cx="6624659" cy="3160292"/>
          </a:xfrm>
        </p:grpSpPr>
        <p:grpSp>
          <p:nvGrpSpPr>
            <p:cNvPr id="124" name="Group 123">
              <a:extLst>
                <a:ext uri="{FF2B5EF4-FFF2-40B4-BE49-F238E27FC236}">
                  <a16:creationId xmlns:a16="http://schemas.microsoft.com/office/drawing/2014/main" id="{9EAF871A-055E-4E0E-965F-3447A41F916D}"/>
                </a:ext>
              </a:extLst>
            </p:cNvPr>
            <p:cNvGrpSpPr/>
            <p:nvPr/>
          </p:nvGrpSpPr>
          <p:grpSpPr>
            <a:xfrm>
              <a:off x="1242619" y="2087058"/>
              <a:ext cx="735598" cy="1145017"/>
              <a:chOff x="729984" y="4696975"/>
              <a:chExt cx="735598" cy="1145017"/>
            </a:xfrm>
          </p:grpSpPr>
          <p:cxnSp>
            <p:nvCxnSpPr>
              <p:cNvPr id="125" name="Straight Arrow Connector 124">
                <a:extLst>
                  <a:ext uri="{FF2B5EF4-FFF2-40B4-BE49-F238E27FC236}">
                    <a16:creationId xmlns:a16="http://schemas.microsoft.com/office/drawing/2014/main" id="{9F6EEBAE-DD6B-4F13-B871-E82250F0DFA1}"/>
                  </a:ext>
                </a:extLst>
              </p:cNvPr>
              <p:cNvCxnSpPr/>
              <p:nvPr/>
            </p:nvCxnSpPr>
            <p:spPr>
              <a:xfrm>
                <a:off x="733634" y="5546226"/>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B3675B8F-DC36-4717-8B2F-48285A19378B}"/>
                  </a:ext>
                </a:extLst>
              </p:cNvPr>
              <p:cNvCxnSpPr/>
              <p:nvPr/>
            </p:nvCxnSpPr>
            <p:spPr>
              <a:xfrm>
                <a:off x="733634" y="4948171"/>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46AFCD35-2598-44EE-9AA3-508182B7442C}"/>
                  </a:ext>
                </a:extLst>
              </p:cNvPr>
              <p:cNvCxnSpPr/>
              <p:nvPr/>
            </p:nvCxnSpPr>
            <p:spPr>
              <a:xfrm>
                <a:off x="733634" y="5236291"/>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94F83057-F1F8-419A-86EB-4E91D771DDFC}"/>
                  </a:ext>
                </a:extLst>
              </p:cNvPr>
              <p:cNvCxnSpPr/>
              <p:nvPr/>
            </p:nvCxnSpPr>
            <p:spPr>
              <a:xfrm>
                <a:off x="729984" y="4696975"/>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E8AB96EC-9497-44E0-9C57-F06B5399164A}"/>
                  </a:ext>
                </a:extLst>
              </p:cNvPr>
              <p:cNvCxnSpPr>
                <a:cxnSpLocks/>
              </p:cNvCxnSpPr>
              <p:nvPr/>
            </p:nvCxnSpPr>
            <p:spPr>
              <a:xfrm>
                <a:off x="729984" y="5841992"/>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51600FB0-96B2-4AAB-96B8-F6163846C0C5}"/>
                </a:ext>
              </a:extLst>
            </p:cNvPr>
            <p:cNvGrpSpPr/>
            <p:nvPr/>
          </p:nvGrpSpPr>
          <p:grpSpPr>
            <a:xfrm>
              <a:off x="4576067" y="1995884"/>
              <a:ext cx="1469787" cy="1269006"/>
              <a:chOff x="4063432" y="4605801"/>
              <a:chExt cx="1469787" cy="1269006"/>
            </a:xfrm>
          </p:grpSpPr>
          <p:grpSp>
            <p:nvGrpSpPr>
              <p:cNvPr id="139" name="Group 138">
                <a:extLst>
                  <a:ext uri="{FF2B5EF4-FFF2-40B4-BE49-F238E27FC236}">
                    <a16:creationId xmlns:a16="http://schemas.microsoft.com/office/drawing/2014/main" id="{1C1851FA-77AB-42DE-B5C4-507C44ECDFC4}"/>
                  </a:ext>
                </a:extLst>
              </p:cNvPr>
              <p:cNvGrpSpPr/>
              <p:nvPr/>
            </p:nvGrpSpPr>
            <p:grpSpPr>
              <a:xfrm>
                <a:off x="4063432" y="4605801"/>
                <a:ext cx="503754" cy="1269006"/>
                <a:chOff x="3134505" y="988250"/>
                <a:chExt cx="573768" cy="675876"/>
              </a:xfrm>
            </p:grpSpPr>
            <p:sp>
              <p:nvSpPr>
                <p:cNvPr id="145" name="Freeform: Shape 42">
                  <a:extLst>
                    <a:ext uri="{FF2B5EF4-FFF2-40B4-BE49-F238E27FC236}">
                      <a16:creationId xmlns:a16="http://schemas.microsoft.com/office/drawing/2014/main" id="{E51A5180-3A9E-4A43-8757-7DC5B6CC27E6}"/>
                    </a:ext>
                  </a:extLst>
                </p:cNvPr>
                <p:cNvSpPr/>
                <p:nvPr/>
              </p:nvSpPr>
              <p:spPr>
                <a:xfrm rot="16200000">
                  <a:off x="2914245" y="1208510"/>
                  <a:ext cx="624996" cy="18447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Freeform: Shape 42">
                  <a:extLst>
                    <a:ext uri="{FF2B5EF4-FFF2-40B4-BE49-F238E27FC236}">
                      <a16:creationId xmlns:a16="http://schemas.microsoft.com/office/drawing/2014/main" id="{E182DDBD-D7E0-4467-958F-ABB619FE91E2}"/>
                    </a:ext>
                  </a:extLst>
                </p:cNvPr>
                <p:cNvSpPr/>
                <p:nvPr/>
              </p:nvSpPr>
              <p:spPr>
                <a:xfrm rot="16200000">
                  <a:off x="3320732" y="1268049"/>
                  <a:ext cx="651341" cy="1237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Freeform: Shape 42">
                  <a:extLst>
                    <a:ext uri="{FF2B5EF4-FFF2-40B4-BE49-F238E27FC236}">
                      <a16:creationId xmlns:a16="http://schemas.microsoft.com/office/drawing/2014/main" id="{A847AD18-944C-463B-9C21-9DAC84E38D33}"/>
                    </a:ext>
                  </a:extLst>
                </p:cNvPr>
                <p:cNvSpPr/>
                <p:nvPr/>
              </p:nvSpPr>
              <p:spPr>
                <a:xfrm rot="16200000">
                  <a:off x="3120208" y="1276339"/>
                  <a:ext cx="658352" cy="11722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0" name="Group 139">
                <a:extLst>
                  <a:ext uri="{FF2B5EF4-FFF2-40B4-BE49-F238E27FC236}">
                    <a16:creationId xmlns:a16="http://schemas.microsoft.com/office/drawing/2014/main" id="{0061753B-BF90-414D-B118-5D81E97BB752}"/>
                  </a:ext>
                </a:extLst>
              </p:cNvPr>
              <p:cNvGrpSpPr/>
              <p:nvPr/>
            </p:nvGrpSpPr>
            <p:grpSpPr>
              <a:xfrm>
                <a:off x="4949095" y="4800550"/>
                <a:ext cx="584124" cy="880462"/>
                <a:chOff x="4361770" y="946496"/>
                <a:chExt cx="542013" cy="562480"/>
              </a:xfrm>
            </p:grpSpPr>
            <p:sp>
              <p:nvSpPr>
                <p:cNvPr id="141" name="Freeform: Shape 42">
                  <a:extLst>
                    <a:ext uri="{FF2B5EF4-FFF2-40B4-BE49-F238E27FC236}">
                      <a16:creationId xmlns:a16="http://schemas.microsoft.com/office/drawing/2014/main" id="{8B966470-08D0-4788-8EAB-B4E68415A79B}"/>
                    </a:ext>
                  </a:extLst>
                </p:cNvPr>
                <p:cNvSpPr/>
                <p:nvPr/>
              </p:nvSpPr>
              <p:spPr>
                <a:xfrm rot="16200000">
                  <a:off x="4130492" y="1177774"/>
                  <a:ext cx="562480" cy="9992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2" name="Freeform: Shape 42">
                  <a:extLst>
                    <a:ext uri="{FF2B5EF4-FFF2-40B4-BE49-F238E27FC236}">
                      <a16:creationId xmlns:a16="http://schemas.microsoft.com/office/drawing/2014/main" id="{39AFB372-688B-4302-85D1-DE40885635F3}"/>
                    </a:ext>
                  </a:extLst>
                </p:cNvPr>
                <p:cNvSpPr/>
                <p:nvPr/>
              </p:nvSpPr>
              <p:spPr>
                <a:xfrm rot="5044435">
                  <a:off x="4385781" y="1139314"/>
                  <a:ext cx="428663" cy="12040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3" name="Freeform: Shape 42">
                  <a:extLst>
                    <a:ext uri="{FF2B5EF4-FFF2-40B4-BE49-F238E27FC236}">
                      <a16:creationId xmlns:a16="http://schemas.microsoft.com/office/drawing/2014/main" id="{22BCACF1-FAF9-47C9-B688-7A74B9F54E55}"/>
                    </a:ext>
                  </a:extLst>
                </p:cNvPr>
                <p:cNvSpPr/>
                <p:nvPr/>
              </p:nvSpPr>
              <p:spPr>
                <a:xfrm rot="16200000" flipV="1">
                  <a:off x="4574132" y="1150105"/>
                  <a:ext cx="369415" cy="93240"/>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Freeform: Shape 42">
                  <a:extLst>
                    <a:ext uri="{FF2B5EF4-FFF2-40B4-BE49-F238E27FC236}">
                      <a16:creationId xmlns:a16="http://schemas.microsoft.com/office/drawing/2014/main" id="{3E65F844-132C-440C-BF0C-9C3358A6857E}"/>
                    </a:ext>
                  </a:extLst>
                </p:cNvPr>
                <p:cNvSpPr/>
                <p:nvPr/>
              </p:nvSpPr>
              <p:spPr>
                <a:xfrm rot="5842775">
                  <a:off x="4769251" y="1187269"/>
                  <a:ext cx="209083" cy="5998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pic>
          <p:nvPicPr>
            <p:cNvPr id="148" name="Picture 147">
              <a:extLst>
                <a:ext uri="{FF2B5EF4-FFF2-40B4-BE49-F238E27FC236}">
                  <a16:creationId xmlns:a16="http://schemas.microsoft.com/office/drawing/2014/main" id="{4723A9EC-574C-46BE-9B04-54FBED3B68C7}"/>
                </a:ext>
              </a:extLst>
            </p:cNvPr>
            <p:cNvPicPr>
              <a:picLocks noChangeAspect="1"/>
            </p:cNvPicPr>
            <p:nvPr/>
          </p:nvPicPr>
          <p:blipFill>
            <a:blip r:embed="rId3"/>
            <a:stretch>
              <a:fillRect/>
            </a:stretch>
          </p:blipFill>
          <p:spPr>
            <a:xfrm>
              <a:off x="5622529" y="1705993"/>
              <a:ext cx="1611706" cy="1792987"/>
            </a:xfrm>
            <a:prstGeom prst="rect">
              <a:avLst/>
            </a:prstGeom>
            <a:ln>
              <a:solidFill>
                <a:schemeClr val="bg1">
                  <a:lumMod val="75000"/>
                </a:schemeClr>
              </a:solidFill>
            </a:ln>
            <a:scene3d>
              <a:camera prst="isometricLeftDown"/>
              <a:lightRig rig="threePt" dir="t"/>
            </a:scene3d>
          </p:spPr>
        </p:pic>
        <p:grpSp>
          <p:nvGrpSpPr>
            <p:cNvPr id="149" name="Group 148">
              <a:extLst>
                <a:ext uri="{FF2B5EF4-FFF2-40B4-BE49-F238E27FC236}">
                  <a16:creationId xmlns:a16="http://schemas.microsoft.com/office/drawing/2014/main" id="{14CE8EE5-FB98-4628-A0C0-B29F82113E30}"/>
                </a:ext>
              </a:extLst>
            </p:cNvPr>
            <p:cNvGrpSpPr/>
            <p:nvPr/>
          </p:nvGrpSpPr>
          <p:grpSpPr>
            <a:xfrm>
              <a:off x="2350058" y="1688975"/>
              <a:ext cx="1956918" cy="1851579"/>
              <a:chOff x="1837423" y="4298892"/>
              <a:chExt cx="1956918" cy="1851579"/>
            </a:xfrm>
          </p:grpSpPr>
          <p:sp>
            <p:nvSpPr>
              <p:cNvPr id="150" name="Rectangle 149">
                <a:extLst>
                  <a:ext uri="{FF2B5EF4-FFF2-40B4-BE49-F238E27FC236}">
                    <a16:creationId xmlns:a16="http://schemas.microsoft.com/office/drawing/2014/main" id="{CDAF3E0D-37F0-46F3-8435-E88B029117D4}"/>
                  </a:ext>
                </a:extLst>
              </p:cNvPr>
              <p:cNvSpPr/>
              <p:nvPr/>
            </p:nvSpPr>
            <p:spPr>
              <a:xfrm>
                <a:off x="3286570" y="4573335"/>
                <a:ext cx="507771" cy="1308723"/>
              </a:xfrm>
              <a:prstGeom prst="rect">
                <a:avLst/>
              </a:prstGeom>
              <a:solidFill>
                <a:srgbClr val="FF5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20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51" name="Isosceles Triangle 150">
                <a:extLst>
                  <a:ext uri="{FF2B5EF4-FFF2-40B4-BE49-F238E27FC236}">
                    <a16:creationId xmlns:a16="http://schemas.microsoft.com/office/drawing/2014/main" id="{902FD116-10E8-49B2-BDAD-AC0882C1DFAE}"/>
                  </a:ext>
                </a:extLst>
              </p:cNvPr>
              <p:cNvSpPr/>
              <p:nvPr/>
            </p:nvSpPr>
            <p:spPr>
              <a:xfrm rot="15307553">
                <a:off x="2052889" y="5018353"/>
                <a:ext cx="1215810" cy="1048425"/>
              </a:xfrm>
              <a:prstGeom prst="triangle">
                <a:avLst/>
              </a:prstGeom>
              <a:solidFill>
                <a:srgbClr val="FF505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20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2" name="Isosceles Triangle 151">
                <a:extLst>
                  <a:ext uri="{FF2B5EF4-FFF2-40B4-BE49-F238E27FC236}">
                    <a16:creationId xmlns:a16="http://schemas.microsoft.com/office/drawing/2014/main" id="{661C6E31-C644-45F9-94A4-42EF8951FCA6}"/>
                  </a:ext>
                </a:extLst>
              </p:cNvPr>
              <p:cNvSpPr/>
              <p:nvPr/>
            </p:nvSpPr>
            <p:spPr>
              <a:xfrm rot="17328824">
                <a:off x="2051084" y="4085231"/>
                <a:ext cx="992716" cy="1420037"/>
              </a:xfrm>
              <a:prstGeom prst="triangle">
                <a:avLst/>
              </a:prstGeom>
              <a:solidFill>
                <a:srgbClr val="FF505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20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153" name="TextBox 152">
              <a:extLst>
                <a:ext uri="{FF2B5EF4-FFF2-40B4-BE49-F238E27FC236}">
                  <a16:creationId xmlns:a16="http://schemas.microsoft.com/office/drawing/2014/main" id="{C85CA674-EC03-4FA8-BB3C-43DD5E68DCB7}"/>
                </a:ext>
              </a:extLst>
            </p:cNvPr>
            <p:cNvSpPr txBox="1"/>
            <p:nvPr/>
          </p:nvSpPr>
          <p:spPr>
            <a:xfrm>
              <a:off x="622845" y="3483080"/>
              <a:ext cx="1663468" cy="917945"/>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Light source</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4" name="Picture 153">
              <a:extLst>
                <a:ext uri="{FF2B5EF4-FFF2-40B4-BE49-F238E27FC236}">
                  <a16:creationId xmlns:a16="http://schemas.microsoft.com/office/drawing/2014/main" id="{DEDAD4D2-19F1-436D-B1C8-B09A72999F7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485925" y="1723223"/>
              <a:ext cx="1602884" cy="1906618"/>
            </a:xfrm>
            <a:prstGeom prst="rect">
              <a:avLst/>
            </a:prstGeom>
            <a:scene3d>
              <a:camera prst="isometricOffAxis1Left"/>
              <a:lightRig rig="threePt" dir="t"/>
            </a:scene3d>
          </p:spPr>
        </p:pic>
        <p:grpSp>
          <p:nvGrpSpPr>
            <p:cNvPr id="155" name="Group 154">
              <a:extLst>
                <a:ext uri="{FF2B5EF4-FFF2-40B4-BE49-F238E27FC236}">
                  <a16:creationId xmlns:a16="http://schemas.microsoft.com/office/drawing/2014/main" id="{179FA32D-0C22-423F-B44B-B01F56126B31}"/>
                </a:ext>
              </a:extLst>
            </p:cNvPr>
            <p:cNvGrpSpPr/>
            <p:nvPr/>
          </p:nvGrpSpPr>
          <p:grpSpPr>
            <a:xfrm rot="16200000">
              <a:off x="3515111" y="2489357"/>
              <a:ext cx="1862066" cy="273904"/>
              <a:chOff x="1081970" y="3224894"/>
              <a:chExt cx="2349551" cy="408215"/>
            </a:xfrm>
          </p:grpSpPr>
          <p:sp>
            <p:nvSpPr>
              <p:cNvPr id="156" name="Rectangle 155">
                <a:extLst>
                  <a:ext uri="{FF2B5EF4-FFF2-40B4-BE49-F238E27FC236}">
                    <a16:creationId xmlns:a16="http://schemas.microsoft.com/office/drawing/2014/main" id="{A9DA274C-5ACF-41E7-ADC5-75F0E9AD5BD1}"/>
                  </a:ext>
                </a:extLst>
              </p:cNvPr>
              <p:cNvSpPr/>
              <p:nvPr/>
            </p:nvSpPr>
            <p:spPr>
              <a:xfrm>
                <a:off x="1081970" y="3224894"/>
                <a:ext cx="2349551" cy="408215"/>
              </a:xfrm>
              <a:prstGeom prst="rect">
                <a:avLst/>
              </a:prstGeom>
              <a:solidFill>
                <a:schemeClr val="bg1">
                  <a:lumMod val="85000"/>
                </a:schemeClr>
              </a:solidFill>
              <a:ln w="19050">
                <a:solidFill>
                  <a:srgbClr val="FE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7" name="Oval 156">
                <a:extLst>
                  <a:ext uri="{FF2B5EF4-FFF2-40B4-BE49-F238E27FC236}">
                    <a16:creationId xmlns:a16="http://schemas.microsoft.com/office/drawing/2014/main" id="{D421DDC6-9BE2-4D46-A05A-6298DFB628BD}"/>
                  </a:ext>
                </a:extLst>
              </p:cNvPr>
              <p:cNvSpPr/>
              <p:nvPr/>
            </p:nvSpPr>
            <p:spPr>
              <a:xfrm>
                <a:off x="1689197" y="3401786"/>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a:extLst>
                  <a:ext uri="{FF2B5EF4-FFF2-40B4-BE49-F238E27FC236}">
                    <a16:creationId xmlns:a16="http://schemas.microsoft.com/office/drawing/2014/main" id="{0600E206-E04E-4FD9-B11F-56D17152469C}"/>
                  </a:ext>
                </a:extLst>
              </p:cNvPr>
              <p:cNvSpPr/>
              <p:nvPr/>
            </p:nvSpPr>
            <p:spPr>
              <a:xfrm>
                <a:off x="1841597" y="3498346"/>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a:extLst>
                  <a:ext uri="{FF2B5EF4-FFF2-40B4-BE49-F238E27FC236}">
                    <a16:creationId xmlns:a16="http://schemas.microsoft.com/office/drawing/2014/main" id="{C5265251-89F2-429F-9A39-66D41577974B}"/>
                  </a:ext>
                </a:extLst>
              </p:cNvPr>
              <p:cNvSpPr/>
              <p:nvPr/>
            </p:nvSpPr>
            <p:spPr>
              <a:xfrm>
                <a:off x="2538448" y="3483226"/>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a:extLst>
                  <a:ext uri="{FF2B5EF4-FFF2-40B4-BE49-F238E27FC236}">
                    <a16:creationId xmlns:a16="http://schemas.microsoft.com/office/drawing/2014/main" id="{5F1D6BE8-0262-447F-A5DA-D1C940E24C08}"/>
                  </a:ext>
                </a:extLst>
              </p:cNvPr>
              <p:cNvSpPr/>
              <p:nvPr/>
            </p:nvSpPr>
            <p:spPr>
              <a:xfrm>
                <a:off x="2795550" y="3314535"/>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a:extLst>
                  <a:ext uri="{FF2B5EF4-FFF2-40B4-BE49-F238E27FC236}">
                    <a16:creationId xmlns:a16="http://schemas.microsoft.com/office/drawing/2014/main" id="{BE6B993C-167D-4E3D-BAC7-4A4D88783ECC}"/>
                  </a:ext>
                </a:extLst>
              </p:cNvPr>
              <p:cNvSpPr/>
              <p:nvPr/>
            </p:nvSpPr>
            <p:spPr>
              <a:xfrm>
                <a:off x="2298797" y="3285451"/>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a:extLst>
                  <a:ext uri="{FF2B5EF4-FFF2-40B4-BE49-F238E27FC236}">
                    <a16:creationId xmlns:a16="http://schemas.microsoft.com/office/drawing/2014/main" id="{9BF433EC-6B3B-4ECB-B17A-3EC906A63BBB}"/>
                  </a:ext>
                </a:extLst>
              </p:cNvPr>
              <p:cNvSpPr/>
              <p:nvPr/>
            </p:nvSpPr>
            <p:spPr>
              <a:xfrm>
                <a:off x="1993997" y="3357578"/>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a:extLst>
                  <a:ext uri="{FF2B5EF4-FFF2-40B4-BE49-F238E27FC236}">
                    <a16:creationId xmlns:a16="http://schemas.microsoft.com/office/drawing/2014/main" id="{BE616EBD-E81B-4309-9483-3492093472ED}"/>
                  </a:ext>
                </a:extLst>
              </p:cNvPr>
              <p:cNvSpPr/>
              <p:nvPr/>
            </p:nvSpPr>
            <p:spPr>
              <a:xfrm>
                <a:off x="2153377" y="3398298"/>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a:extLst>
                  <a:ext uri="{FF2B5EF4-FFF2-40B4-BE49-F238E27FC236}">
                    <a16:creationId xmlns:a16="http://schemas.microsoft.com/office/drawing/2014/main" id="{CC724B48-1972-4BE7-9138-8CA12CCFF8C9}"/>
                  </a:ext>
                </a:extLst>
              </p:cNvPr>
              <p:cNvSpPr/>
              <p:nvPr/>
            </p:nvSpPr>
            <p:spPr>
              <a:xfrm>
                <a:off x="2319737" y="3459958"/>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a:extLst>
                  <a:ext uri="{FF2B5EF4-FFF2-40B4-BE49-F238E27FC236}">
                    <a16:creationId xmlns:a16="http://schemas.microsoft.com/office/drawing/2014/main" id="{EE2F01E7-A5F1-4923-B83E-073F8F57DE35}"/>
                  </a:ext>
                </a:extLst>
              </p:cNvPr>
              <p:cNvSpPr/>
              <p:nvPr/>
            </p:nvSpPr>
            <p:spPr>
              <a:xfrm>
                <a:off x="2562877" y="3319193"/>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a:extLst>
                  <a:ext uri="{FF2B5EF4-FFF2-40B4-BE49-F238E27FC236}">
                    <a16:creationId xmlns:a16="http://schemas.microsoft.com/office/drawing/2014/main" id="{388DAAC6-007C-4FC7-BF8A-AD1497219B25}"/>
                  </a:ext>
                </a:extLst>
              </p:cNvPr>
              <p:cNvSpPr/>
              <p:nvPr/>
            </p:nvSpPr>
            <p:spPr>
              <a:xfrm>
                <a:off x="2715277" y="3471593"/>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a:extLst>
                  <a:ext uri="{FF2B5EF4-FFF2-40B4-BE49-F238E27FC236}">
                    <a16:creationId xmlns:a16="http://schemas.microsoft.com/office/drawing/2014/main" id="{1748F849-3624-448F-82B7-73E613E51BC4}"/>
                  </a:ext>
                </a:extLst>
              </p:cNvPr>
              <p:cNvSpPr/>
              <p:nvPr/>
            </p:nvSpPr>
            <p:spPr>
              <a:xfrm>
                <a:off x="1777614" y="3294761"/>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a:extLst>
                  <a:ext uri="{FF2B5EF4-FFF2-40B4-BE49-F238E27FC236}">
                    <a16:creationId xmlns:a16="http://schemas.microsoft.com/office/drawing/2014/main" id="{17507731-9FE5-41D6-8C5C-1A7D4145BE13}"/>
                  </a:ext>
                </a:extLst>
              </p:cNvPr>
              <p:cNvSpPr/>
              <p:nvPr/>
            </p:nvSpPr>
            <p:spPr>
              <a:xfrm>
                <a:off x="1175674" y="3413970"/>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a:extLst>
                  <a:ext uri="{FF2B5EF4-FFF2-40B4-BE49-F238E27FC236}">
                    <a16:creationId xmlns:a16="http://schemas.microsoft.com/office/drawing/2014/main" id="{BBE46928-6CBB-4504-9573-58A4665162F2}"/>
                  </a:ext>
                </a:extLst>
              </p:cNvPr>
              <p:cNvSpPr/>
              <p:nvPr/>
            </p:nvSpPr>
            <p:spPr>
              <a:xfrm>
                <a:off x="1480474" y="3369762"/>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a:extLst>
                  <a:ext uri="{FF2B5EF4-FFF2-40B4-BE49-F238E27FC236}">
                    <a16:creationId xmlns:a16="http://schemas.microsoft.com/office/drawing/2014/main" id="{552858A0-7EF4-4F94-BD08-C7F53B01822B}"/>
                  </a:ext>
                </a:extLst>
              </p:cNvPr>
              <p:cNvSpPr/>
              <p:nvPr/>
            </p:nvSpPr>
            <p:spPr>
              <a:xfrm>
                <a:off x="1573636" y="3471593"/>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a:extLst>
                  <a:ext uri="{FF2B5EF4-FFF2-40B4-BE49-F238E27FC236}">
                    <a16:creationId xmlns:a16="http://schemas.microsoft.com/office/drawing/2014/main" id="{3816C455-8026-41FE-AC06-503F0BC69F94}"/>
                  </a:ext>
                </a:extLst>
              </p:cNvPr>
              <p:cNvSpPr/>
              <p:nvPr/>
            </p:nvSpPr>
            <p:spPr>
              <a:xfrm>
                <a:off x="1264091" y="3306945"/>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a:extLst>
                  <a:ext uri="{FF2B5EF4-FFF2-40B4-BE49-F238E27FC236}">
                    <a16:creationId xmlns:a16="http://schemas.microsoft.com/office/drawing/2014/main" id="{3E3F6DD4-A73E-418D-9255-FB58956776A6}"/>
                  </a:ext>
                </a:extLst>
              </p:cNvPr>
              <p:cNvSpPr/>
              <p:nvPr/>
            </p:nvSpPr>
            <p:spPr>
              <a:xfrm>
                <a:off x="3097046" y="3466105"/>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a:extLst>
                  <a:ext uri="{FF2B5EF4-FFF2-40B4-BE49-F238E27FC236}">
                    <a16:creationId xmlns:a16="http://schemas.microsoft.com/office/drawing/2014/main" id="{F8C8E421-1A22-4263-B425-EE89219BA4EE}"/>
                  </a:ext>
                </a:extLst>
              </p:cNvPr>
              <p:cNvSpPr/>
              <p:nvPr/>
            </p:nvSpPr>
            <p:spPr>
              <a:xfrm>
                <a:off x="3250625" y="3302299"/>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a:extLst>
                  <a:ext uri="{FF2B5EF4-FFF2-40B4-BE49-F238E27FC236}">
                    <a16:creationId xmlns:a16="http://schemas.microsoft.com/office/drawing/2014/main" id="{D37996E1-70FA-4738-A7F6-8CACAB516637}"/>
                  </a:ext>
                </a:extLst>
              </p:cNvPr>
              <p:cNvSpPr/>
              <p:nvPr/>
            </p:nvSpPr>
            <p:spPr>
              <a:xfrm>
                <a:off x="2866236" y="3459690"/>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a:extLst>
                  <a:ext uri="{FF2B5EF4-FFF2-40B4-BE49-F238E27FC236}">
                    <a16:creationId xmlns:a16="http://schemas.microsoft.com/office/drawing/2014/main" id="{7CFEE994-1EDC-4794-A104-FE09A6A3E4B5}"/>
                  </a:ext>
                </a:extLst>
              </p:cNvPr>
              <p:cNvSpPr/>
              <p:nvPr/>
            </p:nvSpPr>
            <p:spPr>
              <a:xfrm>
                <a:off x="3059630" y="3283119"/>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9" name="Oval 178">
              <a:extLst>
                <a:ext uri="{FF2B5EF4-FFF2-40B4-BE49-F238E27FC236}">
                  <a16:creationId xmlns:a16="http://schemas.microsoft.com/office/drawing/2014/main" id="{0D15C5EC-264F-440A-B587-3C4ECB78A2E2}"/>
                </a:ext>
              </a:extLst>
            </p:cNvPr>
            <p:cNvSpPr/>
            <p:nvPr/>
          </p:nvSpPr>
          <p:spPr>
            <a:xfrm>
              <a:off x="5106661" y="1790612"/>
              <a:ext cx="337317" cy="1639853"/>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0" name="TextBox 179">
              <a:extLst>
                <a:ext uri="{FF2B5EF4-FFF2-40B4-BE49-F238E27FC236}">
                  <a16:creationId xmlns:a16="http://schemas.microsoft.com/office/drawing/2014/main" id="{A7360A1A-6D16-48C5-BA91-C61EE8BE6F9E}"/>
                </a:ext>
              </a:extLst>
            </p:cNvPr>
            <p:cNvSpPr txBox="1"/>
            <p:nvPr/>
          </p:nvSpPr>
          <p:spPr>
            <a:xfrm>
              <a:off x="2233924" y="3376772"/>
              <a:ext cx="1094684" cy="917945"/>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Object mask</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8541F3F-02CB-465F-9634-81DBFCA83D10}"/>
                </a:ext>
              </a:extLst>
            </p:cNvPr>
            <p:cNvSpPr/>
            <p:nvPr/>
          </p:nvSpPr>
          <p:spPr>
            <a:xfrm>
              <a:off x="5628252" y="1682836"/>
              <a:ext cx="1619252" cy="1861980"/>
            </a:xfrm>
            <a:prstGeom prst="rect">
              <a:avLst/>
            </a:prstGeom>
            <a:noFill/>
            <a:ln w="38100">
              <a:solidFill>
                <a:schemeClr val="bg1">
                  <a:lumMod val="75000"/>
                </a:schemeClr>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Oval 181">
              <a:extLst>
                <a:ext uri="{FF2B5EF4-FFF2-40B4-BE49-F238E27FC236}">
                  <a16:creationId xmlns:a16="http://schemas.microsoft.com/office/drawing/2014/main" id="{3DA71EDC-96BC-406B-AA80-C46535D6A3C2}"/>
                </a:ext>
              </a:extLst>
            </p:cNvPr>
            <p:cNvSpPr/>
            <p:nvPr/>
          </p:nvSpPr>
          <p:spPr>
            <a:xfrm>
              <a:off x="3537136" y="1764589"/>
              <a:ext cx="360679" cy="1694932"/>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2000" b="0" i="0" u="none" strike="noStrike" kern="1200" cap="none" spc="0" normalizeH="0" baseline="0" noProof="0">
                <a:ln>
                  <a:noFill/>
                </a:ln>
                <a:solidFill>
                  <a:prstClr val="white"/>
                </a:solidFill>
                <a:effectLst/>
                <a:uLnTx/>
                <a:uFillTx/>
                <a:latin typeface="Calibri"/>
                <a:ea typeface="+mn-ea"/>
                <a:cs typeface="+mn-cs"/>
              </a:endParaRPr>
            </a:p>
          </p:txBody>
        </p:sp>
        <p:sp>
          <p:nvSpPr>
            <p:cNvPr id="183" name="TextBox 182">
              <a:extLst>
                <a:ext uri="{FF2B5EF4-FFF2-40B4-BE49-F238E27FC236}">
                  <a16:creationId xmlns:a16="http://schemas.microsoft.com/office/drawing/2014/main" id="{0D318309-E61E-499B-8EF9-D9E14BEFB4A6}"/>
                </a:ext>
              </a:extLst>
            </p:cNvPr>
            <p:cNvSpPr txBox="1"/>
            <p:nvPr/>
          </p:nvSpPr>
          <p:spPr>
            <a:xfrm>
              <a:off x="3972084" y="3517208"/>
              <a:ext cx="1789546" cy="1325920"/>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Slice of chicken breast.</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84" name="TextBox 183">
            <a:extLst>
              <a:ext uri="{FF2B5EF4-FFF2-40B4-BE49-F238E27FC236}">
                <a16:creationId xmlns:a16="http://schemas.microsoft.com/office/drawing/2014/main" id="{AF6367AE-0F9A-451C-B06D-ABED3F655846}"/>
              </a:ext>
            </a:extLst>
          </p:cNvPr>
          <p:cNvSpPr txBox="1"/>
          <p:nvPr/>
        </p:nvSpPr>
        <p:spPr>
          <a:xfrm>
            <a:off x="9334448" y="2538619"/>
            <a:ext cx="1696427" cy="461665"/>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Sensor</a:t>
            </a:r>
            <a:endParaRPr kumimoji="0" lang="he-IL"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682A96D6-48EB-49A1-B018-20E8881D41D9}"/>
              </a:ext>
            </a:extLst>
          </p:cNvPr>
          <p:cNvGrpSpPr/>
          <p:nvPr/>
        </p:nvGrpSpPr>
        <p:grpSpPr>
          <a:xfrm>
            <a:off x="2132676" y="3202230"/>
            <a:ext cx="9289792" cy="3056597"/>
            <a:chOff x="1019342" y="3239861"/>
            <a:chExt cx="10252182" cy="3056597"/>
          </a:xfrm>
        </p:grpSpPr>
        <p:grpSp>
          <p:nvGrpSpPr>
            <p:cNvPr id="5" name="Group 4">
              <a:extLst>
                <a:ext uri="{FF2B5EF4-FFF2-40B4-BE49-F238E27FC236}">
                  <a16:creationId xmlns:a16="http://schemas.microsoft.com/office/drawing/2014/main" id="{4012B670-5D7D-48A9-8457-CEDDE6FF7288}"/>
                </a:ext>
              </a:extLst>
            </p:cNvPr>
            <p:cNvGrpSpPr/>
            <p:nvPr/>
          </p:nvGrpSpPr>
          <p:grpSpPr>
            <a:xfrm>
              <a:off x="1019342" y="3239861"/>
              <a:ext cx="10252182" cy="3056597"/>
              <a:chOff x="1660970" y="526732"/>
              <a:chExt cx="10252182" cy="3056597"/>
            </a:xfrm>
          </p:grpSpPr>
          <p:grpSp>
            <p:nvGrpSpPr>
              <p:cNvPr id="7" name="Group 6">
                <a:extLst>
                  <a:ext uri="{FF2B5EF4-FFF2-40B4-BE49-F238E27FC236}">
                    <a16:creationId xmlns:a16="http://schemas.microsoft.com/office/drawing/2014/main" id="{60911627-D965-4746-8C6E-173A0B82E1D3}"/>
                  </a:ext>
                </a:extLst>
              </p:cNvPr>
              <p:cNvGrpSpPr/>
              <p:nvPr/>
            </p:nvGrpSpPr>
            <p:grpSpPr>
              <a:xfrm rot="16200000">
                <a:off x="6023001" y="1954444"/>
                <a:ext cx="1509779" cy="235158"/>
                <a:chOff x="1081970" y="3224894"/>
                <a:chExt cx="2349551" cy="408215"/>
              </a:xfrm>
            </p:grpSpPr>
            <p:sp>
              <p:nvSpPr>
                <p:cNvPr id="8" name="Rectangle 7">
                  <a:extLst>
                    <a:ext uri="{FF2B5EF4-FFF2-40B4-BE49-F238E27FC236}">
                      <a16:creationId xmlns:a16="http://schemas.microsoft.com/office/drawing/2014/main" id="{D48EB451-94C9-4290-999E-B9557EAC3733}"/>
                    </a:ext>
                  </a:extLst>
                </p:cNvPr>
                <p:cNvSpPr/>
                <p:nvPr/>
              </p:nvSpPr>
              <p:spPr>
                <a:xfrm>
                  <a:off x="1081970" y="3224894"/>
                  <a:ext cx="2349551" cy="408215"/>
                </a:xfrm>
                <a:prstGeom prst="rect">
                  <a:avLst/>
                </a:prstGeom>
                <a:solidFill>
                  <a:schemeClr val="bg1">
                    <a:lumMod val="85000"/>
                  </a:schemeClr>
                </a:solidFill>
                <a:ln w="19050">
                  <a:solidFill>
                    <a:srgbClr val="FEBE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23880784-EFF9-41F6-867D-184A0F3D1FA2}"/>
                    </a:ext>
                  </a:extLst>
                </p:cNvPr>
                <p:cNvSpPr/>
                <p:nvPr/>
              </p:nvSpPr>
              <p:spPr>
                <a:xfrm>
                  <a:off x="1689197" y="3401786"/>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0C61FBF-8082-4948-ACCC-D98E2FD69E4C}"/>
                    </a:ext>
                  </a:extLst>
                </p:cNvPr>
                <p:cNvSpPr/>
                <p:nvPr/>
              </p:nvSpPr>
              <p:spPr>
                <a:xfrm>
                  <a:off x="1841597" y="3498346"/>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ED93A3D-7BF4-4AE1-96B6-AFDFA72F4DE4}"/>
                    </a:ext>
                  </a:extLst>
                </p:cNvPr>
                <p:cNvSpPr/>
                <p:nvPr/>
              </p:nvSpPr>
              <p:spPr>
                <a:xfrm>
                  <a:off x="2538448" y="3483226"/>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33DF07B7-DD33-4F8B-92ED-E1C26DD73C45}"/>
                    </a:ext>
                  </a:extLst>
                </p:cNvPr>
                <p:cNvSpPr/>
                <p:nvPr/>
              </p:nvSpPr>
              <p:spPr>
                <a:xfrm>
                  <a:off x="2795550" y="3314535"/>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EB93C7CC-5092-41FD-A0F1-6481CC03FA36}"/>
                    </a:ext>
                  </a:extLst>
                </p:cNvPr>
                <p:cNvSpPr/>
                <p:nvPr/>
              </p:nvSpPr>
              <p:spPr>
                <a:xfrm>
                  <a:off x="2298797" y="3285451"/>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84B96F50-7762-469A-9870-F1CB0EF4D120}"/>
                    </a:ext>
                  </a:extLst>
                </p:cNvPr>
                <p:cNvSpPr/>
                <p:nvPr/>
              </p:nvSpPr>
              <p:spPr>
                <a:xfrm>
                  <a:off x="1993997" y="3357578"/>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E08AA7C6-8852-41C2-9A29-798A62C23835}"/>
                    </a:ext>
                  </a:extLst>
                </p:cNvPr>
                <p:cNvSpPr/>
                <p:nvPr/>
              </p:nvSpPr>
              <p:spPr>
                <a:xfrm>
                  <a:off x="2153377" y="3398298"/>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BF5B3E5D-A04B-4DE3-AB78-23A4883A33A5}"/>
                    </a:ext>
                  </a:extLst>
                </p:cNvPr>
                <p:cNvSpPr/>
                <p:nvPr/>
              </p:nvSpPr>
              <p:spPr>
                <a:xfrm>
                  <a:off x="2319737" y="3459958"/>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3BE723B6-B5C8-424D-B06C-6274BF4779AC}"/>
                    </a:ext>
                  </a:extLst>
                </p:cNvPr>
                <p:cNvSpPr/>
                <p:nvPr/>
              </p:nvSpPr>
              <p:spPr>
                <a:xfrm>
                  <a:off x="2562877" y="3319193"/>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E238725D-B47A-4F27-916B-A0B079E50C55}"/>
                    </a:ext>
                  </a:extLst>
                </p:cNvPr>
                <p:cNvSpPr/>
                <p:nvPr/>
              </p:nvSpPr>
              <p:spPr>
                <a:xfrm>
                  <a:off x="2715277" y="3471593"/>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CC8EE0A8-ED88-4026-9235-D85D054C849D}"/>
                    </a:ext>
                  </a:extLst>
                </p:cNvPr>
                <p:cNvSpPr/>
                <p:nvPr/>
              </p:nvSpPr>
              <p:spPr>
                <a:xfrm>
                  <a:off x="1777614" y="3294761"/>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309D97B8-F01F-47F1-9593-99F61F90FA0C}"/>
                    </a:ext>
                  </a:extLst>
                </p:cNvPr>
                <p:cNvSpPr/>
                <p:nvPr/>
              </p:nvSpPr>
              <p:spPr>
                <a:xfrm>
                  <a:off x="1175674" y="3413970"/>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6AF0B9D6-6727-4DC2-91FA-988F94465357}"/>
                    </a:ext>
                  </a:extLst>
                </p:cNvPr>
                <p:cNvSpPr/>
                <p:nvPr/>
              </p:nvSpPr>
              <p:spPr>
                <a:xfrm>
                  <a:off x="1480474" y="3369762"/>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072BCFDA-C6AD-4B55-80A5-FF79FB234FCD}"/>
                    </a:ext>
                  </a:extLst>
                </p:cNvPr>
                <p:cNvSpPr/>
                <p:nvPr/>
              </p:nvSpPr>
              <p:spPr>
                <a:xfrm>
                  <a:off x="1573636" y="3471593"/>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07FBAC59-A6BF-4159-9298-F057369FDD53}"/>
                    </a:ext>
                  </a:extLst>
                </p:cNvPr>
                <p:cNvSpPr/>
                <p:nvPr/>
              </p:nvSpPr>
              <p:spPr>
                <a:xfrm>
                  <a:off x="1264091" y="3306945"/>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3EDBCBD4-056C-4BE8-AF1B-06BDD3AEFBFC}"/>
                    </a:ext>
                  </a:extLst>
                </p:cNvPr>
                <p:cNvSpPr/>
                <p:nvPr/>
              </p:nvSpPr>
              <p:spPr>
                <a:xfrm>
                  <a:off x="3097046" y="3466105"/>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219AD6C7-0203-49FC-990D-31A7C1A68241}"/>
                    </a:ext>
                  </a:extLst>
                </p:cNvPr>
                <p:cNvSpPr/>
                <p:nvPr/>
              </p:nvSpPr>
              <p:spPr>
                <a:xfrm>
                  <a:off x="3250625" y="3302299"/>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377B31FB-A934-4DF6-97ED-DF3B29C2BDB0}"/>
                    </a:ext>
                  </a:extLst>
                </p:cNvPr>
                <p:cNvSpPr/>
                <p:nvPr/>
              </p:nvSpPr>
              <p:spPr>
                <a:xfrm>
                  <a:off x="2866236" y="3459690"/>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D8CEA00E-833B-4643-B326-A678C58F090E}"/>
                    </a:ext>
                  </a:extLst>
                </p:cNvPr>
                <p:cNvSpPr/>
                <p:nvPr/>
              </p:nvSpPr>
              <p:spPr>
                <a:xfrm>
                  <a:off x="3059630" y="3283119"/>
                  <a:ext cx="91440" cy="91440"/>
                </a:xfrm>
                <a:prstGeom prst="ellipse">
                  <a:avLst/>
                </a:prstGeom>
                <a:solidFill>
                  <a:schemeClr val="bg1">
                    <a:lumMod val="6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29"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DAAFEFD-FF42-44CA-B16E-50FF5DAED9BC}"/>
                  </a:ext>
                </a:extLst>
              </p:cNvPr>
              <p:cNvGrpSpPr/>
              <p:nvPr/>
            </p:nvGrpSpPr>
            <p:grpSpPr>
              <a:xfrm rot="16200000">
                <a:off x="3540964" y="1706202"/>
                <a:ext cx="890520" cy="621764"/>
                <a:chOff x="5463526" y="782925"/>
                <a:chExt cx="1902121" cy="1428080"/>
              </a:xfrm>
            </p:grpSpPr>
            <p:sp>
              <p:nvSpPr>
                <p:cNvPr id="42" name="Rounded Rectangle 1">
                  <a:extLst>
                    <a:ext uri="{FF2B5EF4-FFF2-40B4-BE49-F238E27FC236}">
                      <a16:creationId xmlns:a16="http://schemas.microsoft.com/office/drawing/2014/main" id="{B22FDFFC-7997-441A-AA9F-3E66E16FCF77}"/>
                    </a:ext>
                  </a:extLst>
                </p:cNvPr>
                <p:cNvSpPr/>
                <p:nvPr/>
              </p:nvSpPr>
              <p:spPr>
                <a:xfrm>
                  <a:off x="5568381" y="782925"/>
                  <a:ext cx="1664838" cy="259606"/>
                </a:xfrm>
                <a:prstGeom prst="roundRect">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08" tIns="46454" rIns="92908" bIns="46454"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3" name="Rounded Rectangle 45">
                  <a:extLst>
                    <a:ext uri="{FF2B5EF4-FFF2-40B4-BE49-F238E27FC236}">
                      <a16:creationId xmlns:a16="http://schemas.microsoft.com/office/drawing/2014/main" id="{AC1D38A2-8FCA-4EFE-9FB9-8735DBF7CA55}"/>
                    </a:ext>
                  </a:extLst>
                </p:cNvPr>
                <p:cNvSpPr/>
                <p:nvPr/>
              </p:nvSpPr>
              <p:spPr>
                <a:xfrm>
                  <a:off x="5488067" y="1042530"/>
                  <a:ext cx="1846051" cy="906267"/>
                </a:xfrm>
                <a:prstGeom prst="roundRect">
                  <a:avLst>
                    <a:gd name="adj" fmla="val 414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08" tIns="46454" rIns="92908" bIns="46454"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4" name="Rounded Rectangle 56">
                  <a:extLst>
                    <a:ext uri="{FF2B5EF4-FFF2-40B4-BE49-F238E27FC236}">
                      <a16:creationId xmlns:a16="http://schemas.microsoft.com/office/drawing/2014/main" id="{8A9D2782-DC27-4BE6-8A34-68590DD71684}"/>
                    </a:ext>
                  </a:extLst>
                </p:cNvPr>
                <p:cNvSpPr/>
                <p:nvPr/>
              </p:nvSpPr>
              <p:spPr>
                <a:xfrm>
                  <a:off x="5463526" y="1961409"/>
                  <a:ext cx="1902121" cy="249596"/>
                </a:xfrm>
                <a:prstGeom prst="roundRect">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08" tIns="46454" rIns="92908" bIns="46454"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46" name="Group 45">
                <a:extLst>
                  <a:ext uri="{FF2B5EF4-FFF2-40B4-BE49-F238E27FC236}">
                    <a16:creationId xmlns:a16="http://schemas.microsoft.com/office/drawing/2014/main" id="{3DC123AA-40AD-489C-8AAE-56906E08B134}"/>
                  </a:ext>
                </a:extLst>
              </p:cNvPr>
              <p:cNvGrpSpPr/>
              <p:nvPr/>
            </p:nvGrpSpPr>
            <p:grpSpPr>
              <a:xfrm>
                <a:off x="3036565" y="526732"/>
                <a:ext cx="3417379" cy="3028551"/>
                <a:chOff x="-443390" y="751356"/>
                <a:chExt cx="2750907" cy="2272667"/>
              </a:xfrm>
            </p:grpSpPr>
            <p:grpSp>
              <p:nvGrpSpPr>
                <p:cNvPr id="47" name="Group 46">
                  <a:extLst>
                    <a:ext uri="{FF2B5EF4-FFF2-40B4-BE49-F238E27FC236}">
                      <a16:creationId xmlns:a16="http://schemas.microsoft.com/office/drawing/2014/main" id="{03A4CF85-4473-496F-BAF8-1DCFAD7F8B9E}"/>
                    </a:ext>
                  </a:extLst>
                </p:cNvPr>
                <p:cNvGrpSpPr/>
                <p:nvPr/>
              </p:nvGrpSpPr>
              <p:grpSpPr>
                <a:xfrm>
                  <a:off x="-316849" y="751356"/>
                  <a:ext cx="2624366" cy="2256707"/>
                  <a:chOff x="3331566" y="-58091"/>
                  <a:chExt cx="1020718" cy="914400"/>
                </a:xfrm>
                <a:gradFill>
                  <a:gsLst>
                    <a:gs pos="0">
                      <a:schemeClr val="bg1">
                        <a:lumMod val="65000"/>
                      </a:schemeClr>
                    </a:gs>
                    <a:gs pos="47000">
                      <a:schemeClr val="bg1"/>
                    </a:gs>
                    <a:gs pos="60000">
                      <a:schemeClr val="bg1"/>
                    </a:gs>
                    <a:gs pos="100000">
                      <a:schemeClr val="bg1">
                        <a:lumMod val="65000"/>
                      </a:schemeClr>
                    </a:gs>
                  </a:gsLst>
                  <a:lin ang="5400000" scaled="1"/>
                </a:gradFill>
              </p:grpSpPr>
              <p:grpSp>
                <p:nvGrpSpPr>
                  <p:cNvPr id="49" name="Group 48">
                    <a:extLst>
                      <a:ext uri="{FF2B5EF4-FFF2-40B4-BE49-F238E27FC236}">
                        <a16:creationId xmlns:a16="http://schemas.microsoft.com/office/drawing/2014/main" id="{20572959-C19C-43E9-BAE2-F049CD48AB37}"/>
                      </a:ext>
                    </a:extLst>
                  </p:cNvPr>
                  <p:cNvGrpSpPr/>
                  <p:nvPr/>
                </p:nvGrpSpPr>
                <p:grpSpPr>
                  <a:xfrm>
                    <a:off x="3934429" y="288561"/>
                    <a:ext cx="417855" cy="234033"/>
                    <a:chOff x="3934429" y="288561"/>
                    <a:chExt cx="417855" cy="234033"/>
                  </a:xfrm>
                  <a:grpFill/>
                </p:grpSpPr>
                <p:sp>
                  <p:nvSpPr>
                    <p:cNvPr id="51" name="Rectangle 50">
                      <a:extLst>
                        <a:ext uri="{FF2B5EF4-FFF2-40B4-BE49-F238E27FC236}">
                          <a16:creationId xmlns:a16="http://schemas.microsoft.com/office/drawing/2014/main" id="{630B0F00-A2A2-429C-9F93-87CF579B2FCF}"/>
                        </a:ext>
                      </a:extLst>
                    </p:cNvPr>
                    <p:cNvSpPr/>
                    <p:nvPr/>
                  </p:nvSpPr>
                  <p:spPr>
                    <a:xfrm>
                      <a:off x="3934429" y="288561"/>
                      <a:ext cx="300292" cy="234031"/>
                    </a:xfrm>
                    <a:prstGeom prst="rect">
                      <a:avLst/>
                    </a:prstGeom>
                    <a:gradFill>
                      <a:gsLst>
                        <a:gs pos="0">
                          <a:schemeClr val="bg1">
                            <a:lumMod val="65000"/>
                            <a:alpha val="86000"/>
                          </a:schemeClr>
                        </a:gs>
                        <a:gs pos="48000">
                          <a:schemeClr val="bg1"/>
                        </a:gs>
                        <a:gs pos="53000">
                          <a:schemeClr val="bg1"/>
                        </a:gs>
                        <a:gs pos="100000">
                          <a:schemeClr val="bg1">
                            <a:lumMod val="65000"/>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2" name="Trapezoid 51">
                      <a:extLst>
                        <a:ext uri="{FF2B5EF4-FFF2-40B4-BE49-F238E27FC236}">
                          <a16:creationId xmlns:a16="http://schemas.microsoft.com/office/drawing/2014/main" id="{1C1EBBA2-2CFB-46E4-BD9B-02E0EB2D0BFB}"/>
                        </a:ext>
                      </a:extLst>
                    </p:cNvPr>
                    <p:cNvSpPr/>
                    <p:nvPr/>
                  </p:nvSpPr>
                  <p:spPr>
                    <a:xfrm rot="5400000">
                      <a:off x="4176486" y="346796"/>
                      <a:ext cx="234031" cy="117565"/>
                    </a:xfrm>
                    <a:prstGeom prst="trapezoid">
                      <a:avLst>
                        <a:gd name="adj" fmla="val 58525"/>
                      </a:avLst>
                    </a:prstGeom>
                    <a:gradFill flip="none" rotWithShape="1">
                      <a:gsLst>
                        <a:gs pos="0">
                          <a:schemeClr val="bg1">
                            <a:lumMod val="65000"/>
                            <a:alpha val="76000"/>
                          </a:schemeClr>
                        </a:gs>
                        <a:gs pos="52000">
                          <a:schemeClr val="bg1"/>
                        </a:gs>
                        <a:gs pos="55000">
                          <a:schemeClr val="bg1"/>
                        </a:gs>
                        <a:gs pos="100000">
                          <a:schemeClr val="bg1">
                            <a:lumMod val="65000"/>
                            <a:alpha val="7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50" name="Arc 49">
                    <a:extLst>
                      <a:ext uri="{FF2B5EF4-FFF2-40B4-BE49-F238E27FC236}">
                        <a16:creationId xmlns:a16="http://schemas.microsoft.com/office/drawing/2014/main" id="{A45DE7C0-F77E-4CA7-9CA7-A540C4D8F802}"/>
                      </a:ext>
                    </a:extLst>
                  </p:cNvPr>
                  <p:cNvSpPr/>
                  <p:nvPr/>
                </p:nvSpPr>
                <p:spPr>
                  <a:xfrm rot="4562821">
                    <a:off x="3331566" y="-58091"/>
                    <a:ext cx="914400" cy="914400"/>
                  </a:xfrm>
                  <a:prstGeom prst="arc">
                    <a:avLst>
                      <a:gd name="adj1" fmla="val 16246627"/>
                      <a:gd name="adj2" fmla="val 17892881"/>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48" name="Arc 47">
                  <a:extLst>
                    <a:ext uri="{FF2B5EF4-FFF2-40B4-BE49-F238E27FC236}">
                      <a16:creationId xmlns:a16="http://schemas.microsoft.com/office/drawing/2014/main" id="{01AE0407-C9DA-43DC-B85F-845B18922D4F}"/>
                    </a:ext>
                  </a:extLst>
                </p:cNvPr>
                <p:cNvSpPr/>
                <p:nvPr/>
              </p:nvSpPr>
              <p:spPr>
                <a:xfrm rot="4562821">
                  <a:off x="-396238" y="720164"/>
                  <a:ext cx="2256707" cy="2351012"/>
                </a:xfrm>
                <a:prstGeom prst="arc">
                  <a:avLst>
                    <a:gd name="adj1" fmla="val 16200000"/>
                    <a:gd name="adj2" fmla="val 17892881"/>
                  </a:avLst>
                </a:prstGeom>
                <a:ln w="12700">
                  <a:prstDash val="sysDash"/>
                </a:ln>
              </p:spPr>
              <p:style>
                <a:lnRef idx="1">
                  <a:schemeClr val="accent6"/>
                </a:lnRef>
                <a:fillRef idx="0">
                  <a:schemeClr val="accent6"/>
                </a:fillRef>
                <a:effectRef idx="0">
                  <a:schemeClr val="accent6"/>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53" name="Rectangle 52">
                <a:extLst>
                  <a:ext uri="{FF2B5EF4-FFF2-40B4-BE49-F238E27FC236}">
                    <a16:creationId xmlns:a16="http://schemas.microsoft.com/office/drawing/2014/main" id="{3C0A22E2-224B-4BBB-A2F6-9372316A7CB7}"/>
                  </a:ext>
                </a:extLst>
              </p:cNvPr>
              <p:cNvSpPr/>
              <p:nvPr/>
            </p:nvSpPr>
            <p:spPr>
              <a:xfrm flipH="1">
                <a:off x="7428442" y="1666802"/>
                <a:ext cx="999934" cy="802422"/>
              </a:xfrm>
              <a:prstGeom prst="rect">
                <a:avLst/>
              </a:prstGeom>
              <a:gradFill>
                <a:gsLst>
                  <a:gs pos="0">
                    <a:schemeClr val="bg1">
                      <a:lumMod val="65000"/>
                      <a:alpha val="86000"/>
                    </a:schemeClr>
                  </a:gs>
                  <a:gs pos="48000">
                    <a:schemeClr val="bg1"/>
                  </a:gs>
                  <a:gs pos="53000">
                    <a:schemeClr val="bg1"/>
                  </a:gs>
                  <a:gs pos="100000">
                    <a:schemeClr val="bg1">
                      <a:lumMod val="65000"/>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4" name="Trapezoid 53">
                <a:extLst>
                  <a:ext uri="{FF2B5EF4-FFF2-40B4-BE49-F238E27FC236}">
                    <a16:creationId xmlns:a16="http://schemas.microsoft.com/office/drawing/2014/main" id="{3339F438-E9B7-4015-936B-CD8AAFA9F09D}"/>
                  </a:ext>
                </a:extLst>
              </p:cNvPr>
              <p:cNvSpPr/>
              <p:nvPr/>
            </p:nvSpPr>
            <p:spPr>
              <a:xfrm rot="16200000" flipH="1">
                <a:off x="6831500" y="1872282"/>
                <a:ext cx="802422" cy="391477"/>
              </a:xfrm>
              <a:prstGeom prst="trapezoid">
                <a:avLst>
                  <a:gd name="adj" fmla="val 58525"/>
                </a:avLst>
              </a:prstGeom>
              <a:gradFill flip="none" rotWithShape="1">
                <a:gsLst>
                  <a:gs pos="0">
                    <a:schemeClr val="bg1">
                      <a:lumMod val="65000"/>
                      <a:alpha val="76000"/>
                    </a:schemeClr>
                  </a:gs>
                  <a:gs pos="52000">
                    <a:schemeClr val="bg1"/>
                  </a:gs>
                  <a:gs pos="55000">
                    <a:schemeClr val="bg1"/>
                  </a:gs>
                  <a:gs pos="100000">
                    <a:schemeClr val="bg1">
                      <a:lumMod val="65000"/>
                      <a:alpha val="7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5" name="Arc 54">
                <a:extLst>
                  <a:ext uri="{FF2B5EF4-FFF2-40B4-BE49-F238E27FC236}">
                    <a16:creationId xmlns:a16="http://schemas.microsoft.com/office/drawing/2014/main" id="{B45FA675-B553-479C-B50A-EBF968C84454}"/>
                  </a:ext>
                </a:extLst>
              </p:cNvPr>
              <p:cNvSpPr/>
              <p:nvPr/>
            </p:nvSpPr>
            <p:spPr>
              <a:xfrm rot="17037179" flipH="1">
                <a:off x="7370270" y="598119"/>
                <a:ext cx="3007283" cy="2920600"/>
              </a:xfrm>
              <a:prstGeom prst="arc">
                <a:avLst>
                  <a:gd name="adj1" fmla="val 16246627"/>
                  <a:gd name="adj2" fmla="val 17892881"/>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6" name="Arc 55">
                <a:extLst>
                  <a:ext uri="{FF2B5EF4-FFF2-40B4-BE49-F238E27FC236}">
                    <a16:creationId xmlns:a16="http://schemas.microsoft.com/office/drawing/2014/main" id="{80C932D7-AD69-4EAD-AC15-48CF8BBA58EA}"/>
                  </a:ext>
                </a:extLst>
              </p:cNvPr>
              <p:cNvSpPr/>
              <p:nvPr/>
            </p:nvSpPr>
            <p:spPr>
              <a:xfrm rot="17037179" flipH="1">
                <a:off x="7527470" y="619388"/>
                <a:ext cx="3007283" cy="2920600"/>
              </a:xfrm>
              <a:prstGeom prst="arc">
                <a:avLst>
                  <a:gd name="adj1" fmla="val 16200000"/>
                  <a:gd name="adj2" fmla="val 17892881"/>
                </a:avLst>
              </a:prstGeom>
              <a:ln w="12700">
                <a:prstDash val="sysDash"/>
              </a:ln>
            </p:spPr>
            <p:style>
              <a:lnRef idx="1">
                <a:schemeClr val="accent6"/>
              </a:lnRef>
              <a:fillRef idx="0">
                <a:schemeClr val="accent6"/>
              </a:fillRef>
              <a:effectRef idx="0">
                <a:schemeClr val="accent6"/>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nvGrpSpPr>
              <p:cNvPr id="57" name="Group 56">
                <a:extLst>
                  <a:ext uri="{FF2B5EF4-FFF2-40B4-BE49-F238E27FC236}">
                    <a16:creationId xmlns:a16="http://schemas.microsoft.com/office/drawing/2014/main" id="{09C95E36-3587-4D17-8DA6-9EDC48100735}"/>
                  </a:ext>
                </a:extLst>
              </p:cNvPr>
              <p:cNvGrpSpPr/>
              <p:nvPr/>
            </p:nvGrpSpPr>
            <p:grpSpPr>
              <a:xfrm rot="5400000" flipH="1">
                <a:off x="9097052" y="1711576"/>
                <a:ext cx="890520" cy="621764"/>
                <a:chOff x="5463526" y="782925"/>
                <a:chExt cx="1902121" cy="1428080"/>
              </a:xfrm>
            </p:grpSpPr>
            <p:sp>
              <p:nvSpPr>
                <p:cNvPr id="58" name="Rounded Rectangle 92">
                  <a:extLst>
                    <a:ext uri="{FF2B5EF4-FFF2-40B4-BE49-F238E27FC236}">
                      <a16:creationId xmlns:a16="http://schemas.microsoft.com/office/drawing/2014/main" id="{3C0E3BA8-1A51-4B42-9DDD-F31F5755D30A}"/>
                    </a:ext>
                  </a:extLst>
                </p:cNvPr>
                <p:cNvSpPr/>
                <p:nvPr/>
              </p:nvSpPr>
              <p:spPr>
                <a:xfrm>
                  <a:off x="5568381" y="782925"/>
                  <a:ext cx="1664838" cy="259606"/>
                </a:xfrm>
                <a:prstGeom prst="roundRect">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08" tIns="46454" rIns="92908" bIns="46454"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9" name="Rounded Rectangle 93">
                  <a:extLst>
                    <a:ext uri="{FF2B5EF4-FFF2-40B4-BE49-F238E27FC236}">
                      <a16:creationId xmlns:a16="http://schemas.microsoft.com/office/drawing/2014/main" id="{292FF981-D18F-415A-8DB0-02E86A583DFB}"/>
                    </a:ext>
                  </a:extLst>
                </p:cNvPr>
                <p:cNvSpPr/>
                <p:nvPr/>
              </p:nvSpPr>
              <p:spPr>
                <a:xfrm>
                  <a:off x="5488067" y="1042530"/>
                  <a:ext cx="1846051" cy="906267"/>
                </a:xfrm>
                <a:prstGeom prst="roundRect">
                  <a:avLst>
                    <a:gd name="adj" fmla="val 414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08" tIns="46454" rIns="92908" bIns="46454"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0" name="Rounded Rectangle 94">
                  <a:extLst>
                    <a:ext uri="{FF2B5EF4-FFF2-40B4-BE49-F238E27FC236}">
                      <a16:creationId xmlns:a16="http://schemas.microsoft.com/office/drawing/2014/main" id="{593D39F5-9A9D-44A7-A8F0-FB4A209A2C54}"/>
                    </a:ext>
                  </a:extLst>
                </p:cNvPr>
                <p:cNvSpPr/>
                <p:nvPr/>
              </p:nvSpPr>
              <p:spPr>
                <a:xfrm>
                  <a:off x="5463526" y="1961409"/>
                  <a:ext cx="1902121" cy="249596"/>
                </a:xfrm>
                <a:prstGeom prst="roundRect">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908" tIns="46454" rIns="92908" bIns="46454" numCol="1" spcCol="0" rtlCol="1"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62" name="TextBox 61">
                <a:extLst>
                  <a:ext uri="{FF2B5EF4-FFF2-40B4-BE49-F238E27FC236}">
                    <a16:creationId xmlns:a16="http://schemas.microsoft.com/office/drawing/2014/main" id="{DE1A2A31-BE0D-49FD-BD34-CD924F9B0187}"/>
                  </a:ext>
                </a:extLst>
              </p:cNvPr>
              <p:cNvSpPr txBox="1"/>
              <p:nvPr/>
            </p:nvSpPr>
            <p:spPr>
              <a:xfrm>
                <a:off x="8943005" y="2448622"/>
                <a:ext cx="1352906" cy="830997"/>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Tube lens</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55592594-5989-46E4-BCA8-5B3B1481B3B9}"/>
                  </a:ext>
                </a:extLst>
              </p:cNvPr>
              <p:cNvSpPr txBox="1"/>
              <p:nvPr/>
            </p:nvSpPr>
            <p:spPr>
              <a:xfrm>
                <a:off x="5312415" y="1764415"/>
                <a:ext cx="786087" cy="373820"/>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29"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mn-cs"/>
                  </a:rPr>
                  <a:t>Obj</a:t>
                </a:r>
                <a:endParaRPr kumimoji="0" lang="he-IL" sz="1829"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95546F35-98D9-4E83-A434-76758880796B}"/>
                  </a:ext>
                </a:extLst>
              </p:cNvPr>
              <p:cNvSpPr txBox="1"/>
              <p:nvPr/>
            </p:nvSpPr>
            <p:spPr>
              <a:xfrm>
                <a:off x="7603122" y="1792576"/>
                <a:ext cx="819524" cy="373820"/>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29"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mn-cs"/>
                  </a:rPr>
                  <a:t>Obj</a:t>
                </a:r>
                <a:endParaRPr kumimoji="0" lang="he-IL" sz="1829"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3EE9A3E3-B3E2-4A83-925C-0FB5320F9024}"/>
                  </a:ext>
                </a:extLst>
              </p:cNvPr>
              <p:cNvSpPr txBox="1"/>
              <p:nvPr/>
            </p:nvSpPr>
            <p:spPr>
              <a:xfrm>
                <a:off x="10216726" y="2532489"/>
                <a:ext cx="1696426" cy="461665"/>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Sensor</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94" name="Group 93">
                <a:extLst>
                  <a:ext uri="{FF2B5EF4-FFF2-40B4-BE49-F238E27FC236}">
                    <a16:creationId xmlns:a16="http://schemas.microsoft.com/office/drawing/2014/main" id="{7CC42727-617B-41F4-B5DC-2470F8BB14D3}"/>
                  </a:ext>
                </a:extLst>
              </p:cNvPr>
              <p:cNvGrpSpPr/>
              <p:nvPr/>
            </p:nvGrpSpPr>
            <p:grpSpPr>
              <a:xfrm>
                <a:off x="2623360" y="1712452"/>
                <a:ext cx="4038258" cy="650972"/>
                <a:chOff x="2623360" y="2106152"/>
                <a:chExt cx="4038258" cy="650972"/>
              </a:xfrm>
            </p:grpSpPr>
            <p:sp>
              <p:nvSpPr>
                <p:cNvPr id="66" name="Isosceles Triangle 65">
                  <a:extLst>
                    <a:ext uri="{FF2B5EF4-FFF2-40B4-BE49-F238E27FC236}">
                      <a16:creationId xmlns:a16="http://schemas.microsoft.com/office/drawing/2014/main" id="{9FA809B7-CAAD-4C78-A240-7AD2D7943FCA}"/>
                    </a:ext>
                  </a:extLst>
                </p:cNvPr>
                <p:cNvSpPr/>
                <p:nvPr/>
              </p:nvSpPr>
              <p:spPr>
                <a:xfrm rot="16200000">
                  <a:off x="2860523" y="1883775"/>
                  <a:ext cx="551716" cy="1026041"/>
                </a:xfrm>
                <a:prstGeom prst="triangle">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7" name="Isosceles Triangle 66">
                  <a:extLst>
                    <a:ext uri="{FF2B5EF4-FFF2-40B4-BE49-F238E27FC236}">
                      <a16:creationId xmlns:a16="http://schemas.microsoft.com/office/drawing/2014/main" id="{D8DBD761-63AE-4462-B3BA-BEFE86CDDD20}"/>
                    </a:ext>
                  </a:extLst>
                </p:cNvPr>
                <p:cNvSpPr/>
                <p:nvPr/>
              </p:nvSpPr>
              <p:spPr>
                <a:xfrm rot="5400000">
                  <a:off x="6430547" y="2353053"/>
                  <a:ext cx="271723" cy="190418"/>
                </a:xfrm>
                <a:prstGeom prst="triangle">
                  <a:avLst>
                    <a:gd name="adj" fmla="val 40951"/>
                  </a:avLst>
                </a:prstGeom>
                <a:solidFill>
                  <a:srgbClr val="FF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8" name="Rectangle 67">
                  <a:extLst>
                    <a:ext uri="{FF2B5EF4-FFF2-40B4-BE49-F238E27FC236}">
                      <a16:creationId xmlns:a16="http://schemas.microsoft.com/office/drawing/2014/main" id="{4BAEB5DE-3A48-497E-931E-7F733D51DEF6}"/>
                    </a:ext>
                  </a:extLst>
                </p:cNvPr>
                <p:cNvSpPr/>
                <p:nvPr/>
              </p:nvSpPr>
              <p:spPr>
                <a:xfrm rot="16200000">
                  <a:off x="4390649" y="2028456"/>
                  <a:ext cx="650972" cy="806363"/>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29"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88" name="TextBox 87">
                <a:extLst>
                  <a:ext uri="{FF2B5EF4-FFF2-40B4-BE49-F238E27FC236}">
                    <a16:creationId xmlns:a16="http://schemas.microsoft.com/office/drawing/2014/main" id="{D5EA10B8-A0E4-4A9D-AC9B-77BFCB2261DA}"/>
                  </a:ext>
                </a:extLst>
              </p:cNvPr>
              <p:cNvSpPr txBox="1"/>
              <p:nvPr/>
            </p:nvSpPr>
            <p:spPr>
              <a:xfrm>
                <a:off x="3474327" y="2398118"/>
                <a:ext cx="1105527" cy="830997"/>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Tube lens</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8E12C1E8-CA08-4B30-A843-25D38839990A}"/>
                  </a:ext>
                </a:extLst>
              </p:cNvPr>
              <p:cNvSpPr/>
              <p:nvPr/>
            </p:nvSpPr>
            <p:spPr>
              <a:xfrm>
                <a:off x="10310931" y="1285390"/>
                <a:ext cx="1405004" cy="1401705"/>
              </a:xfrm>
              <a:prstGeom prst="rect">
                <a:avLst/>
              </a:prstGeom>
              <a:noFill/>
              <a:ln w="38100">
                <a:solidFill>
                  <a:schemeClr val="bg1">
                    <a:lumMod val="50000"/>
                  </a:schemeClr>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9" name="Group 98">
                <a:extLst>
                  <a:ext uri="{FF2B5EF4-FFF2-40B4-BE49-F238E27FC236}">
                    <a16:creationId xmlns:a16="http://schemas.microsoft.com/office/drawing/2014/main" id="{33853953-B912-49E0-A565-F61DD5C599DC}"/>
                  </a:ext>
                </a:extLst>
              </p:cNvPr>
              <p:cNvGrpSpPr/>
              <p:nvPr/>
            </p:nvGrpSpPr>
            <p:grpSpPr>
              <a:xfrm>
                <a:off x="6713624" y="1758690"/>
                <a:ext cx="3866472" cy="595244"/>
                <a:chOff x="6713624" y="2152390"/>
                <a:chExt cx="3866472" cy="595244"/>
              </a:xfrm>
            </p:grpSpPr>
            <p:grpSp>
              <p:nvGrpSpPr>
                <p:cNvPr id="96" name="Group 95">
                  <a:extLst>
                    <a:ext uri="{FF2B5EF4-FFF2-40B4-BE49-F238E27FC236}">
                      <a16:creationId xmlns:a16="http://schemas.microsoft.com/office/drawing/2014/main" id="{5007B48F-1049-4781-94D9-6A3C61CB8094}"/>
                    </a:ext>
                  </a:extLst>
                </p:cNvPr>
                <p:cNvGrpSpPr/>
                <p:nvPr/>
              </p:nvGrpSpPr>
              <p:grpSpPr>
                <a:xfrm>
                  <a:off x="6713624" y="2296017"/>
                  <a:ext cx="296602" cy="317157"/>
                  <a:chOff x="6713624" y="2296017"/>
                  <a:chExt cx="296602" cy="317157"/>
                </a:xfrm>
              </p:grpSpPr>
              <p:sp>
                <p:nvSpPr>
                  <p:cNvPr id="70" name="Freeform: Shape 42">
                    <a:extLst>
                      <a:ext uri="{FF2B5EF4-FFF2-40B4-BE49-F238E27FC236}">
                        <a16:creationId xmlns:a16="http://schemas.microsoft.com/office/drawing/2014/main" id="{93445FFD-B749-40A0-8048-215E333E1566}"/>
                      </a:ext>
                    </a:extLst>
                  </p:cNvPr>
                  <p:cNvSpPr/>
                  <p:nvPr/>
                </p:nvSpPr>
                <p:spPr>
                  <a:xfrm rot="5842775" flipV="1">
                    <a:off x="6646050" y="2426942"/>
                    <a:ext cx="191972" cy="5682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sp>
                <p:nvSpPr>
                  <p:cNvPr id="72" name="Freeform: Shape 42">
                    <a:extLst>
                      <a:ext uri="{FF2B5EF4-FFF2-40B4-BE49-F238E27FC236}">
                        <a16:creationId xmlns:a16="http://schemas.microsoft.com/office/drawing/2014/main" id="{923F905B-C7E7-4A97-B714-E289A9BE5768}"/>
                      </a:ext>
                    </a:extLst>
                  </p:cNvPr>
                  <p:cNvSpPr/>
                  <p:nvPr/>
                </p:nvSpPr>
                <p:spPr>
                  <a:xfrm rot="5044435" flipV="1">
                    <a:off x="6720733" y="2429207"/>
                    <a:ext cx="256372" cy="6525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47229"/>
                      <a:gd name="connsiteX1" fmla="*/ 200130 w 2713362"/>
                      <a:gd name="connsiteY1" fmla="*/ 512692 h 1447229"/>
                      <a:gd name="connsiteX2" fmla="*/ 58182 w 2713362"/>
                      <a:gd name="connsiteY2" fmla="*/ 864116 h 1447229"/>
                      <a:gd name="connsiteX3" fmla="*/ 448102 w 2713362"/>
                      <a:gd name="connsiteY3" fmla="*/ 1104883 h 1447229"/>
                      <a:gd name="connsiteX4" fmla="*/ 632798 w 2713362"/>
                      <a:gd name="connsiteY4" fmla="*/ 1332079 h 1447229"/>
                      <a:gd name="connsiteX5" fmla="*/ 1017623 w 2713362"/>
                      <a:gd name="connsiteY5" fmla="*/ 1395874 h 1447229"/>
                      <a:gd name="connsiteX6" fmla="*/ 1282504 w 2713362"/>
                      <a:gd name="connsiteY6" fmla="*/ 570790 h 1447229"/>
                      <a:gd name="connsiteX7" fmla="*/ 1987050 w 2713362"/>
                      <a:gd name="connsiteY7" fmla="*/ 1231371 h 1447229"/>
                      <a:gd name="connsiteX8" fmla="*/ 2206649 w 2713362"/>
                      <a:gd name="connsiteY8" fmla="*/ 703654 h 1447229"/>
                      <a:gd name="connsiteX9" fmla="*/ 2711721 w 2713362"/>
                      <a:gd name="connsiteY9" fmla="*/ 327434 h 1447229"/>
                      <a:gd name="connsiteX0" fmla="*/ 86136 w 2799496"/>
                      <a:gd name="connsiteY0" fmla="*/ -1 h 1538116"/>
                      <a:gd name="connsiteX1" fmla="*/ 286264 w 2799496"/>
                      <a:gd name="connsiteY1" fmla="*/ 512692 h 1538116"/>
                      <a:gd name="connsiteX2" fmla="*/ 43 w 2799496"/>
                      <a:gd name="connsiteY2" fmla="*/ 1533499 h 1538116"/>
                      <a:gd name="connsiteX3" fmla="*/ 534236 w 2799496"/>
                      <a:gd name="connsiteY3" fmla="*/ 1104883 h 1538116"/>
                      <a:gd name="connsiteX4" fmla="*/ 718932 w 2799496"/>
                      <a:gd name="connsiteY4" fmla="*/ 1332079 h 1538116"/>
                      <a:gd name="connsiteX5" fmla="*/ 1103757 w 2799496"/>
                      <a:gd name="connsiteY5" fmla="*/ 1395874 h 1538116"/>
                      <a:gd name="connsiteX6" fmla="*/ 1368638 w 2799496"/>
                      <a:gd name="connsiteY6" fmla="*/ 570790 h 1538116"/>
                      <a:gd name="connsiteX7" fmla="*/ 2073184 w 2799496"/>
                      <a:gd name="connsiteY7" fmla="*/ 1231371 h 1538116"/>
                      <a:gd name="connsiteX8" fmla="*/ 2292783 w 2799496"/>
                      <a:gd name="connsiteY8" fmla="*/ 703654 h 1538116"/>
                      <a:gd name="connsiteX9" fmla="*/ 2797855 w 2799496"/>
                      <a:gd name="connsiteY9" fmla="*/ 327434 h 1538116"/>
                      <a:gd name="connsiteX0" fmla="*/ 86136 w 2799496"/>
                      <a:gd name="connsiteY0" fmla="*/ -1 h 1678848"/>
                      <a:gd name="connsiteX1" fmla="*/ 286264 w 2799496"/>
                      <a:gd name="connsiteY1" fmla="*/ 512692 h 1678848"/>
                      <a:gd name="connsiteX2" fmla="*/ 43 w 2799496"/>
                      <a:gd name="connsiteY2" fmla="*/ 1533499 h 1678848"/>
                      <a:gd name="connsiteX3" fmla="*/ 534236 w 2799496"/>
                      <a:gd name="connsiteY3" fmla="*/ 1104883 h 1678848"/>
                      <a:gd name="connsiteX4" fmla="*/ 718932 w 2799496"/>
                      <a:gd name="connsiteY4" fmla="*/ 1332079 h 1678848"/>
                      <a:gd name="connsiteX5" fmla="*/ 1103757 w 2799496"/>
                      <a:gd name="connsiteY5" fmla="*/ 1395874 h 1678848"/>
                      <a:gd name="connsiteX6" fmla="*/ 1368638 w 2799496"/>
                      <a:gd name="connsiteY6" fmla="*/ 570790 h 1678848"/>
                      <a:gd name="connsiteX7" fmla="*/ 2198560 w 2799496"/>
                      <a:gd name="connsiteY7" fmla="*/ 1678462 h 1678848"/>
                      <a:gd name="connsiteX8" fmla="*/ 2292783 w 2799496"/>
                      <a:gd name="connsiteY8" fmla="*/ 703654 h 1678848"/>
                      <a:gd name="connsiteX9" fmla="*/ 2797855 w 2799496"/>
                      <a:gd name="connsiteY9" fmla="*/ 327434 h 16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496" h="1678848">
                        <a:moveTo>
                          <a:pt x="86136" y="-1"/>
                        </a:moveTo>
                        <a:cubicBezTo>
                          <a:pt x="92534" y="198352"/>
                          <a:pt x="300613" y="257109"/>
                          <a:pt x="286264" y="512692"/>
                        </a:cubicBezTo>
                        <a:cubicBezTo>
                          <a:pt x="271915" y="768275"/>
                          <a:pt x="-3735" y="1478774"/>
                          <a:pt x="43" y="1533499"/>
                        </a:cubicBezTo>
                        <a:cubicBezTo>
                          <a:pt x="3821" y="1588224"/>
                          <a:pt x="414421" y="1138453"/>
                          <a:pt x="534236" y="1104883"/>
                        </a:cubicBezTo>
                        <a:cubicBezTo>
                          <a:pt x="654051" y="1071313"/>
                          <a:pt x="624012" y="1283581"/>
                          <a:pt x="718932" y="1332079"/>
                        </a:cubicBezTo>
                        <a:cubicBezTo>
                          <a:pt x="813852" y="1380578"/>
                          <a:pt x="995473" y="1522755"/>
                          <a:pt x="1103757" y="1395874"/>
                        </a:cubicBezTo>
                        <a:cubicBezTo>
                          <a:pt x="1212041" y="1268993"/>
                          <a:pt x="1186171" y="523692"/>
                          <a:pt x="1368638" y="570790"/>
                        </a:cubicBezTo>
                        <a:cubicBezTo>
                          <a:pt x="1551105" y="617888"/>
                          <a:pt x="2044536" y="1656318"/>
                          <a:pt x="2198560" y="1678462"/>
                        </a:cubicBezTo>
                        <a:cubicBezTo>
                          <a:pt x="2352584" y="1700606"/>
                          <a:pt x="2233452" y="744372"/>
                          <a:pt x="2292783" y="703654"/>
                        </a:cubicBezTo>
                        <a:cubicBezTo>
                          <a:pt x="2352114" y="662936"/>
                          <a:pt x="2831010" y="429227"/>
                          <a:pt x="2797855" y="32743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42">
                    <a:extLst>
                      <a:ext uri="{FF2B5EF4-FFF2-40B4-BE49-F238E27FC236}">
                        <a16:creationId xmlns:a16="http://schemas.microsoft.com/office/drawing/2014/main" id="{E729A28D-A43F-4285-B1BB-5579E1F229DF}"/>
                      </a:ext>
                    </a:extLst>
                  </p:cNvPr>
                  <p:cNvSpPr/>
                  <p:nvPr/>
                </p:nvSpPr>
                <p:spPr>
                  <a:xfrm rot="5842775" flipV="1">
                    <a:off x="6813295" y="2416244"/>
                    <a:ext cx="317157" cy="7670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 name="connsiteX0" fmla="*/ 2 w 2713362"/>
                      <a:gd name="connsiteY0" fmla="*/ -1 h 1475910"/>
                      <a:gd name="connsiteX1" fmla="*/ 200130 w 2713362"/>
                      <a:gd name="connsiteY1" fmla="*/ 512692 h 1475910"/>
                      <a:gd name="connsiteX2" fmla="*/ 58182 w 2713362"/>
                      <a:gd name="connsiteY2" fmla="*/ 864116 h 1475910"/>
                      <a:gd name="connsiteX3" fmla="*/ 448102 w 2713362"/>
                      <a:gd name="connsiteY3" fmla="*/ 1104883 h 1475910"/>
                      <a:gd name="connsiteX4" fmla="*/ 632798 w 2713362"/>
                      <a:gd name="connsiteY4" fmla="*/ 1332079 h 1475910"/>
                      <a:gd name="connsiteX5" fmla="*/ 1017623 w 2713362"/>
                      <a:gd name="connsiteY5" fmla="*/ 1395874 h 1475910"/>
                      <a:gd name="connsiteX6" fmla="*/ 1356761 w 2713362"/>
                      <a:gd name="connsiteY6" fmla="*/ 180822 h 1475910"/>
                      <a:gd name="connsiteX7" fmla="*/ 1987050 w 2713362"/>
                      <a:gd name="connsiteY7" fmla="*/ 1231371 h 1475910"/>
                      <a:gd name="connsiteX8" fmla="*/ 2206649 w 2713362"/>
                      <a:gd name="connsiteY8" fmla="*/ 703654 h 1475910"/>
                      <a:gd name="connsiteX9" fmla="*/ 2711721 w 2713362"/>
                      <a:gd name="connsiteY9" fmla="*/ 327434 h 1475910"/>
                      <a:gd name="connsiteX0" fmla="*/ 2 w 2713362"/>
                      <a:gd name="connsiteY0" fmla="*/ -1 h 1973534"/>
                      <a:gd name="connsiteX1" fmla="*/ 200130 w 2713362"/>
                      <a:gd name="connsiteY1" fmla="*/ 512692 h 1973534"/>
                      <a:gd name="connsiteX2" fmla="*/ 58182 w 2713362"/>
                      <a:gd name="connsiteY2" fmla="*/ 864116 h 1973534"/>
                      <a:gd name="connsiteX3" fmla="*/ 409602 w 2713362"/>
                      <a:gd name="connsiteY3" fmla="*/ 1966745 h 1973534"/>
                      <a:gd name="connsiteX4" fmla="*/ 632798 w 2713362"/>
                      <a:gd name="connsiteY4" fmla="*/ 1332079 h 1973534"/>
                      <a:gd name="connsiteX5" fmla="*/ 1017623 w 2713362"/>
                      <a:gd name="connsiteY5" fmla="*/ 1395874 h 1973534"/>
                      <a:gd name="connsiteX6" fmla="*/ 1356761 w 2713362"/>
                      <a:gd name="connsiteY6" fmla="*/ 180822 h 1973534"/>
                      <a:gd name="connsiteX7" fmla="*/ 1987050 w 2713362"/>
                      <a:gd name="connsiteY7" fmla="*/ 1231371 h 1973534"/>
                      <a:gd name="connsiteX8" fmla="*/ 2206649 w 2713362"/>
                      <a:gd name="connsiteY8" fmla="*/ 703654 h 1973534"/>
                      <a:gd name="connsiteX9" fmla="*/ 2711721 w 2713362"/>
                      <a:gd name="connsiteY9" fmla="*/ 327434 h 197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973534">
                        <a:moveTo>
                          <a:pt x="2" y="-1"/>
                        </a:moveTo>
                        <a:cubicBezTo>
                          <a:pt x="6400" y="198352"/>
                          <a:pt x="190433" y="368673"/>
                          <a:pt x="200130" y="512692"/>
                        </a:cubicBezTo>
                        <a:cubicBezTo>
                          <a:pt x="209827" y="656712"/>
                          <a:pt x="54404" y="809391"/>
                          <a:pt x="58182" y="864116"/>
                        </a:cubicBezTo>
                        <a:cubicBezTo>
                          <a:pt x="61960" y="918841"/>
                          <a:pt x="313833" y="1888751"/>
                          <a:pt x="409602" y="1966745"/>
                        </a:cubicBezTo>
                        <a:cubicBezTo>
                          <a:pt x="505371" y="2044739"/>
                          <a:pt x="531461" y="1427224"/>
                          <a:pt x="632798" y="1332079"/>
                        </a:cubicBezTo>
                        <a:cubicBezTo>
                          <a:pt x="734135" y="1236934"/>
                          <a:pt x="896963" y="1587750"/>
                          <a:pt x="1017623" y="1395874"/>
                        </a:cubicBezTo>
                        <a:cubicBezTo>
                          <a:pt x="1138284" y="1203998"/>
                          <a:pt x="1195190" y="208239"/>
                          <a:pt x="1356761" y="180822"/>
                        </a:cubicBezTo>
                        <a:cubicBezTo>
                          <a:pt x="1518332" y="153405"/>
                          <a:pt x="1845402" y="1144232"/>
                          <a:pt x="1987050" y="1231371"/>
                        </a:cubicBezTo>
                        <a:cubicBezTo>
                          <a:pt x="2128698" y="1318510"/>
                          <a:pt x="2147318" y="744372"/>
                          <a:pt x="2206649" y="703654"/>
                        </a:cubicBezTo>
                        <a:cubicBezTo>
                          <a:pt x="2265980" y="662936"/>
                          <a:pt x="2744876" y="429227"/>
                          <a:pt x="2711721" y="327434"/>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7" name="Group 96">
                  <a:extLst>
                    <a:ext uri="{FF2B5EF4-FFF2-40B4-BE49-F238E27FC236}">
                      <a16:creationId xmlns:a16="http://schemas.microsoft.com/office/drawing/2014/main" id="{6CF9A0E2-C130-4629-BFA7-A13A73CF7500}"/>
                    </a:ext>
                  </a:extLst>
                </p:cNvPr>
                <p:cNvGrpSpPr/>
                <p:nvPr/>
              </p:nvGrpSpPr>
              <p:grpSpPr>
                <a:xfrm>
                  <a:off x="8447646" y="2152390"/>
                  <a:ext cx="673232" cy="595244"/>
                  <a:chOff x="8447646" y="2152390"/>
                  <a:chExt cx="673232" cy="595244"/>
                </a:xfrm>
              </p:grpSpPr>
              <p:sp>
                <p:nvSpPr>
                  <p:cNvPr id="69" name="Freeform: Shape 42">
                    <a:extLst>
                      <a:ext uri="{FF2B5EF4-FFF2-40B4-BE49-F238E27FC236}">
                        <a16:creationId xmlns:a16="http://schemas.microsoft.com/office/drawing/2014/main" id="{1F2341FF-CC88-4EB3-B28D-D90EB29677CE}"/>
                      </a:ext>
                    </a:extLst>
                  </p:cNvPr>
                  <p:cNvSpPr/>
                  <p:nvPr/>
                </p:nvSpPr>
                <p:spPr>
                  <a:xfrm rot="16200000">
                    <a:off x="8280657" y="2319379"/>
                    <a:ext cx="550433" cy="21645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sp>
                <p:nvSpPr>
                  <p:cNvPr id="71" name="Freeform: Shape 42">
                    <a:extLst>
                      <a:ext uri="{FF2B5EF4-FFF2-40B4-BE49-F238E27FC236}">
                        <a16:creationId xmlns:a16="http://schemas.microsoft.com/office/drawing/2014/main" id="{67DAD7BE-7D83-4CEA-B87E-693FC77D5707}"/>
                      </a:ext>
                    </a:extLst>
                  </p:cNvPr>
                  <p:cNvSpPr/>
                  <p:nvPr/>
                </p:nvSpPr>
                <p:spPr>
                  <a:xfrm rot="16200000">
                    <a:off x="8761464" y="2380702"/>
                    <a:ext cx="573635" cy="1451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sp>
                <p:nvSpPr>
                  <p:cNvPr id="74" name="Freeform: Shape 42">
                    <a:extLst>
                      <a:ext uri="{FF2B5EF4-FFF2-40B4-BE49-F238E27FC236}">
                        <a16:creationId xmlns:a16="http://schemas.microsoft.com/office/drawing/2014/main" id="{03ACDC8D-019D-45A2-BFBE-CC99902328A0}"/>
                      </a:ext>
                    </a:extLst>
                  </p:cNvPr>
                  <p:cNvSpPr/>
                  <p:nvPr/>
                </p:nvSpPr>
                <p:spPr>
                  <a:xfrm rot="16200000">
                    <a:off x="8527205" y="2388958"/>
                    <a:ext cx="579810" cy="137541"/>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805"/>
                      <a:gd name="connsiteX1" fmla="*/ 425431 w 2530866"/>
                      <a:gd name="connsiteY1" fmla="*/ 66518 h 397805"/>
                      <a:gd name="connsiteX2" fmla="*/ 857747 w 2530866"/>
                      <a:gd name="connsiteY2" fmla="*/ 183786 h 397805"/>
                      <a:gd name="connsiteX3" fmla="*/ 858097 w 2530866"/>
                      <a:gd name="connsiteY3" fmla="*/ 397795 h 397805"/>
                      <a:gd name="connsiteX4" fmla="*/ 1201962 w 2530866"/>
                      <a:gd name="connsiteY4" fmla="*/ 193426 h 397805"/>
                      <a:gd name="connsiteX5" fmla="*/ 1864264 w 2530866"/>
                      <a:gd name="connsiteY5" fmla="*/ 383907 h 397805"/>
                      <a:gd name="connsiteX6" fmla="*/ 2171387 w 2530866"/>
                      <a:gd name="connsiteY6" fmla="*/ 283890 h 397805"/>
                      <a:gd name="connsiteX7" fmla="*/ 2288568 w 2530866"/>
                      <a:gd name="connsiteY7" fmla="*/ 178350 h 397805"/>
                      <a:gd name="connsiteX8" fmla="*/ 2527379 w 2530866"/>
                      <a:gd name="connsiteY8" fmla="*/ -1 h 397805"/>
                      <a:gd name="connsiteX0" fmla="*/ 0 w 2532684"/>
                      <a:gd name="connsiteY0" fmla="*/ 160682 h 397805"/>
                      <a:gd name="connsiteX1" fmla="*/ 425431 w 2532684"/>
                      <a:gd name="connsiteY1" fmla="*/ 66518 h 397805"/>
                      <a:gd name="connsiteX2" fmla="*/ 857747 w 2532684"/>
                      <a:gd name="connsiteY2" fmla="*/ 183786 h 397805"/>
                      <a:gd name="connsiteX3" fmla="*/ 858097 w 2532684"/>
                      <a:gd name="connsiteY3" fmla="*/ 397795 h 397805"/>
                      <a:gd name="connsiteX4" fmla="*/ 1201962 w 2532684"/>
                      <a:gd name="connsiteY4" fmla="*/ 193426 h 397805"/>
                      <a:gd name="connsiteX5" fmla="*/ 1864264 w 2532684"/>
                      <a:gd name="connsiteY5" fmla="*/ 383907 h 397805"/>
                      <a:gd name="connsiteX6" fmla="*/ 2171387 w 2532684"/>
                      <a:gd name="connsiteY6" fmla="*/ 283890 h 397805"/>
                      <a:gd name="connsiteX7" fmla="*/ 2370499 w 2532684"/>
                      <a:gd name="connsiteY7" fmla="*/ 285843 h 397805"/>
                      <a:gd name="connsiteX8" fmla="*/ 2527379 w 2532684"/>
                      <a:gd name="connsiteY8" fmla="*/ -1 h 397805"/>
                      <a:gd name="connsiteX0" fmla="*/ 0 w 2532684"/>
                      <a:gd name="connsiteY0" fmla="*/ 160682 h 385466"/>
                      <a:gd name="connsiteX1" fmla="*/ 425431 w 2532684"/>
                      <a:gd name="connsiteY1" fmla="*/ 66518 h 385466"/>
                      <a:gd name="connsiteX2" fmla="*/ 857747 w 2532684"/>
                      <a:gd name="connsiteY2" fmla="*/ 183786 h 385466"/>
                      <a:gd name="connsiteX3" fmla="*/ 980989 w 2532684"/>
                      <a:gd name="connsiteY3" fmla="*/ 106041 h 385466"/>
                      <a:gd name="connsiteX4" fmla="*/ 1201962 w 2532684"/>
                      <a:gd name="connsiteY4" fmla="*/ 193426 h 385466"/>
                      <a:gd name="connsiteX5" fmla="*/ 1864264 w 2532684"/>
                      <a:gd name="connsiteY5" fmla="*/ 383907 h 385466"/>
                      <a:gd name="connsiteX6" fmla="*/ 2171387 w 2532684"/>
                      <a:gd name="connsiteY6" fmla="*/ 283890 h 385466"/>
                      <a:gd name="connsiteX7" fmla="*/ 2370499 w 2532684"/>
                      <a:gd name="connsiteY7" fmla="*/ 285843 h 385466"/>
                      <a:gd name="connsiteX8" fmla="*/ 2527379 w 2532684"/>
                      <a:gd name="connsiteY8" fmla="*/ -1 h 3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2684" h="385466">
                        <a:moveTo>
                          <a:pt x="0" y="160682"/>
                        </a:moveTo>
                        <a:cubicBezTo>
                          <a:pt x="6398" y="359035"/>
                          <a:pt x="282473" y="62667"/>
                          <a:pt x="425431" y="66518"/>
                        </a:cubicBezTo>
                        <a:cubicBezTo>
                          <a:pt x="568389" y="70369"/>
                          <a:pt x="765154" y="177199"/>
                          <a:pt x="857747" y="183786"/>
                        </a:cubicBezTo>
                        <a:cubicBezTo>
                          <a:pt x="950340" y="190373"/>
                          <a:pt x="923620" y="104434"/>
                          <a:pt x="980989" y="106041"/>
                        </a:cubicBezTo>
                        <a:cubicBezTo>
                          <a:pt x="1038358" y="107648"/>
                          <a:pt x="1054750" y="147115"/>
                          <a:pt x="1201962" y="193426"/>
                        </a:cubicBezTo>
                        <a:cubicBezTo>
                          <a:pt x="1349174" y="239737"/>
                          <a:pt x="1702693" y="368830"/>
                          <a:pt x="1864264" y="383907"/>
                        </a:cubicBezTo>
                        <a:cubicBezTo>
                          <a:pt x="2025835" y="398984"/>
                          <a:pt x="2087015" y="300234"/>
                          <a:pt x="2171387" y="283890"/>
                        </a:cubicBezTo>
                        <a:cubicBezTo>
                          <a:pt x="2255759" y="267546"/>
                          <a:pt x="2311168" y="326561"/>
                          <a:pt x="2370499" y="285843"/>
                        </a:cubicBezTo>
                        <a:cubicBezTo>
                          <a:pt x="2429830" y="245125"/>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8" name="Group 97">
                  <a:extLst>
                    <a:ext uri="{FF2B5EF4-FFF2-40B4-BE49-F238E27FC236}">
                      <a16:creationId xmlns:a16="http://schemas.microsoft.com/office/drawing/2014/main" id="{5F95F004-0AD3-45D5-B4D2-1E88534DA9CF}"/>
                    </a:ext>
                  </a:extLst>
                </p:cNvPr>
                <p:cNvGrpSpPr/>
                <p:nvPr/>
              </p:nvGrpSpPr>
              <p:grpSpPr>
                <a:xfrm>
                  <a:off x="9944125" y="2166478"/>
                  <a:ext cx="635971" cy="495375"/>
                  <a:chOff x="9944125" y="2166478"/>
                  <a:chExt cx="635971" cy="495375"/>
                </a:xfrm>
              </p:grpSpPr>
              <p:sp>
                <p:nvSpPr>
                  <p:cNvPr id="75" name="Freeform: Shape 42">
                    <a:extLst>
                      <a:ext uri="{FF2B5EF4-FFF2-40B4-BE49-F238E27FC236}">
                        <a16:creationId xmlns:a16="http://schemas.microsoft.com/office/drawing/2014/main" id="{0353DFBE-7C78-4802-B837-4058F6E01ECF}"/>
                      </a:ext>
                    </a:extLst>
                  </p:cNvPr>
                  <p:cNvSpPr/>
                  <p:nvPr/>
                </p:nvSpPr>
                <p:spPr>
                  <a:xfrm rot="16200000">
                    <a:off x="9755060" y="2355543"/>
                    <a:ext cx="495375" cy="117246"/>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sp>
                <p:nvSpPr>
                  <p:cNvPr id="76" name="Freeform: Shape 42">
                    <a:extLst>
                      <a:ext uri="{FF2B5EF4-FFF2-40B4-BE49-F238E27FC236}">
                        <a16:creationId xmlns:a16="http://schemas.microsoft.com/office/drawing/2014/main" id="{DEB9FAF1-EBCB-4634-9F19-BCC6BE9510A5}"/>
                      </a:ext>
                    </a:extLst>
                  </p:cNvPr>
                  <p:cNvSpPr/>
                  <p:nvPr/>
                </p:nvSpPr>
                <p:spPr>
                  <a:xfrm rot="5044435">
                    <a:off x="10035023" y="2318675"/>
                    <a:ext cx="377523" cy="141274"/>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sp>
                <p:nvSpPr>
                  <p:cNvPr id="77" name="Freeform: Shape 42">
                    <a:extLst>
                      <a:ext uri="{FF2B5EF4-FFF2-40B4-BE49-F238E27FC236}">
                        <a16:creationId xmlns:a16="http://schemas.microsoft.com/office/drawing/2014/main" id="{E8F0EC49-DBEA-4431-BAFD-E8216ED04D5A}"/>
                      </a:ext>
                    </a:extLst>
                  </p:cNvPr>
                  <p:cNvSpPr/>
                  <p:nvPr/>
                </p:nvSpPr>
                <p:spPr>
                  <a:xfrm rot="16200000" flipV="1">
                    <a:off x="10247355" y="2332153"/>
                    <a:ext cx="325343" cy="109403"/>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74603"/>
                      <a:gd name="connsiteX1" fmla="*/ 97722 w 2280331"/>
                      <a:gd name="connsiteY1" fmla="*/ 446730 h 474603"/>
                      <a:gd name="connsiteX2" fmla="*/ 509551 w 2280331"/>
                      <a:gd name="connsiteY2" fmla="*/ 300147 h 474603"/>
                      <a:gd name="connsiteX3" fmla="*/ 1001474 w 2280331"/>
                      <a:gd name="connsiteY3" fmla="*/ 474578 h 474603"/>
                      <a:gd name="connsiteX4" fmla="*/ 1263407 w 2280331"/>
                      <a:gd name="connsiteY4" fmla="*/ 314107 h 474603"/>
                      <a:gd name="connsiteX5" fmla="*/ 1577514 w 2280331"/>
                      <a:gd name="connsiteY5" fmla="*/ 460690 h 474603"/>
                      <a:gd name="connsiteX6" fmla="*/ 1884641 w 2280331"/>
                      <a:gd name="connsiteY6" fmla="*/ 321087 h 474603"/>
                      <a:gd name="connsiteX7" fmla="*/ 2247609 w 2280331"/>
                      <a:gd name="connsiteY7" fmla="*/ 321087 h 474603"/>
                      <a:gd name="connsiteX8" fmla="*/ 2240629 w 2280331"/>
                      <a:gd name="connsiteY8" fmla="*/ 76782 h 474603"/>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41 w 2280331"/>
                      <a:gd name="connsiteY6" fmla="*/ 321087 h 474578"/>
                      <a:gd name="connsiteX7" fmla="*/ 2247609 w 2280331"/>
                      <a:gd name="connsiteY7" fmla="*/ 321087 h 474578"/>
                      <a:gd name="connsiteX8" fmla="*/ 2240629 w 2280331"/>
                      <a:gd name="connsiteY8" fmla="*/ 76782 h 474578"/>
                      <a:gd name="connsiteX0" fmla="*/ 0 w 2280331"/>
                      <a:gd name="connsiteY0" fmla="*/ 0 h 474578"/>
                      <a:gd name="connsiteX1" fmla="*/ 97722 w 2280331"/>
                      <a:gd name="connsiteY1" fmla="*/ 446730 h 474578"/>
                      <a:gd name="connsiteX2" fmla="*/ 509551 w 2280331"/>
                      <a:gd name="connsiteY2" fmla="*/ 300147 h 474578"/>
                      <a:gd name="connsiteX3" fmla="*/ 1001474 w 2280331"/>
                      <a:gd name="connsiteY3" fmla="*/ 474578 h 474578"/>
                      <a:gd name="connsiteX4" fmla="*/ 1468229 w 2280331"/>
                      <a:gd name="connsiteY4" fmla="*/ 300922 h 474578"/>
                      <a:gd name="connsiteX5" fmla="*/ 1577514 w 2280331"/>
                      <a:gd name="connsiteY5" fmla="*/ 460690 h 474578"/>
                      <a:gd name="connsiteX6" fmla="*/ 1884637 w 2280331"/>
                      <a:gd name="connsiteY6" fmla="*/ 360673 h 474578"/>
                      <a:gd name="connsiteX7" fmla="*/ 2247609 w 2280331"/>
                      <a:gd name="connsiteY7" fmla="*/ 321087 h 474578"/>
                      <a:gd name="connsiteX8" fmla="*/ 2240629 w 2280331"/>
                      <a:gd name="connsiteY8" fmla="*/ 76782 h 474578"/>
                      <a:gd name="connsiteX0" fmla="*/ 0 w 2244116"/>
                      <a:gd name="connsiteY0" fmla="*/ 0 h 474578"/>
                      <a:gd name="connsiteX1" fmla="*/ 97722 w 2244116"/>
                      <a:gd name="connsiteY1" fmla="*/ 446730 h 474578"/>
                      <a:gd name="connsiteX2" fmla="*/ 509551 w 2244116"/>
                      <a:gd name="connsiteY2" fmla="*/ 300147 h 474578"/>
                      <a:gd name="connsiteX3" fmla="*/ 1001474 w 2244116"/>
                      <a:gd name="connsiteY3" fmla="*/ 474578 h 474578"/>
                      <a:gd name="connsiteX4" fmla="*/ 1468229 w 2244116"/>
                      <a:gd name="connsiteY4" fmla="*/ 300922 h 474578"/>
                      <a:gd name="connsiteX5" fmla="*/ 1577514 w 2244116"/>
                      <a:gd name="connsiteY5" fmla="*/ 460690 h 474578"/>
                      <a:gd name="connsiteX6" fmla="*/ 1884637 w 2244116"/>
                      <a:gd name="connsiteY6" fmla="*/ 360673 h 474578"/>
                      <a:gd name="connsiteX7" fmla="*/ 2001818 w 2244116"/>
                      <a:gd name="connsiteY7" fmla="*/ 255133 h 474578"/>
                      <a:gd name="connsiteX8" fmla="*/ 2240629 w 2244116"/>
                      <a:gd name="connsiteY8" fmla="*/ 76782 h 474578"/>
                      <a:gd name="connsiteX0" fmla="*/ 0 w 2530866"/>
                      <a:gd name="connsiteY0" fmla="*/ 160682 h 397795"/>
                      <a:gd name="connsiteX1" fmla="*/ 384472 w 2530866"/>
                      <a:gd name="connsiteY1" fmla="*/ 369947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795"/>
                      <a:gd name="connsiteX1" fmla="*/ 425431 w 2530866"/>
                      <a:gd name="connsiteY1" fmla="*/ 66518 h 397795"/>
                      <a:gd name="connsiteX2" fmla="*/ 796301 w 2530866"/>
                      <a:gd name="connsiteY2" fmla="*/ 223364 h 397795"/>
                      <a:gd name="connsiteX3" fmla="*/ 1288224 w 2530866"/>
                      <a:gd name="connsiteY3" fmla="*/ 397795 h 397795"/>
                      <a:gd name="connsiteX4" fmla="*/ 1754979 w 2530866"/>
                      <a:gd name="connsiteY4" fmla="*/ 224139 h 397795"/>
                      <a:gd name="connsiteX5" fmla="*/ 1864264 w 2530866"/>
                      <a:gd name="connsiteY5" fmla="*/ 383907 h 397795"/>
                      <a:gd name="connsiteX6" fmla="*/ 2171387 w 2530866"/>
                      <a:gd name="connsiteY6" fmla="*/ 283890 h 397795"/>
                      <a:gd name="connsiteX7" fmla="*/ 2288568 w 2530866"/>
                      <a:gd name="connsiteY7" fmla="*/ 178350 h 397795"/>
                      <a:gd name="connsiteX8" fmla="*/ 2527379 w 2530866"/>
                      <a:gd name="connsiteY8" fmla="*/ -1 h 397795"/>
                      <a:gd name="connsiteX0" fmla="*/ 0 w 2530866"/>
                      <a:gd name="connsiteY0" fmla="*/ 160682 h 397979"/>
                      <a:gd name="connsiteX1" fmla="*/ 425431 w 2530866"/>
                      <a:gd name="connsiteY1" fmla="*/ 66518 h 397979"/>
                      <a:gd name="connsiteX2" fmla="*/ 857747 w 2530866"/>
                      <a:gd name="connsiteY2" fmla="*/ 183786 h 397979"/>
                      <a:gd name="connsiteX3" fmla="*/ 1288224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 name="connsiteX0" fmla="*/ 0 w 2530866"/>
                      <a:gd name="connsiteY0" fmla="*/ 160682 h 397979"/>
                      <a:gd name="connsiteX1" fmla="*/ 425431 w 2530866"/>
                      <a:gd name="connsiteY1" fmla="*/ 66518 h 397979"/>
                      <a:gd name="connsiteX2" fmla="*/ 857747 w 2530866"/>
                      <a:gd name="connsiteY2" fmla="*/ 183786 h 397979"/>
                      <a:gd name="connsiteX3" fmla="*/ 858097 w 2530866"/>
                      <a:gd name="connsiteY3" fmla="*/ 397795 h 397979"/>
                      <a:gd name="connsiteX4" fmla="*/ 1754979 w 2530866"/>
                      <a:gd name="connsiteY4" fmla="*/ 224139 h 397979"/>
                      <a:gd name="connsiteX5" fmla="*/ 1864264 w 2530866"/>
                      <a:gd name="connsiteY5" fmla="*/ 383907 h 397979"/>
                      <a:gd name="connsiteX6" fmla="*/ 2171387 w 2530866"/>
                      <a:gd name="connsiteY6" fmla="*/ 283890 h 397979"/>
                      <a:gd name="connsiteX7" fmla="*/ 2288568 w 2530866"/>
                      <a:gd name="connsiteY7" fmla="*/ 178350 h 397979"/>
                      <a:gd name="connsiteX8" fmla="*/ 2527379 w 2530866"/>
                      <a:gd name="connsiteY8" fmla="*/ -1 h 3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0866" h="397979">
                        <a:moveTo>
                          <a:pt x="0" y="160682"/>
                        </a:moveTo>
                        <a:cubicBezTo>
                          <a:pt x="6398" y="359035"/>
                          <a:pt x="282473" y="62667"/>
                          <a:pt x="425431" y="66518"/>
                        </a:cubicBezTo>
                        <a:cubicBezTo>
                          <a:pt x="568389" y="70369"/>
                          <a:pt x="785636" y="128573"/>
                          <a:pt x="857747" y="183786"/>
                        </a:cubicBezTo>
                        <a:cubicBezTo>
                          <a:pt x="929858" y="238999"/>
                          <a:pt x="708558" y="391070"/>
                          <a:pt x="858097" y="397795"/>
                        </a:cubicBezTo>
                        <a:cubicBezTo>
                          <a:pt x="1007636" y="404520"/>
                          <a:pt x="1587285" y="226454"/>
                          <a:pt x="1754979" y="224139"/>
                        </a:cubicBezTo>
                        <a:cubicBezTo>
                          <a:pt x="1922674" y="221824"/>
                          <a:pt x="1794863" y="373949"/>
                          <a:pt x="1864264" y="383907"/>
                        </a:cubicBezTo>
                        <a:cubicBezTo>
                          <a:pt x="1933665" y="393865"/>
                          <a:pt x="2100670" y="318149"/>
                          <a:pt x="2171387" y="283890"/>
                        </a:cubicBezTo>
                        <a:cubicBezTo>
                          <a:pt x="2242104" y="249631"/>
                          <a:pt x="2229237" y="219068"/>
                          <a:pt x="2288568" y="178350"/>
                        </a:cubicBezTo>
                        <a:cubicBezTo>
                          <a:pt x="2347899" y="137632"/>
                          <a:pt x="2560534" y="101792"/>
                          <a:pt x="2527379"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a:ln>
                        <a:noFill/>
                      </a:ln>
                      <a:solidFill>
                        <a:prstClr val="white"/>
                      </a:solidFill>
                      <a:effectLst/>
                      <a:uLnTx/>
                      <a:uFillTx/>
                      <a:latin typeface="Calibri"/>
                      <a:ea typeface="+mn-ea"/>
                      <a:cs typeface="+mn-cs"/>
                    </a:endParaRPr>
                  </a:p>
                </p:txBody>
              </p:sp>
              <p:sp>
                <p:nvSpPr>
                  <p:cNvPr id="78" name="Freeform: Shape 42">
                    <a:extLst>
                      <a:ext uri="{FF2B5EF4-FFF2-40B4-BE49-F238E27FC236}">
                        <a16:creationId xmlns:a16="http://schemas.microsoft.com/office/drawing/2014/main" id="{142A6E33-FBAF-4606-A5DC-B8956B9B7215}"/>
                      </a:ext>
                    </a:extLst>
                  </p:cNvPr>
                  <p:cNvSpPr/>
                  <p:nvPr/>
                </p:nvSpPr>
                <p:spPr>
                  <a:xfrm rot="5842775">
                    <a:off x="10452837" y="2369750"/>
                    <a:ext cx="184139" cy="7037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 name="connsiteX0" fmla="*/ 0 w 2280331"/>
                      <a:gd name="connsiteY0" fmla="*/ 0 h 460698"/>
                      <a:gd name="connsiteX1" fmla="*/ 97722 w 2280331"/>
                      <a:gd name="connsiteY1" fmla="*/ 446730 h 460698"/>
                      <a:gd name="connsiteX2" fmla="*/ 509551 w 2280331"/>
                      <a:gd name="connsiteY2" fmla="*/ 300147 h 460698"/>
                      <a:gd name="connsiteX3" fmla="*/ 899063 w 2280331"/>
                      <a:gd name="connsiteY3" fmla="*/ 395427 h 460698"/>
                      <a:gd name="connsiteX4" fmla="*/ 1263407 w 2280331"/>
                      <a:gd name="connsiteY4" fmla="*/ 314107 h 460698"/>
                      <a:gd name="connsiteX5" fmla="*/ 1577514 w 2280331"/>
                      <a:gd name="connsiteY5" fmla="*/ 460690 h 460698"/>
                      <a:gd name="connsiteX6" fmla="*/ 1884641 w 2280331"/>
                      <a:gd name="connsiteY6" fmla="*/ 321087 h 460698"/>
                      <a:gd name="connsiteX7" fmla="*/ 2247609 w 2280331"/>
                      <a:gd name="connsiteY7" fmla="*/ 321087 h 460698"/>
                      <a:gd name="connsiteX8" fmla="*/ 2240629 w 2280331"/>
                      <a:gd name="connsiteY8" fmla="*/ 76782 h 460698"/>
                      <a:gd name="connsiteX0" fmla="*/ 0 w 2280331"/>
                      <a:gd name="connsiteY0" fmla="*/ 0 h 455178"/>
                      <a:gd name="connsiteX1" fmla="*/ 97722 w 2280331"/>
                      <a:gd name="connsiteY1" fmla="*/ 446730 h 455178"/>
                      <a:gd name="connsiteX2" fmla="*/ 509551 w 2280331"/>
                      <a:gd name="connsiteY2" fmla="*/ 300147 h 455178"/>
                      <a:gd name="connsiteX3" fmla="*/ 899063 w 2280331"/>
                      <a:gd name="connsiteY3" fmla="*/ 395427 h 455178"/>
                      <a:gd name="connsiteX4" fmla="*/ 1263407 w 2280331"/>
                      <a:gd name="connsiteY4" fmla="*/ 314107 h 455178"/>
                      <a:gd name="connsiteX5" fmla="*/ 1557032 w 2280331"/>
                      <a:gd name="connsiteY5" fmla="*/ 223226 h 455178"/>
                      <a:gd name="connsiteX6" fmla="*/ 1884641 w 2280331"/>
                      <a:gd name="connsiteY6" fmla="*/ 321087 h 455178"/>
                      <a:gd name="connsiteX7" fmla="*/ 2247609 w 2280331"/>
                      <a:gd name="connsiteY7" fmla="*/ 321087 h 455178"/>
                      <a:gd name="connsiteX8" fmla="*/ 2240629 w 2280331"/>
                      <a:gd name="connsiteY8" fmla="*/ 76782 h 455178"/>
                      <a:gd name="connsiteX0" fmla="*/ 0 w 2280331"/>
                      <a:gd name="connsiteY0" fmla="*/ 0 h 493854"/>
                      <a:gd name="connsiteX1" fmla="*/ 97722 w 2280331"/>
                      <a:gd name="connsiteY1" fmla="*/ 446730 h 493854"/>
                      <a:gd name="connsiteX2" fmla="*/ 509551 w 2280331"/>
                      <a:gd name="connsiteY2" fmla="*/ 300147 h 493854"/>
                      <a:gd name="connsiteX3" fmla="*/ 899063 w 2280331"/>
                      <a:gd name="connsiteY3" fmla="*/ 395427 h 493854"/>
                      <a:gd name="connsiteX4" fmla="*/ 1263407 w 2280331"/>
                      <a:gd name="connsiteY4" fmla="*/ 314107 h 493854"/>
                      <a:gd name="connsiteX5" fmla="*/ 1557032 w 2280331"/>
                      <a:gd name="connsiteY5" fmla="*/ 223226 h 493854"/>
                      <a:gd name="connsiteX6" fmla="*/ 1802706 w 2280331"/>
                      <a:gd name="connsiteY6" fmla="*/ 492598 h 493854"/>
                      <a:gd name="connsiteX7" fmla="*/ 2247609 w 2280331"/>
                      <a:gd name="connsiteY7" fmla="*/ 321087 h 493854"/>
                      <a:gd name="connsiteX8" fmla="*/ 2240629 w 2280331"/>
                      <a:gd name="connsiteY8" fmla="*/ 76782 h 493854"/>
                      <a:gd name="connsiteX0" fmla="*/ 0 w 2485150"/>
                      <a:gd name="connsiteY0" fmla="*/ 173873 h 417071"/>
                      <a:gd name="connsiteX1" fmla="*/ 302541 w 2485150"/>
                      <a:gd name="connsiteY1" fmla="*/ 369947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417071"/>
                      <a:gd name="connsiteX1" fmla="*/ 384466 w 2485150"/>
                      <a:gd name="connsiteY1" fmla="*/ 132484 h 417071"/>
                      <a:gd name="connsiteX2" fmla="*/ 714370 w 2485150"/>
                      <a:gd name="connsiteY2" fmla="*/ 223364 h 417071"/>
                      <a:gd name="connsiteX3" fmla="*/ 1103882 w 2485150"/>
                      <a:gd name="connsiteY3" fmla="*/ 318644 h 417071"/>
                      <a:gd name="connsiteX4" fmla="*/ 1468226 w 2485150"/>
                      <a:gd name="connsiteY4" fmla="*/ 237324 h 417071"/>
                      <a:gd name="connsiteX5" fmla="*/ 1761851 w 2485150"/>
                      <a:gd name="connsiteY5" fmla="*/ 146443 h 417071"/>
                      <a:gd name="connsiteX6" fmla="*/ 2007525 w 2485150"/>
                      <a:gd name="connsiteY6" fmla="*/ 415815 h 417071"/>
                      <a:gd name="connsiteX7" fmla="*/ 2452428 w 2485150"/>
                      <a:gd name="connsiteY7" fmla="*/ 244304 h 417071"/>
                      <a:gd name="connsiteX8" fmla="*/ 2445448 w 2485150"/>
                      <a:gd name="connsiteY8" fmla="*/ -1 h 417071"/>
                      <a:gd name="connsiteX0" fmla="*/ 0 w 2485150"/>
                      <a:gd name="connsiteY0" fmla="*/ 173873 h 318714"/>
                      <a:gd name="connsiteX1" fmla="*/ 384466 w 2485150"/>
                      <a:gd name="connsiteY1" fmla="*/ 132484 h 318714"/>
                      <a:gd name="connsiteX2" fmla="*/ 714370 w 2485150"/>
                      <a:gd name="connsiteY2" fmla="*/ 223364 h 318714"/>
                      <a:gd name="connsiteX3" fmla="*/ 1103882 w 2485150"/>
                      <a:gd name="connsiteY3" fmla="*/ 318644 h 318714"/>
                      <a:gd name="connsiteX4" fmla="*/ 1468226 w 2485150"/>
                      <a:gd name="connsiteY4" fmla="*/ 237324 h 318714"/>
                      <a:gd name="connsiteX5" fmla="*/ 1761851 w 2485150"/>
                      <a:gd name="connsiteY5" fmla="*/ 146443 h 318714"/>
                      <a:gd name="connsiteX6" fmla="*/ 2150905 w 2485150"/>
                      <a:gd name="connsiteY6" fmla="*/ 191540 h 318714"/>
                      <a:gd name="connsiteX7" fmla="*/ 2452428 w 2485150"/>
                      <a:gd name="connsiteY7" fmla="*/ 244304 h 318714"/>
                      <a:gd name="connsiteX8" fmla="*/ 2445448 w 2485150"/>
                      <a:gd name="connsiteY8" fmla="*/ -1 h 318714"/>
                      <a:gd name="connsiteX0" fmla="*/ 0 w 2485150"/>
                      <a:gd name="connsiteY0" fmla="*/ 173873 h 256021"/>
                      <a:gd name="connsiteX1" fmla="*/ 384466 w 2485150"/>
                      <a:gd name="connsiteY1" fmla="*/ 132484 h 256021"/>
                      <a:gd name="connsiteX2" fmla="*/ 714370 w 2485150"/>
                      <a:gd name="connsiteY2" fmla="*/ 223364 h 256021"/>
                      <a:gd name="connsiteX3" fmla="*/ 1103881 w 2485150"/>
                      <a:gd name="connsiteY3" fmla="*/ 120759 h 256021"/>
                      <a:gd name="connsiteX4" fmla="*/ 1468226 w 2485150"/>
                      <a:gd name="connsiteY4" fmla="*/ 237324 h 256021"/>
                      <a:gd name="connsiteX5" fmla="*/ 1761851 w 2485150"/>
                      <a:gd name="connsiteY5" fmla="*/ 146443 h 256021"/>
                      <a:gd name="connsiteX6" fmla="*/ 2150905 w 2485150"/>
                      <a:gd name="connsiteY6" fmla="*/ 191540 h 256021"/>
                      <a:gd name="connsiteX7" fmla="*/ 2452428 w 2485150"/>
                      <a:gd name="connsiteY7" fmla="*/ 244304 h 256021"/>
                      <a:gd name="connsiteX8" fmla="*/ 2445448 w 2485150"/>
                      <a:gd name="connsiteY8" fmla="*/ -1 h 256021"/>
                      <a:gd name="connsiteX0" fmla="*/ 0 w 2485150"/>
                      <a:gd name="connsiteY0" fmla="*/ 173873 h 342939"/>
                      <a:gd name="connsiteX1" fmla="*/ 384466 w 2485150"/>
                      <a:gd name="connsiteY1" fmla="*/ 132484 h 342939"/>
                      <a:gd name="connsiteX2" fmla="*/ 714370 w 2485150"/>
                      <a:gd name="connsiteY2" fmla="*/ 223364 h 342939"/>
                      <a:gd name="connsiteX3" fmla="*/ 1103881 w 2485150"/>
                      <a:gd name="connsiteY3" fmla="*/ 120759 h 342939"/>
                      <a:gd name="connsiteX4" fmla="*/ 1468226 w 2485150"/>
                      <a:gd name="connsiteY4" fmla="*/ 342863 h 342939"/>
                      <a:gd name="connsiteX5" fmla="*/ 1761851 w 2485150"/>
                      <a:gd name="connsiteY5" fmla="*/ 146443 h 342939"/>
                      <a:gd name="connsiteX6" fmla="*/ 2150905 w 2485150"/>
                      <a:gd name="connsiteY6" fmla="*/ 191540 h 342939"/>
                      <a:gd name="connsiteX7" fmla="*/ 2452428 w 2485150"/>
                      <a:gd name="connsiteY7" fmla="*/ 244304 h 342939"/>
                      <a:gd name="connsiteX8" fmla="*/ 2445448 w 2485150"/>
                      <a:gd name="connsiteY8" fmla="*/ -1 h 342939"/>
                      <a:gd name="connsiteX0" fmla="*/ 0 w 2485150"/>
                      <a:gd name="connsiteY0" fmla="*/ 194898 h 363983"/>
                      <a:gd name="connsiteX1" fmla="*/ 384466 w 2485150"/>
                      <a:gd name="connsiteY1" fmla="*/ 153509 h 363983"/>
                      <a:gd name="connsiteX2" fmla="*/ 714370 w 2485150"/>
                      <a:gd name="connsiteY2" fmla="*/ 244389 h 363983"/>
                      <a:gd name="connsiteX3" fmla="*/ 1103881 w 2485150"/>
                      <a:gd name="connsiteY3" fmla="*/ 141784 h 363983"/>
                      <a:gd name="connsiteX4" fmla="*/ 1468226 w 2485150"/>
                      <a:gd name="connsiteY4" fmla="*/ 363888 h 363983"/>
                      <a:gd name="connsiteX5" fmla="*/ 1761851 w 2485150"/>
                      <a:gd name="connsiteY5" fmla="*/ 167468 h 363983"/>
                      <a:gd name="connsiteX6" fmla="*/ 1720777 w 2485150"/>
                      <a:gd name="connsiteY6" fmla="*/ 1486 h 363983"/>
                      <a:gd name="connsiteX7" fmla="*/ 2452428 w 2485150"/>
                      <a:gd name="connsiteY7" fmla="*/ 265329 h 363983"/>
                      <a:gd name="connsiteX8" fmla="*/ 2445448 w 2485150"/>
                      <a:gd name="connsiteY8" fmla="*/ 21024 h 363983"/>
                      <a:gd name="connsiteX0" fmla="*/ 0 w 2485150"/>
                      <a:gd name="connsiteY0" fmla="*/ 194898 h 368360"/>
                      <a:gd name="connsiteX1" fmla="*/ 384466 w 2485150"/>
                      <a:gd name="connsiteY1" fmla="*/ 153509 h 368360"/>
                      <a:gd name="connsiteX2" fmla="*/ 714370 w 2485150"/>
                      <a:gd name="connsiteY2" fmla="*/ 244389 h 368360"/>
                      <a:gd name="connsiteX3" fmla="*/ 1083401 w 2485150"/>
                      <a:gd name="connsiteY3" fmla="*/ 300093 h 368360"/>
                      <a:gd name="connsiteX4" fmla="*/ 1468226 w 2485150"/>
                      <a:gd name="connsiteY4" fmla="*/ 363888 h 368360"/>
                      <a:gd name="connsiteX5" fmla="*/ 1761851 w 2485150"/>
                      <a:gd name="connsiteY5" fmla="*/ 167468 h 368360"/>
                      <a:gd name="connsiteX6" fmla="*/ 1720777 w 2485150"/>
                      <a:gd name="connsiteY6" fmla="*/ 1486 h 368360"/>
                      <a:gd name="connsiteX7" fmla="*/ 2452428 w 2485150"/>
                      <a:gd name="connsiteY7" fmla="*/ 265329 h 368360"/>
                      <a:gd name="connsiteX8" fmla="*/ 2445448 w 2485150"/>
                      <a:gd name="connsiteY8" fmla="*/ 21024 h 368360"/>
                      <a:gd name="connsiteX0" fmla="*/ 0 w 2485150"/>
                      <a:gd name="connsiteY0" fmla="*/ 194898 h 370398"/>
                      <a:gd name="connsiteX1" fmla="*/ 384466 w 2485150"/>
                      <a:gd name="connsiteY1" fmla="*/ 153509 h 370398"/>
                      <a:gd name="connsiteX2" fmla="*/ 898705 w 2485150"/>
                      <a:gd name="connsiteY2" fmla="*/ 72897 h 370398"/>
                      <a:gd name="connsiteX3" fmla="*/ 1083401 w 2485150"/>
                      <a:gd name="connsiteY3" fmla="*/ 300093 h 370398"/>
                      <a:gd name="connsiteX4" fmla="*/ 1468226 w 2485150"/>
                      <a:gd name="connsiteY4" fmla="*/ 363888 h 370398"/>
                      <a:gd name="connsiteX5" fmla="*/ 1761851 w 2485150"/>
                      <a:gd name="connsiteY5" fmla="*/ 167468 h 370398"/>
                      <a:gd name="connsiteX6" fmla="*/ 1720777 w 2485150"/>
                      <a:gd name="connsiteY6" fmla="*/ 1486 h 370398"/>
                      <a:gd name="connsiteX7" fmla="*/ 2452428 w 2485150"/>
                      <a:gd name="connsiteY7" fmla="*/ 265329 h 370398"/>
                      <a:gd name="connsiteX8" fmla="*/ 2445448 w 2485150"/>
                      <a:gd name="connsiteY8" fmla="*/ 21024 h 370398"/>
                      <a:gd name="connsiteX0" fmla="*/ 0 w 2485150"/>
                      <a:gd name="connsiteY0" fmla="*/ 451494 h 626994"/>
                      <a:gd name="connsiteX1" fmla="*/ 876037 w 2485150"/>
                      <a:gd name="connsiteY1" fmla="*/ 1144 h 626994"/>
                      <a:gd name="connsiteX2" fmla="*/ 898705 w 2485150"/>
                      <a:gd name="connsiteY2" fmla="*/ 329493 h 626994"/>
                      <a:gd name="connsiteX3" fmla="*/ 1083401 w 2485150"/>
                      <a:gd name="connsiteY3" fmla="*/ 556689 h 626994"/>
                      <a:gd name="connsiteX4" fmla="*/ 1468226 w 2485150"/>
                      <a:gd name="connsiteY4" fmla="*/ 620484 h 626994"/>
                      <a:gd name="connsiteX5" fmla="*/ 1761851 w 2485150"/>
                      <a:gd name="connsiteY5" fmla="*/ 424064 h 626994"/>
                      <a:gd name="connsiteX6" fmla="*/ 1720777 w 2485150"/>
                      <a:gd name="connsiteY6" fmla="*/ 258082 h 626994"/>
                      <a:gd name="connsiteX7" fmla="*/ 2452428 w 2485150"/>
                      <a:gd name="connsiteY7" fmla="*/ 521925 h 626994"/>
                      <a:gd name="connsiteX8" fmla="*/ 2445448 w 2485150"/>
                      <a:gd name="connsiteY8" fmla="*/ 277620 h 626994"/>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942453 w 1706826"/>
                      <a:gd name="connsiteY6" fmla="*/ 888364 h 1257276"/>
                      <a:gd name="connsiteX7" fmla="*/ 1674104 w 1706826"/>
                      <a:gd name="connsiteY7" fmla="*/ 1152207 h 1257276"/>
                      <a:gd name="connsiteX8" fmla="*/ 1667124 w 1706826"/>
                      <a:gd name="connsiteY8" fmla="*/ 907902 h 1257276"/>
                      <a:gd name="connsiteX0" fmla="*/ -2 w 1706826"/>
                      <a:gd name="connsiteY0" fmla="*/ 1 h 1257276"/>
                      <a:gd name="connsiteX1" fmla="*/ 97713 w 1706826"/>
                      <a:gd name="connsiteY1" fmla="*/ 631426 h 1257276"/>
                      <a:gd name="connsiteX2" fmla="*/ 120381 w 1706826"/>
                      <a:gd name="connsiteY2" fmla="*/ 959775 h 1257276"/>
                      <a:gd name="connsiteX3" fmla="*/ 305077 w 1706826"/>
                      <a:gd name="connsiteY3" fmla="*/ 1186971 h 1257276"/>
                      <a:gd name="connsiteX4" fmla="*/ 689902 w 1706826"/>
                      <a:gd name="connsiteY4" fmla="*/ 1250766 h 1257276"/>
                      <a:gd name="connsiteX5" fmla="*/ 983527 w 1706826"/>
                      <a:gd name="connsiteY5" fmla="*/ 1054346 h 1257276"/>
                      <a:gd name="connsiteX6" fmla="*/ 1474990 w 1706826"/>
                      <a:gd name="connsiteY6" fmla="*/ 650905 h 1257276"/>
                      <a:gd name="connsiteX7" fmla="*/ 1674104 w 1706826"/>
                      <a:gd name="connsiteY7" fmla="*/ 1152207 h 1257276"/>
                      <a:gd name="connsiteX8" fmla="*/ 1667124 w 1706826"/>
                      <a:gd name="connsiteY8" fmla="*/ 907902 h 1257276"/>
                      <a:gd name="connsiteX0" fmla="*/ -2 w 2548804"/>
                      <a:gd name="connsiteY0" fmla="*/ 1 h 1257276"/>
                      <a:gd name="connsiteX1" fmla="*/ 97713 w 2548804"/>
                      <a:gd name="connsiteY1" fmla="*/ 631426 h 1257276"/>
                      <a:gd name="connsiteX2" fmla="*/ 120381 w 2548804"/>
                      <a:gd name="connsiteY2" fmla="*/ 959775 h 1257276"/>
                      <a:gd name="connsiteX3" fmla="*/ 305077 w 2548804"/>
                      <a:gd name="connsiteY3" fmla="*/ 1186971 h 1257276"/>
                      <a:gd name="connsiteX4" fmla="*/ 689902 w 2548804"/>
                      <a:gd name="connsiteY4" fmla="*/ 1250766 h 1257276"/>
                      <a:gd name="connsiteX5" fmla="*/ 983527 w 2548804"/>
                      <a:gd name="connsiteY5" fmla="*/ 1054346 h 1257276"/>
                      <a:gd name="connsiteX6" fmla="*/ 1474990 w 2548804"/>
                      <a:gd name="connsiteY6" fmla="*/ 650905 h 1257276"/>
                      <a:gd name="connsiteX7" fmla="*/ 1674104 w 2548804"/>
                      <a:gd name="connsiteY7" fmla="*/ 1152207 h 1257276"/>
                      <a:gd name="connsiteX8" fmla="*/ 2547855 w 2548804"/>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474990 w 2549095"/>
                      <a:gd name="connsiteY6" fmla="*/ 650905 h 1257276"/>
                      <a:gd name="connsiteX7" fmla="*/ 1878928 w 2549095"/>
                      <a:gd name="connsiteY7" fmla="*/ 558546 h 1257276"/>
                      <a:gd name="connsiteX8" fmla="*/ 2547855 w 2549095"/>
                      <a:gd name="connsiteY8" fmla="*/ 419788 h 1257276"/>
                      <a:gd name="connsiteX0" fmla="*/ -2 w 2549095"/>
                      <a:gd name="connsiteY0" fmla="*/ 1 h 1257276"/>
                      <a:gd name="connsiteX1" fmla="*/ 97713 w 2549095"/>
                      <a:gd name="connsiteY1" fmla="*/ 631426 h 1257276"/>
                      <a:gd name="connsiteX2" fmla="*/ 120381 w 2549095"/>
                      <a:gd name="connsiteY2" fmla="*/ 959775 h 1257276"/>
                      <a:gd name="connsiteX3" fmla="*/ 305077 w 2549095"/>
                      <a:gd name="connsiteY3" fmla="*/ 1186971 h 1257276"/>
                      <a:gd name="connsiteX4" fmla="*/ 689902 w 2549095"/>
                      <a:gd name="connsiteY4" fmla="*/ 1250766 h 1257276"/>
                      <a:gd name="connsiteX5" fmla="*/ 983527 w 2549095"/>
                      <a:gd name="connsiteY5" fmla="*/ 1054346 h 1257276"/>
                      <a:gd name="connsiteX6" fmla="*/ 1659329 w 2549095"/>
                      <a:gd name="connsiteY6" fmla="*/ 1086263 h 1257276"/>
                      <a:gd name="connsiteX7" fmla="*/ 1878928 w 2549095"/>
                      <a:gd name="connsiteY7" fmla="*/ 558546 h 1257276"/>
                      <a:gd name="connsiteX8" fmla="*/ 2547855 w 2549095"/>
                      <a:gd name="connsiteY8" fmla="*/ 419788 h 1257276"/>
                      <a:gd name="connsiteX0" fmla="*/ 269570 w 2818667"/>
                      <a:gd name="connsiteY0" fmla="*/ 1 h 1257276"/>
                      <a:gd name="connsiteX1" fmla="*/ 367285 w 2818667"/>
                      <a:gd name="connsiteY1" fmla="*/ 631426 h 1257276"/>
                      <a:gd name="connsiteX2" fmla="*/ 33 w 2818667"/>
                      <a:gd name="connsiteY2" fmla="*/ 719008 h 1257276"/>
                      <a:gd name="connsiteX3" fmla="*/ 389953 w 2818667"/>
                      <a:gd name="connsiteY3" fmla="*/ 959775 h 1257276"/>
                      <a:gd name="connsiteX4" fmla="*/ 574649 w 2818667"/>
                      <a:gd name="connsiteY4" fmla="*/ 1186971 h 1257276"/>
                      <a:gd name="connsiteX5" fmla="*/ 959474 w 2818667"/>
                      <a:gd name="connsiteY5" fmla="*/ 1250766 h 1257276"/>
                      <a:gd name="connsiteX6" fmla="*/ 1253099 w 2818667"/>
                      <a:gd name="connsiteY6" fmla="*/ 1054346 h 1257276"/>
                      <a:gd name="connsiteX7" fmla="*/ 1928901 w 2818667"/>
                      <a:gd name="connsiteY7" fmla="*/ 1086263 h 1257276"/>
                      <a:gd name="connsiteX8" fmla="*/ 2148500 w 2818667"/>
                      <a:gd name="connsiteY8" fmla="*/ 558546 h 1257276"/>
                      <a:gd name="connsiteX9" fmla="*/ 2817427 w 2818667"/>
                      <a:gd name="connsiteY9" fmla="*/ 419788 h 1257276"/>
                      <a:gd name="connsiteX0" fmla="*/ 269570 w 2655213"/>
                      <a:gd name="connsiteY0" fmla="*/ 1 h 1257276"/>
                      <a:gd name="connsiteX1" fmla="*/ 367285 w 2655213"/>
                      <a:gd name="connsiteY1" fmla="*/ 631426 h 1257276"/>
                      <a:gd name="connsiteX2" fmla="*/ 33 w 2655213"/>
                      <a:gd name="connsiteY2" fmla="*/ 719008 h 1257276"/>
                      <a:gd name="connsiteX3" fmla="*/ 389953 w 2655213"/>
                      <a:gd name="connsiteY3" fmla="*/ 959775 h 1257276"/>
                      <a:gd name="connsiteX4" fmla="*/ 574649 w 2655213"/>
                      <a:gd name="connsiteY4" fmla="*/ 1186971 h 1257276"/>
                      <a:gd name="connsiteX5" fmla="*/ 959474 w 2655213"/>
                      <a:gd name="connsiteY5" fmla="*/ 1250766 h 1257276"/>
                      <a:gd name="connsiteX6" fmla="*/ 1253099 w 2655213"/>
                      <a:gd name="connsiteY6" fmla="*/ 1054346 h 1257276"/>
                      <a:gd name="connsiteX7" fmla="*/ 1928901 w 2655213"/>
                      <a:gd name="connsiteY7" fmla="*/ 1086263 h 1257276"/>
                      <a:gd name="connsiteX8" fmla="*/ 2148500 w 2655213"/>
                      <a:gd name="connsiteY8" fmla="*/ 558546 h 1257276"/>
                      <a:gd name="connsiteX9" fmla="*/ 2653572 w 2655213"/>
                      <a:gd name="connsiteY9" fmla="*/ 182326 h 1257276"/>
                      <a:gd name="connsiteX0" fmla="*/ 269639 w 2655282"/>
                      <a:gd name="connsiteY0" fmla="*/ 1 h 1257276"/>
                      <a:gd name="connsiteX1" fmla="*/ 142050 w 2655282"/>
                      <a:gd name="connsiteY1" fmla="*/ 367584 h 1257276"/>
                      <a:gd name="connsiteX2" fmla="*/ 102 w 2655282"/>
                      <a:gd name="connsiteY2" fmla="*/ 719008 h 1257276"/>
                      <a:gd name="connsiteX3" fmla="*/ 390022 w 2655282"/>
                      <a:gd name="connsiteY3" fmla="*/ 959775 h 1257276"/>
                      <a:gd name="connsiteX4" fmla="*/ 574718 w 2655282"/>
                      <a:gd name="connsiteY4" fmla="*/ 1186971 h 1257276"/>
                      <a:gd name="connsiteX5" fmla="*/ 959543 w 2655282"/>
                      <a:gd name="connsiteY5" fmla="*/ 1250766 h 1257276"/>
                      <a:gd name="connsiteX6" fmla="*/ 1253168 w 2655282"/>
                      <a:gd name="connsiteY6" fmla="*/ 1054346 h 1257276"/>
                      <a:gd name="connsiteX7" fmla="*/ 1928970 w 2655282"/>
                      <a:gd name="connsiteY7" fmla="*/ 1086263 h 1257276"/>
                      <a:gd name="connsiteX8" fmla="*/ 2148569 w 2655282"/>
                      <a:gd name="connsiteY8" fmla="*/ 558546 h 1257276"/>
                      <a:gd name="connsiteX9" fmla="*/ 2653641 w 2655282"/>
                      <a:gd name="connsiteY9" fmla="*/ 182326 h 1257276"/>
                      <a:gd name="connsiteX0" fmla="*/ 2 w 2713362"/>
                      <a:gd name="connsiteY0" fmla="*/ -1 h 1402384"/>
                      <a:gd name="connsiteX1" fmla="*/ 200130 w 2713362"/>
                      <a:gd name="connsiteY1" fmla="*/ 512692 h 1402384"/>
                      <a:gd name="connsiteX2" fmla="*/ 58182 w 2713362"/>
                      <a:gd name="connsiteY2" fmla="*/ 864116 h 1402384"/>
                      <a:gd name="connsiteX3" fmla="*/ 448102 w 2713362"/>
                      <a:gd name="connsiteY3" fmla="*/ 1104883 h 1402384"/>
                      <a:gd name="connsiteX4" fmla="*/ 632798 w 2713362"/>
                      <a:gd name="connsiteY4" fmla="*/ 1332079 h 1402384"/>
                      <a:gd name="connsiteX5" fmla="*/ 1017623 w 2713362"/>
                      <a:gd name="connsiteY5" fmla="*/ 1395874 h 1402384"/>
                      <a:gd name="connsiteX6" fmla="*/ 1311248 w 2713362"/>
                      <a:gd name="connsiteY6" fmla="*/ 1199454 h 1402384"/>
                      <a:gd name="connsiteX7" fmla="*/ 1987050 w 2713362"/>
                      <a:gd name="connsiteY7" fmla="*/ 1231371 h 1402384"/>
                      <a:gd name="connsiteX8" fmla="*/ 2206649 w 2713362"/>
                      <a:gd name="connsiteY8" fmla="*/ 703654 h 1402384"/>
                      <a:gd name="connsiteX9" fmla="*/ 2711721 w 2713362"/>
                      <a:gd name="connsiteY9" fmla="*/ 327434 h 140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362" h="1402384">
                        <a:moveTo>
                          <a:pt x="2" y="-1"/>
                        </a:moveTo>
                        <a:cubicBezTo>
                          <a:pt x="6400" y="198352"/>
                          <a:pt x="190433" y="368673"/>
                          <a:pt x="200130" y="512692"/>
                        </a:cubicBezTo>
                        <a:cubicBezTo>
                          <a:pt x="209827" y="656712"/>
                          <a:pt x="54404" y="809391"/>
                          <a:pt x="58182" y="864116"/>
                        </a:cubicBezTo>
                        <a:cubicBezTo>
                          <a:pt x="61960" y="918841"/>
                          <a:pt x="352333" y="1026889"/>
                          <a:pt x="448102" y="1104883"/>
                        </a:cubicBezTo>
                        <a:cubicBezTo>
                          <a:pt x="543871" y="1182877"/>
                          <a:pt x="537878" y="1283581"/>
                          <a:pt x="632798" y="1332079"/>
                        </a:cubicBezTo>
                        <a:cubicBezTo>
                          <a:pt x="727718" y="1380578"/>
                          <a:pt x="904548" y="1417978"/>
                          <a:pt x="1017623" y="1395874"/>
                        </a:cubicBezTo>
                        <a:cubicBezTo>
                          <a:pt x="1130698" y="1373770"/>
                          <a:pt x="1149677" y="1226871"/>
                          <a:pt x="1311248" y="1199454"/>
                        </a:cubicBezTo>
                        <a:cubicBezTo>
                          <a:pt x="1472819" y="1172037"/>
                          <a:pt x="1837817" y="1314004"/>
                          <a:pt x="1987050" y="1231371"/>
                        </a:cubicBezTo>
                        <a:cubicBezTo>
                          <a:pt x="2136284" y="1148738"/>
                          <a:pt x="2147318" y="744372"/>
                          <a:pt x="2206649" y="703654"/>
                        </a:cubicBezTo>
                        <a:cubicBezTo>
                          <a:pt x="2265980" y="662936"/>
                          <a:pt x="2744876" y="429227"/>
                          <a:pt x="2711721" y="32743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26" b="0" i="0" u="none" strike="noStrike" kern="1200" cap="none" spc="0" normalizeH="0" baseline="0" noProof="0" dirty="0">
                      <a:ln>
                        <a:noFill/>
                      </a:ln>
                      <a:solidFill>
                        <a:prstClr val="white"/>
                      </a:solidFill>
                      <a:effectLst/>
                      <a:uLnTx/>
                      <a:uFillTx/>
                      <a:latin typeface="Calibri"/>
                      <a:ea typeface="+mn-ea"/>
                      <a:cs typeface="+mn-cs"/>
                    </a:endParaRPr>
                  </a:p>
                </p:txBody>
              </p:sp>
            </p:grpSp>
          </p:grpSp>
          <p:pic>
            <p:nvPicPr>
              <p:cNvPr id="113" name="Picture 112">
                <a:extLst>
                  <a:ext uri="{FF2B5EF4-FFF2-40B4-BE49-F238E27FC236}">
                    <a16:creationId xmlns:a16="http://schemas.microsoft.com/office/drawing/2014/main" id="{808E3F5F-0B68-4497-B72F-D50DEC3BE754}"/>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774927" y="1355438"/>
                <a:ext cx="1602884" cy="1906618"/>
              </a:xfrm>
              <a:prstGeom prst="rect">
                <a:avLst/>
              </a:prstGeom>
              <a:scene3d>
                <a:camera prst="isometricOffAxis1Left"/>
                <a:lightRig rig="threePt" dir="t"/>
              </a:scene3d>
            </p:spPr>
          </p:pic>
          <p:grpSp>
            <p:nvGrpSpPr>
              <p:cNvPr id="114" name="Group 113">
                <a:extLst>
                  <a:ext uri="{FF2B5EF4-FFF2-40B4-BE49-F238E27FC236}">
                    <a16:creationId xmlns:a16="http://schemas.microsoft.com/office/drawing/2014/main" id="{46CCA08A-6499-44E8-9CD1-A36785FE2F4E}"/>
                  </a:ext>
                </a:extLst>
              </p:cNvPr>
              <p:cNvGrpSpPr/>
              <p:nvPr/>
            </p:nvGrpSpPr>
            <p:grpSpPr>
              <a:xfrm>
                <a:off x="1660970" y="1526724"/>
                <a:ext cx="735598" cy="1145017"/>
                <a:chOff x="729984" y="4696975"/>
                <a:chExt cx="735598" cy="1145017"/>
              </a:xfrm>
            </p:grpSpPr>
            <p:cxnSp>
              <p:nvCxnSpPr>
                <p:cNvPr id="115" name="Straight Arrow Connector 114">
                  <a:extLst>
                    <a:ext uri="{FF2B5EF4-FFF2-40B4-BE49-F238E27FC236}">
                      <a16:creationId xmlns:a16="http://schemas.microsoft.com/office/drawing/2014/main" id="{C6B324AA-A0F6-484C-948A-09BD738840DF}"/>
                    </a:ext>
                  </a:extLst>
                </p:cNvPr>
                <p:cNvCxnSpPr/>
                <p:nvPr/>
              </p:nvCxnSpPr>
              <p:spPr>
                <a:xfrm>
                  <a:off x="733634" y="5546226"/>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31D71BC-5F64-4D4B-8C63-9637088D85EA}"/>
                    </a:ext>
                  </a:extLst>
                </p:cNvPr>
                <p:cNvCxnSpPr/>
                <p:nvPr/>
              </p:nvCxnSpPr>
              <p:spPr>
                <a:xfrm>
                  <a:off x="733634" y="4948171"/>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2F2B0032-7A0B-4E94-9178-5604982629C2}"/>
                    </a:ext>
                  </a:extLst>
                </p:cNvPr>
                <p:cNvCxnSpPr/>
                <p:nvPr/>
              </p:nvCxnSpPr>
              <p:spPr>
                <a:xfrm>
                  <a:off x="733634" y="5236291"/>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5149B14F-9BA6-4A54-AEA5-5560AD1F74E1}"/>
                    </a:ext>
                  </a:extLst>
                </p:cNvPr>
                <p:cNvCxnSpPr/>
                <p:nvPr/>
              </p:nvCxnSpPr>
              <p:spPr>
                <a:xfrm>
                  <a:off x="729984" y="4696975"/>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F9ABB19-D184-40EA-B2F0-3324BB3F03E0}"/>
                    </a:ext>
                  </a:extLst>
                </p:cNvPr>
                <p:cNvCxnSpPr>
                  <a:cxnSpLocks/>
                </p:cNvCxnSpPr>
                <p:nvPr/>
              </p:nvCxnSpPr>
              <p:spPr>
                <a:xfrm>
                  <a:off x="729984" y="5841992"/>
                  <a:ext cx="73194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1" name="Picture 120">
                <a:extLst>
                  <a:ext uri="{FF2B5EF4-FFF2-40B4-BE49-F238E27FC236}">
                    <a16:creationId xmlns:a16="http://schemas.microsoft.com/office/drawing/2014/main" id="{F8C632C5-7DF5-43AC-A6AB-2E3F845E408E}"/>
                  </a:ext>
                </a:extLst>
              </p:cNvPr>
              <p:cNvPicPr>
                <a:picLocks noChangeAspect="1"/>
              </p:cNvPicPr>
              <p:nvPr/>
            </p:nvPicPr>
            <p:blipFill>
              <a:blip r:embed="rId5">
                <a:clrChange>
                  <a:clrFrom>
                    <a:srgbClr val="000000"/>
                  </a:clrFrom>
                  <a:clrTo>
                    <a:srgbClr val="000000">
                      <a:alpha val="0"/>
                    </a:srgbClr>
                  </a:clrTo>
                </a:clrChange>
                <a:duotone>
                  <a:prstClr val="black"/>
                  <a:srgbClr val="FF0000">
                    <a:tint val="45000"/>
                    <a:satMod val="400000"/>
                  </a:srgbClr>
                </a:duoton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401421" y="1852742"/>
                <a:ext cx="421949" cy="501905"/>
              </a:xfrm>
              <a:prstGeom prst="rect">
                <a:avLst/>
              </a:prstGeom>
              <a:scene3d>
                <a:camera prst="isometricOffAxis1Left"/>
                <a:lightRig rig="threePt" dir="t"/>
              </a:scene3d>
            </p:spPr>
          </p:pic>
        </p:grpSp>
        <p:pic>
          <p:nvPicPr>
            <p:cNvPr id="30" name="Picture 29">
              <a:extLst>
                <a:ext uri="{FF2B5EF4-FFF2-40B4-BE49-F238E27FC236}">
                  <a16:creationId xmlns:a16="http://schemas.microsoft.com/office/drawing/2014/main" id="{E28CC65C-A0EA-4A52-B4C4-9C0462E8A0DB}"/>
                </a:ext>
              </a:extLst>
            </p:cNvPr>
            <p:cNvPicPr>
              <a:picLocks noChangeAspect="1"/>
            </p:cNvPicPr>
            <p:nvPr/>
          </p:nvPicPr>
          <p:blipFill>
            <a:blip r:embed="rId7"/>
            <a:stretch>
              <a:fillRect/>
            </a:stretch>
          </p:blipFill>
          <p:spPr>
            <a:xfrm>
              <a:off x="9838926" y="4180904"/>
              <a:ext cx="1088020" cy="1086928"/>
            </a:xfrm>
            <a:prstGeom prst="rect">
              <a:avLst/>
            </a:prstGeom>
            <a:scene3d>
              <a:camera prst="isometricLeftDown"/>
              <a:lightRig rig="threePt" dir="t"/>
            </a:scene3d>
          </p:spPr>
        </p:pic>
      </p:grpSp>
      <p:sp>
        <p:nvSpPr>
          <p:cNvPr id="185" name="TextBox 184">
            <a:extLst>
              <a:ext uri="{FF2B5EF4-FFF2-40B4-BE49-F238E27FC236}">
                <a16:creationId xmlns:a16="http://schemas.microsoft.com/office/drawing/2014/main" id="{85089C7C-20BC-490B-8BF8-9AF5D9CF978E}"/>
              </a:ext>
            </a:extLst>
          </p:cNvPr>
          <p:cNvSpPr txBox="1"/>
          <p:nvPr/>
        </p:nvSpPr>
        <p:spPr>
          <a:xfrm>
            <a:off x="262922" y="1041524"/>
            <a:ext cx="2565671"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00FF00"/>
                </a:solidFill>
                <a:effectLst/>
                <a:uLnTx/>
                <a:uFillTx/>
                <a:latin typeface="Calibri"/>
                <a:ea typeface="+mj-ea"/>
                <a:cs typeface="+mj-cs"/>
              </a:rPr>
              <a:t>Far-field</a:t>
            </a:r>
            <a:endParaRPr lang="LID4096" sz="4800" dirty="0">
              <a:solidFill>
                <a:srgbClr val="00FF00"/>
              </a:solidFill>
            </a:endParaRPr>
          </a:p>
        </p:txBody>
      </p:sp>
      <p:sp>
        <p:nvSpPr>
          <p:cNvPr id="186" name="TextBox 185">
            <a:extLst>
              <a:ext uri="{FF2B5EF4-FFF2-40B4-BE49-F238E27FC236}">
                <a16:creationId xmlns:a16="http://schemas.microsoft.com/office/drawing/2014/main" id="{C5DDD475-14F7-4D33-A3DF-1D1E58CE9D68}"/>
              </a:ext>
            </a:extLst>
          </p:cNvPr>
          <p:cNvSpPr txBox="1"/>
          <p:nvPr/>
        </p:nvSpPr>
        <p:spPr>
          <a:xfrm>
            <a:off x="86073" y="3375426"/>
            <a:ext cx="2832543" cy="830997"/>
          </a:xfrm>
          <a:prstGeom prst="rect">
            <a:avLst/>
          </a:prstGeom>
          <a:noFill/>
        </p:spPr>
        <p:txBody>
          <a:bodyPr wrap="square">
            <a:spAutoFit/>
          </a:bodyPr>
          <a:lstStyle/>
          <a:p>
            <a:r>
              <a:rPr kumimoji="0" lang="en-US" sz="4800" b="1" i="0" u="none" strike="noStrike" kern="1200" cap="none" spc="0" normalizeH="0" baseline="0" noProof="0" dirty="0">
                <a:ln>
                  <a:noFill/>
                </a:ln>
                <a:solidFill>
                  <a:srgbClr val="00FF00"/>
                </a:solidFill>
                <a:effectLst/>
                <a:uLnTx/>
                <a:uFillTx/>
                <a:latin typeface="Calibri"/>
                <a:ea typeface="+mj-ea"/>
                <a:cs typeface="+mj-cs"/>
              </a:rPr>
              <a:t>Near-field</a:t>
            </a:r>
            <a:endParaRPr lang="LID4096" sz="4800" dirty="0">
              <a:solidFill>
                <a:srgbClr val="00FF00"/>
              </a:solidFill>
            </a:endParaRPr>
          </a:p>
        </p:txBody>
      </p:sp>
    </p:spTree>
    <p:extLst>
      <p:ext uri="{BB962C8B-B14F-4D97-AF65-F5344CB8AC3E}">
        <p14:creationId xmlns:p14="http://schemas.microsoft.com/office/powerpoint/2010/main" val="250052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49AB86E-86B4-4EEE-93E6-B209462DEA1C}"/>
              </a:ext>
            </a:extLst>
          </p:cNvPr>
          <p:cNvPicPr>
            <a:picLocks/>
          </p:cNvPicPr>
          <p:nvPr/>
        </p:nvPicPr>
        <p:blipFill>
          <a:blip r:embed="rId4"/>
          <a:stretch>
            <a:fillRect/>
          </a:stretch>
        </p:blipFill>
        <p:spPr>
          <a:xfrm>
            <a:off x="1940564" y="1537592"/>
            <a:ext cx="2011680" cy="2011680"/>
          </a:xfrm>
          <a:prstGeom prst="rect">
            <a:avLst/>
          </a:prstGeom>
          <a:ln>
            <a:solidFill>
              <a:schemeClr val="bg1">
                <a:lumMod val="50000"/>
              </a:schemeClr>
            </a:solidFill>
          </a:ln>
        </p:spPr>
      </p:pic>
      <p:pic>
        <p:nvPicPr>
          <p:cNvPr id="31" name="Picture 30">
            <a:extLst>
              <a:ext uri="{FF2B5EF4-FFF2-40B4-BE49-F238E27FC236}">
                <a16:creationId xmlns:a16="http://schemas.microsoft.com/office/drawing/2014/main" id="{9FD9DB5E-8E22-4F73-8076-DC620982A948}"/>
              </a:ext>
            </a:extLst>
          </p:cNvPr>
          <p:cNvPicPr>
            <a:picLocks/>
          </p:cNvPicPr>
          <p:nvPr/>
        </p:nvPicPr>
        <p:blipFill rotWithShape="1">
          <a:blip r:embed="rId5"/>
          <a:srcRect l="6975" t="4000" r="12369" b="10804"/>
          <a:stretch/>
        </p:blipFill>
        <p:spPr>
          <a:xfrm>
            <a:off x="4458579" y="1537592"/>
            <a:ext cx="2011680" cy="2011680"/>
          </a:xfrm>
          <a:prstGeom prst="rect">
            <a:avLst/>
          </a:prstGeom>
          <a:ln>
            <a:solidFill>
              <a:schemeClr val="bg1">
                <a:lumMod val="50000"/>
              </a:schemeClr>
            </a:solidFill>
          </a:ln>
        </p:spPr>
      </p:pic>
      <p:pic>
        <p:nvPicPr>
          <p:cNvPr id="33" name="Picture 32">
            <a:extLst>
              <a:ext uri="{FF2B5EF4-FFF2-40B4-BE49-F238E27FC236}">
                <a16:creationId xmlns:a16="http://schemas.microsoft.com/office/drawing/2014/main" id="{068168EF-5B51-4779-9F8A-B283FCCA29C1}"/>
              </a:ext>
            </a:extLst>
          </p:cNvPr>
          <p:cNvPicPr>
            <a:picLocks/>
          </p:cNvPicPr>
          <p:nvPr/>
        </p:nvPicPr>
        <p:blipFill>
          <a:blip r:embed="rId6"/>
          <a:stretch>
            <a:fillRect/>
          </a:stretch>
        </p:blipFill>
        <p:spPr>
          <a:xfrm>
            <a:off x="6976594" y="1537592"/>
            <a:ext cx="2011680" cy="2011680"/>
          </a:xfrm>
          <a:prstGeom prst="rect">
            <a:avLst/>
          </a:prstGeom>
          <a:ln>
            <a:solidFill>
              <a:schemeClr val="bg1">
                <a:lumMod val="50000"/>
              </a:schemeClr>
            </a:solidFill>
          </a:ln>
        </p:spPr>
      </p:pic>
      <p:pic>
        <p:nvPicPr>
          <p:cNvPr id="35" name="Picture 34">
            <a:extLst>
              <a:ext uri="{FF2B5EF4-FFF2-40B4-BE49-F238E27FC236}">
                <a16:creationId xmlns:a16="http://schemas.microsoft.com/office/drawing/2014/main" id="{D4501CA9-BC76-435F-8B82-EED0D6DDCEE5}"/>
              </a:ext>
            </a:extLst>
          </p:cNvPr>
          <p:cNvPicPr>
            <a:picLocks/>
          </p:cNvPicPr>
          <p:nvPr/>
        </p:nvPicPr>
        <p:blipFill>
          <a:blip r:embed="rId7"/>
          <a:stretch>
            <a:fillRect/>
          </a:stretch>
        </p:blipFill>
        <p:spPr>
          <a:xfrm>
            <a:off x="9494608" y="1537592"/>
            <a:ext cx="2011680" cy="2011680"/>
          </a:xfrm>
          <a:prstGeom prst="rect">
            <a:avLst/>
          </a:prstGeom>
          <a:ln>
            <a:solidFill>
              <a:schemeClr val="bg1">
                <a:lumMod val="50000"/>
              </a:schemeClr>
            </a:solidFill>
          </a:ln>
        </p:spPr>
      </p:pic>
      <p:pic>
        <p:nvPicPr>
          <p:cNvPr id="37" name="Picture 36">
            <a:extLst>
              <a:ext uri="{FF2B5EF4-FFF2-40B4-BE49-F238E27FC236}">
                <a16:creationId xmlns:a16="http://schemas.microsoft.com/office/drawing/2014/main" id="{7B6242E2-5CC9-4586-AC19-3520BDEE7842}"/>
              </a:ext>
            </a:extLst>
          </p:cNvPr>
          <p:cNvPicPr>
            <a:picLocks/>
          </p:cNvPicPr>
          <p:nvPr/>
        </p:nvPicPr>
        <p:blipFill>
          <a:blip r:embed="rId8"/>
          <a:stretch>
            <a:fillRect/>
          </a:stretch>
        </p:blipFill>
        <p:spPr>
          <a:xfrm>
            <a:off x="1907862" y="3748070"/>
            <a:ext cx="2011680" cy="2011680"/>
          </a:xfrm>
          <a:prstGeom prst="rect">
            <a:avLst/>
          </a:prstGeom>
          <a:ln>
            <a:solidFill>
              <a:schemeClr val="bg1">
                <a:lumMod val="50000"/>
              </a:schemeClr>
            </a:solidFill>
          </a:ln>
        </p:spPr>
      </p:pic>
      <p:pic>
        <p:nvPicPr>
          <p:cNvPr id="39" name="Picture 38">
            <a:extLst>
              <a:ext uri="{FF2B5EF4-FFF2-40B4-BE49-F238E27FC236}">
                <a16:creationId xmlns:a16="http://schemas.microsoft.com/office/drawing/2014/main" id="{3DACCB2F-97F2-463E-A0E2-6EB36F2974D5}"/>
              </a:ext>
            </a:extLst>
          </p:cNvPr>
          <p:cNvPicPr>
            <a:picLocks/>
          </p:cNvPicPr>
          <p:nvPr/>
        </p:nvPicPr>
        <p:blipFill rotWithShape="1">
          <a:blip r:embed="rId9"/>
          <a:srcRect l="11291" t="10904" r="13395" b="9949"/>
          <a:stretch/>
        </p:blipFill>
        <p:spPr>
          <a:xfrm>
            <a:off x="4436777" y="3748070"/>
            <a:ext cx="2011680" cy="2011680"/>
          </a:xfrm>
          <a:prstGeom prst="rect">
            <a:avLst/>
          </a:prstGeom>
          <a:ln>
            <a:solidFill>
              <a:schemeClr val="bg1">
                <a:lumMod val="50000"/>
              </a:schemeClr>
            </a:solidFill>
          </a:ln>
        </p:spPr>
      </p:pic>
      <p:pic>
        <p:nvPicPr>
          <p:cNvPr id="41" name="Picture 40">
            <a:extLst>
              <a:ext uri="{FF2B5EF4-FFF2-40B4-BE49-F238E27FC236}">
                <a16:creationId xmlns:a16="http://schemas.microsoft.com/office/drawing/2014/main" id="{FF7CEB0A-7F6F-4019-8E17-147C3D2C69F9}"/>
              </a:ext>
            </a:extLst>
          </p:cNvPr>
          <p:cNvPicPr>
            <a:picLocks/>
          </p:cNvPicPr>
          <p:nvPr/>
        </p:nvPicPr>
        <p:blipFill>
          <a:blip r:embed="rId10"/>
          <a:stretch>
            <a:fillRect/>
          </a:stretch>
        </p:blipFill>
        <p:spPr>
          <a:xfrm>
            <a:off x="6965692" y="3748070"/>
            <a:ext cx="2011680" cy="2011680"/>
          </a:xfrm>
          <a:prstGeom prst="rect">
            <a:avLst/>
          </a:prstGeom>
          <a:ln>
            <a:solidFill>
              <a:schemeClr val="bg1">
                <a:lumMod val="50000"/>
              </a:schemeClr>
            </a:solidFill>
          </a:ln>
        </p:spPr>
      </p:pic>
      <p:pic>
        <p:nvPicPr>
          <p:cNvPr id="43" name="Picture 42">
            <a:extLst>
              <a:ext uri="{FF2B5EF4-FFF2-40B4-BE49-F238E27FC236}">
                <a16:creationId xmlns:a16="http://schemas.microsoft.com/office/drawing/2014/main" id="{C37FC3AB-2AB2-485D-AB79-B9E5DA7FE604}"/>
              </a:ext>
            </a:extLst>
          </p:cNvPr>
          <p:cNvPicPr>
            <a:picLocks/>
          </p:cNvPicPr>
          <p:nvPr/>
        </p:nvPicPr>
        <p:blipFill>
          <a:blip r:embed="rId11"/>
          <a:stretch>
            <a:fillRect/>
          </a:stretch>
        </p:blipFill>
        <p:spPr>
          <a:xfrm>
            <a:off x="9494608" y="3748070"/>
            <a:ext cx="2011680" cy="2011680"/>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8FEEE806-B295-41F4-B464-560AEBB4CA94}"/>
              </a:ext>
            </a:extLst>
          </p:cNvPr>
          <p:cNvSpPr txBox="1"/>
          <p:nvPr/>
        </p:nvSpPr>
        <p:spPr>
          <a:xfrm>
            <a:off x="861026" y="2049238"/>
            <a:ext cx="1915699"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Dense</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9" name="TextBox 8">
            <a:extLst>
              <a:ext uri="{FF2B5EF4-FFF2-40B4-BE49-F238E27FC236}">
                <a16:creationId xmlns:a16="http://schemas.microsoft.com/office/drawing/2014/main" id="{1AD89E76-22FE-4BE0-B7D1-20F13E7ED135}"/>
              </a:ext>
            </a:extLst>
          </p:cNvPr>
          <p:cNvSpPr txBox="1"/>
          <p:nvPr/>
        </p:nvSpPr>
        <p:spPr>
          <a:xfrm>
            <a:off x="378178" y="4156385"/>
            <a:ext cx="1915699"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Sparse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1:4</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grpSp>
        <p:nvGrpSpPr>
          <p:cNvPr id="13" name="Group 12">
            <a:extLst>
              <a:ext uri="{FF2B5EF4-FFF2-40B4-BE49-F238E27FC236}">
                <a16:creationId xmlns:a16="http://schemas.microsoft.com/office/drawing/2014/main" id="{716531BC-E675-4AEA-B1F4-9A1BD97A3F88}"/>
              </a:ext>
            </a:extLst>
          </p:cNvPr>
          <p:cNvGrpSpPr/>
          <p:nvPr/>
        </p:nvGrpSpPr>
        <p:grpSpPr>
          <a:xfrm>
            <a:off x="1939272" y="1062031"/>
            <a:ext cx="9731912" cy="491659"/>
            <a:chOff x="1582299" y="1308572"/>
            <a:chExt cx="9731912" cy="491659"/>
          </a:xfrm>
        </p:grpSpPr>
        <p:sp>
          <p:nvSpPr>
            <p:cNvPr id="5" name="TextBox 4">
              <a:extLst>
                <a:ext uri="{FF2B5EF4-FFF2-40B4-BE49-F238E27FC236}">
                  <a16:creationId xmlns:a16="http://schemas.microsoft.com/office/drawing/2014/main" id="{6BBE29A7-ACF3-42D3-8D33-526369A2F5BF}"/>
                </a:ext>
              </a:extLst>
            </p:cNvPr>
            <p:cNvSpPr txBox="1"/>
            <p:nvPr/>
          </p:nvSpPr>
          <p:spPr>
            <a:xfrm>
              <a:off x="1582299" y="1308572"/>
              <a:ext cx="23611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C718C62-EB44-4942-B46F-2C67225D838E}"/>
                </a:ext>
              </a:extLst>
            </p:cNvPr>
            <p:cNvSpPr txBox="1"/>
            <p:nvPr/>
          </p:nvSpPr>
          <p:spPr>
            <a:xfrm>
              <a:off x="4667859" y="1308572"/>
              <a:ext cx="14281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11" name="TextBox 10">
              <a:extLst>
                <a:ext uri="{FF2B5EF4-FFF2-40B4-BE49-F238E27FC236}">
                  <a16:creationId xmlns:a16="http://schemas.microsoft.com/office/drawing/2014/main" id="{7C77BC53-AB1B-4137-8A42-978BB9056895}"/>
                </a:ext>
              </a:extLst>
            </p:cNvPr>
            <p:cNvSpPr txBox="1"/>
            <p:nvPr/>
          </p:nvSpPr>
          <p:spPr>
            <a:xfrm>
              <a:off x="6813906" y="1338566"/>
              <a:ext cx="20006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12EEA03E-3F3D-4442-864B-C239036585A0}"/>
                </a:ext>
              </a:extLst>
            </p:cNvPr>
            <p:cNvSpPr txBox="1"/>
            <p:nvPr/>
          </p:nvSpPr>
          <p:spPr>
            <a:xfrm>
              <a:off x="9532487" y="1337883"/>
              <a:ext cx="178172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AE929DD4-7723-433C-BFC3-0F673415AFDA}"/>
              </a:ext>
            </a:extLst>
          </p:cNvPr>
          <p:cNvSpPr txBox="1"/>
          <p:nvPr/>
        </p:nvSpPr>
        <p:spPr>
          <a:xfrm>
            <a:off x="3031542" y="3083567"/>
            <a:ext cx="897046" cy="369332"/>
          </a:xfrm>
          <a:prstGeom prst="rect">
            <a:avLst/>
          </a:prstGeom>
          <a:solidFill>
            <a:schemeClr val="tx1"/>
          </a:solidFill>
          <a:ln>
            <a:noFill/>
          </a:ln>
        </p:spPr>
        <p:txBody>
          <a:bodyPr wrap="square">
            <a:spAutoFit/>
          </a:bodyPr>
          <a:lstStyle/>
          <a:p>
            <a:pPr algn="ctr"/>
            <a:r>
              <a:rPr lang="en-US" b="0" i="0" u="none" strike="noStrike" baseline="0" dirty="0">
                <a:solidFill>
                  <a:srgbClr val="00FFFF"/>
                </a:solidFill>
                <a:latin typeface="LinLibertineT"/>
              </a:rPr>
              <a:t>2.5 mm </a:t>
            </a:r>
          </a:p>
        </p:txBody>
      </p:sp>
      <p:cxnSp>
        <p:nvCxnSpPr>
          <p:cNvPr id="29" name="Straight Arrow Connector 28">
            <a:extLst>
              <a:ext uri="{FF2B5EF4-FFF2-40B4-BE49-F238E27FC236}">
                <a16:creationId xmlns:a16="http://schemas.microsoft.com/office/drawing/2014/main" id="{35787B0E-2F8A-4180-AD55-D38E8BE2E7DB}"/>
              </a:ext>
            </a:extLst>
          </p:cNvPr>
          <p:cNvCxnSpPr>
            <a:cxnSpLocks/>
          </p:cNvCxnSpPr>
          <p:nvPr/>
        </p:nvCxnSpPr>
        <p:spPr>
          <a:xfrm flipV="1">
            <a:off x="1935581" y="1719973"/>
            <a:ext cx="1908953" cy="1349698"/>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74E6EE9-C2CF-4C2A-8187-DB2D7F3A01B6}"/>
              </a:ext>
            </a:extLst>
          </p:cNvPr>
          <p:cNvSpPr txBox="1"/>
          <p:nvPr/>
        </p:nvSpPr>
        <p:spPr>
          <a:xfrm>
            <a:off x="162115" y="344760"/>
            <a:ext cx="2432123" cy="830997"/>
          </a:xfrm>
          <a:prstGeom prst="rect">
            <a:avLst/>
          </a:prstGeom>
          <a:noFill/>
          <a:ln>
            <a:solidFill>
              <a:srgbClr val="FFCC66"/>
            </a:solidFill>
          </a:ln>
        </p:spPr>
        <p:txBody>
          <a:bodyPr wrap="square">
            <a:spAutoFit/>
          </a:bodyPr>
          <a:lstStyle/>
          <a:p>
            <a:r>
              <a:rPr lang="en-US" sz="2400" b="0" i="0" u="none" strike="noStrike" baseline="0" dirty="0">
                <a:solidFill>
                  <a:srgbClr val="FFC000"/>
                </a:solidFill>
                <a:latin typeface="LinLibertineT"/>
              </a:rPr>
              <a:t>Chicken breast thickness 200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sp>
        <p:nvSpPr>
          <p:cNvPr id="50" name="Rectangle 49">
            <a:extLst>
              <a:ext uri="{FF2B5EF4-FFF2-40B4-BE49-F238E27FC236}">
                <a16:creationId xmlns:a16="http://schemas.microsoft.com/office/drawing/2014/main" id="{02507774-A7DF-4480-885F-3EF03FDA3192}"/>
              </a:ext>
            </a:extLst>
          </p:cNvPr>
          <p:cNvSpPr/>
          <p:nvPr/>
        </p:nvSpPr>
        <p:spPr>
          <a:xfrm rot="19244762">
            <a:off x="703676" y="2477936"/>
            <a:ext cx="1582983" cy="113720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rPr>
              <a:t>ME  range</a:t>
            </a:r>
            <a:endParaRPr kumimoji="0" lang="he-IL"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1" name="Title 1">
            <a:extLst>
              <a:ext uri="{FF2B5EF4-FFF2-40B4-BE49-F238E27FC236}">
                <a16:creationId xmlns:a16="http://schemas.microsoft.com/office/drawing/2014/main" id="{CDF388E9-F0B7-4290-B01A-C439FEC538AB}"/>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far-field</a:t>
            </a:r>
          </a:p>
        </p:txBody>
      </p:sp>
      <p:sp>
        <p:nvSpPr>
          <p:cNvPr id="25" name="Rectangle 24">
            <a:extLst>
              <a:ext uri="{FF2B5EF4-FFF2-40B4-BE49-F238E27FC236}">
                <a16:creationId xmlns:a16="http://schemas.microsoft.com/office/drawing/2014/main" id="{EAC8CD30-F314-412E-84B0-686438D0D770}"/>
              </a:ext>
            </a:extLst>
          </p:cNvPr>
          <p:cNvSpPr/>
          <p:nvPr/>
        </p:nvSpPr>
        <p:spPr>
          <a:xfrm>
            <a:off x="5600699" y="2118118"/>
            <a:ext cx="418691" cy="404197"/>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8" name="Rectangle 37">
            <a:extLst>
              <a:ext uri="{FF2B5EF4-FFF2-40B4-BE49-F238E27FC236}">
                <a16:creationId xmlns:a16="http://schemas.microsoft.com/office/drawing/2014/main" id="{1C24C4F4-4005-412B-BE78-AD516AF141CB}"/>
              </a:ext>
            </a:extLst>
          </p:cNvPr>
          <p:cNvSpPr/>
          <p:nvPr/>
        </p:nvSpPr>
        <p:spPr>
          <a:xfrm>
            <a:off x="5570792" y="4223029"/>
            <a:ext cx="418691" cy="404197"/>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8" name="Straight Connector 27">
            <a:extLst>
              <a:ext uri="{FF2B5EF4-FFF2-40B4-BE49-F238E27FC236}">
                <a16:creationId xmlns:a16="http://schemas.microsoft.com/office/drawing/2014/main" id="{BE84A9CB-E62E-4E6B-B44E-5669B5725BF4}"/>
              </a:ext>
            </a:extLst>
          </p:cNvPr>
          <p:cNvCxnSpPr>
            <a:cxnSpLocks/>
          </p:cNvCxnSpPr>
          <p:nvPr/>
        </p:nvCxnSpPr>
        <p:spPr>
          <a:xfrm flipV="1">
            <a:off x="5607488" y="1024238"/>
            <a:ext cx="768655" cy="1093880"/>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D4611B8-CBF6-49DD-AAB9-DF682D19D4BA}"/>
              </a:ext>
            </a:extLst>
          </p:cNvPr>
          <p:cNvCxnSpPr>
            <a:cxnSpLocks/>
          </p:cNvCxnSpPr>
          <p:nvPr/>
        </p:nvCxnSpPr>
        <p:spPr>
          <a:xfrm>
            <a:off x="5585248" y="2505106"/>
            <a:ext cx="774255" cy="359308"/>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50449D-0D84-4AEC-AD93-5EF85F1D5FE4}"/>
              </a:ext>
            </a:extLst>
          </p:cNvPr>
          <p:cNvCxnSpPr/>
          <p:nvPr/>
        </p:nvCxnSpPr>
        <p:spPr>
          <a:xfrm flipV="1">
            <a:off x="6019390" y="1035614"/>
            <a:ext cx="2151826" cy="1082504"/>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C2D590A-B365-4331-B01D-D722A24839E2}"/>
              </a:ext>
            </a:extLst>
          </p:cNvPr>
          <p:cNvCxnSpPr>
            <a:cxnSpLocks/>
          </p:cNvCxnSpPr>
          <p:nvPr/>
        </p:nvCxnSpPr>
        <p:spPr>
          <a:xfrm>
            <a:off x="5989483" y="2522315"/>
            <a:ext cx="2188606" cy="342099"/>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C45D5E1-96FF-49B8-A358-09DFF6D10A00}"/>
              </a:ext>
            </a:extLst>
          </p:cNvPr>
          <p:cNvPicPr>
            <a:picLocks/>
          </p:cNvPicPr>
          <p:nvPr/>
        </p:nvPicPr>
        <p:blipFill>
          <a:blip r:embed="rId12"/>
          <a:stretch>
            <a:fillRect/>
          </a:stretch>
        </p:blipFill>
        <p:spPr>
          <a:xfrm>
            <a:off x="6392455" y="1035614"/>
            <a:ext cx="1828800" cy="1828800"/>
          </a:xfrm>
          <a:prstGeom prst="rect">
            <a:avLst/>
          </a:prstGeom>
          <a:ln w="38100">
            <a:solidFill>
              <a:schemeClr val="bg1">
                <a:lumMod val="50000"/>
              </a:schemeClr>
            </a:solidFill>
          </a:ln>
        </p:spPr>
      </p:pic>
      <p:cxnSp>
        <p:nvCxnSpPr>
          <p:cNvPr id="52" name="Straight Connector 51">
            <a:extLst>
              <a:ext uri="{FF2B5EF4-FFF2-40B4-BE49-F238E27FC236}">
                <a16:creationId xmlns:a16="http://schemas.microsoft.com/office/drawing/2014/main" id="{37306FA0-E176-4CEF-B345-E971149214B1}"/>
              </a:ext>
            </a:extLst>
          </p:cNvPr>
          <p:cNvCxnSpPr>
            <a:cxnSpLocks/>
          </p:cNvCxnSpPr>
          <p:nvPr/>
        </p:nvCxnSpPr>
        <p:spPr>
          <a:xfrm flipV="1">
            <a:off x="5578952" y="3134308"/>
            <a:ext cx="768655" cy="1093880"/>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A1018A6-694C-4966-B7BE-B15D1F06F880}"/>
              </a:ext>
            </a:extLst>
          </p:cNvPr>
          <p:cNvCxnSpPr>
            <a:cxnSpLocks/>
          </p:cNvCxnSpPr>
          <p:nvPr/>
        </p:nvCxnSpPr>
        <p:spPr>
          <a:xfrm>
            <a:off x="5556712" y="4615176"/>
            <a:ext cx="826775" cy="302189"/>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6B06484-8112-47E8-BC63-3389873FC996}"/>
              </a:ext>
            </a:extLst>
          </p:cNvPr>
          <p:cNvCxnSpPr>
            <a:cxnSpLocks/>
          </p:cNvCxnSpPr>
          <p:nvPr/>
        </p:nvCxnSpPr>
        <p:spPr>
          <a:xfrm flipV="1">
            <a:off x="5990854" y="3097510"/>
            <a:ext cx="2258849" cy="1130678"/>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45143F-34DA-468B-A776-B383942BAC75}"/>
              </a:ext>
            </a:extLst>
          </p:cNvPr>
          <p:cNvCxnSpPr>
            <a:cxnSpLocks/>
          </p:cNvCxnSpPr>
          <p:nvPr/>
        </p:nvCxnSpPr>
        <p:spPr>
          <a:xfrm>
            <a:off x="5960947" y="4632385"/>
            <a:ext cx="2245268" cy="293925"/>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F797125-0C3F-4DFD-8315-71C6525E4765}"/>
              </a:ext>
            </a:extLst>
          </p:cNvPr>
          <p:cNvPicPr>
            <a:picLocks/>
          </p:cNvPicPr>
          <p:nvPr/>
        </p:nvPicPr>
        <p:blipFill>
          <a:blip r:embed="rId13"/>
          <a:stretch>
            <a:fillRect/>
          </a:stretch>
        </p:blipFill>
        <p:spPr>
          <a:xfrm>
            <a:off x="6394171" y="3088565"/>
            <a:ext cx="1828800" cy="1828800"/>
          </a:xfrm>
          <a:prstGeom prst="rect">
            <a:avLst/>
          </a:prstGeom>
          <a:ln w="38100">
            <a:solidFill>
              <a:schemeClr val="bg1">
                <a:lumMod val="50000"/>
              </a:schemeClr>
            </a:solidFill>
          </a:ln>
        </p:spPr>
      </p:pic>
      <p:sp>
        <p:nvSpPr>
          <p:cNvPr id="42" name="Rectangle 41">
            <a:extLst>
              <a:ext uri="{FF2B5EF4-FFF2-40B4-BE49-F238E27FC236}">
                <a16:creationId xmlns:a16="http://schemas.microsoft.com/office/drawing/2014/main" id="{D590E931-F6DB-4A5A-8E27-B10587D958EC}"/>
              </a:ext>
            </a:extLst>
          </p:cNvPr>
          <p:cNvSpPr/>
          <p:nvPr/>
        </p:nvSpPr>
        <p:spPr>
          <a:xfrm>
            <a:off x="9483509" y="1537592"/>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3A9D0293-6D09-4F52-8E45-B54F3A28FCD2}"/>
              </a:ext>
            </a:extLst>
          </p:cNvPr>
          <p:cNvSpPr/>
          <p:nvPr/>
        </p:nvSpPr>
        <p:spPr>
          <a:xfrm>
            <a:off x="6986642" y="1537592"/>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1E273D3A-0AF7-4388-8875-34CA95864070}"/>
              </a:ext>
            </a:extLst>
          </p:cNvPr>
          <p:cNvSpPr/>
          <p:nvPr/>
        </p:nvSpPr>
        <p:spPr>
          <a:xfrm>
            <a:off x="6986642" y="3748070"/>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A96A2C22-CC1D-436D-A832-FB3F937A7313}"/>
              </a:ext>
            </a:extLst>
          </p:cNvPr>
          <p:cNvSpPr/>
          <p:nvPr/>
        </p:nvSpPr>
        <p:spPr>
          <a:xfrm>
            <a:off x="1926748" y="3748070"/>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8951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22" presetClass="entr" presetSubtype="8"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22" presetClass="entr" presetSubtype="8"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500"/>
                                        <p:tgtEl>
                                          <p:spTgt spid="40"/>
                                        </p:tgtEl>
                                      </p:cBhvr>
                                    </p:animEffect>
                                  </p:childTnLst>
                                </p:cTn>
                              </p:par>
                              <p:par>
                                <p:cTn id="46" presetID="22" presetClass="entr" presetSubtype="8"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par>
                                <p:cTn id="49" presetID="22" presetClass="entr" presetSubtype="8"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22" presetClass="entr" presetSubtype="8"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left)">
                                      <p:cBhvr>
                                        <p:cTn id="54" dur="500"/>
                                        <p:tgtEl>
                                          <p:spTgt spid="52"/>
                                        </p:tgtEl>
                                      </p:cBhvr>
                                    </p:animEffect>
                                  </p:childTnLst>
                                </p:cTn>
                              </p:par>
                              <p:par>
                                <p:cTn id="55" presetID="22" presetClass="entr" presetSubtype="8"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500"/>
                                        <p:tgtEl>
                                          <p:spTgt spid="54"/>
                                        </p:tgtEl>
                                      </p:cBhvr>
                                    </p:animEffect>
                                  </p:childTnLst>
                                </p:cTn>
                              </p:par>
                              <p:par>
                                <p:cTn id="58" presetID="22" presetClass="entr" presetSubtype="8"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left)">
                                      <p:cBhvr>
                                        <p:cTn id="60" dur="500"/>
                                        <p:tgtEl>
                                          <p:spTgt spid="55"/>
                                        </p:tgtEl>
                                      </p:cBhvr>
                                    </p:animEffect>
                                  </p:childTnLst>
                                </p:cTn>
                              </p:par>
                              <p:par>
                                <p:cTn id="61" presetID="22" presetClass="entr" presetSubtype="8"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left)">
                                      <p:cBhvr>
                                        <p:cTn id="63" dur="500"/>
                                        <p:tgtEl>
                                          <p:spTgt spid="53"/>
                                        </p:tgtEl>
                                      </p:cBhvr>
                                    </p:animEffec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0" grpId="0"/>
      <p:bldP spid="25" grpId="0" animBg="1"/>
      <p:bldP spid="38" grpId="0" animBg="1"/>
      <p:bldP spid="42" grpId="0" animBg="1"/>
      <p:bldP spid="45" grpId="0" animBg="1"/>
      <p:bldP spid="48"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12A249C-CA49-443E-9CC1-455BA595CE6E}"/>
              </a:ext>
            </a:extLst>
          </p:cNvPr>
          <p:cNvPicPr>
            <a:picLocks/>
          </p:cNvPicPr>
          <p:nvPr/>
        </p:nvPicPr>
        <p:blipFill>
          <a:blip r:embed="rId4"/>
          <a:stretch>
            <a:fillRect/>
          </a:stretch>
        </p:blipFill>
        <p:spPr>
          <a:xfrm>
            <a:off x="1936651" y="1613407"/>
            <a:ext cx="2011680" cy="2011680"/>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8FEEE806-B295-41F4-B464-560AEBB4CA94}"/>
              </a:ext>
            </a:extLst>
          </p:cNvPr>
          <p:cNvSpPr txBox="1"/>
          <p:nvPr/>
        </p:nvSpPr>
        <p:spPr>
          <a:xfrm>
            <a:off x="886285" y="2036025"/>
            <a:ext cx="1742654"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Dense</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9" name="TextBox 8">
            <a:extLst>
              <a:ext uri="{FF2B5EF4-FFF2-40B4-BE49-F238E27FC236}">
                <a16:creationId xmlns:a16="http://schemas.microsoft.com/office/drawing/2014/main" id="{1AD89E76-22FE-4BE0-B7D1-20F13E7ED135}"/>
              </a:ext>
            </a:extLst>
          </p:cNvPr>
          <p:cNvSpPr txBox="1"/>
          <p:nvPr/>
        </p:nvSpPr>
        <p:spPr>
          <a:xfrm>
            <a:off x="468573" y="4374596"/>
            <a:ext cx="1742654"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Sparse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1:16</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grpSp>
        <p:nvGrpSpPr>
          <p:cNvPr id="13" name="Group 12">
            <a:extLst>
              <a:ext uri="{FF2B5EF4-FFF2-40B4-BE49-F238E27FC236}">
                <a16:creationId xmlns:a16="http://schemas.microsoft.com/office/drawing/2014/main" id="{716531BC-E675-4AEA-B1F4-9A1BD97A3F88}"/>
              </a:ext>
            </a:extLst>
          </p:cNvPr>
          <p:cNvGrpSpPr/>
          <p:nvPr/>
        </p:nvGrpSpPr>
        <p:grpSpPr>
          <a:xfrm>
            <a:off x="2104051" y="1144663"/>
            <a:ext cx="8758668" cy="487291"/>
            <a:chOff x="1580362" y="1308572"/>
            <a:chExt cx="9554549" cy="570343"/>
          </a:xfrm>
        </p:grpSpPr>
        <p:sp>
          <p:nvSpPr>
            <p:cNvPr id="5" name="TextBox 4">
              <a:extLst>
                <a:ext uri="{FF2B5EF4-FFF2-40B4-BE49-F238E27FC236}">
                  <a16:creationId xmlns:a16="http://schemas.microsoft.com/office/drawing/2014/main" id="{6BBE29A7-ACF3-42D3-8D33-526369A2F5BF}"/>
                </a:ext>
              </a:extLst>
            </p:cNvPr>
            <p:cNvSpPr txBox="1"/>
            <p:nvPr/>
          </p:nvSpPr>
          <p:spPr>
            <a:xfrm>
              <a:off x="1580362" y="1308572"/>
              <a:ext cx="2324190"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CC718C62-EB44-4942-B46F-2C67225D838E}"/>
                </a:ext>
              </a:extLst>
            </p:cNvPr>
            <p:cNvSpPr txBox="1"/>
            <p:nvPr/>
          </p:nvSpPr>
          <p:spPr>
            <a:xfrm>
              <a:off x="4434531" y="1308572"/>
              <a:ext cx="1428141"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11" name="TextBox 10">
              <a:extLst>
                <a:ext uri="{FF2B5EF4-FFF2-40B4-BE49-F238E27FC236}">
                  <a16:creationId xmlns:a16="http://schemas.microsoft.com/office/drawing/2014/main" id="{7C77BC53-AB1B-4137-8A42-978BB9056895}"/>
                </a:ext>
              </a:extLst>
            </p:cNvPr>
            <p:cNvSpPr txBox="1"/>
            <p:nvPr/>
          </p:nvSpPr>
          <p:spPr>
            <a:xfrm>
              <a:off x="6813906" y="1338566"/>
              <a:ext cx="2000674"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12EEA03E-3F3D-4442-864B-C239036585A0}"/>
                </a:ext>
              </a:extLst>
            </p:cNvPr>
            <p:cNvSpPr txBox="1"/>
            <p:nvPr/>
          </p:nvSpPr>
          <p:spPr>
            <a:xfrm>
              <a:off x="9415824" y="1337883"/>
              <a:ext cx="1719087"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sp>
        <p:nvSpPr>
          <p:cNvPr id="23" name="TextBox 22">
            <a:extLst>
              <a:ext uri="{FF2B5EF4-FFF2-40B4-BE49-F238E27FC236}">
                <a16:creationId xmlns:a16="http://schemas.microsoft.com/office/drawing/2014/main" id="{46B67C16-6626-4E69-949C-10B1C8D23856}"/>
              </a:ext>
            </a:extLst>
          </p:cNvPr>
          <p:cNvSpPr txBox="1"/>
          <p:nvPr/>
        </p:nvSpPr>
        <p:spPr>
          <a:xfrm>
            <a:off x="2921489" y="3184832"/>
            <a:ext cx="1026841" cy="369332"/>
          </a:xfrm>
          <a:prstGeom prst="rect">
            <a:avLst/>
          </a:prstGeom>
          <a:solidFill>
            <a:schemeClr val="tx1"/>
          </a:solidFill>
          <a:ln>
            <a:noFill/>
          </a:ln>
        </p:spPr>
        <p:txBody>
          <a:bodyPr wrap="square">
            <a:spAutoFit/>
          </a:bodyPr>
          <a:lstStyle/>
          <a:p>
            <a:pPr algn="ctr"/>
            <a:r>
              <a:rPr lang="en-US" b="0" i="0" u="none" strike="noStrike" baseline="0" dirty="0">
                <a:solidFill>
                  <a:srgbClr val="00FFFF"/>
                </a:solidFill>
                <a:latin typeface="LinLibertineT"/>
              </a:rPr>
              <a:t>12 mm </a:t>
            </a:r>
          </a:p>
        </p:txBody>
      </p:sp>
      <p:sp>
        <p:nvSpPr>
          <p:cNvPr id="22" name="TextBox 21">
            <a:extLst>
              <a:ext uri="{FF2B5EF4-FFF2-40B4-BE49-F238E27FC236}">
                <a16:creationId xmlns:a16="http://schemas.microsoft.com/office/drawing/2014/main" id="{2DBCD388-BE99-4826-85FC-9AB83D352272}"/>
              </a:ext>
            </a:extLst>
          </p:cNvPr>
          <p:cNvSpPr txBox="1"/>
          <p:nvPr/>
        </p:nvSpPr>
        <p:spPr>
          <a:xfrm>
            <a:off x="189754" y="313666"/>
            <a:ext cx="2752737" cy="830997"/>
          </a:xfrm>
          <a:prstGeom prst="rect">
            <a:avLst/>
          </a:prstGeom>
          <a:noFill/>
          <a:ln>
            <a:solidFill>
              <a:srgbClr val="FFCC66"/>
            </a:solidFill>
          </a:ln>
        </p:spPr>
        <p:txBody>
          <a:bodyPr wrap="square">
            <a:spAutoFit/>
          </a:bodyPr>
          <a:lstStyle/>
          <a:p>
            <a:r>
              <a:rPr lang="en-US" sz="2400" b="0" i="0" u="none" strike="noStrike" baseline="0" dirty="0">
                <a:solidFill>
                  <a:srgbClr val="FFC000"/>
                </a:solidFill>
                <a:latin typeface="LinLibertineT"/>
              </a:rPr>
              <a:t>Chicken breast thickness 340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pic>
        <p:nvPicPr>
          <p:cNvPr id="18" name="Picture 17">
            <a:extLst>
              <a:ext uri="{FF2B5EF4-FFF2-40B4-BE49-F238E27FC236}">
                <a16:creationId xmlns:a16="http://schemas.microsoft.com/office/drawing/2014/main" id="{4453AE57-373D-4CC8-BA41-784799B81B36}"/>
              </a:ext>
            </a:extLst>
          </p:cNvPr>
          <p:cNvPicPr>
            <a:picLocks/>
          </p:cNvPicPr>
          <p:nvPr/>
        </p:nvPicPr>
        <p:blipFill>
          <a:blip r:embed="rId5"/>
          <a:stretch>
            <a:fillRect/>
          </a:stretch>
        </p:blipFill>
        <p:spPr>
          <a:xfrm>
            <a:off x="4259201" y="1608359"/>
            <a:ext cx="2011680" cy="2011680"/>
          </a:xfrm>
          <a:prstGeom prst="rect">
            <a:avLst/>
          </a:prstGeom>
          <a:ln>
            <a:solidFill>
              <a:schemeClr val="bg1">
                <a:lumMod val="50000"/>
              </a:schemeClr>
            </a:solidFill>
          </a:ln>
        </p:spPr>
      </p:pic>
      <p:pic>
        <p:nvPicPr>
          <p:cNvPr id="20" name="Picture 19">
            <a:extLst>
              <a:ext uri="{FF2B5EF4-FFF2-40B4-BE49-F238E27FC236}">
                <a16:creationId xmlns:a16="http://schemas.microsoft.com/office/drawing/2014/main" id="{0ACCF6A1-5315-4B5D-A00D-F6E7F9A2AF09}"/>
              </a:ext>
            </a:extLst>
          </p:cNvPr>
          <p:cNvPicPr>
            <a:picLocks/>
          </p:cNvPicPr>
          <p:nvPr/>
        </p:nvPicPr>
        <p:blipFill>
          <a:blip r:embed="rId6"/>
          <a:stretch>
            <a:fillRect/>
          </a:stretch>
        </p:blipFill>
        <p:spPr>
          <a:xfrm>
            <a:off x="6581751" y="1605289"/>
            <a:ext cx="2011680" cy="2011680"/>
          </a:xfrm>
          <a:prstGeom prst="rect">
            <a:avLst/>
          </a:prstGeom>
          <a:ln>
            <a:solidFill>
              <a:schemeClr val="bg1">
                <a:lumMod val="50000"/>
              </a:schemeClr>
            </a:solidFill>
          </a:ln>
        </p:spPr>
      </p:pic>
      <p:pic>
        <p:nvPicPr>
          <p:cNvPr id="25" name="Picture 24">
            <a:extLst>
              <a:ext uri="{FF2B5EF4-FFF2-40B4-BE49-F238E27FC236}">
                <a16:creationId xmlns:a16="http://schemas.microsoft.com/office/drawing/2014/main" id="{2B21EB49-D230-4CFB-AE47-85E6DF487386}"/>
              </a:ext>
            </a:extLst>
          </p:cNvPr>
          <p:cNvPicPr>
            <a:picLocks/>
          </p:cNvPicPr>
          <p:nvPr/>
        </p:nvPicPr>
        <p:blipFill>
          <a:blip r:embed="rId7"/>
          <a:stretch>
            <a:fillRect/>
          </a:stretch>
        </p:blipFill>
        <p:spPr>
          <a:xfrm>
            <a:off x="8904302" y="1600734"/>
            <a:ext cx="2011680" cy="2011680"/>
          </a:xfrm>
          <a:prstGeom prst="rect">
            <a:avLst/>
          </a:prstGeom>
          <a:ln>
            <a:solidFill>
              <a:schemeClr val="bg1">
                <a:lumMod val="50000"/>
              </a:schemeClr>
            </a:solidFill>
          </a:ln>
        </p:spPr>
      </p:pic>
      <p:pic>
        <p:nvPicPr>
          <p:cNvPr id="28" name="Picture 27">
            <a:extLst>
              <a:ext uri="{FF2B5EF4-FFF2-40B4-BE49-F238E27FC236}">
                <a16:creationId xmlns:a16="http://schemas.microsoft.com/office/drawing/2014/main" id="{EEB9BB38-854B-4B05-8609-6971B1EDA76F}"/>
              </a:ext>
            </a:extLst>
          </p:cNvPr>
          <p:cNvPicPr>
            <a:picLocks/>
          </p:cNvPicPr>
          <p:nvPr/>
        </p:nvPicPr>
        <p:blipFill>
          <a:blip r:embed="rId8"/>
          <a:stretch>
            <a:fillRect/>
          </a:stretch>
        </p:blipFill>
        <p:spPr>
          <a:xfrm>
            <a:off x="1936651" y="3768614"/>
            <a:ext cx="2011680" cy="2011680"/>
          </a:xfrm>
          <a:prstGeom prst="rect">
            <a:avLst/>
          </a:prstGeom>
          <a:ln>
            <a:solidFill>
              <a:schemeClr val="bg1">
                <a:lumMod val="50000"/>
              </a:schemeClr>
            </a:solidFill>
          </a:ln>
        </p:spPr>
      </p:pic>
      <p:pic>
        <p:nvPicPr>
          <p:cNvPr id="36" name="Picture 35">
            <a:extLst>
              <a:ext uri="{FF2B5EF4-FFF2-40B4-BE49-F238E27FC236}">
                <a16:creationId xmlns:a16="http://schemas.microsoft.com/office/drawing/2014/main" id="{BB46B00F-BF57-482C-B0FB-18345AA51233}"/>
              </a:ext>
            </a:extLst>
          </p:cNvPr>
          <p:cNvPicPr>
            <a:picLocks/>
          </p:cNvPicPr>
          <p:nvPr/>
        </p:nvPicPr>
        <p:blipFill>
          <a:blip r:embed="rId9"/>
          <a:stretch>
            <a:fillRect/>
          </a:stretch>
        </p:blipFill>
        <p:spPr>
          <a:xfrm>
            <a:off x="4259201" y="3768614"/>
            <a:ext cx="2011680" cy="2011680"/>
          </a:xfrm>
          <a:prstGeom prst="rect">
            <a:avLst/>
          </a:prstGeom>
          <a:ln>
            <a:solidFill>
              <a:schemeClr val="bg1">
                <a:lumMod val="50000"/>
              </a:schemeClr>
            </a:solidFill>
          </a:ln>
        </p:spPr>
      </p:pic>
      <p:pic>
        <p:nvPicPr>
          <p:cNvPr id="38" name="Picture 37">
            <a:extLst>
              <a:ext uri="{FF2B5EF4-FFF2-40B4-BE49-F238E27FC236}">
                <a16:creationId xmlns:a16="http://schemas.microsoft.com/office/drawing/2014/main" id="{A4092C35-1003-4859-97B5-868830A51622}"/>
              </a:ext>
            </a:extLst>
          </p:cNvPr>
          <p:cNvPicPr>
            <a:picLocks/>
          </p:cNvPicPr>
          <p:nvPr/>
        </p:nvPicPr>
        <p:blipFill>
          <a:blip r:embed="rId10"/>
          <a:stretch>
            <a:fillRect/>
          </a:stretch>
        </p:blipFill>
        <p:spPr>
          <a:xfrm>
            <a:off x="6581751" y="3768615"/>
            <a:ext cx="2011680" cy="2011680"/>
          </a:xfrm>
          <a:prstGeom prst="rect">
            <a:avLst/>
          </a:prstGeom>
          <a:ln>
            <a:solidFill>
              <a:schemeClr val="bg1">
                <a:lumMod val="50000"/>
              </a:schemeClr>
            </a:solidFill>
          </a:ln>
        </p:spPr>
      </p:pic>
      <p:pic>
        <p:nvPicPr>
          <p:cNvPr id="40" name="Picture 39">
            <a:extLst>
              <a:ext uri="{FF2B5EF4-FFF2-40B4-BE49-F238E27FC236}">
                <a16:creationId xmlns:a16="http://schemas.microsoft.com/office/drawing/2014/main" id="{A34CB02C-3F04-4972-AD6A-AD5DA5344D2B}"/>
              </a:ext>
            </a:extLst>
          </p:cNvPr>
          <p:cNvPicPr>
            <a:picLocks/>
          </p:cNvPicPr>
          <p:nvPr/>
        </p:nvPicPr>
        <p:blipFill>
          <a:blip r:embed="rId11"/>
          <a:stretch>
            <a:fillRect/>
          </a:stretch>
        </p:blipFill>
        <p:spPr>
          <a:xfrm>
            <a:off x="8904302" y="3785479"/>
            <a:ext cx="2011680" cy="2011680"/>
          </a:xfrm>
          <a:prstGeom prst="rect">
            <a:avLst/>
          </a:prstGeom>
          <a:ln>
            <a:solidFill>
              <a:schemeClr val="bg1">
                <a:lumMod val="50000"/>
              </a:schemeClr>
            </a:solidFill>
          </a:ln>
        </p:spPr>
      </p:pic>
      <p:cxnSp>
        <p:nvCxnSpPr>
          <p:cNvPr id="29" name="Straight Arrow Connector 28">
            <a:extLst>
              <a:ext uri="{FF2B5EF4-FFF2-40B4-BE49-F238E27FC236}">
                <a16:creationId xmlns:a16="http://schemas.microsoft.com/office/drawing/2014/main" id="{98CDCEDD-80AB-4989-B95E-CA7B5BFA41F0}"/>
              </a:ext>
            </a:extLst>
          </p:cNvPr>
          <p:cNvCxnSpPr>
            <a:cxnSpLocks/>
          </p:cNvCxnSpPr>
          <p:nvPr/>
        </p:nvCxnSpPr>
        <p:spPr>
          <a:xfrm>
            <a:off x="2999082" y="1724230"/>
            <a:ext cx="188618" cy="590342"/>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BD061C7-C2FD-4C4A-A259-4A934E352283}"/>
              </a:ext>
            </a:extLst>
          </p:cNvPr>
          <p:cNvSpPr/>
          <p:nvPr/>
        </p:nvSpPr>
        <p:spPr>
          <a:xfrm>
            <a:off x="8913326" y="1615370"/>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7F35DBF8-51A4-4A97-9A76-F71CB809FE82}"/>
              </a:ext>
            </a:extLst>
          </p:cNvPr>
          <p:cNvSpPr/>
          <p:nvPr/>
        </p:nvSpPr>
        <p:spPr>
          <a:xfrm rot="20353428">
            <a:off x="1745792" y="1411222"/>
            <a:ext cx="1582983" cy="113720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rPr>
              <a:t>ME  range</a:t>
            </a:r>
            <a:endParaRPr kumimoji="0" lang="he-IL"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C3B8CD6-1733-4798-9797-81FECD07DA7C}"/>
              </a:ext>
            </a:extLst>
          </p:cNvPr>
          <p:cNvSpPr txBox="1"/>
          <p:nvPr/>
        </p:nvSpPr>
        <p:spPr>
          <a:xfrm rot="21432809">
            <a:off x="1033193" y="4082212"/>
            <a:ext cx="4601931" cy="1341656"/>
          </a:xfrm>
          <a:prstGeom prst="ellipse">
            <a:avLst/>
          </a:prstGeom>
          <a:solidFill>
            <a:srgbClr val="C00000"/>
          </a:solidFill>
          <a:ln w="57150">
            <a:solidFill>
              <a:schemeClr val="bg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Thicker sample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anose="05000000000000000000"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Wingdings" panose="05000000000000000000" pitchFamily="2" charset="2"/>
              </a:rPr>
              <a:t>Smaller ME range</a:t>
            </a:r>
            <a:endParaRPr kumimoji="0" lang="LID4096"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Title 1">
            <a:extLst>
              <a:ext uri="{FF2B5EF4-FFF2-40B4-BE49-F238E27FC236}">
                <a16:creationId xmlns:a16="http://schemas.microsoft.com/office/drawing/2014/main" id="{C25732DE-6199-4D64-928A-C2A479D4617C}"/>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far-field</a:t>
            </a:r>
          </a:p>
        </p:txBody>
      </p:sp>
      <p:sp>
        <p:nvSpPr>
          <p:cNvPr id="27" name="Rectangle 26">
            <a:extLst>
              <a:ext uri="{FF2B5EF4-FFF2-40B4-BE49-F238E27FC236}">
                <a16:creationId xmlns:a16="http://schemas.microsoft.com/office/drawing/2014/main" id="{FDB070F7-5570-4DD4-B69B-5EE548F9EC30}"/>
              </a:ext>
            </a:extLst>
          </p:cNvPr>
          <p:cNvSpPr/>
          <p:nvPr/>
        </p:nvSpPr>
        <p:spPr>
          <a:xfrm>
            <a:off x="6590775" y="1615370"/>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418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5F24AA-545C-4F01-B4ED-0CDBEB7CF4D6}"/>
              </a:ext>
            </a:extLst>
          </p:cNvPr>
          <p:cNvPicPr>
            <a:picLocks/>
          </p:cNvPicPr>
          <p:nvPr/>
        </p:nvPicPr>
        <p:blipFill>
          <a:blip r:embed="rId4"/>
          <a:stretch>
            <a:fillRect/>
          </a:stretch>
        </p:blipFill>
        <p:spPr>
          <a:xfrm>
            <a:off x="1936651" y="1613407"/>
            <a:ext cx="2011680" cy="2011680"/>
          </a:xfrm>
          <a:prstGeom prst="rect">
            <a:avLst/>
          </a:prstGeom>
          <a:ln>
            <a:solidFill>
              <a:schemeClr val="bg1">
                <a:lumMod val="50000"/>
              </a:schemeClr>
            </a:solidFill>
          </a:ln>
        </p:spPr>
      </p:pic>
      <p:pic>
        <p:nvPicPr>
          <p:cNvPr id="27" name="Picture 26">
            <a:extLst>
              <a:ext uri="{FF2B5EF4-FFF2-40B4-BE49-F238E27FC236}">
                <a16:creationId xmlns:a16="http://schemas.microsoft.com/office/drawing/2014/main" id="{A599E7EF-51FF-48D4-B692-0B72DC2FD0BF}"/>
              </a:ext>
            </a:extLst>
          </p:cNvPr>
          <p:cNvPicPr>
            <a:picLocks/>
          </p:cNvPicPr>
          <p:nvPr/>
        </p:nvPicPr>
        <p:blipFill>
          <a:blip r:embed="rId5"/>
          <a:stretch>
            <a:fillRect/>
          </a:stretch>
        </p:blipFill>
        <p:spPr>
          <a:xfrm>
            <a:off x="4259201" y="1608359"/>
            <a:ext cx="2011680" cy="2011680"/>
          </a:xfrm>
          <a:prstGeom prst="rect">
            <a:avLst/>
          </a:prstGeom>
          <a:ln>
            <a:solidFill>
              <a:schemeClr val="bg1">
                <a:lumMod val="50000"/>
              </a:schemeClr>
            </a:solidFill>
          </a:ln>
        </p:spPr>
      </p:pic>
      <p:pic>
        <p:nvPicPr>
          <p:cNvPr id="28" name="Picture 27">
            <a:extLst>
              <a:ext uri="{FF2B5EF4-FFF2-40B4-BE49-F238E27FC236}">
                <a16:creationId xmlns:a16="http://schemas.microsoft.com/office/drawing/2014/main" id="{D7D5B765-E291-4A04-BBEB-47181D461EA3}"/>
              </a:ext>
            </a:extLst>
          </p:cNvPr>
          <p:cNvPicPr>
            <a:picLocks/>
          </p:cNvPicPr>
          <p:nvPr/>
        </p:nvPicPr>
        <p:blipFill>
          <a:blip r:embed="rId6"/>
          <a:stretch>
            <a:fillRect/>
          </a:stretch>
        </p:blipFill>
        <p:spPr>
          <a:xfrm>
            <a:off x="6581751" y="1605289"/>
            <a:ext cx="2011680" cy="2011680"/>
          </a:xfrm>
          <a:prstGeom prst="rect">
            <a:avLst/>
          </a:prstGeom>
          <a:ln>
            <a:solidFill>
              <a:schemeClr val="bg1">
                <a:lumMod val="50000"/>
              </a:schemeClr>
            </a:solidFill>
          </a:ln>
        </p:spPr>
      </p:pic>
      <p:pic>
        <p:nvPicPr>
          <p:cNvPr id="34" name="Picture 33">
            <a:extLst>
              <a:ext uri="{FF2B5EF4-FFF2-40B4-BE49-F238E27FC236}">
                <a16:creationId xmlns:a16="http://schemas.microsoft.com/office/drawing/2014/main" id="{DC670668-4835-4634-8AE9-650E345F0E67}"/>
              </a:ext>
            </a:extLst>
          </p:cNvPr>
          <p:cNvPicPr>
            <a:picLocks/>
          </p:cNvPicPr>
          <p:nvPr/>
        </p:nvPicPr>
        <p:blipFill>
          <a:blip r:embed="rId7"/>
          <a:stretch>
            <a:fillRect/>
          </a:stretch>
        </p:blipFill>
        <p:spPr>
          <a:xfrm>
            <a:off x="8904302" y="1600734"/>
            <a:ext cx="2011680" cy="2011680"/>
          </a:xfrm>
          <a:prstGeom prst="rect">
            <a:avLst/>
          </a:prstGeom>
          <a:ln>
            <a:solidFill>
              <a:schemeClr val="bg1">
                <a:lumMod val="50000"/>
              </a:schemeClr>
            </a:solidFill>
          </a:ln>
        </p:spPr>
      </p:pic>
      <p:grpSp>
        <p:nvGrpSpPr>
          <p:cNvPr id="42" name="Group 41">
            <a:extLst>
              <a:ext uri="{FF2B5EF4-FFF2-40B4-BE49-F238E27FC236}">
                <a16:creationId xmlns:a16="http://schemas.microsoft.com/office/drawing/2014/main" id="{76A04242-DA2F-4B9D-9AC3-1EB843A3B7C5}"/>
              </a:ext>
            </a:extLst>
          </p:cNvPr>
          <p:cNvGrpSpPr/>
          <p:nvPr/>
        </p:nvGrpSpPr>
        <p:grpSpPr>
          <a:xfrm>
            <a:off x="1580062" y="1222844"/>
            <a:ext cx="9628401" cy="491659"/>
            <a:chOff x="1580362" y="1308572"/>
            <a:chExt cx="9554549" cy="491659"/>
          </a:xfrm>
        </p:grpSpPr>
        <p:sp>
          <p:nvSpPr>
            <p:cNvPr id="43" name="TextBox 42">
              <a:extLst>
                <a:ext uri="{FF2B5EF4-FFF2-40B4-BE49-F238E27FC236}">
                  <a16:creationId xmlns:a16="http://schemas.microsoft.com/office/drawing/2014/main" id="{F6BB2645-C9DE-40DD-8448-813B587D423E}"/>
                </a:ext>
              </a:extLst>
            </p:cNvPr>
            <p:cNvSpPr txBox="1"/>
            <p:nvPr/>
          </p:nvSpPr>
          <p:spPr>
            <a:xfrm>
              <a:off x="1580362" y="1308572"/>
              <a:ext cx="232419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44" name="TextBox 43">
              <a:extLst>
                <a:ext uri="{FF2B5EF4-FFF2-40B4-BE49-F238E27FC236}">
                  <a16:creationId xmlns:a16="http://schemas.microsoft.com/office/drawing/2014/main" id="{DB82A614-A11F-4C53-ADD1-AF316542826A}"/>
                </a:ext>
              </a:extLst>
            </p:cNvPr>
            <p:cNvSpPr txBox="1"/>
            <p:nvPr/>
          </p:nvSpPr>
          <p:spPr>
            <a:xfrm>
              <a:off x="4434531" y="1308572"/>
              <a:ext cx="14281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45" name="TextBox 44">
              <a:extLst>
                <a:ext uri="{FF2B5EF4-FFF2-40B4-BE49-F238E27FC236}">
                  <a16:creationId xmlns:a16="http://schemas.microsoft.com/office/drawing/2014/main" id="{A046D27A-B29E-4271-94AF-918A30C29E62}"/>
                </a:ext>
              </a:extLst>
            </p:cNvPr>
            <p:cNvSpPr txBox="1"/>
            <p:nvPr/>
          </p:nvSpPr>
          <p:spPr>
            <a:xfrm>
              <a:off x="6813906" y="1338566"/>
              <a:ext cx="20006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46" name="TextBox 45">
              <a:extLst>
                <a:ext uri="{FF2B5EF4-FFF2-40B4-BE49-F238E27FC236}">
                  <a16:creationId xmlns:a16="http://schemas.microsoft.com/office/drawing/2014/main" id="{2B0B412D-3E5A-470A-A1BC-E4EB9C5C58A3}"/>
                </a:ext>
              </a:extLst>
            </p:cNvPr>
            <p:cNvSpPr txBox="1"/>
            <p:nvPr/>
          </p:nvSpPr>
          <p:spPr>
            <a:xfrm>
              <a:off x="9415824" y="1337883"/>
              <a:ext cx="171908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sp>
        <p:nvSpPr>
          <p:cNvPr id="8" name="TextBox 7">
            <a:extLst>
              <a:ext uri="{FF2B5EF4-FFF2-40B4-BE49-F238E27FC236}">
                <a16:creationId xmlns:a16="http://schemas.microsoft.com/office/drawing/2014/main" id="{8FEEE806-B295-41F4-B464-560AEBB4CA94}"/>
              </a:ext>
            </a:extLst>
          </p:cNvPr>
          <p:cNvSpPr txBox="1"/>
          <p:nvPr/>
        </p:nvSpPr>
        <p:spPr>
          <a:xfrm>
            <a:off x="635662" y="2107456"/>
            <a:ext cx="1915699"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Dense</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14" name="TextBox 13">
            <a:extLst>
              <a:ext uri="{FF2B5EF4-FFF2-40B4-BE49-F238E27FC236}">
                <a16:creationId xmlns:a16="http://schemas.microsoft.com/office/drawing/2014/main" id="{44F1049E-A86F-4A20-8C24-E6B2E0B57EBD}"/>
              </a:ext>
            </a:extLst>
          </p:cNvPr>
          <p:cNvSpPr txBox="1"/>
          <p:nvPr/>
        </p:nvSpPr>
        <p:spPr>
          <a:xfrm>
            <a:off x="6858215" y="2848102"/>
            <a:ext cx="2410476" cy="830997"/>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inLibertineT"/>
                <a:ea typeface="+mn-ea"/>
                <a:cs typeface="+mn-cs"/>
              </a:rPr>
              <a:t>what  range can it recover?</a:t>
            </a:r>
            <a:endParaRPr kumimoji="0" lang="LID4096" sz="2400" b="1" i="0" u="none" strike="noStrike" kern="1200" cap="none" spc="0" normalizeH="0" baseline="0" noProof="0" dirty="0">
              <a:ln>
                <a:noFill/>
              </a:ln>
              <a:solidFill>
                <a:prstClr val="white"/>
              </a:solidFill>
              <a:effectLst/>
              <a:uLnTx/>
              <a:uFillTx/>
              <a:latin typeface="LinLibertineT"/>
              <a:ea typeface="+mn-ea"/>
              <a:cs typeface="+mn-cs"/>
            </a:endParaRPr>
          </a:p>
        </p:txBody>
      </p:sp>
      <p:sp>
        <p:nvSpPr>
          <p:cNvPr id="18" name="Rectangle 17">
            <a:extLst>
              <a:ext uri="{FF2B5EF4-FFF2-40B4-BE49-F238E27FC236}">
                <a16:creationId xmlns:a16="http://schemas.microsoft.com/office/drawing/2014/main" id="{E1711DCD-1879-40E0-A887-C5CEBE636E19}"/>
              </a:ext>
            </a:extLst>
          </p:cNvPr>
          <p:cNvSpPr/>
          <p:nvPr/>
        </p:nvSpPr>
        <p:spPr>
          <a:xfrm>
            <a:off x="5275384" y="1880974"/>
            <a:ext cx="222509" cy="21144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Arrow: Right 20">
            <a:extLst>
              <a:ext uri="{FF2B5EF4-FFF2-40B4-BE49-F238E27FC236}">
                <a16:creationId xmlns:a16="http://schemas.microsoft.com/office/drawing/2014/main" id="{873844AD-8CC4-4E65-B698-A774A7FA405A}"/>
              </a:ext>
            </a:extLst>
          </p:cNvPr>
          <p:cNvSpPr/>
          <p:nvPr/>
        </p:nvSpPr>
        <p:spPr>
          <a:xfrm rot="7264596">
            <a:off x="4518215" y="3099115"/>
            <a:ext cx="879676" cy="891396"/>
          </a:xfrm>
          <a:prstGeom prst="right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D900F675-1D57-422B-A1CA-A47B112ADC42}"/>
              </a:ext>
            </a:extLst>
          </p:cNvPr>
          <p:cNvSpPr txBox="1"/>
          <p:nvPr/>
        </p:nvSpPr>
        <p:spPr>
          <a:xfrm>
            <a:off x="2540080" y="5105287"/>
            <a:ext cx="3310602" cy="523220"/>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LinLibertineT"/>
                <a:ea typeface="+mn-ea"/>
                <a:cs typeface="+mn-cs"/>
              </a:rPr>
              <a:t>Really small range</a:t>
            </a:r>
            <a:endParaRPr kumimoji="0" lang="LID4096" sz="2800" b="1" i="0" u="none" strike="noStrike" kern="1200" cap="none" spc="0" normalizeH="0" baseline="0" noProof="0" dirty="0">
              <a:ln>
                <a:noFill/>
              </a:ln>
              <a:solidFill>
                <a:srgbClr val="FFFF00"/>
              </a:solidFill>
              <a:effectLst/>
              <a:uLnTx/>
              <a:uFillTx/>
              <a:latin typeface="LinLibertineT"/>
              <a:ea typeface="+mn-ea"/>
              <a:cs typeface="+mn-cs"/>
            </a:endParaRPr>
          </a:p>
        </p:txBody>
      </p:sp>
      <p:pic>
        <p:nvPicPr>
          <p:cNvPr id="6" name="Picture 5">
            <a:extLst>
              <a:ext uri="{FF2B5EF4-FFF2-40B4-BE49-F238E27FC236}">
                <a16:creationId xmlns:a16="http://schemas.microsoft.com/office/drawing/2014/main" id="{C0F7BB2B-43A7-4B99-8887-4A1AC87D6C57}"/>
              </a:ext>
            </a:extLst>
          </p:cNvPr>
          <p:cNvPicPr>
            <a:picLocks noChangeAspect="1"/>
          </p:cNvPicPr>
          <p:nvPr/>
        </p:nvPicPr>
        <p:blipFill rotWithShape="1">
          <a:blip r:embed="rId8"/>
          <a:srcRect r="1674"/>
          <a:stretch/>
        </p:blipFill>
        <p:spPr>
          <a:xfrm>
            <a:off x="4036303" y="4092911"/>
            <a:ext cx="1066716" cy="1071052"/>
          </a:xfrm>
          <a:prstGeom prst="rect">
            <a:avLst/>
          </a:prstGeom>
        </p:spPr>
      </p:pic>
      <p:sp>
        <p:nvSpPr>
          <p:cNvPr id="29" name="TextBox 28">
            <a:extLst>
              <a:ext uri="{FF2B5EF4-FFF2-40B4-BE49-F238E27FC236}">
                <a16:creationId xmlns:a16="http://schemas.microsoft.com/office/drawing/2014/main" id="{FADC755E-0277-4C53-A867-2733FCE1DC76}"/>
              </a:ext>
            </a:extLst>
          </p:cNvPr>
          <p:cNvSpPr txBox="1"/>
          <p:nvPr/>
        </p:nvSpPr>
        <p:spPr>
          <a:xfrm rot="21001134">
            <a:off x="7326147" y="3681831"/>
            <a:ext cx="4518019" cy="1532334"/>
          </a:xfrm>
          <a:prstGeom prst="roundRect">
            <a:avLst/>
          </a:prstGeom>
          <a:solidFill>
            <a:srgbClr val="FFFF99"/>
          </a:solidFill>
        </p:spPr>
        <p:txBody>
          <a:bodyPr wrap="square">
            <a:spAutoFit/>
          </a:bodyPr>
          <a:lstStyle/>
          <a:p>
            <a:pPr algn="ctr"/>
            <a:r>
              <a:rPr lang="en-US" sz="2800" b="1" dirty="0"/>
              <a:t>order of magnitude increase in both the </a:t>
            </a:r>
          </a:p>
          <a:p>
            <a:pPr algn="ctr"/>
            <a:r>
              <a:rPr lang="en-US" sz="2800" b="1" dirty="0"/>
              <a:t>range and the density</a:t>
            </a:r>
            <a:endParaRPr lang="LID4096" sz="2800" b="1" dirty="0"/>
          </a:p>
        </p:txBody>
      </p:sp>
      <p:pic>
        <p:nvPicPr>
          <p:cNvPr id="33806" name="Picture 14" descr="holy family catholic church&#10;">
            <a:extLst>
              <a:ext uri="{FF2B5EF4-FFF2-40B4-BE49-F238E27FC236}">
                <a16:creationId xmlns:a16="http://schemas.microsoft.com/office/drawing/2014/main" id="{13D1A0A6-59AD-497E-876B-258A43FFF44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9129" b="52632"/>
          <a:stretch/>
        </p:blipFill>
        <p:spPr bwMode="auto">
          <a:xfrm>
            <a:off x="2180790" y="3524836"/>
            <a:ext cx="1876194" cy="17469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oly family catholic church&#10;">
            <a:extLst>
              <a:ext uri="{FF2B5EF4-FFF2-40B4-BE49-F238E27FC236}">
                <a16:creationId xmlns:a16="http://schemas.microsoft.com/office/drawing/2014/main" id="{CCB73E97-A673-481F-82A5-D05FB41AC8C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781" r="11073" b="57334"/>
          <a:stretch/>
        </p:blipFill>
        <p:spPr bwMode="auto">
          <a:xfrm>
            <a:off x="7695205" y="1540807"/>
            <a:ext cx="1174993" cy="13869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6B67C16-6626-4E69-949C-10B1C8D23856}"/>
              </a:ext>
            </a:extLst>
          </p:cNvPr>
          <p:cNvSpPr txBox="1"/>
          <p:nvPr/>
        </p:nvSpPr>
        <p:spPr>
          <a:xfrm>
            <a:off x="2951373" y="3186282"/>
            <a:ext cx="970844" cy="338554"/>
          </a:xfrm>
          <a:prstGeom prst="rect">
            <a:avLst/>
          </a:prstGeom>
          <a:solidFill>
            <a:schemeClr val="tx1"/>
          </a:solidFill>
          <a:ln>
            <a:noFill/>
          </a:ln>
        </p:spPr>
        <p:txBody>
          <a:bodyPr wrap="square">
            <a:spAutoFit/>
          </a:bodyPr>
          <a:lstStyle/>
          <a:p>
            <a:pPr algn="ctr"/>
            <a:r>
              <a:rPr lang="en-US" sz="1600" b="0" i="0" u="none" strike="noStrike" baseline="0" dirty="0">
                <a:solidFill>
                  <a:srgbClr val="00FFFF"/>
                </a:solidFill>
                <a:latin typeface="LinLibertineT"/>
              </a:rPr>
              <a:t>12 mm </a:t>
            </a:r>
          </a:p>
        </p:txBody>
      </p:sp>
      <p:sp>
        <p:nvSpPr>
          <p:cNvPr id="23" name="Title 1">
            <a:extLst>
              <a:ext uri="{FF2B5EF4-FFF2-40B4-BE49-F238E27FC236}">
                <a16:creationId xmlns:a16="http://schemas.microsoft.com/office/drawing/2014/main" id="{C8B9F22E-8A1A-483C-8BC6-764164C222CE}"/>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far-field</a:t>
            </a:r>
          </a:p>
        </p:txBody>
      </p:sp>
    </p:spTree>
    <p:custDataLst>
      <p:tags r:id="rId1"/>
    </p:custDataLst>
    <p:extLst>
      <p:ext uri="{BB962C8B-B14F-4D97-AF65-F5344CB8AC3E}">
        <p14:creationId xmlns:p14="http://schemas.microsoft.com/office/powerpoint/2010/main" val="14713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380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5" grpId="0"/>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A86CB4-36B3-42A3-B883-2519771BD23C}"/>
              </a:ext>
            </a:extLst>
          </p:cNvPr>
          <p:cNvPicPr>
            <a:picLocks/>
          </p:cNvPicPr>
          <p:nvPr/>
        </p:nvPicPr>
        <p:blipFill>
          <a:blip r:embed="rId4"/>
          <a:stretch>
            <a:fillRect/>
          </a:stretch>
        </p:blipFill>
        <p:spPr>
          <a:xfrm>
            <a:off x="1915315" y="1655145"/>
            <a:ext cx="2011680" cy="2011680"/>
          </a:xfrm>
          <a:prstGeom prst="rect">
            <a:avLst/>
          </a:prstGeom>
          <a:ln>
            <a:solidFill>
              <a:schemeClr val="bg1">
                <a:lumMod val="50000"/>
              </a:schemeClr>
            </a:solidFill>
          </a:ln>
        </p:spPr>
      </p:pic>
      <p:pic>
        <p:nvPicPr>
          <p:cNvPr id="42" name="Picture 41">
            <a:extLst>
              <a:ext uri="{FF2B5EF4-FFF2-40B4-BE49-F238E27FC236}">
                <a16:creationId xmlns:a16="http://schemas.microsoft.com/office/drawing/2014/main" id="{1DDF8D15-13D8-44C2-9A06-038A4FB5F569}"/>
              </a:ext>
            </a:extLst>
          </p:cNvPr>
          <p:cNvPicPr>
            <a:picLocks/>
          </p:cNvPicPr>
          <p:nvPr/>
        </p:nvPicPr>
        <p:blipFill>
          <a:blip r:embed="rId5"/>
          <a:stretch>
            <a:fillRect/>
          </a:stretch>
        </p:blipFill>
        <p:spPr>
          <a:xfrm>
            <a:off x="1915315" y="3744637"/>
            <a:ext cx="2011680" cy="2011680"/>
          </a:xfrm>
          <a:prstGeom prst="rect">
            <a:avLst/>
          </a:prstGeom>
          <a:ln>
            <a:solidFill>
              <a:schemeClr val="bg1">
                <a:lumMod val="50000"/>
              </a:schemeClr>
            </a:solidFill>
          </a:ln>
        </p:spPr>
      </p:pic>
      <p:pic>
        <p:nvPicPr>
          <p:cNvPr id="44" name="Picture 43">
            <a:extLst>
              <a:ext uri="{FF2B5EF4-FFF2-40B4-BE49-F238E27FC236}">
                <a16:creationId xmlns:a16="http://schemas.microsoft.com/office/drawing/2014/main" id="{FFA11BBF-7584-4EE2-B78E-41B7ECA50A07}"/>
              </a:ext>
            </a:extLst>
          </p:cNvPr>
          <p:cNvPicPr>
            <a:picLocks/>
          </p:cNvPicPr>
          <p:nvPr/>
        </p:nvPicPr>
        <p:blipFill>
          <a:blip r:embed="rId6"/>
          <a:stretch>
            <a:fillRect/>
          </a:stretch>
        </p:blipFill>
        <p:spPr>
          <a:xfrm>
            <a:off x="4243644" y="3744637"/>
            <a:ext cx="2011680" cy="2011680"/>
          </a:xfrm>
          <a:prstGeom prst="rect">
            <a:avLst/>
          </a:prstGeom>
          <a:ln>
            <a:solidFill>
              <a:schemeClr val="bg1">
                <a:lumMod val="50000"/>
              </a:schemeClr>
            </a:solidFill>
          </a:ln>
        </p:spPr>
      </p:pic>
      <p:pic>
        <p:nvPicPr>
          <p:cNvPr id="46" name="Picture 45">
            <a:extLst>
              <a:ext uri="{FF2B5EF4-FFF2-40B4-BE49-F238E27FC236}">
                <a16:creationId xmlns:a16="http://schemas.microsoft.com/office/drawing/2014/main" id="{82F3985E-B013-4986-BEAC-65AEF48CE114}"/>
              </a:ext>
            </a:extLst>
          </p:cNvPr>
          <p:cNvPicPr>
            <a:picLocks/>
          </p:cNvPicPr>
          <p:nvPr/>
        </p:nvPicPr>
        <p:blipFill>
          <a:blip r:embed="rId7"/>
          <a:stretch>
            <a:fillRect/>
          </a:stretch>
        </p:blipFill>
        <p:spPr>
          <a:xfrm>
            <a:off x="6571973" y="3744637"/>
            <a:ext cx="2011680" cy="2011680"/>
          </a:xfrm>
          <a:prstGeom prst="rect">
            <a:avLst/>
          </a:prstGeom>
          <a:ln>
            <a:solidFill>
              <a:schemeClr val="bg1">
                <a:lumMod val="50000"/>
              </a:schemeClr>
            </a:solidFill>
          </a:ln>
        </p:spPr>
      </p:pic>
      <p:pic>
        <p:nvPicPr>
          <p:cNvPr id="48" name="Picture 47">
            <a:extLst>
              <a:ext uri="{FF2B5EF4-FFF2-40B4-BE49-F238E27FC236}">
                <a16:creationId xmlns:a16="http://schemas.microsoft.com/office/drawing/2014/main" id="{A63F8672-862F-46F3-8CF8-4857DD6777C5}"/>
              </a:ext>
            </a:extLst>
          </p:cNvPr>
          <p:cNvPicPr>
            <a:picLocks/>
          </p:cNvPicPr>
          <p:nvPr/>
        </p:nvPicPr>
        <p:blipFill>
          <a:blip r:embed="rId8"/>
          <a:stretch>
            <a:fillRect/>
          </a:stretch>
        </p:blipFill>
        <p:spPr>
          <a:xfrm>
            <a:off x="8900301" y="3744637"/>
            <a:ext cx="2011680" cy="2011680"/>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0E295B1D-ED03-4511-9B88-BDC20A9AC270}"/>
              </a:ext>
            </a:extLst>
          </p:cNvPr>
          <p:cNvPicPr>
            <a:picLocks/>
          </p:cNvPicPr>
          <p:nvPr/>
        </p:nvPicPr>
        <p:blipFill>
          <a:blip r:embed="rId9"/>
          <a:stretch>
            <a:fillRect/>
          </a:stretch>
        </p:blipFill>
        <p:spPr>
          <a:xfrm>
            <a:off x="4243644" y="1655145"/>
            <a:ext cx="2011680" cy="2011680"/>
          </a:xfrm>
          <a:prstGeom prst="rect">
            <a:avLst/>
          </a:prstGeom>
          <a:ln>
            <a:solidFill>
              <a:schemeClr val="bg1">
                <a:lumMod val="50000"/>
              </a:schemeClr>
            </a:solidFill>
          </a:ln>
        </p:spPr>
      </p:pic>
      <p:pic>
        <p:nvPicPr>
          <p:cNvPr id="38" name="Picture 37">
            <a:extLst>
              <a:ext uri="{FF2B5EF4-FFF2-40B4-BE49-F238E27FC236}">
                <a16:creationId xmlns:a16="http://schemas.microsoft.com/office/drawing/2014/main" id="{9AF88CA3-6CDE-4D35-9F88-9585CB27F5A6}"/>
              </a:ext>
            </a:extLst>
          </p:cNvPr>
          <p:cNvPicPr>
            <a:picLocks/>
          </p:cNvPicPr>
          <p:nvPr/>
        </p:nvPicPr>
        <p:blipFill>
          <a:blip r:embed="rId10"/>
          <a:stretch>
            <a:fillRect/>
          </a:stretch>
        </p:blipFill>
        <p:spPr>
          <a:xfrm>
            <a:off x="6571973" y="1655145"/>
            <a:ext cx="2011680" cy="2011680"/>
          </a:xfrm>
          <a:prstGeom prst="rect">
            <a:avLst/>
          </a:prstGeom>
          <a:ln>
            <a:solidFill>
              <a:schemeClr val="bg1">
                <a:lumMod val="50000"/>
              </a:schemeClr>
            </a:solidFill>
          </a:ln>
        </p:spPr>
      </p:pic>
      <p:pic>
        <p:nvPicPr>
          <p:cNvPr id="40" name="Picture 39">
            <a:extLst>
              <a:ext uri="{FF2B5EF4-FFF2-40B4-BE49-F238E27FC236}">
                <a16:creationId xmlns:a16="http://schemas.microsoft.com/office/drawing/2014/main" id="{EF6C3224-943B-44B9-912B-472E0D5EA9EE}"/>
              </a:ext>
            </a:extLst>
          </p:cNvPr>
          <p:cNvPicPr>
            <a:picLocks/>
          </p:cNvPicPr>
          <p:nvPr/>
        </p:nvPicPr>
        <p:blipFill>
          <a:blip r:embed="rId11">
            <a:lum bright="20000" contrast="40000"/>
          </a:blip>
          <a:stretch>
            <a:fillRect/>
          </a:stretch>
        </p:blipFill>
        <p:spPr>
          <a:xfrm>
            <a:off x="8900301" y="1655145"/>
            <a:ext cx="2011680" cy="2011680"/>
          </a:xfrm>
          <a:prstGeom prst="rect">
            <a:avLst/>
          </a:prstGeom>
          <a:ln>
            <a:solidFill>
              <a:schemeClr val="bg1">
                <a:lumMod val="50000"/>
              </a:schemeClr>
            </a:solidFill>
          </a:ln>
        </p:spPr>
      </p:pic>
      <p:grpSp>
        <p:nvGrpSpPr>
          <p:cNvPr id="23" name="Group 22">
            <a:extLst>
              <a:ext uri="{FF2B5EF4-FFF2-40B4-BE49-F238E27FC236}">
                <a16:creationId xmlns:a16="http://schemas.microsoft.com/office/drawing/2014/main" id="{1DC1D54F-B5F2-42BA-ACC7-DDA289FD13AA}"/>
              </a:ext>
            </a:extLst>
          </p:cNvPr>
          <p:cNvGrpSpPr/>
          <p:nvPr/>
        </p:nvGrpSpPr>
        <p:grpSpPr>
          <a:xfrm>
            <a:off x="2187064" y="3482450"/>
            <a:ext cx="1677559" cy="206223"/>
            <a:chOff x="1534719" y="4049169"/>
            <a:chExt cx="1914539" cy="193300"/>
          </a:xfrm>
        </p:grpSpPr>
        <p:cxnSp>
          <p:nvCxnSpPr>
            <p:cNvPr id="27" name="Straight Connector 26">
              <a:extLst>
                <a:ext uri="{FF2B5EF4-FFF2-40B4-BE49-F238E27FC236}">
                  <a16:creationId xmlns:a16="http://schemas.microsoft.com/office/drawing/2014/main" id="{2A6033BA-F1DA-46EC-BF6C-7045C4B1F8FB}"/>
                </a:ext>
              </a:extLst>
            </p:cNvPr>
            <p:cNvCxnSpPr/>
            <p:nvPr/>
          </p:nvCxnSpPr>
          <p:spPr>
            <a:xfrm>
              <a:off x="1534719" y="4140614"/>
              <a:ext cx="1905000" cy="0"/>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4EA796-E40B-4ADD-8936-17C7B3DBFFF4}"/>
                </a:ext>
              </a:extLst>
            </p:cNvPr>
            <p:cNvCxnSpPr>
              <a:cxnSpLocks/>
            </p:cNvCxnSpPr>
            <p:nvPr/>
          </p:nvCxnSpPr>
          <p:spPr>
            <a:xfrm>
              <a:off x="1558939" y="4049169"/>
              <a:ext cx="0" cy="19330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F15935-4F2F-4A17-93AB-21FBB9829E9A}"/>
                </a:ext>
              </a:extLst>
            </p:cNvPr>
            <p:cNvCxnSpPr>
              <a:cxnSpLocks/>
            </p:cNvCxnSpPr>
            <p:nvPr/>
          </p:nvCxnSpPr>
          <p:spPr>
            <a:xfrm>
              <a:off x="3449258" y="4049169"/>
              <a:ext cx="0" cy="19330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26" name="Rectangle: Rounded Corners 25">
            <a:extLst>
              <a:ext uri="{FF2B5EF4-FFF2-40B4-BE49-F238E27FC236}">
                <a16:creationId xmlns:a16="http://schemas.microsoft.com/office/drawing/2014/main" id="{05CD43A9-BAE4-461A-928E-2F785D9D4771}"/>
              </a:ext>
            </a:extLst>
          </p:cNvPr>
          <p:cNvSpPr/>
          <p:nvPr/>
        </p:nvSpPr>
        <p:spPr>
          <a:xfrm rot="21244402">
            <a:off x="2416065" y="4260504"/>
            <a:ext cx="6824918" cy="919401"/>
          </a:xfrm>
          <a:prstGeom prst="roundRect">
            <a:avLst/>
          </a:prstGeom>
          <a:solidFill>
            <a:srgbClr val="FFFF99"/>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BUT far field setting is unrealistic in practice!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Wingdings" panose="05000000000000000000" pitchFamily="2" charset="2"/>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near-field results are coming</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mn-cs"/>
              </a:rPr>
              <a:t> next…</a:t>
            </a:r>
            <a:endParaRPr kumimoji="0" lang="he-I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EDDB8935-C68E-4D95-BBE3-84E65DE1BEB3}"/>
              </a:ext>
            </a:extLst>
          </p:cNvPr>
          <p:cNvSpPr txBox="1"/>
          <p:nvPr/>
        </p:nvSpPr>
        <p:spPr>
          <a:xfrm>
            <a:off x="2158411" y="3580958"/>
            <a:ext cx="1660978" cy="461665"/>
          </a:xfrm>
          <a:prstGeom prst="rect">
            <a:avLst/>
          </a:prstGeom>
          <a:noFill/>
          <a:ln>
            <a:noFill/>
          </a:ln>
        </p:spPr>
        <p:txBody>
          <a:bodyPr wrap="square">
            <a:spAutoFit/>
          </a:bodyPr>
          <a:lstStyle/>
          <a:p>
            <a:pPr algn="ctr"/>
            <a:r>
              <a:rPr lang="en-US" sz="2400" b="0" i="0" u="none" strike="noStrike" baseline="0" dirty="0">
                <a:solidFill>
                  <a:srgbClr val="00FFFF"/>
                </a:solidFill>
                <a:latin typeface="LinLibertineT"/>
              </a:rPr>
              <a:t>5 mm </a:t>
            </a:r>
          </a:p>
        </p:txBody>
      </p:sp>
      <p:sp>
        <p:nvSpPr>
          <p:cNvPr id="31" name="TextBox 30">
            <a:extLst>
              <a:ext uri="{FF2B5EF4-FFF2-40B4-BE49-F238E27FC236}">
                <a16:creationId xmlns:a16="http://schemas.microsoft.com/office/drawing/2014/main" id="{CC69FD4C-E6FF-4352-95CC-D1B5FF0B5E1E}"/>
              </a:ext>
            </a:extLst>
          </p:cNvPr>
          <p:cNvSpPr txBox="1"/>
          <p:nvPr/>
        </p:nvSpPr>
        <p:spPr>
          <a:xfrm>
            <a:off x="189754" y="313666"/>
            <a:ext cx="2432123" cy="830997"/>
          </a:xfrm>
          <a:prstGeom prst="rect">
            <a:avLst/>
          </a:prstGeom>
          <a:noFill/>
          <a:ln>
            <a:solidFill>
              <a:srgbClr val="FFCC66"/>
            </a:solidFill>
          </a:ln>
        </p:spPr>
        <p:txBody>
          <a:bodyPr wrap="square">
            <a:spAutoFit/>
          </a:bodyPr>
          <a:lstStyle/>
          <a:p>
            <a:r>
              <a:rPr lang="en-US" sz="2400" b="0" i="0" u="none" strike="noStrike" baseline="0" dirty="0">
                <a:solidFill>
                  <a:srgbClr val="FFC000"/>
                </a:solidFill>
                <a:latin typeface="LinLibertineT"/>
              </a:rPr>
              <a:t>Chicken breast thickness 170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grpSp>
        <p:nvGrpSpPr>
          <p:cNvPr id="33" name="Group 32">
            <a:extLst>
              <a:ext uri="{FF2B5EF4-FFF2-40B4-BE49-F238E27FC236}">
                <a16:creationId xmlns:a16="http://schemas.microsoft.com/office/drawing/2014/main" id="{CB95FDA0-E867-48A3-A8E9-CF0D699F60BE}"/>
              </a:ext>
            </a:extLst>
          </p:cNvPr>
          <p:cNvGrpSpPr/>
          <p:nvPr/>
        </p:nvGrpSpPr>
        <p:grpSpPr>
          <a:xfrm>
            <a:off x="2104051" y="1144663"/>
            <a:ext cx="8758668" cy="487291"/>
            <a:chOff x="1580362" y="1308572"/>
            <a:chExt cx="9554549" cy="570343"/>
          </a:xfrm>
        </p:grpSpPr>
        <p:sp>
          <p:nvSpPr>
            <p:cNvPr id="34" name="TextBox 33">
              <a:extLst>
                <a:ext uri="{FF2B5EF4-FFF2-40B4-BE49-F238E27FC236}">
                  <a16:creationId xmlns:a16="http://schemas.microsoft.com/office/drawing/2014/main" id="{9E264D07-6B47-45C3-9F0F-63FF8C8A08B5}"/>
                </a:ext>
              </a:extLst>
            </p:cNvPr>
            <p:cNvSpPr txBox="1"/>
            <p:nvPr/>
          </p:nvSpPr>
          <p:spPr>
            <a:xfrm>
              <a:off x="1580362" y="1308572"/>
              <a:ext cx="2324190"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35" name="TextBox 34">
              <a:extLst>
                <a:ext uri="{FF2B5EF4-FFF2-40B4-BE49-F238E27FC236}">
                  <a16:creationId xmlns:a16="http://schemas.microsoft.com/office/drawing/2014/main" id="{88362CCE-13B0-4ED6-9A64-76289DDE1428}"/>
                </a:ext>
              </a:extLst>
            </p:cNvPr>
            <p:cNvSpPr txBox="1"/>
            <p:nvPr/>
          </p:nvSpPr>
          <p:spPr>
            <a:xfrm>
              <a:off x="4434531" y="1308572"/>
              <a:ext cx="1428141"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36" name="TextBox 35">
              <a:extLst>
                <a:ext uri="{FF2B5EF4-FFF2-40B4-BE49-F238E27FC236}">
                  <a16:creationId xmlns:a16="http://schemas.microsoft.com/office/drawing/2014/main" id="{1DD5499A-4D94-4515-A0CB-0D61F1640030}"/>
                </a:ext>
              </a:extLst>
            </p:cNvPr>
            <p:cNvSpPr txBox="1"/>
            <p:nvPr/>
          </p:nvSpPr>
          <p:spPr>
            <a:xfrm>
              <a:off x="6813906" y="1338566"/>
              <a:ext cx="2000674"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37" name="TextBox 36">
              <a:extLst>
                <a:ext uri="{FF2B5EF4-FFF2-40B4-BE49-F238E27FC236}">
                  <a16:creationId xmlns:a16="http://schemas.microsoft.com/office/drawing/2014/main" id="{B0DFFA1D-CAAB-4725-8CB4-8D861F23D4AD}"/>
                </a:ext>
              </a:extLst>
            </p:cNvPr>
            <p:cNvSpPr txBox="1"/>
            <p:nvPr/>
          </p:nvSpPr>
          <p:spPr>
            <a:xfrm>
              <a:off x="9415824" y="1337883"/>
              <a:ext cx="1719087"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sp>
        <p:nvSpPr>
          <p:cNvPr id="25" name="Rectangle: Rounded Corners 24">
            <a:extLst>
              <a:ext uri="{FF2B5EF4-FFF2-40B4-BE49-F238E27FC236}">
                <a16:creationId xmlns:a16="http://schemas.microsoft.com/office/drawing/2014/main" id="{AD9CAF42-4723-4796-91CA-04143DEA6D16}"/>
              </a:ext>
            </a:extLst>
          </p:cNvPr>
          <p:cNvSpPr/>
          <p:nvPr/>
        </p:nvSpPr>
        <p:spPr>
          <a:xfrm rot="21438635">
            <a:off x="2416065" y="3259670"/>
            <a:ext cx="6824918" cy="510778"/>
          </a:xfrm>
          <a:prstGeom prst="roundRect">
            <a:avLst/>
          </a:prstGeom>
          <a:solidFill>
            <a:srgbClr val="FFFF99"/>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t>
            </a:r>
            <a:r>
              <a:rPr lang="en-US" sz="2400" b="1" dirty="0">
                <a:solidFill>
                  <a:prstClr val="black"/>
                </a:solidFill>
              </a:rPr>
              <a:t>ore</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results for denser and wider patterns</a:t>
            </a:r>
            <a:endParaRPr kumimoji="0" lang="he-I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itle 1">
            <a:extLst>
              <a:ext uri="{FF2B5EF4-FFF2-40B4-BE49-F238E27FC236}">
                <a16:creationId xmlns:a16="http://schemas.microsoft.com/office/drawing/2014/main" id="{9ADF3F66-E02C-430B-8080-C93069556E36}"/>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far-field</a:t>
            </a:r>
          </a:p>
        </p:txBody>
      </p:sp>
    </p:spTree>
    <p:custDataLst>
      <p:tags r:id="rId1"/>
    </p:custDataLst>
    <p:extLst>
      <p:ext uri="{BB962C8B-B14F-4D97-AF65-F5344CB8AC3E}">
        <p14:creationId xmlns:p14="http://schemas.microsoft.com/office/powerpoint/2010/main" val="326971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ECFF013-4CDF-4ADA-8955-F09D216B7699}"/>
              </a:ext>
            </a:extLst>
          </p:cNvPr>
          <p:cNvPicPr>
            <a:picLocks/>
          </p:cNvPicPr>
          <p:nvPr/>
        </p:nvPicPr>
        <p:blipFill>
          <a:blip r:embed="rId4"/>
          <a:stretch>
            <a:fillRect/>
          </a:stretch>
        </p:blipFill>
        <p:spPr>
          <a:xfrm>
            <a:off x="6669885" y="3677004"/>
            <a:ext cx="2011680" cy="2011680"/>
          </a:xfrm>
          <a:prstGeom prst="rect">
            <a:avLst/>
          </a:prstGeom>
          <a:ln>
            <a:solidFill>
              <a:schemeClr val="bg1">
                <a:lumMod val="50000"/>
              </a:schemeClr>
            </a:solidFill>
          </a:ln>
        </p:spPr>
      </p:pic>
      <p:sp>
        <p:nvSpPr>
          <p:cNvPr id="23" name="TextBox 22">
            <a:extLst>
              <a:ext uri="{FF2B5EF4-FFF2-40B4-BE49-F238E27FC236}">
                <a16:creationId xmlns:a16="http://schemas.microsoft.com/office/drawing/2014/main" id="{918B541A-A123-4571-968A-A57BCE0D31B6}"/>
              </a:ext>
            </a:extLst>
          </p:cNvPr>
          <p:cNvSpPr txBox="1"/>
          <p:nvPr/>
        </p:nvSpPr>
        <p:spPr>
          <a:xfrm>
            <a:off x="189754" y="313666"/>
            <a:ext cx="2432123" cy="830997"/>
          </a:xfrm>
          <a:prstGeom prst="rect">
            <a:avLst/>
          </a:prstGeom>
          <a:noFill/>
          <a:ln>
            <a:solidFill>
              <a:srgbClr val="FFCC66"/>
            </a:solidFill>
          </a:ln>
        </p:spPr>
        <p:txBody>
          <a:bodyPr wrap="square">
            <a:spAutoFit/>
          </a:bodyPr>
          <a:lstStyle/>
          <a:p>
            <a:r>
              <a:rPr lang="en-US" sz="2400" b="0" i="0" u="none" strike="noStrike" baseline="0" dirty="0">
                <a:solidFill>
                  <a:srgbClr val="FFC000"/>
                </a:solidFill>
                <a:latin typeface="LinLibertineT"/>
              </a:rPr>
              <a:t>Chicken breast thickness 140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sp>
        <p:nvSpPr>
          <p:cNvPr id="25" name="TextBox 24">
            <a:extLst>
              <a:ext uri="{FF2B5EF4-FFF2-40B4-BE49-F238E27FC236}">
                <a16:creationId xmlns:a16="http://schemas.microsoft.com/office/drawing/2014/main" id="{925C065D-736C-49AC-B286-DD3CA37F2437}"/>
              </a:ext>
            </a:extLst>
          </p:cNvPr>
          <p:cNvSpPr txBox="1"/>
          <p:nvPr/>
        </p:nvSpPr>
        <p:spPr>
          <a:xfrm>
            <a:off x="802107" y="2208409"/>
            <a:ext cx="1742654"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Dense</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26" name="TextBox 25">
            <a:extLst>
              <a:ext uri="{FF2B5EF4-FFF2-40B4-BE49-F238E27FC236}">
                <a16:creationId xmlns:a16="http://schemas.microsoft.com/office/drawing/2014/main" id="{D1F27ABB-A822-4DB4-A9C1-B2E1D4199368}"/>
              </a:ext>
            </a:extLst>
          </p:cNvPr>
          <p:cNvSpPr txBox="1"/>
          <p:nvPr/>
        </p:nvSpPr>
        <p:spPr>
          <a:xfrm>
            <a:off x="468573" y="4374596"/>
            <a:ext cx="1742654"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Sparse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1:16</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grpSp>
        <p:nvGrpSpPr>
          <p:cNvPr id="27" name="Group 26">
            <a:extLst>
              <a:ext uri="{FF2B5EF4-FFF2-40B4-BE49-F238E27FC236}">
                <a16:creationId xmlns:a16="http://schemas.microsoft.com/office/drawing/2014/main" id="{7A011F0B-FA6D-4B26-B958-E02CB5C1210F}"/>
              </a:ext>
            </a:extLst>
          </p:cNvPr>
          <p:cNvGrpSpPr/>
          <p:nvPr/>
        </p:nvGrpSpPr>
        <p:grpSpPr>
          <a:xfrm>
            <a:off x="2104051" y="1144663"/>
            <a:ext cx="8758668" cy="487291"/>
            <a:chOff x="1580362" y="1308572"/>
            <a:chExt cx="9554549" cy="570343"/>
          </a:xfrm>
        </p:grpSpPr>
        <p:sp>
          <p:nvSpPr>
            <p:cNvPr id="28" name="TextBox 27">
              <a:extLst>
                <a:ext uri="{FF2B5EF4-FFF2-40B4-BE49-F238E27FC236}">
                  <a16:creationId xmlns:a16="http://schemas.microsoft.com/office/drawing/2014/main" id="{3AA9FB38-9121-478B-9728-B8A21805BDDC}"/>
                </a:ext>
              </a:extLst>
            </p:cNvPr>
            <p:cNvSpPr txBox="1"/>
            <p:nvPr/>
          </p:nvSpPr>
          <p:spPr>
            <a:xfrm>
              <a:off x="1580362" y="1308572"/>
              <a:ext cx="2324190"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E99A00FB-F3EC-45D4-9B1D-6AEDFC46CBB9}"/>
                </a:ext>
              </a:extLst>
            </p:cNvPr>
            <p:cNvSpPr txBox="1"/>
            <p:nvPr/>
          </p:nvSpPr>
          <p:spPr>
            <a:xfrm>
              <a:off x="4434531" y="1308572"/>
              <a:ext cx="1428141"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30" name="TextBox 29">
              <a:extLst>
                <a:ext uri="{FF2B5EF4-FFF2-40B4-BE49-F238E27FC236}">
                  <a16:creationId xmlns:a16="http://schemas.microsoft.com/office/drawing/2014/main" id="{F3650AAA-B3F4-43F8-8A90-20903D836E40}"/>
                </a:ext>
              </a:extLst>
            </p:cNvPr>
            <p:cNvSpPr txBox="1"/>
            <p:nvPr/>
          </p:nvSpPr>
          <p:spPr>
            <a:xfrm>
              <a:off x="6813906" y="1338566"/>
              <a:ext cx="2000674"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31" name="TextBox 30">
              <a:extLst>
                <a:ext uri="{FF2B5EF4-FFF2-40B4-BE49-F238E27FC236}">
                  <a16:creationId xmlns:a16="http://schemas.microsoft.com/office/drawing/2014/main" id="{B1565AFB-2B75-434F-A4B7-45F28A04D43A}"/>
                </a:ext>
              </a:extLst>
            </p:cNvPr>
            <p:cNvSpPr txBox="1"/>
            <p:nvPr/>
          </p:nvSpPr>
          <p:spPr>
            <a:xfrm>
              <a:off x="9415824" y="1337883"/>
              <a:ext cx="1719087" cy="54034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pic>
        <p:nvPicPr>
          <p:cNvPr id="5" name="Picture 4">
            <a:extLst>
              <a:ext uri="{FF2B5EF4-FFF2-40B4-BE49-F238E27FC236}">
                <a16:creationId xmlns:a16="http://schemas.microsoft.com/office/drawing/2014/main" id="{2B400FDA-FC1C-47B8-BD39-B2ACD1D2D8D6}"/>
              </a:ext>
            </a:extLst>
          </p:cNvPr>
          <p:cNvPicPr>
            <a:picLocks/>
          </p:cNvPicPr>
          <p:nvPr/>
        </p:nvPicPr>
        <p:blipFill>
          <a:blip r:embed="rId5"/>
          <a:stretch>
            <a:fillRect/>
          </a:stretch>
        </p:blipFill>
        <p:spPr>
          <a:xfrm>
            <a:off x="1864005" y="1554070"/>
            <a:ext cx="2011680" cy="2011680"/>
          </a:xfrm>
          <a:prstGeom prst="rect">
            <a:avLst/>
          </a:prstGeom>
          <a:ln>
            <a:solidFill>
              <a:schemeClr val="bg1">
                <a:lumMod val="50000"/>
              </a:schemeClr>
            </a:solidFill>
          </a:ln>
        </p:spPr>
      </p:pic>
      <p:pic>
        <p:nvPicPr>
          <p:cNvPr id="35" name="Picture 34">
            <a:extLst>
              <a:ext uri="{FF2B5EF4-FFF2-40B4-BE49-F238E27FC236}">
                <a16:creationId xmlns:a16="http://schemas.microsoft.com/office/drawing/2014/main" id="{E9198F8F-C0AB-4FF7-A77C-D0602FAA6232}"/>
              </a:ext>
            </a:extLst>
          </p:cNvPr>
          <p:cNvPicPr>
            <a:picLocks/>
          </p:cNvPicPr>
          <p:nvPr/>
        </p:nvPicPr>
        <p:blipFill>
          <a:blip r:embed="rId6"/>
          <a:stretch>
            <a:fillRect/>
          </a:stretch>
        </p:blipFill>
        <p:spPr>
          <a:xfrm>
            <a:off x="4266945" y="1554070"/>
            <a:ext cx="2011680" cy="2011680"/>
          </a:xfrm>
          <a:prstGeom prst="rect">
            <a:avLst/>
          </a:prstGeom>
          <a:ln>
            <a:solidFill>
              <a:schemeClr val="bg1">
                <a:lumMod val="50000"/>
              </a:schemeClr>
            </a:solidFill>
          </a:ln>
        </p:spPr>
      </p:pic>
      <p:pic>
        <p:nvPicPr>
          <p:cNvPr id="37" name="Picture 36">
            <a:extLst>
              <a:ext uri="{FF2B5EF4-FFF2-40B4-BE49-F238E27FC236}">
                <a16:creationId xmlns:a16="http://schemas.microsoft.com/office/drawing/2014/main" id="{88623EE8-20B2-4668-88ED-CA8350DFC0A8}"/>
              </a:ext>
            </a:extLst>
          </p:cNvPr>
          <p:cNvPicPr>
            <a:picLocks/>
          </p:cNvPicPr>
          <p:nvPr/>
        </p:nvPicPr>
        <p:blipFill>
          <a:blip r:embed="rId7"/>
          <a:stretch>
            <a:fillRect/>
          </a:stretch>
        </p:blipFill>
        <p:spPr>
          <a:xfrm>
            <a:off x="6669885" y="1554070"/>
            <a:ext cx="2011680" cy="2011680"/>
          </a:xfrm>
          <a:prstGeom prst="rect">
            <a:avLst/>
          </a:prstGeom>
          <a:ln>
            <a:solidFill>
              <a:schemeClr val="bg1">
                <a:lumMod val="50000"/>
              </a:schemeClr>
            </a:solidFill>
          </a:ln>
        </p:spPr>
      </p:pic>
      <p:pic>
        <p:nvPicPr>
          <p:cNvPr id="39" name="Picture 38">
            <a:extLst>
              <a:ext uri="{FF2B5EF4-FFF2-40B4-BE49-F238E27FC236}">
                <a16:creationId xmlns:a16="http://schemas.microsoft.com/office/drawing/2014/main" id="{98827F4C-BDF2-448B-9FBE-BDBA0F61AE55}"/>
              </a:ext>
            </a:extLst>
          </p:cNvPr>
          <p:cNvPicPr>
            <a:picLocks/>
          </p:cNvPicPr>
          <p:nvPr/>
        </p:nvPicPr>
        <p:blipFill>
          <a:blip r:embed="rId8"/>
          <a:stretch>
            <a:fillRect/>
          </a:stretch>
        </p:blipFill>
        <p:spPr>
          <a:xfrm>
            <a:off x="9072825" y="1554070"/>
            <a:ext cx="2011680" cy="2011680"/>
          </a:xfrm>
          <a:prstGeom prst="rect">
            <a:avLst/>
          </a:prstGeom>
          <a:ln>
            <a:solidFill>
              <a:schemeClr val="bg1">
                <a:lumMod val="50000"/>
              </a:schemeClr>
            </a:solidFill>
          </a:ln>
        </p:spPr>
      </p:pic>
      <p:pic>
        <p:nvPicPr>
          <p:cNvPr id="41" name="Picture 40">
            <a:extLst>
              <a:ext uri="{FF2B5EF4-FFF2-40B4-BE49-F238E27FC236}">
                <a16:creationId xmlns:a16="http://schemas.microsoft.com/office/drawing/2014/main" id="{8C4FBDC3-9E3E-483F-AB6E-AAD963EEEEC4}"/>
              </a:ext>
            </a:extLst>
          </p:cNvPr>
          <p:cNvPicPr>
            <a:picLocks/>
          </p:cNvPicPr>
          <p:nvPr/>
        </p:nvPicPr>
        <p:blipFill>
          <a:blip r:embed="rId9"/>
          <a:stretch>
            <a:fillRect/>
          </a:stretch>
        </p:blipFill>
        <p:spPr>
          <a:xfrm>
            <a:off x="1864005" y="3677004"/>
            <a:ext cx="2011680" cy="2011680"/>
          </a:xfrm>
          <a:prstGeom prst="rect">
            <a:avLst/>
          </a:prstGeom>
          <a:ln>
            <a:solidFill>
              <a:schemeClr val="bg1">
                <a:lumMod val="50000"/>
              </a:schemeClr>
            </a:solidFill>
          </a:ln>
        </p:spPr>
      </p:pic>
      <p:pic>
        <p:nvPicPr>
          <p:cNvPr id="43" name="Picture 42">
            <a:extLst>
              <a:ext uri="{FF2B5EF4-FFF2-40B4-BE49-F238E27FC236}">
                <a16:creationId xmlns:a16="http://schemas.microsoft.com/office/drawing/2014/main" id="{C6D13275-0B64-4F62-84EC-052A40CECED6}"/>
              </a:ext>
            </a:extLst>
          </p:cNvPr>
          <p:cNvPicPr>
            <a:picLocks/>
          </p:cNvPicPr>
          <p:nvPr/>
        </p:nvPicPr>
        <p:blipFill>
          <a:blip r:embed="rId10"/>
          <a:stretch>
            <a:fillRect/>
          </a:stretch>
        </p:blipFill>
        <p:spPr>
          <a:xfrm>
            <a:off x="4266945" y="3677004"/>
            <a:ext cx="2011680" cy="2011680"/>
          </a:xfrm>
          <a:prstGeom prst="rect">
            <a:avLst/>
          </a:prstGeom>
          <a:ln>
            <a:solidFill>
              <a:schemeClr val="bg1">
                <a:lumMod val="50000"/>
              </a:schemeClr>
            </a:solidFill>
          </a:ln>
        </p:spPr>
      </p:pic>
      <p:pic>
        <p:nvPicPr>
          <p:cNvPr id="47" name="Picture 46">
            <a:extLst>
              <a:ext uri="{FF2B5EF4-FFF2-40B4-BE49-F238E27FC236}">
                <a16:creationId xmlns:a16="http://schemas.microsoft.com/office/drawing/2014/main" id="{F574D182-DAC7-476C-BB78-136F9B5B90A6}"/>
              </a:ext>
            </a:extLst>
          </p:cNvPr>
          <p:cNvPicPr>
            <a:picLocks/>
          </p:cNvPicPr>
          <p:nvPr/>
        </p:nvPicPr>
        <p:blipFill>
          <a:blip r:embed="rId11"/>
          <a:stretch>
            <a:fillRect/>
          </a:stretch>
        </p:blipFill>
        <p:spPr>
          <a:xfrm>
            <a:off x="9072825" y="3677004"/>
            <a:ext cx="2011680" cy="2011680"/>
          </a:xfrm>
          <a:prstGeom prst="rect">
            <a:avLst/>
          </a:prstGeom>
          <a:ln>
            <a:solidFill>
              <a:schemeClr val="bg1">
                <a:lumMod val="50000"/>
              </a:schemeClr>
            </a:solidFill>
          </a:ln>
        </p:spPr>
      </p:pic>
      <p:sp>
        <p:nvSpPr>
          <p:cNvPr id="18" name="Rectangle 17">
            <a:extLst>
              <a:ext uri="{FF2B5EF4-FFF2-40B4-BE49-F238E27FC236}">
                <a16:creationId xmlns:a16="http://schemas.microsoft.com/office/drawing/2014/main" id="{E81632C1-1C14-4AC4-A56A-11D249F95FC8}"/>
              </a:ext>
            </a:extLst>
          </p:cNvPr>
          <p:cNvSpPr/>
          <p:nvPr/>
        </p:nvSpPr>
        <p:spPr>
          <a:xfrm>
            <a:off x="4266945" y="1554070"/>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83E551A-A0CE-4C81-B9AC-A7A0C0DB2BB8}"/>
              </a:ext>
            </a:extLst>
          </p:cNvPr>
          <p:cNvSpPr/>
          <p:nvPr/>
        </p:nvSpPr>
        <p:spPr>
          <a:xfrm>
            <a:off x="9082109" y="1554070"/>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F75C44E-1438-41F3-882C-D2936EDD5499}"/>
              </a:ext>
            </a:extLst>
          </p:cNvPr>
          <p:cNvSpPr/>
          <p:nvPr/>
        </p:nvSpPr>
        <p:spPr>
          <a:xfrm>
            <a:off x="1864005" y="3677004"/>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itle 1">
            <a:extLst>
              <a:ext uri="{FF2B5EF4-FFF2-40B4-BE49-F238E27FC236}">
                <a16:creationId xmlns:a16="http://schemas.microsoft.com/office/drawing/2014/main" id="{4A675103-7687-453F-BAB1-A20EB0DA5D8E}"/>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near-field</a:t>
            </a:r>
          </a:p>
        </p:txBody>
      </p:sp>
      <p:sp>
        <p:nvSpPr>
          <p:cNvPr id="24" name="Rectangle 23">
            <a:extLst>
              <a:ext uri="{FF2B5EF4-FFF2-40B4-BE49-F238E27FC236}">
                <a16:creationId xmlns:a16="http://schemas.microsoft.com/office/drawing/2014/main" id="{33221BDA-0A26-4946-B052-45D4D54B3BEB}"/>
              </a:ext>
            </a:extLst>
          </p:cNvPr>
          <p:cNvSpPr/>
          <p:nvPr/>
        </p:nvSpPr>
        <p:spPr>
          <a:xfrm>
            <a:off x="6669885" y="1549065"/>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8C19B8F9-63ED-4999-B7CF-3A52CD3292F6}"/>
              </a:ext>
            </a:extLst>
          </p:cNvPr>
          <p:cNvSpPr/>
          <p:nvPr/>
        </p:nvSpPr>
        <p:spPr>
          <a:xfrm>
            <a:off x="6669885" y="3677004"/>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45782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24"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815941-744D-46D9-9252-1469F612FC8F}"/>
              </a:ext>
            </a:extLst>
          </p:cNvPr>
          <p:cNvPicPr>
            <a:picLocks/>
          </p:cNvPicPr>
          <p:nvPr/>
        </p:nvPicPr>
        <p:blipFill>
          <a:blip r:embed="rId4"/>
          <a:stretch>
            <a:fillRect/>
          </a:stretch>
        </p:blipFill>
        <p:spPr>
          <a:xfrm>
            <a:off x="1495168" y="1648690"/>
            <a:ext cx="2011680" cy="2011680"/>
          </a:xfrm>
          <a:prstGeom prst="rect">
            <a:avLst/>
          </a:prstGeom>
          <a:ln>
            <a:solidFill>
              <a:schemeClr val="bg1">
                <a:lumMod val="50000"/>
              </a:schemeClr>
            </a:solidFill>
          </a:ln>
        </p:spPr>
      </p:pic>
      <p:pic>
        <p:nvPicPr>
          <p:cNvPr id="17" name="Picture 16">
            <a:extLst>
              <a:ext uri="{FF2B5EF4-FFF2-40B4-BE49-F238E27FC236}">
                <a16:creationId xmlns:a16="http://schemas.microsoft.com/office/drawing/2014/main" id="{593BE406-B7D3-4FC1-A6CC-3CEE2BC357F1}"/>
              </a:ext>
            </a:extLst>
          </p:cNvPr>
          <p:cNvPicPr>
            <a:picLocks/>
          </p:cNvPicPr>
          <p:nvPr/>
        </p:nvPicPr>
        <p:blipFill>
          <a:blip r:embed="rId5"/>
          <a:stretch>
            <a:fillRect/>
          </a:stretch>
        </p:blipFill>
        <p:spPr>
          <a:xfrm>
            <a:off x="3982639" y="1648690"/>
            <a:ext cx="2011680" cy="2011680"/>
          </a:xfrm>
          <a:prstGeom prst="rect">
            <a:avLst/>
          </a:prstGeom>
          <a:ln>
            <a:solidFill>
              <a:schemeClr val="bg1">
                <a:lumMod val="50000"/>
              </a:schemeClr>
            </a:solidFill>
          </a:ln>
        </p:spPr>
      </p:pic>
      <p:pic>
        <p:nvPicPr>
          <p:cNvPr id="20" name="Picture 19">
            <a:extLst>
              <a:ext uri="{FF2B5EF4-FFF2-40B4-BE49-F238E27FC236}">
                <a16:creationId xmlns:a16="http://schemas.microsoft.com/office/drawing/2014/main" id="{33C75C9C-0601-49C7-A2D2-C0EB9B11B6DC}"/>
              </a:ext>
            </a:extLst>
          </p:cNvPr>
          <p:cNvPicPr>
            <a:picLocks/>
          </p:cNvPicPr>
          <p:nvPr/>
        </p:nvPicPr>
        <p:blipFill>
          <a:blip r:embed="rId6"/>
          <a:stretch>
            <a:fillRect/>
          </a:stretch>
        </p:blipFill>
        <p:spPr>
          <a:xfrm>
            <a:off x="6524390" y="1648690"/>
            <a:ext cx="2011680" cy="2011680"/>
          </a:xfrm>
          <a:prstGeom prst="rect">
            <a:avLst/>
          </a:prstGeom>
          <a:ln>
            <a:solidFill>
              <a:schemeClr val="bg1">
                <a:lumMod val="50000"/>
              </a:schemeClr>
            </a:solidFill>
          </a:ln>
        </p:spPr>
      </p:pic>
      <p:pic>
        <p:nvPicPr>
          <p:cNvPr id="22" name="Picture 21">
            <a:extLst>
              <a:ext uri="{FF2B5EF4-FFF2-40B4-BE49-F238E27FC236}">
                <a16:creationId xmlns:a16="http://schemas.microsoft.com/office/drawing/2014/main" id="{70668440-2FAC-4BA9-B492-B267C102A244}"/>
              </a:ext>
            </a:extLst>
          </p:cNvPr>
          <p:cNvPicPr>
            <a:picLocks/>
          </p:cNvPicPr>
          <p:nvPr/>
        </p:nvPicPr>
        <p:blipFill>
          <a:blip r:embed="rId7"/>
          <a:stretch>
            <a:fillRect/>
          </a:stretch>
        </p:blipFill>
        <p:spPr>
          <a:xfrm>
            <a:off x="9039002" y="1648690"/>
            <a:ext cx="2011680" cy="2011680"/>
          </a:xfrm>
          <a:prstGeom prst="rect">
            <a:avLst/>
          </a:prstGeom>
          <a:ln>
            <a:solidFill>
              <a:schemeClr val="bg1">
                <a:lumMod val="50000"/>
              </a:schemeClr>
            </a:solidFill>
          </a:ln>
        </p:spPr>
      </p:pic>
      <p:pic>
        <p:nvPicPr>
          <p:cNvPr id="24" name="Picture 23">
            <a:extLst>
              <a:ext uri="{FF2B5EF4-FFF2-40B4-BE49-F238E27FC236}">
                <a16:creationId xmlns:a16="http://schemas.microsoft.com/office/drawing/2014/main" id="{FF4F37B7-D59A-4FA3-833F-C26757BB7861}"/>
              </a:ext>
            </a:extLst>
          </p:cNvPr>
          <p:cNvPicPr>
            <a:picLocks/>
          </p:cNvPicPr>
          <p:nvPr/>
        </p:nvPicPr>
        <p:blipFill>
          <a:blip r:embed="rId8"/>
          <a:stretch>
            <a:fillRect/>
          </a:stretch>
        </p:blipFill>
        <p:spPr>
          <a:xfrm>
            <a:off x="1495168" y="3804611"/>
            <a:ext cx="2011680" cy="2011680"/>
          </a:xfrm>
          <a:prstGeom prst="rect">
            <a:avLst/>
          </a:prstGeom>
          <a:ln>
            <a:solidFill>
              <a:schemeClr val="bg1">
                <a:lumMod val="50000"/>
              </a:schemeClr>
            </a:solidFill>
          </a:ln>
        </p:spPr>
      </p:pic>
      <p:pic>
        <p:nvPicPr>
          <p:cNvPr id="38" name="Picture 37">
            <a:extLst>
              <a:ext uri="{FF2B5EF4-FFF2-40B4-BE49-F238E27FC236}">
                <a16:creationId xmlns:a16="http://schemas.microsoft.com/office/drawing/2014/main" id="{FA2E7C89-7BDE-4060-962C-317D3A6F7CB9}"/>
              </a:ext>
            </a:extLst>
          </p:cNvPr>
          <p:cNvPicPr>
            <a:picLocks/>
          </p:cNvPicPr>
          <p:nvPr/>
        </p:nvPicPr>
        <p:blipFill>
          <a:blip r:embed="rId9"/>
          <a:stretch>
            <a:fillRect/>
          </a:stretch>
        </p:blipFill>
        <p:spPr>
          <a:xfrm>
            <a:off x="3982639" y="3804611"/>
            <a:ext cx="2011680" cy="2011680"/>
          </a:xfrm>
          <a:prstGeom prst="rect">
            <a:avLst/>
          </a:prstGeom>
          <a:ln>
            <a:solidFill>
              <a:schemeClr val="bg1">
                <a:lumMod val="50000"/>
              </a:schemeClr>
            </a:solidFill>
          </a:ln>
        </p:spPr>
      </p:pic>
      <p:pic>
        <p:nvPicPr>
          <p:cNvPr id="40" name="Picture 39">
            <a:extLst>
              <a:ext uri="{FF2B5EF4-FFF2-40B4-BE49-F238E27FC236}">
                <a16:creationId xmlns:a16="http://schemas.microsoft.com/office/drawing/2014/main" id="{0CB5D104-7F4E-4C64-9DD9-5D4FDFD3B252}"/>
              </a:ext>
            </a:extLst>
          </p:cNvPr>
          <p:cNvPicPr>
            <a:picLocks/>
          </p:cNvPicPr>
          <p:nvPr/>
        </p:nvPicPr>
        <p:blipFill>
          <a:blip r:embed="rId10"/>
          <a:stretch>
            <a:fillRect/>
          </a:stretch>
        </p:blipFill>
        <p:spPr>
          <a:xfrm>
            <a:off x="6524390" y="3804611"/>
            <a:ext cx="2011680" cy="2011680"/>
          </a:xfrm>
          <a:prstGeom prst="rect">
            <a:avLst/>
          </a:prstGeom>
          <a:ln>
            <a:solidFill>
              <a:schemeClr val="bg1">
                <a:lumMod val="50000"/>
              </a:schemeClr>
            </a:solidFill>
          </a:ln>
        </p:spPr>
      </p:pic>
      <p:pic>
        <p:nvPicPr>
          <p:cNvPr id="42" name="Picture 41">
            <a:extLst>
              <a:ext uri="{FF2B5EF4-FFF2-40B4-BE49-F238E27FC236}">
                <a16:creationId xmlns:a16="http://schemas.microsoft.com/office/drawing/2014/main" id="{DB142FA6-185A-4A0A-AF2F-75F92652CA88}"/>
              </a:ext>
            </a:extLst>
          </p:cNvPr>
          <p:cNvPicPr>
            <a:picLocks/>
          </p:cNvPicPr>
          <p:nvPr/>
        </p:nvPicPr>
        <p:blipFill>
          <a:blip r:embed="rId11"/>
          <a:stretch>
            <a:fillRect/>
          </a:stretch>
        </p:blipFill>
        <p:spPr>
          <a:xfrm>
            <a:off x="9039002" y="3804611"/>
            <a:ext cx="2011680" cy="2011680"/>
          </a:xfrm>
          <a:prstGeom prst="rect">
            <a:avLst/>
          </a:prstGeom>
          <a:ln>
            <a:solidFill>
              <a:schemeClr val="bg1">
                <a:lumMod val="50000"/>
              </a:schemeClr>
            </a:solidFill>
          </a:ln>
        </p:spPr>
      </p:pic>
      <p:sp>
        <p:nvSpPr>
          <p:cNvPr id="7" name="TextBox 6">
            <a:extLst>
              <a:ext uri="{FF2B5EF4-FFF2-40B4-BE49-F238E27FC236}">
                <a16:creationId xmlns:a16="http://schemas.microsoft.com/office/drawing/2014/main" id="{443AB584-1D59-4740-B968-FB7B7D7AA58C}"/>
              </a:ext>
            </a:extLst>
          </p:cNvPr>
          <p:cNvSpPr txBox="1"/>
          <p:nvPr/>
        </p:nvSpPr>
        <p:spPr>
          <a:xfrm>
            <a:off x="328180" y="2210774"/>
            <a:ext cx="1915699"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Dense</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8" name="TextBox 7">
            <a:extLst>
              <a:ext uri="{FF2B5EF4-FFF2-40B4-BE49-F238E27FC236}">
                <a16:creationId xmlns:a16="http://schemas.microsoft.com/office/drawing/2014/main" id="{2C3D3A67-81B0-47B4-9430-3621068D873E}"/>
              </a:ext>
            </a:extLst>
          </p:cNvPr>
          <p:cNvSpPr txBox="1"/>
          <p:nvPr/>
        </p:nvSpPr>
        <p:spPr>
          <a:xfrm>
            <a:off x="-153561" y="4713998"/>
            <a:ext cx="1915699"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Sparse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
                <a:ea typeface="+mn-ea"/>
                <a:cs typeface="+mn-cs"/>
              </a:rPr>
              <a:t>1:16</a:t>
            </a:r>
            <a:endParaRPr kumimoji="0" lang="LID4096" sz="2400" b="0" i="0" u="none" strike="noStrike" kern="1200" cap="none" spc="0" normalizeH="0" baseline="0" noProof="0" dirty="0">
              <a:ln>
                <a:noFill/>
              </a:ln>
              <a:solidFill>
                <a:prstClr val="black"/>
              </a:solidFill>
              <a:effectLst/>
              <a:uLnTx/>
              <a:uFillTx/>
              <a:latin typeface="LinLibertineT"/>
              <a:ea typeface="+mn-ea"/>
              <a:cs typeface="+mn-cs"/>
            </a:endParaRPr>
          </a:p>
        </p:txBody>
      </p:sp>
      <p:grpSp>
        <p:nvGrpSpPr>
          <p:cNvPr id="9" name="Group 8">
            <a:extLst>
              <a:ext uri="{FF2B5EF4-FFF2-40B4-BE49-F238E27FC236}">
                <a16:creationId xmlns:a16="http://schemas.microsoft.com/office/drawing/2014/main" id="{0AC9F022-D411-4A8F-96F7-D24EC0E4F633}"/>
              </a:ext>
            </a:extLst>
          </p:cNvPr>
          <p:cNvGrpSpPr/>
          <p:nvPr/>
        </p:nvGrpSpPr>
        <p:grpSpPr>
          <a:xfrm>
            <a:off x="1697881" y="1222844"/>
            <a:ext cx="9114041" cy="491659"/>
            <a:chOff x="1697881" y="1308572"/>
            <a:chExt cx="9043564" cy="491659"/>
          </a:xfrm>
        </p:grpSpPr>
        <p:sp>
          <p:nvSpPr>
            <p:cNvPr id="10" name="TextBox 9">
              <a:extLst>
                <a:ext uri="{FF2B5EF4-FFF2-40B4-BE49-F238E27FC236}">
                  <a16:creationId xmlns:a16="http://schemas.microsoft.com/office/drawing/2014/main" id="{6C5A2DD1-4B2A-490D-82D2-90A07BBF76BC}"/>
                </a:ext>
              </a:extLst>
            </p:cNvPr>
            <p:cNvSpPr txBox="1"/>
            <p:nvPr/>
          </p:nvSpPr>
          <p:spPr>
            <a:xfrm>
              <a:off x="1697881" y="1308572"/>
              <a:ext cx="236656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2BFAD674-2EA2-4B62-B9E1-ED8C93E27526}"/>
                </a:ext>
              </a:extLst>
            </p:cNvPr>
            <p:cNvSpPr txBox="1"/>
            <p:nvPr/>
          </p:nvSpPr>
          <p:spPr>
            <a:xfrm>
              <a:off x="4667859" y="1308572"/>
              <a:ext cx="14281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12" name="TextBox 11">
              <a:extLst>
                <a:ext uri="{FF2B5EF4-FFF2-40B4-BE49-F238E27FC236}">
                  <a16:creationId xmlns:a16="http://schemas.microsoft.com/office/drawing/2014/main" id="{7BAE1D14-D1F8-400B-B3F3-E76483CF53B6}"/>
                </a:ext>
              </a:extLst>
            </p:cNvPr>
            <p:cNvSpPr txBox="1"/>
            <p:nvPr/>
          </p:nvSpPr>
          <p:spPr>
            <a:xfrm>
              <a:off x="6813906" y="1338566"/>
              <a:ext cx="20006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B41B29E7-721A-4099-8F30-1B0AF028D2EE}"/>
                </a:ext>
              </a:extLst>
            </p:cNvPr>
            <p:cNvSpPr txBox="1"/>
            <p:nvPr/>
          </p:nvSpPr>
          <p:spPr>
            <a:xfrm>
              <a:off x="9022358" y="1338566"/>
              <a:ext cx="171908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sp>
        <p:nvSpPr>
          <p:cNvPr id="14" name="Rectangle 13">
            <a:extLst>
              <a:ext uri="{FF2B5EF4-FFF2-40B4-BE49-F238E27FC236}">
                <a16:creationId xmlns:a16="http://schemas.microsoft.com/office/drawing/2014/main" id="{AF85DFB4-3502-41EB-BA66-63DBFED1363C}"/>
              </a:ext>
            </a:extLst>
          </p:cNvPr>
          <p:cNvSpPr/>
          <p:nvPr/>
        </p:nvSpPr>
        <p:spPr>
          <a:xfrm>
            <a:off x="1495168" y="3791808"/>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A9333629-BA68-4AEF-ACF8-75051928EB4E}"/>
              </a:ext>
            </a:extLst>
          </p:cNvPr>
          <p:cNvSpPr txBox="1"/>
          <p:nvPr/>
        </p:nvSpPr>
        <p:spPr>
          <a:xfrm>
            <a:off x="189754" y="313666"/>
            <a:ext cx="2706439" cy="830997"/>
          </a:xfrm>
          <a:prstGeom prst="rect">
            <a:avLst/>
          </a:prstGeom>
          <a:noFill/>
          <a:ln>
            <a:solidFill>
              <a:srgbClr val="FFCC66"/>
            </a:solidFill>
          </a:ln>
        </p:spPr>
        <p:txBody>
          <a:bodyPr wrap="square">
            <a:spAutoFit/>
          </a:bodyPr>
          <a:lstStyle/>
          <a:p>
            <a:r>
              <a:rPr lang="en-US" sz="2400" dirty="0">
                <a:solidFill>
                  <a:srgbClr val="FFC000"/>
                </a:solidFill>
                <a:latin typeface="LinLibertineT"/>
              </a:rPr>
              <a:t>Chicken breast thickness </a:t>
            </a:r>
            <a:r>
              <a:rPr lang="he-IL" sz="2400" b="0" i="0" u="none" strike="noStrike" baseline="0" dirty="0">
                <a:solidFill>
                  <a:srgbClr val="FFC000"/>
                </a:solidFill>
                <a:latin typeface="LinLibertineT"/>
              </a:rPr>
              <a:t>140</a:t>
            </a:r>
            <a:r>
              <a:rPr lang="en-US" sz="2400" b="0" i="0" u="none" strike="noStrike" baseline="0" dirty="0">
                <a:solidFill>
                  <a:srgbClr val="FFC000"/>
                </a:solidFill>
                <a:latin typeface="LinLibertineT"/>
              </a:rPr>
              <a:t>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sp>
        <p:nvSpPr>
          <p:cNvPr id="26" name="TextBox 25">
            <a:extLst>
              <a:ext uri="{FF2B5EF4-FFF2-40B4-BE49-F238E27FC236}">
                <a16:creationId xmlns:a16="http://schemas.microsoft.com/office/drawing/2014/main" id="{43ABFB12-1AD6-4E91-919D-D8F0ADE403C1}"/>
              </a:ext>
            </a:extLst>
          </p:cNvPr>
          <p:cNvSpPr txBox="1"/>
          <p:nvPr/>
        </p:nvSpPr>
        <p:spPr>
          <a:xfrm>
            <a:off x="2080532" y="2991588"/>
            <a:ext cx="1660978" cy="400110"/>
          </a:xfrm>
          <a:prstGeom prst="rect">
            <a:avLst/>
          </a:prstGeom>
          <a:noFill/>
          <a:ln>
            <a:noFill/>
          </a:ln>
        </p:spPr>
        <p:txBody>
          <a:bodyPr wrap="square">
            <a:spAutoFit/>
          </a:bodyPr>
          <a:lstStyle/>
          <a:p>
            <a:pPr algn="ctr"/>
            <a:r>
              <a:rPr lang="he-IL" sz="2000" b="0" i="0" u="none" strike="noStrike" baseline="0" dirty="0">
                <a:solidFill>
                  <a:srgbClr val="00FFFF"/>
                </a:solidFill>
                <a:latin typeface="LinLibertineT"/>
              </a:rPr>
              <a:t>17</a:t>
            </a:r>
            <a:r>
              <a:rPr lang="en-US" sz="2000" b="0" i="0" u="none" strike="noStrike" baseline="0" dirty="0">
                <a:solidFill>
                  <a:srgbClr val="00FFFF"/>
                </a:solidFill>
                <a:latin typeface="LinLibertineT"/>
              </a:rPr>
              <a:t> </a:t>
            </a:r>
            <a:r>
              <a:rPr lang="en-US" sz="2000" dirty="0" err="1">
                <a:solidFill>
                  <a:srgbClr val="00FFFF"/>
                </a:solidFill>
                <a:latin typeface="LinLibertineT"/>
              </a:rPr>
              <a:t>μm</a:t>
            </a:r>
            <a:r>
              <a:rPr lang="en-US" sz="2000" b="0" i="0" u="none" strike="noStrike" baseline="0" dirty="0">
                <a:solidFill>
                  <a:srgbClr val="00FFFF"/>
                </a:solidFill>
                <a:latin typeface="LinLibertineT"/>
              </a:rPr>
              <a:t> </a:t>
            </a:r>
          </a:p>
        </p:txBody>
      </p:sp>
      <p:grpSp>
        <p:nvGrpSpPr>
          <p:cNvPr id="29" name="Group 28">
            <a:extLst>
              <a:ext uri="{FF2B5EF4-FFF2-40B4-BE49-F238E27FC236}">
                <a16:creationId xmlns:a16="http://schemas.microsoft.com/office/drawing/2014/main" id="{91CC7551-B64A-4035-8FFA-349AAD3B9C96}"/>
              </a:ext>
            </a:extLst>
          </p:cNvPr>
          <p:cNvGrpSpPr/>
          <p:nvPr/>
        </p:nvGrpSpPr>
        <p:grpSpPr>
          <a:xfrm>
            <a:off x="1726194" y="3294139"/>
            <a:ext cx="1677559" cy="206223"/>
            <a:chOff x="1534719" y="4049169"/>
            <a:chExt cx="1914539" cy="193300"/>
          </a:xfrm>
        </p:grpSpPr>
        <p:cxnSp>
          <p:nvCxnSpPr>
            <p:cNvPr id="6" name="Straight Connector 5">
              <a:extLst>
                <a:ext uri="{FF2B5EF4-FFF2-40B4-BE49-F238E27FC236}">
                  <a16:creationId xmlns:a16="http://schemas.microsoft.com/office/drawing/2014/main" id="{4898E969-5AE7-4296-96FE-AF3682D11B2E}"/>
                </a:ext>
              </a:extLst>
            </p:cNvPr>
            <p:cNvCxnSpPr/>
            <p:nvPr/>
          </p:nvCxnSpPr>
          <p:spPr>
            <a:xfrm>
              <a:off x="1534719" y="4140614"/>
              <a:ext cx="1905000" cy="0"/>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A2F56C-1111-4A7B-800B-F3D09A1B5E7A}"/>
                </a:ext>
              </a:extLst>
            </p:cNvPr>
            <p:cNvCxnSpPr>
              <a:cxnSpLocks/>
            </p:cNvCxnSpPr>
            <p:nvPr/>
          </p:nvCxnSpPr>
          <p:spPr>
            <a:xfrm>
              <a:off x="1558939" y="4049169"/>
              <a:ext cx="0" cy="19330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AA6D10-C0BB-4461-9ED7-56AE2DE04A56}"/>
                </a:ext>
              </a:extLst>
            </p:cNvPr>
            <p:cNvCxnSpPr>
              <a:cxnSpLocks/>
            </p:cNvCxnSpPr>
            <p:nvPr/>
          </p:nvCxnSpPr>
          <p:spPr>
            <a:xfrm>
              <a:off x="3449258" y="4049169"/>
              <a:ext cx="0" cy="19330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B51ED0DE-FF4A-439A-AEE9-C96FD76B1E00}"/>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near-field</a:t>
            </a:r>
          </a:p>
        </p:txBody>
      </p:sp>
    </p:spTree>
    <p:custDataLst>
      <p:tags r:id="rId1"/>
    </p:custDataLst>
    <p:extLst>
      <p:ext uri="{BB962C8B-B14F-4D97-AF65-F5344CB8AC3E}">
        <p14:creationId xmlns:p14="http://schemas.microsoft.com/office/powerpoint/2010/main" val="251876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42C45-5D5C-4583-A21F-A448EF9D6F42}"/>
              </a:ext>
            </a:extLst>
          </p:cNvPr>
          <p:cNvPicPr>
            <a:picLocks/>
          </p:cNvPicPr>
          <p:nvPr/>
        </p:nvPicPr>
        <p:blipFill>
          <a:blip r:embed="rId4"/>
          <a:stretch>
            <a:fillRect/>
          </a:stretch>
        </p:blipFill>
        <p:spPr>
          <a:xfrm>
            <a:off x="1598514" y="1618251"/>
            <a:ext cx="2011680" cy="2011680"/>
          </a:xfrm>
          <a:prstGeom prst="rect">
            <a:avLst/>
          </a:prstGeom>
          <a:ln>
            <a:solidFill>
              <a:schemeClr val="bg1">
                <a:lumMod val="50000"/>
              </a:schemeClr>
            </a:solidFill>
          </a:ln>
        </p:spPr>
      </p:pic>
      <p:pic>
        <p:nvPicPr>
          <p:cNvPr id="36" name="Picture 35">
            <a:extLst>
              <a:ext uri="{FF2B5EF4-FFF2-40B4-BE49-F238E27FC236}">
                <a16:creationId xmlns:a16="http://schemas.microsoft.com/office/drawing/2014/main" id="{2BC50F91-52CF-41A1-A28A-49C238D38170}"/>
              </a:ext>
            </a:extLst>
          </p:cNvPr>
          <p:cNvPicPr>
            <a:picLocks/>
          </p:cNvPicPr>
          <p:nvPr/>
        </p:nvPicPr>
        <p:blipFill>
          <a:blip r:embed="rId5"/>
          <a:stretch>
            <a:fillRect/>
          </a:stretch>
        </p:blipFill>
        <p:spPr>
          <a:xfrm>
            <a:off x="4021212" y="1618251"/>
            <a:ext cx="2011680" cy="2011680"/>
          </a:xfrm>
          <a:prstGeom prst="rect">
            <a:avLst/>
          </a:prstGeom>
          <a:ln>
            <a:solidFill>
              <a:schemeClr val="bg1">
                <a:lumMod val="50000"/>
              </a:schemeClr>
            </a:solidFill>
          </a:ln>
        </p:spPr>
      </p:pic>
      <p:pic>
        <p:nvPicPr>
          <p:cNvPr id="38" name="Picture 37">
            <a:extLst>
              <a:ext uri="{FF2B5EF4-FFF2-40B4-BE49-F238E27FC236}">
                <a16:creationId xmlns:a16="http://schemas.microsoft.com/office/drawing/2014/main" id="{D838055C-6924-4F74-B421-D248A9B554AD}"/>
              </a:ext>
            </a:extLst>
          </p:cNvPr>
          <p:cNvPicPr>
            <a:picLocks/>
          </p:cNvPicPr>
          <p:nvPr/>
        </p:nvPicPr>
        <p:blipFill>
          <a:blip r:embed="rId6"/>
          <a:stretch>
            <a:fillRect/>
          </a:stretch>
        </p:blipFill>
        <p:spPr>
          <a:xfrm>
            <a:off x="6443910" y="1618251"/>
            <a:ext cx="2011680" cy="2011680"/>
          </a:xfrm>
          <a:prstGeom prst="rect">
            <a:avLst/>
          </a:prstGeom>
          <a:ln>
            <a:solidFill>
              <a:schemeClr val="bg1">
                <a:lumMod val="50000"/>
              </a:schemeClr>
            </a:solidFill>
          </a:ln>
        </p:spPr>
      </p:pic>
      <p:pic>
        <p:nvPicPr>
          <p:cNvPr id="40" name="Picture 39">
            <a:extLst>
              <a:ext uri="{FF2B5EF4-FFF2-40B4-BE49-F238E27FC236}">
                <a16:creationId xmlns:a16="http://schemas.microsoft.com/office/drawing/2014/main" id="{1A398C48-26E2-4DB4-AB16-A9E07CED0722}"/>
              </a:ext>
            </a:extLst>
          </p:cNvPr>
          <p:cNvPicPr>
            <a:picLocks/>
          </p:cNvPicPr>
          <p:nvPr/>
        </p:nvPicPr>
        <p:blipFill>
          <a:blip r:embed="rId7">
            <a:lum contrast="40000"/>
          </a:blip>
          <a:stretch>
            <a:fillRect/>
          </a:stretch>
        </p:blipFill>
        <p:spPr>
          <a:xfrm>
            <a:off x="8866609" y="1618251"/>
            <a:ext cx="2011680" cy="2011680"/>
          </a:xfrm>
          <a:prstGeom prst="rect">
            <a:avLst/>
          </a:prstGeom>
          <a:ln>
            <a:solidFill>
              <a:schemeClr val="bg1">
                <a:lumMod val="50000"/>
              </a:schemeClr>
            </a:solidFill>
          </a:ln>
        </p:spPr>
      </p:pic>
      <p:pic>
        <p:nvPicPr>
          <p:cNvPr id="42" name="Picture 41">
            <a:extLst>
              <a:ext uri="{FF2B5EF4-FFF2-40B4-BE49-F238E27FC236}">
                <a16:creationId xmlns:a16="http://schemas.microsoft.com/office/drawing/2014/main" id="{7DABD5A8-121B-4EFA-B863-E94F6E36634C}"/>
              </a:ext>
            </a:extLst>
          </p:cNvPr>
          <p:cNvPicPr>
            <a:picLocks/>
          </p:cNvPicPr>
          <p:nvPr/>
        </p:nvPicPr>
        <p:blipFill>
          <a:blip r:embed="rId8"/>
          <a:stretch>
            <a:fillRect/>
          </a:stretch>
        </p:blipFill>
        <p:spPr>
          <a:xfrm>
            <a:off x="1598514" y="3787683"/>
            <a:ext cx="2011680" cy="2011680"/>
          </a:xfrm>
          <a:prstGeom prst="rect">
            <a:avLst/>
          </a:prstGeom>
          <a:ln>
            <a:solidFill>
              <a:schemeClr val="bg1">
                <a:lumMod val="50000"/>
              </a:schemeClr>
            </a:solidFill>
          </a:ln>
        </p:spPr>
      </p:pic>
      <p:pic>
        <p:nvPicPr>
          <p:cNvPr id="44" name="Picture 43">
            <a:extLst>
              <a:ext uri="{FF2B5EF4-FFF2-40B4-BE49-F238E27FC236}">
                <a16:creationId xmlns:a16="http://schemas.microsoft.com/office/drawing/2014/main" id="{D2EC5471-A494-4C00-9823-0D196017BEA2}"/>
              </a:ext>
            </a:extLst>
          </p:cNvPr>
          <p:cNvPicPr>
            <a:picLocks/>
          </p:cNvPicPr>
          <p:nvPr/>
        </p:nvPicPr>
        <p:blipFill>
          <a:blip r:embed="rId9"/>
          <a:stretch>
            <a:fillRect/>
          </a:stretch>
        </p:blipFill>
        <p:spPr>
          <a:xfrm>
            <a:off x="4021212" y="3787683"/>
            <a:ext cx="2011680" cy="2011680"/>
          </a:xfrm>
          <a:prstGeom prst="rect">
            <a:avLst/>
          </a:prstGeom>
          <a:ln>
            <a:solidFill>
              <a:schemeClr val="bg1">
                <a:lumMod val="50000"/>
              </a:schemeClr>
            </a:solidFill>
          </a:ln>
        </p:spPr>
      </p:pic>
      <p:pic>
        <p:nvPicPr>
          <p:cNvPr id="46" name="Picture 45">
            <a:extLst>
              <a:ext uri="{FF2B5EF4-FFF2-40B4-BE49-F238E27FC236}">
                <a16:creationId xmlns:a16="http://schemas.microsoft.com/office/drawing/2014/main" id="{31307AF9-97A5-48B0-A013-5FEA55C92662}"/>
              </a:ext>
            </a:extLst>
          </p:cNvPr>
          <p:cNvPicPr>
            <a:picLocks/>
          </p:cNvPicPr>
          <p:nvPr/>
        </p:nvPicPr>
        <p:blipFill rotWithShape="1">
          <a:blip r:embed="rId10"/>
          <a:srcRect l="6630" t="8272" r="12949" b="12645"/>
          <a:stretch/>
        </p:blipFill>
        <p:spPr>
          <a:xfrm>
            <a:off x="6434088" y="3787683"/>
            <a:ext cx="2011680" cy="2011680"/>
          </a:xfrm>
          <a:prstGeom prst="rect">
            <a:avLst/>
          </a:prstGeom>
          <a:ln>
            <a:solidFill>
              <a:schemeClr val="bg1">
                <a:lumMod val="50000"/>
              </a:schemeClr>
            </a:solidFill>
          </a:ln>
        </p:spPr>
      </p:pic>
      <p:pic>
        <p:nvPicPr>
          <p:cNvPr id="48" name="Picture 47">
            <a:extLst>
              <a:ext uri="{FF2B5EF4-FFF2-40B4-BE49-F238E27FC236}">
                <a16:creationId xmlns:a16="http://schemas.microsoft.com/office/drawing/2014/main" id="{16BCBB88-3950-4662-B5E0-8F051B8BB588}"/>
              </a:ext>
            </a:extLst>
          </p:cNvPr>
          <p:cNvPicPr>
            <a:picLocks/>
          </p:cNvPicPr>
          <p:nvPr/>
        </p:nvPicPr>
        <p:blipFill>
          <a:blip r:embed="rId11">
            <a:lum bright="20000" contrast="40000"/>
          </a:blip>
          <a:stretch>
            <a:fillRect/>
          </a:stretch>
        </p:blipFill>
        <p:spPr>
          <a:xfrm>
            <a:off x="8866609" y="3787683"/>
            <a:ext cx="2011680" cy="2011680"/>
          </a:xfrm>
          <a:prstGeom prst="rect">
            <a:avLst/>
          </a:prstGeom>
          <a:ln>
            <a:solidFill>
              <a:schemeClr val="bg1">
                <a:lumMod val="50000"/>
              </a:schemeClr>
            </a:solidFill>
          </a:ln>
        </p:spPr>
      </p:pic>
      <p:sp>
        <p:nvSpPr>
          <p:cNvPr id="16" name="Rectangle 15">
            <a:extLst>
              <a:ext uri="{FF2B5EF4-FFF2-40B4-BE49-F238E27FC236}">
                <a16:creationId xmlns:a16="http://schemas.microsoft.com/office/drawing/2014/main" id="{B8B3B0DB-4A51-4259-8B3B-E1585E8874F9}"/>
              </a:ext>
            </a:extLst>
          </p:cNvPr>
          <p:cNvSpPr/>
          <p:nvPr/>
        </p:nvSpPr>
        <p:spPr>
          <a:xfrm>
            <a:off x="6460867" y="1616917"/>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5FA7FF0-48E9-4FFD-96E9-A71A31E9CB9F}"/>
              </a:ext>
            </a:extLst>
          </p:cNvPr>
          <p:cNvSpPr/>
          <p:nvPr/>
        </p:nvSpPr>
        <p:spPr>
          <a:xfrm>
            <a:off x="2290951" y="1690024"/>
            <a:ext cx="651499" cy="655330"/>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CC8EF8C-D833-4E67-8786-679E7C5F5428}"/>
              </a:ext>
            </a:extLst>
          </p:cNvPr>
          <p:cNvSpPr/>
          <p:nvPr/>
        </p:nvSpPr>
        <p:spPr>
          <a:xfrm>
            <a:off x="2838454" y="2919355"/>
            <a:ext cx="651499" cy="655330"/>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F85DFB4-3502-41EB-BA66-63DBFED1363C}"/>
              </a:ext>
            </a:extLst>
          </p:cNvPr>
          <p:cNvSpPr/>
          <p:nvPr/>
        </p:nvSpPr>
        <p:spPr>
          <a:xfrm>
            <a:off x="4011390" y="1623856"/>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CB30E942-EC6B-41BB-9099-77673FC663C9}"/>
              </a:ext>
            </a:extLst>
          </p:cNvPr>
          <p:cNvSpPr txBox="1"/>
          <p:nvPr/>
        </p:nvSpPr>
        <p:spPr>
          <a:xfrm rot="634863">
            <a:off x="8906711" y="115668"/>
            <a:ext cx="3189222" cy="1341656"/>
          </a:xfrm>
          <a:prstGeom prst="ellipse">
            <a:avLst/>
          </a:prstGeom>
          <a:solidFill>
            <a:srgbClr val="C00000"/>
          </a:solidFill>
          <a:ln w="57150">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prstClr val="white"/>
                </a:solidFill>
              </a:rPr>
              <a:t>Larger degradation</a:t>
            </a:r>
            <a:endParaRPr kumimoji="0" lang="LID4096" sz="2800" b="0" i="0" u="none" strike="noStrike" kern="1200" cap="none" spc="0" normalizeH="0" baseline="0" noProof="0" dirty="0">
              <a:ln>
                <a:noFill/>
              </a:ln>
              <a:solidFill>
                <a:prstClr val="white"/>
              </a:solidFill>
              <a:effectLst/>
              <a:uLnTx/>
              <a:uFillTx/>
            </a:endParaRPr>
          </a:p>
        </p:txBody>
      </p:sp>
      <p:sp>
        <p:nvSpPr>
          <p:cNvPr id="27" name="TextBox 26">
            <a:extLst>
              <a:ext uri="{FF2B5EF4-FFF2-40B4-BE49-F238E27FC236}">
                <a16:creationId xmlns:a16="http://schemas.microsoft.com/office/drawing/2014/main" id="{E81B45A8-2A60-4A21-9A0A-8FED2BA79883}"/>
              </a:ext>
            </a:extLst>
          </p:cNvPr>
          <p:cNvSpPr txBox="1"/>
          <p:nvPr/>
        </p:nvSpPr>
        <p:spPr>
          <a:xfrm>
            <a:off x="189754" y="313666"/>
            <a:ext cx="2432123" cy="830997"/>
          </a:xfrm>
          <a:prstGeom prst="rect">
            <a:avLst/>
          </a:prstGeom>
          <a:noFill/>
          <a:ln>
            <a:solidFill>
              <a:srgbClr val="FFCC66"/>
            </a:solidFill>
          </a:ln>
        </p:spPr>
        <p:txBody>
          <a:bodyPr wrap="square">
            <a:spAutoFit/>
          </a:bodyPr>
          <a:lstStyle/>
          <a:p>
            <a:r>
              <a:rPr lang="en-US" sz="2400" b="0" i="0" u="none" strike="noStrike" baseline="0" dirty="0">
                <a:solidFill>
                  <a:srgbClr val="FFC000"/>
                </a:solidFill>
                <a:latin typeface="LinLibertineT"/>
              </a:rPr>
              <a:t>Chicken breast thickness 200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sp>
        <p:nvSpPr>
          <p:cNvPr id="28" name="TextBox 27">
            <a:extLst>
              <a:ext uri="{FF2B5EF4-FFF2-40B4-BE49-F238E27FC236}">
                <a16:creationId xmlns:a16="http://schemas.microsoft.com/office/drawing/2014/main" id="{D16EE133-C600-4F88-A9BD-02624630DF6F}"/>
              </a:ext>
            </a:extLst>
          </p:cNvPr>
          <p:cNvSpPr txBox="1"/>
          <p:nvPr/>
        </p:nvSpPr>
        <p:spPr>
          <a:xfrm>
            <a:off x="328180" y="2114522"/>
            <a:ext cx="1915699"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Numbers</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29" name="TextBox 28">
            <a:extLst>
              <a:ext uri="{FF2B5EF4-FFF2-40B4-BE49-F238E27FC236}">
                <a16:creationId xmlns:a16="http://schemas.microsoft.com/office/drawing/2014/main" id="{D87C7CFC-4981-425A-BC20-E64170D7F602}"/>
              </a:ext>
            </a:extLst>
          </p:cNvPr>
          <p:cNvSpPr txBox="1"/>
          <p:nvPr/>
        </p:nvSpPr>
        <p:spPr>
          <a:xfrm>
            <a:off x="-153561" y="4713998"/>
            <a:ext cx="1915699"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Letters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
                <a:ea typeface="+mn-ea"/>
                <a:cs typeface="+mn-cs"/>
              </a:rPr>
              <a:t>1:16</a:t>
            </a:r>
            <a:endParaRPr kumimoji="0" lang="LID4096" sz="2400" b="0" i="0" u="none" strike="noStrike" kern="1200" cap="none" spc="0" normalizeH="0" baseline="0" noProof="0" dirty="0">
              <a:ln>
                <a:noFill/>
              </a:ln>
              <a:solidFill>
                <a:prstClr val="black"/>
              </a:solidFill>
              <a:effectLst/>
              <a:uLnTx/>
              <a:uFillTx/>
              <a:latin typeface="LinLibertineT"/>
              <a:ea typeface="+mn-ea"/>
              <a:cs typeface="+mn-cs"/>
            </a:endParaRPr>
          </a:p>
        </p:txBody>
      </p:sp>
      <p:grpSp>
        <p:nvGrpSpPr>
          <p:cNvPr id="30" name="Group 29">
            <a:extLst>
              <a:ext uri="{FF2B5EF4-FFF2-40B4-BE49-F238E27FC236}">
                <a16:creationId xmlns:a16="http://schemas.microsoft.com/office/drawing/2014/main" id="{BA794749-5F16-4AA9-97F2-FBDC026452BB}"/>
              </a:ext>
            </a:extLst>
          </p:cNvPr>
          <p:cNvGrpSpPr/>
          <p:nvPr/>
        </p:nvGrpSpPr>
        <p:grpSpPr>
          <a:xfrm>
            <a:off x="1677492" y="1126592"/>
            <a:ext cx="9114041" cy="491659"/>
            <a:chOff x="1697881" y="1308572"/>
            <a:chExt cx="9043564" cy="491659"/>
          </a:xfrm>
        </p:grpSpPr>
        <p:sp>
          <p:nvSpPr>
            <p:cNvPr id="31" name="TextBox 30">
              <a:extLst>
                <a:ext uri="{FF2B5EF4-FFF2-40B4-BE49-F238E27FC236}">
                  <a16:creationId xmlns:a16="http://schemas.microsoft.com/office/drawing/2014/main" id="{F489B4E6-2D4A-4751-A001-AE791BDCA11B}"/>
                </a:ext>
              </a:extLst>
            </p:cNvPr>
            <p:cNvSpPr txBox="1"/>
            <p:nvPr/>
          </p:nvSpPr>
          <p:spPr>
            <a:xfrm>
              <a:off x="1697881" y="1308572"/>
              <a:ext cx="236656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32" name="TextBox 31">
              <a:extLst>
                <a:ext uri="{FF2B5EF4-FFF2-40B4-BE49-F238E27FC236}">
                  <a16:creationId xmlns:a16="http://schemas.microsoft.com/office/drawing/2014/main" id="{F549FEA0-AB4A-4BE5-A275-DB7A9B4225A7}"/>
                </a:ext>
              </a:extLst>
            </p:cNvPr>
            <p:cNvSpPr txBox="1"/>
            <p:nvPr/>
          </p:nvSpPr>
          <p:spPr>
            <a:xfrm>
              <a:off x="4667859" y="1308572"/>
              <a:ext cx="14281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33" name="TextBox 32">
              <a:extLst>
                <a:ext uri="{FF2B5EF4-FFF2-40B4-BE49-F238E27FC236}">
                  <a16:creationId xmlns:a16="http://schemas.microsoft.com/office/drawing/2014/main" id="{E7E2DB5E-F998-4238-B2E7-8432E120C690}"/>
                </a:ext>
              </a:extLst>
            </p:cNvPr>
            <p:cNvSpPr txBox="1"/>
            <p:nvPr/>
          </p:nvSpPr>
          <p:spPr>
            <a:xfrm>
              <a:off x="6813906" y="1338566"/>
              <a:ext cx="20006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34" name="TextBox 33">
              <a:extLst>
                <a:ext uri="{FF2B5EF4-FFF2-40B4-BE49-F238E27FC236}">
                  <a16:creationId xmlns:a16="http://schemas.microsoft.com/office/drawing/2014/main" id="{4C2D9542-6234-402A-A744-051455947E8B}"/>
                </a:ext>
              </a:extLst>
            </p:cNvPr>
            <p:cNvSpPr txBox="1"/>
            <p:nvPr/>
          </p:nvSpPr>
          <p:spPr>
            <a:xfrm>
              <a:off x="9022358" y="1338566"/>
              <a:ext cx="171908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sp>
        <p:nvSpPr>
          <p:cNvPr id="24" name="Title 1">
            <a:extLst>
              <a:ext uri="{FF2B5EF4-FFF2-40B4-BE49-F238E27FC236}">
                <a16:creationId xmlns:a16="http://schemas.microsoft.com/office/drawing/2014/main" id="{E39C90CE-792B-4B15-8DE9-DAB186411BFA}"/>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near-field</a:t>
            </a:r>
          </a:p>
        </p:txBody>
      </p:sp>
      <p:sp>
        <p:nvSpPr>
          <p:cNvPr id="25" name="Rectangle 24">
            <a:extLst>
              <a:ext uri="{FF2B5EF4-FFF2-40B4-BE49-F238E27FC236}">
                <a16:creationId xmlns:a16="http://schemas.microsoft.com/office/drawing/2014/main" id="{03ED94DD-A617-4BD4-B00C-E0C28A39DD3B}"/>
              </a:ext>
            </a:extLst>
          </p:cNvPr>
          <p:cNvSpPr/>
          <p:nvPr/>
        </p:nvSpPr>
        <p:spPr>
          <a:xfrm>
            <a:off x="4011390" y="3789135"/>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2BB7C952-82CE-4EE4-AEC6-DDEDE840F465}"/>
              </a:ext>
            </a:extLst>
          </p:cNvPr>
          <p:cNvSpPr/>
          <p:nvPr/>
        </p:nvSpPr>
        <p:spPr>
          <a:xfrm>
            <a:off x="8876627" y="1605803"/>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56858292-28F7-4C36-B91B-E5924DB6434F}"/>
              </a:ext>
            </a:extLst>
          </p:cNvPr>
          <p:cNvSpPr/>
          <p:nvPr/>
        </p:nvSpPr>
        <p:spPr>
          <a:xfrm>
            <a:off x="8877346" y="3789017"/>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D3A98FEC-7FCF-45AF-B26A-3641E3A7C31A}"/>
              </a:ext>
            </a:extLst>
          </p:cNvPr>
          <p:cNvSpPr/>
          <p:nvPr/>
        </p:nvSpPr>
        <p:spPr>
          <a:xfrm>
            <a:off x="6460867" y="3787683"/>
            <a:ext cx="2011680" cy="201168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2012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14" grpId="0" animBg="1"/>
      <p:bldP spid="15" grpId="0" animBg="1"/>
      <p:bldP spid="25" grpId="0" animBg="1"/>
      <p:bldP spid="35" grpId="0" animBg="1"/>
      <p:bldP spid="37"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EEC4276-4580-41DF-BD84-957902CD9588}"/>
              </a:ext>
            </a:extLst>
          </p:cNvPr>
          <p:cNvSpPr txBox="1"/>
          <p:nvPr/>
        </p:nvSpPr>
        <p:spPr>
          <a:xfrm>
            <a:off x="-64166" y="1754523"/>
            <a:ext cx="1915699"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Dense</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19" name="TextBox 18">
            <a:extLst>
              <a:ext uri="{FF2B5EF4-FFF2-40B4-BE49-F238E27FC236}">
                <a16:creationId xmlns:a16="http://schemas.microsoft.com/office/drawing/2014/main" id="{DFBCDAFE-5A74-4533-866D-B54C8DB44A33}"/>
              </a:ext>
            </a:extLst>
          </p:cNvPr>
          <p:cNvSpPr txBox="1"/>
          <p:nvPr/>
        </p:nvSpPr>
        <p:spPr>
          <a:xfrm>
            <a:off x="-467833" y="2966553"/>
            <a:ext cx="1915699"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Sparse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1:2</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20" name="TextBox 19">
            <a:extLst>
              <a:ext uri="{FF2B5EF4-FFF2-40B4-BE49-F238E27FC236}">
                <a16:creationId xmlns:a16="http://schemas.microsoft.com/office/drawing/2014/main" id="{7B1EC4D2-638A-4F24-8EDB-78CD901861A5}"/>
              </a:ext>
            </a:extLst>
          </p:cNvPr>
          <p:cNvSpPr txBox="1"/>
          <p:nvPr/>
        </p:nvSpPr>
        <p:spPr>
          <a:xfrm>
            <a:off x="-467833" y="4345881"/>
            <a:ext cx="1915699"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Sparse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1:8</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sp>
        <p:nvSpPr>
          <p:cNvPr id="17" name="TextBox 16">
            <a:extLst>
              <a:ext uri="{FF2B5EF4-FFF2-40B4-BE49-F238E27FC236}">
                <a16:creationId xmlns:a16="http://schemas.microsoft.com/office/drawing/2014/main" id="{8688B794-82A5-4D19-9568-801074A02C6F}"/>
              </a:ext>
            </a:extLst>
          </p:cNvPr>
          <p:cNvSpPr txBox="1"/>
          <p:nvPr/>
        </p:nvSpPr>
        <p:spPr>
          <a:xfrm>
            <a:off x="189754" y="327954"/>
            <a:ext cx="2432123" cy="830997"/>
          </a:xfrm>
          <a:prstGeom prst="rect">
            <a:avLst/>
          </a:prstGeom>
          <a:noFill/>
          <a:ln>
            <a:solidFill>
              <a:srgbClr val="FFCC66"/>
            </a:solidFill>
          </a:ln>
        </p:spPr>
        <p:txBody>
          <a:bodyPr wrap="square">
            <a:spAutoFit/>
          </a:bodyPr>
          <a:lstStyle/>
          <a:p>
            <a:r>
              <a:rPr lang="en-US" sz="2400" b="0" i="0" u="none" strike="noStrike" baseline="0" dirty="0">
                <a:solidFill>
                  <a:srgbClr val="FFC000"/>
                </a:solidFill>
                <a:latin typeface="LinLibertineT"/>
              </a:rPr>
              <a:t>Chicken breast thickness 200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grpSp>
        <p:nvGrpSpPr>
          <p:cNvPr id="24" name="Group 23">
            <a:extLst>
              <a:ext uri="{FF2B5EF4-FFF2-40B4-BE49-F238E27FC236}">
                <a16:creationId xmlns:a16="http://schemas.microsoft.com/office/drawing/2014/main" id="{6ADB207D-A4E3-489B-B00E-2EB6CF0F15F2}"/>
              </a:ext>
            </a:extLst>
          </p:cNvPr>
          <p:cNvGrpSpPr/>
          <p:nvPr/>
        </p:nvGrpSpPr>
        <p:grpSpPr>
          <a:xfrm>
            <a:off x="1677492" y="1094252"/>
            <a:ext cx="9726899" cy="503468"/>
            <a:chOff x="1697881" y="1308572"/>
            <a:chExt cx="9651683" cy="503468"/>
          </a:xfrm>
        </p:grpSpPr>
        <p:sp>
          <p:nvSpPr>
            <p:cNvPr id="25" name="TextBox 24">
              <a:extLst>
                <a:ext uri="{FF2B5EF4-FFF2-40B4-BE49-F238E27FC236}">
                  <a16:creationId xmlns:a16="http://schemas.microsoft.com/office/drawing/2014/main" id="{9DB960E0-4309-43A8-A518-852AE333FCA2}"/>
                </a:ext>
              </a:extLst>
            </p:cNvPr>
            <p:cNvSpPr txBox="1"/>
            <p:nvPr/>
          </p:nvSpPr>
          <p:spPr>
            <a:xfrm>
              <a:off x="1697881" y="1308572"/>
              <a:ext cx="236656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26" name="TextBox 25">
              <a:extLst>
                <a:ext uri="{FF2B5EF4-FFF2-40B4-BE49-F238E27FC236}">
                  <a16:creationId xmlns:a16="http://schemas.microsoft.com/office/drawing/2014/main" id="{91129FE0-588B-4DE2-B3D3-2DA65B07CABE}"/>
                </a:ext>
              </a:extLst>
            </p:cNvPr>
            <p:cNvSpPr txBox="1"/>
            <p:nvPr/>
          </p:nvSpPr>
          <p:spPr>
            <a:xfrm>
              <a:off x="4667859" y="1308572"/>
              <a:ext cx="14281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27" name="TextBox 26">
              <a:extLst>
                <a:ext uri="{FF2B5EF4-FFF2-40B4-BE49-F238E27FC236}">
                  <a16:creationId xmlns:a16="http://schemas.microsoft.com/office/drawing/2014/main" id="{AEE0AE54-54FD-4B7C-ACD1-83326B502EDD}"/>
                </a:ext>
              </a:extLst>
            </p:cNvPr>
            <p:cNvSpPr txBox="1"/>
            <p:nvPr/>
          </p:nvSpPr>
          <p:spPr>
            <a:xfrm>
              <a:off x="6813906" y="1338566"/>
              <a:ext cx="20006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28" name="TextBox 27">
              <a:extLst>
                <a:ext uri="{FF2B5EF4-FFF2-40B4-BE49-F238E27FC236}">
                  <a16:creationId xmlns:a16="http://schemas.microsoft.com/office/drawing/2014/main" id="{40011E39-A400-4364-A667-30DD765A00F1}"/>
                </a:ext>
              </a:extLst>
            </p:cNvPr>
            <p:cNvSpPr txBox="1"/>
            <p:nvPr/>
          </p:nvSpPr>
          <p:spPr>
            <a:xfrm>
              <a:off x="9630477" y="1350375"/>
              <a:ext cx="171908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pic>
        <p:nvPicPr>
          <p:cNvPr id="6" name="Picture 5">
            <a:extLst>
              <a:ext uri="{FF2B5EF4-FFF2-40B4-BE49-F238E27FC236}">
                <a16:creationId xmlns:a16="http://schemas.microsoft.com/office/drawing/2014/main" id="{91B0FB89-0792-41A3-B063-F6B8D5324BC1}"/>
              </a:ext>
            </a:extLst>
          </p:cNvPr>
          <p:cNvPicPr>
            <a:picLocks/>
          </p:cNvPicPr>
          <p:nvPr/>
        </p:nvPicPr>
        <p:blipFill>
          <a:blip r:embed="rId4"/>
          <a:stretch>
            <a:fillRect/>
          </a:stretch>
        </p:blipFill>
        <p:spPr>
          <a:xfrm>
            <a:off x="1002962" y="1575366"/>
            <a:ext cx="1280160" cy="1280160"/>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40E0FE61-7091-4A2F-B2FD-6D0260AC0A4B}"/>
              </a:ext>
            </a:extLst>
          </p:cNvPr>
          <p:cNvPicPr>
            <a:picLocks/>
          </p:cNvPicPr>
          <p:nvPr/>
        </p:nvPicPr>
        <p:blipFill>
          <a:blip r:embed="rId5"/>
          <a:stretch>
            <a:fillRect/>
          </a:stretch>
        </p:blipFill>
        <p:spPr>
          <a:xfrm>
            <a:off x="2362173" y="1575366"/>
            <a:ext cx="1280160" cy="1280160"/>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7BF8EDC2-23E7-4ADB-8848-BBE047528976}"/>
              </a:ext>
            </a:extLst>
          </p:cNvPr>
          <p:cNvPicPr>
            <a:picLocks/>
          </p:cNvPicPr>
          <p:nvPr/>
        </p:nvPicPr>
        <p:blipFill>
          <a:blip r:embed="rId6"/>
          <a:stretch>
            <a:fillRect/>
          </a:stretch>
        </p:blipFill>
        <p:spPr>
          <a:xfrm>
            <a:off x="1002962" y="3044331"/>
            <a:ext cx="1280160" cy="1280160"/>
          </a:xfrm>
          <a:prstGeom prst="rect">
            <a:avLst/>
          </a:prstGeom>
          <a:ln>
            <a:solidFill>
              <a:schemeClr val="bg1">
                <a:lumMod val="50000"/>
              </a:schemeClr>
            </a:solidFill>
          </a:ln>
        </p:spPr>
      </p:pic>
      <p:pic>
        <p:nvPicPr>
          <p:cNvPr id="30" name="Picture 29">
            <a:extLst>
              <a:ext uri="{FF2B5EF4-FFF2-40B4-BE49-F238E27FC236}">
                <a16:creationId xmlns:a16="http://schemas.microsoft.com/office/drawing/2014/main" id="{0765E5BA-513E-452E-8A81-71187AD400B0}"/>
              </a:ext>
            </a:extLst>
          </p:cNvPr>
          <p:cNvPicPr>
            <a:picLocks/>
          </p:cNvPicPr>
          <p:nvPr/>
        </p:nvPicPr>
        <p:blipFill>
          <a:blip r:embed="rId7"/>
          <a:stretch>
            <a:fillRect/>
          </a:stretch>
        </p:blipFill>
        <p:spPr>
          <a:xfrm>
            <a:off x="2362173" y="3044331"/>
            <a:ext cx="1280160" cy="1280160"/>
          </a:xfrm>
          <a:prstGeom prst="rect">
            <a:avLst/>
          </a:prstGeom>
          <a:ln>
            <a:solidFill>
              <a:schemeClr val="bg1">
                <a:lumMod val="50000"/>
              </a:schemeClr>
            </a:solidFill>
          </a:ln>
        </p:spPr>
      </p:pic>
      <p:pic>
        <p:nvPicPr>
          <p:cNvPr id="32" name="Picture 31">
            <a:extLst>
              <a:ext uri="{FF2B5EF4-FFF2-40B4-BE49-F238E27FC236}">
                <a16:creationId xmlns:a16="http://schemas.microsoft.com/office/drawing/2014/main" id="{BAC1E598-8F15-4CA8-A6E0-06C3EE8751BE}"/>
              </a:ext>
            </a:extLst>
          </p:cNvPr>
          <p:cNvPicPr>
            <a:picLocks/>
          </p:cNvPicPr>
          <p:nvPr/>
        </p:nvPicPr>
        <p:blipFill>
          <a:blip r:embed="rId8"/>
          <a:stretch>
            <a:fillRect/>
          </a:stretch>
        </p:blipFill>
        <p:spPr>
          <a:xfrm>
            <a:off x="1002962" y="4418590"/>
            <a:ext cx="1280160" cy="1280160"/>
          </a:xfrm>
          <a:prstGeom prst="rect">
            <a:avLst/>
          </a:prstGeom>
          <a:ln>
            <a:solidFill>
              <a:schemeClr val="bg1">
                <a:lumMod val="50000"/>
              </a:schemeClr>
            </a:solidFill>
          </a:ln>
        </p:spPr>
      </p:pic>
      <p:pic>
        <p:nvPicPr>
          <p:cNvPr id="34" name="Picture 33">
            <a:extLst>
              <a:ext uri="{FF2B5EF4-FFF2-40B4-BE49-F238E27FC236}">
                <a16:creationId xmlns:a16="http://schemas.microsoft.com/office/drawing/2014/main" id="{BB8FCD3E-BC4D-4F04-B7A5-A2B1963E231C}"/>
              </a:ext>
            </a:extLst>
          </p:cNvPr>
          <p:cNvPicPr>
            <a:picLocks/>
          </p:cNvPicPr>
          <p:nvPr/>
        </p:nvPicPr>
        <p:blipFill>
          <a:blip r:embed="rId9"/>
          <a:stretch>
            <a:fillRect/>
          </a:stretch>
        </p:blipFill>
        <p:spPr>
          <a:xfrm>
            <a:off x="2362173" y="4418590"/>
            <a:ext cx="1280160" cy="1280160"/>
          </a:xfrm>
          <a:prstGeom prst="rect">
            <a:avLst/>
          </a:prstGeom>
          <a:ln>
            <a:solidFill>
              <a:schemeClr val="bg1">
                <a:lumMod val="50000"/>
              </a:schemeClr>
            </a:solidFill>
          </a:ln>
        </p:spPr>
      </p:pic>
      <p:pic>
        <p:nvPicPr>
          <p:cNvPr id="36" name="Picture 35">
            <a:extLst>
              <a:ext uri="{FF2B5EF4-FFF2-40B4-BE49-F238E27FC236}">
                <a16:creationId xmlns:a16="http://schemas.microsoft.com/office/drawing/2014/main" id="{B1BA460D-3305-4AF5-9E6A-A639946EFC66}"/>
              </a:ext>
            </a:extLst>
          </p:cNvPr>
          <p:cNvPicPr>
            <a:picLocks/>
          </p:cNvPicPr>
          <p:nvPr/>
        </p:nvPicPr>
        <p:blipFill>
          <a:blip r:embed="rId10"/>
          <a:stretch>
            <a:fillRect/>
          </a:stretch>
        </p:blipFill>
        <p:spPr>
          <a:xfrm>
            <a:off x="3721384" y="1575366"/>
            <a:ext cx="1280160" cy="1280160"/>
          </a:xfrm>
          <a:prstGeom prst="rect">
            <a:avLst/>
          </a:prstGeom>
          <a:ln>
            <a:solidFill>
              <a:schemeClr val="bg1">
                <a:lumMod val="50000"/>
              </a:schemeClr>
            </a:solidFill>
          </a:ln>
        </p:spPr>
      </p:pic>
      <p:pic>
        <p:nvPicPr>
          <p:cNvPr id="38" name="Picture 37">
            <a:extLst>
              <a:ext uri="{FF2B5EF4-FFF2-40B4-BE49-F238E27FC236}">
                <a16:creationId xmlns:a16="http://schemas.microsoft.com/office/drawing/2014/main" id="{63B46817-C628-49D2-9E7A-AC208048364C}"/>
              </a:ext>
            </a:extLst>
          </p:cNvPr>
          <p:cNvPicPr>
            <a:picLocks/>
          </p:cNvPicPr>
          <p:nvPr/>
        </p:nvPicPr>
        <p:blipFill>
          <a:blip r:embed="rId11"/>
          <a:stretch>
            <a:fillRect/>
          </a:stretch>
        </p:blipFill>
        <p:spPr>
          <a:xfrm>
            <a:off x="5080595" y="1575366"/>
            <a:ext cx="1280160" cy="1280160"/>
          </a:xfrm>
          <a:prstGeom prst="rect">
            <a:avLst/>
          </a:prstGeom>
          <a:ln>
            <a:solidFill>
              <a:schemeClr val="bg1">
                <a:lumMod val="50000"/>
              </a:schemeClr>
            </a:solidFill>
          </a:ln>
        </p:spPr>
      </p:pic>
      <p:pic>
        <p:nvPicPr>
          <p:cNvPr id="40" name="Picture 39">
            <a:extLst>
              <a:ext uri="{FF2B5EF4-FFF2-40B4-BE49-F238E27FC236}">
                <a16:creationId xmlns:a16="http://schemas.microsoft.com/office/drawing/2014/main" id="{C8BEB5C5-B275-43E4-9A4B-192AF12735F2}"/>
              </a:ext>
            </a:extLst>
          </p:cNvPr>
          <p:cNvPicPr>
            <a:picLocks/>
          </p:cNvPicPr>
          <p:nvPr/>
        </p:nvPicPr>
        <p:blipFill>
          <a:blip r:embed="rId12"/>
          <a:stretch>
            <a:fillRect/>
          </a:stretch>
        </p:blipFill>
        <p:spPr>
          <a:xfrm>
            <a:off x="3721384" y="3044331"/>
            <a:ext cx="1280160" cy="1280160"/>
          </a:xfrm>
          <a:prstGeom prst="rect">
            <a:avLst/>
          </a:prstGeom>
          <a:ln>
            <a:solidFill>
              <a:schemeClr val="bg1">
                <a:lumMod val="50000"/>
              </a:schemeClr>
            </a:solidFill>
          </a:ln>
        </p:spPr>
      </p:pic>
      <p:pic>
        <p:nvPicPr>
          <p:cNvPr id="42" name="Picture 41">
            <a:extLst>
              <a:ext uri="{FF2B5EF4-FFF2-40B4-BE49-F238E27FC236}">
                <a16:creationId xmlns:a16="http://schemas.microsoft.com/office/drawing/2014/main" id="{EFD81743-87DF-4E96-9C8D-A549FCFA4B92}"/>
              </a:ext>
            </a:extLst>
          </p:cNvPr>
          <p:cNvPicPr>
            <a:picLocks/>
          </p:cNvPicPr>
          <p:nvPr/>
        </p:nvPicPr>
        <p:blipFill>
          <a:blip r:embed="rId13"/>
          <a:stretch>
            <a:fillRect/>
          </a:stretch>
        </p:blipFill>
        <p:spPr>
          <a:xfrm>
            <a:off x="5080595" y="3044331"/>
            <a:ext cx="1280160" cy="1280160"/>
          </a:xfrm>
          <a:prstGeom prst="rect">
            <a:avLst/>
          </a:prstGeom>
          <a:ln>
            <a:solidFill>
              <a:schemeClr val="bg1">
                <a:lumMod val="50000"/>
              </a:schemeClr>
            </a:solidFill>
          </a:ln>
        </p:spPr>
      </p:pic>
      <p:pic>
        <p:nvPicPr>
          <p:cNvPr id="44" name="Picture 43">
            <a:extLst>
              <a:ext uri="{FF2B5EF4-FFF2-40B4-BE49-F238E27FC236}">
                <a16:creationId xmlns:a16="http://schemas.microsoft.com/office/drawing/2014/main" id="{B5F56FC9-08B6-4FA7-B97E-3F88CB745070}"/>
              </a:ext>
            </a:extLst>
          </p:cNvPr>
          <p:cNvPicPr>
            <a:picLocks/>
          </p:cNvPicPr>
          <p:nvPr/>
        </p:nvPicPr>
        <p:blipFill>
          <a:blip r:embed="rId14"/>
          <a:stretch>
            <a:fillRect/>
          </a:stretch>
        </p:blipFill>
        <p:spPr>
          <a:xfrm>
            <a:off x="3721384" y="4418590"/>
            <a:ext cx="1280160" cy="1280160"/>
          </a:xfrm>
          <a:prstGeom prst="rect">
            <a:avLst/>
          </a:prstGeom>
          <a:ln>
            <a:solidFill>
              <a:schemeClr val="bg1">
                <a:lumMod val="50000"/>
              </a:schemeClr>
            </a:solidFill>
          </a:ln>
        </p:spPr>
      </p:pic>
      <p:pic>
        <p:nvPicPr>
          <p:cNvPr id="46" name="Picture 45">
            <a:extLst>
              <a:ext uri="{FF2B5EF4-FFF2-40B4-BE49-F238E27FC236}">
                <a16:creationId xmlns:a16="http://schemas.microsoft.com/office/drawing/2014/main" id="{21DA5350-8B75-4B4F-A2F3-7D86ED295F59}"/>
              </a:ext>
            </a:extLst>
          </p:cNvPr>
          <p:cNvPicPr>
            <a:picLocks/>
          </p:cNvPicPr>
          <p:nvPr/>
        </p:nvPicPr>
        <p:blipFill>
          <a:blip r:embed="rId15"/>
          <a:stretch>
            <a:fillRect/>
          </a:stretch>
        </p:blipFill>
        <p:spPr>
          <a:xfrm>
            <a:off x="5080595" y="4418590"/>
            <a:ext cx="1280160" cy="1280160"/>
          </a:xfrm>
          <a:prstGeom prst="rect">
            <a:avLst/>
          </a:prstGeom>
          <a:ln>
            <a:solidFill>
              <a:schemeClr val="bg1">
                <a:lumMod val="50000"/>
              </a:schemeClr>
            </a:solidFill>
          </a:ln>
        </p:spPr>
      </p:pic>
      <p:pic>
        <p:nvPicPr>
          <p:cNvPr id="48" name="Picture 47">
            <a:extLst>
              <a:ext uri="{FF2B5EF4-FFF2-40B4-BE49-F238E27FC236}">
                <a16:creationId xmlns:a16="http://schemas.microsoft.com/office/drawing/2014/main" id="{D12ACFC3-AEAF-4BAB-8DD9-65105D9D702B}"/>
              </a:ext>
            </a:extLst>
          </p:cNvPr>
          <p:cNvPicPr>
            <a:picLocks/>
          </p:cNvPicPr>
          <p:nvPr/>
        </p:nvPicPr>
        <p:blipFill>
          <a:blip r:embed="rId16"/>
          <a:stretch>
            <a:fillRect/>
          </a:stretch>
        </p:blipFill>
        <p:spPr>
          <a:xfrm>
            <a:off x="6439806" y="1575366"/>
            <a:ext cx="1280160" cy="1280160"/>
          </a:xfrm>
          <a:prstGeom prst="rect">
            <a:avLst/>
          </a:prstGeom>
          <a:ln>
            <a:solidFill>
              <a:schemeClr val="bg1">
                <a:lumMod val="50000"/>
              </a:schemeClr>
            </a:solidFill>
          </a:ln>
        </p:spPr>
      </p:pic>
      <p:pic>
        <p:nvPicPr>
          <p:cNvPr id="50" name="Picture 49">
            <a:extLst>
              <a:ext uri="{FF2B5EF4-FFF2-40B4-BE49-F238E27FC236}">
                <a16:creationId xmlns:a16="http://schemas.microsoft.com/office/drawing/2014/main" id="{C6DEC7AE-2F17-4594-981E-177EC2AFB466}"/>
              </a:ext>
            </a:extLst>
          </p:cNvPr>
          <p:cNvPicPr>
            <a:picLocks/>
          </p:cNvPicPr>
          <p:nvPr/>
        </p:nvPicPr>
        <p:blipFill>
          <a:blip r:embed="rId17"/>
          <a:stretch>
            <a:fillRect/>
          </a:stretch>
        </p:blipFill>
        <p:spPr>
          <a:xfrm>
            <a:off x="7799017" y="1575366"/>
            <a:ext cx="1280160" cy="1280160"/>
          </a:xfrm>
          <a:prstGeom prst="rect">
            <a:avLst/>
          </a:prstGeom>
          <a:ln>
            <a:solidFill>
              <a:schemeClr val="bg1">
                <a:lumMod val="50000"/>
              </a:schemeClr>
            </a:solidFill>
          </a:ln>
        </p:spPr>
      </p:pic>
      <p:pic>
        <p:nvPicPr>
          <p:cNvPr id="52" name="Picture 51">
            <a:extLst>
              <a:ext uri="{FF2B5EF4-FFF2-40B4-BE49-F238E27FC236}">
                <a16:creationId xmlns:a16="http://schemas.microsoft.com/office/drawing/2014/main" id="{BB1B186F-523E-43AD-845E-4FDF2AE170F0}"/>
              </a:ext>
            </a:extLst>
          </p:cNvPr>
          <p:cNvPicPr>
            <a:picLocks/>
          </p:cNvPicPr>
          <p:nvPr/>
        </p:nvPicPr>
        <p:blipFill>
          <a:blip r:embed="rId18"/>
          <a:stretch>
            <a:fillRect/>
          </a:stretch>
        </p:blipFill>
        <p:spPr>
          <a:xfrm>
            <a:off x="6439806" y="3044331"/>
            <a:ext cx="1280160" cy="1280160"/>
          </a:xfrm>
          <a:prstGeom prst="rect">
            <a:avLst/>
          </a:prstGeom>
          <a:ln>
            <a:solidFill>
              <a:schemeClr val="bg1">
                <a:lumMod val="50000"/>
              </a:schemeClr>
            </a:solidFill>
          </a:ln>
        </p:spPr>
      </p:pic>
      <p:pic>
        <p:nvPicPr>
          <p:cNvPr id="54" name="Picture 53">
            <a:extLst>
              <a:ext uri="{FF2B5EF4-FFF2-40B4-BE49-F238E27FC236}">
                <a16:creationId xmlns:a16="http://schemas.microsoft.com/office/drawing/2014/main" id="{41380066-5ADB-4357-91B0-EEEF30992420}"/>
              </a:ext>
            </a:extLst>
          </p:cNvPr>
          <p:cNvPicPr>
            <a:picLocks/>
          </p:cNvPicPr>
          <p:nvPr/>
        </p:nvPicPr>
        <p:blipFill>
          <a:blip r:embed="rId19"/>
          <a:stretch>
            <a:fillRect/>
          </a:stretch>
        </p:blipFill>
        <p:spPr>
          <a:xfrm>
            <a:off x="7799017" y="3044331"/>
            <a:ext cx="1280160" cy="1280160"/>
          </a:xfrm>
          <a:prstGeom prst="rect">
            <a:avLst/>
          </a:prstGeom>
          <a:ln>
            <a:solidFill>
              <a:schemeClr val="bg1">
                <a:lumMod val="50000"/>
              </a:schemeClr>
            </a:solidFill>
          </a:ln>
        </p:spPr>
      </p:pic>
      <p:pic>
        <p:nvPicPr>
          <p:cNvPr id="56" name="Picture 55">
            <a:extLst>
              <a:ext uri="{FF2B5EF4-FFF2-40B4-BE49-F238E27FC236}">
                <a16:creationId xmlns:a16="http://schemas.microsoft.com/office/drawing/2014/main" id="{E782FF27-566A-4D99-848B-C1FF1C569E90}"/>
              </a:ext>
            </a:extLst>
          </p:cNvPr>
          <p:cNvPicPr>
            <a:picLocks/>
          </p:cNvPicPr>
          <p:nvPr/>
        </p:nvPicPr>
        <p:blipFill>
          <a:blip r:embed="rId20"/>
          <a:stretch>
            <a:fillRect/>
          </a:stretch>
        </p:blipFill>
        <p:spPr>
          <a:xfrm>
            <a:off x="6439806" y="4418590"/>
            <a:ext cx="1280160" cy="1280160"/>
          </a:xfrm>
          <a:prstGeom prst="rect">
            <a:avLst/>
          </a:prstGeom>
          <a:ln>
            <a:solidFill>
              <a:schemeClr val="bg1">
                <a:lumMod val="50000"/>
              </a:schemeClr>
            </a:solidFill>
          </a:ln>
        </p:spPr>
      </p:pic>
      <p:pic>
        <p:nvPicPr>
          <p:cNvPr id="58" name="Picture 57">
            <a:extLst>
              <a:ext uri="{FF2B5EF4-FFF2-40B4-BE49-F238E27FC236}">
                <a16:creationId xmlns:a16="http://schemas.microsoft.com/office/drawing/2014/main" id="{A5DF5111-62E4-4135-A4D5-0013C60A4BC3}"/>
              </a:ext>
            </a:extLst>
          </p:cNvPr>
          <p:cNvPicPr>
            <a:picLocks/>
          </p:cNvPicPr>
          <p:nvPr/>
        </p:nvPicPr>
        <p:blipFill>
          <a:blip r:embed="rId21"/>
          <a:stretch>
            <a:fillRect/>
          </a:stretch>
        </p:blipFill>
        <p:spPr>
          <a:xfrm>
            <a:off x="7799017" y="4418590"/>
            <a:ext cx="1280160" cy="1280160"/>
          </a:xfrm>
          <a:prstGeom prst="rect">
            <a:avLst/>
          </a:prstGeom>
          <a:ln>
            <a:solidFill>
              <a:schemeClr val="bg1">
                <a:lumMod val="50000"/>
              </a:schemeClr>
            </a:solidFill>
          </a:ln>
        </p:spPr>
      </p:pic>
      <p:pic>
        <p:nvPicPr>
          <p:cNvPr id="60" name="Picture 59">
            <a:extLst>
              <a:ext uri="{FF2B5EF4-FFF2-40B4-BE49-F238E27FC236}">
                <a16:creationId xmlns:a16="http://schemas.microsoft.com/office/drawing/2014/main" id="{BE6FD165-7617-47E6-9354-53E4B8EDD88E}"/>
              </a:ext>
            </a:extLst>
          </p:cNvPr>
          <p:cNvPicPr>
            <a:picLocks/>
          </p:cNvPicPr>
          <p:nvPr/>
        </p:nvPicPr>
        <p:blipFill>
          <a:blip r:embed="rId22"/>
          <a:stretch>
            <a:fillRect/>
          </a:stretch>
        </p:blipFill>
        <p:spPr>
          <a:xfrm>
            <a:off x="9158228" y="1575366"/>
            <a:ext cx="1280160" cy="1280160"/>
          </a:xfrm>
          <a:prstGeom prst="rect">
            <a:avLst/>
          </a:prstGeom>
        </p:spPr>
      </p:pic>
      <p:pic>
        <p:nvPicPr>
          <p:cNvPr id="62" name="Picture 61">
            <a:extLst>
              <a:ext uri="{FF2B5EF4-FFF2-40B4-BE49-F238E27FC236}">
                <a16:creationId xmlns:a16="http://schemas.microsoft.com/office/drawing/2014/main" id="{E1213F99-BEC3-4C7B-BFDE-37383E0E565C}"/>
              </a:ext>
            </a:extLst>
          </p:cNvPr>
          <p:cNvPicPr>
            <a:picLocks/>
          </p:cNvPicPr>
          <p:nvPr/>
        </p:nvPicPr>
        <p:blipFill>
          <a:blip r:embed="rId23"/>
          <a:stretch>
            <a:fillRect/>
          </a:stretch>
        </p:blipFill>
        <p:spPr>
          <a:xfrm>
            <a:off x="10517442" y="1575366"/>
            <a:ext cx="1280160" cy="1280160"/>
          </a:xfrm>
          <a:prstGeom prst="rect">
            <a:avLst/>
          </a:prstGeom>
        </p:spPr>
      </p:pic>
      <p:pic>
        <p:nvPicPr>
          <p:cNvPr id="64" name="Picture 63">
            <a:extLst>
              <a:ext uri="{FF2B5EF4-FFF2-40B4-BE49-F238E27FC236}">
                <a16:creationId xmlns:a16="http://schemas.microsoft.com/office/drawing/2014/main" id="{3140298B-3386-4EE7-80B5-D0B0AB38AA3B}"/>
              </a:ext>
            </a:extLst>
          </p:cNvPr>
          <p:cNvPicPr>
            <a:picLocks/>
          </p:cNvPicPr>
          <p:nvPr/>
        </p:nvPicPr>
        <p:blipFill>
          <a:blip r:embed="rId24"/>
          <a:stretch>
            <a:fillRect/>
          </a:stretch>
        </p:blipFill>
        <p:spPr>
          <a:xfrm>
            <a:off x="9158228" y="3044331"/>
            <a:ext cx="1280160" cy="1280160"/>
          </a:xfrm>
          <a:prstGeom prst="rect">
            <a:avLst/>
          </a:prstGeom>
        </p:spPr>
      </p:pic>
      <p:pic>
        <p:nvPicPr>
          <p:cNvPr id="66" name="Picture 65">
            <a:extLst>
              <a:ext uri="{FF2B5EF4-FFF2-40B4-BE49-F238E27FC236}">
                <a16:creationId xmlns:a16="http://schemas.microsoft.com/office/drawing/2014/main" id="{7E0B33A7-B73D-4C4D-B712-7124E230C374}"/>
              </a:ext>
            </a:extLst>
          </p:cNvPr>
          <p:cNvPicPr>
            <a:picLocks/>
          </p:cNvPicPr>
          <p:nvPr/>
        </p:nvPicPr>
        <p:blipFill>
          <a:blip r:embed="rId25"/>
          <a:stretch>
            <a:fillRect/>
          </a:stretch>
        </p:blipFill>
        <p:spPr>
          <a:xfrm>
            <a:off x="10517442" y="3044331"/>
            <a:ext cx="1280160" cy="1280160"/>
          </a:xfrm>
          <a:prstGeom prst="rect">
            <a:avLst/>
          </a:prstGeom>
        </p:spPr>
      </p:pic>
      <p:pic>
        <p:nvPicPr>
          <p:cNvPr id="68" name="Picture 67">
            <a:extLst>
              <a:ext uri="{FF2B5EF4-FFF2-40B4-BE49-F238E27FC236}">
                <a16:creationId xmlns:a16="http://schemas.microsoft.com/office/drawing/2014/main" id="{35DE5BF4-D81A-4771-889B-18FB7512C384}"/>
              </a:ext>
            </a:extLst>
          </p:cNvPr>
          <p:cNvPicPr>
            <a:picLocks/>
          </p:cNvPicPr>
          <p:nvPr/>
        </p:nvPicPr>
        <p:blipFill>
          <a:blip r:embed="rId26"/>
          <a:stretch>
            <a:fillRect/>
          </a:stretch>
        </p:blipFill>
        <p:spPr>
          <a:xfrm>
            <a:off x="9158228" y="4418590"/>
            <a:ext cx="1280160" cy="1280160"/>
          </a:xfrm>
          <a:prstGeom prst="rect">
            <a:avLst/>
          </a:prstGeom>
          <a:ln>
            <a:solidFill>
              <a:schemeClr val="bg1">
                <a:lumMod val="50000"/>
              </a:schemeClr>
            </a:solidFill>
          </a:ln>
        </p:spPr>
      </p:pic>
      <p:pic>
        <p:nvPicPr>
          <p:cNvPr id="70" name="Picture 69">
            <a:extLst>
              <a:ext uri="{FF2B5EF4-FFF2-40B4-BE49-F238E27FC236}">
                <a16:creationId xmlns:a16="http://schemas.microsoft.com/office/drawing/2014/main" id="{FE7096B9-E3B7-453B-B6A6-6B399D56146B}"/>
              </a:ext>
            </a:extLst>
          </p:cNvPr>
          <p:cNvPicPr>
            <a:picLocks/>
          </p:cNvPicPr>
          <p:nvPr/>
        </p:nvPicPr>
        <p:blipFill>
          <a:blip r:embed="rId27"/>
          <a:stretch>
            <a:fillRect/>
          </a:stretch>
        </p:blipFill>
        <p:spPr>
          <a:xfrm>
            <a:off x="10517442" y="4393190"/>
            <a:ext cx="1280160" cy="1280160"/>
          </a:xfrm>
          <a:prstGeom prst="rect">
            <a:avLst/>
          </a:prstGeom>
          <a:ln>
            <a:solidFill>
              <a:schemeClr val="bg1">
                <a:lumMod val="50000"/>
              </a:schemeClr>
            </a:solidFill>
          </a:ln>
        </p:spPr>
      </p:pic>
      <p:pic>
        <p:nvPicPr>
          <p:cNvPr id="71" name="Picture 70">
            <a:extLst>
              <a:ext uri="{FF2B5EF4-FFF2-40B4-BE49-F238E27FC236}">
                <a16:creationId xmlns:a16="http://schemas.microsoft.com/office/drawing/2014/main" id="{26D182DC-D286-4E0B-BBA9-E89FF1C421FE}"/>
              </a:ext>
            </a:extLst>
          </p:cNvPr>
          <p:cNvPicPr>
            <a:picLocks/>
          </p:cNvPicPr>
          <p:nvPr/>
        </p:nvPicPr>
        <p:blipFill>
          <a:blip r:embed="rId22">
            <a:lum contrast="40000"/>
          </a:blip>
          <a:stretch>
            <a:fillRect/>
          </a:stretch>
        </p:blipFill>
        <p:spPr>
          <a:xfrm>
            <a:off x="9158228" y="1575063"/>
            <a:ext cx="1280160" cy="1280160"/>
          </a:xfrm>
          <a:prstGeom prst="rect">
            <a:avLst/>
          </a:prstGeom>
          <a:ln>
            <a:solidFill>
              <a:schemeClr val="bg1">
                <a:lumMod val="50000"/>
              </a:schemeClr>
            </a:solidFill>
          </a:ln>
        </p:spPr>
      </p:pic>
      <p:pic>
        <p:nvPicPr>
          <p:cNvPr id="72" name="Picture 71">
            <a:extLst>
              <a:ext uri="{FF2B5EF4-FFF2-40B4-BE49-F238E27FC236}">
                <a16:creationId xmlns:a16="http://schemas.microsoft.com/office/drawing/2014/main" id="{D0421573-9FB1-4558-BF0B-5E76F1DC1259}"/>
              </a:ext>
            </a:extLst>
          </p:cNvPr>
          <p:cNvPicPr>
            <a:picLocks/>
          </p:cNvPicPr>
          <p:nvPr/>
        </p:nvPicPr>
        <p:blipFill>
          <a:blip r:embed="rId23">
            <a:lum contrast="40000"/>
          </a:blip>
          <a:stretch>
            <a:fillRect/>
          </a:stretch>
        </p:blipFill>
        <p:spPr>
          <a:xfrm>
            <a:off x="10517442" y="1575063"/>
            <a:ext cx="1280160" cy="1280160"/>
          </a:xfrm>
          <a:prstGeom prst="rect">
            <a:avLst/>
          </a:prstGeom>
          <a:ln>
            <a:solidFill>
              <a:schemeClr val="bg1">
                <a:lumMod val="50000"/>
              </a:schemeClr>
            </a:solidFill>
          </a:ln>
        </p:spPr>
      </p:pic>
      <p:pic>
        <p:nvPicPr>
          <p:cNvPr id="73" name="Picture 72">
            <a:extLst>
              <a:ext uri="{FF2B5EF4-FFF2-40B4-BE49-F238E27FC236}">
                <a16:creationId xmlns:a16="http://schemas.microsoft.com/office/drawing/2014/main" id="{93E65E28-FDD4-497A-986A-723C44657BF0}"/>
              </a:ext>
            </a:extLst>
          </p:cNvPr>
          <p:cNvPicPr>
            <a:picLocks/>
          </p:cNvPicPr>
          <p:nvPr/>
        </p:nvPicPr>
        <p:blipFill>
          <a:blip r:embed="rId24">
            <a:lum bright="20000" contrast="40000"/>
          </a:blip>
          <a:stretch>
            <a:fillRect/>
          </a:stretch>
        </p:blipFill>
        <p:spPr>
          <a:xfrm>
            <a:off x="9158228" y="3044028"/>
            <a:ext cx="1280160" cy="1280160"/>
          </a:xfrm>
          <a:prstGeom prst="rect">
            <a:avLst/>
          </a:prstGeom>
          <a:ln>
            <a:solidFill>
              <a:schemeClr val="bg1">
                <a:lumMod val="50000"/>
              </a:schemeClr>
            </a:solidFill>
          </a:ln>
        </p:spPr>
      </p:pic>
      <p:pic>
        <p:nvPicPr>
          <p:cNvPr id="74" name="Picture 73">
            <a:extLst>
              <a:ext uri="{FF2B5EF4-FFF2-40B4-BE49-F238E27FC236}">
                <a16:creationId xmlns:a16="http://schemas.microsoft.com/office/drawing/2014/main" id="{C24D0600-4F0F-48C8-843F-5FCB217ADE97}"/>
              </a:ext>
            </a:extLst>
          </p:cNvPr>
          <p:cNvPicPr>
            <a:picLocks/>
          </p:cNvPicPr>
          <p:nvPr/>
        </p:nvPicPr>
        <p:blipFill>
          <a:blip r:embed="rId25">
            <a:lum contrast="40000"/>
          </a:blip>
          <a:stretch>
            <a:fillRect/>
          </a:stretch>
        </p:blipFill>
        <p:spPr>
          <a:xfrm>
            <a:off x="10517442" y="3044028"/>
            <a:ext cx="1280160" cy="1280160"/>
          </a:xfrm>
          <a:prstGeom prst="rect">
            <a:avLst/>
          </a:prstGeom>
          <a:ln>
            <a:solidFill>
              <a:schemeClr val="bg1">
                <a:lumMod val="50000"/>
              </a:schemeClr>
            </a:solidFill>
          </a:ln>
        </p:spPr>
      </p:pic>
      <p:sp>
        <p:nvSpPr>
          <p:cNvPr id="21" name="Rectangle 20">
            <a:extLst>
              <a:ext uri="{FF2B5EF4-FFF2-40B4-BE49-F238E27FC236}">
                <a16:creationId xmlns:a16="http://schemas.microsoft.com/office/drawing/2014/main" id="{EB4D8D60-7CD4-4EB0-948F-642117BD4620}"/>
              </a:ext>
            </a:extLst>
          </p:cNvPr>
          <p:cNvSpPr/>
          <p:nvPr/>
        </p:nvSpPr>
        <p:spPr>
          <a:xfrm>
            <a:off x="9152440" y="1586416"/>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B593C546-D83F-4F4F-9AD4-34835FD2CE37}"/>
              </a:ext>
            </a:extLst>
          </p:cNvPr>
          <p:cNvSpPr/>
          <p:nvPr/>
        </p:nvSpPr>
        <p:spPr>
          <a:xfrm>
            <a:off x="6430430" y="1580000"/>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DEC382F2-1346-47AE-A0A7-C962493FE5E6}"/>
              </a:ext>
            </a:extLst>
          </p:cNvPr>
          <p:cNvSpPr/>
          <p:nvPr/>
        </p:nvSpPr>
        <p:spPr>
          <a:xfrm>
            <a:off x="6445169" y="4418590"/>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itle 1">
            <a:extLst>
              <a:ext uri="{FF2B5EF4-FFF2-40B4-BE49-F238E27FC236}">
                <a16:creationId xmlns:a16="http://schemas.microsoft.com/office/drawing/2014/main" id="{9D2EAA76-9F6A-45D1-9B62-DE24D92C2B94}"/>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near-field</a:t>
            </a:r>
          </a:p>
        </p:txBody>
      </p:sp>
      <p:sp>
        <p:nvSpPr>
          <p:cNvPr id="47" name="Rectangle 46">
            <a:extLst>
              <a:ext uri="{FF2B5EF4-FFF2-40B4-BE49-F238E27FC236}">
                <a16:creationId xmlns:a16="http://schemas.microsoft.com/office/drawing/2014/main" id="{CD7EA627-95D6-4FD6-9B9E-333F6264A886}"/>
              </a:ext>
            </a:extLst>
          </p:cNvPr>
          <p:cNvSpPr/>
          <p:nvPr/>
        </p:nvSpPr>
        <p:spPr>
          <a:xfrm>
            <a:off x="10508066" y="1585020"/>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237EA9A0-573E-45E0-96D7-F1CC721ECD3C}"/>
              </a:ext>
            </a:extLst>
          </p:cNvPr>
          <p:cNvSpPr/>
          <p:nvPr/>
        </p:nvSpPr>
        <p:spPr>
          <a:xfrm>
            <a:off x="9163591" y="3058853"/>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9A96AB74-1080-4455-B834-924B7CDEECB7}"/>
              </a:ext>
            </a:extLst>
          </p:cNvPr>
          <p:cNvSpPr/>
          <p:nvPr/>
        </p:nvSpPr>
        <p:spPr>
          <a:xfrm>
            <a:off x="10528165" y="3058853"/>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CCB8367C-80F9-4A39-9492-3F4443FBF7F4}"/>
              </a:ext>
            </a:extLst>
          </p:cNvPr>
          <p:cNvSpPr/>
          <p:nvPr/>
        </p:nvSpPr>
        <p:spPr>
          <a:xfrm>
            <a:off x="9163591" y="4405587"/>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16073CDC-D051-4A19-99A1-6804B704F1E0}"/>
              </a:ext>
            </a:extLst>
          </p:cNvPr>
          <p:cNvSpPr/>
          <p:nvPr/>
        </p:nvSpPr>
        <p:spPr>
          <a:xfrm>
            <a:off x="10528165" y="4406703"/>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CF7CA86D-9843-448E-8776-2A8D51568509}"/>
              </a:ext>
            </a:extLst>
          </p:cNvPr>
          <p:cNvSpPr/>
          <p:nvPr/>
        </p:nvSpPr>
        <p:spPr>
          <a:xfrm>
            <a:off x="7796123" y="1583173"/>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DB476FCF-19E3-43E0-AF73-50EC45E558FC}"/>
              </a:ext>
            </a:extLst>
          </p:cNvPr>
          <p:cNvSpPr/>
          <p:nvPr/>
        </p:nvSpPr>
        <p:spPr>
          <a:xfrm>
            <a:off x="6445169" y="3039753"/>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6093E878-CB6C-455C-866D-4ACC922F048A}"/>
              </a:ext>
            </a:extLst>
          </p:cNvPr>
          <p:cNvSpPr/>
          <p:nvPr/>
        </p:nvSpPr>
        <p:spPr>
          <a:xfrm>
            <a:off x="7802379" y="3028718"/>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989B7277-9606-4702-A085-446F15B88A5B}"/>
              </a:ext>
            </a:extLst>
          </p:cNvPr>
          <p:cNvSpPr/>
          <p:nvPr/>
        </p:nvSpPr>
        <p:spPr>
          <a:xfrm>
            <a:off x="7815106" y="4418590"/>
            <a:ext cx="1280160" cy="128016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0037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set>
                                      <p:cBhvr override="childStyle">
                                        <p:cTn dur="1" fill="hold" display="0" masterRel="nextClick" afterEffect="1"/>
                                        <p:tgtEl>
                                          <p:spTgt spid="49"/>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47" grpId="0" animBg="1"/>
      <p:bldP spid="49" grpId="0" animBg="1"/>
      <p:bldP spid="51" grpId="0" animBg="1"/>
      <p:bldP spid="53" grpId="0" animBg="1"/>
      <p:bldP spid="55" grpId="0" animBg="1"/>
      <p:bldP spid="57" grpId="0" animBg="1"/>
      <p:bldP spid="59" grpId="0" animBg="1"/>
      <p:bldP spid="61" grpId="0" animBg="1"/>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81B45A8-2A60-4A21-9A0A-8FED2BA79883}"/>
              </a:ext>
            </a:extLst>
          </p:cNvPr>
          <p:cNvSpPr txBox="1"/>
          <p:nvPr/>
        </p:nvSpPr>
        <p:spPr>
          <a:xfrm>
            <a:off x="189754" y="399394"/>
            <a:ext cx="2432123" cy="830997"/>
          </a:xfrm>
          <a:prstGeom prst="rect">
            <a:avLst/>
          </a:prstGeom>
          <a:noFill/>
          <a:ln>
            <a:solidFill>
              <a:srgbClr val="FFCC66"/>
            </a:solidFill>
          </a:ln>
        </p:spPr>
        <p:txBody>
          <a:bodyPr wrap="square">
            <a:spAutoFit/>
          </a:bodyPr>
          <a:lstStyle/>
          <a:p>
            <a:r>
              <a:rPr lang="en-US" sz="2400" b="0" i="0" u="none" strike="noStrike" baseline="0" dirty="0">
                <a:solidFill>
                  <a:srgbClr val="FFC000"/>
                </a:solidFill>
                <a:latin typeface="LinLibertineT"/>
              </a:rPr>
              <a:t>Chicken breast thickness 100 </a:t>
            </a:r>
            <a:r>
              <a:rPr lang="en-US" sz="2400" b="0" i="0" u="none" strike="noStrike" baseline="0" dirty="0" err="1">
                <a:solidFill>
                  <a:srgbClr val="FFC000"/>
                </a:solidFill>
                <a:latin typeface="EURM10"/>
              </a:rPr>
              <a:t>μ</a:t>
            </a:r>
            <a:r>
              <a:rPr lang="en-US" sz="2400" b="0" i="0" u="none" strike="noStrike" baseline="0" dirty="0" err="1">
                <a:solidFill>
                  <a:srgbClr val="FFC000"/>
                </a:solidFill>
                <a:latin typeface="LinLibertineT"/>
              </a:rPr>
              <a:t>m</a:t>
            </a:r>
            <a:endParaRPr lang="LID4096" sz="2400" dirty="0">
              <a:solidFill>
                <a:srgbClr val="FFC000"/>
              </a:solidFill>
            </a:endParaRPr>
          </a:p>
        </p:txBody>
      </p:sp>
      <p:sp>
        <p:nvSpPr>
          <p:cNvPr id="28" name="TextBox 27">
            <a:extLst>
              <a:ext uri="{FF2B5EF4-FFF2-40B4-BE49-F238E27FC236}">
                <a16:creationId xmlns:a16="http://schemas.microsoft.com/office/drawing/2014/main" id="{D16EE133-C600-4F88-A9BD-02624630DF6F}"/>
              </a:ext>
            </a:extLst>
          </p:cNvPr>
          <p:cNvSpPr txBox="1"/>
          <p:nvPr/>
        </p:nvSpPr>
        <p:spPr>
          <a:xfrm>
            <a:off x="328180" y="2296502"/>
            <a:ext cx="1915699" cy="461665"/>
          </a:xfrm>
          <a:prstGeom prst="rect">
            <a:avLst/>
          </a:prstGeom>
          <a:noFill/>
        </p:spPr>
        <p:txBody>
          <a:bodyPr wrap="square">
            <a:spAutoFit/>
          </a:bodyPr>
          <a:lstStyle>
            <a:defPPr>
              <a:defRPr lang="en-US"/>
            </a:defPPr>
            <a:lvl1pPr>
              <a:defRPr sz="2800" b="0" i="0" u="none" strike="noStrike" baseline="0">
                <a:solidFill>
                  <a:schemeClr val="bg1"/>
                </a:solidFill>
                <a:latin typeface="LinLibertine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Beads</a:t>
            </a:r>
            <a:endParaRPr kumimoji="0" lang="LID4096" sz="2400" b="0" i="0" u="none" strike="noStrike" kern="1200" cap="none" spc="0" normalizeH="0" baseline="0" noProof="0" dirty="0">
              <a:ln>
                <a:noFill/>
              </a:ln>
              <a:solidFill>
                <a:prstClr val="white"/>
              </a:solidFill>
              <a:effectLst/>
              <a:uLnTx/>
              <a:uFillTx/>
              <a:latin typeface="LinLibertineT"/>
              <a:ea typeface="+mn-ea"/>
              <a:cs typeface="+mn-cs"/>
            </a:endParaRPr>
          </a:p>
        </p:txBody>
      </p:sp>
      <p:grpSp>
        <p:nvGrpSpPr>
          <p:cNvPr id="30" name="Group 29">
            <a:extLst>
              <a:ext uri="{FF2B5EF4-FFF2-40B4-BE49-F238E27FC236}">
                <a16:creationId xmlns:a16="http://schemas.microsoft.com/office/drawing/2014/main" id="{BA794749-5F16-4AA9-97F2-FBDC026452BB}"/>
              </a:ext>
            </a:extLst>
          </p:cNvPr>
          <p:cNvGrpSpPr/>
          <p:nvPr/>
        </p:nvGrpSpPr>
        <p:grpSpPr>
          <a:xfrm>
            <a:off x="1677492" y="1308572"/>
            <a:ext cx="9421986" cy="491659"/>
            <a:chOff x="1697881" y="1308572"/>
            <a:chExt cx="9349128" cy="491659"/>
          </a:xfrm>
        </p:grpSpPr>
        <p:sp>
          <p:nvSpPr>
            <p:cNvPr id="31" name="TextBox 30">
              <a:extLst>
                <a:ext uri="{FF2B5EF4-FFF2-40B4-BE49-F238E27FC236}">
                  <a16:creationId xmlns:a16="http://schemas.microsoft.com/office/drawing/2014/main" id="{F489B4E6-2D4A-4751-A001-AE791BDCA11B}"/>
                </a:ext>
              </a:extLst>
            </p:cNvPr>
            <p:cNvSpPr txBox="1"/>
            <p:nvPr/>
          </p:nvSpPr>
          <p:spPr>
            <a:xfrm>
              <a:off x="1697881" y="1308572"/>
              <a:ext cx="236656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Ground truth</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32" name="TextBox 31">
              <a:extLst>
                <a:ext uri="{FF2B5EF4-FFF2-40B4-BE49-F238E27FC236}">
                  <a16:creationId xmlns:a16="http://schemas.microsoft.com/office/drawing/2014/main" id="{F549FEA0-AB4A-4BE5-A275-DB7A9B4225A7}"/>
                </a:ext>
              </a:extLst>
            </p:cNvPr>
            <p:cNvSpPr txBox="1"/>
            <p:nvPr/>
          </p:nvSpPr>
          <p:spPr>
            <a:xfrm>
              <a:off x="4667859" y="1308572"/>
              <a:ext cx="14281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dirty="0">
                  <a:solidFill>
                    <a:prstClr val="white"/>
                  </a:solidFill>
                  <a:latin typeface="LinLibertineT"/>
                </a:rPr>
                <a:t>Input</a:t>
              </a:r>
              <a:endParaRPr lang="LID4096" sz="2400" dirty="0">
                <a:solidFill>
                  <a:prstClr val="white"/>
                </a:solidFill>
                <a:latin typeface="LinLibertineT"/>
              </a:endParaRPr>
            </a:p>
          </p:txBody>
        </p:sp>
        <p:sp>
          <p:nvSpPr>
            <p:cNvPr id="33" name="TextBox 32">
              <a:extLst>
                <a:ext uri="{FF2B5EF4-FFF2-40B4-BE49-F238E27FC236}">
                  <a16:creationId xmlns:a16="http://schemas.microsoft.com/office/drawing/2014/main" id="{E7E2DB5E-F998-4238-B2E7-8432E120C690}"/>
                </a:ext>
              </a:extLst>
            </p:cNvPr>
            <p:cNvSpPr txBox="1"/>
            <p:nvPr/>
          </p:nvSpPr>
          <p:spPr>
            <a:xfrm>
              <a:off x="6813906" y="1338566"/>
              <a:ext cx="200067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Full frame</a:t>
              </a:r>
              <a:endParaRPr kumimoji="0" lang="LID4096" sz="2400" b="0" i="0" u="none" strike="noStrike" kern="1200" cap="none" spc="0" normalizeH="0" baseline="0" noProof="0" dirty="0">
                <a:ln>
                  <a:noFill/>
                </a:ln>
                <a:solidFill>
                  <a:prstClr val="white"/>
                </a:solidFill>
                <a:effectLst/>
                <a:uLnTx/>
                <a:uFillTx/>
                <a:ea typeface="+mn-ea"/>
                <a:cs typeface="+mn-cs"/>
              </a:endParaRPr>
            </a:p>
          </p:txBody>
        </p:sp>
        <p:sp>
          <p:nvSpPr>
            <p:cNvPr id="34" name="TextBox 33">
              <a:extLst>
                <a:ext uri="{FF2B5EF4-FFF2-40B4-BE49-F238E27FC236}">
                  <a16:creationId xmlns:a16="http://schemas.microsoft.com/office/drawing/2014/main" id="{4C2D9542-6234-402A-A744-051455947E8B}"/>
                </a:ext>
              </a:extLst>
            </p:cNvPr>
            <p:cNvSpPr txBox="1"/>
            <p:nvPr/>
          </p:nvSpPr>
          <p:spPr>
            <a:xfrm>
              <a:off x="9327922" y="1338566"/>
              <a:ext cx="171908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inLibertineT"/>
                  <a:ea typeface="+mn-ea"/>
                  <a:cs typeface="+mn-cs"/>
                </a:rPr>
                <a:t>Our local</a:t>
              </a:r>
              <a:endParaRPr kumimoji="0" lang="LID4096" sz="2400" b="0" i="0" u="none" strike="noStrike" kern="1200" cap="none" spc="0" normalizeH="0" baseline="0" noProof="0" dirty="0">
                <a:ln>
                  <a:noFill/>
                </a:ln>
                <a:solidFill>
                  <a:prstClr val="white"/>
                </a:solidFill>
                <a:effectLst/>
                <a:uLnTx/>
                <a:uFillTx/>
                <a:ea typeface="+mn-ea"/>
                <a:cs typeface="+mn-cs"/>
              </a:endParaRPr>
            </a:p>
          </p:txBody>
        </p:sp>
      </p:grpSp>
      <p:sp>
        <p:nvSpPr>
          <p:cNvPr id="24" name="Title 1">
            <a:extLst>
              <a:ext uri="{FF2B5EF4-FFF2-40B4-BE49-F238E27FC236}">
                <a16:creationId xmlns:a16="http://schemas.microsoft.com/office/drawing/2014/main" id="{E39C90CE-792B-4B15-8DE9-DAB186411BFA}"/>
              </a:ext>
            </a:extLst>
          </p:cNvPr>
          <p:cNvSpPr txBox="1">
            <a:spLocks/>
          </p:cNvSpPr>
          <p:nvPr/>
        </p:nvSpPr>
        <p:spPr>
          <a:xfrm>
            <a:off x="1495168" y="189534"/>
            <a:ext cx="914400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Lab results: </a:t>
            </a:r>
            <a:r>
              <a:rPr kumimoji="0" lang="en-US" sz="4000" b="1" i="0" u="none" strike="noStrike" kern="1200" cap="none" spc="0" normalizeH="0" baseline="0" noProof="0" dirty="0">
                <a:ln>
                  <a:noFill/>
                </a:ln>
                <a:solidFill>
                  <a:srgbClr val="00FF00"/>
                </a:solidFill>
                <a:effectLst/>
                <a:uLnTx/>
                <a:uFillTx/>
                <a:latin typeface="Calibri"/>
                <a:ea typeface="+mj-ea"/>
                <a:cs typeface="+mj-cs"/>
              </a:rPr>
              <a:t>near-field</a:t>
            </a:r>
          </a:p>
        </p:txBody>
      </p:sp>
      <p:pic>
        <p:nvPicPr>
          <p:cNvPr id="9" name="Picture 8">
            <a:extLst>
              <a:ext uri="{FF2B5EF4-FFF2-40B4-BE49-F238E27FC236}">
                <a16:creationId xmlns:a16="http://schemas.microsoft.com/office/drawing/2014/main" id="{6D3F23AA-6582-47AC-AC14-DE879C396ACD}"/>
              </a:ext>
            </a:extLst>
          </p:cNvPr>
          <p:cNvPicPr>
            <a:picLocks noChangeAspect="1"/>
          </p:cNvPicPr>
          <p:nvPr/>
        </p:nvPicPr>
        <p:blipFill>
          <a:blip r:embed="rId4"/>
          <a:stretch>
            <a:fillRect/>
          </a:stretch>
        </p:blipFill>
        <p:spPr>
          <a:xfrm>
            <a:off x="1428472" y="1770237"/>
            <a:ext cx="2286000" cy="2286000"/>
          </a:xfrm>
          <a:prstGeom prst="rect">
            <a:avLst/>
          </a:prstGeom>
          <a:ln>
            <a:solidFill>
              <a:schemeClr val="bg1">
                <a:lumMod val="50000"/>
              </a:schemeClr>
            </a:solidFill>
          </a:ln>
        </p:spPr>
      </p:pic>
      <p:pic>
        <p:nvPicPr>
          <p:cNvPr id="11" name="Picture 10">
            <a:extLst>
              <a:ext uri="{FF2B5EF4-FFF2-40B4-BE49-F238E27FC236}">
                <a16:creationId xmlns:a16="http://schemas.microsoft.com/office/drawing/2014/main" id="{0070DD8C-1817-4581-A8BE-D205B0FEC1AA}"/>
              </a:ext>
            </a:extLst>
          </p:cNvPr>
          <p:cNvPicPr>
            <a:picLocks noChangeAspect="1"/>
          </p:cNvPicPr>
          <p:nvPr/>
        </p:nvPicPr>
        <p:blipFill>
          <a:blip r:embed="rId5"/>
          <a:stretch>
            <a:fillRect/>
          </a:stretch>
        </p:blipFill>
        <p:spPr>
          <a:xfrm>
            <a:off x="3917961" y="1770237"/>
            <a:ext cx="2286000" cy="2286000"/>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51DA5C0B-D8D2-4D74-87A7-AADC17C2B308}"/>
              </a:ext>
            </a:extLst>
          </p:cNvPr>
          <p:cNvPicPr>
            <a:picLocks noChangeAspect="1"/>
          </p:cNvPicPr>
          <p:nvPr/>
        </p:nvPicPr>
        <p:blipFill>
          <a:blip r:embed="rId6"/>
          <a:stretch>
            <a:fillRect/>
          </a:stretch>
        </p:blipFill>
        <p:spPr>
          <a:xfrm>
            <a:off x="6407450" y="1770237"/>
            <a:ext cx="2286000" cy="2286000"/>
          </a:xfrm>
          <a:prstGeom prst="rect">
            <a:avLst/>
          </a:prstGeom>
          <a:ln>
            <a:solidFill>
              <a:schemeClr val="bg1">
                <a:lumMod val="50000"/>
              </a:schemeClr>
            </a:solidFill>
          </a:ln>
        </p:spPr>
      </p:pic>
      <p:pic>
        <p:nvPicPr>
          <p:cNvPr id="20" name="Picture 19">
            <a:extLst>
              <a:ext uri="{FF2B5EF4-FFF2-40B4-BE49-F238E27FC236}">
                <a16:creationId xmlns:a16="http://schemas.microsoft.com/office/drawing/2014/main" id="{DB77435C-D4E3-4E73-8B7C-799AB2F07323}"/>
              </a:ext>
            </a:extLst>
          </p:cNvPr>
          <p:cNvPicPr>
            <a:picLocks noChangeAspect="1"/>
          </p:cNvPicPr>
          <p:nvPr/>
        </p:nvPicPr>
        <p:blipFill>
          <a:blip r:embed="rId7"/>
          <a:stretch>
            <a:fillRect/>
          </a:stretch>
        </p:blipFill>
        <p:spPr>
          <a:xfrm>
            <a:off x="8896938" y="1770237"/>
            <a:ext cx="2286000" cy="2286000"/>
          </a:xfrm>
          <a:prstGeom prst="rect">
            <a:avLst/>
          </a:prstGeom>
          <a:ln>
            <a:solidFill>
              <a:schemeClr val="bg1">
                <a:lumMod val="50000"/>
              </a:schemeClr>
            </a:solidFill>
          </a:ln>
        </p:spPr>
      </p:pic>
      <p:sp>
        <p:nvSpPr>
          <p:cNvPr id="21" name="TextBox 20">
            <a:extLst>
              <a:ext uri="{FF2B5EF4-FFF2-40B4-BE49-F238E27FC236}">
                <a16:creationId xmlns:a16="http://schemas.microsoft.com/office/drawing/2014/main" id="{85662609-D4C8-4D82-B134-DD54967247F2}"/>
              </a:ext>
            </a:extLst>
          </p:cNvPr>
          <p:cNvSpPr txBox="1"/>
          <p:nvPr/>
        </p:nvSpPr>
        <p:spPr>
          <a:xfrm>
            <a:off x="5938256" y="5129842"/>
            <a:ext cx="4932289" cy="584775"/>
          </a:xfrm>
          <a:prstGeom prst="rect">
            <a:avLst/>
          </a:prstGeom>
          <a:noFill/>
        </p:spPr>
        <p:txBody>
          <a:bodyPr wrap="square" rtlCol="0">
            <a:spAutoFit/>
          </a:bodyPr>
          <a:lstStyle/>
          <a:p>
            <a:r>
              <a:rPr lang="en-US" sz="1600" dirty="0">
                <a:solidFill>
                  <a:schemeClr val="bg1"/>
                </a:solidFill>
              </a:rPr>
              <a:t>Thanks to </a:t>
            </a:r>
            <a:r>
              <a:rPr lang="en-US" sz="1600" b="1" dirty="0">
                <a:solidFill>
                  <a:schemeClr val="bg1"/>
                </a:solidFill>
              </a:rPr>
              <a:t>Dr. Lucien Weiss </a:t>
            </a:r>
            <a:r>
              <a:rPr lang="en-US" sz="1600" dirty="0">
                <a:solidFill>
                  <a:schemeClr val="bg1"/>
                </a:solidFill>
              </a:rPr>
              <a:t>from </a:t>
            </a:r>
            <a:r>
              <a:rPr lang="en-US" sz="1600" dirty="0" err="1">
                <a:solidFill>
                  <a:schemeClr val="bg1"/>
                </a:solidFill>
              </a:rPr>
              <a:t>Schechtman</a:t>
            </a:r>
            <a:r>
              <a:rPr lang="en-US" sz="1600" dirty="0">
                <a:solidFill>
                  <a:schemeClr val="bg1"/>
                </a:solidFill>
              </a:rPr>
              <a:t> lab for preparing the fluorescent samples</a:t>
            </a:r>
            <a:endParaRPr lang="LID4096" sz="1600" dirty="0">
              <a:solidFill>
                <a:schemeClr val="bg1"/>
              </a:solidFill>
            </a:endParaRPr>
          </a:p>
        </p:txBody>
      </p:sp>
      <p:sp>
        <p:nvSpPr>
          <p:cNvPr id="15" name="TextBox 14">
            <a:extLst>
              <a:ext uri="{FF2B5EF4-FFF2-40B4-BE49-F238E27FC236}">
                <a16:creationId xmlns:a16="http://schemas.microsoft.com/office/drawing/2014/main" id="{CB30E942-EC6B-41BB-9099-77673FC663C9}"/>
              </a:ext>
            </a:extLst>
          </p:cNvPr>
          <p:cNvSpPr txBox="1"/>
          <p:nvPr/>
        </p:nvSpPr>
        <p:spPr>
          <a:xfrm>
            <a:off x="1103107" y="4451520"/>
            <a:ext cx="3957854" cy="1341656"/>
          </a:xfrm>
          <a:prstGeom prst="ellipse">
            <a:avLst/>
          </a:prstGeom>
          <a:solidFill>
            <a:srgbClr val="C00000"/>
          </a:solidFill>
          <a:ln w="57150">
            <a:solidFill>
              <a:schemeClr val="bg1"/>
            </a:solidFill>
          </a:ln>
        </p:spPr>
        <p:txBody>
          <a:bodyPr wrap="square">
            <a:spAutoFit/>
          </a:bodyPr>
          <a:lstStyle/>
          <a:p>
            <a:pPr algn="ctr"/>
            <a:r>
              <a:rPr lang="en-US" sz="2800" dirty="0">
                <a:solidFill>
                  <a:schemeClr val="bg1"/>
                </a:solidFill>
                <a:latin typeface="LinLibertineTB"/>
              </a:rPr>
              <a:t>Reconstructing fluorescent beads</a:t>
            </a:r>
            <a:endParaRPr lang="LID4096" sz="2800" dirty="0">
              <a:solidFill>
                <a:schemeClr val="bg1"/>
              </a:solidFill>
            </a:endParaRPr>
          </a:p>
        </p:txBody>
      </p:sp>
      <p:sp>
        <p:nvSpPr>
          <p:cNvPr id="14" name="Rectangle 13">
            <a:extLst>
              <a:ext uri="{FF2B5EF4-FFF2-40B4-BE49-F238E27FC236}">
                <a16:creationId xmlns:a16="http://schemas.microsoft.com/office/drawing/2014/main" id="{AF85DFB4-3502-41EB-BA66-63DBFED1363C}"/>
              </a:ext>
            </a:extLst>
          </p:cNvPr>
          <p:cNvSpPr/>
          <p:nvPr/>
        </p:nvSpPr>
        <p:spPr>
          <a:xfrm>
            <a:off x="6431093" y="1756236"/>
            <a:ext cx="2286000" cy="228600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7A6D3C4-4808-4D12-B273-579974442CB7}"/>
              </a:ext>
            </a:extLst>
          </p:cNvPr>
          <p:cNvSpPr/>
          <p:nvPr/>
        </p:nvSpPr>
        <p:spPr>
          <a:xfrm>
            <a:off x="8896447" y="1756236"/>
            <a:ext cx="2286000" cy="228600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7061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70107E38-B8D2-421B-B88B-941280D5062C}"/>
              </a:ext>
            </a:extLst>
          </p:cNvPr>
          <p:cNvPicPr>
            <a:picLocks/>
          </p:cNvPicPr>
          <p:nvPr/>
        </p:nvPicPr>
        <p:blipFill>
          <a:blip r:embed="rId4"/>
          <a:stretch>
            <a:fillRect/>
          </a:stretch>
        </p:blipFill>
        <p:spPr>
          <a:xfrm>
            <a:off x="9261736" y="1847547"/>
            <a:ext cx="2704860" cy="2616093"/>
          </a:xfrm>
          <a:prstGeom prst="rect">
            <a:avLst/>
          </a:prstGeom>
          <a:ln>
            <a:solidFill>
              <a:srgbClr val="FFFF00"/>
            </a:solidFill>
          </a:ln>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3081" y="1516603"/>
            <a:ext cx="3696216" cy="3267531"/>
          </a:xfrm>
          <a:prstGeom prst="rect">
            <a:avLst/>
          </a:prstGeom>
        </p:spPr>
      </p:pic>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081" y="1516603"/>
            <a:ext cx="3696216" cy="3267531"/>
          </a:xfrm>
          <a:prstGeom prst="rect">
            <a:avLst/>
          </a:prstGeom>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3081" y="1516603"/>
            <a:ext cx="3696216" cy="3267531"/>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3081" y="1516603"/>
            <a:ext cx="3696216" cy="3267531"/>
          </a:xfrm>
          <a:prstGeom prst="rect">
            <a:avLst/>
          </a:prstGeom>
        </p:spPr>
      </p:pic>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3081" y="1516603"/>
            <a:ext cx="3696216" cy="3267531"/>
          </a:xfrm>
          <a:prstGeom prst="rect">
            <a:avLst/>
          </a:prstGeom>
        </p:spPr>
      </p:pic>
      <p:sp>
        <p:nvSpPr>
          <p:cNvPr id="2" name="Rectangle 1">
            <a:extLst>
              <a:ext uri="{FF2B5EF4-FFF2-40B4-BE49-F238E27FC236}">
                <a16:creationId xmlns:a16="http://schemas.microsoft.com/office/drawing/2014/main" id="{78C6EEEC-82C5-49DE-ADF0-7A17008E714B}"/>
              </a:ext>
            </a:extLst>
          </p:cNvPr>
          <p:cNvSpPr/>
          <p:nvPr/>
        </p:nvSpPr>
        <p:spPr>
          <a:xfrm>
            <a:off x="5508834" y="1468563"/>
            <a:ext cx="701732" cy="564323"/>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5" name="Picture 4">
            <a:extLst>
              <a:ext uri="{FF2B5EF4-FFF2-40B4-BE49-F238E27FC236}">
                <a16:creationId xmlns:a16="http://schemas.microsoft.com/office/drawing/2014/main" id="{0AC68674-AEF4-4E48-9E2E-D9B98CB38012}"/>
              </a:ext>
            </a:extLst>
          </p:cNvPr>
          <p:cNvPicPr>
            <a:picLocks noChangeAspect="1"/>
          </p:cNvPicPr>
          <p:nvPr/>
        </p:nvPicPr>
        <p:blipFill rotWithShape="1">
          <a:blip r:embed="rId10">
            <a:extLst>
              <a:ext uri="{28A0092B-C50C-407E-A947-70E740481C1C}">
                <a14:useLocalDpi xmlns:a14="http://schemas.microsoft.com/office/drawing/2010/main" val="0"/>
              </a:ext>
            </a:extLst>
          </a:blip>
          <a:srcRect t="28265" b="28265"/>
          <a:stretch/>
        </p:blipFill>
        <p:spPr>
          <a:xfrm>
            <a:off x="5203768" y="1438855"/>
            <a:ext cx="3969270" cy="3663630"/>
          </a:xfrm>
          <a:prstGeom prst="rect">
            <a:avLst/>
          </a:prstGeom>
          <a:scene3d>
            <a:camera prst="isometricLeftDown"/>
            <a:lightRig rig="threePt" dir="t"/>
          </a:scene3d>
        </p:spPr>
      </p:pic>
      <p:grpSp>
        <p:nvGrpSpPr>
          <p:cNvPr id="6" name="Group 5">
            <a:extLst>
              <a:ext uri="{FF2B5EF4-FFF2-40B4-BE49-F238E27FC236}">
                <a16:creationId xmlns:a16="http://schemas.microsoft.com/office/drawing/2014/main" id="{AD15D083-2B42-4C7B-A4F3-BF4AB4A530A6}"/>
              </a:ext>
            </a:extLst>
          </p:cNvPr>
          <p:cNvGrpSpPr/>
          <p:nvPr/>
        </p:nvGrpSpPr>
        <p:grpSpPr>
          <a:xfrm rot="20561666">
            <a:off x="3305348" y="-130629"/>
            <a:ext cx="6375685" cy="5846632"/>
            <a:chOff x="6414551" y="3305037"/>
            <a:chExt cx="2912496" cy="2487738"/>
          </a:xfrm>
        </p:grpSpPr>
        <p:sp>
          <p:nvSpPr>
            <p:cNvPr id="23" name="Rectangle 22">
              <a:extLst>
                <a:ext uri="{FF2B5EF4-FFF2-40B4-BE49-F238E27FC236}">
                  <a16:creationId xmlns:a16="http://schemas.microsoft.com/office/drawing/2014/main" id="{53BF88B1-148D-49A7-BE04-10D2B7FC9C67}"/>
                </a:ext>
              </a:extLst>
            </p:cNvPr>
            <p:cNvSpPr/>
            <p:nvPr/>
          </p:nvSpPr>
          <p:spPr>
            <a:xfrm flipH="1">
              <a:off x="6748185" y="4241523"/>
              <a:ext cx="852204" cy="659132"/>
            </a:xfrm>
            <a:prstGeom prst="rect">
              <a:avLst/>
            </a:prstGeom>
            <a:gradFill>
              <a:gsLst>
                <a:gs pos="0">
                  <a:schemeClr val="bg1">
                    <a:lumMod val="65000"/>
                    <a:alpha val="86000"/>
                  </a:schemeClr>
                </a:gs>
                <a:gs pos="48000">
                  <a:schemeClr val="bg1"/>
                </a:gs>
                <a:gs pos="53000">
                  <a:schemeClr val="bg1"/>
                </a:gs>
                <a:gs pos="100000">
                  <a:schemeClr val="bg1">
                    <a:lumMod val="65000"/>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4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sp>
          <p:nvSpPr>
            <p:cNvPr id="24" name="Trapezoid 23">
              <a:extLst>
                <a:ext uri="{FF2B5EF4-FFF2-40B4-BE49-F238E27FC236}">
                  <a16:creationId xmlns:a16="http://schemas.microsoft.com/office/drawing/2014/main" id="{F7FD816A-FF69-41AB-A716-A873D5EDABB4}"/>
                </a:ext>
              </a:extLst>
            </p:cNvPr>
            <p:cNvSpPr/>
            <p:nvPr/>
          </p:nvSpPr>
          <p:spPr>
            <a:xfrm rot="16200000" flipH="1">
              <a:off x="6251805" y="4404275"/>
              <a:ext cx="659132" cy="333640"/>
            </a:xfrm>
            <a:prstGeom prst="trapezoid">
              <a:avLst>
                <a:gd name="adj" fmla="val 58525"/>
              </a:avLst>
            </a:prstGeom>
            <a:gradFill flip="none" rotWithShape="1">
              <a:gsLst>
                <a:gs pos="0">
                  <a:schemeClr val="bg1">
                    <a:lumMod val="65000"/>
                    <a:alpha val="76000"/>
                  </a:schemeClr>
                </a:gs>
                <a:gs pos="52000">
                  <a:schemeClr val="bg1"/>
                </a:gs>
                <a:gs pos="55000">
                  <a:schemeClr val="bg1"/>
                </a:gs>
                <a:gs pos="100000">
                  <a:schemeClr val="bg1">
                    <a:lumMod val="65000"/>
                    <a:alpha val="7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400" b="0" i="0" u="none" strike="noStrike" kern="1200" cap="none" spc="0" normalizeH="0" baseline="0" noProof="0">
                <a:ln>
                  <a:noFill/>
                </a:ln>
                <a:solidFill>
                  <a:srgbClr val="FFC000"/>
                </a:solidFill>
                <a:effectLst/>
                <a:uLnTx/>
                <a:uFillTx/>
                <a:latin typeface="Calibri"/>
                <a:ea typeface="+mn-ea"/>
                <a:cs typeface="Arial" panose="020B0604020202020204" pitchFamily="34" charset="0"/>
              </a:endParaRPr>
            </a:p>
          </p:txBody>
        </p:sp>
        <p:sp>
          <p:nvSpPr>
            <p:cNvPr id="25" name="Arc 24">
              <a:extLst>
                <a:ext uri="{FF2B5EF4-FFF2-40B4-BE49-F238E27FC236}">
                  <a16:creationId xmlns:a16="http://schemas.microsoft.com/office/drawing/2014/main" id="{4B92DD2F-51FF-4FAF-BFE3-CC48363DC3A3}"/>
                </a:ext>
              </a:extLst>
            </p:cNvPr>
            <p:cNvSpPr/>
            <p:nvPr/>
          </p:nvSpPr>
          <p:spPr>
            <a:xfrm rot="17037179" flipH="1">
              <a:off x="6713383" y="3295615"/>
              <a:ext cx="2470267" cy="2489111"/>
            </a:xfrm>
            <a:prstGeom prst="arc">
              <a:avLst>
                <a:gd name="adj1" fmla="val 16246627"/>
                <a:gd name="adj2" fmla="val 17892881"/>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400" b="0" i="0" u="none" strike="noStrike" kern="1200" cap="none" spc="0" normalizeH="0" baseline="0" noProof="0">
                <a:ln>
                  <a:noFill/>
                </a:ln>
                <a:solidFill>
                  <a:srgbClr val="FFC000"/>
                </a:solidFill>
                <a:effectLst/>
                <a:uLnTx/>
                <a:uFillTx/>
                <a:latin typeface="Calibri"/>
                <a:ea typeface="+mn-ea"/>
                <a:cs typeface="Arial" panose="020B0604020202020204" pitchFamily="34" charset="0"/>
              </a:endParaRPr>
            </a:p>
          </p:txBody>
        </p:sp>
        <p:sp>
          <p:nvSpPr>
            <p:cNvPr id="26" name="Arc 25">
              <a:extLst>
                <a:ext uri="{FF2B5EF4-FFF2-40B4-BE49-F238E27FC236}">
                  <a16:creationId xmlns:a16="http://schemas.microsoft.com/office/drawing/2014/main" id="{907BF265-4D2B-4227-9386-4D118A24EFBE}"/>
                </a:ext>
              </a:extLst>
            </p:cNvPr>
            <p:cNvSpPr/>
            <p:nvPr/>
          </p:nvSpPr>
          <p:spPr>
            <a:xfrm rot="17037179" flipH="1">
              <a:off x="6847358" y="3313086"/>
              <a:ext cx="2470267" cy="2489111"/>
            </a:xfrm>
            <a:prstGeom prst="arc">
              <a:avLst>
                <a:gd name="adj1" fmla="val 16200000"/>
                <a:gd name="adj2" fmla="val 17892881"/>
              </a:avLst>
            </a:prstGeom>
            <a:ln w="12700">
              <a:prstDash val="sysDash"/>
            </a:ln>
          </p:spPr>
          <p:style>
            <a:lnRef idx="1">
              <a:schemeClr val="accent6"/>
            </a:lnRef>
            <a:fillRef idx="0">
              <a:schemeClr val="accent6"/>
            </a:fillRef>
            <a:effectRef idx="0">
              <a:schemeClr val="accent6"/>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400" b="0" i="0" u="none" strike="noStrike" kern="1200" cap="none" spc="0" normalizeH="0" baseline="0" noProof="0">
                <a:ln>
                  <a:noFill/>
                </a:ln>
                <a:solidFill>
                  <a:srgbClr val="FFC000"/>
                </a:solidFill>
                <a:effectLst/>
                <a:uLnTx/>
                <a:uFillTx/>
                <a:latin typeface="Calibri"/>
                <a:ea typeface="+mn-ea"/>
                <a:cs typeface="Arial" panose="020B0604020202020204" pitchFamily="34" charset="0"/>
              </a:endParaRPr>
            </a:p>
          </p:txBody>
        </p:sp>
      </p:grpSp>
      <p:grpSp>
        <p:nvGrpSpPr>
          <p:cNvPr id="7" name="Group 6">
            <a:extLst>
              <a:ext uri="{FF2B5EF4-FFF2-40B4-BE49-F238E27FC236}">
                <a16:creationId xmlns:a16="http://schemas.microsoft.com/office/drawing/2014/main" id="{3F69C2D8-1EAB-40D9-8577-1057BD9CD7CF}"/>
              </a:ext>
            </a:extLst>
          </p:cNvPr>
          <p:cNvGrpSpPr/>
          <p:nvPr/>
        </p:nvGrpSpPr>
        <p:grpSpPr>
          <a:xfrm rot="1009364">
            <a:off x="2278469" y="2097406"/>
            <a:ext cx="1521205" cy="2597779"/>
            <a:chOff x="9578007" y="4607403"/>
            <a:chExt cx="1499585" cy="3749744"/>
          </a:xfrm>
        </p:grpSpPr>
        <p:grpSp>
          <p:nvGrpSpPr>
            <p:cNvPr id="11" name="Group 10">
              <a:extLst>
                <a:ext uri="{FF2B5EF4-FFF2-40B4-BE49-F238E27FC236}">
                  <a16:creationId xmlns:a16="http://schemas.microsoft.com/office/drawing/2014/main" id="{15283637-6249-43BE-A851-83D82ABAB84E}"/>
                </a:ext>
              </a:extLst>
            </p:cNvPr>
            <p:cNvGrpSpPr/>
            <p:nvPr/>
          </p:nvGrpSpPr>
          <p:grpSpPr>
            <a:xfrm rot="14699114">
              <a:off x="8650724" y="5969189"/>
              <a:ext cx="2871012" cy="1016445"/>
              <a:chOff x="8650724" y="5969189"/>
              <a:chExt cx="2871012" cy="1016445"/>
            </a:xfrm>
          </p:grpSpPr>
          <p:sp>
            <p:nvSpPr>
              <p:cNvPr id="20" name="Freeform: Shape 40">
                <a:extLst>
                  <a:ext uri="{FF2B5EF4-FFF2-40B4-BE49-F238E27FC236}">
                    <a16:creationId xmlns:a16="http://schemas.microsoft.com/office/drawing/2014/main" id="{2DC31A8D-F0D8-44CC-9F15-FAE8D2152327}"/>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1" name="Freeform: Shape 41">
                <a:extLst>
                  <a:ext uri="{FF2B5EF4-FFF2-40B4-BE49-F238E27FC236}">
                    <a16:creationId xmlns:a16="http://schemas.microsoft.com/office/drawing/2014/main" id="{8E8C7FF2-6DCE-4708-939A-77A93EFF3BEB}"/>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2" name="Freeform: Shape 42">
                <a:extLst>
                  <a:ext uri="{FF2B5EF4-FFF2-40B4-BE49-F238E27FC236}">
                    <a16:creationId xmlns:a16="http://schemas.microsoft.com/office/drawing/2014/main" id="{786F9AAF-7C2C-4C0C-B712-F2C5640F1C9A}"/>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9FEA7DBD-2957-48B3-B93B-5C1EFD907952}"/>
                </a:ext>
              </a:extLst>
            </p:cNvPr>
            <p:cNvGrpSpPr/>
            <p:nvPr/>
          </p:nvGrpSpPr>
          <p:grpSpPr>
            <a:xfrm rot="14699114">
              <a:off x="9133864" y="6413418"/>
              <a:ext cx="2871012" cy="1016445"/>
              <a:chOff x="8650724" y="5969189"/>
              <a:chExt cx="2871012" cy="1016445"/>
            </a:xfrm>
          </p:grpSpPr>
          <p:sp>
            <p:nvSpPr>
              <p:cNvPr id="17" name="Freeform: Shape 40">
                <a:extLst>
                  <a:ext uri="{FF2B5EF4-FFF2-40B4-BE49-F238E27FC236}">
                    <a16:creationId xmlns:a16="http://schemas.microsoft.com/office/drawing/2014/main" id="{AF3B6D1D-D8D2-4FC7-AD51-DFBA7B19C691}"/>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18" name="Freeform: Shape 41">
                <a:extLst>
                  <a:ext uri="{FF2B5EF4-FFF2-40B4-BE49-F238E27FC236}">
                    <a16:creationId xmlns:a16="http://schemas.microsoft.com/office/drawing/2014/main" id="{AE460A9A-6B76-4DC6-8E0F-1AD8A293C7DA}"/>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19" name="Freeform: Shape 42">
                <a:extLst>
                  <a:ext uri="{FF2B5EF4-FFF2-40B4-BE49-F238E27FC236}">
                    <a16:creationId xmlns:a16="http://schemas.microsoft.com/office/drawing/2014/main" id="{03D3DE57-63F1-498B-A2FA-4960026801AE}"/>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4DE8482-7CA1-4D51-8499-41B41B80626B}"/>
                </a:ext>
              </a:extLst>
            </p:cNvPr>
            <p:cNvGrpSpPr/>
            <p:nvPr/>
          </p:nvGrpSpPr>
          <p:grpSpPr>
            <a:xfrm rot="14699114">
              <a:off x="9013894" y="5534686"/>
              <a:ext cx="2871012" cy="1016445"/>
              <a:chOff x="8650724" y="5969189"/>
              <a:chExt cx="2871012" cy="1016445"/>
            </a:xfrm>
          </p:grpSpPr>
          <p:sp>
            <p:nvSpPr>
              <p:cNvPr id="14" name="Freeform: Shape 40">
                <a:extLst>
                  <a:ext uri="{FF2B5EF4-FFF2-40B4-BE49-F238E27FC236}">
                    <a16:creationId xmlns:a16="http://schemas.microsoft.com/office/drawing/2014/main" id="{26722E42-71F2-4DB0-B1FF-13B95CB7A3BD}"/>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15" name="Freeform: Shape 41">
                <a:extLst>
                  <a:ext uri="{FF2B5EF4-FFF2-40B4-BE49-F238E27FC236}">
                    <a16:creationId xmlns:a16="http://schemas.microsoft.com/office/drawing/2014/main" id="{F35A46D2-4345-49FF-B07C-A4DE64492450}"/>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16" name="Freeform: Shape 42">
                <a:extLst>
                  <a:ext uri="{FF2B5EF4-FFF2-40B4-BE49-F238E27FC236}">
                    <a16:creationId xmlns:a16="http://schemas.microsoft.com/office/drawing/2014/main" id="{69B07691-DD60-41F2-932A-EF90F7675EA4}"/>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grpSp>
      </p:grpSp>
      <p:sp>
        <p:nvSpPr>
          <p:cNvPr id="8" name="Cube 7">
            <a:extLst>
              <a:ext uri="{FF2B5EF4-FFF2-40B4-BE49-F238E27FC236}">
                <a16:creationId xmlns:a16="http://schemas.microsoft.com/office/drawing/2014/main" id="{D06E215D-E207-4729-A585-B3F7D04DD1D2}"/>
              </a:ext>
            </a:extLst>
          </p:cNvPr>
          <p:cNvSpPr/>
          <p:nvPr/>
        </p:nvSpPr>
        <p:spPr>
          <a:xfrm rot="16200000">
            <a:off x="110652" y="2731953"/>
            <a:ext cx="4279772" cy="1693577"/>
          </a:xfrm>
          <a:prstGeom prst="cube">
            <a:avLst>
              <a:gd name="adj" fmla="val 76655"/>
            </a:avLst>
          </a:prstGeom>
          <a:blipFill>
            <a:blip r:embed="rId11"/>
            <a:tile tx="0" ty="0" sx="100000" sy="100000" flip="none" algn="tl"/>
          </a:blip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200" b="0" i="0" u="none" strike="noStrike" kern="1200" cap="none" spc="0" normalizeH="0" baseline="0" noProof="0" dirty="0">
              <a:ln>
                <a:noFill/>
              </a:ln>
              <a:solidFill>
                <a:srgbClr val="FFC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0F465A6-CF1D-4CFF-8F06-7493C5D402DC}"/>
              </a:ext>
            </a:extLst>
          </p:cNvPr>
          <p:cNvSpPr/>
          <p:nvPr/>
        </p:nvSpPr>
        <p:spPr>
          <a:xfrm rot="20513404">
            <a:off x="3935007" y="2749695"/>
            <a:ext cx="2296369"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Microscope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o</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bjective</a:t>
            </a:r>
            <a:endParaRPr kumimoji="0" lang="he-IL"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0E057CF1-B5D9-46C8-BC1D-D3EA4CFD6507}"/>
              </a:ext>
            </a:extLst>
          </p:cNvPr>
          <p:cNvPicPr>
            <a:picLocks noChangeAspect="1"/>
          </p:cNvPicPr>
          <p:nvPr/>
        </p:nvPicPr>
        <p:blipFill rotWithShape="1">
          <a:blip r:embed="rId12">
            <a:clrChange>
              <a:clrFrom>
                <a:srgbClr val="0A0000"/>
              </a:clrFrom>
              <a:clrTo>
                <a:srgbClr val="0A0000">
                  <a:alpha val="0"/>
                </a:srgbClr>
              </a:clrTo>
            </a:clrChange>
          </a:blip>
          <a:srcRect l="14175" t="14730" r="14450" b="13677"/>
          <a:stretch/>
        </p:blipFill>
        <p:spPr>
          <a:xfrm>
            <a:off x="548710" y="2279711"/>
            <a:ext cx="2961774" cy="2697535"/>
          </a:xfrm>
          <a:prstGeom prst="rect">
            <a:avLst/>
          </a:prstGeom>
          <a:ln>
            <a:noFill/>
          </a:ln>
          <a:scene3d>
            <a:camera prst="isometricOffAxis1Left"/>
            <a:lightRig rig="threePt" dir="t"/>
          </a:scene3d>
        </p:spPr>
      </p:pic>
      <p:sp>
        <p:nvSpPr>
          <p:cNvPr id="27" name="Rectangle 26">
            <a:extLst>
              <a:ext uri="{FF2B5EF4-FFF2-40B4-BE49-F238E27FC236}">
                <a16:creationId xmlns:a16="http://schemas.microsoft.com/office/drawing/2014/main" id="{1B166F1F-B5B9-4160-9399-10A8AE3AE98D}"/>
              </a:ext>
            </a:extLst>
          </p:cNvPr>
          <p:cNvSpPr/>
          <p:nvPr/>
        </p:nvSpPr>
        <p:spPr>
          <a:xfrm>
            <a:off x="6204084" y="4814079"/>
            <a:ext cx="2315077"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Speckle image</a:t>
            </a:r>
            <a:endParaRPr kumimoji="0" lang="he-IL"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410B5AB6-7516-4DB4-82A7-DFCCBFD338E7}"/>
              </a:ext>
            </a:extLst>
          </p:cNvPr>
          <p:cNvSpPr/>
          <p:nvPr/>
        </p:nvSpPr>
        <p:spPr>
          <a:xfrm>
            <a:off x="3018962" y="5006297"/>
            <a:ext cx="1935399"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Scattering layer</a:t>
            </a:r>
            <a:endParaRPr kumimoji="0" lang="he-IL"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30" name="Title 1"/>
          <p:cNvSpPr txBox="1">
            <a:spLocks/>
          </p:cNvSpPr>
          <p:nvPr/>
        </p:nvSpPr>
        <p:spPr>
          <a:xfrm>
            <a:off x="0" y="2"/>
            <a:ext cx="12192000" cy="7328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C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Coherent scattering and memory effect (ME) </a:t>
            </a:r>
          </a:p>
        </p:txBody>
      </p:sp>
      <p:sp>
        <p:nvSpPr>
          <p:cNvPr id="37" name="Sun 36"/>
          <p:cNvSpPr/>
          <p:nvPr/>
        </p:nvSpPr>
        <p:spPr>
          <a:xfrm>
            <a:off x="1450258" y="2216331"/>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8" name="Sun 37"/>
          <p:cNvSpPr/>
          <p:nvPr/>
        </p:nvSpPr>
        <p:spPr>
          <a:xfrm>
            <a:off x="1570164" y="2683328"/>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9" name="Sun 38"/>
          <p:cNvSpPr/>
          <p:nvPr/>
        </p:nvSpPr>
        <p:spPr>
          <a:xfrm>
            <a:off x="1808656" y="3042032"/>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0" name="Sun 39"/>
          <p:cNvSpPr/>
          <p:nvPr/>
        </p:nvSpPr>
        <p:spPr>
          <a:xfrm>
            <a:off x="2051965" y="3414191"/>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1" name="Sun 40"/>
          <p:cNvSpPr/>
          <p:nvPr/>
        </p:nvSpPr>
        <p:spPr>
          <a:xfrm>
            <a:off x="2260675" y="3874896"/>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75" name="Rectangle 74">
            <a:extLst>
              <a:ext uri="{FF2B5EF4-FFF2-40B4-BE49-F238E27FC236}">
                <a16:creationId xmlns:a16="http://schemas.microsoft.com/office/drawing/2014/main" id="{A67C6FD5-469A-491E-A626-2C9B1885E02A}"/>
              </a:ext>
            </a:extLst>
          </p:cNvPr>
          <p:cNvSpPr/>
          <p:nvPr/>
        </p:nvSpPr>
        <p:spPr>
          <a:xfrm>
            <a:off x="14661" y="4670415"/>
            <a:ext cx="2122033"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Hidden illuminators</a:t>
            </a:r>
            <a:endParaRPr kumimoji="0" lang="he-IL"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1B166F1F-B5B9-4160-9399-10A8AE3AE98D}"/>
              </a:ext>
            </a:extLst>
          </p:cNvPr>
          <p:cNvSpPr/>
          <p:nvPr/>
        </p:nvSpPr>
        <p:spPr>
          <a:xfrm>
            <a:off x="9520063" y="4466830"/>
            <a:ext cx="2315077" cy="5232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Clear image </a:t>
            </a:r>
            <a:endParaRPr kumimoji="0" lang="he-IL"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nvGrpSpPr>
          <p:cNvPr id="48" name="Group 47"/>
          <p:cNvGrpSpPr/>
          <p:nvPr/>
        </p:nvGrpSpPr>
        <p:grpSpPr>
          <a:xfrm>
            <a:off x="8294701" y="2218898"/>
            <a:ext cx="1227795" cy="1300484"/>
            <a:chOff x="7798119" y="4462188"/>
            <a:chExt cx="1030107" cy="683212"/>
          </a:xfrm>
        </p:grpSpPr>
        <p:sp>
          <p:nvSpPr>
            <p:cNvPr id="49" name="Arrow: Right 16">
              <a:extLst>
                <a:ext uri="{FF2B5EF4-FFF2-40B4-BE49-F238E27FC236}">
                  <a16:creationId xmlns:a16="http://schemas.microsoft.com/office/drawing/2014/main" id="{A0B66230-1735-4FE7-BD64-2FF6813198D6}"/>
                </a:ext>
              </a:extLst>
            </p:cNvPr>
            <p:cNvSpPr/>
            <p:nvPr/>
          </p:nvSpPr>
          <p:spPr>
            <a:xfrm>
              <a:off x="7798119" y="4462188"/>
              <a:ext cx="1030107" cy="68321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xtBox 30">
              <a:extLst>
                <a:ext uri="{FF2B5EF4-FFF2-40B4-BE49-F238E27FC236}">
                  <a16:creationId xmlns:a16="http://schemas.microsoft.com/office/drawing/2014/main" id="{C531E7F7-EFB1-4705-8C0E-0F3F7904EF8F}"/>
                </a:ext>
              </a:extLst>
            </p:cNvPr>
            <p:cNvSpPr txBox="1"/>
            <p:nvPr/>
          </p:nvSpPr>
          <p:spPr>
            <a:xfrm>
              <a:off x="7823261" y="4662646"/>
              <a:ext cx="829335" cy="291044"/>
            </a:xfrm>
            <a:prstGeom prst="rect">
              <a:avLst/>
            </a:prstGeom>
            <a:noFill/>
          </p:spPr>
          <p:txBody>
            <a:bodyPr wrap="square" lIns="0" tIns="0" rIns="0" bIns="0"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See through</a:t>
              </a:r>
              <a:endParaRPr kumimoji="0" lang="he-IL"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grpSp>
      <p:sp>
        <p:nvSpPr>
          <p:cNvPr id="34" name="Oval 33"/>
          <p:cNvSpPr/>
          <p:nvPr/>
        </p:nvSpPr>
        <p:spPr>
          <a:xfrm rot="10800000">
            <a:off x="6494618" y="62585"/>
            <a:ext cx="4337539" cy="7434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5" name="Freeform 34"/>
          <p:cNvSpPr/>
          <p:nvPr/>
        </p:nvSpPr>
        <p:spPr>
          <a:xfrm>
            <a:off x="8663388" y="965985"/>
            <a:ext cx="324472" cy="1353469"/>
          </a:xfrm>
          <a:custGeom>
            <a:avLst/>
            <a:gdLst>
              <a:gd name="connsiteX0" fmla="*/ 746254 w 746254"/>
              <a:gd name="connsiteY0" fmla="*/ 0 h 1293542"/>
              <a:gd name="connsiteX1" fmla="*/ 10273 w 746254"/>
              <a:gd name="connsiteY1" fmla="*/ 312234 h 1293542"/>
              <a:gd name="connsiteX2" fmla="*/ 300205 w 746254"/>
              <a:gd name="connsiteY2" fmla="*/ 602166 h 1293542"/>
              <a:gd name="connsiteX3" fmla="*/ 77181 w 746254"/>
              <a:gd name="connsiteY3" fmla="*/ 1293542 h 1293542"/>
            </a:gdLst>
            <a:ahLst/>
            <a:cxnLst>
              <a:cxn ang="0">
                <a:pos x="connsiteX0" y="connsiteY0"/>
              </a:cxn>
              <a:cxn ang="0">
                <a:pos x="connsiteX1" y="connsiteY1"/>
              </a:cxn>
              <a:cxn ang="0">
                <a:pos x="connsiteX2" y="connsiteY2"/>
              </a:cxn>
              <a:cxn ang="0">
                <a:pos x="connsiteX3" y="connsiteY3"/>
              </a:cxn>
            </a:cxnLst>
            <a:rect l="l" t="t" r="r" b="b"/>
            <a:pathLst>
              <a:path w="746254" h="1293542">
                <a:moveTo>
                  <a:pt x="746254" y="0"/>
                </a:moveTo>
                <a:cubicBezTo>
                  <a:pt x="415434" y="105936"/>
                  <a:pt x="84614" y="211873"/>
                  <a:pt x="10273" y="312234"/>
                </a:cubicBezTo>
                <a:cubicBezTo>
                  <a:pt x="-64068" y="412595"/>
                  <a:pt x="289054" y="438615"/>
                  <a:pt x="300205" y="602166"/>
                </a:cubicBezTo>
                <a:cubicBezTo>
                  <a:pt x="311356" y="765717"/>
                  <a:pt x="194268" y="1029629"/>
                  <a:pt x="77181" y="1293542"/>
                </a:cubicBezTo>
              </a:path>
            </a:pathLst>
          </a:custGeom>
          <a:noFill/>
          <a:ln w="762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5804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 presetClass="emph" presetSubtype="1" nodeType="clickEffect">
                                  <p:stCondLst>
                                    <p:cond delay="0"/>
                                  </p:stCondLst>
                                  <p:childTnLst>
                                    <p:set>
                                      <p:cBhvr>
                                        <p:cTn id="14" dur="indefinite"/>
                                        <p:tgtEl>
                                          <p:spTgt spid="5"/>
                                        </p:tgtEl>
                                        <p:attrNameLst>
                                          <p:attrName>stroke.color</p:attrName>
                                        </p:attrNameLst>
                                      </p:cBhvr>
                                      <p:to>
                                        <p:clrVal>
                                          <a:srgbClr val="FFFF00"/>
                                        </p:clrVal>
                                      </p:to>
                                    </p:set>
                                    <p:set>
                                      <p:cBhvr>
                                        <p:cTn id="15" dur="indefinite"/>
                                        <p:tgtEl>
                                          <p:spTgt spid="5"/>
                                        </p:tgtEl>
                                        <p:attrNameLst>
                                          <p:attrName>stroke.on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1100"/>
                                  </p:stCondLst>
                                  <p:childTnLst>
                                    <p:set>
                                      <p:cBhvr>
                                        <p:cTn id="51" dur="1" fill="hold">
                                          <p:stCondLst>
                                            <p:cond delay="0"/>
                                          </p:stCondLst>
                                        </p:cTn>
                                        <p:tgtEl>
                                          <p:spTgt spid="39"/>
                                        </p:tgtEl>
                                        <p:attrNameLst>
                                          <p:attrName>style.visibility</p:attrName>
                                        </p:attrNameLst>
                                      </p:cBhvr>
                                      <p:to>
                                        <p:strVal val="visible"/>
                                      </p:to>
                                    </p:set>
                                  </p:childTnLst>
                                </p:cTn>
                              </p:par>
                              <p:par>
                                <p:cTn id="52" presetID="1" presetClass="exit" presetSubtype="0" fill="hold" grpId="1" nodeType="withEffect">
                                  <p:stCondLst>
                                    <p:cond delay="1100"/>
                                  </p:stCondLst>
                                  <p:childTnLst>
                                    <p:set>
                                      <p:cBhvr>
                                        <p:cTn id="53" dur="1" fill="hold">
                                          <p:stCondLst>
                                            <p:cond delay="0"/>
                                          </p:stCondLst>
                                        </p:cTn>
                                        <p:tgtEl>
                                          <p:spTgt spid="38"/>
                                        </p:tgtEl>
                                        <p:attrNameLst>
                                          <p:attrName>style.visibility</p:attrName>
                                        </p:attrNameLst>
                                      </p:cBhvr>
                                      <p:to>
                                        <p:strVal val="hidden"/>
                                      </p:to>
                                    </p:set>
                                  </p:childTnLst>
                                </p:cTn>
                              </p:par>
                              <p:par>
                                <p:cTn id="54" presetID="1" presetClass="entr" presetSubtype="0" fill="hold" nodeType="withEffect">
                                  <p:stCondLst>
                                    <p:cond delay="1100"/>
                                  </p:stCondLst>
                                  <p:childTnLst>
                                    <p:set>
                                      <p:cBhvr>
                                        <p:cTn id="55" dur="1" fill="hold">
                                          <p:stCondLst>
                                            <p:cond delay="0"/>
                                          </p:stCondLst>
                                        </p:cTn>
                                        <p:tgtEl>
                                          <p:spTgt spid="58"/>
                                        </p:tgtEl>
                                        <p:attrNameLst>
                                          <p:attrName>style.visibility</p:attrName>
                                        </p:attrNameLst>
                                      </p:cBhvr>
                                      <p:to>
                                        <p:strVal val="visible"/>
                                      </p:to>
                                    </p:set>
                                  </p:childTnLst>
                                </p:cTn>
                              </p:par>
                            </p:childTnLst>
                          </p:cTn>
                        </p:par>
                        <p:par>
                          <p:cTn id="56" fill="hold">
                            <p:stCondLst>
                              <p:cond delay="1100"/>
                            </p:stCondLst>
                            <p:childTnLst>
                              <p:par>
                                <p:cTn id="57" presetID="1" presetClass="entr" presetSubtype="0" fill="hold" grpId="0" nodeType="afterEffect">
                                  <p:stCondLst>
                                    <p:cond delay="80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xit" presetSubtype="0" fill="hold" grpId="1" nodeType="withEffect">
                                  <p:stCondLst>
                                    <p:cond delay="800"/>
                                  </p:stCondLst>
                                  <p:childTnLst>
                                    <p:set>
                                      <p:cBhvr>
                                        <p:cTn id="60" dur="1" fill="hold">
                                          <p:stCondLst>
                                            <p:cond delay="0"/>
                                          </p:stCondLst>
                                        </p:cTn>
                                        <p:tgtEl>
                                          <p:spTgt spid="39"/>
                                        </p:tgtEl>
                                        <p:attrNameLst>
                                          <p:attrName>style.visibility</p:attrName>
                                        </p:attrNameLst>
                                      </p:cBhvr>
                                      <p:to>
                                        <p:strVal val="hidden"/>
                                      </p:to>
                                    </p:set>
                                  </p:childTnLst>
                                </p:cTn>
                              </p:par>
                              <p:par>
                                <p:cTn id="61" presetID="1" presetClass="entr" presetSubtype="0" fill="hold" nodeType="withEffect">
                                  <p:stCondLst>
                                    <p:cond delay="800"/>
                                  </p:stCondLst>
                                  <p:childTnLst>
                                    <p:set>
                                      <p:cBhvr>
                                        <p:cTn id="62" dur="1" fill="hold">
                                          <p:stCondLst>
                                            <p:cond delay="0"/>
                                          </p:stCondLst>
                                        </p:cTn>
                                        <p:tgtEl>
                                          <p:spTgt spid="59"/>
                                        </p:tgtEl>
                                        <p:attrNameLst>
                                          <p:attrName>style.visibility</p:attrName>
                                        </p:attrNameLst>
                                      </p:cBhvr>
                                      <p:to>
                                        <p:strVal val="visible"/>
                                      </p:to>
                                    </p:set>
                                  </p:childTnLst>
                                </p:cTn>
                              </p:par>
                            </p:childTnLst>
                          </p:cTn>
                        </p:par>
                        <p:par>
                          <p:cTn id="63" fill="hold">
                            <p:stCondLst>
                              <p:cond delay="1900"/>
                            </p:stCondLst>
                            <p:childTnLst>
                              <p:par>
                                <p:cTn id="64" presetID="1" presetClass="entr" presetSubtype="0" fill="hold" grpId="0" nodeType="afterEffect">
                                  <p:stCondLst>
                                    <p:cond delay="90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xit" presetSubtype="0" fill="hold" grpId="1" nodeType="withEffect">
                                  <p:stCondLst>
                                    <p:cond delay="900"/>
                                  </p:stCondLst>
                                  <p:childTnLst>
                                    <p:set>
                                      <p:cBhvr>
                                        <p:cTn id="67" dur="1" fill="hold">
                                          <p:stCondLst>
                                            <p:cond delay="0"/>
                                          </p:stCondLst>
                                        </p:cTn>
                                        <p:tgtEl>
                                          <p:spTgt spid="40"/>
                                        </p:tgtEl>
                                        <p:attrNameLst>
                                          <p:attrName>style.visibility</p:attrName>
                                        </p:attrNameLst>
                                      </p:cBhvr>
                                      <p:to>
                                        <p:strVal val="hidden"/>
                                      </p:to>
                                    </p:set>
                                  </p:childTnLst>
                                </p:cTn>
                              </p:par>
                              <p:par>
                                <p:cTn id="68" presetID="1" presetClass="entr" presetSubtype="0" fill="hold" nodeType="withEffect">
                                  <p:stCondLst>
                                    <p:cond delay="900"/>
                                  </p:stCondLst>
                                  <p:childTnLst>
                                    <p:set>
                                      <p:cBhvr>
                                        <p:cTn id="6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P spid="39" grpId="0" animBg="1"/>
      <p:bldP spid="39" grpId="1" animBg="1"/>
      <p:bldP spid="40" grpId="0" animBg="1"/>
      <p:bldP spid="40" grpId="1" animBg="1"/>
      <p:bldP spid="41" grpId="0" animBg="1"/>
      <p:bldP spid="47" grpId="0"/>
      <p:bldP spid="47" grpId="1"/>
      <p:bldP spid="34" grpId="0" animBg="1"/>
      <p:bldP spid="35" grpId="0" animBg="1"/>
      <p:bldP spid="3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260438DB-9EB6-431E-AE6B-93CEEAD4274F}"/>
              </a:ext>
            </a:extLst>
          </p:cNvPr>
          <p:cNvGrpSpPr/>
          <p:nvPr/>
        </p:nvGrpSpPr>
        <p:grpSpPr>
          <a:xfrm>
            <a:off x="6190377" y="814986"/>
            <a:ext cx="2216770" cy="1909177"/>
            <a:chOff x="8933449" y="1483933"/>
            <a:chExt cx="3446226" cy="3369207"/>
          </a:xfrm>
        </p:grpSpPr>
        <p:grpSp>
          <p:nvGrpSpPr>
            <p:cNvPr id="90" name="Group 89">
              <a:extLst>
                <a:ext uri="{FF2B5EF4-FFF2-40B4-BE49-F238E27FC236}">
                  <a16:creationId xmlns:a16="http://schemas.microsoft.com/office/drawing/2014/main" id="{2C5EF100-AC72-4D05-9CEC-7101CB65C119}"/>
                </a:ext>
              </a:extLst>
            </p:cNvPr>
            <p:cNvGrpSpPr/>
            <p:nvPr/>
          </p:nvGrpSpPr>
          <p:grpSpPr>
            <a:xfrm>
              <a:off x="8933449" y="1483933"/>
              <a:ext cx="3446226" cy="3369207"/>
              <a:chOff x="6844568" y="1428973"/>
              <a:chExt cx="6047599" cy="5504476"/>
            </a:xfrm>
          </p:grpSpPr>
          <p:sp>
            <p:nvSpPr>
              <p:cNvPr id="93" name="TextBox 92">
                <a:extLst>
                  <a:ext uri="{FF2B5EF4-FFF2-40B4-BE49-F238E27FC236}">
                    <a16:creationId xmlns:a16="http://schemas.microsoft.com/office/drawing/2014/main" id="{C3F0D6F4-D1E5-48B3-AFEC-69B09A387DB1}"/>
                  </a:ext>
                </a:extLst>
              </p:cNvPr>
              <p:cNvSpPr txBox="1"/>
              <p:nvPr/>
            </p:nvSpPr>
            <p:spPr>
              <a:xfrm>
                <a:off x="6854579" y="5785039"/>
                <a:ext cx="556021" cy="603400"/>
              </a:xfrm>
              <a:prstGeom prst="rect">
                <a:avLst/>
              </a:prstGeom>
              <a:noFill/>
            </p:spPr>
            <p:txBody>
              <a:bodyPr wrap="square" rtlCol="1">
                <a:spAutoFit/>
              </a:bodyPr>
              <a:lstStyle/>
              <a:p>
                <a:pPr algn="r"/>
                <a:r>
                  <a:rPr lang="en-US" dirty="0">
                    <a:solidFill>
                      <a:schemeClr val="bg1"/>
                    </a:solidFill>
                  </a:rPr>
                  <a:t>0</a:t>
                </a:r>
                <a:endParaRPr lang="he-IL" dirty="0">
                  <a:solidFill>
                    <a:schemeClr val="bg1"/>
                  </a:solidFill>
                </a:endParaRPr>
              </a:p>
            </p:txBody>
          </p:sp>
          <p:sp>
            <p:nvSpPr>
              <p:cNvPr id="94" name="TextBox 93">
                <a:extLst>
                  <a:ext uri="{FF2B5EF4-FFF2-40B4-BE49-F238E27FC236}">
                    <a16:creationId xmlns:a16="http://schemas.microsoft.com/office/drawing/2014/main" id="{51D717C4-C315-47BD-BB29-A4D07A63C367}"/>
                  </a:ext>
                </a:extLst>
              </p:cNvPr>
              <p:cNvSpPr txBox="1"/>
              <p:nvPr/>
            </p:nvSpPr>
            <p:spPr>
              <a:xfrm>
                <a:off x="6844568" y="1428973"/>
                <a:ext cx="556021" cy="603400"/>
              </a:xfrm>
              <a:prstGeom prst="rect">
                <a:avLst/>
              </a:prstGeom>
              <a:noFill/>
            </p:spPr>
            <p:txBody>
              <a:bodyPr wrap="square" rtlCol="1">
                <a:spAutoFit/>
              </a:bodyPr>
              <a:lstStyle/>
              <a:p>
                <a:pPr algn="r"/>
                <a:r>
                  <a:rPr lang="en-US" dirty="0">
                    <a:solidFill>
                      <a:schemeClr val="bg1"/>
                    </a:solidFill>
                  </a:rPr>
                  <a:t>1</a:t>
                </a:r>
                <a:endParaRPr lang="he-IL" dirty="0">
                  <a:solidFill>
                    <a:schemeClr val="bg1"/>
                  </a:solidFill>
                </a:endParaRPr>
              </a:p>
            </p:txBody>
          </p:sp>
          <p:cxnSp>
            <p:nvCxnSpPr>
              <p:cNvPr id="95" name="Straight Arrow Connector 94">
                <a:extLst>
                  <a:ext uri="{FF2B5EF4-FFF2-40B4-BE49-F238E27FC236}">
                    <a16:creationId xmlns:a16="http://schemas.microsoft.com/office/drawing/2014/main" id="{7AF2B2E1-E2D1-4F1F-B5F5-9C6BAEA993D8}"/>
                  </a:ext>
                </a:extLst>
              </p:cNvPr>
              <p:cNvCxnSpPr/>
              <p:nvPr/>
            </p:nvCxnSpPr>
            <p:spPr>
              <a:xfrm flipV="1">
                <a:off x="7430934" y="1450492"/>
                <a:ext cx="6758" cy="455690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B5D3178-D38D-460A-8DA2-13386A2C8E03}"/>
                  </a:ext>
                </a:extLst>
              </p:cNvPr>
              <p:cNvCxnSpPr/>
              <p:nvPr/>
            </p:nvCxnSpPr>
            <p:spPr>
              <a:xfrm>
                <a:off x="7434021" y="6007398"/>
                <a:ext cx="4622943" cy="196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82708E3F-6408-4D86-BD82-7091B0D8128D}"/>
                  </a:ext>
                </a:extLst>
              </p:cNvPr>
              <p:cNvSpPr txBox="1"/>
              <p:nvPr/>
            </p:nvSpPr>
            <p:spPr>
              <a:xfrm>
                <a:off x="11221757" y="5868603"/>
                <a:ext cx="1670410" cy="1064846"/>
              </a:xfrm>
              <a:prstGeom prst="rect">
                <a:avLst/>
              </a:prstGeom>
              <a:noFill/>
            </p:spPr>
            <p:txBody>
              <a:bodyPr wrap="square" rtlCol="1">
                <a:spAutoFit/>
              </a:bodyPr>
              <a:lstStyle/>
              <a:p>
                <a:pPr algn="r"/>
                <a:r>
                  <a:rPr lang="en-US" dirty="0">
                    <a:solidFill>
                      <a:schemeClr val="bg1"/>
                    </a:solidFill>
                  </a:rPr>
                  <a:t>10</a:t>
                </a:r>
                <a:endParaRPr lang="he-IL" dirty="0">
                  <a:solidFill>
                    <a:schemeClr val="bg1"/>
                  </a:solidFill>
                </a:endParaRPr>
              </a:p>
            </p:txBody>
          </p:sp>
        </p:grpSp>
        <p:sp>
          <p:nvSpPr>
            <p:cNvPr id="83" name="Freeform 5">
              <a:extLst>
                <a:ext uri="{FF2B5EF4-FFF2-40B4-BE49-F238E27FC236}">
                  <a16:creationId xmlns:a16="http://schemas.microsoft.com/office/drawing/2014/main" id="{5F27B6A9-7686-468B-AB21-0F6D8282B4E3}"/>
                </a:ext>
              </a:extLst>
            </p:cNvPr>
            <p:cNvSpPr/>
            <p:nvPr/>
          </p:nvSpPr>
          <p:spPr>
            <a:xfrm>
              <a:off x="9315739" y="1577217"/>
              <a:ext cx="2569848" cy="2103197"/>
            </a:xfrm>
            <a:custGeom>
              <a:avLst/>
              <a:gdLst>
                <a:gd name="connsiteX0" fmla="*/ 0 w 4572000"/>
                <a:gd name="connsiteY0" fmla="*/ 0 h 3781425"/>
                <a:gd name="connsiteX1" fmla="*/ 266700 w 4572000"/>
                <a:gd name="connsiteY1" fmla="*/ 114300 h 3781425"/>
                <a:gd name="connsiteX2" fmla="*/ 638175 w 4572000"/>
                <a:gd name="connsiteY2" fmla="*/ 390525 h 3781425"/>
                <a:gd name="connsiteX3" fmla="*/ 1209675 w 4572000"/>
                <a:gd name="connsiteY3" fmla="*/ 952500 h 3781425"/>
                <a:gd name="connsiteX4" fmla="*/ 2047875 w 4572000"/>
                <a:gd name="connsiteY4" fmla="*/ 1828800 h 3781425"/>
                <a:gd name="connsiteX5" fmla="*/ 3114675 w 4572000"/>
                <a:gd name="connsiteY5" fmla="*/ 2847975 h 3781425"/>
                <a:gd name="connsiteX6" fmla="*/ 4162425 w 4572000"/>
                <a:gd name="connsiteY6" fmla="*/ 3543300 h 3781425"/>
                <a:gd name="connsiteX7" fmla="*/ 4572000 w 4572000"/>
                <a:gd name="connsiteY7"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3781425">
                  <a:moveTo>
                    <a:pt x="0" y="0"/>
                  </a:moveTo>
                  <a:lnTo>
                    <a:pt x="266700" y="114300"/>
                  </a:lnTo>
                  <a:lnTo>
                    <a:pt x="638175" y="390525"/>
                  </a:lnTo>
                  <a:lnTo>
                    <a:pt x="1209675" y="952500"/>
                  </a:lnTo>
                  <a:lnTo>
                    <a:pt x="2047875" y="1828800"/>
                  </a:lnTo>
                  <a:lnTo>
                    <a:pt x="3114675" y="2847975"/>
                  </a:lnTo>
                  <a:lnTo>
                    <a:pt x="4162425" y="3543300"/>
                  </a:lnTo>
                  <a:lnTo>
                    <a:pt x="4572000" y="3781425"/>
                  </a:lnTo>
                </a:path>
              </a:pathLst>
            </a:custGeom>
            <a:ln/>
          </p:spPr>
          <p:style>
            <a:lnRef idx="3">
              <a:schemeClr val="accent1"/>
            </a:lnRef>
            <a:fillRef idx="0">
              <a:schemeClr val="accent1"/>
            </a:fillRef>
            <a:effectRef idx="2">
              <a:schemeClr val="accent1"/>
            </a:effectRef>
            <a:fontRef idx="minor">
              <a:schemeClr val="tx1"/>
            </a:fontRef>
          </p:style>
          <p:txBody>
            <a:bodyPr rtlCol="1" anchor="ctr"/>
            <a:lstStyle/>
            <a:p>
              <a:pPr algn="ctr"/>
              <a:endParaRPr lang="he-IL"/>
            </a:p>
          </p:txBody>
        </p:sp>
        <p:sp>
          <p:nvSpPr>
            <p:cNvPr id="84" name="Freeform 6">
              <a:extLst>
                <a:ext uri="{FF2B5EF4-FFF2-40B4-BE49-F238E27FC236}">
                  <a16:creationId xmlns:a16="http://schemas.microsoft.com/office/drawing/2014/main" id="{E8BE03A2-B46D-4B45-B2C6-4BE67D9E25C1}"/>
                </a:ext>
              </a:extLst>
            </p:cNvPr>
            <p:cNvSpPr/>
            <p:nvPr/>
          </p:nvSpPr>
          <p:spPr>
            <a:xfrm>
              <a:off x="9310386" y="1614300"/>
              <a:ext cx="2521664" cy="2330999"/>
            </a:xfrm>
            <a:custGeom>
              <a:avLst/>
              <a:gdLst>
                <a:gd name="connsiteX0" fmla="*/ 0 w 4486275"/>
                <a:gd name="connsiteY0" fmla="*/ 0 h 4191000"/>
                <a:gd name="connsiteX1" fmla="*/ 200025 w 4486275"/>
                <a:gd name="connsiteY1" fmla="*/ 219075 h 4191000"/>
                <a:gd name="connsiteX2" fmla="*/ 485775 w 4486275"/>
                <a:gd name="connsiteY2" fmla="*/ 828675 h 4191000"/>
                <a:gd name="connsiteX3" fmla="*/ 962025 w 4486275"/>
                <a:gd name="connsiteY3" fmla="*/ 1914525 h 4191000"/>
                <a:gd name="connsiteX4" fmla="*/ 1543050 w 4486275"/>
                <a:gd name="connsiteY4" fmla="*/ 2847975 h 4191000"/>
                <a:gd name="connsiteX5" fmla="*/ 1971675 w 4486275"/>
                <a:gd name="connsiteY5" fmla="*/ 3333750 h 4191000"/>
                <a:gd name="connsiteX6" fmla="*/ 2743200 w 4486275"/>
                <a:gd name="connsiteY6" fmla="*/ 3800475 h 4191000"/>
                <a:gd name="connsiteX7" fmla="*/ 3600450 w 4486275"/>
                <a:gd name="connsiteY7" fmla="*/ 4067175 h 4191000"/>
                <a:gd name="connsiteX8" fmla="*/ 4486275 w 4486275"/>
                <a:gd name="connsiteY8" fmla="*/ 41910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5" h="4191000">
                  <a:moveTo>
                    <a:pt x="0" y="0"/>
                  </a:moveTo>
                  <a:lnTo>
                    <a:pt x="200025" y="219075"/>
                  </a:lnTo>
                  <a:lnTo>
                    <a:pt x="485775" y="828675"/>
                  </a:lnTo>
                  <a:lnTo>
                    <a:pt x="962025" y="1914525"/>
                  </a:lnTo>
                  <a:lnTo>
                    <a:pt x="1543050" y="2847975"/>
                  </a:lnTo>
                  <a:lnTo>
                    <a:pt x="1971675" y="3333750"/>
                  </a:lnTo>
                  <a:lnTo>
                    <a:pt x="2743200" y="3800475"/>
                  </a:lnTo>
                  <a:lnTo>
                    <a:pt x="3600450" y="4067175"/>
                  </a:lnTo>
                  <a:lnTo>
                    <a:pt x="4486275" y="4191000"/>
                  </a:lnTo>
                </a:path>
              </a:pathLst>
            </a:custGeom>
            <a:ln/>
          </p:spPr>
          <p:style>
            <a:lnRef idx="3">
              <a:schemeClr val="accent2"/>
            </a:lnRef>
            <a:fillRef idx="0">
              <a:schemeClr val="accent2"/>
            </a:fillRef>
            <a:effectRef idx="2">
              <a:schemeClr val="accent2"/>
            </a:effectRef>
            <a:fontRef idx="minor">
              <a:schemeClr val="tx1"/>
            </a:fontRef>
          </p:style>
          <p:txBody>
            <a:bodyPr rtlCol="1" anchor="ctr"/>
            <a:lstStyle/>
            <a:p>
              <a:pPr algn="ctr"/>
              <a:endParaRPr lang="he-IL"/>
            </a:p>
          </p:txBody>
        </p:sp>
        <p:sp>
          <p:nvSpPr>
            <p:cNvPr id="87" name="Freeform 7">
              <a:extLst>
                <a:ext uri="{FF2B5EF4-FFF2-40B4-BE49-F238E27FC236}">
                  <a16:creationId xmlns:a16="http://schemas.microsoft.com/office/drawing/2014/main" id="{AA1DB736-E070-41AC-B78C-7C4F62F71FCF}"/>
                </a:ext>
              </a:extLst>
            </p:cNvPr>
            <p:cNvSpPr/>
            <p:nvPr/>
          </p:nvSpPr>
          <p:spPr>
            <a:xfrm>
              <a:off x="9315739" y="1651385"/>
              <a:ext cx="1820309" cy="2585290"/>
            </a:xfrm>
            <a:custGeom>
              <a:avLst/>
              <a:gdLst>
                <a:gd name="connsiteX0" fmla="*/ 0 w 3238500"/>
                <a:gd name="connsiteY0" fmla="*/ 0 h 4648200"/>
                <a:gd name="connsiteX1" fmla="*/ 190500 w 3238500"/>
                <a:gd name="connsiteY1" fmla="*/ 542925 h 4648200"/>
                <a:gd name="connsiteX2" fmla="*/ 352425 w 3238500"/>
                <a:gd name="connsiteY2" fmla="*/ 1247775 h 4648200"/>
                <a:gd name="connsiteX3" fmla="*/ 714375 w 3238500"/>
                <a:gd name="connsiteY3" fmla="*/ 2752725 h 4648200"/>
                <a:gd name="connsiteX4" fmla="*/ 1162050 w 3238500"/>
                <a:gd name="connsiteY4" fmla="*/ 3838575 h 4648200"/>
                <a:gd name="connsiteX5" fmla="*/ 1419225 w 3238500"/>
                <a:gd name="connsiteY5" fmla="*/ 4181475 h 4648200"/>
                <a:gd name="connsiteX6" fmla="*/ 1847850 w 3238500"/>
                <a:gd name="connsiteY6" fmla="*/ 4486275 h 4648200"/>
                <a:gd name="connsiteX7" fmla="*/ 2390775 w 3238500"/>
                <a:gd name="connsiteY7" fmla="*/ 4619625 h 4648200"/>
                <a:gd name="connsiteX8" fmla="*/ 3238500 w 3238500"/>
                <a:gd name="connsiteY8" fmla="*/ 464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0" h="4648200">
                  <a:moveTo>
                    <a:pt x="0" y="0"/>
                  </a:moveTo>
                  <a:lnTo>
                    <a:pt x="190500" y="542925"/>
                  </a:lnTo>
                  <a:lnTo>
                    <a:pt x="352425" y="1247775"/>
                  </a:lnTo>
                  <a:lnTo>
                    <a:pt x="714375" y="2752725"/>
                  </a:lnTo>
                  <a:lnTo>
                    <a:pt x="1162050" y="3838575"/>
                  </a:lnTo>
                  <a:lnTo>
                    <a:pt x="1419225" y="4181475"/>
                  </a:lnTo>
                  <a:lnTo>
                    <a:pt x="1847850" y="4486275"/>
                  </a:lnTo>
                  <a:lnTo>
                    <a:pt x="2390775" y="4619625"/>
                  </a:lnTo>
                  <a:lnTo>
                    <a:pt x="3238500" y="4648200"/>
                  </a:lnTo>
                </a:path>
              </a:pathLst>
            </a:custGeom>
            <a:ln/>
          </p:spPr>
          <p:style>
            <a:lnRef idx="3">
              <a:schemeClr val="accent4"/>
            </a:lnRef>
            <a:fillRef idx="0">
              <a:schemeClr val="accent4"/>
            </a:fillRef>
            <a:effectRef idx="2">
              <a:schemeClr val="accent4"/>
            </a:effectRef>
            <a:fontRef idx="minor">
              <a:schemeClr val="tx1"/>
            </a:fontRef>
          </p:style>
          <p:txBody>
            <a:bodyPr rtlCol="1" anchor="ctr"/>
            <a:lstStyle/>
            <a:p>
              <a:pPr algn="ctr"/>
              <a:endParaRPr lang="he-IL"/>
            </a:p>
          </p:txBody>
        </p:sp>
        <p:sp>
          <p:nvSpPr>
            <p:cNvPr id="89" name="Freeform 8">
              <a:extLst>
                <a:ext uri="{FF2B5EF4-FFF2-40B4-BE49-F238E27FC236}">
                  <a16:creationId xmlns:a16="http://schemas.microsoft.com/office/drawing/2014/main" id="{06B0A2DC-53B5-4E25-BC49-7F90A23F4BE8}"/>
                </a:ext>
              </a:extLst>
            </p:cNvPr>
            <p:cNvSpPr/>
            <p:nvPr/>
          </p:nvSpPr>
          <p:spPr>
            <a:xfrm>
              <a:off x="9299678" y="1672576"/>
              <a:ext cx="2537725" cy="2585290"/>
            </a:xfrm>
            <a:custGeom>
              <a:avLst/>
              <a:gdLst>
                <a:gd name="connsiteX0" fmla="*/ 0 w 4514850"/>
                <a:gd name="connsiteY0" fmla="*/ 0 h 4648200"/>
                <a:gd name="connsiteX1" fmla="*/ 114300 w 4514850"/>
                <a:gd name="connsiteY1" fmla="*/ 581025 h 4648200"/>
                <a:gd name="connsiteX2" fmla="*/ 266700 w 4514850"/>
                <a:gd name="connsiteY2" fmla="*/ 1638300 h 4648200"/>
                <a:gd name="connsiteX3" fmla="*/ 400050 w 4514850"/>
                <a:gd name="connsiteY3" fmla="*/ 2628900 h 4648200"/>
                <a:gd name="connsiteX4" fmla="*/ 504825 w 4514850"/>
                <a:gd name="connsiteY4" fmla="*/ 3171825 h 4648200"/>
                <a:gd name="connsiteX5" fmla="*/ 666750 w 4514850"/>
                <a:gd name="connsiteY5" fmla="*/ 3752850 h 4648200"/>
                <a:gd name="connsiteX6" fmla="*/ 695325 w 4514850"/>
                <a:gd name="connsiteY6" fmla="*/ 3914775 h 4648200"/>
                <a:gd name="connsiteX7" fmla="*/ 904875 w 4514850"/>
                <a:gd name="connsiteY7" fmla="*/ 4276725 h 4648200"/>
                <a:gd name="connsiteX8" fmla="*/ 1076325 w 4514850"/>
                <a:gd name="connsiteY8" fmla="*/ 4457700 h 4648200"/>
                <a:gd name="connsiteX9" fmla="*/ 1438275 w 4514850"/>
                <a:gd name="connsiteY9" fmla="*/ 4591050 h 4648200"/>
                <a:gd name="connsiteX10" fmla="*/ 1857375 w 4514850"/>
                <a:gd name="connsiteY10" fmla="*/ 4648200 h 4648200"/>
                <a:gd name="connsiteX11" fmla="*/ 4514850 w 4514850"/>
                <a:gd name="connsiteY11" fmla="*/ 464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4850" h="4648200">
                  <a:moveTo>
                    <a:pt x="0" y="0"/>
                  </a:moveTo>
                  <a:lnTo>
                    <a:pt x="114300" y="581025"/>
                  </a:lnTo>
                  <a:lnTo>
                    <a:pt x="266700" y="1638300"/>
                  </a:lnTo>
                  <a:lnTo>
                    <a:pt x="400050" y="2628900"/>
                  </a:lnTo>
                  <a:lnTo>
                    <a:pt x="504825" y="3171825"/>
                  </a:lnTo>
                  <a:lnTo>
                    <a:pt x="666750" y="3752850"/>
                  </a:lnTo>
                  <a:lnTo>
                    <a:pt x="695325" y="3914775"/>
                  </a:lnTo>
                  <a:lnTo>
                    <a:pt x="904875" y="4276725"/>
                  </a:lnTo>
                  <a:lnTo>
                    <a:pt x="1076325" y="4457700"/>
                  </a:lnTo>
                  <a:lnTo>
                    <a:pt x="1438275" y="4591050"/>
                  </a:lnTo>
                  <a:lnTo>
                    <a:pt x="1857375" y="4648200"/>
                  </a:lnTo>
                  <a:lnTo>
                    <a:pt x="4514850" y="4648200"/>
                  </a:lnTo>
                </a:path>
              </a:pathLst>
            </a:custGeom>
            <a:ln>
              <a:solidFill>
                <a:srgbClr val="9C3AB0"/>
              </a:solidFill>
            </a:ln>
          </p:spPr>
          <p:style>
            <a:lnRef idx="3">
              <a:schemeClr val="accent4"/>
            </a:lnRef>
            <a:fillRef idx="0">
              <a:schemeClr val="accent4"/>
            </a:fillRef>
            <a:effectRef idx="2">
              <a:schemeClr val="accent4"/>
            </a:effectRef>
            <a:fontRef idx="minor">
              <a:schemeClr val="tx1"/>
            </a:fontRef>
          </p:style>
          <p:txBody>
            <a:bodyPr rtlCol="1" anchor="ctr"/>
            <a:lstStyle/>
            <a:p>
              <a:pPr algn="ctr"/>
              <a:endParaRPr lang="he-IL"/>
            </a:p>
          </p:txBody>
        </p:sp>
      </p:grpSp>
      <p:sp>
        <p:nvSpPr>
          <p:cNvPr id="4" name="Title 1"/>
          <p:cNvSpPr txBox="1">
            <a:spLocks/>
          </p:cNvSpPr>
          <p:nvPr/>
        </p:nvSpPr>
        <p:spPr>
          <a:xfrm>
            <a:off x="781185" y="14841"/>
            <a:ext cx="91421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Summary of our contributions</a:t>
            </a:r>
          </a:p>
        </p:txBody>
      </p:sp>
      <p:sp>
        <p:nvSpPr>
          <p:cNvPr id="110" name="TextBox 109">
            <a:extLst>
              <a:ext uri="{FF2B5EF4-FFF2-40B4-BE49-F238E27FC236}">
                <a16:creationId xmlns:a16="http://schemas.microsoft.com/office/drawing/2014/main" id="{60DBE314-2A26-40C1-932C-632E1298F5F0}"/>
              </a:ext>
            </a:extLst>
          </p:cNvPr>
          <p:cNvSpPr txBox="1"/>
          <p:nvPr/>
        </p:nvSpPr>
        <p:spPr>
          <a:xfrm>
            <a:off x="633501" y="932431"/>
            <a:ext cx="5918855" cy="173664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p>
            <a:pPr algn="l"/>
            <a:r>
              <a:rPr lang="en-US" sz="3200" dirty="0">
                <a:solidFill>
                  <a:schemeClr val="bg1"/>
                </a:solidFill>
                <a:latin typeface="LinLibertineT"/>
              </a:rPr>
              <a:t>( </a:t>
            </a:r>
            <a:r>
              <a:rPr lang="en-US" sz="3200" dirty="0" err="1">
                <a:solidFill>
                  <a:schemeClr val="bg1"/>
                </a:solidFill>
                <a:latin typeface="LinLibertineT"/>
              </a:rPr>
              <a:t>i</a:t>
            </a:r>
            <a:r>
              <a:rPr lang="en-US" sz="3200" dirty="0">
                <a:solidFill>
                  <a:schemeClr val="bg1"/>
                </a:solidFill>
                <a:latin typeface="LinLibertineT"/>
              </a:rPr>
              <a:t> ) Theoretical and rendering based analysis </a:t>
            </a:r>
            <a:r>
              <a:rPr lang="en-US" sz="3200" b="0" i="0" u="none" strike="noStrike" baseline="0" dirty="0">
                <a:solidFill>
                  <a:schemeClr val="bg1"/>
                </a:solidFill>
                <a:latin typeface="LinLibertineT"/>
              </a:rPr>
              <a:t>of ME in </a:t>
            </a:r>
            <a:r>
              <a:rPr lang="en-US" sz="3200" b="1" dirty="0">
                <a:solidFill>
                  <a:srgbClr val="00FF00"/>
                </a:solidFill>
                <a:latin typeface="LinLibertineT"/>
              </a:rPr>
              <a:t>near</a:t>
            </a:r>
            <a:r>
              <a:rPr lang="en-US" sz="3200" dirty="0">
                <a:solidFill>
                  <a:schemeClr val="bg1"/>
                </a:solidFill>
                <a:latin typeface="LinLibertineT"/>
              </a:rPr>
              <a:t> and </a:t>
            </a:r>
            <a:r>
              <a:rPr lang="en-US" sz="3200" b="1" dirty="0">
                <a:solidFill>
                  <a:srgbClr val="00FF00"/>
                </a:solidFill>
                <a:latin typeface="LinLibertineT"/>
              </a:rPr>
              <a:t>far</a:t>
            </a:r>
            <a:r>
              <a:rPr lang="en-US" sz="3200" dirty="0">
                <a:solidFill>
                  <a:schemeClr val="bg1"/>
                </a:solidFill>
                <a:latin typeface="LinLibertineT"/>
              </a:rPr>
              <a:t>-field settings</a:t>
            </a:r>
            <a:endParaRPr lang="LID4096" sz="3200" dirty="0">
              <a:solidFill>
                <a:schemeClr val="bg1"/>
              </a:solidFill>
              <a:latin typeface="LinLibertineT"/>
            </a:endParaRPr>
          </a:p>
        </p:txBody>
      </p:sp>
      <p:grpSp>
        <p:nvGrpSpPr>
          <p:cNvPr id="160" name="Group 159">
            <a:extLst>
              <a:ext uri="{FF2B5EF4-FFF2-40B4-BE49-F238E27FC236}">
                <a16:creationId xmlns:a16="http://schemas.microsoft.com/office/drawing/2014/main" id="{87D3CB2E-F410-4A1A-86F8-C160C167F041}"/>
              </a:ext>
            </a:extLst>
          </p:cNvPr>
          <p:cNvGrpSpPr/>
          <p:nvPr/>
        </p:nvGrpSpPr>
        <p:grpSpPr>
          <a:xfrm>
            <a:off x="5493006" y="4044137"/>
            <a:ext cx="3315897" cy="1710172"/>
            <a:chOff x="9201881" y="1142850"/>
            <a:chExt cx="2687401" cy="1441818"/>
          </a:xfrm>
        </p:grpSpPr>
        <p:pic>
          <p:nvPicPr>
            <p:cNvPr id="147" name="Picture 146">
              <a:extLst>
                <a:ext uri="{FF2B5EF4-FFF2-40B4-BE49-F238E27FC236}">
                  <a16:creationId xmlns:a16="http://schemas.microsoft.com/office/drawing/2014/main" id="{71900914-48D7-41AF-88E9-CC99EB6E1690}"/>
                </a:ext>
              </a:extLst>
            </p:cNvPr>
            <p:cNvPicPr>
              <a:picLocks noChangeAspect="1"/>
            </p:cNvPicPr>
            <p:nvPr/>
          </p:nvPicPr>
          <p:blipFill>
            <a:blip r:embed="rId4"/>
            <a:stretch>
              <a:fillRect/>
            </a:stretch>
          </p:blipFill>
          <p:spPr>
            <a:xfrm flipH="1">
              <a:off x="9201881" y="1142850"/>
              <a:ext cx="1502347" cy="1423825"/>
            </a:xfrm>
            <a:prstGeom prst="rect">
              <a:avLst/>
            </a:prstGeom>
          </p:spPr>
        </p:pic>
        <p:pic>
          <p:nvPicPr>
            <p:cNvPr id="149" name="Picture 148">
              <a:extLst>
                <a:ext uri="{FF2B5EF4-FFF2-40B4-BE49-F238E27FC236}">
                  <a16:creationId xmlns:a16="http://schemas.microsoft.com/office/drawing/2014/main" id="{249A5491-D3C6-4A7D-AAE6-7A66571888A2}"/>
                </a:ext>
              </a:extLst>
            </p:cNvPr>
            <p:cNvPicPr>
              <a:picLocks noChangeAspect="1"/>
            </p:cNvPicPr>
            <p:nvPr/>
          </p:nvPicPr>
          <p:blipFill>
            <a:blip r:embed="rId5"/>
            <a:stretch>
              <a:fillRect/>
            </a:stretch>
          </p:blipFill>
          <p:spPr>
            <a:xfrm flipH="1">
              <a:off x="10471528" y="1153349"/>
              <a:ext cx="1417754" cy="1431319"/>
            </a:xfrm>
            <a:prstGeom prst="rect">
              <a:avLst/>
            </a:prstGeom>
          </p:spPr>
        </p:pic>
        <p:sp>
          <p:nvSpPr>
            <p:cNvPr id="151" name="Arrow: Right 150">
              <a:extLst>
                <a:ext uri="{FF2B5EF4-FFF2-40B4-BE49-F238E27FC236}">
                  <a16:creationId xmlns:a16="http://schemas.microsoft.com/office/drawing/2014/main" id="{9E14C917-44C1-4656-92A6-C5FA2220AC53}"/>
                </a:ext>
              </a:extLst>
            </p:cNvPr>
            <p:cNvSpPr/>
            <p:nvPr/>
          </p:nvSpPr>
          <p:spPr>
            <a:xfrm>
              <a:off x="10339107" y="1573960"/>
              <a:ext cx="596773" cy="6458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1" name="Group 160">
            <a:extLst>
              <a:ext uri="{FF2B5EF4-FFF2-40B4-BE49-F238E27FC236}">
                <a16:creationId xmlns:a16="http://schemas.microsoft.com/office/drawing/2014/main" id="{9F1CB75E-D8C1-4B4F-86CD-25AF73BAE500}"/>
              </a:ext>
            </a:extLst>
          </p:cNvPr>
          <p:cNvGrpSpPr/>
          <p:nvPr/>
        </p:nvGrpSpPr>
        <p:grpSpPr>
          <a:xfrm>
            <a:off x="8540797" y="4116657"/>
            <a:ext cx="3398048" cy="1670472"/>
            <a:chOff x="9070104" y="5032268"/>
            <a:chExt cx="2664758" cy="1322499"/>
          </a:xfrm>
        </p:grpSpPr>
        <p:pic>
          <p:nvPicPr>
            <p:cNvPr id="153" name="Picture 152">
              <a:extLst>
                <a:ext uri="{FF2B5EF4-FFF2-40B4-BE49-F238E27FC236}">
                  <a16:creationId xmlns:a16="http://schemas.microsoft.com/office/drawing/2014/main" id="{4A5D0322-D5E8-4D6A-BD7D-E8BCFD50F0FD}"/>
                </a:ext>
              </a:extLst>
            </p:cNvPr>
            <p:cNvPicPr>
              <a:picLocks noChangeAspect="1"/>
            </p:cNvPicPr>
            <p:nvPr/>
          </p:nvPicPr>
          <p:blipFill>
            <a:blip r:embed="rId6"/>
            <a:stretch>
              <a:fillRect/>
            </a:stretch>
          </p:blipFill>
          <p:spPr>
            <a:xfrm>
              <a:off x="9070104" y="5052941"/>
              <a:ext cx="1317727" cy="1301826"/>
            </a:xfrm>
            <a:prstGeom prst="rect">
              <a:avLst/>
            </a:prstGeom>
          </p:spPr>
        </p:pic>
        <p:pic>
          <p:nvPicPr>
            <p:cNvPr id="155" name="Picture 154">
              <a:extLst>
                <a:ext uri="{FF2B5EF4-FFF2-40B4-BE49-F238E27FC236}">
                  <a16:creationId xmlns:a16="http://schemas.microsoft.com/office/drawing/2014/main" id="{30D79C33-D173-45D2-B9A4-5B66F3FEA491}"/>
                </a:ext>
              </a:extLst>
            </p:cNvPr>
            <p:cNvPicPr>
              <a:picLocks noChangeAspect="1"/>
            </p:cNvPicPr>
            <p:nvPr/>
          </p:nvPicPr>
          <p:blipFill>
            <a:blip r:embed="rId7"/>
            <a:stretch>
              <a:fillRect/>
            </a:stretch>
          </p:blipFill>
          <p:spPr>
            <a:xfrm>
              <a:off x="10442970" y="5032268"/>
              <a:ext cx="1291892" cy="1299050"/>
            </a:xfrm>
            <a:prstGeom prst="rect">
              <a:avLst/>
            </a:prstGeom>
          </p:spPr>
        </p:pic>
        <p:sp>
          <p:nvSpPr>
            <p:cNvPr id="157" name="Arrow: Right 156">
              <a:extLst>
                <a:ext uri="{FF2B5EF4-FFF2-40B4-BE49-F238E27FC236}">
                  <a16:creationId xmlns:a16="http://schemas.microsoft.com/office/drawing/2014/main" id="{6D274C6A-EDC6-46AF-8FE5-D0890588470A}"/>
                </a:ext>
              </a:extLst>
            </p:cNvPr>
            <p:cNvSpPr/>
            <p:nvPr/>
          </p:nvSpPr>
          <p:spPr>
            <a:xfrm>
              <a:off x="10246552" y="5336157"/>
              <a:ext cx="596773" cy="6458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59" name="TextBox 158">
            <a:extLst>
              <a:ext uri="{FF2B5EF4-FFF2-40B4-BE49-F238E27FC236}">
                <a16:creationId xmlns:a16="http://schemas.microsoft.com/office/drawing/2014/main" id="{98735BF5-99E7-445C-BD25-464DC7192CD3}"/>
              </a:ext>
            </a:extLst>
          </p:cNvPr>
          <p:cNvSpPr txBox="1"/>
          <p:nvPr/>
        </p:nvSpPr>
        <p:spPr>
          <a:xfrm>
            <a:off x="583650" y="4446173"/>
            <a:ext cx="4839044" cy="1077218"/>
          </a:xfrm>
          <a:prstGeom prst="rect">
            <a:avLst/>
          </a:prstGeom>
          <a:noFill/>
        </p:spPr>
        <p:txBody>
          <a:bodyPr wrap="square">
            <a:spAutoFit/>
          </a:bodyPr>
          <a:lstStyle/>
          <a:p>
            <a:pPr algn="l"/>
            <a:r>
              <a:rPr lang="en-US" sz="3200" b="0" i="0" u="none" strike="noStrike" baseline="0" dirty="0">
                <a:solidFill>
                  <a:schemeClr val="bg1"/>
                </a:solidFill>
                <a:latin typeface="LinLibertineT"/>
              </a:rPr>
              <a:t>( iii</a:t>
            </a:r>
            <a:r>
              <a:rPr lang="en-US" sz="3200" b="0" i="0" u="none" strike="noStrike" dirty="0">
                <a:solidFill>
                  <a:schemeClr val="bg1"/>
                </a:solidFill>
                <a:latin typeface="LinLibertineT"/>
              </a:rPr>
              <a:t> ) </a:t>
            </a:r>
            <a:r>
              <a:rPr lang="en-US" sz="3200" b="0" i="0" u="none" strike="noStrike" baseline="0" dirty="0">
                <a:solidFill>
                  <a:schemeClr val="bg1"/>
                </a:solidFill>
                <a:latin typeface="LinLibertineT"/>
              </a:rPr>
              <a:t>Real Lab experiments in </a:t>
            </a:r>
            <a:r>
              <a:rPr lang="en-US" sz="3200" b="1" i="0" u="none" strike="noStrike" baseline="0" dirty="0">
                <a:solidFill>
                  <a:srgbClr val="00FF00"/>
                </a:solidFill>
                <a:latin typeface="LinLibertineT"/>
              </a:rPr>
              <a:t>near</a:t>
            </a:r>
            <a:r>
              <a:rPr lang="en-US" sz="3200" b="0" i="0" u="none" strike="noStrike" baseline="0" dirty="0">
                <a:solidFill>
                  <a:schemeClr val="bg1"/>
                </a:solidFill>
                <a:latin typeface="LinLibertineT"/>
              </a:rPr>
              <a:t> and </a:t>
            </a:r>
            <a:r>
              <a:rPr lang="en-US" sz="3200" b="1" i="0" u="none" strike="noStrike" baseline="0" dirty="0">
                <a:solidFill>
                  <a:srgbClr val="00FF00"/>
                </a:solidFill>
                <a:latin typeface="LinLibertineT"/>
              </a:rPr>
              <a:t>far</a:t>
            </a:r>
            <a:r>
              <a:rPr lang="en-US" sz="3200" b="0" i="0" u="none" strike="noStrike" baseline="0" dirty="0">
                <a:solidFill>
                  <a:schemeClr val="bg1"/>
                </a:solidFill>
                <a:latin typeface="LinLibertineT"/>
              </a:rPr>
              <a:t> fields</a:t>
            </a:r>
          </a:p>
        </p:txBody>
      </p:sp>
      <p:sp>
        <p:nvSpPr>
          <p:cNvPr id="135" name="TextBox 134">
            <a:extLst>
              <a:ext uri="{FF2B5EF4-FFF2-40B4-BE49-F238E27FC236}">
                <a16:creationId xmlns:a16="http://schemas.microsoft.com/office/drawing/2014/main" id="{6FD84D33-9591-493D-A2D8-528CF79ACE2C}"/>
              </a:ext>
            </a:extLst>
          </p:cNvPr>
          <p:cNvSpPr txBox="1"/>
          <p:nvPr/>
        </p:nvSpPr>
        <p:spPr>
          <a:xfrm>
            <a:off x="571283" y="2750579"/>
            <a:ext cx="10413789" cy="119181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t>( ii ) Develop a better algorithm for imaging though scattering:</a:t>
            </a:r>
            <a:endParaRPr lang="LID4096" sz="3200" dirty="0"/>
          </a:p>
        </p:txBody>
      </p:sp>
      <p:sp>
        <p:nvSpPr>
          <p:cNvPr id="31" name="TextBox 30">
            <a:extLst>
              <a:ext uri="{FF2B5EF4-FFF2-40B4-BE49-F238E27FC236}">
                <a16:creationId xmlns:a16="http://schemas.microsoft.com/office/drawing/2014/main" id="{D8B012F8-2DD1-423B-942D-94B7B0DD0312}"/>
              </a:ext>
            </a:extLst>
          </p:cNvPr>
          <p:cNvSpPr txBox="1"/>
          <p:nvPr/>
        </p:nvSpPr>
        <p:spPr>
          <a:xfrm>
            <a:off x="2527271" y="3295409"/>
            <a:ext cx="3108098" cy="64698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solidFill>
                  <a:srgbClr val="FFC000"/>
                </a:solidFill>
              </a:rPr>
              <a:t>1. higher density</a:t>
            </a:r>
            <a:endParaRPr lang="LID4096" sz="3200" dirty="0">
              <a:solidFill>
                <a:srgbClr val="FFC000"/>
              </a:solidFill>
            </a:endParaRPr>
          </a:p>
        </p:txBody>
      </p:sp>
      <p:sp>
        <p:nvSpPr>
          <p:cNvPr id="32" name="TextBox 31">
            <a:extLst>
              <a:ext uri="{FF2B5EF4-FFF2-40B4-BE49-F238E27FC236}">
                <a16:creationId xmlns:a16="http://schemas.microsoft.com/office/drawing/2014/main" id="{F34875CC-1011-4749-A0B9-140BA01E2B22}"/>
              </a:ext>
            </a:extLst>
          </p:cNvPr>
          <p:cNvSpPr txBox="1"/>
          <p:nvPr/>
        </p:nvSpPr>
        <p:spPr>
          <a:xfrm>
            <a:off x="5485525" y="3295409"/>
            <a:ext cx="2920895" cy="64698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solidFill>
                  <a:srgbClr val="FFC000"/>
                </a:solidFill>
              </a:rPr>
              <a:t>2. wider range</a:t>
            </a:r>
            <a:endParaRPr lang="LID4096" sz="3200" dirty="0">
              <a:solidFill>
                <a:srgbClr val="FFC000"/>
              </a:solidFill>
            </a:endParaRPr>
          </a:p>
        </p:txBody>
      </p:sp>
      <p:sp>
        <p:nvSpPr>
          <p:cNvPr id="33" name="TextBox 32">
            <a:extLst>
              <a:ext uri="{FF2B5EF4-FFF2-40B4-BE49-F238E27FC236}">
                <a16:creationId xmlns:a16="http://schemas.microsoft.com/office/drawing/2014/main" id="{7D7E2789-D401-4C96-B560-73C1D2D72473}"/>
              </a:ext>
            </a:extLst>
          </p:cNvPr>
          <p:cNvSpPr txBox="1"/>
          <p:nvPr/>
        </p:nvSpPr>
        <p:spPr>
          <a:xfrm>
            <a:off x="8256577" y="3295409"/>
            <a:ext cx="2920895" cy="64698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solidFill>
                  <a:srgbClr val="FFC000"/>
                </a:solidFill>
              </a:rPr>
              <a:t>3. near sources</a:t>
            </a:r>
            <a:endParaRPr lang="LID4096" sz="3200" dirty="0">
              <a:solidFill>
                <a:srgbClr val="FFC000"/>
              </a:solidFill>
            </a:endParaRPr>
          </a:p>
        </p:txBody>
      </p:sp>
      <p:grpSp>
        <p:nvGrpSpPr>
          <p:cNvPr id="34" name="Group 33">
            <a:extLst>
              <a:ext uri="{FF2B5EF4-FFF2-40B4-BE49-F238E27FC236}">
                <a16:creationId xmlns:a16="http://schemas.microsoft.com/office/drawing/2014/main" id="{E72C4E60-DACC-45E8-B85A-0D66D0014B38}"/>
              </a:ext>
            </a:extLst>
          </p:cNvPr>
          <p:cNvGrpSpPr/>
          <p:nvPr/>
        </p:nvGrpSpPr>
        <p:grpSpPr>
          <a:xfrm>
            <a:off x="7953141" y="1070871"/>
            <a:ext cx="2209699" cy="1592465"/>
            <a:chOff x="9636073" y="660779"/>
            <a:chExt cx="1314010" cy="1078902"/>
          </a:xfrm>
        </p:grpSpPr>
        <p:cxnSp>
          <p:nvCxnSpPr>
            <p:cNvPr id="35" name="Straight Arrow Connector 34">
              <a:extLst>
                <a:ext uri="{FF2B5EF4-FFF2-40B4-BE49-F238E27FC236}">
                  <a16:creationId xmlns:a16="http://schemas.microsoft.com/office/drawing/2014/main" id="{A2965E5D-4F01-4F33-8340-5FCBE3FE756F}"/>
                </a:ext>
              </a:extLst>
            </p:cNvPr>
            <p:cNvCxnSpPr>
              <a:cxnSpLocks/>
            </p:cNvCxnSpPr>
            <p:nvPr/>
          </p:nvCxnSpPr>
          <p:spPr>
            <a:xfrm flipH="1">
              <a:off x="10429245" y="873953"/>
              <a:ext cx="520838" cy="163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a:extLst>
                <a:ext uri="{FF2B5EF4-FFF2-40B4-BE49-F238E27FC236}">
                  <a16:creationId xmlns:a16="http://schemas.microsoft.com/office/drawing/2014/main" id="{56D9EE3E-425E-4772-BCA0-9CE6E0538C38}"/>
                </a:ext>
              </a:extLst>
            </p:cNvPr>
            <p:cNvSpPr/>
            <p:nvPr/>
          </p:nvSpPr>
          <p:spPr>
            <a:xfrm rot="16200000">
              <a:off x="9754976" y="891193"/>
              <a:ext cx="1078902" cy="618074"/>
            </a:xfrm>
            <a:prstGeom prst="cube">
              <a:avLst>
                <a:gd name="adj" fmla="val 51581"/>
              </a:avLst>
            </a:prstGeom>
            <a:blipFill>
              <a:blip r:embed="rId8"/>
              <a:tile tx="0" ty="0" sx="100000" sy="100000" flip="none" algn="tl"/>
            </a:blip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200" dirty="0">
                <a:solidFill>
                  <a:srgbClr val="FFC000"/>
                </a:solidFill>
              </a:endParaRPr>
            </a:p>
          </p:txBody>
        </p:sp>
        <p:cxnSp>
          <p:nvCxnSpPr>
            <p:cNvPr id="37" name="Straight Arrow Connector 36">
              <a:extLst>
                <a:ext uri="{FF2B5EF4-FFF2-40B4-BE49-F238E27FC236}">
                  <a16:creationId xmlns:a16="http://schemas.microsoft.com/office/drawing/2014/main" id="{4714AA2E-A3D5-44AD-9B21-5D8F8E503277}"/>
                </a:ext>
              </a:extLst>
            </p:cNvPr>
            <p:cNvCxnSpPr>
              <a:cxnSpLocks/>
            </p:cNvCxnSpPr>
            <p:nvPr/>
          </p:nvCxnSpPr>
          <p:spPr>
            <a:xfrm flipV="1">
              <a:off x="9636073" y="865122"/>
              <a:ext cx="507151" cy="176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11678396-3769-44C2-811D-F79BD4BD914C}"/>
              </a:ext>
            </a:extLst>
          </p:cNvPr>
          <p:cNvSpPr txBox="1"/>
          <p:nvPr/>
        </p:nvSpPr>
        <p:spPr>
          <a:xfrm>
            <a:off x="8043833" y="573735"/>
            <a:ext cx="2416114" cy="400110"/>
          </a:xfrm>
          <a:prstGeom prst="rect">
            <a:avLst/>
          </a:prstGeom>
          <a:noFill/>
        </p:spPr>
        <p:txBody>
          <a:bodyPr wrap="square">
            <a:spAutoFit/>
          </a:bodyPr>
          <a:lstStyle/>
          <a:p>
            <a:r>
              <a:rPr lang="en-US" sz="2000" b="0" i="0" u="none" strike="noStrike" baseline="0" dirty="0">
                <a:solidFill>
                  <a:srgbClr val="FFC000"/>
                </a:solidFill>
                <a:cs typeface="Arial" panose="020B0604020202020204" pitchFamily="34" charset="0"/>
              </a:rPr>
              <a:t>Modest thickness</a:t>
            </a:r>
            <a:endParaRPr lang="LID4096" sz="2000" dirty="0">
              <a:solidFill>
                <a:srgbClr val="FFC000"/>
              </a:solidFill>
            </a:endParaRPr>
          </a:p>
        </p:txBody>
      </p:sp>
      <p:sp>
        <p:nvSpPr>
          <p:cNvPr id="39" name="TextBox 38">
            <a:extLst>
              <a:ext uri="{FF2B5EF4-FFF2-40B4-BE49-F238E27FC236}">
                <a16:creationId xmlns:a16="http://schemas.microsoft.com/office/drawing/2014/main" id="{812E5A1E-EFFF-4955-AA1A-D8C3A816D31E}"/>
              </a:ext>
            </a:extLst>
          </p:cNvPr>
          <p:cNvSpPr txBox="1"/>
          <p:nvPr/>
        </p:nvSpPr>
        <p:spPr>
          <a:xfrm>
            <a:off x="10316960" y="620178"/>
            <a:ext cx="1893196" cy="400110"/>
          </a:xfrm>
          <a:prstGeom prst="rect">
            <a:avLst/>
          </a:prstGeom>
          <a:noFill/>
        </p:spPr>
        <p:txBody>
          <a:bodyPr wrap="square">
            <a:spAutoFit/>
          </a:bodyPr>
          <a:lstStyle/>
          <a:p>
            <a:r>
              <a:rPr lang="en-US" sz="2000" b="0" i="0" u="none" strike="noStrike" baseline="0" dirty="0">
                <a:solidFill>
                  <a:srgbClr val="FFC000"/>
                </a:solidFill>
                <a:cs typeface="Arial" panose="020B0604020202020204" pitchFamily="34" charset="0"/>
              </a:rPr>
              <a:t>Local support</a:t>
            </a:r>
            <a:endParaRPr lang="LID4096" sz="2000" dirty="0">
              <a:solidFill>
                <a:srgbClr val="FFC000"/>
              </a:solidFill>
            </a:endParaRPr>
          </a:p>
        </p:txBody>
      </p:sp>
      <p:pic>
        <p:nvPicPr>
          <p:cNvPr id="40" name="Picture 39">
            <a:extLst>
              <a:ext uri="{FF2B5EF4-FFF2-40B4-BE49-F238E27FC236}">
                <a16:creationId xmlns:a16="http://schemas.microsoft.com/office/drawing/2014/main" id="{6A86AFF2-DAC6-4266-B6D4-F999801B6F7E}"/>
              </a:ext>
            </a:extLst>
          </p:cNvPr>
          <p:cNvPicPr>
            <a:picLocks noChangeAspect="1"/>
          </p:cNvPicPr>
          <p:nvPr/>
        </p:nvPicPr>
        <p:blipFill rotWithShape="1">
          <a:blip r:embed="rId9">
            <a:extLst>
              <a:ext uri="{28A0092B-C50C-407E-A947-70E740481C1C}">
                <a14:useLocalDpi xmlns:a14="http://schemas.microsoft.com/office/drawing/2010/main" val="0"/>
              </a:ext>
            </a:extLst>
          </a:blip>
          <a:srcRect l="9969" t="8880" r="11687" b="10178"/>
          <a:stretch/>
        </p:blipFill>
        <p:spPr>
          <a:xfrm>
            <a:off x="10465835" y="1083614"/>
            <a:ext cx="1473010" cy="1483788"/>
          </a:xfrm>
          <a:prstGeom prst="rect">
            <a:avLst/>
          </a:prstGeom>
          <a:ln w="38100">
            <a:solidFill>
              <a:srgbClr val="FFFF00"/>
            </a:solidFill>
          </a:ln>
        </p:spPr>
      </p:pic>
      <p:sp>
        <p:nvSpPr>
          <p:cNvPr id="56" name="TextBox 55">
            <a:extLst>
              <a:ext uri="{FF2B5EF4-FFF2-40B4-BE49-F238E27FC236}">
                <a16:creationId xmlns:a16="http://schemas.microsoft.com/office/drawing/2014/main" id="{A02CE24D-A47C-477D-BE33-378308D7E1F5}"/>
              </a:ext>
            </a:extLst>
          </p:cNvPr>
          <p:cNvSpPr txBox="1"/>
          <p:nvPr/>
        </p:nvSpPr>
        <p:spPr>
          <a:xfrm>
            <a:off x="8172442" y="586478"/>
            <a:ext cx="2416114" cy="400110"/>
          </a:xfrm>
          <a:prstGeom prst="rect">
            <a:avLst/>
          </a:prstGeom>
          <a:noFill/>
        </p:spPr>
        <p:txBody>
          <a:bodyPr wrap="square">
            <a:spAutoFit/>
          </a:bodyPr>
          <a:lstStyle/>
          <a:p>
            <a:r>
              <a:rPr lang="en-US" sz="2000" b="0" i="0" u="none" strike="noStrike" baseline="0" dirty="0">
                <a:solidFill>
                  <a:srgbClr val="FFC000"/>
                </a:solidFill>
                <a:cs typeface="Arial" panose="020B0604020202020204" pitchFamily="34" charset="0"/>
              </a:rPr>
              <a:t>Modest thickness</a:t>
            </a:r>
            <a:endParaRPr lang="LID4096" sz="2000" dirty="0">
              <a:solidFill>
                <a:srgbClr val="FFC000"/>
              </a:solidFill>
            </a:endParaRPr>
          </a:p>
        </p:txBody>
      </p:sp>
    </p:spTree>
    <p:custDataLst>
      <p:tags r:id="rId1"/>
    </p:custDataLst>
    <p:extLst>
      <p:ext uri="{BB962C8B-B14F-4D97-AF65-F5344CB8AC3E}">
        <p14:creationId xmlns:p14="http://schemas.microsoft.com/office/powerpoint/2010/main" val="4806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160"/>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135" grpId="0" animBg="1"/>
      <p:bldP spid="31" grpId="0"/>
      <p:bldP spid="32" grpId="0"/>
      <p:bldP spid="33" grpId="0"/>
      <p:bldP spid="38" grpId="0"/>
      <p:bldP spid="39" grpId="0"/>
      <p:bldP spid="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810641"/>
            <a:ext cx="7393413"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C000"/>
                </a:solidFill>
                <a:effectLst/>
                <a:uLnTx/>
                <a:uFillTx/>
                <a:latin typeface="Calibri"/>
                <a:ea typeface="+mj-ea"/>
                <a:cs typeface="+mj-cs"/>
              </a:rPr>
              <a:t>See paper for details</a:t>
            </a:r>
          </a:p>
        </p:txBody>
      </p:sp>
      <p:grpSp>
        <p:nvGrpSpPr>
          <p:cNvPr id="6" name="Group 5">
            <a:extLst>
              <a:ext uri="{FF2B5EF4-FFF2-40B4-BE49-F238E27FC236}">
                <a16:creationId xmlns:a16="http://schemas.microsoft.com/office/drawing/2014/main" id="{B80E5375-3345-425F-9A6B-C595BAD99AFB}"/>
              </a:ext>
            </a:extLst>
          </p:cNvPr>
          <p:cNvGrpSpPr/>
          <p:nvPr/>
        </p:nvGrpSpPr>
        <p:grpSpPr>
          <a:xfrm>
            <a:off x="2028316" y="3624395"/>
            <a:ext cx="3594269" cy="1699190"/>
            <a:chOff x="6316959" y="5054018"/>
            <a:chExt cx="3594269" cy="1699190"/>
          </a:xfrm>
        </p:grpSpPr>
        <p:pic>
          <p:nvPicPr>
            <p:cNvPr id="257" name="Picture 256">
              <a:extLst>
                <a:ext uri="{FF2B5EF4-FFF2-40B4-BE49-F238E27FC236}">
                  <a16:creationId xmlns:a16="http://schemas.microsoft.com/office/drawing/2014/main" id="{D88B2DA2-0B9B-4BAA-B5C9-440A8B6E89A6}"/>
                </a:ext>
              </a:extLst>
            </p:cNvPr>
            <p:cNvPicPr>
              <a:picLocks noChangeAspect="1"/>
            </p:cNvPicPr>
            <p:nvPr/>
          </p:nvPicPr>
          <p:blipFill rotWithShape="1">
            <a:blip r:embed="rId3">
              <a:clrChange>
                <a:clrFrom>
                  <a:srgbClr val="FFFFFF"/>
                </a:clrFrom>
                <a:clrTo>
                  <a:srgbClr val="FFFFFF">
                    <a:alpha val="0"/>
                  </a:srgbClr>
                </a:clrTo>
              </a:clrChange>
            </a:blip>
            <a:srcRect l="76691" t="51210" r="1822" b="2146"/>
            <a:stretch/>
          </p:blipFill>
          <p:spPr>
            <a:xfrm>
              <a:off x="8289043" y="5054018"/>
              <a:ext cx="1622185" cy="1695450"/>
            </a:xfrm>
            <a:prstGeom prst="rect">
              <a:avLst/>
            </a:prstGeom>
          </p:spPr>
        </p:pic>
        <p:pic>
          <p:nvPicPr>
            <p:cNvPr id="258" name="Picture 257">
              <a:extLst>
                <a:ext uri="{FF2B5EF4-FFF2-40B4-BE49-F238E27FC236}">
                  <a16:creationId xmlns:a16="http://schemas.microsoft.com/office/drawing/2014/main" id="{95349E86-CBE4-4ADD-8B90-31E0F6B4627A}"/>
                </a:ext>
              </a:extLst>
            </p:cNvPr>
            <p:cNvPicPr>
              <a:picLocks noChangeAspect="1"/>
            </p:cNvPicPr>
            <p:nvPr/>
          </p:nvPicPr>
          <p:blipFill rotWithShape="1">
            <a:blip r:embed="rId3">
              <a:clrChange>
                <a:clrFrom>
                  <a:srgbClr val="FFFFFF"/>
                </a:clrFrom>
                <a:clrTo>
                  <a:srgbClr val="FFFFFF">
                    <a:alpha val="0"/>
                  </a:srgbClr>
                </a:clrTo>
              </a:clrChange>
            </a:blip>
            <a:srcRect l="25840" t="51002" r="51899" b="3520"/>
            <a:stretch/>
          </p:blipFill>
          <p:spPr>
            <a:xfrm>
              <a:off x="6316959" y="5063279"/>
              <a:ext cx="1718084" cy="1689929"/>
            </a:xfrm>
            <a:prstGeom prst="rect">
              <a:avLst/>
            </a:prstGeom>
          </p:spPr>
        </p:pic>
        <p:sp>
          <p:nvSpPr>
            <p:cNvPr id="151" name="Arrow: Right 150">
              <a:extLst>
                <a:ext uri="{FF2B5EF4-FFF2-40B4-BE49-F238E27FC236}">
                  <a16:creationId xmlns:a16="http://schemas.microsoft.com/office/drawing/2014/main" id="{9E14C917-44C1-4656-92A6-C5FA2220AC53}"/>
                </a:ext>
              </a:extLst>
            </p:cNvPr>
            <p:cNvSpPr/>
            <p:nvPr/>
          </p:nvSpPr>
          <p:spPr>
            <a:xfrm>
              <a:off x="7889797" y="5549789"/>
              <a:ext cx="736339" cy="766036"/>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EF288E3C-1717-4CC1-9601-D1464F7ECCCE}"/>
              </a:ext>
            </a:extLst>
          </p:cNvPr>
          <p:cNvGrpSpPr/>
          <p:nvPr/>
        </p:nvGrpSpPr>
        <p:grpSpPr>
          <a:xfrm>
            <a:off x="6260464" y="3624395"/>
            <a:ext cx="3644170" cy="1955106"/>
            <a:chOff x="8182614" y="4820707"/>
            <a:chExt cx="3644170" cy="1955106"/>
          </a:xfrm>
        </p:grpSpPr>
        <p:pic>
          <p:nvPicPr>
            <p:cNvPr id="259" name="Picture 258">
              <a:extLst>
                <a:ext uri="{FF2B5EF4-FFF2-40B4-BE49-F238E27FC236}">
                  <a16:creationId xmlns:a16="http://schemas.microsoft.com/office/drawing/2014/main" id="{50488469-0B4C-45B9-A377-C2906A0D129F}"/>
                </a:ext>
              </a:extLst>
            </p:cNvPr>
            <p:cNvPicPr>
              <a:picLocks noChangeAspect="1"/>
            </p:cNvPicPr>
            <p:nvPr/>
          </p:nvPicPr>
          <p:blipFill rotWithShape="1">
            <a:blip r:embed="rId4">
              <a:clrChange>
                <a:clrFrom>
                  <a:srgbClr val="FFFFFF"/>
                </a:clrFrom>
                <a:clrTo>
                  <a:srgbClr val="FFFFFF">
                    <a:alpha val="0"/>
                  </a:srgbClr>
                </a:clrTo>
              </a:clrChange>
            </a:blip>
            <a:srcRect l="76452" t="2224" r="1490" b="52616"/>
            <a:stretch/>
          </p:blipFill>
          <p:spPr>
            <a:xfrm>
              <a:off x="10209908" y="4897613"/>
              <a:ext cx="1616876" cy="1544178"/>
            </a:xfrm>
            <a:prstGeom prst="rect">
              <a:avLst/>
            </a:prstGeom>
          </p:spPr>
        </p:pic>
        <p:pic>
          <p:nvPicPr>
            <p:cNvPr id="260" name="Picture 259">
              <a:extLst>
                <a:ext uri="{FF2B5EF4-FFF2-40B4-BE49-F238E27FC236}">
                  <a16:creationId xmlns:a16="http://schemas.microsoft.com/office/drawing/2014/main" id="{9D9C79DE-4FF5-4F34-937B-3C4773B6B582}"/>
                </a:ext>
              </a:extLst>
            </p:cNvPr>
            <p:cNvPicPr>
              <a:picLocks noChangeAspect="1"/>
            </p:cNvPicPr>
            <p:nvPr/>
          </p:nvPicPr>
          <p:blipFill rotWithShape="1">
            <a:blip r:embed="rId5">
              <a:clrChange>
                <a:clrFrom>
                  <a:srgbClr val="FFFFFF"/>
                </a:clrFrom>
                <a:clrTo>
                  <a:srgbClr val="FFFFFF">
                    <a:alpha val="0"/>
                  </a:srgbClr>
                </a:clrTo>
              </a:clrChange>
            </a:blip>
            <a:srcRect l="25963" t="3752" r="52557" b="51002"/>
            <a:stretch/>
          </p:blipFill>
          <p:spPr>
            <a:xfrm>
              <a:off x="8182614" y="4820707"/>
              <a:ext cx="1989661" cy="1955106"/>
            </a:xfrm>
            <a:prstGeom prst="rect">
              <a:avLst/>
            </a:prstGeom>
          </p:spPr>
        </p:pic>
        <p:sp>
          <p:nvSpPr>
            <p:cNvPr id="261" name="Arrow: Right 260">
              <a:extLst>
                <a:ext uri="{FF2B5EF4-FFF2-40B4-BE49-F238E27FC236}">
                  <a16:creationId xmlns:a16="http://schemas.microsoft.com/office/drawing/2014/main" id="{C26ECBAA-D4FC-4FA8-B151-53FBAFD6817E}"/>
                </a:ext>
              </a:extLst>
            </p:cNvPr>
            <p:cNvSpPr/>
            <p:nvPr/>
          </p:nvSpPr>
          <p:spPr>
            <a:xfrm>
              <a:off x="9896086" y="5328817"/>
              <a:ext cx="736339" cy="766036"/>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6201" y="648698"/>
            <a:ext cx="2857500" cy="2857500"/>
          </a:xfrm>
          <a:prstGeom prst="rect">
            <a:avLst/>
          </a:prstGeom>
        </p:spPr>
      </p:pic>
      <p:sp>
        <p:nvSpPr>
          <p:cNvPr id="8" name="Rectangle 7"/>
          <p:cNvSpPr/>
          <p:nvPr/>
        </p:nvSpPr>
        <p:spPr>
          <a:xfrm>
            <a:off x="1098365" y="2106520"/>
            <a:ext cx="5392764" cy="123110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C000"/>
                </a:solidFill>
                <a:effectLst/>
                <a:uLnTx/>
                <a:uFillTx/>
                <a:latin typeface="Arial" panose="020B0604020202020204" pitchFamily="34" charset="0"/>
                <a:ea typeface="+mn-ea"/>
                <a:cs typeface="+mn-cs"/>
              </a:rPr>
              <a:t>M.Alterman</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C000"/>
                </a:solidFill>
                <a:effectLst/>
                <a:uLnTx/>
                <a:uFillTx/>
                <a:latin typeface="Arial" panose="020B0604020202020204" pitchFamily="34" charset="0"/>
                <a:ea typeface="+mn-ea"/>
                <a:cs typeface="+mn-cs"/>
              </a:rPr>
              <a:t>C.Bar</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C000"/>
                </a:solidFill>
                <a:effectLst/>
                <a:uLnTx/>
                <a:uFillTx/>
                <a:latin typeface="Arial" panose="020B0604020202020204" pitchFamily="34" charset="0"/>
                <a:ea typeface="+mn-ea"/>
                <a:cs typeface="+mn-cs"/>
              </a:rPr>
              <a:t>I.Gkioulekas</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C000"/>
                </a:solidFill>
                <a:effectLst/>
                <a:uLnTx/>
                <a:uFillTx/>
                <a:latin typeface="Arial" panose="020B0604020202020204" pitchFamily="34" charset="0"/>
                <a:ea typeface="+mn-ea"/>
                <a:cs typeface="+mn-cs"/>
              </a:rPr>
              <a:t>A.Levin</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"Imaging with local speckle intensity correlations: theory and practice”, TOG 2021</a:t>
            </a:r>
            <a:endPar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a:p>
            <a:pPr marL="1828800" marR="0" lvl="4"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883CEA13-CFDF-407D-9E31-33255E8551FD}"/>
              </a:ext>
            </a:extLst>
          </p:cNvPr>
          <p:cNvGrpSpPr/>
          <p:nvPr/>
        </p:nvGrpSpPr>
        <p:grpSpPr>
          <a:xfrm>
            <a:off x="3387385" y="5646839"/>
            <a:ext cx="5417229" cy="1117937"/>
            <a:chOff x="2913971" y="5610354"/>
            <a:chExt cx="5417229" cy="1117937"/>
          </a:xfrm>
        </p:grpSpPr>
        <p:sp>
          <p:nvSpPr>
            <p:cNvPr id="13" name="Rectangle 12">
              <a:extLst>
                <a:ext uri="{FF2B5EF4-FFF2-40B4-BE49-F238E27FC236}">
                  <a16:creationId xmlns:a16="http://schemas.microsoft.com/office/drawing/2014/main" id="{D7680667-D9FD-40CE-B3B8-EAF4790B34D2}"/>
                </a:ext>
              </a:extLst>
            </p:cNvPr>
            <p:cNvSpPr/>
            <p:nvPr/>
          </p:nvSpPr>
          <p:spPr>
            <a:xfrm>
              <a:off x="2913971" y="5702547"/>
              <a:ext cx="5417229" cy="923976"/>
            </a:xfrm>
            <a:prstGeom prst="rect">
              <a:avLst/>
            </a:prstGeom>
            <a:solidFill>
              <a:schemeClr val="bg1"/>
            </a:solidFill>
            <a:ln w="38100">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14" name="Picture 10" descr="הקרן הלאומית למדע (ארצות הברית) – ויקיפדיה">
              <a:extLst>
                <a:ext uri="{FF2B5EF4-FFF2-40B4-BE49-F238E27FC236}">
                  <a16:creationId xmlns:a16="http://schemas.microsoft.com/office/drawing/2014/main" id="{8D61D66D-F172-4C89-A347-428DE04E38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8629" y="5712123"/>
              <a:ext cx="90974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omepage - BSF">
              <a:extLst>
                <a:ext uri="{FF2B5EF4-FFF2-40B4-BE49-F238E27FC236}">
                  <a16:creationId xmlns:a16="http://schemas.microsoft.com/office/drawing/2014/main" id="{876A8423-39C8-4AFD-9B89-69E5F55B16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5276" y="5746776"/>
              <a:ext cx="1207273" cy="8450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uropean Research Council - Wikipedia">
              <a:extLst>
                <a:ext uri="{FF2B5EF4-FFF2-40B4-BE49-F238E27FC236}">
                  <a16:creationId xmlns:a16="http://schemas.microsoft.com/office/drawing/2014/main" id="{DD725122-B7B1-4736-8CCB-8C8937B7D5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0365" y="5610354"/>
              <a:ext cx="1114314" cy="11179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90BDA99-3FFD-4120-9F81-07A0EC635329}"/>
                </a:ext>
              </a:extLst>
            </p:cNvPr>
            <p:cNvSpPr txBox="1"/>
            <p:nvPr/>
          </p:nvSpPr>
          <p:spPr>
            <a:xfrm>
              <a:off x="3044953" y="5805804"/>
              <a:ext cx="1844095" cy="707886"/>
            </a:xfrm>
            <a:prstGeom prst="rect">
              <a:avLst/>
            </a:prstGeom>
            <a:noFill/>
          </p:spPr>
          <p:txBody>
            <a:bodyPr wrap="square" rtlCol="0">
              <a:spAutoFit/>
            </a:bodyPr>
            <a:lstStyle/>
            <a:p>
              <a:r>
                <a:rPr lang="en-US" sz="2000" dirty="0"/>
                <a:t>We tank </a:t>
              </a:r>
            </a:p>
            <a:p>
              <a:r>
                <a:rPr lang="en-US" sz="2000" dirty="0"/>
                <a:t>our sponsors:</a:t>
              </a:r>
              <a:endParaRPr lang="LID4096" sz="2000" dirty="0"/>
            </a:p>
          </p:txBody>
        </p:sp>
      </p:grpSp>
    </p:spTree>
    <p:extLst>
      <p:ext uri="{BB962C8B-B14F-4D97-AF65-F5344CB8AC3E}">
        <p14:creationId xmlns:p14="http://schemas.microsoft.com/office/powerpoint/2010/main" val="205206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4">
            <a:extLst>
              <a:ext uri="{28A0092B-C50C-407E-A947-70E740481C1C}">
                <a14:useLocalDpi xmlns:a14="http://schemas.microsoft.com/office/drawing/2010/main" val="0"/>
              </a:ext>
            </a:extLst>
          </a:blip>
          <a:srcRect l="34231" r="21426" b="10929"/>
          <a:stretch/>
        </p:blipFill>
        <p:spPr>
          <a:xfrm>
            <a:off x="9460554" y="2537166"/>
            <a:ext cx="1639015" cy="2910398"/>
          </a:xfrm>
          <a:prstGeom prst="rect">
            <a:avLst/>
          </a:prstGeom>
        </p:spPr>
      </p:pic>
      <p:pic>
        <p:nvPicPr>
          <p:cNvPr id="59" name="Picture 58"/>
          <p:cNvPicPr>
            <a:picLocks noChangeAspect="1"/>
          </p:cNvPicPr>
          <p:nvPr/>
        </p:nvPicPr>
        <p:blipFill rotWithShape="1">
          <a:blip r:embed="rId5">
            <a:extLst>
              <a:ext uri="{28A0092B-C50C-407E-A947-70E740481C1C}">
                <a14:useLocalDpi xmlns:a14="http://schemas.microsoft.com/office/drawing/2010/main" val="0"/>
              </a:ext>
            </a:extLst>
          </a:blip>
          <a:srcRect l="30717" r="32926"/>
          <a:stretch/>
        </p:blipFill>
        <p:spPr>
          <a:xfrm>
            <a:off x="8607570" y="1921629"/>
            <a:ext cx="1343839" cy="3267531"/>
          </a:xfrm>
          <a:prstGeom prst="rect">
            <a:avLst/>
          </a:prstGeom>
        </p:spPr>
      </p:pic>
      <p:pic>
        <p:nvPicPr>
          <p:cNvPr id="61" name="Picture 60"/>
          <p:cNvPicPr>
            <a:picLocks noChangeAspect="1"/>
          </p:cNvPicPr>
          <p:nvPr/>
        </p:nvPicPr>
        <p:blipFill rotWithShape="1">
          <a:blip r:embed="rId6">
            <a:extLst>
              <a:ext uri="{28A0092B-C50C-407E-A947-70E740481C1C}">
                <a14:useLocalDpi xmlns:a14="http://schemas.microsoft.com/office/drawing/2010/main" val="0"/>
              </a:ext>
            </a:extLst>
          </a:blip>
          <a:srcRect r="40795"/>
          <a:stretch/>
        </p:blipFill>
        <p:spPr>
          <a:xfrm>
            <a:off x="4709677" y="796756"/>
            <a:ext cx="2188321" cy="3267531"/>
          </a:xfrm>
          <a:prstGeom prst="rect">
            <a:avLst/>
          </a:prstGeom>
        </p:spPr>
      </p:pic>
      <p:pic>
        <p:nvPicPr>
          <p:cNvPr id="62" name="Picture 61"/>
          <p:cNvPicPr>
            <a:picLocks noChangeAspect="1"/>
          </p:cNvPicPr>
          <p:nvPr/>
        </p:nvPicPr>
        <p:blipFill rotWithShape="1">
          <a:blip r:embed="rId7">
            <a:extLst>
              <a:ext uri="{28A0092B-C50C-407E-A947-70E740481C1C}">
                <a14:useLocalDpi xmlns:a14="http://schemas.microsoft.com/office/drawing/2010/main" val="0"/>
              </a:ext>
            </a:extLst>
          </a:blip>
          <a:srcRect l="21464" r="35548"/>
          <a:stretch/>
        </p:blipFill>
        <p:spPr>
          <a:xfrm>
            <a:off x="6503716" y="1045432"/>
            <a:ext cx="1588904" cy="3267531"/>
          </a:xfrm>
          <a:prstGeom prst="rect">
            <a:avLst/>
          </a:prstGeom>
        </p:spPr>
      </p:pic>
      <p:pic>
        <p:nvPicPr>
          <p:cNvPr id="58" name="Picture 57"/>
          <p:cNvPicPr>
            <a:picLocks noChangeAspect="1"/>
          </p:cNvPicPr>
          <p:nvPr/>
        </p:nvPicPr>
        <p:blipFill rotWithShape="1">
          <a:blip r:embed="rId8">
            <a:extLst>
              <a:ext uri="{28A0092B-C50C-407E-A947-70E740481C1C}">
                <a14:useLocalDpi xmlns:a14="http://schemas.microsoft.com/office/drawing/2010/main" val="0"/>
              </a:ext>
            </a:extLst>
          </a:blip>
          <a:srcRect l="29025" r="30486"/>
          <a:stretch/>
        </p:blipFill>
        <p:spPr>
          <a:xfrm>
            <a:off x="7629718" y="1603411"/>
            <a:ext cx="1496572" cy="3267531"/>
          </a:xfrm>
          <a:prstGeom prst="rect">
            <a:avLst/>
          </a:prstGeom>
        </p:spPr>
      </p:pic>
      <p:sp>
        <p:nvSpPr>
          <p:cNvPr id="3" name="Slide Number Placeholder 2"/>
          <p:cNvSpPr>
            <a:spLocks noGrp="1"/>
          </p:cNvSpPr>
          <p:nvPr>
            <p:ph type="sldNum" sz="quarter" idx="4294967295"/>
          </p:nvPr>
        </p:nvSpPr>
        <p:spPr/>
        <p:txBody>
          <a:bodyPr/>
          <a:lstStyle/>
          <a:p>
            <a:fld id="{21486E46-8155-4659-B003-5F764003AB30}" type="slidenum">
              <a:rPr lang="he-IL" smtClean="0"/>
              <a:t>4</a:t>
            </a:fld>
            <a:endParaRPr lang="he-IL"/>
          </a:p>
        </p:txBody>
      </p:sp>
      <p:grpSp>
        <p:nvGrpSpPr>
          <p:cNvPr id="6" name="Group 5">
            <a:extLst>
              <a:ext uri="{FF2B5EF4-FFF2-40B4-BE49-F238E27FC236}">
                <a16:creationId xmlns:a16="http://schemas.microsoft.com/office/drawing/2014/main" id="{AD15D083-2B42-4C7B-A4F3-BF4AB4A530A6}"/>
              </a:ext>
            </a:extLst>
          </p:cNvPr>
          <p:cNvGrpSpPr/>
          <p:nvPr/>
        </p:nvGrpSpPr>
        <p:grpSpPr>
          <a:xfrm rot="20561666">
            <a:off x="3305348" y="-130629"/>
            <a:ext cx="6375685" cy="5846632"/>
            <a:chOff x="6414551" y="3305037"/>
            <a:chExt cx="2912496" cy="2487738"/>
          </a:xfrm>
        </p:grpSpPr>
        <p:sp>
          <p:nvSpPr>
            <p:cNvPr id="23" name="Rectangle 22">
              <a:extLst>
                <a:ext uri="{FF2B5EF4-FFF2-40B4-BE49-F238E27FC236}">
                  <a16:creationId xmlns:a16="http://schemas.microsoft.com/office/drawing/2014/main" id="{53BF88B1-148D-49A7-BE04-10D2B7FC9C67}"/>
                </a:ext>
              </a:extLst>
            </p:cNvPr>
            <p:cNvSpPr/>
            <p:nvPr/>
          </p:nvSpPr>
          <p:spPr>
            <a:xfrm flipH="1">
              <a:off x="6748185" y="4241523"/>
              <a:ext cx="852204" cy="659132"/>
            </a:xfrm>
            <a:prstGeom prst="rect">
              <a:avLst/>
            </a:prstGeom>
            <a:gradFill>
              <a:gsLst>
                <a:gs pos="0">
                  <a:schemeClr val="bg1">
                    <a:lumMod val="65000"/>
                    <a:alpha val="86000"/>
                  </a:schemeClr>
                </a:gs>
                <a:gs pos="48000">
                  <a:schemeClr val="bg1"/>
                </a:gs>
                <a:gs pos="53000">
                  <a:schemeClr val="bg1"/>
                </a:gs>
                <a:gs pos="100000">
                  <a:schemeClr val="bg1">
                    <a:lumMod val="65000"/>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dirty="0">
                <a:solidFill>
                  <a:srgbClr val="FFC000"/>
                </a:solidFill>
              </a:endParaRPr>
            </a:p>
          </p:txBody>
        </p:sp>
        <p:sp>
          <p:nvSpPr>
            <p:cNvPr id="24" name="Trapezoid 23">
              <a:extLst>
                <a:ext uri="{FF2B5EF4-FFF2-40B4-BE49-F238E27FC236}">
                  <a16:creationId xmlns:a16="http://schemas.microsoft.com/office/drawing/2014/main" id="{F7FD816A-FF69-41AB-A716-A873D5EDABB4}"/>
                </a:ext>
              </a:extLst>
            </p:cNvPr>
            <p:cNvSpPr/>
            <p:nvPr/>
          </p:nvSpPr>
          <p:spPr>
            <a:xfrm rot="16200000" flipH="1">
              <a:off x="6251805" y="4404275"/>
              <a:ext cx="659132" cy="333640"/>
            </a:xfrm>
            <a:prstGeom prst="trapezoid">
              <a:avLst>
                <a:gd name="adj" fmla="val 58525"/>
              </a:avLst>
            </a:prstGeom>
            <a:gradFill flip="none" rotWithShape="1">
              <a:gsLst>
                <a:gs pos="0">
                  <a:schemeClr val="bg1">
                    <a:lumMod val="65000"/>
                    <a:alpha val="76000"/>
                  </a:schemeClr>
                </a:gs>
                <a:gs pos="52000">
                  <a:schemeClr val="bg1"/>
                </a:gs>
                <a:gs pos="55000">
                  <a:schemeClr val="bg1"/>
                </a:gs>
                <a:gs pos="100000">
                  <a:schemeClr val="bg1">
                    <a:lumMod val="65000"/>
                    <a:alpha val="7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solidFill>
                  <a:srgbClr val="FFC000"/>
                </a:solidFill>
              </a:endParaRPr>
            </a:p>
          </p:txBody>
        </p:sp>
        <p:sp>
          <p:nvSpPr>
            <p:cNvPr id="25" name="Arc 24">
              <a:extLst>
                <a:ext uri="{FF2B5EF4-FFF2-40B4-BE49-F238E27FC236}">
                  <a16:creationId xmlns:a16="http://schemas.microsoft.com/office/drawing/2014/main" id="{4B92DD2F-51FF-4FAF-BFE3-CC48363DC3A3}"/>
                </a:ext>
              </a:extLst>
            </p:cNvPr>
            <p:cNvSpPr/>
            <p:nvPr/>
          </p:nvSpPr>
          <p:spPr>
            <a:xfrm rot="17037179" flipH="1">
              <a:off x="6713383" y="3295615"/>
              <a:ext cx="2470267" cy="2489111"/>
            </a:xfrm>
            <a:prstGeom prst="arc">
              <a:avLst>
                <a:gd name="adj1" fmla="val 16246627"/>
                <a:gd name="adj2" fmla="val 17892881"/>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sz="1400">
                <a:solidFill>
                  <a:srgbClr val="FFC000"/>
                </a:solidFill>
              </a:endParaRPr>
            </a:p>
          </p:txBody>
        </p:sp>
        <p:sp>
          <p:nvSpPr>
            <p:cNvPr id="26" name="Arc 25">
              <a:extLst>
                <a:ext uri="{FF2B5EF4-FFF2-40B4-BE49-F238E27FC236}">
                  <a16:creationId xmlns:a16="http://schemas.microsoft.com/office/drawing/2014/main" id="{907BF265-4D2B-4227-9386-4D118A24EFBE}"/>
                </a:ext>
              </a:extLst>
            </p:cNvPr>
            <p:cNvSpPr/>
            <p:nvPr/>
          </p:nvSpPr>
          <p:spPr>
            <a:xfrm rot="17037179" flipH="1">
              <a:off x="6847358" y="3313086"/>
              <a:ext cx="2470267" cy="2489111"/>
            </a:xfrm>
            <a:prstGeom prst="arc">
              <a:avLst>
                <a:gd name="adj1" fmla="val 16200000"/>
                <a:gd name="adj2" fmla="val 17892881"/>
              </a:avLst>
            </a:prstGeom>
            <a:ln w="12700">
              <a:prstDash val="sysDash"/>
            </a:ln>
          </p:spPr>
          <p:style>
            <a:lnRef idx="1">
              <a:schemeClr val="accent6"/>
            </a:lnRef>
            <a:fillRef idx="0">
              <a:schemeClr val="accent6"/>
            </a:fillRef>
            <a:effectRef idx="0">
              <a:schemeClr val="accent6"/>
            </a:effectRef>
            <a:fontRef idx="minor">
              <a:schemeClr val="tx1"/>
            </a:fontRef>
          </p:style>
          <p:txBody>
            <a:bodyPr rtlCol="1" anchor="ctr"/>
            <a:lstStyle/>
            <a:p>
              <a:pPr algn="ctr"/>
              <a:endParaRPr lang="he-IL" sz="1400">
                <a:solidFill>
                  <a:srgbClr val="FFC000"/>
                </a:solidFill>
              </a:endParaRPr>
            </a:p>
          </p:txBody>
        </p:sp>
      </p:grpSp>
      <p:grpSp>
        <p:nvGrpSpPr>
          <p:cNvPr id="7" name="Group 6">
            <a:extLst>
              <a:ext uri="{FF2B5EF4-FFF2-40B4-BE49-F238E27FC236}">
                <a16:creationId xmlns:a16="http://schemas.microsoft.com/office/drawing/2014/main" id="{3F69C2D8-1EAB-40D9-8577-1057BD9CD7CF}"/>
              </a:ext>
            </a:extLst>
          </p:cNvPr>
          <p:cNvGrpSpPr/>
          <p:nvPr/>
        </p:nvGrpSpPr>
        <p:grpSpPr>
          <a:xfrm rot="1009364">
            <a:off x="2278469" y="2097406"/>
            <a:ext cx="1521205" cy="2597779"/>
            <a:chOff x="9578007" y="4607403"/>
            <a:chExt cx="1499585" cy="3749744"/>
          </a:xfrm>
        </p:grpSpPr>
        <p:grpSp>
          <p:nvGrpSpPr>
            <p:cNvPr id="11" name="Group 10">
              <a:extLst>
                <a:ext uri="{FF2B5EF4-FFF2-40B4-BE49-F238E27FC236}">
                  <a16:creationId xmlns:a16="http://schemas.microsoft.com/office/drawing/2014/main" id="{15283637-6249-43BE-A851-83D82ABAB84E}"/>
                </a:ext>
              </a:extLst>
            </p:cNvPr>
            <p:cNvGrpSpPr/>
            <p:nvPr/>
          </p:nvGrpSpPr>
          <p:grpSpPr>
            <a:xfrm rot="14699114">
              <a:off x="8650724" y="5969189"/>
              <a:ext cx="2871012" cy="1016445"/>
              <a:chOff x="8650724" y="5969189"/>
              <a:chExt cx="2871012" cy="1016445"/>
            </a:xfrm>
          </p:grpSpPr>
          <p:sp>
            <p:nvSpPr>
              <p:cNvPr id="20" name="Freeform: Shape 40">
                <a:extLst>
                  <a:ext uri="{FF2B5EF4-FFF2-40B4-BE49-F238E27FC236}">
                    <a16:creationId xmlns:a16="http://schemas.microsoft.com/office/drawing/2014/main" id="{2DC31A8D-F0D8-44CC-9F15-FAE8D2152327}"/>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sp>
            <p:nvSpPr>
              <p:cNvPr id="21" name="Freeform: Shape 41">
                <a:extLst>
                  <a:ext uri="{FF2B5EF4-FFF2-40B4-BE49-F238E27FC236}">
                    <a16:creationId xmlns:a16="http://schemas.microsoft.com/office/drawing/2014/main" id="{8E8C7FF2-6DCE-4708-939A-77A93EFF3BEB}"/>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sp>
            <p:nvSpPr>
              <p:cNvPr id="22" name="Freeform: Shape 42">
                <a:extLst>
                  <a:ext uri="{FF2B5EF4-FFF2-40B4-BE49-F238E27FC236}">
                    <a16:creationId xmlns:a16="http://schemas.microsoft.com/office/drawing/2014/main" id="{786F9AAF-7C2C-4C0C-B712-F2C5640F1C9A}"/>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grpSp>
        <p:grpSp>
          <p:nvGrpSpPr>
            <p:cNvPr id="12" name="Group 11">
              <a:extLst>
                <a:ext uri="{FF2B5EF4-FFF2-40B4-BE49-F238E27FC236}">
                  <a16:creationId xmlns:a16="http://schemas.microsoft.com/office/drawing/2014/main" id="{9FEA7DBD-2957-48B3-B93B-5C1EFD907952}"/>
                </a:ext>
              </a:extLst>
            </p:cNvPr>
            <p:cNvGrpSpPr/>
            <p:nvPr/>
          </p:nvGrpSpPr>
          <p:grpSpPr>
            <a:xfrm rot="14699114">
              <a:off x="9133864" y="6413418"/>
              <a:ext cx="2871012" cy="1016445"/>
              <a:chOff x="8650724" y="5969189"/>
              <a:chExt cx="2871012" cy="1016445"/>
            </a:xfrm>
          </p:grpSpPr>
          <p:sp>
            <p:nvSpPr>
              <p:cNvPr id="17" name="Freeform: Shape 40">
                <a:extLst>
                  <a:ext uri="{FF2B5EF4-FFF2-40B4-BE49-F238E27FC236}">
                    <a16:creationId xmlns:a16="http://schemas.microsoft.com/office/drawing/2014/main" id="{AF3B6D1D-D8D2-4FC7-AD51-DFBA7B19C691}"/>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sp>
            <p:nvSpPr>
              <p:cNvPr id="18" name="Freeform: Shape 41">
                <a:extLst>
                  <a:ext uri="{FF2B5EF4-FFF2-40B4-BE49-F238E27FC236}">
                    <a16:creationId xmlns:a16="http://schemas.microsoft.com/office/drawing/2014/main" id="{AE460A9A-6B76-4DC6-8E0F-1AD8A293C7DA}"/>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sp>
            <p:nvSpPr>
              <p:cNvPr id="19" name="Freeform: Shape 42">
                <a:extLst>
                  <a:ext uri="{FF2B5EF4-FFF2-40B4-BE49-F238E27FC236}">
                    <a16:creationId xmlns:a16="http://schemas.microsoft.com/office/drawing/2014/main" id="{03D3DE57-63F1-498B-A2FA-4960026801AE}"/>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grpSp>
        <p:grpSp>
          <p:nvGrpSpPr>
            <p:cNvPr id="13" name="Group 12">
              <a:extLst>
                <a:ext uri="{FF2B5EF4-FFF2-40B4-BE49-F238E27FC236}">
                  <a16:creationId xmlns:a16="http://schemas.microsoft.com/office/drawing/2014/main" id="{34DE8482-7CA1-4D51-8499-41B41B80626B}"/>
                </a:ext>
              </a:extLst>
            </p:cNvPr>
            <p:cNvGrpSpPr/>
            <p:nvPr/>
          </p:nvGrpSpPr>
          <p:grpSpPr>
            <a:xfrm rot="14699114">
              <a:off x="9013894" y="5534686"/>
              <a:ext cx="2871012" cy="1016445"/>
              <a:chOff x="8650724" y="5969189"/>
              <a:chExt cx="2871012" cy="1016445"/>
            </a:xfrm>
          </p:grpSpPr>
          <p:sp>
            <p:nvSpPr>
              <p:cNvPr id="14" name="Freeform: Shape 40">
                <a:extLst>
                  <a:ext uri="{FF2B5EF4-FFF2-40B4-BE49-F238E27FC236}">
                    <a16:creationId xmlns:a16="http://schemas.microsoft.com/office/drawing/2014/main" id="{26722E42-71F2-4DB0-B1FF-13B95CB7A3BD}"/>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sp>
            <p:nvSpPr>
              <p:cNvPr id="15" name="Freeform: Shape 41">
                <a:extLst>
                  <a:ext uri="{FF2B5EF4-FFF2-40B4-BE49-F238E27FC236}">
                    <a16:creationId xmlns:a16="http://schemas.microsoft.com/office/drawing/2014/main" id="{F35A46D2-4345-49FF-B07C-A4DE64492450}"/>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sp>
            <p:nvSpPr>
              <p:cNvPr id="16" name="Freeform: Shape 42">
                <a:extLst>
                  <a:ext uri="{FF2B5EF4-FFF2-40B4-BE49-F238E27FC236}">
                    <a16:creationId xmlns:a16="http://schemas.microsoft.com/office/drawing/2014/main" id="{69B07691-DD60-41F2-932A-EF90F7675EA4}"/>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FFC000"/>
                  </a:solidFill>
                </a:endParaRPr>
              </a:p>
            </p:txBody>
          </p:sp>
        </p:grpSp>
      </p:grpSp>
      <p:sp>
        <p:nvSpPr>
          <p:cNvPr id="8" name="Cube 7">
            <a:extLst>
              <a:ext uri="{FF2B5EF4-FFF2-40B4-BE49-F238E27FC236}">
                <a16:creationId xmlns:a16="http://schemas.microsoft.com/office/drawing/2014/main" id="{D06E215D-E207-4729-A585-B3F7D04DD1D2}"/>
              </a:ext>
            </a:extLst>
          </p:cNvPr>
          <p:cNvSpPr/>
          <p:nvPr/>
        </p:nvSpPr>
        <p:spPr>
          <a:xfrm rot="16200000">
            <a:off x="110652" y="2731953"/>
            <a:ext cx="4279772" cy="1693577"/>
          </a:xfrm>
          <a:prstGeom prst="cube">
            <a:avLst>
              <a:gd name="adj" fmla="val 76655"/>
            </a:avLst>
          </a:prstGeom>
          <a:blipFill>
            <a:blip r:embed="rId9"/>
            <a:tile tx="0" ty="0" sx="100000" sy="100000" flip="none" algn="tl"/>
          </a:blip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200" dirty="0">
              <a:solidFill>
                <a:srgbClr val="FFC000"/>
              </a:solidFill>
            </a:endParaRPr>
          </a:p>
        </p:txBody>
      </p:sp>
      <p:sp>
        <p:nvSpPr>
          <p:cNvPr id="9" name="Rectangle 8">
            <a:extLst>
              <a:ext uri="{FF2B5EF4-FFF2-40B4-BE49-F238E27FC236}">
                <a16:creationId xmlns:a16="http://schemas.microsoft.com/office/drawing/2014/main" id="{90F465A6-CF1D-4CFF-8F06-7493C5D402DC}"/>
              </a:ext>
            </a:extLst>
          </p:cNvPr>
          <p:cNvSpPr/>
          <p:nvPr/>
        </p:nvSpPr>
        <p:spPr>
          <a:xfrm rot="20513404">
            <a:off x="3935007" y="2749695"/>
            <a:ext cx="2296369"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Microscope</a:t>
            </a:r>
            <a:r>
              <a:rPr lang="en-US" sz="32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Objective</a:t>
            </a:r>
            <a:endParaRPr lang="he-IL" sz="32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410B5AB6-7516-4DB4-82A7-DFCCBFD338E7}"/>
              </a:ext>
            </a:extLst>
          </p:cNvPr>
          <p:cNvSpPr/>
          <p:nvPr/>
        </p:nvSpPr>
        <p:spPr>
          <a:xfrm>
            <a:off x="3018962" y="5006297"/>
            <a:ext cx="1935399"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dirty="0">
                <a:solidFill>
                  <a:srgbClr val="FFC000"/>
                </a:solidFill>
                <a:latin typeface="Arial" panose="020B0604020202020204" pitchFamily="34" charset="0"/>
                <a:cs typeface="Arial" panose="020B0604020202020204" pitchFamily="34" charset="0"/>
              </a:rPr>
              <a:t>Scattering layer</a:t>
            </a:r>
            <a:endParaRPr lang="he-IL" sz="2800" dirty="0">
              <a:solidFill>
                <a:srgbClr val="FFC000"/>
              </a:solidFill>
              <a:latin typeface="Arial" panose="020B0604020202020204" pitchFamily="34" charset="0"/>
              <a:cs typeface="Arial" panose="020B0604020202020204" pitchFamily="34" charset="0"/>
            </a:endParaRPr>
          </a:p>
        </p:txBody>
      </p:sp>
      <p:sp>
        <p:nvSpPr>
          <p:cNvPr id="30" name="Title 1"/>
          <p:cNvSpPr txBox="1">
            <a:spLocks/>
          </p:cNvSpPr>
          <p:nvPr/>
        </p:nvSpPr>
        <p:spPr>
          <a:xfrm>
            <a:off x="0" y="2"/>
            <a:ext cx="12192000" cy="7328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C000"/>
                </a:solidFill>
                <a:latin typeface="+mj-lt"/>
                <a:ea typeface="+mj-ea"/>
                <a:cs typeface="+mj-cs"/>
              </a:defRPr>
            </a:lvl1pPr>
          </a:lstStyle>
          <a:p>
            <a:pPr fontAlgn="auto">
              <a:spcAft>
                <a:spcPts val="0"/>
              </a:spcAft>
            </a:pPr>
            <a:r>
              <a:rPr lang="en-US" sz="4000" b="1" dirty="0"/>
              <a:t>Coherent scattering and memory effect (ME) </a:t>
            </a:r>
          </a:p>
        </p:txBody>
      </p:sp>
      <p:sp>
        <p:nvSpPr>
          <p:cNvPr id="37" name="Sun 36"/>
          <p:cNvSpPr/>
          <p:nvPr/>
        </p:nvSpPr>
        <p:spPr>
          <a:xfrm>
            <a:off x="1450258" y="2216331"/>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38" name="Sun 37"/>
          <p:cNvSpPr/>
          <p:nvPr/>
        </p:nvSpPr>
        <p:spPr>
          <a:xfrm>
            <a:off x="1570164" y="2683328"/>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39" name="Sun 38"/>
          <p:cNvSpPr/>
          <p:nvPr/>
        </p:nvSpPr>
        <p:spPr>
          <a:xfrm>
            <a:off x="1808656" y="3042032"/>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40" name="Sun 39"/>
          <p:cNvSpPr/>
          <p:nvPr/>
        </p:nvSpPr>
        <p:spPr>
          <a:xfrm>
            <a:off x="2051965" y="3414191"/>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41" name="Sun 40"/>
          <p:cNvSpPr/>
          <p:nvPr/>
        </p:nvSpPr>
        <p:spPr>
          <a:xfrm>
            <a:off x="2260675" y="3874896"/>
            <a:ext cx="441882" cy="400186"/>
          </a:xfrm>
          <a:prstGeom prst="sun">
            <a:avLst/>
          </a:prstGeom>
          <a:solidFill>
            <a:srgbClr val="FF0000"/>
          </a:solidFill>
          <a:ln w="38100">
            <a:solidFill>
              <a:srgbClr val="FF0000"/>
            </a:solid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63" name="Rectangle 62"/>
          <p:cNvSpPr/>
          <p:nvPr/>
        </p:nvSpPr>
        <p:spPr>
          <a:xfrm>
            <a:off x="4668201" y="965985"/>
            <a:ext cx="1001486" cy="84625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p>
        </p:txBody>
      </p:sp>
      <p:sp>
        <p:nvSpPr>
          <p:cNvPr id="75" name="Rectangle 74">
            <a:extLst>
              <a:ext uri="{FF2B5EF4-FFF2-40B4-BE49-F238E27FC236}">
                <a16:creationId xmlns:a16="http://schemas.microsoft.com/office/drawing/2014/main" id="{A67C6FD5-469A-491E-A626-2C9B1885E02A}"/>
              </a:ext>
            </a:extLst>
          </p:cNvPr>
          <p:cNvSpPr/>
          <p:nvPr/>
        </p:nvSpPr>
        <p:spPr>
          <a:xfrm>
            <a:off x="14661" y="4670415"/>
            <a:ext cx="2122033"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dirty="0">
                <a:solidFill>
                  <a:srgbClr val="FFC000"/>
                </a:solidFill>
                <a:latin typeface="Arial" panose="020B0604020202020204" pitchFamily="34" charset="0"/>
                <a:cs typeface="Arial" panose="020B0604020202020204" pitchFamily="34" charset="0"/>
              </a:rPr>
              <a:t>Hidden illuminators</a:t>
            </a:r>
            <a:endParaRPr lang="he-IL" sz="2800" dirty="0">
              <a:solidFill>
                <a:srgbClr val="FFC000"/>
              </a:solidFill>
              <a:latin typeface="Arial" panose="020B0604020202020204" pitchFamily="34" charset="0"/>
              <a:cs typeface="Arial" panose="020B0604020202020204" pitchFamily="34" charset="0"/>
            </a:endParaRPr>
          </a:p>
        </p:txBody>
      </p:sp>
      <p:sp>
        <p:nvSpPr>
          <p:cNvPr id="34" name="Oval 33"/>
          <p:cNvSpPr/>
          <p:nvPr/>
        </p:nvSpPr>
        <p:spPr>
          <a:xfrm rot="10800000">
            <a:off x="6494618" y="62585"/>
            <a:ext cx="4337539" cy="7434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5" name="Freeform 34"/>
          <p:cNvSpPr/>
          <p:nvPr/>
        </p:nvSpPr>
        <p:spPr>
          <a:xfrm>
            <a:off x="8663388" y="965985"/>
            <a:ext cx="324472" cy="1353469"/>
          </a:xfrm>
          <a:custGeom>
            <a:avLst/>
            <a:gdLst>
              <a:gd name="connsiteX0" fmla="*/ 746254 w 746254"/>
              <a:gd name="connsiteY0" fmla="*/ 0 h 1293542"/>
              <a:gd name="connsiteX1" fmla="*/ 10273 w 746254"/>
              <a:gd name="connsiteY1" fmla="*/ 312234 h 1293542"/>
              <a:gd name="connsiteX2" fmla="*/ 300205 w 746254"/>
              <a:gd name="connsiteY2" fmla="*/ 602166 h 1293542"/>
              <a:gd name="connsiteX3" fmla="*/ 77181 w 746254"/>
              <a:gd name="connsiteY3" fmla="*/ 1293542 h 1293542"/>
            </a:gdLst>
            <a:ahLst/>
            <a:cxnLst>
              <a:cxn ang="0">
                <a:pos x="connsiteX0" y="connsiteY0"/>
              </a:cxn>
              <a:cxn ang="0">
                <a:pos x="connsiteX1" y="connsiteY1"/>
              </a:cxn>
              <a:cxn ang="0">
                <a:pos x="connsiteX2" y="connsiteY2"/>
              </a:cxn>
              <a:cxn ang="0">
                <a:pos x="connsiteX3" y="connsiteY3"/>
              </a:cxn>
            </a:cxnLst>
            <a:rect l="l" t="t" r="r" b="b"/>
            <a:pathLst>
              <a:path w="746254" h="1293542">
                <a:moveTo>
                  <a:pt x="746254" y="0"/>
                </a:moveTo>
                <a:cubicBezTo>
                  <a:pt x="415434" y="105936"/>
                  <a:pt x="84614" y="211873"/>
                  <a:pt x="10273" y="312234"/>
                </a:cubicBezTo>
                <a:cubicBezTo>
                  <a:pt x="-64068" y="412595"/>
                  <a:pt x="289054" y="438615"/>
                  <a:pt x="300205" y="602166"/>
                </a:cubicBezTo>
                <a:cubicBezTo>
                  <a:pt x="311356" y="765717"/>
                  <a:pt x="194268" y="1029629"/>
                  <a:pt x="77181" y="1293542"/>
                </a:cubicBezTo>
              </a:path>
            </a:pathLst>
          </a:custGeom>
          <a:noFill/>
          <a:ln w="762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Rectangle 41">
            <a:extLst>
              <a:ext uri="{FF2B5EF4-FFF2-40B4-BE49-F238E27FC236}">
                <a16:creationId xmlns:a16="http://schemas.microsoft.com/office/drawing/2014/main" id="{6097337C-0D8F-4840-BEBF-7928E86D9645}"/>
              </a:ext>
            </a:extLst>
          </p:cNvPr>
          <p:cNvSpPr/>
          <p:nvPr/>
        </p:nvSpPr>
        <p:spPr>
          <a:xfrm rot="621373">
            <a:off x="9058725" y="2079124"/>
            <a:ext cx="3046671" cy="76944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dirty="0">
                <a:solidFill>
                  <a:schemeClr val="bg1"/>
                </a:solidFill>
                <a:latin typeface="Arial" panose="020B0604020202020204" pitchFamily="34" charset="0"/>
                <a:cs typeface="Arial" panose="020B0604020202020204" pitchFamily="34" charset="0"/>
              </a:rPr>
              <a:t>Correlation</a:t>
            </a:r>
            <a:endParaRPr lang="he-IL" sz="4400" dirty="0">
              <a:solidFill>
                <a:schemeClr val="bg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705BED48-0DA8-4182-8DCF-2BDA0F8037B4}"/>
              </a:ext>
            </a:extLst>
          </p:cNvPr>
          <p:cNvSpPr/>
          <p:nvPr/>
        </p:nvSpPr>
        <p:spPr>
          <a:xfrm>
            <a:off x="6204084" y="4814079"/>
            <a:ext cx="2315077" cy="95410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Speckle image</a:t>
            </a:r>
            <a:endParaRPr kumimoji="0" lang="he-IL" sz="2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826116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8276C7-F30B-4A73-BFDF-E8F5EDE8859B}"/>
              </a:ext>
            </a:extLst>
          </p:cNvPr>
          <p:cNvGrpSpPr/>
          <p:nvPr/>
        </p:nvGrpSpPr>
        <p:grpSpPr>
          <a:xfrm>
            <a:off x="2604291" y="2871819"/>
            <a:ext cx="1260674" cy="1216650"/>
            <a:chOff x="2619839" y="3195556"/>
            <a:chExt cx="1260674" cy="1216650"/>
          </a:xfrm>
        </p:grpSpPr>
        <p:grpSp>
          <p:nvGrpSpPr>
            <p:cNvPr id="36" name="Group 35"/>
            <p:cNvGrpSpPr/>
            <p:nvPr/>
          </p:nvGrpSpPr>
          <p:grpSpPr>
            <a:xfrm>
              <a:off x="2923526" y="3195556"/>
              <a:ext cx="956987" cy="1185347"/>
              <a:chOff x="196911" y="2654428"/>
              <a:chExt cx="1846562" cy="2080578"/>
            </a:xfrm>
          </p:grpSpPr>
          <p:grpSp>
            <p:nvGrpSpPr>
              <p:cNvPr id="33" name="Group 32"/>
              <p:cNvGrpSpPr/>
              <p:nvPr/>
            </p:nvGrpSpPr>
            <p:grpSpPr>
              <a:xfrm>
                <a:off x="196911" y="3233441"/>
                <a:ext cx="1846562" cy="1501565"/>
                <a:chOff x="631353" y="3578498"/>
                <a:chExt cx="1368567" cy="1145337"/>
              </a:xfrm>
            </p:grpSpPr>
            <p:sp>
              <p:nvSpPr>
                <p:cNvPr id="8" name="Rectangle 7"/>
                <p:cNvSpPr/>
                <p:nvPr/>
              </p:nvSpPr>
              <p:spPr>
                <a:xfrm>
                  <a:off x="631353" y="3578498"/>
                  <a:ext cx="1368567" cy="1145337"/>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57" name="Picture 56">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939125" y="3692284"/>
                  <a:ext cx="272262" cy="272263"/>
                </a:xfrm>
                <a:prstGeom prst="rect">
                  <a:avLst/>
                </a:prstGeom>
                <a:ln>
                  <a:noFill/>
                </a:ln>
              </p:spPr>
            </p:pic>
            <p:pic>
              <p:nvPicPr>
                <p:cNvPr id="60" name="Picture 59">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1256544" y="3722028"/>
                  <a:ext cx="272262" cy="272263"/>
                </a:xfrm>
                <a:prstGeom prst="rect">
                  <a:avLst/>
                </a:prstGeom>
                <a:ln>
                  <a:noFill/>
                </a:ln>
              </p:spPr>
            </p:pic>
            <p:pic>
              <p:nvPicPr>
                <p:cNvPr id="61" name="Picture 60">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1587715" y="3641481"/>
                  <a:ext cx="272262" cy="272263"/>
                </a:xfrm>
                <a:prstGeom prst="rect">
                  <a:avLst/>
                </a:prstGeom>
                <a:ln>
                  <a:noFill/>
                </a:ln>
              </p:spPr>
            </p:pic>
            <p:pic>
              <p:nvPicPr>
                <p:cNvPr id="62" name="Picture 61">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1433366" y="4006525"/>
                  <a:ext cx="272262" cy="272263"/>
                </a:xfrm>
                <a:prstGeom prst="rect">
                  <a:avLst/>
                </a:prstGeom>
                <a:ln>
                  <a:noFill/>
                </a:ln>
              </p:spPr>
            </p:pic>
            <p:pic>
              <p:nvPicPr>
                <p:cNvPr id="63" name="Picture 62">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1370083" y="4252057"/>
                  <a:ext cx="272262" cy="272263"/>
                </a:xfrm>
                <a:prstGeom prst="rect">
                  <a:avLst/>
                </a:prstGeom>
                <a:ln>
                  <a:noFill/>
                </a:ln>
              </p:spPr>
            </p:pic>
            <p:pic>
              <p:nvPicPr>
                <p:cNvPr id="64" name="Picture 63">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749081" y="3907441"/>
                  <a:ext cx="272262" cy="272263"/>
                </a:xfrm>
                <a:prstGeom prst="rect">
                  <a:avLst/>
                </a:prstGeom>
                <a:ln>
                  <a:noFill/>
                </a:ln>
              </p:spPr>
            </p:pic>
            <p:pic>
              <p:nvPicPr>
                <p:cNvPr id="65" name="Picture 64">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749081" y="4142656"/>
                  <a:ext cx="272262" cy="272263"/>
                </a:xfrm>
                <a:prstGeom prst="rect">
                  <a:avLst/>
                </a:prstGeom>
                <a:ln>
                  <a:noFill/>
                </a:ln>
              </p:spPr>
            </p:pic>
            <p:pic>
              <p:nvPicPr>
                <p:cNvPr id="66" name="Picture 65">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837388" y="4367318"/>
                  <a:ext cx="272262" cy="272263"/>
                </a:xfrm>
                <a:prstGeom prst="rect">
                  <a:avLst/>
                </a:prstGeom>
                <a:ln>
                  <a:noFill/>
                </a:ln>
              </p:spPr>
            </p:pic>
            <p:pic>
              <p:nvPicPr>
                <p:cNvPr id="67" name="Picture 66">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1079257" y="4377284"/>
                  <a:ext cx="272262" cy="272263"/>
                </a:xfrm>
                <a:prstGeom prst="rect">
                  <a:avLst/>
                </a:prstGeom>
                <a:ln>
                  <a:noFill/>
                </a:ln>
              </p:spPr>
            </p:pic>
            <p:pic>
              <p:nvPicPr>
                <p:cNvPr id="68" name="Picture 67">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1333492" y="4403379"/>
                  <a:ext cx="272262" cy="272263"/>
                </a:xfrm>
                <a:prstGeom prst="rect">
                  <a:avLst/>
                </a:prstGeom>
                <a:ln>
                  <a:noFill/>
                </a:ln>
              </p:spPr>
            </p:pic>
            <p:pic>
              <p:nvPicPr>
                <p:cNvPr id="69" name="Picture 68">
                  <a:extLst>
                    <a:ext uri="{FF2B5EF4-FFF2-40B4-BE49-F238E27FC236}">
                      <a16:creationId xmlns:a16="http://schemas.microsoft.com/office/drawing/2014/main" id="{ED5A4BF5-8F5D-4B99-BB84-37AE55A7DE0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Lst>
                </a:blip>
                <a:srcRect l="6202" t="74205" r="91239" b="20176"/>
                <a:stretch/>
              </p:blipFill>
              <p:spPr>
                <a:xfrm>
                  <a:off x="1587715" y="4376648"/>
                  <a:ext cx="272262" cy="272263"/>
                </a:xfrm>
                <a:prstGeom prst="rect">
                  <a:avLst/>
                </a:prstGeom>
                <a:ln>
                  <a:noFill/>
                </a:ln>
              </p:spPr>
            </p:pic>
          </p:grpSp>
          <p:sp>
            <p:nvSpPr>
              <p:cNvPr id="35" name="TextBox 34"/>
              <p:cNvSpPr txBox="1"/>
              <p:nvPr/>
            </p:nvSpPr>
            <p:spPr>
              <a:xfrm>
                <a:off x="254001" y="2654428"/>
                <a:ext cx="1756804" cy="648269"/>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FFF"/>
                    </a:solidFill>
                    <a:effectLst/>
                    <a:uLnTx/>
                    <a:uFillTx/>
                    <a:latin typeface="Arial" panose="020B0604020202020204" pitchFamily="34" charset="0"/>
                    <a:ea typeface="+mn-ea"/>
                    <a:cs typeface="+mn-cs"/>
                  </a:rPr>
                  <a:t>Sparse</a:t>
                </a:r>
                <a:endParaRPr kumimoji="0" lang="he-IL" sz="18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endParaRPr>
              </a:p>
            </p:txBody>
          </p:sp>
        </p:grpSp>
        <p:cxnSp>
          <p:nvCxnSpPr>
            <p:cNvPr id="38" name="Straight Arrow Connector 37"/>
            <p:cNvCxnSpPr/>
            <p:nvPr/>
          </p:nvCxnSpPr>
          <p:spPr>
            <a:xfrm flipV="1">
              <a:off x="2619839" y="4167579"/>
              <a:ext cx="576119" cy="244627"/>
            </a:xfrm>
            <a:prstGeom prst="straightConnector1">
              <a:avLst/>
            </a:prstGeom>
            <a:ln w="38100">
              <a:solidFill>
                <a:srgbClr val="00FFFF"/>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1">
            <a:extLst>
              <a:ext uri="{FF2B5EF4-FFF2-40B4-BE49-F238E27FC236}">
                <a16:creationId xmlns:a16="http://schemas.microsoft.com/office/drawing/2014/main" id="{79C04B25-D8CF-4B5E-BD9C-66659AEF8688}"/>
              </a:ext>
            </a:extLst>
          </p:cNvPr>
          <p:cNvSpPr txBox="1">
            <a:spLocks/>
          </p:cNvSpPr>
          <p:nvPr/>
        </p:nvSpPr>
        <p:spPr>
          <a:xfrm>
            <a:off x="-412484" y="2018"/>
            <a:ext cx="12192000" cy="7328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C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ea typeface="+mj-ea"/>
                <a:cs typeface="+mj-cs"/>
              </a:rPr>
              <a:t>Problems with classical see-through approach</a:t>
            </a:r>
          </a:p>
        </p:txBody>
      </p:sp>
      <p:sp>
        <p:nvSpPr>
          <p:cNvPr id="42" name="Rectangle 41">
            <a:extLst>
              <a:ext uri="{FF2B5EF4-FFF2-40B4-BE49-F238E27FC236}">
                <a16:creationId xmlns:a16="http://schemas.microsoft.com/office/drawing/2014/main" id="{9DA110E5-8A25-413E-B831-70B6BB0CAEE8}"/>
              </a:ext>
            </a:extLst>
          </p:cNvPr>
          <p:cNvSpPr/>
          <p:nvPr/>
        </p:nvSpPr>
        <p:spPr>
          <a:xfrm>
            <a:off x="928469" y="938401"/>
            <a:ext cx="10231120" cy="1692771"/>
          </a:xfrm>
          <a:prstGeom prst="rect">
            <a:avLst/>
          </a:prstGeom>
          <a:noFill/>
          <a:ln>
            <a:noFill/>
          </a:ln>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FF00"/>
                </a:solidFill>
                <a:effectLst/>
                <a:uLnTx/>
                <a:uFillTx/>
                <a:latin typeface="Calibri"/>
                <a:ea typeface="+mn-ea"/>
                <a:cs typeface="+mn-cs"/>
              </a:rPr>
              <a:t>Limited range: Only illuminators within the ME range can be recovered.</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FFFF"/>
                </a:solidFill>
                <a:effectLst/>
                <a:uLnTx/>
                <a:uFillTx/>
                <a:latin typeface="Calibri"/>
                <a:ea typeface="+mn-ea"/>
                <a:cs typeface="+mn-cs"/>
              </a:rPr>
              <a:t>Limited density: Only a small number of illuminators can be recovered.</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FF00"/>
                </a:solidFill>
                <a:effectLst/>
                <a:uLnTx/>
                <a:uFillTx/>
                <a:latin typeface="Calibri"/>
                <a:ea typeface="+mn-ea"/>
                <a:cs typeface="+mn-cs"/>
              </a:rPr>
              <a:t>Unrealistic setup: Far-field imaging conditions do not apply to tissue imaging.</a:t>
            </a:r>
          </a:p>
        </p:txBody>
      </p:sp>
      <p:pic>
        <p:nvPicPr>
          <p:cNvPr id="12" name="Picture 11">
            <a:extLst>
              <a:ext uri="{FF2B5EF4-FFF2-40B4-BE49-F238E27FC236}">
                <a16:creationId xmlns:a16="http://schemas.microsoft.com/office/drawing/2014/main" id="{2543EDF2-82B1-458C-8179-7667998FBD12}"/>
              </a:ext>
            </a:extLst>
          </p:cNvPr>
          <p:cNvPicPr>
            <a:picLocks noChangeAspect="1"/>
          </p:cNvPicPr>
          <p:nvPr/>
        </p:nvPicPr>
        <p:blipFill rotWithShape="1">
          <a:blip r:embed="rId6"/>
          <a:srcRect l="8495" t="7871" r="10228" b="6692"/>
          <a:stretch/>
        </p:blipFill>
        <p:spPr>
          <a:xfrm flipH="1">
            <a:off x="6138798" y="3104299"/>
            <a:ext cx="1906985" cy="2607028"/>
          </a:xfrm>
          <a:prstGeom prst="rect">
            <a:avLst/>
          </a:prstGeom>
          <a:scene3d>
            <a:camera prst="isometricLeftDown"/>
            <a:lightRig rig="threePt" dir="t"/>
          </a:scene3d>
        </p:spPr>
      </p:pic>
      <p:sp>
        <p:nvSpPr>
          <p:cNvPr id="30" name="TextBox 25">
            <a:extLst>
              <a:ext uri="{FF2B5EF4-FFF2-40B4-BE49-F238E27FC236}">
                <a16:creationId xmlns:a16="http://schemas.microsoft.com/office/drawing/2014/main" id="{90855014-13B9-4AA2-9CF0-4EC0E2F3F418}"/>
              </a:ext>
            </a:extLst>
          </p:cNvPr>
          <p:cNvSpPr txBox="1"/>
          <p:nvPr/>
        </p:nvSpPr>
        <p:spPr>
          <a:xfrm>
            <a:off x="415194" y="3892556"/>
            <a:ext cx="1416099" cy="615553"/>
          </a:xfrm>
          <a:prstGeom prst="rect">
            <a:avLst/>
          </a:prstGeom>
          <a:noFill/>
        </p:spPr>
        <p:txBody>
          <a:bodyPr wrap="square" lIns="0" tIns="0" rIns="0" bIns="0" rtlCol="1">
            <a:spAutoFit/>
          </a:bodyPr>
          <a:lstStyle>
            <a:defPPr>
              <a:defRPr lang="en-US"/>
            </a:defPPr>
            <a:lvl1pPr marL="0" marR="0" lvl="0" indent="0" algn="r" defTabSz="914400" eaLnBrk="1" latinLnBrk="0" hangingPunct="1">
              <a:lnSpc>
                <a:spcPct val="100000"/>
              </a:lnSpc>
              <a:buClrTx/>
              <a:buSzTx/>
              <a:buFontTx/>
              <a:buNone/>
              <a:tabLst/>
              <a:defRPr sz="2000">
                <a:solidFill>
                  <a:schemeClr val="bg1">
                    <a:lumMod val="75000"/>
                  </a:schemeClr>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rPr>
              <a:t>Hidden illuminators</a:t>
            </a:r>
            <a:endParaRPr kumimoji="0" lang="he-IL"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sp>
        <p:nvSpPr>
          <p:cNvPr id="10" name="TextBox 24">
            <a:extLst>
              <a:ext uri="{FF2B5EF4-FFF2-40B4-BE49-F238E27FC236}">
                <a16:creationId xmlns:a16="http://schemas.microsoft.com/office/drawing/2014/main" id="{7D1B710A-61CA-4D51-BFE0-FD052959F242}"/>
              </a:ext>
            </a:extLst>
          </p:cNvPr>
          <p:cNvSpPr txBox="1"/>
          <p:nvPr/>
        </p:nvSpPr>
        <p:spPr>
          <a:xfrm>
            <a:off x="6448062" y="2990487"/>
            <a:ext cx="1870623" cy="307777"/>
          </a:xfrm>
          <a:prstGeom prst="rect">
            <a:avLst/>
          </a:prstGeom>
          <a:noFill/>
        </p:spPr>
        <p:txBody>
          <a:bodyPr wrap="square" lIns="0" tIns="0" rIns="0" bIns="0"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rPr>
              <a:t>Camera image</a:t>
            </a:r>
            <a:endParaRPr kumimoji="0" lang="he-IL"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grpSp>
        <p:nvGrpSpPr>
          <p:cNvPr id="13" name="Group 12">
            <a:extLst>
              <a:ext uri="{FF2B5EF4-FFF2-40B4-BE49-F238E27FC236}">
                <a16:creationId xmlns:a16="http://schemas.microsoft.com/office/drawing/2014/main" id="{96ACE65D-F1F1-4116-8F7E-A7DB7DFA7F47}"/>
              </a:ext>
            </a:extLst>
          </p:cNvPr>
          <p:cNvGrpSpPr/>
          <p:nvPr/>
        </p:nvGrpSpPr>
        <p:grpSpPr>
          <a:xfrm rot="1009364">
            <a:off x="4500276" y="3419717"/>
            <a:ext cx="1148506" cy="2258986"/>
            <a:chOff x="9578007" y="4607403"/>
            <a:chExt cx="1499585" cy="3749744"/>
          </a:xfrm>
        </p:grpSpPr>
        <p:grpSp>
          <p:nvGrpSpPr>
            <p:cNvPr id="18" name="Group 17">
              <a:extLst>
                <a:ext uri="{FF2B5EF4-FFF2-40B4-BE49-F238E27FC236}">
                  <a16:creationId xmlns:a16="http://schemas.microsoft.com/office/drawing/2014/main" id="{D75C876D-ABD1-47C0-BD37-53FF97D213BC}"/>
                </a:ext>
              </a:extLst>
            </p:cNvPr>
            <p:cNvGrpSpPr/>
            <p:nvPr/>
          </p:nvGrpSpPr>
          <p:grpSpPr>
            <a:xfrm rot="14699114">
              <a:off x="8650724" y="5969189"/>
              <a:ext cx="2871012" cy="1016445"/>
              <a:chOff x="8650724" y="5969189"/>
              <a:chExt cx="2871012" cy="1016445"/>
            </a:xfrm>
          </p:grpSpPr>
          <p:sp>
            <p:nvSpPr>
              <p:cNvPr id="27" name="Freeform: Shape 26">
                <a:extLst>
                  <a:ext uri="{FF2B5EF4-FFF2-40B4-BE49-F238E27FC236}">
                    <a16:creationId xmlns:a16="http://schemas.microsoft.com/office/drawing/2014/main" id="{0B2C0871-4578-473A-8A31-75C6416AAAB5}"/>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03637C51-8342-4F6B-A828-31BCAF029ECD}"/>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9" name="Freeform: Shape 42">
                <a:extLst>
                  <a:ext uri="{FF2B5EF4-FFF2-40B4-BE49-F238E27FC236}">
                    <a16:creationId xmlns:a16="http://schemas.microsoft.com/office/drawing/2014/main" id="{155524D1-77EB-45E8-BDB9-E65684789984}"/>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69D00FF7-9233-4173-B8B9-8BB93CA198A6}"/>
                </a:ext>
              </a:extLst>
            </p:cNvPr>
            <p:cNvGrpSpPr/>
            <p:nvPr/>
          </p:nvGrpSpPr>
          <p:grpSpPr>
            <a:xfrm rot="14699114">
              <a:off x="9133864" y="6413418"/>
              <a:ext cx="2871012" cy="1016445"/>
              <a:chOff x="8650724" y="5969189"/>
              <a:chExt cx="2871012" cy="1016445"/>
            </a:xfrm>
          </p:grpSpPr>
          <p:sp>
            <p:nvSpPr>
              <p:cNvPr id="24" name="Freeform: Shape 40">
                <a:extLst>
                  <a:ext uri="{FF2B5EF4-FFF2-40B4-BE49-F238E27FC236}">
                    <a16:creationId xmlns:a16="http://schemas.microsoft.com/office/drawing/2014/main" id="{15F0B9C7-4B14-4983-861F-192E0984AB2A}"/>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5" name="Freeform: Shape 41">
                <a:extLst>
                  <a:ext uri="{FF2B5EF4-FFF2-40B4-BE49-F238E27FC236}">
                    <a16:creationId xmlns:a16="http://schemas.microsoft.com/office/drawing/2014/main" id="{37A83894-7728-49DD-97BD-61ACC96C835B}"/>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6" name="Freeform: Shape 42">
                <a:extLst>
                  <a:ext uri="{FF2B5EF4-FFF2-40B4-BE49-F238E27FC236}">
                    <a16:creationId xmlns:a16="http://schemas.microsoft.com/office/drawing/2014/main" id="{90AB8AE8-9B17-4837-8735-E57DAC08A0C5}"/>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D0E55A21-31D4-49F2-8C5D-B6DE0F840A3B}"/>
                </a:ext>
              </a:extLst>
            </p:cNvPr>
            <p:cNvGrpSpPr/>
            <p:nvPr/>
          </p:nvGrpSpPr>
          <p:grpSpPr>
            <a:xfrm rot="14699114">
              <a:off x="9013894" y="5534686"/>
              <a:ext cx="2871012" cy="1016445"/>
              <a:chOff x="8650724" y="5969189"/>
              <a:chExt cx="2871012" cy="1016445"/>
            </a:xfrm>
          </p:grpSpPr>
          <p:sp>
            <p:nvSpPr>
              <p:cNvPr id="21" name="Freeform: Shape 40">
                <a:extLst>
                  <a:ext uri="{FF2B5EF4-FFF2-40B4-BE49-F238E27FC236}">
                    <a16:creationId xmlns:a16="http://schemas.microsoft.com/office/drawing/2014/main" id="{BC98BC7A-846E-4BC5-9DD3-74291C89F2C6}"/>
                  </a:ext>
                </a:extLst>
              </p:cNvPr>
              <p:cNvSpPr/>
              <p:nvPr/>
            </p:nvSpPr>
            <p:spPr>
              <a:xfrm>
                <a:off x="9006715" y="5969189"/>
                <a:ext cx="2194296"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2" name="Freeform: Shape 41">
                <a:extLst>
                  <a:ext uri="{FF2B5EF4-FFF2-40B4-BE49-F238E27FC236}">
                    <a16:creationId xmlns:a16="http://schemas.microsoft.com/office/drawing/2014/main" id="{9EC79CF5-B7D2-40EF-8452-14B390749DD0}"/>
                  </a:ext>
                </a:extLst>
              </p:cNvPr>
              <p:cNvSpPr/>
              <p:nvPr/>
            </p:nvSpPr>
            <p:spPr>
              <a:xfrm>
                <a:off x="8832639" y="6172236"/>
                <a:ext cx="2542447" cy="528792"/>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sp>
            <p:nvSpPr>
              <p:cNvPr id="23" name="Freeform: Shape 42">
                <a:extLst>
                  <a:ext uri="{FF2B5EF4-FFF2-40B4-BE49-F238E27FC236}">
                    <a16:creationId xmlns:a16="http://schemas.microsoft.com/office/drawing/2014/main" id="{5388A9ED-5CEA-4728-A013-60471C541762}"/>
                  </a:ext>
                </a:extLst>
              </p:cNvPr>
              <p:cNvSpPr/>
              <p:nvPr/>
            </p:nvSpPr>
            <p:spPr>
              <a:xfrm>
                <a:off x="8650724" y="6308059"/>
                <a:ext cx="2871012" cy="677575"/>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C000"/>
                  </a:solidFill>
                  <a:effectLst/>
                  <a:uLnTx/>
                  <a:uFillTx/>
                  <a:latin typeface="Calibri"/>
                  <a:ea typeface="+mn-ea"/>
                  <a:cs typeface="+mn-cs"/>
                </a:endParaRPr>
              </a:p>
            </p:txBody>
          </p:sp>
        </p:grpSp>
      </p:grpSp>
      <p:sp>
        <p:nvSpPr>
          <p:cNvPr id="14" name="Cube 13">
            <a:extLst>
              <a:ext uri="{FF2B5EF4-FFF2-40B4-BE49-F238E27FC236}">
                <a16:creationId xmlns:a16="http://schemas.microsoft.com/office/drawing/2014/main" id="{F378560E-EA5E-439A-BAEF-4E70DF402160}"/>
              </a:ext>
            </a:extLst>
          </p:cNvPr>
          <p:cNvSpPr/>
          <p:nvPr/>
        </p:nvSpPr>
        <p:spPr>
          <a:xfrm rot="16200000">
            <a:off x="2960554" y="4037369"/>
            <a:ext cx="2828676" cy="825549"/>
          </a:xfrm>
          <a:prstGeom prst="cube">
            <a:avLst>
              <a:gd name="adj" fmla="val 76655"/>
            </a:avLst>
          </a:prstGeom>
          <a:blipFill>
            <a:blip r:embed="rId7"/>
            <a:tile tx="0" ty="0" sx="100000" sy="100000" flip="none" algn="tl"/>
          </a:blip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2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1AFFD97C-DD0E-412D-9821-229E2B9CBEB9}"/>
              </a:ext>
            </a:extLst>
          </p:cNvPr>
          <p:cNvPicPr>
            <a:picLocks noChangeAspect="1"/>
          </p:cNvPicPr>
          <p:nvPr/>
        </p:nvPicPr>
        <p:blipFill rotWithShape="1">
          <a:blip r:embed="rId8">
            <a:clrChange>
              <a:clrFrom>
                <a:srgbClr val="100000"/>
              </a:clrFrom>
              <a:clrTo>
                <a:srgbClr val="100000">
                  <a:alpha val="0"/>
                </a:srgbClr>
              </a:clrTo>
            </a:clrChange>
          </a:blip>
          <a:srcRect l="14175" t="14730" r="14450" b="13677"/>
          <a:stretch/>
        </p:blipFill>
        <p:spPr>
          <a:xfrm>
            <a:off x="1109757" y="3328626"/>
            <a:ext cx="2170135" cy="2568857"/>
          </a:xfrm>
          <a:prstGeom prst="rect">
            <a:avLst/>
          </a:prstGeom>
          <a:ln>
            <a:noFill/>
          </a:ln>
          <a:scene3d>
            <a:camera prst="isometricOffAxis1Left"/>
            <a:lightRig rig="threePt" dir="t"/>
          </a:scene3d>
        </p:spPr>
      </p:pic>
      <p:cxnSp>
        <p:nvCxnSpPr>
          <p:cNvPr id="49" name="Straight Arrow Connector 48">
            <a:extLst>
              <a:ext uri="{FF2B5EF4-FFF2-40B4-BE49-F238E27FC236}">
                <a16:creationId xmlns:a16="http://schemas.microsoft.com/office/drawing/2014/main" id="{319FF997-966D-4755-A24C-3043CCD6BB32}"/>
              </a:ext>
            </a:extLst>
          </p:cNvPr>
          <p:cNvCxnSpPr>
            <a:cxnSpLocks/>
          </p:cNvCxnSpPr>
          <p:nvPr/>
        </p:nvCxnSpPr>
        <p:spPr>
          <a:xfrm>
            <a:off x="1868753" y="3357039"/>
            <a:ext cx="572213" cy="237354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FA03AF5-5531-4FB2-B372-BB1494F133E5}"/>
              </a:ext>
            </a:extLst>
          </p:cNvPr>
          <p:cNvSpPr/>
          <p:nvPr/>
        </p:nvSpPr>
        <p:spPr>
          <a:xfrm rot="4322467">
            <a:off x="921923" y="4818608"/>
            <a:ext cx="1582983" cy="113720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ME  range</a:t>
            </a:r>
            <a:endParaRPr kumimoji="0" lang="he-IL"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7937501" y="3249032"/>
            <a:ext cx="1440520" cy="2332012"/>
            <a:chOff x="7739254" y="4462188"/>
            <a:chExt cx="1208581" cy="1225128"/>
          </a:xfrm>
        </p:grpSpPr>
        <p:sp>
          <p:nvSpPr>
            <p:cNvPr id="17" name="Arrow: Right 16">
              <a:extLst>
                <a:ext uri="{FF2B5EF4-FFF2-40B4-BE49-F238E27FC236}">
                  <a16:creationId xmlns:a16="http://schemas.microsoft.com/office/drawing/2014/main" id="{A0B66230-1735-4FE7-BD64-2FF6813198D6}"/>
                </a:ext>
              </a:extLst>
            </p:cNvPr>
            <p:cNvSpPr/>
            <p:nvPr/>
          </p:nvSpPr>
          <p:spPr>
            <a:xfrm>
              <a:off x="7798119" y="4462188"/>
              <a:ext cx="1149716" cy="1225128"/>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0">
              <a:extLst>
                <a:ext uri="{FF2B5EF4-FFF2-40B4-BE49-F238E27FC236}">
                  <a16:creationId xmlns:a16="http://schemas.microsoft.com/office/drawing/2014/main" id="{C531E7F7-EFB1-4705-8C0E-0F3F7904EF8F}"/>
                </a:ext>
              </a:extLst>
            </p:cNvPr>
            <p:cNvSpPr txBox="1"/>
            <p:nvPr/>
          </p:nvSpPr>
          <p:spPr>
            <a:xfrm>
              <a:off x="7739254" y="4785786"/>
              <a:ext cx="1159747" cy="582088"/>
            </a:xfrm>
            <a:prstGeom prst="rect">
              <a:avLst/>
            </a:prstGeom>
            <a:noFill/>
          </p:spPr>
          <p:txBody>
            <a:bodyPr wrap="square" lIns="0" tIns="0" rIns="0" bIns="0"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Auto correlation + phase retrieval</a:t>
              </a:r>
              <a:endParaRPr kumimoji="0" lang="he-IL"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grpSp>
      <p:sp>
        <p:nvSpPr>
          <p:cNvPr id="31" name="TextBox 20">
            <a:extLst>
              <a:ext uri="{FF2B5EF4-FFF2-40B4-BE49-F238E27FC236}">
                <a16:creationId xmlns:a16="http://schemas.microsoft.com/office/drawing/2014/main" id="{3DFD67CB-6CA6-419A-9ECE-5E55A75210BC}"/>
              </a:ext>
            </a:extLst>
          </p:cNvPr>
          <p:cNvSpPr txBox="1"/>
          <p:nvPr/>
        </p:nvSpPr>
        <p:spPr>
          <a:xfrm>
            <a:off x="3975596" y="2942141"/>
            <a:ext cx="1434520" cy="615553"/>
          </a:xfrm>
          <a:prstGeom prst="rect">
            <a:avLst/>
          </a:prstGeom>
          <a:noFill/>
        </p:spPr>
        <p:txBody>
          <a:bodyPr wrap="square" lIns="0" tIns="0" rIns="0" bIns="0"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rPr>
              <a:t>Scattering layer</a:t>
            </a:r>
            <a:endParaRPr kumimoji="0" lang="he-IL"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sp>
        <p:nvSpPr>
          <p:cNvPr id="11" name="TextBox 30">
            <a:extLst>
              <a:ext uri="{FF2B5EF4-FFF2-40B4-BE49-F238E27FC236}">
                <a16:creationId xmlns:a16="http://schemas.microsoft.com/office/drawing/2014/main" id="{C531E7F7-EFB1-4705-8C0E-0F3F7904EF8F}"/>
              </a:ext>
            </a:extLst>
          </p:cNvPr>
          <p:cNvSpPr txBox="1"/>
          <p:nvPr/>
        </p:nvSpPr>
        <p:spPr>
          <a:xfrm>
            <a:off x="9632205" y="3003123"/>
            <a:ext cx="2245433" cy="307777"/>
          </a:xfrm>
          <a:prstGeom prst="rect">
            <a:avLst/>
          </a:prstGeom>
          <a:noFill/>
        </p:spPr>
        <p:txBody>
          <a:bodyPr wrap="square" lIns="0" tIns="0" rIns="0" bIns="0"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rPr>
              <a:t>Reconstruction</a:t>
            </a:r>
            <a:endParaRPr kumimoji="0" lang="he-IL" sz="20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cxnSp>
        <p:nvCxnSpPr>
          <p:cNvPr id="44" name="Straight Arrow Connector 43">
            <a:extLst>
              <a:ext uri="{FF2B5EF4-FFF2-40B4-BE49-F238E27FC236}">
                <a16:creationId xmlns:a16="http://schemas.microsoft.com/office/drawing/2014/main" id="{484587C4-EE14-490D-B388-276304E42690}"/>
              </a:ext>
            </a:extLst>
          </p:cNvPr>
          <p:cNvCxnSpPr>
            <a:cxnSpLocks/>
          </p:cNvCxnSpPr>
          <p:nvPr/>
        </p:nvCxnSpPr>
        <p:spPr>
          <a:xfrm flipV="1">
            <a:off x="2483961" y="4969424"/>
            <a:ext cx="1754816" cy="303828"/>
          </a:xfrm>
          <a:prstGeom prst="straightConnector1">
            <a:avLst/>
          </a:prstGeom>
          <a:ln w="76200">
            <a:solidFill>
              <a:srgbClr val="00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38808" y="5333140"/>
            <a:ext cx="826033" cy="646331"/>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FF00"/>
                </a:solidFill>
                <a:effectLst/>
                <a:uLnTx/>
                <a:uFillTx/>
                <a:latin typeface="Arial" panose="020B0604020202020204" pitchFamily="34" charset="0"/>
                <a:ea typeface="+mn-ea"/>
                <a:cs typeface="+mn-cs"/>
              </a:rPr>
              <a:t>Far field </a:t>
            </a:r>
            <a:endParaRPr kumimoji="0" lang="he-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Rectangle 52"/>
          <p:cNvSpPr/>
          <p:nvPr/>
        </p:nvSpPr>
        <p:spPr>
          <a:xfrm>
            <a:off x="3299138" y="4410705"/>
            <a:ext cx="781904" cy="646331"/>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FF00"/>
                </a:solidFill>
                <a:effectLst/>
                <a:uLnTx/>
                <a:uFillTx/>
                <a:latin typeface="Arial" panose="020B0604020202020204" pitchFamily="34" charset="0"/>
                <a:ea typeface="+mn-ea"/>
                <a:cs typeface="+mn-cs"/>
              </a:rPr>
              <a:t>Near field </a:t>
            </a:r>
            <a:endParaRPr kumimoji="0" lang="he-I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0" name="Picture 69">
            <a:extLst>
              <a:ext uri="{FF2B5EF4-FFF2-40B4-BE49-F238E27FC236}">
                <a16:creationId xmlns:a16="http://schemas.microsoft.com/office/drawing/2014/main" id="{068E52CF-58B4-4B1C-842C-316CD81DAA63}"/>
              </a:ext>
            </a:extLst>
          </p:cNvPr>
          <p:cNvPicPr>
            <a:picLocks noChangeAspect="1"/>
          </p:cNvPicPr>
          <p:nvPr/>
        </p:nvPicPr>
        <p:blipFill rotWithShape="1">
          <a:blip r:embed="rId8">
            <a:clrChange>
              <a:clrFrom>
                <a:srgbClr val="100000"/>
              </a:clrFrom>
              <a:clrTo>
                <a:srgbClr val="100000">
                  <a:alpha val="0"/>
                </a:srgbClr>
              </a:clrTo>
            </a:clrChange>
          </a:blip>
          <a:srcRect l="14175" t="14730" r="14450" b="13677"/>
          <a:stretch/>
        </p:blipFill>
        <p:spPr>
          <a:xfrm>
            <a:off x="9513628" y="3333407"/>
            <a:ext cx="1974891" cy="2337741"/>
          </a:xfrm>
          <a:prstGeom prst="rect">
            <a:avLst/>
          </a:prstGeom>
          <a:ln>
            <a:noFill/>
          </a:ln>
        </p:spPr>
      </p:pic>
      <p:sp>
        <p:nvSpPr>
          <p:cNvPr id="54" name="TextBox 30">
            <a:extLst>
              <a:ext uri="{FF2B5EF4-FFF2-40B4-BE49-F238E27FC236}">
                <a16:creationId xmlns:a16="http://schemas.microsoft.com/office/drawing/2014/main" id="{2F196426-B081-4202-AD3A-79DB4047F240}"/>
              </a:ext>
            </a:extLst>
          </p:cNvPr>
          <p:cNvSpPr txBox="1"/>
          <p:nvPr/>
        </p:nvSpPr>
        <p:spPr>
          <a:xfrm>
            <a:off x="10523933" y="4813561"/>
            <a:ext cx="1668067" cy="615553"/>
          </a:xfrm>
          <a:prstGeom prst="rect">
            <a:avLst/>
          </a:prstGeom>
          <a:noFill/>
        </p:spPr>
        <p:txBody>
          <a:bodyPr wrap="square" lIns="0" tIns="0" rIns="0" bIns="0" rtlCol="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75000"/>
                  </a:prstClr>
                </a:solidFill>
                <a:effectLst/>
                <a:uLnTx/>
                <a:uFillTx/>
                <a:latin typeface="Calibri"/>
                <a:ea typeface="+mn-ea"/>
                <a:cs typeface="Arial" panose="020B0604020202020204" pitchFamily="34" charset="0"/>
              </a:rPr>
              <a:t>[Katz et al. 2014]</a:t>
            </a:r>
            <a:endParaRPr kumimoji="0" lang="he-IL" sz="2000" b="0" i="0" u="none" strike="noStrike" kern="1200" cap="none" spc="0" normalizeH="0" baseline="0" noProof="0" dirty="0">
              <a:ln>
                <a:noFill/>
              </a:ln>
              <a:solidFill>
                <a:prstClr val="white">
                  <a:lumMod val="75000"/>
                </a:prstClr>
              </a:solidFill>
              <a:effectLst/>
              <a:uLnTx/>
              <a:uFillTx/>
              <a:latin typeface="Calibri"/>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45152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08333E-6 4.81481E-6 L 0.16849 -0.01065 " pathEditMode="relative" rAng="0" ptsTypes="AA">
                                      <p:cBhvr>
                                        <p:cTn id="36" dur="1000" fill="hold"/>
                                        <p:tgtEl>
                                          <p:spTgt spid="15"/>
                                        </p:tgtEl>
                                        <p:attrNameLst>
                                          <p:attrName>ppt_x</p:attrName>
                                          <p:attrName>ppt_y</p:attrName>
                                        </p:attrNameLst>
                                      </p:cBhvr>
                                      <p:rCtr x="8424" y="-532"/>
                                    </p:animMotion>
                                  </p:childTnLst>
                                </p:cTn>
                              </p:par>
                              <p:par>
                                <p:cTn id="37" presetID="6" presetClass="emph" presetSubtype="0" fill="hold" nodeType="withEffect">
                                  <p:stCondLst>
                                    <p:cond delay="0"/>
                                  </p:stCondLst>
                                  <p:childTnLst>
                                    <p:animScale>
                                      <p:cBhvr>
                                        <p:cTn id="38" dur="1000" fill="hold"/>
                                        <p:tgtEl>
                                          <p:spTgt spid="15"/>
                                        </p:tgtEl>
                                      </p:cBhvr>
                                      <p:by x="50000" y="50000"/>
                                    </p:animScale>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1" grpId="0"/>
      <p:bldP spid="6"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260438DB-9EB6-431E-AE6B-93CEEAD4274F}"/>
              </a:ext>
            </a:extLst>
          </p:cNvPr>
          <p:cNvGrpSpPr/>
          <p:nvPr/>
        </p:nvGrpSpPr>
        <p:grpSpPr>
          <a:xfrm>
            <a:off x="9064564" y="453160"/>
            <a:ext cx="2655534" cy="2362638"/>
            <a:chOff x="8933450" y="1483933"/>
            <a:chExt cx="3088348" cy="3350875"/>
          </a:xfrm>
        </p:grpSpPr>
        <p:grpSp>
          <p:nvGrpSpPr>
            <p:cNvPr id="82" name="Group 81">
              <a:extLst>
                <a:ext uri="{FF2B5EF4-FFF2-40B4-BE49-F238E27FC236}">
                  <a16:creationId xmlns:a16="http://schemas.microsoft.com/office/drawing/2014/main" id="{269F637A-46F4-4B11-B232-B69859054B91}"/>
                </a:ext>
              </a:extLst>
            </p:cNvPr>
            <p:cNvGrpSpPr/>
            <p:nvPr/>
          </p:nvGrpSpPr>
          <p:grpSpPr>
            <a:xfrm>
              <a:off x="8933450" y="1483933"/>
              <a:ext cx="3088348" cy="3350875"/>
              <a:chOff x="6691341" y="1483933"/>
              <a:chExt cx="5419577" cy="5474525"/>
            </a:xfrm>
          </p:grpSpPr>
          <p:grpSp>
            <p:nvGrpSpPr>
              <p:cNvPr id="90" name="Group 89">
                <a:extLst>
                  <a:ext uri="{FF2B5EF4-FFF2-40B4-BE49-F238E27FC236}">
                    <a16:creationId xmlns:a16="http://schemas.microsoft.com/office/drawing/2014/main" id="{2C5EF100-AC72-4D05-9CEC-7101CB65C119}"/>
                  </a:ext>
                </a:extLst>
              </p:cNvPr>
              <p:cNvGrpSpPr/>
              <p:nvPr/>
            </p:nvGrpSpPr>
            <p:grpSpPr>
              <a:xfrm>
                <a:off x="6691341" y="1483933"/>
                <a:ext cx="5419577" cy="5474525"/>
                <a:chOff x="6844568" y="1428973"/>
                <a:chExt cx="5419577" cy="5474525"/>
              </a:xfrm>
            </p:grpSpPr>
            <p:sp>
              <p:nvSpPr>
                <p:cNvPr id="93" name="TextBox 92">
                  <a:extLst>
                    <a:ext uri="{FF2B5EF4-FFF2-40B4-BE49-F238E27FC236}">
                      <a16:creationId xmlns:a16="http://schemas.microsoft.com/office/drawing/2014/main" id="{C3F0D6F4-D1E5-48B3-AFEC-69B09A387DB1}"/>
                    </a:ext>
                  </a:extLst>
                </p:cNvPr>
                <p:cNvSpPr txBox="1"/>
                <p:nvPr/>
              </p:nvSpPr>
              <p:spPr>
                <a:xfrm>
                  <a:off x="6854579" y="5785039"/>
                  <a:ext cx="556021" cy="603400"/>
                </a:xfrm>
                <a:prstGeom prst="rect">
                  <a:avLst/>
                </a:prstGeom>
                <a:noFill/>
              </p:spPr>
              <p:txBody>
                <a:bodyPr wrap="square" rtlCol="1">
                  <a:spAutoFit/>
                </a:bodyPr>
                <a:lstStyle/>
                <a:p>
                  <a:pPr algn="r"/>
                  <a:r>
                    <a:rPr lang="en-US" dirty="0">
                      <a:solidFill>
                        <a:schemeClr val="bg1"/>
                      </a:solidFill>
                    </a:rPr>
                    <a:t>0</a:t>
                  </a:r>
                  <a:endParaRPr lang="he-IL" dirty="0">
                    <a:solidFill>
                      <a:schemeClr val="bg1"/>
                    </a:solidFill>
                  </a:endParaRPr>
                </a:p>
              </p:txBody>
            </p:sp>
            <p:sp>
              <p:nvSpPr>
                <p:cNvPr id="94" name="TextBox 93">
                  <a:extLst>
                    <a:ext uri="{FF2B5EF4-FFF2-40B4-BE49-F238E27FC236}">
                      <a16:creationId xmlns:a16="http://schemas.microsoft.com/office/drawing/2014/main" id="{51D717C4-C315-47BD-BB29-A4D07A63C367}"/>
                    </a:ext>
                  </a:extLst>
                </p:cNvPr>
                <p:cNvSpPr txBox="1"/>
                <p:nvPr/>
              </p:nvSpPr>
              <p:spPr>
                <a:xfrm>
                  <a:off x="6844568" y="1428973"/>
                  <a:ext cx="556021" cy="603400"/>
                </a:xfrm>
                <a:prstGeom prst="rect">
                  <a:avLst/>
                </a:prstGeom>
                <a:noFill/>
              </p:spPr>
              <p:txBody>
                <a:bodyPr wrap="square" rtlCol="1">
                  <a:spAutoFit/>
                </a:bodyPr>
                <a:lstStyle/>
                <a:p>
                  <a:pPr algn="r"/>
                  <a:r>
                    <a:rPr lang="en-US" dirty="0">
                      <a:solidFill>
                        <a:schemeClr val="bg1"/>
                      </a:solidFill>
                    </a:rPr>
                    <a:t>1</a:t>
                  </a:r>
                  <a:endParaRPr lang="he-IL" dirty="0">
                    <a:solidFill>
                      <a:schemeClr val="bg1"/>
                    </a:solidFill>
                  </a:endParaRPr>
                </a:p>
              </p:txBody>
            </p:sp>
            <p:cxnSp>
              <p:nvCxnSpPr>
                <p:cNvPr id="95" name="Straight Arrow Connector 94">
                  <a:extLst>
                    <a:ext uri="{FF2B5EF4-FFF2-40B4-BE49-F238E27FC236}">
                      <a16:creationId xmlns:a16="http://schemas.microsoft.com/office/drawing/2014/main" id="{7AF2B2E1-E2D1-4F1F-B5F5-9C6BAEA993D8}"/>
                    </a:ext>
                  </a:extLst>
                </p:cNvPr>
                <p:cNvCxnSpPr/>
                <p:nvPr/>
              </p:nvCxnSpPr>
              <p:spPr>
                <a:xfrm flipV="1">
                  <a:off x="7430934" y="1450492"/>
                  <a:ext cx="6758" cy="455690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B5D3178-D38D-460A-8DA2-13386A2C8E03}"/>
                    </a:ext>
                  </a:extLst>
                </p:cNvPr>
                <p:cNvCxnSpPr/>
                <p:nvPr/>
              </p:nvCxnSpPr>
              <p:spPr>
                <a:xfrm>
                  <a:off x="7434021" y="6007398"/>
                  <a:ext cx="4622943" cy="196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3CFC6A8E-9BA1-4CA2-BE9F-17207A61F9E2}"/>
                        </a:ext>
                      </a:extLst>
                    </p:cNvPr>
                    <p:cNvSpPr txBox="1"/>
                    <p:nvPr/>
                  </p:nvSpPr>
                  <p:spPr>
                    <a:xfrm>
                      <a:off x="8957480" y="5884212"/>
                      <a:ext cx="1192272" cy="9553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1" i="1" u="none" strike="noStrike" kern="0" cap="none" spc="0" normalizeH="0" baseline="0" noProof="0" smtClean="0">
                                    <a:ln>
                                      <a:noFill/>
                                    </a:ln>
                                    <a:solidFill>
                                      <a:schemeClr val="bg1"/>
                                    </a:solidFill>
                                    <a:effectLst/>
                                    <a:uLnTx/>
                                    <a:uFillTx/>
                                    <a:latin typeface="Cambria Math" panose="02040503050406030204" pitchFamily="18" charset="0"/>
                                  </a:rPr>
                                </m:ctrlPr>
                              </m:sSubPr>
                              <m:e>
                                <m:r>
                                  <a:rPr kumimoji="0" lang="en-US" sz="3200" b="1" i="0" u="none" strike="noStrike" kern="0" cap="none" spc="0" normalizeH="0" baseline="0" noProof="0" smtClean="0">
                                    <a:ln>
                                      <a:noFill/>
                                    </a:ln>
                                    <a:solidFill>
                                      <a:schemeClr val="bg1"/>
                                    </a:solidFill>
                                    <a:effectLst/>
                                    <a:uLnTx/>
                                    <a:uFillTx/>
                                    <a:latin typeface="Cambria Math" panose="02040503050406030204" pitchFamily="18" charset="0"/>
                                  </a:rPr>
                                  <m:t>𝚫</m:t>
                                </m:r>
                              </m:e>
                              <m:sub>
                                <m:r>
                                  <a:rPr kumimoji="0" lang="en-US" sz="3200" b="1" i="1" u="none" strike="noStrike" kern="0" cap="none" spc="0" normalizeH="0" baseline="0" noProof="0" smtClean="0">
                                    <a:ln>
                                      <a:noFill/>
                                    </a:ln>
                                    <a:solidFill>
                                      <a:schemeClr val="bg1"/>
                                    </a:solidFill>
                                    <a:effectLst/>
                                    <a:uLnTx/>
                                    <a:uFillTx/>
                                    <a:latin typeface="Cambria Math" panose="02040503050406030204" pitchFamily="18" charset="0"/>
                                  </a:rPr>
                                  <m:t>𝒊</m:t>
                                </m:r>
                              </m:sub>
                            </m:sSub>
                          </m:oMath>
                        </m:oMathPara>
                      </a14:m>
                      <a:endParaRPr kumimoji="0" lang="en-US" sz="2400" b="1" i="0" u="none" strike="noStrike" kern="0" cap="none" spc="0" normalizeH="0" baseline="0" noProof="0" dirty="0">
                        <a:ln>
                          <a:noFill/>
                        </a:ln>
                        <a:solidFill>
                          <a:schemeClr val="bg1"/>
                        </a:solidFill>
                        <a:effectLst/>
                        <a:uLnTx/>
                        <a:uFillTx/>
                        <a:latin typeface="Calibri" panose="020F0502020204030204"/>
                      </a:endParaRPr>
                    </a:p>
                  </p:txBody>
                </p:sp>
              </mc:Choice>
              <mc:Fallback xmlns="">
                <p:sp>
                  <p:nvSpPr>
                    <p:cNvPr id="97" name="TextBox 96">
                      <a:extLst>
                        <a:ext uri="{FF2B5EF4-FFF2-40B4-BE49-F238E27FC236}">
                          <a16:creationId xmlns:a16="http://schemas.microsoft.com/office/drawing/2014/main" id="{3CFC6A8E-9BA1-4CA2-BE9F-17207A61F9E2}"/>
                        </a:ext>
                      </a:extLst>
                    </p:cNvPr>
                    <p:cNvSpPr txBox="1">
                      <a:spLocks noRot="1" noChangeAspect="1" noMove="1" noResize="1" noEditPoints="1" noAdjustHandles="1" noChangeArrowheads="1" noChangeShapeType="1" noTextEdit="1"/>
                    </p:cNvSpPr>
                    <p:nvPr/>
                  </p:nvSpPr>
                  <p:spPr>
                    <a:xfrm>
                      <a:off x="8957480" y="5884212"/>
                      <a:ext cx="1192272" cy="955382"/>
                    </a:xfrm>
                    <a:prstGeom prst="rect">
                      <a:avLst/>
                    </a:prstGeom>
                    <a:blipFill>
                      <a:blip r:embed="rId6"/>
                      <a:stretch>
                        <a:fillRect b="-26866"/>
                      </a:stretch>
                    </a:blipFill>
                  </p:spPr>
                  <p:txBody>
                    <a:bodyPr/>
                    <a:lstStyle/>
                    <a:p>
                      <a:r>
                        <a:rPr lang="LID4096">
                          <a:noFill/>
                        </a:rPr>
                        <a:t> </a:t>
                      </a:r>
                    </a:p>
                  </p:txBody>
                </p:sp>
              </mc:Fallback>
            </mc:AlternateContent>
            <p:sp>
              <p:nvSpPr>
                <p:cNvPr id="98" name="TextBox 97">
                  <a:extLst>
                    <a:ext uri="{FF2B5EF4-FFF2-40B4-BE49-F238E27FC236}">
                      <a16:creationId xmlns:a16="http://schemas.microsoft.com/office/drawing/2014/main" id="{82708E3F-6408-4D86-BD82-7091B0D8128D}"/>
                    </a:ext>
                  </a:extLst>
                </p:cNvPr>
                <p:cNvSpPr txBox="1"/>
                <p:nvPr/>
              </p:nvSpPr>
              <p:spPr>
                <a:xfrm>
                  <a:off x="11330420" y="6047710"/>
                  <a:ext cx="933725" cy="855788"/>
                </a:xfrm>
                <a:prstGeom prst="rect">
                  <a:avLst/>
                </a:prstGeom>
                <a:noFill/>
              </p:spPr>
              <p:txBody>
                <a:bodyPr wrap="square" rtlCol="1">
                  <a:spAutoFit/>
                </a:bodyPr>
                <a:lstStyle/>
                <a:p>
                  <a:pPr algn="r"/>
                  <a:r>
                    <a:rPr lang="en-US" dirty="0">
                      <a:solidFill>
                        <a:schemeClr val="bg1"/>
                      </a:solidFill>
                    </a:rPr>
                    <a:t>10</a:t>
                  </a:r>
                  <a:endParaRPr lang="he-IL" dirty="0">
                    <a:solidFill>
                      <a:schemeClr val="bg1"/>
                    </a:solidFill>
                  </a:endParaRPr>
                </a:p>
              </p:txBody>
            </p:sp>
          </p:grpSp>
          <p:sp>
            <p:nvSpPr>
              <p:cNvPr id="92" name="TextBox 91">
                <a:extLst>
                  <a:ext uri="{FF2B5EF4-FFF2-40B4-BE49-F238E27FC236}">
                    <a16:creationId xmlns:a16="http://schemas.microsoft.com/office/drawing/2014/main" id="{EFF857FB-03ED-4170-99B9-510E39A4BDBB}"/>
                  </a:ext>
                </a:extLst>
              </p:cNvPr>
              <p:cNvSpPr txBox="1"/>
              <p:nvPr/>
            </p:nvSpPr>
            <p:spPr>
              <a:xfrm>
                <a:off x="9520671" y="6070832"/>
                <a:ext cx="1509505" cy="653684"/>
              </a:xfrm>
              <a:prstGeom prst="rect">
                <a:avLst/>
              </a:prstGeom>
              <a:noFill/>
            </p:spPr>
            <p:txBody>
              <a:bodyPr wrap="square" rtlCol="1">
                <a:spAutoFit/>
              </a:bodyPr>
              <a:lstStyle/>
              <a:p>
                <a:pPr algn="r"/>
                <a:r>
                  <a:rPr lang="en-US" sz="2000" dirty="0">
                    <a:solidFill>
                      <a:schemeClr val="bg1"/>
                    </a:solidFill>
                  </a:rPr>
                  <a:t>[</a:t>
                </a:r>
                <a:r>
                  <a:rPr lang="el-GR" sz="2000" dirty="0">
                    <a:solidFill>
                      <a:schemeClr val="bg1"/>
                    </a:solidFill>
                  </a:rPr>
                  <a:t>μ</a:t>
                </a:r>
                <a:r>
                  <a:rPr lang="en-US" sz="2000" dirty="0">
                    <a:solidFill>
                      <a:schemeClr val="bg1"/>
                    </a:solidFill>
                  </a:rPr>
                  <a:t>m]</a:t>
                </a:r>
                <a:endParaRPr lang="he-IL" sz="2000" dirty="0">
                  <a:solidFill>
                    <a:schemeClr val="bg1"/>
                  </a:solidFill>
                </a:endParaRPr>
              </a:p>
            </p:txBody>
          </p:sp>
        </p:grpSp>
        <p:sp>
          <p:nvSpPr>
            <p:cNvPr id="83" name="Freeform 5">
              <a:extLst>
                <a:ext uri="{FF2B5EF4-FFF2-40B4-BE49-F238E27FC236}">
                  <a16:creationId xmlns:a16="http://schemas.microsoft.com/office/drawing/2014/main" id="{5F27B6A9-7686-468B-AB21-0F6D8282B4E3}"/>
                </a:ext>
              </a:extLst>
            </p:cNvPr>
            <p:cNvSpPr/>
            <p:nvPr/>
          </p:nvSpPr>
          <p:spPr>
            <a:xfrm>
              <a:off x="9315739" y="1577217"/>
              <a:ext cx="2569848" cy="2103197"/>
            </a:xfrm>
            <a:custGeom>
              <a:avLst/>
              <a:gdLst>
                <a:gd name="connsiteX0" fmla="*/ 0 w 4572000"/>
                <a:gd name="connsiteY0" fmla="*/ 0 h 3781425"/>
                <a:gd name="connsiteX1" fmla="*/ 266700 w 4572000"/>
                <a:gd name="connsiteY1" fmla="*/ 114300 h 3781425"/>
                <a:gd name="connsiteX2" fmla="*/ 638175 w 4572000"/>
                <a:gd name="connsiteY2" fmla="*/ 390525 h 3781425"/>
                <a:gd name="connsiteX3" fmla="*/ 1209675 w 4572000"/>
                <a:gd name="connsiteY3" fmla="*/ 952500 h 3781425"/>
                <a:gd name="connsiteX4" fmla="*/ 2047875 w 4572000"/>
                <a:gd name="connsiteY4" fmla="*/ 1828800 h 3781425"/>
                <a:gd name="connsiteX5" fmla="*/ 3114675 w 4572000"/>
                <a:gd name="connsiteY5" fmla="*/ 2847975 h 3781425"/>
                <a:gd name="connsiteX6" fmla="*/ 4162425 w 4572000"/>
                <a:gd name="connsiteY6" fmla="*/ 3543300 h 3781425"/>
                <a:gd name="connsiteX7" fmla="*/ 4572000 w 4572000"/>
                <a:gd name="connsiteY7"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3781425">
                  <a:moveTo>
                    <a:pt x="0" y="0"/>
                  </a:moveTo>
                  <a:lnTo>
                    <a:pt x="266700" y="114300"/>
                  </a:lnTo>
                  <a:lnTo>
                    <a:pt x="638175" y="390525"/>
                  </a:lnTo>
                  <a:lnTo>
                    <a:pt x="1209675" y="952500"/>
                  </a:lnTo>
                  <a:lnTo>
                    <a:pt x="2047875" y="1828800"/>
                  </a:lnTo>
                  <a:lnTo>
                    <a:pt x="3114675" y="2847975"/>
                  </a:lnTo>
                  <a:lnTo>
                    <a:pt x="4162425" y="3543300"/>
                  </a:lnTo>
                  <a:lnTo>
                    <a:pt x="4572000" y="3781425"/>
                  </a:lnTo>
                </a:path>
              </a:pathLst>
            </a:custGeom>
            <a:ln/>
          </p:spPr>
          <p:style>
            <a:lnRef idx="3">
              <a:schemeClr val="accent1"/>
            </a:lnRef>
            <a:fillRef idx="0">
              <a:schemeClr val="accent1"/>
            </a:fillRef>
            <a:effectRef idx="2">
              <a:schemeClr val="accent1"/>
            </a:effectRef>
            <a:fontRef idx="minor">
              <a:schemeClr val="tx1"/>
            </a:fontRef>
          </p:style>
          <p:txBody>
            <a:bodyPr rtlCol="1" anchor="ctr"/>
            <a:lstStyle/>
            <a:p>
              <a:pPr algn="ctr"/>
              <a:endParaRPr lang="he-IL"/>
            </a:p>
          </p:txBody>
        </p:sp>
        <p:sp>
          <p:nvSpPr>
            <p:cNvPr id="84" name="Freeform 6">
              <a:extLst>
                <a:ext uri="{FF2B5EF4-FFF2-40B4-BE49-F238E27FC236}">
                  <a16:creationId xmlns:a16="http://schemas.microsoft.com/office/drawing/2014/main" id="{E8BE03A2-B46D-4B45-B2C6-4BE67D9E25C1}"/>
                </a:ext>
              </a:extLst>
            </p:cNvPr>
            <p:cNvSpPr/>
            <p:nvPr/>
          </p:nvSpPr>
          <p:spPr>
            <a:xfrm>
              <a:off x="9310386" y="1614300"/>
              <a:ext cx="2521664" cy="2330999"/>
            </a:xfrm>
            <a:custGeom>
              <a:avLst/>
              <a:gdLst>
                <a:gd name="connsiteX0" fmla="*/ 0 w 4486275"/>
                <a:gd name="connsiteY0" fmla="*/ 0 h 4191000"/>
                <a:gd name="connsiteX1" fmla="*/ 200025 w 4486275"/>
                <a:gd name="connsiteY1" fmla="*/ 219075 h 4191000"/>
                <a:gd name="connsiteX2" fmla="*/ 485775 w 4486275"/>
                <a:gd name="connsiteY2" fmla="*/ 828675 h 4191000"/>
                <a:gd name="connsiteX3" fmla="*/ 962025 w 4486275"/>
                <a:gd name="connsiteY3" fmla="*/ 1914525 h 4191000"/>
                <a:gd name="connsiteX4" fmla="*/ 1543050 w 4486275"/>
                <a:gd name="connsiteY4" fmla="*/ 2847975 h 4191000"/>
                <a:gd name="connsiteX5" fmla="*/ 1971675 w 4486275"/>
                <a:gd name="connsiteY5" fmla="*/ 3333750 h 4191000"/>
                <a:gd name="connsiteX6" fmla="*/ 2743200 w 4486275"/>
                <a:gd name="connsiteY6" fmla="*/ 3800475 h 4191000"/>
                <a:gd name="connsiteX7" fmla="*/ 3600450 w 4486275"/>
                <a:gd name="connsiteY7" fmla="*/ 4067175 h 4191000"/>
                <a:gd name="connsiteX8" fmla="*/ 4486275 w 4486275"/>
                <a:gd name="connsiteY8" fmla="*/ 41910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5" h="4191000">
                  <a:moveTo>
                    <a:pt x="0" y="0"/>
                  </a:moveTo>
                  <a:lnTo>
                    <a:pt x="200025" y="219075"/>
                  </a:lnTo>
                  <a:lnTo>
                    <a:pt x="485775" y="828675"/>
                  </a:lnTo>
                  <a:lnTo>
                    <a:pt x="962025" y="1914525"/>
                  </a:lnTo>
                  <a:lnTo>
                    <a:pt x="1543050" y="2847975"/>
                  </a:lnTo>
                  <a:lnTo>
                    <a:pt x="1971675" y="3333750"/>
                  </a:lnTo>
                  <a:lnTo>
                    <a:pt x="2743200" y="3800475"/>
                  </a:lnTo>
                  <a:lnTo>
                    <a:pt x="3600450" y="4067175"/>
                  </a:lnTo>
                  <a:lnTo>
                    <a:pt x="4486275" y="4191000"/>
                  </a:lnTo>
                </a:path>
              </a:pathLst>
            </a:custGeom>
            <a:ln/>
          </p:spPr>
          <p:style>
            <a:lnRef idx="3">
              <a:schemeClr val="accent2"/>
            </a:lnRef>
            <a:fillRef idx="0">
              <a:schemeClr val="accent2"/>
            </a:fillRef>
            <a:effectRef idx="2">
              <a:schemeClr val="accent2"/>
            </a:effectRef>
            <a:fontRef idx="minor">
              <a:schemeClr val="tx1"/>
            </a:fontRef>
          </p:style>
          <p:txBody>
            <a:bodyPr rtlCol="1" anchor="ctr"/>
            <a:lstStyle/>
            <a:p>
              <a:pPr algn="ctr"/>
              <a:endParaRPr lang="he-IL"/>
            </a:p>
          </p:txBody>
        </p:sp>
        <p:sp>
          <p:nvSpPr>
            <p:cNvPr id="87" name="Freeform 7">
              <a:extLst>
                <a:ext uri="{FF2B5EF4-FFF2-40B4-BE49-F238E27FC236}">
                  <a16:creationId xmlns:a16="http://schemas.microsoft.com/office/drawing/2014/main" id="{AA1DB736-E070-41AC-B78C-7C4F62F71FCF}"/>
                </a:ext>
              </a:extLst>
            </p:cNvPr>
            <p:cNvSpPr/>
            <p:nvPr/>
          </p:nvSpPr>
          <p:spPr>
            <a:xfrm>
              <a:off x="9315739" y="1651385"/>
              <a:ext cx="1820309" cy="2585290"/>
            </a:xfrm>
            <a:custGeom>
              <a:avLst/>
              <a:gdLst>
                <a:gd name="connsiteX0" fmla="*/ 0 w 3238500"/>
                <a:gd name="connsiteY0" fmla="*/ 0 h 4648200"/>
                <a:gd name="connsiteX1" fmla="*/ 190500 w 3238500"/>
                <a:gd name="connsiteY1" fmla="*/ 542925 h 4648200"/>
                <a:gd name="connsiteX2" fmla="*/ 352425 w 3238500"/>
                <a:gd name="connsiteY2" fmla="*/ 1247775 h 4648200"/>
                <a:gd name="connsiteX3" fmla="*/ 714375 w 3238500"/>
                <a:gd name="connsiteY3" fmla="*/ 2752725 h 4648200"/>
                <a:gd name="connsiteX4" fmla="*/ 1162050 w 3238500"/>
                <a:gd name="connsiteY4" fmla="*/ 3838575 h 4648200"/>
                <a:gd name="connsiteX5" fmla="*/ 1419225 w 3238500"/>
                <a:gd name="connsiteY5" fmla="*/ 4181475 h 4648200"/>
                <a:gd name="connsiteX6" fmla="*/ 1847850 w 3238500"/>
                <a:gd name="connsiteY6" fmla="*/ 4486275 h 4648200"/>
                <a:gd name="connsiteX7" fmla="*/ 2390775 w 3238500"/>
                <a:gd name="connsiteY7" fmla="*/ 4619625 h 4648200"/>
                <a:gd name="connsiteX8" fmla="*/ 3238500 w 3238500"/>
                <a:gd name="connsiteY8" fmla="*/ 464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0" h="4648200">
                  <a:moveTo>
                    <a:pt x="0" y="0"/>
                  </a:moveTo>
                  <a:lnTo>
                    <a:pt x="190500" y="542925"/>
                  </a:lnTo>
                  <a:lnTo>
                    <a:pt x="352425" y="1247775"/>
                  </a:lnTo>
                  <a:lnTo>
                    <a:pt x="714375" y="2752725"/>
                  </a:lnTo>
                  <a:lnTo>
                    <a:pt x="1162050" y="3838575"/>
                  </a:lnTo>
                  <a:lnTo>
                    <a:pt x="1419225" y="4181475"/>
                  </a:lnTo>
                  <a:lnTo>
                    <a:pt x="1847850" y="4486275"/>
                  </a:lnTo>
                  <a:lnTo>
                    <a:pt x="2390775" y="4619625"/>
                  </a:lnTo>
                  <a:lnTo>
                    <a:pt x="3238500" y="4648200"/>
                  </a:lnTo>
                </a:path>
              </a:pathLst>
            </a:custGeom>
            <a:ln/>
          </p:spPr>
          <p:style>
            <a:lnRef idx="3">
              <a:schemeClr val="accent4"/>
            </a:lnRef>
            <a:fillRef idx="0">
              <a:schemeClr val="accent4"/>
            </a:fillRef>
            <a:effectRef idx="2">
              <a:schemeClr val="accent4"/>
            </a:effectRef>
            <a:fontRef idx="minor">
              <a:schemeClr val="tx1"/>
            </a:fontRef>
          </p:style>
          <p:txBody>
            <a:bodyPr rtlCol="1" anchor="ctr"/>
            <a:lstStyle/>
            <a:p>
              <a:pPr algn="ctr"/>
              <a:endParaRPr lang="he-IL"/>
            </a:p>
          </p:txBody>
        </p:sp>
        <p:sp>
          <p:nvSpPr>
            <p:cNvPr id="89" name="Freeform 8">
              <a:extLst>
                <a:ext uri="{FF2B5EF4-FFF2-40B4-BE49-F238E27FC236}">
                  <a16:creationId xmlns:a16="http://schemas.microsoft.com/office/drawing/2014/main" id="{06B0A2DC-53B5-4E25-BC49-7F90A23F4BE8}"/>
                </a:ext>
              </a:extLst>
            </p:cNvPr>
            <p:cNvSpPr/>
            <p:nvPr/>
          </p:nvSpPr>
          <p:spPr>
            <a:xfrm>
              <a:off x="9299678" y="1672576"/>
              <a:ext cx="2537725" cy="2585290"/>
            </a:xfrm>
            <a:custGeom>
              <a:avLst/>
              <a:gdLst>
                <a:gd name="connsiteX0" fmla="*/ 0 w 4514850"/>
                <a:gd name="connsiteY0" fmla="*/ 0 h 4648200"/>
                <a:gd name="connsiteX1" fmla="*/ 114300 w 4514850"/>
                <a:gd name="connsiteY1" fmla="*/ 581025 h 4648200"/>
                <a:gd name="connsiteX2" fmla="*/ 266700 w 4514850"/>
                <a:gd name="connsiteY2" fmla="*/ 1638300 h 4648200"/>
                <a:gd name="connsiteX3" fmla="*/ 400050 w 4514850"/>
                <a:gd name="connsiteY3" fmla="*/ 2628900 h 4648200"/>
                <a:gd name="connsiteX4" fmla="*/ 504825 w 4514850"/>
                <a:gd name="connsiteY4" fmla="*/ 3171825 h 4648200"/>
                <a:gd name="connsiteX5" fmla="*/ 666750 w 4514850"/>
                <a:gd name="connsiteY5" fmla="*/ 3752850 h 4648200"/>
                <a:gd name="connsiteX6" fmla="*/ 695325 w 4514850"/>
                <a:gd name="connsiteY6" fmla="*/ 3914775 h 4648200"/>
                <a:gd name="connsiteX7" fmla="*/ 904875 w 4514850"/>
                <a:gd name="connsiteY7" fmla="*/ 4276725 h 4648200"/>
                <a:gd name="connsiteX8" fmla="*/ 1076325 w 4514850"/>
                <a:gd name="connsiteY8" fmla="*/ 4457700 h 4648200"/>
                <a:gd name="connsiteX9" fmla="*/ 1438275 w 4514850"/>
                <a:gd name="connsiteY9" fmla="*/ 4591050 h 4648200"/>
                <a:gd name="connsiteX10" fmla="*/ 1857375 w 4514850"/>
                <a:gd name="connsiteY10" fmla="*/ 4648200 h 4648200"/>
                <a:gd name="connsiteX11" fmla="*/ 4514850 w 4514850"/>
                <a:gd name="connsiteY11" fmla="*/ 46482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4850" h="4648200">
                  <a:moveTo>
                    <a:pt x="0" y="0"/>
                  </a:moveTo>
                  <a:lnTo>
                    <a:pt x="114300" y="581025"/>
                  </a:lnTo>
                  <a:lnTo>
                    <a:pt x="266700" y="1638300"/>
                  </a:lnTo>
                  <a:lnTo>
                    <a:pt x="400050" y="2628900"/>
                  </a:lnTo>
                  <a:lnTo>
                    <a:pt x="504825" y="3171825"/>
                  </a:lnTo>
                  <a:lnTo>
                    <a:pt x="666750" y="3752850"/>
                  </a:lnTo>
                  <a:lnTo>
                    <a:pt x="695325" y="3914775"/>
                  </a:lnTo>
                  <a:lnTo>
                    <a:pt x="904875" y="4276725"/>
                  </a:lnTo>
                  <a:lnTo>
                    <a:pt x="1076325" y="4457700"/>
                  </a:lnTo>
                  <a:lnTo>
                    <a:pt x="1438275" y="4591050"/>
                  </a:lnTo>
                  <a:lnTo>
                    <a:pt x="1857375" y="4648200"/>
                  </a:lnTo>
                  <a:lnTo>
                    <a:pt x="4514850" y="4648200"/>
                  </a:lnTo>
                </a:path>
              </a:pathLst>
            </a:custGeom>
            <a:ln>
              <a:solidFill>
                <a:srgbClr val="9C3AB0"/>
              </a:solidFill>
            </a:ln>
          </p:spPr>
          <p:style>
            <a:lnRef idx="3">
              <a:schemeClr val="accent4"/>
            </a:lnRef>
            <a:fillRef idx="0">
              <a:schemeClr val="accent4"/>
            </a:fillRef>
            <a:effectRef idx="2">
              <a:schemeClr val="accent4"/>
            </a:effectRef>
            <a:fontRef idx="minor">
              <a:schemeClr val="tx1"/>
            </a:fontRef>
          </p:style>
          <p:txBody>
            <a:bodyPr rtlCol="1" anchor="ctr"/>
            <a:lstStyle/>
            <a:p>
              <a:pPr algn="ctr"/>
              <a:endParaRPr lang="he-IL"/>
            </a:p>
          </p:txBody>
        </p:sp>
      </p:grpSp>
      <p:sp>
        <p:nvSpPr>
          <p:cNvPr id="4" name="Title 1"/>
          <p:cNvSpPr txBox="1">
            <a:spLocks/>
          </p:cNvSpPr>
          <p:nvPr/>
        </p:nvSpPr>
        <p:spPr>
          <a:xfrm>
            <a:off x="1524905" y="-11534"/>
            <a:ext cx="91421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a:solidFill>
                  <a:srgbClr val="FFC000"/>
                </a:solidFill>
              </a:rPr>
              <a:t>Our contributions</a:t>
            </a:r>
          </a:p>
        </p:txBody>
      </p:sp>
      <p:sp>
        <p:nvSpPr>
          <p:cNvPr id="110" name="TextBox 109">
            <a:extLst>
              <a:ext uri="{FF2B5EF4-FFF2-40B4-BE49-F238E27FC236}">
                <a16:creationId xmlns:a16="http://schemas.microsoft.com/office/drawing/2014/main" id="{60DBE314-2A26-40C1-932C-632E1298F5F0}"/>
              </a:ext>
            </a:extLst>
          </p:cNvPr>
          <p:cNvSpPr txBox="1"/>
          <p:nvPr/>
        </p:nvSpPr>
        <p:spPr>
          <a:xfrm>
            <a:off x="633502" y="932431"/>
            <a:ext cx="8279030" cy="119181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p>
            <a:pPr algn="l"/>
            <a:r>
              <a:rPr lang="en-US" sz="3200" dirty="0">
                <a:solidFill>
                  <a:schemeClr val="bg1"/>
                </a:solidFill>
                <a:latin typeface="LinLibertineT"/>
              </a:rPr>
              <a:t>( </a:t>
            </a:r>
            <a:r>
              <a:rPr lang="en-US" sz="3200" dirty="0" err="1">
                <a:solidFill>
                  <a:schemeClr val="bg1"/>
                </a:solidFill>
                <a:latin typeface="LinLibertineT"/>
              </a:rPr>
              <a:t>i</a:t>
            </a:r>
            <a:r>
              <a:rPr lang="en-US" sz="3200" dirty="0">
                <a:solidFill>
                  <a:schemeClr val="bg1"/>
                </a:solidFill>
                <a:latin typeface="LinLibertineT"/>
              </a:rPr>
              <a:t> ) Theoretical and rendering based analysis </a:t>
            </a:r>
            <a:r>
              <a:rPr lang="en-US" sz="3200" b="0" i="0" u="none" strike="noStrike" baseline="0" dirty="0">
                <a:solidFill>
                  <a:schemeClr val="bg1"/>
                </a:solidFill>
                <a:latin typeface="LinLibertineT"/>
              </a:rPr>
              <a:t>of ME in </a:t>
            </a:r>
            <a:r>
              <a:rPr lang="en-US" sz="3200" b="1" dirty="0">
                <a:solidFill>
                  <a:srgbClr val="00FF00"/>
                </a:solidFill>
                <a:latin typeface="LinLibertineT"/>
              </a:rPr>
              <a:t>near</a:t>
            </a:r>
            <a:r>
              <a:rPr lang="en-US" sz="3200" dirty="0">
                <a:solidFill>
                  <a:schemeClr val="bg1"/>
                </a:solidFill>
                <a:latin typeface="LinLibertineT"/>
              </a:rPr>
              <a:t> and </a:t>
            </a:r>
            <a:r>
              <a:rPr lang="en-US" sz="3200" b="1" dirty="0">
                <a:solidFill>
                  <a:srgbClr val="00FF00"/>
                </a:solidFill>
                <a:latin typeface="LinLibertineT"/>
              </a:rPr>
              <a:t>far</a:t>
            </a:r>
            <a:r>
              <a:rPr lang="en-US" sz="3200" dirty="0">
                <a:solidFill>
                  <a:schemeClr val="bg1"/>
                </a:solidFill>
                <a:latin typeface="LinLibertineT"/>
              </a:rPr>
              <a:t>-field settings</a:t>
            </a:r>
            <a:endParaRPr lang="LID4096" sz="3200" dirty="0">
              <a:solidFill>
                <a:schemeClr val="bg1"/>
              </a:solidFill>
              <a:latin typeface="LinLibertineT"/>
            </a:endParaRPr>
          </a:p>
        </p:txBody>
      </p:sp>
      <p:grpSp>
        <p:nvGrpSpPr>
          <p:cNvPr id="160" name="Group 159">
            <a:extLst>
              <a:ext uri="{FF2B5EF4-FFF2-40B4-BE49-F238E27FC236}">
                <a16:creationId xmlns:a16="http://schemas.microsoft.com/office/drawing/2014/main" id="{87D3CB2E-F410-4A1A-86F8-C160C167F041}"/>
              </a:ext>
            </a:extLst>
          </p:cNvPr>
          <p:cNvGrpSpPr/>
          <p:nvPr/>
        </p:nvGrpSpPr>
        <p:grpSpPr>
          <a:xfrm>
            <a:off x="5493006" y="4215397"/>
            <a:ext cx="3315897" cy="1710172"/>
            <a:chOff x="9201881" y="1142850"/>
            <a:chExt cx="2687401" cy="1441818"/>
          </a:xfrm>
        </p:grpSpPr>
        <p:pic>
          <p:nvPicPr>
            <p:cNvPr id="147" name="Picture 146">
              <a:extLst>
                <a:ext uri="{FF2B5EF4-FFF2-40B4-BE49-F238E27FC236}">
                  <a16:creationId xmlns:a16="http://schemas.microsoft.com/office/drawing/2014/main" id="{71900914-48D7-41AF-88E9-CC99EB6E1690}"/>
                </a:ext>
              </a:extLst>
            </p:cNvPr>
            <p:cNvPicPr>
              <a:picLocks noChangeAspect="1"/>
            </p:cNvPicPr>
            <p:nvPr/>
          </p:nvPicPr>
          <p:blipFill>
            <a:blip r:embed="rId7"/>
            <a:stretch>
              <a:fillRect/>
            </a:stretch>
          </p:blipFill>
          <p:spPr>
            <a:xfrm flipH="1">
              <a:off x="9201881" y="1142850"/>
              <a:ext cx="1502347" cy="1423825"/>
            </a:xfrm>
            <a:prstGeom prst="rect">
              <a:avLst/>
            </a:prstGeom>
          </p:spPr>
        </p:pic>
        <p:pic>
          <p:nvPicPr>
            <p:cNvPr id="149" name="Picture 148">
              <a:extLst>
                <a:ext uri="{FF2B5EF4-FFF2-40B4-BE49-F238E27FC236}">
                  <a16:creationId xmlns:a16="http://schemas.microsoft.com/office/drawing/2014/main" id="{249A5491-D3C6-4A7D-AAE6-7A66571888A2}"/>
                </a:ext>
              </a:extLst>
            </p:cNvPr>
            <p:cNvPicPr>
              <a:picLocks noChangeAspect="1"/>
            </p:cNvPicPr>
            <p:nvPr/>
          </p:nvPicPr>
          <p:blipFill>
            <a:blip r:embed="rId8"/>
            <a:stretch>
              <a:fillRect/>
            </a:stretch>
          </p:blipFill>
          <p:spPr>
            <a:xfrm flipH="1">
              <a:off x="10471528" y="1153349"/>
              <a:ext cx="1417754" cy="1431319"/>
            </a:xfrm>
            <a:prstGeom prst="rect">
              <a:avLst/>
            </a:prstGeom>
          </p:spPr>
        </p:pic>
        <p:sp>
          <p:nvSpPr>
            <p:cNvPr id="151" name="Arrow: Right 150">
              <a:extLst>
                <a:ext uri="{FF2B5EF4-FFF2-40B4-BE49-F238E27FC236}">
                  <a16:creationId xmlns:a16="http://schemas.microsoft.com/office/drawing/2014/main" id="{9E14C917-44C1-4656-92A6-C5FA2220AC53}"/>
                </a:ext>
              </a:extLst>
            </p:cNvPr>
            <p:cNvSpPr/>
            <p:nvPr/>
          </p:nvSpPr>
          <p:spPr>
            <a:xfrm>
              <a:off x="10339107" y="1573960"/>
              <a:ext cx="596773" cy="6458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1" name="Group 160">
            <a:extLst>
              <a:ext uri="{FF2B5EF4-FFF2-40B4-BE49-F238E27FC236}">
                <a16:creationId xmlns:a16="http://schemas.microsoft.com/office/drawing/2014/main" id="{9F1CB75E-D8C1-4B4F-86CD-25AF73BAE500}"/>
              </a:ext>
            </a:extLst>
          </p:cNvPr>
          <p:cNvGrpSpPr/>
          <p:nvPr/>
        </p:nvGrpSpPr>
        <p:grpSpPr>
          <a:xfrm>
            <a:off x="8676455" y="4099460"/>
            <a:ext cx="3398048" cy="1670472"/>
            <a:chOff x="9070104" y="5032268"/>
            <a:chExt cx="2664758" cy="1322499"/>
          </a:xfrm>
        </p:grpSpPr>
        <p:pic>
          <p:nvPicPr>
            <p:cNvPr id="153" name="Picture 152">
              <a:extLst>
                <a:ext uri="{FF2B5EF4-FFF2-40B4-BE49-F238E27FC236}">
                  <a16:creationId xmlns:a16="http://schemas.microsoft.com/office/drawing/2014/main" id="{4A5D0322-D5E8-4D6A-BD7D-E8BCFD50F0FD}"/>
                </a:ext>
              </a:extLst>
            </p:cNvPr>
            <p:cNvPicPr>
              <a:picLocks noChangeAspect="1"/>
            </p:cNvPicPr>
            <p:nvPr/>
          </p:nvPicPr>
          <p:blipFill>
            <a:blip r:embed="rId9"/>
            <a:stretch>
              <a:fillRect/>
            </a:stretch>
          </p:blipFill>
          <p:spPr>
            <a:xfrm>
              <a:off x="9070104" y="5052941"/>
              <a:ext cx="1317727" cy="1301826"/>
            </a:xfrm>
            <a:prstGeom prst="rect">
              <a:avLst/>
            </a:prstGeom>
          </p:spPr>
        </p:pic>
        <p:pic>
          <p:nvPicPr>
            <p:cNvPr id="155" name="Picture 154">
              <a:extLst>
                <a:ext uri="{FF2B5EF4-FFF2-40B4-BE49-F238E27FC236}">
                  <a16:creationId xmlns:a16="http://schemas.microsoft.com/office/drawing/2014/main" id="{30D79C33-D173-45D2-B9A4-5B66F3FEA491}"/>
                </a:ext>
              </a:extLst>
            </p:cNvPr>
            <p:cNvPicPr>
              <a:picLocks noChangeAspect="1"/>
            </p:cNvPicPr>
            <p:nvPr/>
          </p:nvPicPr>
          <p:blipFill>
            <a:blip r:embed="rId10"/>
            <a:stretch>
              <a:fillRect/>
            </a:stretch>
          </p:blipFill>
          <p:spPr>
            <a:xfrm>
              <a:off x="10442970" y="5032268"/>
              <a:ext cx="1291892" cy="1299050"/>
            </a:xfrm>
            <a:prstGeom prst="rect">
              <a:avLst/>
            </a:prstGeom>
          </p:spPr>
        </p:pic>
        <p:sp>
          <p:nvSpPr>
            <p:cNvPr id="157" name="Arrow: Right 156">
              <a:extLst>
                <a:ext uri="{FF2B5EF4-FFF2-40B4-BE49-F238E27FC236}">
                  <a16:creationId xmlns:a16="http://schemas.microsoft.com/office/drawing/2014/main" id="{6D274C6A-EDC6-46AF-8FE5-D0890588470A}"/>
                </a:ext>
              </a:extLst>
            </p:cNvPr>
            <p:cNvSpPr/>
            <p:nvPr/>
          </p:nvSpPr>
          <p:spPr>
            <a:xfrm>
              <a:off x="10246552" y="5336157"/>
              <a:ext cx="596773" cy="6458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59" name="TextBox 158">
            <a:extLst>
              <a:ext uri="{FF2B5EF4-FFF2-40B4-BE49-F238E27FC236}">
                <a16:creationId xmlns:a16="http://schemas.microsoft.com/office/drawing/2014/main" id="{98735BF5-99E7-445C-BD25-464DC7192CD3}"/>
              </a:ext>
            </a:extLst>
          </p:cNvPr>
          <p:cNvSpPr txBox="1"/>
          <p:nvPr/>
        </p:nvSpPr>
        <p:spPr>
          <a:xfrm>
            <a:off x="583650" y="4677091"/>
            <a:ext cx="4839044" cy="1077218"/>
          </a:xfrm>
          <a:prstGeom prst="rect">
            <a:avLst/>
          </a:prstGeom>
          <a:noFill/>
        </p:spPr>
        <p:txBody>
          <a:bodyPr wrap="square">
            <a:spAutoFit/>
          </a:bodyPr>
          <a:lstStyle/>
          <a:p>
            <a:pPr algn="l"/>
            <a:r>
              <a:rPr lang="en-US" sz="3200" b="0" i="0" u="none" strike="noStrike" baseline="0" dirty="0">
                <a:solidFill>
                  <a:schemeClr val="bg1"/>
                </a:solidFill>
                <a:latin typeface="LinLibertineT"/>
              </a:rPr>
              <a:t>( iii</a:t>
            </a:r>
            <a:r>
              <a:rPr lang="en-US" sz="3200" b="0" i="0" u="none" strike="noStrike" dirty="0">
                <a:solidFill>
                  <a:schemeClr val="bg1"/>
                </a:solidFill>
                <a:latin typeface="LinLibertineT"/>
              </a:rPr>
              <a:t> ) </a:t>
            </a:r>
            <a:r>
              <a:rPr lang="en-US" sz="3200" b="0" i="0" u="none" strike="noStrike" baseline="0" dirty="0">
                <a:solidFill>
                  <a:schemeClr val="bg1"/>
                </a:solidFill>
                <a:latin typeface="LinLibertineT"/>
              </a:rPr>
              <a:t>Real Lab experiments in </a:t>
            </a:r>
            <a:r>
              <a:rPr lang="en-US" sz="3200" b="1" i="0" u="none" strike="noStrike" baseline="0" dirty="0">
                <a:solidFill>
                  <a:srgbClr val="00FF00"/>
                </a:solidFill>
                <a:latin typeface="LinLibertineT"/>
              </a:rPr>
              <a:t>near</a:t>
            </a:r>
            <a:r>
              <a:rPr lang="en-US" sz="3200" b="0" i="0" u="none" strike="noStrike" baseline="0" dirty="0">
                <a:solidFill>
                  <a:schemeClr val="bg1"/>
                </a:solidFill>
                <a:latin typeface="LinLibertineT"/>
              </a:rPr>
              <a:t> and </a:t>
            </a:r>
            <a:r>
              <a:rPr lang="en-US" sz="3200" b="1" i="0" u="none" strike="noStrike" baseline="0" dirty="0">
                <a:solidFill>
                  <a:srgbClr val="00FF00"/>
                </a:solidFill>
                <a:latin typeface="LinLibertineT"/>
              </a:rPr>
              <a:t>far</a:t>
            </a:r>
            <a:r>
              <a:rPr lang="en-US" sz="3200" b="0" i="0" u="none" strike="noStrike" baseline="0" dirty="0">
                <a:solidFill>
                  <a:schemeClr val="bg1"/>
                </a:solidFill>
                <a:latin typeface="LinLibertineT"/>
              </a:rPr>
              <a:t> fields</a:t>
            </a:r>
          </a:p>
        </p:txBody>
      </p:sp>
      <p:sp>
        <p:nvSpPr>
          <p:cNvPr id="135" name="TextBox 134">
            <a:extLst>
              <a:ext uri="{FF2B5EF4-FFF2-40B4-BE49-F238E27FC236}">
                <a16:creationId xmlns:a16="http://schemas.microsoft.com/office/drawing/2014/main" id="{6FD84D33-9591-493D-A2D8-528CF79ACE2C}"/>
              </a:ext>
            </a:extLst>
          </p:cNvPr>
          <p:cNvSpPr txBox="1"/>
          <p:nvPr/>
        </p:nvSpPr>
        <p:spPr>
          <a:xfrm>
            <a:off x="571283" y="2750579"/>
            <a:ext cx="10413789" cy="119181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t>( ii ) Develop a better algorithm for imaging though scattering:</a:t>
            </a:r>
            <a:endParaRPr lang="LID4096" sz="3200" dirty="0"/>
          </a:p>
        </p:txBody>
      </p:sp>
      <p:sp>
        <p:nvSpPr>
          <p:cNvPr id="31" name="TextBox 30">
            <a:extLst>
              <a:ext uri="{FF2B5EF4-FFF2-40B4-BE49-F238E27FC236}">
                <a16:creationId xmlns:a16="http://schemas.microsoft.com/office/drawing/2014/main" id="{D8B012F8-2DD1-423B-942D-94B7B0DD0312}"/>
              </a:ext>
            </a:extLst>
          </p:cNvPr>
          <p:cNvSpPr txBox="1"/>
          <p:nvPr/>
        </p:nvSpPr>
        <p:spPr>
          <a:xfrm>
            <a:off x="2527271" y="3295409"/>
            <a:ext cx="3108098" cy="64698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solidFill>
                  <a:srgbClr val="FFC000"/>
                </a:solidFill>
              </a:rPr>
              <a:t>1. higher density</a:t>
            </a:r>
            <a:endParaRPr lang="LID4096" sz="3200" dirty="0">
              <a:solidFill>
                <a:srgbClr val="FFC000"/>
              </a:solidFill>
            </a:endParaRPr>
          </a:p>
        </p:txBody>
      </p:sp>
      <p:sp>
        <p:nvSpPr>
          <p:cNvPr id="32" name="TextBox 31">
            <a:extLst>
              <a:ext uri="{FF2B5EF4-FFF2-40B4-BE49-F238E27FC236}">
                <a16:creationId xmlns:a16="http://schemas.microsoft.com/office/drawing/2014/main" id="{F34875CC-1011-4749-A0B9-140BA01E2B22}"/>
              </a:ext>
            </a:extLst>
          </p:cNvPr>
          <p:cNvSpPr txBox="1"/>
          <p:nvPr/>
        </p:nvSpPr>
        <p:spPr>
          <a:xfrm>
            <a:off x="5485525" y="3295409"/>
            <a:ext cx="2920895" cy="64698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solidFill>
                  <a:srgbClr val="FFC000"/>
                </a:solidFill>
              </a:rPr>
              <a:t>2. wider range</a:t>
            </a:r>
            <a:endParaRPr lang="LID4096" sz="3200" dirty="0">
              <a:solidFill>
                <a:srgbClr val="FFC000"/>
              </a:solidFill>
            </a:endParaRPr>
          </a:p>
        </p:txBody>
      </p:sp>
      <p:sp>
        <p:nvSpPr>
          <p:cNvPr id="33" name="TextBox 32">
            <a:extLst>
              <a:ext uri="{FF2B5EF4-FFF2-40B4-BE49-F238E27FC236}">
                <a16:creationId xmlns:a16="http://schemas.microsoft.com/office/drawing/2014/main" id="{7D7E2789-D401-4C96-B560-73C1D2D72473}"/>
              </a:ext>
            </a:extLst>
          </p:cNvPr>
          <p:cNvSpPr txBox="1"/>
          <p:nvPr/>
        </p:nvSpPr>
        <p:spPr>
          <a:xfrm>
            <a:off x="8256577" y="3295409"/>
            <a:ext cx="2920895" cy="646986"/>
          </a:xfrm>
          <a:prstGeom prst="roundRect">
            <a:avLst/>
          </a:prstGeom>
          <a:noFill/>
          <a:ln w="57150">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a:solidFill>
                  <a:schemeClr val="bg1"/>
                </a:solidFill>
                <a:latin typeface="LinLibertineT"/>
              </a:defRPr>
            </a:lvl1pPr>
          </a:lstStyle>
          <a:p>
            <a:r>
              <a:rPr lang="en-US" sz="3200" dirty="0">
                <a:solidFill>
                  <a:srgbClr val="FFC000"/>
                </a:solidFill>
              </a:rPr>
              <a:t>3. near sources</a:t>
            </a:r>
            <a:endParaRPr lang="LID4096" sz="3200" dirty="0">
              <a:solidFill>
                <a:srgbClr val="FFC000"/>
              </a:solidFill>
            </a:endParaRPr>
          </a:p>
        </p:txBody>
      </p:sp>
    </p:spTree>
    <p:custDataLst>
      <p:tags r:id="rId1"/>
    </p:custDataLst>
    <p:extLst>
      <p:ext uri="{BB962C8B-B14F-4D97-AF65-F5344CB8AC3E}">
        <p14:creationId xmlns:p14="http://schemas.microsoft.com/office/powerpoint/2010/main" val="215981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6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135" grpId="0" animBg="1"/>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67AFEF0D-BB44-40BE-BDBC-28FE6769B863}"/>
              </a:ext>
            </a:extLst>
          </p:cNvPr>
          <p:cNvSpPr txBox="1">
            <a:spLocks/>
          </p:cNvSpPr>
          <p:nvPr/>
        </p:nvSpPr>
        <p:spPr>
          <a:xfrm>
            <a:off x="1524905" y="2508568"/>
            <a:ext cx="9142190" cy="9204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solidFill>
                  <a:srgbClr val="FFC000"/>
                </a:solidFill>
              </a:rPr>
              <a:t>Theory and simulation analysis</a:t>
            </a:r>
          </a:p>
        </p:txBody>
      </p:sp>
    </p:spTree>
    <p:extLst>
      <p:ext uri="{BB962C8B-B14F-4D97-AF65-F5344CB8AC3E}">
        <p14:creationId xmlns:p14="http://schemas.microsoft.com/office/powerpoint/2010/main" val="2831757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17619" y="-72371"/>
            <a:ext cx="8038348" cy="9204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a:solidFill>
                  <a:srgbClr val="FFC000"/>
                </a:solidFill>
              </a:rPr>
              <a:t>Problem setting and memory effect</a:t>
            </a:r>
          </a:p>
        </p:txBody>
      </p:sp>
      <p:cxnSp>
        <p:nvCxnSpPr>
          <p:cNvPr id="291" name="Straight Connector 290"/>
          <p:cNvCxnSpPr/>
          <p:nvPr/>
        </p:nvCxnSpPr>
        <p:spPr>
          <a:xfrm rot="16200000">
            <a:off x="4671380" y="3610895"/>
            <a:ext cx="3051088" cy="0"/>
          </a:xfrm>
          <a:prstGeom prst="line">
            <a:avLst/>
          </a:prstGeom>
          <a:noFill/>
          <a:ln w="38100" cap="flat" cmpd="sng" algn="ctr">
            <a:solidFill>
              <a:schemeClr val="bg1">
                <a:lumMod val="50000"/>
              </a:schemeClr>
            </a:solidFill>
            <a:prstDash val="solid"/>
            <a:miter lim="800000"/>
          </a:ln>
          <a:effectLst/>
        </p:spPr>
      </p:cxnSp>
      <p:sp>
        <p:nvSpPr>
          <p:cNvPr id="295" name="TextBox 294"/>
          <p:cNvSpPr txBox="1"/>
          <p:nvPr/>
        </p:nvSpPr>
        <p:spPr>
          <a:xfrm>
            <a:off x="5811785" y="1361558"/>
            <a:ext cx="1211250" cy="400110"/>
          </a:xfrm>
          <a:prstGeom prst="rect">
            <a:avLst/>
          </a:prstGeom>
          <a:noFill/>
        </p:spPr>
        <p:txBody>
          <a:bodyPr wrap="square" rtlCol="1">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panose="020F0502020204030204"/>
              </a:rPr>
              <a:t>sensor</a:t>
            </a:r>
            <a:endParaRPr kumimoji="0" lang="he-IL" sz="2000" b="1" i="0" u="none" strike="noStrike" kern="0" cap="none" spc="0" normalizeH="0" baseline="0" noProof="0" dirty="0">
              <a:ln>
                <a:noFill/>
              </a:ln>
              <a:solidFill>
                <a:schemeClr val="bg1"/>
              </a:solidFill>
              <a:effectLst/>
              <a:uLnTx/>
              <a:uFillTx/>
              <a:latin typeface="Calibri" panose="020F0502020204030204"/>
            </a:endParaRPr>
          </a:p>
        </p:txBody>
      </p:sp>
      <p:grpSp>
        <p:nvGrpSpPr>
          <p:cNvPr id="300" name="Group 299"/>
          <p:cNvGrpSpPr/>
          <p:nvPr/>
        </p:nvGrpSpPr>
        <p:grpSpPr>
          <a:xfrm rot="16200000">
            <a:off x="2495605" y="3403865"/>
            <a:ext cx="2415432" cy="324266"/>
            <a:chOff x="1595082" y="3179966"/>
            <a:chExt cx="2024225" cy="277814"/>
          </a:xfrm>
        </p:grpSpPr>
        <p:grpSp>
          <p:nvGrpSpPr>
            <p:cNvPr id="340" name="Group 339">
              <a:extLst>
                <a:ext uri="{FF2B5EF4-FFF2-40B4-BE49-F238E27FC236}">
                  <a16:creationId xmlns:a16="http://schemas.microsoft.com/office/drawing/2014/main" id="{B8259C28-5198-4812-B985-64E808FC412A}"/>
                </a:ext>
              </a:extLst>
            </p:cNvPr>
            <p:cNvGrpSpPr/>
            <p:nvPr/>
          </p:nvGrpSpPr>
          <p:grpSpPr>
            <a:xfrm>
              <a:off x="1595082" y="3179966"/>
              <a:ext cx="2024225" cy="277814"/>
              <a:chOff x="879122" y="3224893"/>
              <a:chExt cx="2179764" cy="408215"/>
            </a:xfrm>
            <a:solidFill>
              <a:srgbClr val="FFCCCC"/>
            </a:solidFill>
          </p:grpSpPr>
          <p:sp>
            <p:nvSpPr>
              <p:cNvPr id="347" name="Oval 346">
                <a:extLst>
                  <a:ext uri="{FF2B5EF4-FFF2-40B4-BE49-F238E27FC236}">
                    <a16:creationId xmlns:a16="http://schemas.microsoft.com/office/drawing/2014/main" id="{B6139F7F-DD88-4F96-90F4-A5344CC207F4}"/>
                  </a:ext>
                </a:extLst>
              </p:cNvPr>
              <p:cNvSpPr/>
              <p:nvPr/>
            </p:nvSpPr>
            <p:spPr>
              <a:xfrm>
                <a:off x="1689197" y="3401786"/>
                <a:ext cx="91440" cy="91440"/>
              </a:xfrm>
              <a:prstGeom prst="ellipse">
                <a:avLst/>
              </a:prstGeom>
              <a:solidFill>
                <a:srgbClr val="C00000"/>
              </a:solidFill>
              <a:ln w="1905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8" name="Rectangle 347">
                <a:extLst>
                  <a:ext uri="{FF2B5EF4-FFF2-40B4-BE49-F238E27FC236}">
                    <a16:creationId xmlns:a16="http://schemas.microsoft.com/office/drawing/2014/main" id="{3FCA17BF-5A68-4BB2-B2FD-90EEF1C15418}"/>
                  </a:ext>
                </a:extLst>
              </p:cNvPr>
              <p:cNvSpPr/>
              <p:nvPr/>
            </p:nvSpPr>
            <p:spPr>
              <a:xfrm>
                <a:off x="879122" y="3224893"/>
                <a:ext cx="2179764" cy="408215"/>
              </a:xfrm>
              <a:prstGeom prst="rect">
                <a:avLst/>
              </a:prstGeom>
              <a:solidFill>
                <a:srgbClr val="E7E6E6">
                  <a:lumMod val="90000"/>
                </a:srgbClr>
              </a:solidFill>
              <a:ln w="19050" cap="flat" cmpd="sng" algn="ctr">
                <a:solidFill>
                  <a:srgbClr val="FF9999"/>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9" name="Oval 348">
                <a:extLst>
                  <a:ext uri="{FF2B5EF4-FFF2-40B4-BE49-F238E27FC236}">
                    <a16:creationId xmlns:a16="http://schemas.microsoft.com/office/drawing/2014/main" id="{24718B45-7B82-435F-9563-DF526960B2AB}"/>
                  </a:ext>
                </a:extLst>
              </p:cNvPr>
              <p:cNvSpPr/>
              <p:nvPr/>
            </p:nvSpPr>
            <p:spPr>
              <a:xfrm>
                <a:off x="1841597" y="349834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C6148300-E780-4FDF-B6A1-DFC2D175BA78}"/>
                  </a:ext>
                </a:extLst>
              </p:cNvPr>
              <p:cNvSpPr/>
              <p:nvPr/>
            </p:nvSpPr>
            <p:spPr>
              <a:xfrm>
                <a:off x="2538448" y="348322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1" name="Oval 350">
                <a:extLst>
                  <a:ext uri="{FF2B5EF4-FFF2-40B4-BE49-F238E27FC236}">
                    <a16:creationId xmlns:a16="http://schemas.microsoft.com/office/drawing/2014/main" id="{EC8711F4-5B52-420A-BEF9-B863D38C8464}"/>
                  </a:ext>
                </a:extLst>
              </p:cNvPr>
              <p:cNvSpPr/>
              <p:nvPr/>
            </p:nvSpPr>
            <p:spPr>
              <a:xfrm>
                <a:off x="2795550" y="3314535"/>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2" name="Oval 351">
                <a:extLst>
                  <a:ext uri="{FF2B5EF4-FFF2-40B4-BE49-F238E27FC236}">
                    <a16:creationId xmlns:a16="http://schemas.microsoft.com/office/drawing/2014/main" id="{DEE67230-D63B-40CA-B203-58CEB6ED924D}"/>
                  </a:ext>
                </a:extLst>
              </p:cNvPr>
              <p:cNvSpPr/>
              <p:nvPr/>
            </p:nvSpPr>
            <p:spPr>
              <a:xfrm>
                <a:off x="2298797" y="328545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3" name="Oval 352">
                <a:extLst>
                  <a:ext uri="{FF2B5EF4-FFF2-40B4-BE49-F238E27FC236}">
                    <a16:creationId xmlns:a16="http://schemas.microsoft.com/office/drawing/2014/main" id="{B636092A-46E9-4E78-8511-2F9553AE4E50}"/>
                  </a:ext>
                </a:extLst>
              </p:cNvPr>
              <p:cNvSpPr/>
              <p:nvPr/>
            </p:nvSpPr>
            <p:spPr>
              <a:xfrm>
                <a:off x="1993997" y="335757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4" name="Oval 353">
                <a:extLst>
                  <a:ext uri="{FF2B5EF4-FFF2-40B4-BE49-F238E27FC236}">
                    <a16:creationId xmlns:a16="http://schemas.microsoft.com/office/drawing/2014/main" id="{0BBA924D-F518-49CF-9012-D186E2376A81}"/>
                  </a:ext>
                </a:extLst>
              </p:cNvPr>
              <p:cNvSpPr/>
              <p:nvPr/>
            </p:nvSpPr>
            <p:spPr>
              <a:xfrm>
                <a:off x="2153377" y="339829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5" name="Oval 354">
                <a:extLst>
                  <a:ext uri="{FF2B5EF4-FFF2-40B4-BE49-F238E27FC236}">
                    <a16:creationId xmlns:a16="http://schemas.microsoft.com/office/drawing/2014/main" id="{64672E4C-79AB-490B-A349-B5818AF32C0A}"/>
                  </a:ext>
                </a:extLst>
              </p:cNvPr>
              <p:cNvSpPr/>
              <p:nvPr/>
            </p:nvSpPr>
            <p:spPr>
              <a:xfrm>
                <a:off x="2319737" y="345995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6" name="Oval 355">
                <a:extLst>
                  <a:ext uri="{FF2B5EF4-FFF2-40B4-BE49-F238E27FC236}">
                    <a16:creationId xmlns:a16="http://schemas.microsoft.com/office/drawing/2014/main" id="{20C50578-F67E-46DD-B190-110CA3B34DEB}"/>
                  </a:ext>
                </a:extLst>
              </p:cNvPr>
              <p:cNvSpPr/>
              <p:nvPr/>
            </p:nvSpPr>
            <p:spPr>
              <a:xfrm>
                <a:off x="2562877" y="33191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7" name="Oval 356">
                <a:extLst>
                  <a:ext uri="{FF2B5EF4-FFF2-40B4-BE49-F238E27FC236}">
                    <a16:creationId xmlns:a16="http://schemas.microsoft.com/office/drawing/2014/main" id="{957CF6DC-B45A-4D5A-B619-44C7B5F4BD78}"/>
                  </a:ext>
                </a:extLst>
              </p:cNvPr>
              <p:cNvSpPr/>
              <p:nvPr/>
            </p:nvSpPr>
            <p:spPr>
              <a:xfrm>
                <a:off x="2715277" y="34715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8" name="Oval 357">
                <a:extLst>
                  <a:ext uri="{FF2B5EF4-FFF2-40B4-BE49-F238E27FC236}">
                    <a16:creationId xmlns:a16="http://schemas.microsoft.com/office/drawing/2014/main" id="{635371D4-E78E-4577-99DC-076E188D8CCA}"/>
                  </a:ext>
                </a:extLst>
              </p:cNvPr>
              <p:cNvSpPr/>
              <p:nvPr/>
            </p:nvSpPr>
            <p:spPr>
              <a:xfrm>
                <a:off x="1777614" y="329476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41" name="Oval 340">
              <a:extLst>
                <a:ext uri="{FF2B5EF4-FFF2-40B4-BE49-F238E27FC236}">
                  <a16:creationId xmlns:a16="http://schemas.microsoft.com/office/drawing/2014/main" id="{C6148300-E780-4FDF-B6A1-DFC2D175BA78}"/>
                </a:ext>
              </a:extLst>
            </p:cNvPr>
            <p:cNvSpPr/>
            <p:nvPr/>
          </p:nvSpPr>
          <p:spPr>
            <a:xfrm>
              <a:off x="2021983" y="3366946"/>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2" name="Oval 341">
              <a:extLst>
                <a:ext uri="{FF2B5EF4-FFF2-40B4-BE49-F238E27FC236}">
                  <a16:creationId xmlns:a16="http://schemas.microsoft.com/office/drawing/2014/main" id="{EC8711F4-5B52-420A-BEF9-B863D38C8464}"/>
                </a:ext>
              </a:extLst>
            </p:cNvPr>
            <p:cNvSpPr/>
            <p:nvPr/>
          </p:nvSpPr>
          <p:spPr>
            <a:xfrm>
              <a:off x="2260740" y="325214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3" name="Oval 342">
              <a:extLst>
                <a:ext uri="{FF2B5EF4-FFF2-40B4-BE49-F238E27FC236}">
                  <a16:creationId xmlns:a16="http://schemas.microsoft.com/office/drawing/2014/main" id="{DEE67230-D63B-40CA-B203-58CEB6ED924D}"/>
                </a:ext>
              </a:extLst>
            </p:cNvPr>
            <p:cNvSpPr/>
            <p:nvPr/>
          </p:nvSpPr>
          <p:spPr>
            <a:xfrm>
              <a:off x="1799433" y="3232348"/>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4" name="Oval 343">
              <a:extLst>
                <a:ext uri="{FF2B5EF4-FFF2-40B4-BE49-F238E27FC236}">
                  <a16:creationId xmlns:a16="http://schemas.microsoft.com/office/drawing/2014/main" id="{0BBA924D-F518-49CF-9012-D186E2376A81}"/>
                </a:ext>
              </a:extLst>
            </p:cNvPr>
            <p:cNvSpPr/>
            <p:nvPr/>
          </p:nvSpPr>
          <p:spPr>
            <a:xfrm>
              <a:off x="1664389" y="3309147"/>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5" name="Oval 344">
              <a:extLst>
                <a:ext uri="{FF2B5EF4-FFF2-40B4-BE49-F238E27FC236}">
                  <a16:creationId xmlns:a16="http://schemas.microsoft.com/office/drawing/2014/main" id="{B636092A-46E9-4E78-8511-2F9553AE4E50}"/>
                </a:ext>
              </a:extLst>
            </p:cNvPr>
            <p:cNvSpPr/>
            <p:nvPr/>
          </p:nvSpPr>
          <p:spPr>
            <a:xfrm>
              <a:off x="1977770" y="328599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6" name="Oval 345">
              <a:extLst>
                <a:ext uri="{FF2B5EF4-FFF2-40B4-BE49-F238E27FC236}">
                  <a16:creationId xmlns:a16="http://schemas.microsoft.com/office/drawing/2014/main" id="{0BBA924D-F518-49CF-9012-D186E2376A81}"/>
                </a:ext>
              </a:extLst>
            </p:cNvPr>
            <p:cNvSpPr/>
            <p:nvPr/>
          </p:nvSpPr>
          <p:spPr>
            <a:xfrm>
              <a:off x="2125777" y="3313704"/>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01" name="TextBox 300"/>
          <p:cNvSpPr txBox="1"/>
          <p:nvPr/>
        </p:nvSpPr>
        <p:spPr>
          <a:xfrm>
            <a:off x="3133837" y="1393056"/>
            <a:ext cx="1483532" cy="707886"/>
          </a:xfrm>
          <a:prstGeom prst="rect">
            <a:avLst/>
          </a:prstGeom>
          <a:noFill/>
        </p:spPr>
        <p:txBody>
          <a:bodyPr wrap="square" rtlCol="1">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Calibri" panose="020F0502020204030204"/>
              </a:rPr>
              <a:t>Scattering tissue</a:t>
            </a:r>
            <a:endParaRPr kumimoji="0" lang="he-IL" sz="2000" b="0" i="0" u="none" strike="noStrike" kern="0" cap="none" spc="0" normalizeH="0" baseline="0" noProof="0" dirty="0">
              <a:ln>
                <a:noFill/>
              </a:ln>
              <a:solidFill>
                <a:schemeClr val="bg1"/>
              </a:solidFill>
              <a:effectLst/>
              <a:uLnTx/>
              <a:uFillTx/>
              <a:latin typeface="Calibri" panose="020F0502020204030204"/>
            </a:endParaRPr>
          </a:p>
        </p:txBody>
      </p:sp>
      <p:grpSp>
        <p:nvGrpSpPr>
          <p:cNvPr id="302" name="Group 301">
            <a:extLst>
              <a:ext uri="{FF2B5EF4-FFF2-40B4-BE49-F238E27FC236}">
                <a16:creationId xmlns:a16="http://schemas.microsoft.com/office/drawing/2014/main" id="{DD481208-0F90-428B-8CA4-18717E07491E}"/>
              </a:ext>
            </a:extLst>
          </p:cNvPr>
          <p:cNvGrpSpPr/>
          <p:nvPr/>
        </p:nvGrpSpPr>
        <p:grpSpPr>
          <a:xfrm rot="16200000">
            <a:off x="2853273" y="3222418"/>
            <a:ext cx="2783726" cy="1015267"/>
            <a:chOff x="704995" y="3748342"/>
            <a:chExt cx="2983580" cy="1140496"/>
          </a:xfrm>
        </p:grpSpPr>
        <p:sp>
          <p:nvSpPr>
            <p:cNvPr id="337" name="Freeform: Shape 40">
              <a:extLst>
                <a:ext uri="{FF2B5EF4-FFF2-40B4-BE49-F238E27FC236}">
                  <a16:creationId xmlns:a16="http://schemas.microsoft.com/office/drawing/2014/main" id="{277074AF-6F05-4A5B-BE66-ADA3949F4314}"/>
                </a:ext>
              </a:extLst>
            </p:cNvPr>
            <p:cNvSpPr/>
            <p:nvPr/>
          </p:nvSpPr>
          <p:spPr>
            <a:xfrm>
              <a:off x="1074944" y="3748342"/>
              <a:ext cx="2280331" cy="59332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8" name="Freeform: Shape 41">
              <a:extLst>
                <a:ext uri="{FF2B5EF4-FFF2-40B4-BE49-F238E27FC236}">
                  <a16:creationId xmlns:a16="http://schemas.microsoft.com/office/drawing/2014/main" id="{56F9F6E1-DC94-48F5-B02E-406EE4980C5D}"/>
                </a:ext>
              </a:extLst>
            </p:cNvPr>
            <p:cNvSpPr/>
            <p:nvPr/>
          </p:nvSpPr>
          <p:spPr>
            <a:xfrm>
              <a:off x="894043" y="3976170"/>
              <a:ext cx="2642132" cy="593328"/>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cap="flat" cmpd="sng" algn="ctr">
              <a:solidFill>
                <a:srgbClr val="FF0000"/>
              </a:solidFill>
              <a:prstDash val="sys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9" name="Freeform: Shape 42">
              <a:extLst>
                <a:ext uri="{FF2B5EF4-FFF2-40B4-BE49-F238E27FC236}">
                  <a16:creationId xmlns:a16="http://schemas.microsoft.com/office/drawing/2014/main" id="{5234E49A-ABF4-4E1F-9603-B604FAFFBD9E}"/>
                </a:ext>
              </a:extLst>
            </p:cNvPr>
            <p:cNvSpPr/>
            <p:nvPr/>
          </p:nvSpPr>
          <p:spPr>
            <a:xfrm>
              <a:off x="704995" y="4128569"/>
              <a:ext cx="2983580" cy="760269"/>
            </a:xfrm>
            <a:custGeom>
              <a:avLst/>
              <a:gdLst>
                <a:gd name="connsiteX0" fmla="*/ 0 w 2280331"/>
                <a:gd name="connsiteY0" fmla="*/ 0 h 593328"/>
                <a:gd name="connsiteX1" fmla="*/ 97722 w 2280331"/>
                <a:gd name="connsiteY1" fmla="*/ 446730 h 593328"/>
                <a:gd name="connsiteX2" fmla="*/ 509551 w 2280331"/>
                <a:gd name="connsiteY2" fmla="*/ 300147 h 593328"/>
                <a:gd name="connsiteX3" fmla="*/ 837618 w 2280331"/>
                <a:gd name="connsiteY3" fmla="*/ 593313 h 593328"/>
                <a:gd name="connsiteX4" fmla="*/ 1263407 w 2280331"/>
                <a:gd name="connsiteY4" fmla="*/ 314107 h 593328"/>
                <a:gd name="connsiteX5" fmla="*/ 1577514 w 2280331"/>
                <a:gd name="connsiteY5" fmla="*/ 460690 h 593328"/>
                <a:gd name="connsiteX6" fmla="*/ 1884641 w 2280331"/>
                <a:gd name="connsiteY6" fmla="*/ 321087 h 593328"/>
                <a:gd name="connsiteX7" fmla="*/ 2247609 w 2280331"/>
                <a:gd name="connsiteY7" fmla="*/ 321087 h 593328"/>
                <a:gd name="connsiteX8" fmla="*/ 2240629 w 2280331"/>
                <a:gd name="connsiteY8" fmla="*/ 76782 h 5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331" h="593328">
                  <a:moveTo>
                    <a:pt x="0" y="0"/>
                  </a:moveTo>
                  <a:cubicBezTo>
                    <a:pt x="6398" y="198353"/>
                    <a:pt x="12797" y="396706"/>
                    <a:pt x="97722" y="446730"/>
                  </a:cubicBezTo>
                  <a:cubicBezTo>
                    <a:pt x="182647" y="496754"/>
                    <a:pt x="386235" y="275717"/>
                    <a:pt x="509551" y="300147"/>
                  </a:cubicBezTo>
                  <a:cubicBezTo>
                    <a:pt x="632867" y="324577"/>
                    <a:pt x="711975" y="590986"/>
                    <a:pt x="837618" y="593313"/>
                  </a:cubicBezTo>
                  <a:cubicBezTo>
                    <a:pt x="963261" y="595640"/>
                    <a:pt x="1140091" y="336211"/>
                    <a:pt x="1263407" y="314107"/>
                  </a:cubicBezTo>
                  <a:cubicBezTo>
                    <a:pt x="1386723" y="292003"/>
                    <a:pt x="1473975" y="459527"/>
                    <a:pt x="1577514" y="460690"/>
                  </a:cubicBezTo>
                  <a:cubicBezTo>
                    <a:pt x="1681053" y="461853"/>
                    <a:pt x="1772959" y="344354"/>
                    <a:pt x="1884641" y="321087"/>
                  </a:cubicBezTo>
                  <a:cubicBezTo>
                    <a:pt x="1996323" y="297820"/>
                    <a:pt x="2188278" y="361805"/>
                    <a:pt x="2247609" y="321087"/>
                  </a:cubicBezTo>
                  <a:cubicBezTo>
                    <a:pt x="2306940" y="280369"/>
                    <a:pt x="2273784" y="178575"/>
                    <a:pt x="2240629" y="76782"/>
                  </a:cubicBezTo>
                </a:path>
              </a:pathLst>
            </a:custGeom>
            <a:noFill/>
            <a:ln w="28575"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03" name="Group 302">
            <a:extLst>
              <a:ext uri="{FF2B5EF4-FFF2-40B4-BE49-F238E27FC236}">
                <a16:creationId xmlns:a16="http://schemas.microsoft.com/office/drawing/2014/main" id="{EF9A5A62-22B4-478C-969C-0FC6EDE6240A}"/>
              </a:ext>
            </a:extLst>
          </p:cNvPr>
          <p:cNvGrpSpPr/>
          <p:nvPr/>
        </p:nvGrpSpPr>
        <p:grpSpPr>
          <a:xfrm rot="16200000">
            <a:off x="2907448" y="2708840"/>
            <a:ext cx="2521174" cy="1097291"/>
            <a:chOff x="1129792" y="3769283"/>
            <a:chExt cx="2848490" cy="1232637"/>
          </a:xfrm>
        </p:grpSpPr>
        <p:sp>
          <p:nvSpPr>
            <p:cNvPr id="334" name="Freeform: Shape 43">
              <a:extLst>
                <a:ext uri="{FF2B5EF4-FFF2-40B4-BE49-F238E27FC236}">
                  <a16:creationId xmlns:a16="http://schemas.microsoft.com/office/drawing/2014/main" id="{17FE6F6E-9ACA-40C9-A982-39575848840C}"/>
                </a:ext>
              </a:extLst>
            </p:cNvPr>
            <p:cNvSpPr/>
            <p:nvPr/>
          </p:nvSpPr>
          <p:spPr>
            <a:xfrm>
              <a:off x="1270389" y="3769283"/>
              <a:ext cx="2489839" cy="554058"/>
            </a:xfrm>
            <a:custGeom>
              <a:avLst/>
              <a:gdLst>
                <a:gd name="connsiteX0" fmla="*/ 0 w 2489839"/>
                <a:gd name="connsiteY0" fmla="*/ 41881 h 602733"/>
                <a:gd name="connsiteX1" fmla="*/ 314106 w 2489839"/>
                <a:gd name="connsiteY1" fmla="*/ 600294 h 602733"/>
                <a:gd name="connsiteX2" fmla="*/ 670094 w 2489839"/>
                <a:gd name="connsiteY2" fmla="*/ 258266 h 602733"/>
                <a:gd name="connsiteX3" fmla="*/ 1242467 w 2489839"/>
                <a:gd name="connsiteY3" fmla="*/ 586333 h 602733"/>
                <a:gd name="connsiteX4" fmla="*/ 1640335 w 2489839"/>
                <a:gd name="connsiteY4" fmla="*/ 230345 h 602733"/>
                <a:gd name="connsiteX5" fmla="*/ 2198748 w 2489839"/>
                <a:gd name="connsiteY5" fmla="*/ 383909 h 602733"/>
                <a:gd name="connsiteX6" fmla="*/ 2457013 w 2489839"/>
                <a:gd name="connsiteY6" fmla="*/ 97723 h 602733"/>
                <a:gd name="connsiteX7" fmla="*/ 2477954 w 2489839"/>
                <a:gd name="connsiteY7" fmla="*/ 0 h 60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839" h="602733">
                  <a:moveTo>
                    <a:pt x="0" y="41881"/>
                  </a:moveTo>
                  <a:cubicBezTo>
                    <a:pt x="101212" y="303055"/>
                    <a:pt x="202424" y="564230"/>
                    <a:pt x="314106" y="600294"/>
                  </a:cubicBezTo>
                  <a:cubicBezTo>
                    <a:pt x="425788" y="636358"/>
                    <a:pt x="515367" y="260593"/>
                    <a:pt x="670094" y="258266"/>
                  </a:cubicBezTo>
                  <a:cubicBezTo>
                    <a:pt x="824821" y="255939"/>
                    <a:pt x="1080760" y="590986"/>
                    <a:pt x="1242467" y="586333"/>
                  </a:cubicBezTo>
                  <a:cubicBezTo>
                    <a:pt x="1404174" y="581680"/>
                    <a:pt x="1480955" y="264082"/>
                    <a:pt x="1640335" y="230345"/>
                  </a:cubicBezTo>
                  <a:cubicBezTo>
                    <a:pt x="1799715" y="196608"/>
                    <a:pt x="2062635" y="406013"/>
                    <a:pt x="2198748" y="383909"/>
                  </a:cubicBezTo>
                  <a:cubicBezTo>
                    <a:pt x="2334861" y="361805"/>
                    <a:pt x="2410479" y="161708"/>
                    <a:pt x="2457013" y="97723"/>
                  </a:cubicBezTo>
                  <a:cubicBezTo>
                    <a:pt x="2503547" y="33738"/>
                    <a:pt x="2490750" y="16869"/>
                    <a:pt x="2477954" y="0"/>
                  </a:cubicBezTo>
                </a:path>
              </a:pathLst>
            </a:custGeom>
            <a:noFill/>
            <a:ln w="28575" cap="flat" cmpd="sng" algn="ctr">
              <a:solidFill>
                <a:srgbClr val="FFC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5" name="Freeform: Shape 44">
              <a:extLst>
                <a:ext uri="{FF2B5EF4-FFF2-40B4-BE49-F238E27FC236}">
                  <a16:creationId xmlns:a16="http://schemas.microsoft.com/office/drawing/2014/main" id="{C21350D0-0199-4837-8927-5CE8D4A5DFAC}"/>
                </a:ext>
              </a:extLst>
            </p:cNvPr>
            <p:cNvSpPr/>
            <p:nvPr/>
          </p:nvSpPr>
          <p:spPr>
            <a:xfrm>
              <a:off x="1186626" y="3956582"/>
              <a:ext cx="2760903" cy="739318"/>
            </a:xfrm>
            <a:custGeom>
              <a:avLst/>
              <a:gdLst>
                <a:gd name="connsiteX0" fmla="*/ 0 w 2489839"/>
                <a:gd name="connsiteY0" fmla="*/ 41881 h 602733"/>
                <a:gd name="connsiteX1" fmla="*/ 314106 w 2489839"/>
                <a:gd name="connsiteY1" fmla="*/ 600294 h 602733"/>
                <a:gd name="connsiteX2" fmla="*/ 670094 w 2489839"/>
                <a:gd name="connsiteY2" fmla="*/ 258266 h 602733"/>
                <a:gd name="connsiteX3" fmla="*/ 1242467 w 2489839"/>
                <a:gd name="connsiteY3" fmla="*/ 586333 h 602733"/>
                <a:gd name="connsiteX4" fmla="*/ 1640335 w 2489839"/>
                <a:gd name="connsiteY4" fmla="*/ 230345 h 602733"/>
                <a:gd name="connsiteX5" fmla="*/ 2198748 w 2489839"/>
                <a:gd name="connsiteY5" fmla="*/ 383909 h 602733"/>
                <a:gd name="connsiteX6" fmla="*/ 2457013 w 2489839"/>
                <a:gd name="connsiteY6" fmla="*/ 97723 h 602733"/>
                <a:gd name="connsiteX7" fmla="*/ 2477954 w 2489839"/>
                <a:gd name="connsiteY7" fmla="*/ 0 h 60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839" h="602733">
                  <a:moveTo>
                    <a:pt x="0" y="41881"/>
                  </a:moveTo>
                  <a:cubicBezTo>
                    <a:pt x="101212" y="303055"/>
                    <a:pt x="202424" y="564230"/>
                    <a:pt x="314106" y="600294"/>
                  </a:cubicBezTo>
                  <a:cubicBezTo>
                    <a:pt x="425788" y="636358"/>
                    <a:pt x="515367" y="260593"/>
                    <a:pt x="670094" y="258266"/>
                  </a:cubicBezTo>
                  <a:cubicBezTo>
                    <a:pt x="824821" y="255939"/>
                    <a:pt x="1080760" y="590986"/>
                    <a:pt x="1242467" y="586333"/>
                  </a:cubicBezTo>
                  <a:cubicBezTo>
                    <a:pt x="1404174" y="581680"/>
                    <a:pt x="1480955" y="264082"/>
                    <a:pt x="1640335" y="230345"/>
                  </a:cubicBezTo>
                  <a:cubicBezTo>
                    <a:pt x="1799715" y="196608"/>
                    <a:pt x="2062635" y="406013"/>
                    <a:pt x="2198748" y="383909"/>
                  </a:cubicBezTo>
                  <a:cubicBezTo>
                    <a:pt x="2334861" y="361805"/>
                    <a:pt x="2410479" y="161708"/>
                    <a:pt x="2457013" y="97723"/>
                  </a:cubicBezTo>
                  <a:cubicBezTo>
                    <a:pt x="2503547" y="33738"/>
                    <a:pt x="2490750" y="16869"/>
                    <a:pt x="2477954" y="0"/>
                  </a:cubicBezTo>
                </a:path>
              </a:pathLst>
            </a:custGeom>
            <a:noFill/>
            <a:ln w="28575" cap="flat" cmpd="sng" algn="ctr">
              <a:solidFill>
                <a:srgbClr val="FFC000"/>
              </a:solidFill>
              <a:prstDash val="sys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6" name="Freeform: Shape 45">
              <a:extLst>
                <a:ext uri="{FF2B5EF4-FFF2-40B4-BE49-F238E27FC236}">
                  <a16:creationId xmlns:a16="http://schemas.microsoft.com/office/drawing/2014/main" id="{B222AB73-4B62-48C5-AEAA-34CE3B50C20F}"/>
                </a:ext>
              </a:extLst>
            </p:cNvPr>
            <p:cNvSpPr/>
            <p:nvPr/>
          </p:nvSpPr>
          <p:spPr>
            <a:xfrm>
              <a:off x="1129792" y="4262602"/>
              <a:ext cx="2848490" cy="739318"/>
            </a:xfrm>
            <a:custGeom>
              <a:avLst/>
              <a:gdLst>
                <a:gd name="connsiteX0" fmla="*/ 0 w 2489839"/>
                <a:gd name="connsiteY0" fmla="*/ 41881 h 602733"/>
                <a:gd name="connsiteX1" fmla="*/ 314106 w 2489839"/>
                <a:gd name="connsiteY1" fmla="*/ 600294 h 602733"/>
                <a:gd name="connsiteX2" fmla="*/ 670094 w 2489839"/>
                <a:gd name="connsiteY2" fmla="*/ 258266 h 602733"/>
                <a:gd name="connsiteX3" fmla="*/ 1242467 w 2489839"/>
                <a:gd name="connsiteY3" fmla="*/ 586333 h 602733"/>
                <a:gd name="connsiteX4" fmla="*/ 1640335 w 2489839"/>
                <a:gd name="connsiteY4" fmla="*/ 230345 h 602733"/>
                <a:gd name="connsiteX5" fmla="*/ 2198748 w 2489839"/>
                <a:gd name="connsiteY5" fmla="*/ 383909 h 602733"/>
                <a:gd name="connsiteX6" fmla="*/ 2457013 w 2489839"/>
                <a:gd name="connsiteY6" fmla="*/ 97723 h 602733"/>
                <a:gd name="connsiteX7" fmla="*/ 2477954 w 2489839"/>
                <a:gd name="connsiteY7" fmla="*/ 0 h 60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839" h="602733">
                  <a:moveTo>
                    <a:pt x="0" y="41881"/>
                  </a:moveTo>
                  <a:cubicBezTo>
                    <a:pt x="101212" y="303055"/>
                    <a:pt x="202424" y="564230"/>
                    <a:pt x="314106" y="600294"/>
                  </a:cubicBezTo>
                  <a:cubicBezTo>
                    <a:pt x="425788" y="636358"/>
                    <a:pt x="515367" y="260593"/>
                    <a:pt x="670094" y="258266"/>
                  </a:cubicBezTo>
                  <a:cubicBezTo>
                    <a:pt x="824821" y="255939"/>
                    <a:pt x="1080760" y="590986"/>
                    <a:pt x="1242467" y="586333"/>
                  </a:cubicBezTo>
                  <a:cubicBezTo>
                    <a:pt x="1404174" y="581680"/>
                    <a:pt x="1480955" y="264082"/>
                    <a:pt x="1640335" y="230345"/>
                  </a:cubicBezTo>
                  <a:cubicBezTo>
                    <a:pt x="1799715" y="196608"/>
                    <a:pt x="2062635" y="406013"/>
                    <a:pt x="2198748" y="383909"/>
                  </a:cubicBezTo>
                  <a:cubicBezTo>
                    <a:pt x="2334861" y="361805"/>
                    <a:pt x="2410479" y="161708"/>
                    <a:pt x="2457013" y="97723"/>
                  </a:cubicBezTo>
                  <a:cubicBezTo>
                    <a:pt x="2503547" y="33738"/>
                    <a:pt x="2490750" y="16869"/>
                    <a:pt x="2477954" y="0"/>
                  </a:cubicBezTo>
                </a:path>
              </a:pathLst>
            </a:custGeom>
            <a:noFill/>
            <a:ln w="28575" cap="flat" cmpd="sng" algn="ctr">
              <a:solidFill>
                <a:srgbClr val="FFC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16" name="Straight Connector 315"/>
          <p:cNvCxnSpPr/>
          <p:nvPr/>
        </p:nvCxnSpPr>
        <p:spPr>
          <a:xfrm rot="16200000" flipH="1">
            <a:off x="3727327" y="4962727"/>
            <a:ext cx="261446" cy="2406"/>
          </a:xfrm>
          <a:prstGeom prst="line">
            <a:avLst/>
          </a:prstGeom>
          <a:noFill/>
          <a:ln w="19050" cap="flat" cmpd="sng" algn="ctr">
            <a:solidFill>
              <a:sysClr val="windowText" lastClr="000000"/>
            </a:solidFill>
            <a:prstDash val="sysDot"/>
            <a:miter lim="800000"/>
          </a:ln>
          <a:effectLst/>
        </p:spPr>
      </p:cxnSp>
      <p:grpSp>
        <p:nvGrpSpPr>
          <p:cNvPr id="6" name="Group 5"/>
          <p:cNvGrpSpPr/>
          <p:nvPr/>
        </p:nvGrpSpPr>
        <p:grpSpPr>
          <a:xfrm>
            <a:off x="716814" y="1348423"/>
            <a:ext cx="2813238" cy="3901242"/>
            <a:chOff x="716814" y="1348423"/>
            <a:chExt cx="2813238" cy="3901242"/>
          </a:xfrm>
        </p:grpSpPr>
        <p:cxnSp>
          <p:nvCxnSpPr>
            <p:cNvPr id="288" name="Straight Connector 287"/>
            <p:cNvCxnSpPr/>
            <p:nvPr/>
          </p:nvCxnSpPr>
          <p:spPr>
            <a:xfrm rot="16200000" flipV="1">
              <a:off x="-122076" y="3737931"/>
              <a:ext cx="3019642" cy="3825"/>
            </a:xfrm>
            <a:prstGeom prst="line">
              <a:avLst/>
            </a:prstGeom>
            <a:noFill/>
            <a:ln w="38100" cap="flat" cmpd="sng" algn="ctr">
              <a:solidFill>
                <a:schemeClr val="bg1">
                  <a:lumMod val="50000"/>
                </a:schemeClr>
              </a:solidFill>
              <a:prstDash val="solid"/>
              <a:miter lim="800000"/>
            </a:ln>
            <a:effectLst/>
          </p:spPr>
        </p:cxnSp>
        <p:sp>
          <p:nvSpPr>
            <p:cNvPr id="289" name="Oval 288"/>
            <p:cNvSpPr/>
            <p:nvPr/>
          </p:nvSpPr>
          <p:spPr>
            <a:xfrm rot="16200000">
              <a:off x="1249774" y="4371717"/>
              <a:ext cx="208350" cy="158883"/>
            </a:xfrm>
            <a:prstGeom prst="ellipse">
              <a:avLst/>
            </a:prstGeom>
            <a:solidFill>
              <a:srgbClr val="FF0000"/>
            </a:solidFill>
            <a:ln w="28575" cap="flat" cmpd="sng" algn="ctr">
              <a:solidFill>
                <a:srgbClr val="FF0000"/>
              </a:solidFill>
              <a:prstDash val="solid"/>
              <a:miter lim="800000"/>
            </a:ln>
            <a:effectLst/>
          </p:spPr>
          <p:txBody>
            <a:bodyPr rtlCol="1"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90" name="Oval 289"/>
            <p:cNvSpPr/>
            <p:nvPr/>
          </p:nvSpPr>
          <p:spPr>
            <a:xfrm rot="16200000">
              <a:off x="1256601" y="2831718"/>
              <a:ext cx="208350" cy="158883"/>
            </a:xfrm>
            <a:prstGeom prst="ellipse">
              <a:avLst/>
            </a:prstGeom>
            <a:solidFill>
              <a:srgbClr val="FFC000"/>
            </a:solidFill>
            <a:ln w="28575" cap="flat" cmpd="sng" algn="ctr">
              <a:solidFill>
                <a:srgbClr val="FFC000"/>
              </a:solidFill>
              <a:prstDash val="solid"/>
              <a:miter lim="800000"/>
            </a:ln>
            <a:effectLst/>
          </p:spPr>
          <p:txBody>
            <a:bodyPr rtlCol="1"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94" name="TextBox 293"/>
            <p:cNvSpPr txBox="1"/>
            <p:nvPr/>
          </p:nvSpPr>
          <p:spPr>
            <a:xfrm>
              <a:off x="854691" y="1348423"/>
              <a:ext cx="1524205" cy="707886"/>
            </a:xfrm>
            <a:prstGeom prst="rect">
              <a:avLst/>
            </a:prstGeom>
            <a:noFill/>
          </p:spPr>
          <p:txBody>
            <a:bodyPr wrap="square" rtlCol="1">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alibri" panose="020F0502020204030204"/>
                </a:rPr>
                <a:t>Illumination plane</a:t>
              </a:r>
              <a:endParaRPr kumimoji="0" lang="he-IL" sz="2000" b="1" i="0" u="none" strike="noStrike" kern="0" cap="none" spc="0" normalizeH="0" baseline="0" noProof="0" dirty="0">
                <a:ln>
                  <a:noFill/>
                </a:ln>
                <a:solidFill>
                  <a:schemeClr val="bg1"/>
                </a:solidFill>
                <a:effectLst/>
                <a:uLnTx/>
                <a:uFillTx/>
                <a:latin typeface="Calibri" panose="020F0502020204030204"/>
              </a:endParaRPr>
            </a:p>
          </p:txBody>
        </p:sp>
        <mc:AlternateContent xmlns:mc="http://schemas.openxmlformats.org/markup-compatibility/2006" xmlns:a14="http://schemas.microsoft.com/office/drawing/2010/main">
          <mc:Choice Requires="a14">
            <p:sp>
              <p:nvSpPr>
                <p:cNvPr id="308" name="TextBox 307">
                  <a:extLst>
                    <a:ext uri="{FF2B5EF4-FFF2-40B4-BE49-F238E27FC236}">
                      <a16:creationId xmlns:a16="http://schemas.microsoft.com/office/drawing/2014/main" id="{77712B40-8344-4678-925E-404C9075E2F6}"/>
                    </a:ext>
                  </a:extLst>
                </p:cNvPr>
                <p:cNvSpPr txBox="1"/>
                <p:nvPr/>
              </p:nvSpPr>
              <p:spPr>
                <a:xfrm>
                  <a:off x="729131" y="4340039"/>
                  <a:ext cx="681532" cy="658898"/>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rPr>
                              <m:t>𝒊</m:t>
                            </m:r>
                          </m:e>
                          <m:sup>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rPr>
                              <m:t>𝟏</m:t>
                            </m:r>
                          </m:sup>
                        </m:sSup>
                      </m:oMath>
                    </m:oMathPara>
                  </a14:m>
                  <a:endParaRPr kumimoji="0" lang="en-US" sz="3200" b="1" i="0" u="none" strike="noStrike" kern="0" cap="none" spc="0" normalizeH="0" baseline="0" noProof="0" dirty="0">
                    <a:ln>
                      <a:noFill/>
                    </a:ln>
                    <a:solidFill>
                      <a:srgbClr val="FF0000"/>
                    </a:solidFill>
                    <a:effectLst/>
                    <a:uLnTx/>
                    <a:uFillTx/>
                    <a:latin typeface="Calibri" panose="020F0502020204030204"/>
                  </a:endParaRPr>
                </a:p>
              </p:txBody>
            </p:sp>
          </mc:Choice>
          <mc:Fallback xmlns="">
            <p:sp>
              <p:nvSpPr>
                <p:cNvPr id="308" name="TextBox 307">
                  <a:extLst>
                    <a:ext uri="{FF2B5EF4-FFF2-40B4-BE49-F238E27FC236}">
                      <a16:creationId xmlns:a16="http://schemas.microsoft.com/office/drawing/2014/main" id="{77712B40-8344-4678-925E-404C9075E2F6}"/>
                    </a:ext>
                  </a:extLst>
                </p:cNvPr>
                <p:cNvSpPr txBox="1">
                  <a:spLocks noRot="1" noChangeAspect="1" noMove="1" noResize="1" noEditPoints="1" noAdjustHandles="1" noChangeArrowheads="1" noChangeShapeType="1" noTextEdit="1"/>
                </p:cNvSpPr>
                <p:nvPr/>
              </p:nvSpPr>
              <p:spPr>
                <a:xfrm>
                  <a:off x="729131" y="4340039"/>
                  <a:ext cx="681532" cy="658898"/>
                </a:xfrm>
                <a:prstGeom prst="rect">
                  <a:avLst/>
                </a:prstGeom>
                <a:blipFill>
                  <a:blip r:embed="rId21"/>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09" name="TextBox 308">
                  <a:extLst>
                    <a:ext uri="{FF2B5EF4-FFF2-40B4-BE49-F238E27FC236}">
                      <a16:creationId xmlns:a16="http://schemas.microsoft.com/office/drawing/2014/main" id="{EFAFE971-BBC0-477C-9A19-0F0A6CB8F7AA}"/>
                    </a:ext>
                  </a:extLst>
                </p:cNvPr>
                <p:cNvSpPr txBox="1"/>
                <p:nvPr/>
              </p:nvSpPr>
              <p:spPr>
                <a:xfrm>
                  <a:off x="716814" y="2653295"/>
                  <a:ext cx="681532" cy="658898"/>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rPr>
                            </m:ctrlPr>
                          </m:sSupPr>
                          <m:e>
                            <m: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rPr>
                              <m:t>𝒊</m:t>
                            </m:r>
                          </m:e>
                          <m:sup>
                            <m: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rPr>
                              <m:t>𝟐</m:t>
                            </m:r>
                          </m:sup>
                        </m:sSup>
                      </m:oMath>
                    </m:oMathPara>
                  </a14:m>
                  <a:endParaRPr kumimoji="0" lang="en-US" sz="3200" b="1" i="0" u="none" strike="noStrike" kern="0" cap="none" spc="0" normalizeH="0" baseline="0" noProof="0" dirty="0">
                    <a:ln>
                      <a:noFill/>
                    </a:ln>
                    <a:solidFill>
                      <a:srgbClr val="FFC000"/>
                    </a:solidFill>
                    <a:effectLst/>
                    <a:uLnTx/>
                    <a:uFillTx/>
                    <a:latin typeface="Calibri" panose="020F0502020204030204"/>
                  </a:endParaRPr>
                </a:p>
              </p:txBody>
            </p:sp>
          </mc:Choice>
          <mc:Fallback xmlns="">
            <p:sp>
              <p:nvSpPr>
                <p:cNvPr id="309" name="TextBox 308">
                  <a:extLst>
                    <a:ext uri="{FF2B5EF4-FFF2-40B4-BE49-F238E27FC236}">
                      <a16:creationId xmlns:a16="http://schemas.microsoft.com/office/drawing/2014/main" id="{EFAFE971-BBC0-477C-9A19-0F0A6CB8F7AA}"/>
                    </a:ext>
                  </a:extLst>
                </p:cNvPr>
                <p:cNvSpPr txBox="1">
                  <a:spLocks noRot="1" noChangeAspect="1" noMove="1" noResize="1" noEditPoints="1" noAdjustHandles="1" noChangeArrowheads="1" noChangeShapeType="1" noTextEdit="1"/>
                </p:cNvSpPr>
                <p:nvPr/>
              </p:nvSpPr>
              <p:spPr>
                <a:xfrm>
                  <a:off x="716814" y="2653295"/>
                  <a:ext cx="681532" cy="658898"/>
                </a:xfrm>
                <a:prstGeom prst="rect">
                  <a:avLst/>
                </a:prstGeom>
                <a:blipFill>
                  <a:blip r:embed="rId22"/>
                  <a:stretch>
                    <a:fillRect/>
                  </a:stretch>
                </a:blipFill>
              </p:spPr>
              <p:txBody>
                <a:bodyPr/>
                <a:lstStyle/>
                <a:p>
                  <a:r>
                    <a:rPr lang="he-IL">
                      <a:noFill/>
                    </a:rPr>
                    <a:t> </a:t>
                  </a:r>
                </a:p>
              </p:txBody>
            </p:sp>
          </mc:Fallback>
        </mc:AlternateContent>
        <p:cxnSp>
          <p:nvCxnSpPr>
            <p:cNvPr id="317" name="Straight Connector 316"/>
            <p:cNvCxnSpPr/>
            <p:nvPr/>
          </p:nvCxnSpPr>
          <p:spPr>
            <a:xfrm rot="16200000" flipH="1">
              <a:off x="3398126" y="4962594"/>
              <a:ext cx="261446" cy="2406"/>
            </a:xfrm>
            <a:prstGeom prst="line">
              <a:avLst/>
            </a:prstGeom>
            <a:noFill/>
            <a:ln w="19050" cap="flat" cmpd="sng" algn="ctr">
              <a:solidFill>
                <a:sysClr val="windowText" lastClr="000000"/>
              </a:solidFill>
              <a:prstDash val="sysDot"/>
              <a:miter lim="800000"/>
            </a:ln>
            <a:effectLst/>
          </p:spPr>
        </p:cxnSp>
      </p:grpSp>
      <p:sp>
        <p:nvSpPr>
          <p:cNvPr id="89" name="TextBox 88">
            <a:extLst>
              <a:ext uri="{FF2B5EF4-FFF2-40B4-BE49-F238E27FC236}">
                <a16:creationId xmlns:a16="http://schemas.microsoft.com/office/drawing/2014/main" id="{F477D2EA-19AE-460E-8DD9-256D99054CE0}"/>
              </a:ext>
            </a:extLst>
          </p:cNvPr>
          <p:cNvSpPr txBox="1"/>
          <p:nvPr/>
        </p:nvSpPr>
        <p:spPr>
          <a:xfrm>
            <a:off x="2896143" y="5099428"/>
            <a:ext cx="2739077" cy="707886"/>
          </a:xfrm>
          <a:prstGeom prst="rect">
            <a:avLst/>
          </a:prstGeom>
          <a:noFill/>
        </p:spPr>
        <p:txBody>
          <a:bodyPr wrap="square" rtlCol="0">
            <a:spAutoFit/>
          </a:bodyPr>
          <a:lstStyle/>
          <a:p>
            <a:r>
              <a:rPr lang="en-US" sz="4000" i="1" dirty="0">
                <a:solidFill>
                  <a:srgbClr val="00FF00"/>
                </a:solidFill>
                <a:latin typeface="+mn-lt"/>
              </a:rPr>
              <a:t>Near-field</a:t>
            </a:r>
            <a:endParaRPr lang="LID4096" sz="4000" i="1" dirty="0">
              <a:solidFill>
                <a:srgbClr val="00FF00"/>
              </a:solidFill>
              <a:latin typeface="+mn-lt"/>
            </a:endParaRPr>
          </a:p>
        </p:txBody>
      </p:sp>
      <p:sp>
        <p:nvSpPr>
          <p:cNvPr id="90" name="TextBox 89">
            <a:extLst>
              <a:ext uri="{FF2B5EF4-FFF2-40B4-BE49-F238E27FC236}">
                <a16:creationId xmlns:a16="http://schemas.microsoft.com/office/drawing/2014/main" id="{D0834673-F16D-4768-9666-4197A37C0719}"/>
              </a:ext>
            </a:extLst>
          </p:cNvPr>
          <p:cNvSpPr txBox="1"/>
          <p:nvPr/>
        </p:nvSpPr>
        <p:spPr>
          <a:xfrm>
            <a:off x="235610" y="5136439"/>
            <a:ext cx="2210982" cy="707886"/>
          </a:xfrm>
          <a:prstGeom prst="rect">
            <a:avLst/>
          </a:prstGeom>
          <a:noFill/>
        </p:spPr>
        <p:txBody>
          <a:bodyPr wrap="square" rtlCol="0">
            <a:spAutoFit/>
          </a:bodyPr>
          <a:lstStyle/>
          <a:p>
            <a:r>
              <a:rPr lang="en-US" sz="4000" i="1" dirty="0">
                <a:solidFill>
                  <a:srgbClr val="00FF00"/>
                </a:solidFill>
                <a:latin typeface="+mn-lt"/>
              </a:rPr>
              <a:t>Far-field</a:t>
            </a:r>
            <a:endParaRPr lang="LID4096" sz="4000" i="1" dirty="0">
              <a:solidFill>
                <a:srgbClr val="00FF00"/>
              </a:solidFill>
              <a:latin typeface="+mn-lt"/>
            </a:endParaRPr>
          </a:p>
        </p:txBody>
      </p:sp>
      <p:cxnSp>
        <p:nvCxnSpPr>
          <p:cNvPr id="91" name="Straight Arrow Connector 90">
            <a:extLst>
              <a:ext uri="{FF2B5EF4-FFF2-40B4-BE49-F238E27FC236}">
                <a16:creationId xmlns:a16="http://schemas.microsoft.com/office/drawing/2014/main" id="{B06BB23E-83C2-4AB0-B028-24D79E327710}"/>
              </a:ext>
            </a:extLst>
          </p:cNvPr>
          <p:cNvCxnSpPr>
            <a:cxnSpLocks/>
          </p:cNvCxnSpPr>
          <p:nvPr/>
        </p:nvCxnSpPr>
        <p:spPr>
          <a:xfrm flipV="1">
            <a:off x="1362387" y="4593725"/>
            <a:ext cx="2168411" cy="12496"/>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DCE46BD5-EB4F-4E65-8EDC-16962748D437}"/>
              </a:ext>
            </a:extLst>
          </p:cNvPr>
          <p:cNvSpPr txBox="1"/>
          <p:nvPr/>
        </p:nvSpPr>
        <p:spPr>
          <a:xfrm>
            <a:off x="6293189" y="2216878"/>
            <a:ext cx="5898811" cy="1687890"/>
          </a:xfrm>
          <a:prstGeom prst="ellipse">
            <a:avLst/>
          </a:prstGeom>
          <a:noFill/>
          <a:ln>
            <a:noFill/>
          </a:ln>
        </p:spPr>
        <p:txBody>
          <a:bodyPr wrap="square">
            <a:spAutoFit/>
          </a:bodyPr>
          <a:lstStyle/>
          <a:p>
            <a:r>
              <a:rPr lang="en-US" sz="3600" i="0" u="none" strike="noStrike" baseline="0" dirty="0">
                <a:solidFill>
                  <a:schemeClr val="bg1"/>
                </a:solidFill>
                <a:latin typeface="LinLibertineTI"/>
              </a:rPr>
              <a:t>Change </a:t>
            </a:r>
            <a:r>
              <a:rPr lang="en-US" sz="3600" b="1" i="0" u="none" strike="noStrike" baseline="0" dirty="0">
                <a:solidFill>
                  <a:schemeClr val="bg1"/>
                </a:solidFill>
                <a:latin typeface="LinLibertineTI"/>
              </a:rPr>
              <a:t>illumination </a:t>
            </a:r>
            <a:r>
              <a:rPr lang="en-US" sz="3600" i="0" u="none" strike="noStrike" baseline="0" dirty="0">
                <a:solidFill>
                  <a:schemeClr val="bg1"/>
                </a:solidFill>
                <a:latin typeface="LinLibertineTI"/>
              </a:rPr>
              <a:t>plane</a:t>
            </a:r>
            <a:endParaRPr lang="LID4096" sz="3600" dirty="0">
              <a:solidFill>
                <a:schemeClr val="bg1"/>
              </a:solidFill>
            </a:endParaRPr>
          </a:p>
        </p:txBody>
      </p:sp>
    </p:spTree>
    <p:custDataLst>
      <p:tags r:id="rId1"/>
    </p:custDataLst>
    <p:extLst>
      <p:ext uri="{BB962C8B-B14F-4D97-AF65-F5344CB8AC3E}">
        <p14:creationId xmlns:p14="http://schemas.microsoft.com/office/powerpoint/2010/main" val="21256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25E-6 1.48148E-6 L 0.17122 -0.00301 " pathEditMode="relative" rAng="0" ptsTypes="AA">
                                      <p:cBhvr>
                                        <p:cTn id="14" dur="2000" fill="hold"/>
                                        <p:tgtEl>
                                          <p:spTgt spid="6"/>
                                        </p:tgtEl>
                                        <p:attrNameLst>
                                          <p:attrName>ppt_x</p:attrName>
                                          <p:attrName>ppt_y</p:attrName>
                                        </p:attrNameLst>
                                      </p:cBhvr>
                                      <p:rCtr x="8555" y="-162"/>
                                    </p:animMotion>
                                  </p:childTnLst>
                                </p:cTn>
                              </p:par>
                              <p:par>
                                <p:cTn id="15" presetID="1" presetClass="exit" presetSubtype="0" fill="hold" nodeType="withEffect">
                                  <p:stCondLst>
                                    <p:cond delay="0"/>
                                  </p:stCondLst>
                                  <p:childTnLst>
                                    <p:set>
                                      <p:cBhvr>
                                        <p:cTn id="16" dur="1" fill="hold">
                                          <p:stCondLst>
                                            <p:cond delay="0"/>
                                          </p:stCondLst>
                                        </p:cTn>
                                        <p:tgtEl>
                                          <p:spTgt spid="91"/>
                                        </p:tgtEl>
                                        <p:attrNameLst>
                                          <p:attrName>style.visibility</p:attrName>
                                        </p:attrNameLst>
                                      </p:cBhvr>
                                      <p:to>
                                        <p:strVal val="hidden"/>
                                      </p:to>
                                    </p:set>
                                  </p:childTnLst>
                                </p:cTn>
                              </p:par>
                            </p:childTnLst>
                          </p:cTn>
                        </p:par>
                        <p:par>
                          <p:cTn id="17" fill="hold">
                            <p:stCondLst>
                              <p:cond delay="2000"/>
                            </p:stCondLst>
                            <p:childTnLst>
                              <p:par>
                                <p:cTn id="18" presetID="1" presetClass="exit" presetSubtype="0" fill="hold" grpId="0" nodeType="afterEffect">
                                  <p:stCondLst>
                                    <p:cond delay="0"/>
                                  </p:stCondLst>
                                  <p:childTnLst>
                                    <p:set>
                                      <p:cBhvr>
                                        <p:cTn id="19" dur="1" fill="hold">
                                          <p:stCondLst>
                                            <p:cond delay="0"/>
                                          </p:stCondLst>
                                        </p:cTn>
                                        <p:tgtEl>
                                          <p:spTgt spid="301"/>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p:bldP spid="89" grpId="0"/>
      <p:bldP spid="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7" name="Straight Connector 216"/>
          <p:cNvCxnSpPr/>
          <p:nvPr/>
        </p:nvCxnSpPr>
        <p:spPr>
          <a:xfrm rot="16200000" flipV="1">
            <a:off x="-313439" y="3432641"/>
            <a:ext cx="3019642" cy="3825"/>
          </a:xfrm>
          <a:prstGeom prst="line">
            <a:avLst/>
          </a:prstGeom>
          <a:noFill/>
          <a:ln w="38100" cap="flat" cmpd="sng" algn="ctr">
            <a:solidFill>
              <a:schemeClr val="bg1">
                <a:lumMod val="50000"/>
              </a:schemeClr>
            </a:solidFill>
            <a:prstDash val="solid"/>
            <a:miter lim="800000"/>
          </a:ln>
          <a:effectLst/>
        </p:spPr>
      </p:cxnSp>
      <p:cxnSp>
        <p:nvCxnSpPr>
          <p:cNvPr id="211" name="Straight Connector 210"/>
          <p:cNvCxnSpPr/>
          <p:nvPr/>
        </p:nvCxnSpPr>
        <p:spPr>
          <a:xfrm flipH="1" flipV="1">
            <a:off x="1195014" y="1934439"/>
            <a:ext cx="0" cy="2993105"/>
          </a:xfrm>
          <a:prstGeom prst="line">
            <a:avLst/>
          </a:prstGeom>
          <a:noFill/>
          <a:ln w="38100" cap="flat" cmpd="sng" algn="ctr">
            <a:solidFill>
              <a:srgbClr val="FFFF00"/>
            </a:solidFill>
            <a:prstDash val="solid"/>
            <a:miter lim="800000"/>
          </a:ln>
          <a:effectLst/>
        </p:spPr>
      </p:cxnSp>
      <p:sp>
        <p:nvSpPr>
          <p:cNvPr id="92" name="TextBox 91"/>
          <p:cNvSpPr txBox="1"/>
          <p:nvPr/>
        </p:nvSpPr>
        <p:spPr>
          <a:xfrm rot="16200000">
            <a:off x="2448433" y="767465"/>
            <a:ext cx="1483532"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Scattering tissue</a:t>
            </a:r>
            <a:endParaRPr kumimoji="0" lang="he-IL" sz="20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cxnSp>
        <p:nvCxnSpPr>
          <p:cNvPr id="123" name="Straight Connector 122"/>
          <p:cNvCxnSpPr/>
          <p:nvPr/>
        </p:nvCxnSpPr>
        <p:spPr>
          <a:xfrm rot="16200000" flipH="1">
            <a:off x="3727327" y="4750695"/>
            <a:ext cx="261446" cy="2406"/>
          </a:xfrm>
          <a:prstGeom prst="line">
            <a:avLst/>
          </a:prstGeom>
          <a:noFill/>
          <a:ln w="19050" cap="flat" cmpd="sng" algn="ctr">
            <a:solidFill>
              <a:sysClr val="windowText" lastClr="000000"/>
            </a:solidFill>
            <a:prstDash val="sysDot"/>
            <a:miter lim="800000"/>
          </a:ln>
          <a:effectLst/>
        </p:spPr>
      </p:cxnSp>
      <p:sp>
        <p:nvSpPr>
          <p:cNvPr id="128" name="TextBox 127"/>
          <p:cNvSpPr txBox="1"/>
          <p:nvPr/>
        </p:nvSpPr>
        <p:spPr>
          <a:xfrm>
            <a:off x="489004" y="1158601"/>
            <a:ext cx="1524205" cy="707886"/>
          </a:xfrm>
          <a:prstGeom prst="rect">
            <a:avLst/>
          </a:prstGeom>
          <a:noFill/>
        </p:spPr>
        <p:txBody>
          <a:bodyPr wrap="squar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Illumination plane</a:t>
            </a:r>
            <a:endParaRPr kumimoji="0" lang="he-IL" sz="20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cxnSp>
        <p:nvCxnSpPr>
          <p:cNvPr id="132" name="Straight Connector 131"/>
          <p:cNvCxnSpPr/>
          <p:nvPr/>
        </p:nvCxnSpPr>
        <p:spPr>
          <a:xfrm rot="16200000" flipH="1">
            <a:off x="3398126" y="4750562"/>
            <a:ext cx="261446" cy="2406"/>
          </a:xfrm>
          <a:prstGeom prst="line">
            <a:avLst/>
          </a:prstGeom>
          <a:noFill/>
          <a:ln w="19050" cap="flat" cmpd="sng" algn="ctr">
            <a:solidFill>
              <a:sysClr val="windowText" lastClr="000000"/>
            </a:solidFill>
            <a:prstDash val="sysDot"/>
            <a:miter lim="800000"/>
          </a:ln>
          <a:effectLst/>
        </p:spPr>
      </p:cxnSp>
      <p:grpSp>
        <p:nvGrpSpPr>
          <p:cNvPr id="250" name="Group 249"/>
          <p:cNvGrpSpPr/>
          <p:nvPr/>
        </p:nvGrpSpPr>
        <p:grpSpPr>
          <a:xfrm>
            <a:off x="277354" y="2780559"/>
            <a:ext cx="875123" cy="1468412"/>
            <a:chOff x="385641" y="3024675"/>
            <a:chExt cx="740267" cy="1283786"/>
          </a:xfrm>
        </p:grpSpPr>
        <p:cxnSp>
          <p:nvCxnSpPr>
            <p:cNvPr id="133" name="Straight Arrow Connector 132"/>
            <p:cNvCxnSpPr/>
            <p:nvPr/>
          </p:nvCxnSpPr>
          <p:spPr>
            <a:xfrm rot="16200000" flipV="1">
              <a:off x="415615" y="3660108"/>
              <a:ext cx="1283786" cy="12919"/>
            </a:xfrm>
            <a:prstGeom prst="straightConnector1">
              <a:avLst/>
            </a:prstGeom>
            <a:noFill/>
            <a:ln w="28575" cap="flat" cmpd="sng" algn="ctr">
              <a:solidFill>
                <a:srgbClr val="5B9BD5">
                  <a:lumMod val="75000"/>
                </a:srgbClr>
              </a:solidFill>
              <a:prstDash val="solid"/>
              <a:miter lim="800000"/>
              <a:headEnd type="arrow" w="med" len="med"/>
              <a:tailEnd type="arrow" w="med" len="med"/>
            </a:ln>
            <a:effectLst/>
          </p:spPr>
        </p:cxn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DEDF5716-FF87-42EA-9312-A22ECAEDA1C9}"/>
                    </a:ext>
                  </a:extLst>
                </p:cNvPr>
                <p:cNvSpPr txBox="1"/>
                <p:nvPr/>
              </p:nvSpPr>
              <p:spPr>
                <a:xfrm>
                  <a:off x="385641" y="3313911"/>
                  <a:ext cx="74026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1" i="1" u="none" strike="noStrike" kern="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ctrlPr>
                          </m:sSubPr>
                          <m:e>
                            <m:r>
                              <a:rPr kumimoji="0" lang="en-US" sz="3600" b="1" i="0" u="none" strike="noStrike" kern="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t>𝚫</m:t>
                            </m:r>
                          </m:e>
                          <m:sub>
                            <m:r>
                              <a:rPr kumimoji="0" lang="en-US" sz="3600" b="1" i="1" u="none" strike="noStrike" kern="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t>𝒊</m:t>
                            </m:r>
                          </m:sub>
                        </m:sSub>
                      </m:oMath>
                    </m:oMathPara>
                  </a14:m>
                  <a:endParaRPr kumimoji="0" lang="en-US" sz="2800" b="1" i="0" u="none" strike="noStrike" kern="0" cap="none" spc="0" normalizeH="0" baseline="0" noProof="0" dirty="0">
                    <a:ln>
                      <a:noFill/>
                    </a:ln>
                    <a:solidFill>
                      <a:srgbClr val="5B9BD5">
                        <a:lumMod val="75000"/>
                      </a:srgbClr>
                    </a:solidFill>
                    <a:effectLst/>
                    <a:uLnTx/>
                    <a:uFillTx/>
                    <a:latin typeface="Calibri" panose="020F0502020204030204"/>
                    <a:ea typeface="+mn-ea"/>
                    <a:cs typeface="+mn-cs"/>
                  </a:endParaRPr>
                </a:p>
              </p:txBody>
            </p:sp>
          </mc:Choice>
          <mc:Fallback xmlns="">
            <p:sp>
              <p:nvSpPr>
                <p:cNvPr id="134" name="TextBox 133">
                  <a:extLst>
                    <a:ext uri="{FF2B5EF4-FFF2-40B4-BE49-F238E27FC236}">
                      <a16:creationId xmlns:a16="http://schemas.microsoft.com/office/drawing/2014/main" id="{DEDF5716-FF87-42EA-9312-A22ECAEDA1C9}"/>
                    </a:ext>
                  </a:extLst>
                </p:cNvPr>
                <p:cNvSpPr txBox="1">
                  <a:spLocks noRot="1" noChangeAspect="1" noMove="1" noResize="1" noEditPoints="1" noAdjustHandles="1" noChangeArrowheads="1" noChangeShapeType="1" noTextEdit="1"/>
                </p:cNvSpPr>
                <p:nvPr/>
              </p:nvSpPr>
              <p:spPr>
                <a:xfrm>
                  <a:off x="385641" y="3313911"/>
                  <a:ext cx="740267" cy="646331"/>
                </a:xfrm>
                <a:prstGeom prst="rect">
                  <a:avLst/>
                </a:prstGeom>
                <a:blipFill>
                  <a:blip r:embed="rId6"/>
                  <a:stretch>
                    <a:fillRect/>
                  </a:stretch>
                </a:blipFill>
              </p:spPr>
              <p:txBody>
                <a:bodyPr/>
                <a:lstStyle/>
                <a:p>
                  <a:r>
                    <a:rPr lang="he-IL">
                      <a:noFill/>
                    </a:rPr>
                    <a:t> </a:t>
                  </a:r>
                </a:p>
              </p:txBody>
            </p:sp>
          </mc:Fallback>
        </mc:AlternateContent>
      </p:grpSp>
      <p:grpSp>
        <p:nvGrpSpPr>
          <p:cNvPr id="180" name="Group 179"/>
          <p:cNvGrpSpPr/>
          <p:nvPr/>
        </p:nvGrpSpPr>
        <p:grpSpPr>
          <a:xfrm rot="16200000">
            <a:off x="1988517" y="3279228"/>
            <a:ext cx="2415432" cy="324266"/>
            <a:chOff x="1595082" y="3179966"/>
            <a:chExt cx="2024225" cy="277814"/>
          </a:xfrm>
        </p:grpSpPr>
        <p:grpSp>
          <p:nvGrpSpPr>
            <p:cNvPr id="181" name="Group 180">
              <a:extLst>
                <a:ext uri="{FF2B5EF4-FFF2-40B4-BE49-F238E27FC236}">
                  <a16:creationId xmlns:a16="http://schemas.microsoft.com/office/drawing/2014/main" id="{B8259C28-5198-4812-B985-64E808FC412A}"/>
                </a:ext>
              </a:extLst>
            </p:cNvPr>
            <p:cNvGrpSpPr/>
            <p:nvPr/>
          </p:nvGrpSpPr>
          <p:grpSpPr>
            <a:xfrm>
              <a:off x="1595082" y="3179966"/>
              <a:ext cx="2024225" cy="277814"/>
              <a:chOff x="879122" y="3224893"/>
              <a:chExt cx="2179764" cy="408215"/>
            </a:xfrm>
            <a:solidFill>
              <a:srgbClr val="FFCCCC"/>
            </a:solidFill>
          </p:grpSpPr>
          <p:sp>
            <p:nvSpPr>
              <p:cNvPr id="188" name="Oval 187">
                <a:extLst>
                  <a:ext uri="{FF2B5EF4-FFF2-40B4-BE49-F238E27FC236}">
                    <a16:creationId xmlns:a16="http://schemas.microsoft.com/office/drawing/2014/main" id="{B6139F7F-DD88-4F96-90F4-A5344CC207F4}"/>
                  </a:ext>
                </a:extLst>
              </p:cNvPr>
              <p:cNvSpPr/>
              <p:nvPr/>
            </p:nvSpPr>
            <p:spPr>
              <a:xfrm>
                <a:off x="1689197" y="3401786"/>
                <a:ext cx="91440" cy="91440"/>
              </a:xfrm>
              <a:prstGeom prst="ellipse">
                <a:avLst/>
              </a:prstGeom>
              <a:solidFill>
                <a:srgbClr val="C00000"/>
              </a:solidFill>
              <a:ln w="19050" cap="flat" cmpd="sng" algn="ctr">
                <a:solidFill>
                  <a:srgbClr val="C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3FCA17BF-5A68-4BB2-B2FD-90EEF1C15418}"/>
                  </a:ext>
                </a:extLst>
              </p:cNvPr>
              <p:cNvSpPr/>
              <p:nvPr/>
            </p:nvSpPr>
            <p:spPr>
              <a:xfrm>
                <a:off x="879122" y="3224893"/>
                <a:ext cx="2179764" cy="408215"/>
              </a:xfrm>
              <a:prstGeom prst="rect">
                <a:avLst/>
              </a:prstGeom>
              <a:solidFill>
                <a:srgbClr val="E7E6E6">
                  <a:lumMod val="90000"/>
                </a:srgbClr>
              </a:solidFill>
              <a:ln w="19050" cap="flat" cmpd="sng" algn="ctr">
                <a:solidFill>
                  <a:srgbClr val="FF9999"/>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24718B45-7B82-435F-9563-DF526960B2AB}"/>
                  </a:ext>
                </a:extLst>
              </p:cNvPr>
              <p:cNvSpPr/>
              <p:nvPr/>
            </p:nvSpPr>
            <p:spPr>
              <a:xfrm>
                <a:off x="1841597" y="349834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C6148300-E780-4FDF-B6A1-DFC2D175BA78}"/>
                  </a:ext>
                </a:extLst>
              </p:cNvPr>
              <p:cNvSpPr/>
              <p:nvPr/>
            </p:nvSpPr>
            <p:spPr>
              <a:xfrm>
                <a:off x="2538448" y="3483226"/>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EC8711F4-5B52-420A-BEF9-B863D38C8464}"/>
                  </a:ext>
                </a:extLst>
              </p:cNvPr>
              <p:cNvSpPr/>
              <p:nvPr/>
            </p:nvSpPr>
            <p:spPr>
              <a:xfrm>
                <a:off x="2795550" y="3314535"/>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DEE67230-D63B-40CA-B203-58CEB6ED924D}"/>
                  </a:ext>
                </a:extLst>
              </p:cNvPr>
              <p:cNvSpPr/>
              <p:nvPr/>
            </p:nvSpPr>
            <p:spPr>
              <a:xfrm>
                <a:off x="2298797" y="328545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B636092A-46E9-4E78-8511-2F9553AE4E50}"/>
                  </a:ext>
                </a:extLst>
              </p:cNvPr>
              <p:cNvSpPr/>
              <p:nvPr/>
            </p:nvSpPr>
            <p:spPr>
              <a:xfrm>
                <a:off x="1993997" y="335757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0BBA924D-F518-49CF-9012-D186E2376A81}"/>
                  </a:ext>
                </a:extLst>
              </p:cNvPr>
              <p:cNvSpPr/>
              <p:nvPr/>
            </p:nvSpPr>
            <p:spPr>
              <a:xfrm>
                <a:off x="2153377" y="339829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64672E4C-79AB-490B-A349-B5818AF32C0A}"/>
                  </a:ext>
                </a:extLst>
              </p:cNvPr>
              <p:cNvSpPr/>
              <p:nvPr/>
            </p:nvSpPr>
            <p:spPr>
              <a:xfrm>
                <a:off x="2319737" y="3459958"/>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20C50578-F67E-46DD-B190-110CA3B34DEB}"/>
                  </a:ext>
                </a:extLst>
              </p:cNvPr>
              <p:cNvSpPr/>
              <p:nvPr/>
            </p:nvSpPr>
            <p:spPr>
              <a:xfrm>
                <a:off x="2562877" y="33191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957CF6DC-B45A-4D5A-B619-44C7B5F4BD78}"/>
                  </a:ext>
                </a:extLst>
              </p:cNvPr>
              <p:cNvSpPr/>
              <p:nvPr/>
            </p:nvSpPr>
            <p:spPr>
              <a:xfrm>
                <a:off x="2715277" y="3471593"/>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635371D4-E78E-4577-99DC-076E188D8CCA}"/>
                  </a:ext>
                </a:extLst>
              </p:cNvPr>
              <p:cNvSpPr/>
              <p:nvPr/>
            </p:nvSpPr>
            <p:spPr>
              <a:xfrm>
                <a:off x="1777614" y="3294761"/>
                <a:ext cx="91440" cy="9144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2" name="Oval 181">
              <a:extLst>
                <a:ext uri="{FF2B5EF4-FFF2-40B4-BE49-F238E27FC236}">
                  <a16:creationId xmlns:a16="http://schemas.microsoft.com/office/drawing/2014/main" id="{C6148300-E780-4FDF-B6A1-DFC2D175BA78}"/>
                </a:ext>
              </a:extLst>
            </p:cNvPr>
            <p:cNvSpPr/>
            <p:nvPr/>
          </p:nvSpPr>
          <p:spPr>
            <a:xfrm>
              <a:off x="2021983" y="3366946"/>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EC8711F4-5B52-420A-BEF9-B863D38C8464}"/>
                </a:ext>
              </a:extLst>
            </p:cNvPr>
            <p:cNvSpPr/>
            <p:nvPr/>
          </p:nvSpPr>
          <p:spPr>
            <a:xfrm>
              <a:off x="2260740" y="325214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DEE67230-D63B-40CA-B203-58CEB6ED924D}"/>
                </a:ext>
              </a:extLst>
            </p:cNvPr>
            <p:cNvSpPr/>
            <p:nvPr/>
          </p:nvSpPr>
          <p:spPr>
            <a:xfrm>
              <a:off x="1799433" y="3232348"/>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0BBA924D-F518-49CF-9012-D186E2376A81}"/>
                </a:ext>
              </a:extLst>
            </p:cNvPr>
            <p:cNvSpPr/>
            <p:nvPr/>
          </p:nvSpPr>
          <p:spPr>
            <a:xfrm>
              <a:off x="1664389" y="3309147"/>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B636092A-46E9-4E78-8511-2F9553AE4E50}"/>
                </a:ext>
              </a:extLst>
            </p:cNvPr>
            <p:cNvSpPr/>
            <p:nvPr/>
          </p:nvSpPr>
          <p:spPr>
            <a:xfrm>
              <a:off x="1977770" y="3285992"/>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0BBA924D-F518-49CF-9012-D186E2376A81}"/>
                </a:ext>
              </a:extLst>
            </p:cNvPr>
            <p:cNvSpPr/>
            <p:nvPr/>
          </p:nvSpPr>
          <p:spPr>
            <a:xfrm>
              <a:off x="2125777" y="3313704"/>
              <a:ext cx="84915" cy="62230"/>
            </a:xfrm>
            <a:prstGeom prst="ellipse">
              <a:avLst/>
            </a:prstGeom>
            <a:solidFill>
              <a:srgbClr val="E7E6E6">
                <a:lumMod val="25000"/>
              </a:srgbClr>
            </a:solidFill>
            <a:ln w="190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207" name="Straight Connector 206"/>
          <p:cNvCxnSpPr/>
          <p:nvPr/>
        </p:nvCxnSpPr>
        <p:spPr>
          <a:xfrm flipH="1" flipV="1">
            <a:off x="2996400" y="1947034"/>
            <a:ext cx="0" cy="2993105"/>
          </a:xfrm>
          <a:prstGeom prst="line">
            <a:avLst/>
          </a:prstGeom>
          <a:noFill/>
          <a:ln w="38100" cap="flat" cmpd="sng" algn="ctr">
            <a:solidFill>
              <a:srgbClr val="0072BD"/>
            </a:solidFill>
            <a:prstDash val="solid"/>
            <a:miter lim="800000"/>
          </a:ln>
          <a:effectLst/>
        </p:spPr>
      </p:cxnSp>
      <p:cxnSp>
        <p:nvCxnSpPr>
          <p:cNvPr id="209" name="Straight Connector 208"/>
          <p:cNvCxnSpPr/>
          <p:nvPr/>
        </p:nvCxnSpPr>
        <p:spPr>
          <a:xfrm flipH="1" flipV="1">
            <a:off x="2489406" y="1946473"/>
            <a:ext cx="0" cy="2993105"/>
          </a:xfrm>
          <a:prstGeom prst="line">
            <a:avLst/>
          </a:prstGeom>
          <a:noFill/>
          <a:ln w="38100" cap="flat" cmpd="sng" algn="ctr">
            <a:solidFill>
              <a:srgbClr val="D95319"/>
            </a:solidFill>
            <a:prstDash val="solid"/>
            <a:miter lim="800000"/>
          </a:ln>
          <a:effectLst/>
        </p:spPr>
      </p:cxnSp>
      <p:grpSp>
        <p:nvGrpSpPr>
          <p:cNvPr id="213" name="Group 212"/>
          <p:cNvGrpSpPr/>
          <p:nvPr/>
        </p:nvGrpSpPr>
        <p:grpSpPr>
          <a:xfrm>
            <a:off x="554033" y="2418902"/>
            <a:ext cx="723403" cy="658898"/>
            <a:chOff x="716814" y="2653295"/>
            <a:chExt cx="723403" cy="658898"/>
          </a:xfrm>
        </p:grpSpPr>
        <p:sp>
          <p:nvSpPr>
            <p:cNvPr id="127" name="Oval 126"/>
            <p:cNvSpPr/>
            <p:nvPr/>
          </p:nvSpPr>
          <p:spPr>
            <a:xfrm rot="16200000">
              <a:off x="1256601" y="2831718"/>
              <a:ext cx="208350" cy="158883"/>
            </a:xfrm>
            <a:prstGeom prst="ellipse">
              <a:avLst/>
            </a:prstGeom>
            <a:solidFill>
              <a:srgbClr val="FFC000"/>
            </a:solidFill>
            <a:ln w="28575" cap="flat" cmpd="sng" algn="ctr">
              <a:solidFill>
                <a:srgbClr val="FFC000"/>
              </a:solidFill>
              <a:prstDash val="solid"/>
              <a:miter lim="800000"/>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EFAFE971-BBC0-477C-9A19-0F0A6CB8F7AA}"/>
                    </a:ext>
                  </a:extLst>
                </p:cNvPr>
                <p:cNvSpPr txBox="1"/>
                <p:nvPr/>
              </p:nvSpPr>
              <p:spPr>
                <a:xfrm>
                  <a:off x="716814" y="2653295"/>
                  <a:ext cx="681532" cy="6588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ctrlPr>
                          </m:sSupPr>
                          <m:e>
                            <m: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𝒊</m:t>
                            </m:r>
                          </m:e>
                          <m:sup>
                            <m:r>
                              <a:rPr kumimoji="0" lang="en-US" sz="3600" b="1" i="1" u="none" strike="noStrike" kern="0" cap="none" spc="0" normalizeH="0" baseline="0" noProof="0" smtClean="0">
                                <a:ln>
                                  <a:noFill/>
                                </a:ln>
                                <a:solidFill>
                                  <a:srgbClr val="FFC000"/>
                                </a:solidFill>
                                <a:effectLst/>
                                <a:uLnTx/>
                                <a:uFillTx/>
                                <a:latin typeface="Cambria Math" panose="02040503050406030204" pitchFamily="18" charset="0"/>
                                <a:ea typeface="+mn-ea"/>
                                <a:cs typeface="+mn-cs"/>
                              </a:rPr>
                              <m:t>𝟐</m:t>
                            </m:r>
                          </m:sup>
                        </m:sSup>
                      </m:oMath>
                    </m:oMathPara>
                  </a14:m>
                  <a:endParaRPr kumimoji="0" lang="en-US" sz="3200" b="1" i="0" u="none" strike="noStrike" kern="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131" name="TextBox 130">
                  <a:extLst>
                    <a:ext uri="{FF2B5EF4-FFF2-40B4-BE49-F238E27FC236}">
                      <a16:creationId xmlns:a16="http://schemas.microsoft.com/office/drawing/2014/main" id="{EFAFE971-BBC0-477C-9A19-0F0A6CB8F7AA}"/>
                    </a:ext>
                  </a:extLst>
                </p:cNvPr>
                <p:cNvSpPr txBox="1">
                  <a:spLocks noRot="1" noChangeAspect="1" noMove="1" noResize="1" noEditPoints="1" noAdjustHandles="1" noChangeArrowheads="1" noChangeShapeType="1" noTextEdit="1"/>
                </p:cNvSpPr>
                <p:nvPr/>
              </p:nvSpPr>
              <p:spPr>
                <a:xfrm>
                  <a:off x="716814" y="2653295"/>
                  <a:ext cx="681532" cy="658898"/>
                </a:xfrm>
                <a:prstGeom prst="rect">
                  <a:avLst/>
                </a:prstGeom>
                <a:blipFill>
                  <a:blip r:embed="rId7"/>
                  <a:stretch>
                    <a:fillRect/>
                  </a:stretch>
                </a:blipFill>
              </p:spPr>
              <p:txBody>
                <a:bodyPr/>
                <a:lstStyle/>
                <a:p>
                  <a:r>
                    <a:rPr lang="he-IL">
                      <a:noFill/>
                    </a:rPr>
                    <a:t> </a:t>
                  </a:r>
                </a:p>
              </p:txBody>
            </p:sp>
          </mc:Fallback>
        </mc:AlternateContent>
      </p:grpSp>
      <p:grpSp>
        <p:nvGrpSpPr>
          <p:cNvPr id="215" name="Group 214"/>
          <p:cNvGrpSpPr/>
          <p:nvPr/>
        </p:nvGrpSpPr>
        <p:grpSpPr>
          <a:xfrm>
            <a:off x="598941" y="4162745"/>
            <a:ext cx="774336" cy="941343"/>
            <a:chOff x="761664" y="4346984"/>
            <a:chExt cx="681532" cy="733000"/>
          </a:xfrm>
        </p:grpSpPr>
        <p:sp>
          <p:nvSpPr>
            <p:cNvPr id="126" name="Oval 125"/>
            <p:cNvSpPr/>
            <p:nvPr/>
          </p:nvSpPr>
          <p:spPr>
            <a:xfrm rot="16200000">
              <a:off x="1233061" y="4351165"/>
              <a:ext cx="148206" cy="139843"/>
            </a:xfrm>
            <a:prstGeom prst="ellipse">
              <a:avLst/>
            </a:prstGeom>
            <a:solidFill>
              <a:srgbClr val="FF0000"/>
            </a:solidFill>
            <a:ln w="28575" cap="flat" cmpd="sng" algn="ctr">
              <a:solidFill>
                <a:srgbClr val="FF0000"/>
              </a:solidFill>
              <a:prstDash val="solid"/>
              <a:miter lim="800000"/>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77712B40-8344-4678-925E-404C9075E2F6}"/>
                    </a:ext>
                  </a:extLst>
                </p:cNvPr>
                <p:cNvSpPr txBox="1"/>
                <p:nvPr/>
              </p:nvSpPr>
              <p:spPr>
                <a:xfrm>
                  <a:off x="761664" y="4421086"/>
                  <a:ext cx="681532" cy="6588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t>𝒊</m:t>
                            </m:r>
                          </m:e>
                          <m:sup>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t>𝟏</m:t>
                            </m:r>
                          </m:sup>
                        </m:sSup>
                      </m:oMath>
                    </m:oMathPara>
                  </a14:m>
                  <a:endParaRPr kumimoji="0" lang="en-US" sz="32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30" name="TextBox 129">
                  <a:extLst>
                    <a:ext uri="{FF2B5EF4-FFF2-40B4-BE49-F238E27FC236}">
                      <a16:creationId xmlns:a16="http://schemas.microsoft.com/office/drawing/2014/main" id="{77712B40-8344-4678-925E-404C9075E2F6}"/>
                    </a:ext>
                  </a:extLst>
                </p:cNvPr>
                <p:cNvSpPr txBox="1">
                  <a:spLocks noRot="1" noChangeAspect="1" noMove="1" noResize="1" noEditPoints="1" noAdjustHandles="1" noChangeArrowheads="1" noChangeShapeType="1" noTextEdit="1"/>
                </p:cNvSpPr>
                <p:nvPr/>
              </p:nvSpPr>
              <p:spPr>
                <a:xfrm>
                  <a:off x="761664" y="4421086"/>
                  <a:ext cx="681532" cy="658898"/>
                </a:xfrm>
                <a:prstGeom prst="rect">
                  <a:avLst/>
                </a:prstGeom>
                <a:blipFill>
                  <a:blip r:embed="rId8"/>
                  <a:stretch>
                    <a:fillRect/>
                  </a:stretch>
                </a:blipFill>
              </p:spPr>
              <p:txBody>
                <a:bodyPr/>
                <a:lstStyle/>
                <a:p>
                  <a:r>
                    <a:rPr lang="LID4096">
                      <a:noFill/>
                    </a:rPr>
                    <a:t> </a:t>
                  </a:r>
                </a:p>
              </p:txBody>
            </p:sp>
          </mc:Fallback>
        </mc:AlternateContent>
      </p:grpSp>
      <p:sp>
        <p:nvSpPr>
          <p:cNvPr id="238" name="Freeform 237"/>
          <p:cNvSpPr/>
          <p:nvPr/>
        </p:nvSpPr>
        <p:spPr>
          <a:xfrm>
            <a:off x="6630144" y="889391"/>
            <a:ext cx="4340714" cy="597829"/>
          </a:xfrm>
          <a:custGeom>
            <a:avLst/>
            <a:gdLst>
              <a:gd name="connsiteX0" fmla="*/ 0 w 4587240"/>
              <a:gd name="connsiteY0" fmla="*/ 0 h 632460"/>
              <a:gd name="connsiteX1" fmla="*/ 4587240 w 4587240"/>
              <a:gd name="connsiteY1" fmla="*/ 632460 h 632460"/>
            </a:gdLst>
            <a:ahLst/>
            <a:cxnLst>
              <a:cxn ang="0">
                <a:pos x="connsiteX0" y="connsiteY0"/>
              </a:cxn>
              <a:cxn ang="0">
                <a:pos x="connsiteX1" y="connsiteY1"/>
              </a:cxn>
            </a:cxnLst>
            <a:rect l="l" t="t" r="r" b="b"/>
            <a:pathLst>
              <a:path w="4587240" h="632460">
                <a:moveTo>
                  <a:pt x="0" y="0"/>
                </a:moveTo>
                <a:lnTo>
                  <a:pt x="4587240" y="632460"/>
                </a:lnTo>
              </a:path>
            </a:pathLst>
          </a:custGeom>
          <a:noFill/>
          <a:ln w="889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40" name="Freeform 239"/>
          <p:cNvSpPr/>
          <p:nvPr/>
        </p:nvSpPr>
        <p:spPr>
          <a:xfrm>
            <a:off x="6608513" y="939810"/>
            <a:ext cx="4268609" cy="4508924"/>
          </a:xfrm>
          <a:custGeom>
            <a:avLst/>
            <a:gdLst>
              <a:gd name="connsiteX0" fmla="*/ 0 w 4511040"/>
              <a:gd name="connsiteY0" fmla="*/ 0 h 4770120"/>
              <a:gd name="connsiteX1" fmla="*/ 1120140 w 4511040"/>
              <a:gd name="connsiteY1" fmla="*/ 3688080 h 4770120"/>
              <a:gd name="connsiteX2" fmla="*/ 1706880 w 4511040"/>
              <a:gd name="connsiteY2" fmla="*/ 4457700 h 4770120"/>
              <a:gd name="connsiteX3" fmla="*/ 2240280 w 4511040"/>
              <a:gd name="connsiteY3" fmla="*/ 4678680 h 4770120"/>
              <a:gd name="connsiteX4" fmla="*/ 4511040 w 4511040"/>
              <a:gd name="connsiteY4" fmla="*/ 4770120 h 477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770120">
                <a:moveTo>
                  <a:pt x="0" y="0"/>
                </a:moveTo>
                <a:lnTo>
                  <a:pt x="1120140" y="3688080"/>
                </a:lnTo>
                <a:lnTo>
                  <a:pt x="1706880" y="4457700"/>
                </a:lnTo>
                <a:lnTo>
                  <a:pt x="2240280" y="4678680"/>
                </a:lnTo>
                <a:lnTo>
                  <a:pt x="4511040" y="4770120"/>
                </a:lnTo>
              </a:path>
            </a:pathLst>
          </a:custGeom>
          <a:noFill/>
          <a:ln w="889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241" name="Freeform 240"/>
          <p:cNvSpPr/>
          <p:nvPr/>
        </p:nvSpPr>
        <p:spPr>
          <a:xfrm>
            <a:off x="6601302" y="932607"/>
            <a:ext cx="4283030" cy="4508924"/>
          </a:xfrm>
          <a:custGeom>
            <a:avLst/>
            <a:gdLst>
              <a:gd name="connsiteX0" fmla="*/ 0 w 4526280"/>
              <a:gd name="connsiteY0" fmla="*/ 0 h 4815840"/>
              <a:gd name="connsiteX1" fmla="*/ 251460 w 4526280"/>
              <a:gd name="connsiteY1" fmla="*/ 2804160 h 4815840"/>
              <a:gd name="connsiteX2" fmla="*/ 388620 w 4526280"/>
              <a:gd name="connsiteY2" fmla="*/ 4023360 h 4815840"/>
              <a:gd name="connsiteX3" fmla="*/ 571500 w 4526280"/>
              <a:gd name="connsiteY3" fmla="*/ 4526280 h 4815840"/>
              <a:gd name="connsiteX4" fmla="*/ 662940 w 4526280"/>
              <a:gd name="connsiteY4" fmla="*/ 4671060 h 4815840"/>
              <a:gd name="connsiteX5" fmla="*/ 1021080 w 4526280"/>
              <a:gd name="connsiteY5" fmla="*/ 4770120 h 4815840"/>
              <a:gd name="connsiteX6" fmla="*/ 2293620 w 4526280"/>
              <a:gd name="connsiteY6" fmla="*/ 4792980 h 4815840"/>
              <a:gd name="connsiteX7" fmla="*/ 4526280 w 4526280"/>
              <a:gd name="connsiteY7" fmla="*/ 4815840 h 481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280" h="4815840">
                <a:moveTo>
                  <a:pt x="0" y="0"/>
                </a:moveTo>
                <a:lnTo>
                  <a:pt x="251460" y="2804160"/>
                </a:lnTo>
                <a:lnTo>
                  <a:pt x="388620" y="4023360"/>
                </a:lnTo>
                <a:lnTo>
                  <a:pt x="571500" y="4526280"/>
                </a:lnTo>
                <a:lnTo>
                  <a:pt x="662940" y="4671060"/>
                </a:lnTo>
                <a:lnTo>
                  <a:pt x="1021080" y="4770120"/>
                </a:lnTo>
                <a:lnTo>
                  <a:pt x="2293620" y="4792980"/>
                </a:lnTo>
                <a:lnTo>
                  <a:pt x="4526280" y="4815840"/>
                </a:lnTo>
              </a:path>
            </a:pathLst>
          </a:custGeom>
          <a:ln w="88900">
            <a:prstDash val="solid"/>
          </a:ln>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320" name="TextBox 319">
            <a:extLst>
              <a:ext uri="{FF2B5EF4-FFF2-40B4-BE49-F238E27FC236}">
                <a16:creationId xmlns:a16="http://schemas.microsoft.com/office/drawing/2014/main" id="{FA2813A7-832E-4692-8416-7BDDE95703E4}"/>
              </a:ext>
            </a:extLst>
          </p:cNvPr>
          <p:cNvSpPr txBox="1"/>
          <p:nvPr/>
        </p:nvSpPr>
        <p:spPr>
          <a:xfrm rot="1264368">
            <a:off x="931120" y="5243339"/>
            <a:ext cx="221098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Far-field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sp>
        <p:nvSpPr>
          <p:cNvPr id="321" name="TextBox 320">
            <a:extLst>
              <a:ext uri="{FF2B5EF4-FFF2-40B4-BE49-F238E27FC236}">
                <a16:creationId xmlns:a16="http://schemas.microsoft.com/office/drawing/2014/main" id="{FA2813A7-832E-4692-8416-7BDDE95703E4}"/>
              </a:ext>
            </a:extLst>
          </p:cNvPr>
          <p:cNvSpPr txBox="1"/>
          <p:nvPr/>
        </p:nvSpPr>
        <p:spPr>
          <a:xfrm rot="1489697">
            <a:off x="2728154" y="5478601"/>
            <a:ext cx="273907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Near-field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grpSp>
        <p:nvGrpSpPr>
          <p:cNvPr id="1076" name="Group 1075"/>
          <p:cNvGrpSpPr/>
          <p:nvPr/>
        </p:nvGrpSpPr>
        <p:grpSpPr>
          <a:xfrm>
            <a:off x="5933334" y="632210"/>
            <a:ext cx="5882842" cy="5359437"/>
            <a:chOff x="6010425" y="1202657"/>
            <a:chExt cx="5882842" cy="5359437"/>
          </a:xfrm>
        </p:grpSpPr>
        <p:cxnSp>
          <p:nvCxnSpPr>
            <p:cNvPr id="232" name="Straight Arrow Connector 231"/>
            <p:cNvCxnSpPr/>
            <p:nvPr/>
          </p:nvCxnSpPr>
          <p:spPr>
            <a:xfrm flipH="1" flipV="1">
              <a:off x="6671183" y="1202657"/>
              <a:ext cx="4079" cy="480932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6678393" y="6011978"/>
              <a:ext cx="4686818" cy="216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rot="16200000">
              <a:off x="4800994" y="3337331"/>
              <a:ext cx="2855716" cy="43685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Correlation</a:t>
              </a: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DEDF5716-FF87-42EA-9312-A22ECAEDA1C9}"/>
                    </a:ext>
                  </a:extLst>
                </p:cNvPr>
                <p:cNvSpPr txBox="1"/>
                <p:nvPr/>
              </p:nvSpPr>
              <p:spPr>
                <a:xfrm>
                  <a:off x="9333585" y="5951154"/>
                  <a:ext cx="700484" cy="61094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3600" b="1" i="0"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𝚫</m:t>
                            </m:r>
                          </m:e>
                          <m:sub>
                            <m:r>
                              <a:rPr kumimoji="0" lang="en-US" sz="36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𝒊</m:t>
                            </m:r>
                          </m:sub>
                        </m:sSub>
                      </m:oMath>
                    </m:oMathPara>
                  </a14:m>
                  <a:endPar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248" name="TextBox 247">
                  <a:extLst>
                    <a:ext uri="{FF2B5EF4-FFF2-40B4-BE49-F238E27FC236}">
                      <a16:creationId xmlns:a16="http://schemas.microsoft.com/office/drawing/2014/main" id="{DEDF5716-FF87-42EA-9312-A22ECAEDA1C9}"/>
                    </a:ext>
                  </a:extLst>
                </p:cNvPr>
                <p:cNvSpPr txBox="1">
                  <a:spLocks noRot="1" noChangeAspect="1" noMove="1" noResize="1" noEditPoints="1" noAdjustHandles="1" noChangeArrowheads="1" noChangeShapeType="1" noTextEdit="1"/>
                </p:cNvSpPr>
                <p:nvPr/>
              </p:nvSpPr>
              <p:spPr>
                <a:xfrm>
                  <a:off x="9333585" y="5951154"/>
                  <a:ext cx="700484" cy="610940"/>
                </a:xfrm>
                <a:prstGeom prst="rect">
                  <a:avLst/>
                </a:prstGeom>
                <a:blipFill>
                  <a:blip r:embed="rId9"/>
                  <a:stretch>
                    <a:fillRect/>
                  </a:stretch>
                </a:blipFill>
              </p:spPr>
              <p:txBody>
                <a:bodyPr/>
                <a:lstStyle/>
                <a:p>
                  <a:r>
                    <a:rPr lang="LID4096">
                      <a:noFill/>
                    </a:rPr>
                    <a:t> </a:t>
                  </a:r>
                </a:p>
              </p:txBody>
            </p:sp>
          </mc:Fallback>
        </mc:AlternateContent>
        <p:sp>
          <p:nvSpPr>
            <p:cNvPr id="1074" name="TextBox 1073"/>
            <p:cNvSpPr txBox="1"/>
            <p:nvPr/>
          </p:nvSpPr>
          <p:spPr>
            <a:xfrm>
              <a:off x="6022273" y="5651495"/>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0</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3" name="TextBox 322"/>
            <p:cNvSpPr txBox="1"/>
            <p:nvPr/>
          </p:nvSpPr>
          <p:spPr>
            <a:xfrm>
              <a:off x="6100875" y="1236208"/>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4" name="TextBox 323"/>
            <p:cNvSpPr txBox="1"/>
            <p:nvPr/>
          </p:nvSpPr>
          <p:spPr>
            <a:xfrm>
              <a:off x="11337246" y="5858139"/>
              <a:ext cx="556021"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30</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6" name="TextBox 325"/>
            <p:cNvSpPr txBox="1"/>
            <p:nvPr/>
          </p:nvSpPr>
          <p:spPr>
            <a:xfrm>
              <a:off x="9853394" y="6045379"/>
              <a:ext cx="822460" cy="461665"/>
            </a:xfrm>
            <a:prstGeom prst="rect">
              <a:avLst/>
            </a:prstGeom>
            <a:noFill/>
          </p:spPr>
          <p:txBody>
            <a:bodyPr wrap="square" rtlCol="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el-GR"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μ</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a:t>
              </a:r>
              <a:endParaRPr kumimoji="0" lang="he-IL"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8" name="Title 1">
            <a:extLst>
              <a:ext uri="{FF2B5EF4-FFF2-40B4-BE49-F238E27FC236}">
                <a16:creationId xmlns:a16="http://schemas.microsoft.com/office/drawing/2014/main" id="{541747FE-6916-4D1C-889B-74770750C300}"/>
              </a:ext>
            </a:extLst>
          </p:cNvPr>
          <p:cNvSpPr txBox="1">
            <a:spLocks/>
          </p:cNvSpPr>
          <p:nvPr/>
        </p:nvSpPr>
        <p:spPr>
          <a:xfrm>
            <a:off x="104628" y="-88143"/>
            <a:ext cx="8917174" cy="9204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a:ea typeface="+mj-ea"/>
                <a:cs typeface="+mj-cs"/>
              </a:rPr>
              <a:t>ME correlation in near-field  vs.  far-field</a:t>
            </a:r>
          </a:p>
        </p:txBody>
      </p:sp>
      <p:sp>
        <p:nvSpPr>
          <p:cNvPr id="80" name="TextBox 79">
            <a:extLst>
              <a:ext uri="{FF2B5EF4-FFF2-40B4-BE49-F238E27FC236}">
                <a16:creationId xmlns:a16="http://schemas.microsoft.com/office/drawing/2014/main" id="{329633D0-15C2-4AEF-BBAE-AABC73CFC861}"/>
              </a:ext>
            </a:extLst>
          </p:cNvPr>
          <p:cNvSpPr txBox="1"/>
          <p:nvPr/>
        </p:nvSpPr>
        <p:spPr>
          <a:xfrm>
            <a:off x="6394769" y="5512963"/>
            <a:ext cx="338424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source displacement</a:t>
            </a:r>
            <a:endParaRPr kumimoji="0" lang="LID4096"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2" name="TextBox 81">
            <a:extLst>
              <a:ext uri="{FF2B5EF4-FFF2-40B4-BE49-F238E27FC236}">
                <a16:creationId xmlns:a16="http://schemas.microsoft.com/office/drawing/2014/main" id="{AFD48093-7095-408F-B96D-D044A34719F6}"/>
              </a:ext>
            </a:extLst>
          </p:cNvPr>
          <p:cNvSpPr txBox="1"/>
          <p:nvPr/>
        </p:nvSpPr>
        <p:spPr>
          <a:xfrm rot="327022">
            <a:off x="7916311" y="680981"/>
            <a:ext cx="221098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Far-Field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sp>
        <p:nvSpPr>
          <p:cNvPr id="83" name="TextBox 82">
            <a:extLst>
              <a:ext uri="{FF2B5EF4-FFF2-40B4-BE49-F238E27FC236}">
                <a16:creationId xmlns:a16="http://schemas.microsoft.com/office/drawing/2014/main" id="{4146AE05-93FF-44E3-9D73-D821082D9408}"/>
              </a:ext>
            </a:extLst>
          </p:cNvPr>
          <p:cNvSpPr txBox="1"/>
          <p:nvPr/>
        </p:nvSpPr>
        <p:spPr>
          <a:xfrm>
            <a:off x="6657793" y="4472722"/>
            <a:ext cx="156858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FF00"/>
                </a:solidFill>
                <a:effectLst/>
                <a:uLnTx/>
                <a:uFillTx/>
                <a:latin typeface="Calibri"/>
                <a:ea typeface="+mn-ea"/>
                <a:cs typeface="+mn-cs"/>
              </a:rPr>
              <a:t>Near-field</a:t>
            </a:r>
            <a:endParaRPr kumimoji="0" lang="LID4096" sz="2800" b="0" i="1" u="none" strike="noStrike" kern="1200" cap="none" spc="0" normalizeH="0" baseline="0" noProof="0" dirty="0">
              <a:ln>
                <a:noFill/>
              </a:ln>
              <a:solidFill>
                <a:srgbClr val="00FF00"/>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518CF3E8-2B0E-47BA-9A70-D0D113063A90}"/>
              </a:ext>
            </a:extLst>
          </p:cNvPr>
          <p:cNvSpPr txBox="1"/>
          <p:nvPr/>
        </p:nvSpPr>
        <p:spPr>
          <a:xfrm>
            <a:off x="8173639" y="1777359"/>
            <a:ext cx="3916375" cy="1384995"/>
          </a:xfrm>
          <a:prstGeom prst="rect">
            <a:avLst/>
          </a:prstGeom>
          <a:noFill/>
          <a:ln>
            <a:noFill/>
          </a:ln>
        </p:spPr>
        <p:txBody>
          <a:bodyPr wrap="square">
            <a:spAutoFit/>
          </a:bodyPr>
          <a:lstStyle/>
          <a:p>
            <a:r>
              <a:rPr lang="en-US" sz="1400" dirty="0">
                <a:solidFill>
                  <a:schemeClr val="bg1">
                    <a:lumMod val="85000"/>
                  </a:schemeClr>
                </a:solidFill>
                <a:effectLst/>
                <a:latin typeface="Times New Roman" panose="02020603050405020304" pitchFamily="18" charset="0"/>
              </a:rPr>
              <a:t>Bar et al. </a:t>
            </a:r>
            <a:r>
              <a:rPr lang="en-US" sz="1400" b="1" i="1" dirty="0">
                <a:solidFill>
                  <a:schemeClr val="bg1">
                    <a:lumMod val="85000"/>
                  </a:schemeClr>
                </a:solidFill>
                <a:effectLst/>
                <a:latin typeface="Times New Roman" panose="02020603050405020304" pitchFamily="18" charset="0"/>
              </a:rPr>
              <a:t>A Monte Carlo Framework for Rendering Speckle Statistics in Scattering Media. </a:t>
            </a:r>
            <a:r>
              <a:rPr lang="en-US" sz="1400" dirty="0">
                <a:solidFill>
                  <a:schemeClr val="bg1">
                    <a:lumMod val="85000"/>
                  </a:schemeClr>
                </a:solidFill>
                <a:effectLst/>
                <a:latin typeface="Times New Roman" panose="02020603050405020304" pitchFamily="18" charset="0"/>
              </a:rPr>
              <a:t>SIGGRAPH, 2019.</a:t>
            </a:r>
          </a:p>
          <a:p>
            <a:r>
              <a:rPr lang="en-US" sz="1400" dirty="0">
                <a:solidFill>
                  <a:schemeClr val="bg1">
                    <a:lumMod val="85000"/>
                  </a:schemeClr>
                </a:solidFill>
                <a:effectLst/>
                <a:latin typeface="Times New Roman" panose="02020603050405020304" pitchFamily="18" charset="0"/>
              </a:rPr>
              <a:t>Bar et al.  </a:t>
            </a:r>
            <a:r>
              <a:rPr lang="en-US" sz="1400" b="1" i="1" dirty="0">
                <a:solidFill>
                  <a:schemeClr val="bg1">
                    <a:lumMod val="85000"/>
                  </a:schemeClr>
                </a:solidFill>
                <a:effectLst/>
                <a:latin typeface="Times New Roman" panose="02020603050405020304" pitchFamily="18" charset="0"/>
              </a:rPr>
              <a:t>Rendering Near-Field Speckle Statistics in Scattering Media. </a:t>
            </a:r>
          </a:p>
          <a:p>
            <a:r>
              <a:rPr lang="en-US" sz="1400" dirty="0">
                <a:solidFill>
                  <a:schemeClr val="bg1">
                    <a:lumMod val="85000"/>
                  </a:schemeClr>
                </a:solidFill>
                <a:effectLst/>
                <a:latin typeface="Times New Roman" panose="02020603050405020304" pitchFamily="18" charset="0"/>
              </a:rPr>
              <a:t>SIGGRAPH Asia, 2020.</a:t>
            </a:r>
            <a:endParaRPr lang="LID4096" sz="1400" dirty="0">
              <a:solidFill>
                <a:schemeClr val="bg1">
                  <a:lumMod val="85000"/>
                </a:schemeClr>
              </a:solidFill>
            </a:endParaRPr>
          </a:p>
        </p:txBody>
      </p:sp>
      <p:cxnSp>
        <p:nvCxnSpPr>
          <p:cNvPr id="5" name="Straight Arrow Connector 4">
            <a:extLst>
              <a:ext uri="{FF2B5EF4-FFF2-40B4-BE49-F238E27FC236}">
                <a16:creationId xmlns:a16="http://schemas.microsoft.com/office/drawing/2014/main" id="{B54852BD-88B0-4F74-9D38-FC9F50015897}"/>
              </a:ext>
            </a:extLst>
          </p:cNvPr>
          <p:cNvCxnSpPr>
            <a:cxnSpLocks/>
          </p:cNvCxnSpPr>
          <p:nvPr/>
        </p:nvCxnSpPr>
        <p:spPr>
          <a:xfrm>
            <a:off x="9541913" y="1374689"/>
            <a:ext cx="96907" cy="4006018"/>
          </a:xfrm>
          <a:prstGeom prst="straightConnector1">
            <a:avLst/>
          </a:prstGeom>
          <a:ln w="76200">
            <a:solidFill>
              <a:srgbClr val="00FF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33DD520-9C9B-4133-AF4E-805BAEA6A036}"/>
              </a:ext>
            </a:extLst>
          </p:cNvPr>
          <p:cNvSpPr txBox="1"/>
          <p:nvPr/>
        </p:nvSpPr>
        <p:spPr>
          <a:xfrm rot="20561679">
            <a:off x="9637971" y="4728398"/>
            <a:ext cx="2342308" cy="461665"/>
          </a:xfrm>
          <a:prstGeom prst="rect">
            <a:avLst/>
          </a:prstGeom>
          <a:noFill/>
        </p:spPr>
        <p:txBody>
          <a:bodyPr wrap="none" rtlCol="0">
            <a:spAutoFit/>
          </a:bodyPr>
          <a:lstStyle/>
          <a:p>
            <a:r>
              <a:rPr lang="en-US" sz="2400" dirty="0">
                <a:highlight>
                  <a:srgbClr val="00FF00"/>
                </a:highlight>
              </a:rPr>
              <a:t>Zero correlation</a:t>
            </a:r>
            <a:endParaRPr lang="LID4096" sz="2400" dirty="0">
              <a:highlight>
                <a:srgbClr val="00FF00"/>
              </a:highlight>
            </a:endParaRPr>
          </a:p>
        </p:txBody>
      </p:sp>
      <p:sp>
        <p:nvSpPr>
          <p:cNvPr id="319" name="Rectangle: Rounded Corners 318"/>
          <p:cNvSpPr/>
          <p:nvPr/>
        </p:nvSpPr>
        <p:spPr>
          <a:xfrm>
            <a:off x="6470567" y="3447183"/>
            <a:ext cx="5345609" cy="1055608"/>
          </a:xfrm>
          <a:prstGeom prst="roundRect">
            <a:avLst/>
          </a:prstGeom>
          <a:solidFill>
            <a:srgbClr val="FFFF99"/>
          </a:solidFill>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Far-field has higher ME correlation than Near-field</a:t>
            </a:r>
          </a:p>
        </p:txBody>
      </p:sp>
      <p:sp>
        <p:nvSpPr>
          <p:cNvPr id="9" name="Oval 8">
            <a:extLst>
              <a:ext uri="{FF2B5EF4-FFF2-40B4-BE49-F238E27FC236}">
                <a16:creationId xmlns:a16="http://schemas.microsoft.com/office/drawing/2014/main" id="{255AAE9C-11D0-481F-87BA-5336CF52FE24}"/>
              </a:ext>
            </a:extLst>
          </p:cNvPr>
          <p:cNvSpPr/>
          <p:nvPr/>
        </p:nvSpPr>
        <p:spPr>
          <a:xfrm>
            <a:off x="6514277" y="782472"/>
            <a:ext cx="274320" cy="274320"/>
          </a:xfrm>
          <a:prstGeom prst="ellipse">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67" name="Group 66">
            <a:extLst>
              <a:ext uri="{FF2B5EF4-FFF2-40B4-BE49-F238E27FC236}">
                <a16:creationId xmlns:a16="http://schemas.microsoft.com/office/drawing/2014/main" id="{DE43DE2F-A80B-44F2-86B9-C33FF26C2779}"/>
              </a:ext>
            </a:extLst>
          </p:cNvPr>
          <p:cNvGrpSpPr/>
          <p:nvPr/>
        </p:nvGrpSpPr>
        <p:grpSpPr>
          <a:xfrm>
            <a:off x="584030" y="2658292"/>
            <a:ext cx="704259" cy="658898"/>
            <a:chOff x="729131" y="4340039"/>
            <a:chExt cx="704259" cy="658898"/>
          </a:xfrm>
        </p:grpSpPr>
        <p:sp>
          <p:nvSpPr>
            <p:cNvPr id="68" name="Oval 67">
              <a:extLst>
                <a:ext uri="{FF2B5EF4-FFF2-40B4-BE49-F238E27FC236}">
                  <a16:creationId xmlns:a16="http://schemas.microsoft.com/office/drawing/2014/main" id="{52D6FE17-0466-4157-9F82-752E23B1B2FF}"/>
                </a:ext>
              </a:extLst>
            </p:cNvPr>
            <p:cNvSpPr/>
            <p:nvPr/>
          </p:nvSpPr>
          <p:spPr>
            <a:xfrm rot="16200000">
              <a:off x="1249774" y="4371717"/>
              <a:ext cx="208350" cy="158883"/>
            </a:xfrm>
            <a:prstGeom prst="ellipse">
              <a:avLst/>
            </a:prstGeom>
            <a:solidFill>
              <a:srgbClr val="FF0000"/>
            </a:solidFill>
            <a:ln w="28575" cap="flat" cmpd="sng" algn="ctr">
              <a:solidFill>
                <a:srgbClr val="FF0000"/>
              </a:solidFill>
              <a:prstDash val="solid"/>
              <a:miter lim="800000"/>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6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D914560-7DE5-4FD6-AC1F-15E9668EC05C}"/>
                    </a:ext>
                  </a:extLst>
                </p:cNvPr>
                <p:cNvSpPr txBox="1"/>
                <p:nvPr/>
              </p:nvSpPr>
              <p:spPr>
                <a:xfrm>
                  <a:off x="729131" y="4340039"/>
                  <a:ext cx="681532" cy="6588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t>𝒊</m:t>
                            </m:r>
                          </m:e>
                          <m:sup>
                            <m:r>
                              <a:rPr kumimoji="0" lang="en-US" sz="3600" b="1" i="1" u="none" strike="noStrike" kern="0" cap="none" spc="0" normalizeH="0" baseline="0" noProof="0" smtClean="0">
                                <a:ln>
                                  <a:noFill/>
                                </a:ln>
                                <a:solidFill>
                                  <a:srgbClr val="FF0000"/>
                                </a:solidFill>
                                <a:effectLst/>
                                <a:uLnTx/>
                                <a:uFillTx/>
                                <a:latin typeface="Cambria Math" panose="02040503050406030204" pitchFamily="18" charset="0"/>
                                <a:ea typeface="+mn-ea"/>
                                <a:cs typeface="+mn-cs"/>
                              </a:rPr>
                              <m:t>𝟏</m:t>
                            </m:r>
                          </m:sup>
                        </m:sSup>
                      </m:oMath>
                    </m:oMathPara>
                  </a14:m>
                  <a:endParaRPr kumimoji="0" lang="en-US" sz="32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69" name="TextBox 68">
                  <a:extLst>
                    <a:ext uri="{FF2B5EF4-FFF2-40B4-BE49-F238E27FC236}">
                      <a16:creationId xmlns:a16="http://schemas.microsoft.com/office/drawing/2014/main" id="{DD914560-7DE5-4FD6-AC1F-15E9668EC05C}"/>
                    </a:ext>
                  </a:extLst>
                </p:cNvPr>
                <p:cNvSpPr txBox="1">
                  <a:spLocks noRot="1" noChangeAspect="1" noMove="1" noResize="1" noEditPoints="1" noAdjustHandles="1" noChangeArrowheads="1" noChangeShapeType="1" noTextEdit="1"/>
                </p:cNvSpPr>
                <p:nvPr/>
              </p:nvSpPr>
              <p:spPr>
                <a:xfrm>
                  <a:off x="729131" y="4340039"/>
                  <a:ext cx="681532" cy="658898"/>
                </a:xfrm>
                <a:prstGeom prst="rect">
                  <a:avLst/>
                </a:prstGeom>
                <a:blipFill>
                  <a:blip r:embed="rId10"/>
                  <a:stretch>
                    <a:fillRect/>
                  </a:stretch>
                </a:blipFill>
              </p:spPr>
              <p:txBody>
                <a:bodyPr/>
                <a:lstStyle/>
                <a:p>
                  <a:r>
                    <a:rPr lang="LID4096">
                      <a:noFill/>
                    </a:rPr>
                    <a:t> </a:t>
                  </a:r>
                </a:p>
              </p:txBody>
            </p:sp>
          </mc:Fallback>
        </mc:AlternateContent>
      </p:grpSp>
    </p:spTree>
    <p:custDataLst>
      <p:tags r:id="rId1"/>
    </p:custDataLst>
    <p:extLst>
      <p:ext uri="{BB962C8B-B14F-4D97-AF65-F5344CB8AC3E}">
        <p14:creationId xmlns:p14="http://schemas.microsoft.com/office/powerpoint/2010/main" val="24993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3" presetClass="emph" presetSubtype="2" fill="hold" grpId="0" nodeType="withEffect">
                                  <p:stCondLst>
                                    <p:cond delay="0"/>
                                  </p:stCondLst>
                                  <p:childTnLst>
                                    <p:animClr clrSpc="rgb" dir="cw">
                                      <p:cBhvr override="childStyle">
                                        <p:cTn id="8" dur="500" fill="hold"/>
                                        <p:tgtEl>
                                          <p:spTgt spid="60"/>
                                        </p:tgtEl>
                                        <p:attrNameLst>
                                          <p:attrName>style.color</p:attrName>
                                        </p:attrNameLst>
                                      </p:cBhvr>
                                      <p:to>
                                        <a:srgbClr val="777777"/>
                                      </p:to>
                                    </p:animClr>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xit" presetSubtype="0" fill="hold" nodeType="withEffect">
                                  <p:stCondLst>
                                    <p:cond delay="0"/>
                                  </p:stCondLst>
                                  <p:childTnLst>
                                    <p:animEffect transition="out" filter="fade">
                                      <p:cBhvr>
                                        <p:cTn id="25" dur="500"/>
                                        <p:tgtEl>
                                          <p:spTgt spid="215"/>
                                        </p:tgtEl>
                                      </p:cBhvr>
                                    </p:animEffect>
                                    <p:set>
                                      <p:cBhvr>
                                        <p:cTn id="26" dur="1" fill="hold">
                                          <p:stCondLst>
                                            <p:cond delay="499"/>
                                          </p:stCondLst>
                                        </p:cTn>
                                        <p:tgtEl>
                                          <p:spTgt spid="21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50"/>
                                        </p:tgtEl>
                                      </p:cBhvr>
                                    </p:animEffect>
                                    <p:set>
                                      <p:cBhvr>
                                        <p:cTn id="29" dur="1" fill="hold">
                                          <p:stCondLst>
                                            <p:cond delay="499"/>
                                          </p:stCondLst>
                                        </p:cTn>
                                        <p:tgtEl>
                                          <p:spTgt spid="25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2.70833E-6 2.22222E-6 L 0.24206 0.05671 " pathEditMode="relative" rAng="0" ptsTypes="AA">
                                      <p:cBhvr>
                                        <p:cTn id="33" dur="2000" fill="hold"/>
                                        <p:tgtEl>
                                          <p:spTgt spid="9"/>
                                        </p:tgtEl>
                                        <p:attrNameLst>
                                          <p:attrName>ppt_x</p:attrName>
                                          <p:attrName>ppt_y</p:attrName>
                                        </p:attrNameLst>
                                      </p:cBhvr>
                                      <p:rCtr x="12096" y="2824"/>
                                    </p:animMotion>
                                  </p:childTnLst>
                                </p:cTn>
                              </p:par>
                              <p:par>
                                <p:cTn id="34" presetID="42" presetClass="path" presetSubtype="0" accel="50000" decel="50000" fill="hold" nodeType="withEffect">
                                  <p:stCondLst>
                                    <p:cond delay="0"/>
                                  </p:stCondLst>
                                  <p:childTnLst>
                                    <p:animMotion origin="layout" path="M -2.91667E-6 1.85185E-6 L 0.00052 0.20602 " pathEditMode="relative" rAng="0" ptsTypes="AA">
                                      <p:cBhvr>
                                        <p:cTn id="35" dur="2000" fill="hold"/>
                                        <p:tgtEl>
                                          <p:spTgt spid="67"/>
                                        </p:tgtEl>
                                        <p:attrNameLst>
                                          <p:attrName>ppt_x</p:attrName>
                                          <p:attrName>ppt_y</p:attrName>
                                        </p:attrNameLst>
                                      </p:cBhvr>
                                      <p:rCtr x="26" y="10301"/>
                                    </p:animMotion>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50"/>
                                        </p:tgtEl>
                                        <p:attrNameLst>
                                          <p:attrName>style.visibility</p:attrName>
                                        </p:attrNameLst>
                                      </p:cBhvr>
                                      <p:to>
                                        <p:strVal val="visible"/>
                                      </p:to>
                                    </p:set>
                                    <p:animEffect transition="in" filter="fade">
                                      <p:cBhvr>
                                        <p:cTn id="39" dur="500"/>
                                        <p:tgtEl>
                                          <p:spTgt spid="25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6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50"/>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1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15"/>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7"/>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2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2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83"/>
                                        </p:tgtEl>
                                        <p:attrNameLst>
                                          <p:attrName>style.visibility</p:attrName>
                                        </p:attrNameLst>
                                      </p:cBhvr>
                                      <p:to>
                                        <p:strVal val="visible"/>
                                      </p:to>
                                    </p:set>
                                  </p:childTnLst>
                                </p:cTn>
                              </p:par>
                            </p:childTnLst>
                          </p:cTn>
                        </p:par>
                        <p:par>
                          <p:cTn id="72" fill="hold">
                            <p:stCondLst>
                              <p:cond delay="0"/>
                            </p:stCondLst>
                            <p:childTnLst>
                              <p:par>
                                <p:cTn id="73" presetID="22" presetClass="entr" presetSubtype="1" fill="hold"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up)">
                                      <p:cBhvr>
                                        <p:cTn id="75" dur="500"/>
                                        <p:tgtEl>
                                          <p:spTgt spid="5"/>
                                        </p:tgtEl>
                                      </p:cBhvr>
                                    </p:animEffect>
                                  </p:childTnLst>
                                </p:cTn>
                              </p:par>
                            </p:childTnLst>
                          </p:cTn>
                        </p:par>
                        <p:par>
                          <p:cTn id="76" fill="hold">
                            <p:stCondLst>
                              <p:cond delay="500"/>
                            </p:stCondLst>
                            <p:childTnLst>
                              <p:par>
                                <p:cTn id="77" presetID="22" presetClass="entr" presetSubtype="2" fill="hold" grpId="0"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right)">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40" grpId="0" animBg="1"/>
      <p:bldP spid="241" grpId="0" animBg="1"/>
      <p:bldP spid="320" grpId="0"/>
      <p:bldP spid="321" grpId="0"/>
      <p:bldP spid="80" grpId="0"/>
      <p:bldP spid="82" grpId="0"/>
      <p:bldP spid="83" grpId="0"/>
      <p:bldP spid="60" grpId="0"/>
      <p:bldP spid="8" grpId="0"/>
      <p:bldP spid="319" grpId="0" animBg="1"/>
      <p:bldP spid="9" grpId="0"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FIRSTALEVIN@YFUFPHPFUVWXY5LK" val="2703"/>
</p:tagLst>
</file>

<file path=ppt/tags/tag10.xml><?xml version="1.0" encoding="utf-8"?>
<p:tagLst xmlns:a="http://schemas.openxmlformats.org/drawingml/2006/main" xmlns:r="http://schemas.openxmlformats.org/officeDocument/2006/relationships" xmlns:p="http://schemas.openxmlformats.org/presentationml/2006/main">
  <p:tag name="TIMING" val="|57.2|12.1|7.5|1.8"/>
</p:tagLst>
</file>

<file path=ppt/tags/tag11.xml><?xml version="1.0" encoding="utf-8"?>
<p:tagLst xmlns:a="http://schemas.openxmlformats.org/drawingml/2006/main" xmlns:r="http://schemas.openxmlformats.org/officeDocument/2006/relationships" xmlns:p="http://schemas.openxmlformats.org/presentationml/2006/main">
  <p:tag name="TIMING" val="|8|10.9|4.8|6"/>
</p:tagLst>
</file>

<file path=ppt/tags/tag12.xml><?xml version="1.0" encoding="utf-8"?>
<p:tagLst xmlns:a="http://schemas.openxmlformats.org/drawingml/2006/main" xmlns:r="http://schemas.openxmlformats.org/officeDocument/2006/relationships" xmlns:p="http://schemas.openxmlformats.org/presentationml/2006/main">
  <p:tag name="TIMING" val="|10.9|11.6|1.1|10.6|8.2|9.1|12.8|6.3|5.7|5.5|5.9"/>
</p:tagLst>
</file>

<file path=ppt/tags/tag13.xml><?xml version="1.0" encoding="utf-8"?>
<p:tagLst xmlns:a="http://schemas.openxmlformats.org/drawingml/2006/main" xmlns:r="http://schemas.openxmlformats.org/officeDocument/2006/relationships" xmlns:p="http://schemas.openxmlformats.org/presentationml/2006/main">
  <p:tag name="TIMING" val="|30.2|5.1|8.4|6.9|3.6|12.1"/>
</p:tagLst>
</file>

<file path=ppt/tags/tag14.xml><?xml version="1.0" encoding="utf-8"?>
<p:tagLst xmlns:a="http://schemas.openxmlformats.org/drawingml/2006/main" xmlns:r="http://schemas.openxmlformats.org/officeDocument/2006/relationships" xmlns:p="http://schemas.openxmlformats.org/presentationml/2006/main">
  <p:tag name="TIMING" val="|24.9|9.3|5|3.1|7.8"/>
</p:tagLst>
</file>

<file path=ppt/tags/tag15.xml><?xml version="1.0" encoding="utf-8"?>
<p:tagLst xmlns:a="http://schemas.openxmlformats.org/drawingml/2006/main" xmlns:r="http://schemas.openxmlformats.org/officeDocument/2006/relationships" xmlns:p="http://schemas.openxmlformats.org/presentationml/2006/main">
  <p:tag name="TIMING" val="|8.7|1.6|3.7|3.9"/>
</p:tagLst>
</file>

<file path=ppt/tags/tag16.xml><?xml version="1.0" encoding="utf-8"?>
<p:tagLst xmlns:a="http://schemas.openxmlformats.org/drawingml/2006/main" xmlns:r="http://schemas.openxmlformats.org/officeDocument/2006/relationships" xmlns:p="http://schemas.openxmlformats.org/presentationml/2006/main">
  <p:tag name="TIMING" val="|14.9|10|4.5|8.2|15.9"/>
</p:tagLst>
</file>

<file path=ppt/tags/tag17.xml><?xml version="1.0" encoding="utf-8"?>
<p:tagLst xmlns:a="http://schemas.openxmlformats.org/drawingml/2006/main" xmlns:r="http://schemas.openxmlformats.org/officeDocument/2006/relationships" xmlns:p="http://schemas.openxmlformats.org/presentationml/2006/main">
  <p:tag name="TIMING" val="|17.2"/>
</p:tagLst>
</file>

<file path=ppt/tags/tag18.xml><?xml version="1.0" encoding="utf-8"?>
<p:tagLst xmlns:a="http://schemas.openxmlformats.org/drawingml/2006/main" xmlns:r="http://schemas.openxmlformats.org/officeDocument/2006/relationships" xmlns:p="http://schemas.openxmlformats.org/presentationml/2006/main">
  <p:tag name="TIMING" val="|9.7"/>
</p:tagLst>
</file>

<file path=ppt/tags/tag19.xml><?xml version="1.0" encoding="utf-8"?>
<p:tagLst xmlns:a="http://schemas.openxmlformats.org/drawingml/2006/main" xmlns:r="http://schemas.openxmlformats.org/officeDocument/2006/relationships" xmlns:p="http://schemas.openxmlformats.org/presentationml/2006/main">
  <p:tag name="TIMING" val="|4.4|5.9"/>
</p:tagLst>
</file>

<file path=ppt/tags/tag2.xml><?xml version="1.0" encoding="utf-8"?>
<p:tagLst xmlns:a="http://schemas.openxmlformats.org/drawingml/2006/main" xmlns:r="http://schemas.openxmlformats.org/officeDocument/2006/relationships" xmlns:p="http://schemas.openxmlformats.org/presentationml/2006/main">
  <p:tag name="TIMING" val="|7.4|13.8|9|5.5|0.7"/>
</p:tagLst>
</file>

<file path=ppt/tags/tag20.xml><?xml version="1.0" encoding="utf-8"?>
<p:tagLst xmlns:a="http://schemas.openxmlformats.org/drawingml/2006/main" xmlns:r="http://schemas.openxmlformats.org/officeDocument/2006/relationships" xmlns:p="http://schemas.openxmlformats.org/presentationml/2006/main">
  <p:tag name="TIMING" val="|7.6|6.4|3.7"/>
</p:tagLst>
</file>

<file path=ppt/tags/tag21.xml><?xml version="1.0" encoding="utf-8"?>
<p:tagLst xmlns:a="http://schemas.openxmlformats.org/drawingml/2006/main" xmlns:r="http://schemas.openxmlformats.org/officeDocument/2006/relationships" xmlns:p="http://schemas.openxmlformats.org/presentationml/2006/main">
  <p:tag name="TIMING" val="|6.4"/>
</p:tagLst>
</file>

<file path=ppt/tags/tag22.xml><?xml version="1.0" encoding="utf-8"?>
<p:tagLst xmlns:a="http://schemas.openxmlformats.org/drawingml/2006/main" xmlns:r="http://schemas.openxmlformats.org/officeDocument/2006/relationships" xmlns:p="http://schemas.openxmlformats.org/presentationml/2006/main">
  <p:tag name="TIMING" val="|7.1|3.4|8.7"/>
</p:tagLst>
</file>

<file path=ppt/tags/tag23.xml><?xml version="1.0" encoding="utf-8"?>
<p:tagLst xmlns:a="http://schemas.openxmlformats.org/drawingml/2006/main" xmlns:r="http://schemas.openxmlformats.org/officeDocument/2006/relationships" xmlns:p="http://schemas.openxmlformats.org/presentationml/2006/main">
  <p:tag name="TIMING" val="|6.7|3|3.7"/>
</p:tagLst>
</file>

<file path=ppt/tags/tag24.xml><?xml version="1.0" encoding="utf-8"?>
<p:tagLst xmlns:a="http://schemas.openxmlformats.org/drawingml/2006/main" xmlns:r="http://schemas.openxmlformats.org/officeDocument/2006/relationships" xmlns:p="http://schemas.openxmlformats.org/presentationml/2006/main">
  <p:tag name="TIMING" val="|15.9"/>
</p:tagLst>
</file>

<file path=ppt/tags/tag25.xml><?xml version="1.0" encoding="utf-8"?>
<p:tagLst xmlns:a="http://schemas.openxmlformats.org/drawingml/2006/main" xmlns:r="http://schemas.openxmlformats.org/officeDocument/2006/relationships" xmlns:p="http://schemas.openxmlformats.org/presentationml/2006/main">
  <p:tag name="TIMING" val="|14.7|3.2|4.8|14.5|0.9|3.8|4.3"/>
</p:tagLst>
</file>

<file path=ppt/tags/tag3.xml><?xml version="1.0" encoding="utf-8"?>
<p:tagLst xmlns:a="http://schemas.openxmlformats.org/drawingml/2006/main" xmlns:r="http://schemas.openxmlformats.org/officeDocument/2006/relationships" xmlns:p="http://schemas.openxmlformats.org/presentationml/2006/main">
  <p:tag name="TIMING" val="|7|19.8|4.1|0.7|4.2"/>
</p:tagLst>
</file>

<file path=ppt/tags/tag4.xml><?xml version="1.0" encoding="utf-8"?>
<p:tagLst xmlns:a="http://schemas.openxmlformats.org/drawingml/2006/main" xmlns:r="http://schemas.openxmlformats.org/officeDocument/2006/relationships" xmlns:p="http://schemas.openxmlformats.org/presentationml/2006/main">
  <p:tag name="TIMING" val="|7.4|15.7|12.3|9.3|13"/>
</p:tagLst>
</file>

<file path=ppt/tags/tag5.xml><?xml version="1.0" encoding="utf-8"?>
<p:tagLst xmlns:a="http://schemas.openxmlformats.org/drawingml/2006/main" xmlns:r="http://schemas.openxmlformats.org/officeDocument/2006/relationships" xmlns:p="http://schemas.openxmlformats.org/presentationml/2006/main">
  <p:tag name="TIMING" val="|32.1|14.7|1.9|3.2|4.8"/>
</p:tagLst>
</file>

<file path=ppt/tags/tag6.xml><?xml version="1.0" encoding="utf-8"?>
<p:tagLst xmlns:a="http://schemas.openxmlformats.org/drawingml/2006/main" xmlns:r="http://schemas.openxmlformats.org/officeDocument/2006/relationships" xmlns:p="http://schemas.openxmlformats.org/presentationml/2006/main">
  <p:tag name="TIMING" val="|19.9|6.3"/>
</p:tagLst>
</file>

<file path=ppt/tags/tag7.xml><?xml version="1.0" encoding="utf-8"?>
<p:tagLst xmlns:a="http://schemas.openxmlformats.org/drawingml/2006/main" xmlns:r="http://schemas.openxmlformats.org/officeDocument/2006/relationships" xmlns:p="http://schemas.openxmlformats.org/presentationml/2006/main">
  <p:tag name="TIMING" val="|19.1|6.9|9.4|26.7|10.1|8.2|4.1"/>
</p:tagLst>
</file>

<file path=ppt/tags/tag8.xml><?xml version="1.0" encoding="utf-8"?>
<p:tagLst xmlns:a="http://schemas.openxmlformats.org/drawingml/2006/main" xmlns:r="http://schemas.openxmlformats.org/officeDocument/2006/relationships" xmlns:p="http://schemas.openxmlformats.org/presentationml/2006/main">
  <p:tag name="TIMING" val="|15.9|5.4|7.4|1.1|7.1|21.3|7|1.4|6.8"/>
</p:tagLst>
</file>

<file path=ppt/tags/tag9.xml><?xml version="1.0" encoding="utf-8"?>
<p:tagLst xmlns:a="http://schemas.openxmlformats.org/drawingml/2006/main" xmlns:r="http://schemas.openxmlformats.org/officeDocument/2006/relationships" xmlns:p="http://schemas.openxmlformats.org/presentationml/2006/main">
  <p:tag name="TIMING" val="|5.1|0.8|0.8|0.8|8.3"/>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0070C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heme1" id="{E6137B72-FBC3-4548-8FCD-E72BCDEC3A86}" vid="{56C6ADD2-0419-4525-AACA-3CA86DF8C007}"/>
    </a:ext>
  </a:extLst>
</a:theme>
</file>

<file path=ppt/theme/theme2.xml><?xml version="1.0" encoding="utf-8"?>
<a:theme xmlns:a="http://schemas.openxmlformats.org/drawingml/2006/main" name="Office Theme">
  <a:themeElements>
    <a:clrScheme name="S2021">
      <a:dk1>
        <a:srgbClr val="000302"/>
      </a:dk1>
      <a:lt1>
        <a:srgbClr val="FFFFFF"/>
      </a:lt1>
      <a:dk2>
        <a:srgbClr val="000302"/>
      </a:dk2>
      <a:lt2>
        <a:srgbClr val="FFFFFF"/>
      </a:lt2>
      <a:accent1>
        <a:srgbClr val="FEE800"/>
      </a:accent1>
      <a:accent2>
        <a:srgbClr val="E1E332"/>
      </a:accent2>
      <a:accent3>
        <a:srgbClr val="00B796"/>
      </a:accent3>
      <a:accent4>
        <a:srgbClr val="0099CE"/>
      </a:accent4>
      <a:accent5>
        <a:srgbClr val="F27176"/>
      </a:accent5>
      <a:accent6>
        <a:srgbClr val="000302"/>
      </a:accent6>
      <a:hlink>
        <a:srgbClr val="0099CE"/>
      </a:hlink>
      <a:folHlink>
        <a:srgbClr val="00B7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BBDB3E3A2A4B47ABD69E85C7D0E0FF" ma:contentTypeVersion="13" ma:contentTypeDescription="Create a new document." ma:contentTypeScope="" ma:versionID="277efcf6e7b27caa780a7a3f1a5d67a8">
  <xsd:schema xmlns:xsd="http://www.w3.org/2001/XMLSchema" xmlns:xs="http://www.w3.org/2001/XMLSchema" xmlns:p="http://schemas.microsoft.com/office/2006/metadata/properties" xmlns:ns3="9b229990-1da6-415a-80a6-c98e09b37864" xmlns:ns4="868311c9-7823-488c-91d2-302232c4cbae" targetNamespace="http://schemas.microsoft.com/office/2006/metadata/properties" ma:root="true" ma:fieldsID="fa2ed1a4d58200307815224793d461b9" ns3:_="" ns4:_="">
    <xsd:import namespace="9b229990-1da6-415a-80a6-c98e09b37864"/>
    <xsd:import namespace="868311c9-7823-488c-91d2-302232c4cba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29990-1da6-415a-80a6-c98e09b37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8311c9-7823-488c-91d2-302232c4cb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83AD45-D911-4756-A9BE-E6893E4FD88B}">
  <ds:schemaRefs>
    <ds:schemaRef ds:uri="http://schemas.microsoft.com/sharepoint/v3/contenttype/forms"/>
  </ds:schemaRefs>
</ds:datastoreItem>
</file>

<file path=customXml/itemProps2.xml><?xml version="1.0" encoding="utf-8"?>
<ds:datastoreItem xmlns:ds="http://schemas.openxmlformats.org/officeDocument/2006/customXml" ds:itemID="{602E6B5B-EDB3-45A4-9908-AFDB8AB6F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229990-1da6-415a-80a6-c98e09b37864"/>
    <ds:schemaRef ds:uri="868311c9-7823-488c-91d2-302232c4cb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41BD05-C22B-4EBC-BD96-3FAD6B4F68B6}">
  <ds:schemaRefs>
    <ds:schemaRef ds:uri="9b229990-1da6-415a-80a6-c98e09b37864"/>
    <ds:schemaRef ds:uri="http://www.w3.org/XML/1998/namespace"/>
    <ds:schemaRef ds:uri="http://schemas.microsoft.com/office/2006/documentManagement/types"/>
    <ds:schemaRef ds:uri="868311c9-7823-488c-91d2-302232c4cbae"/>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257354</TotalTime>
  <Words>4345</Words>
  <Application>Microsoft Office PowerPoint</Application>
  <PresentationFormat>Widescreen</PresentationFormat>
  <Paragraphs>508</Paragraphs>
  <Slides>31</Slides>
  <Notes>31</Notes>
  <HiddenSlides>1</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2_Theme1</vt:lpstr>
      <vt:lpstr>Office Theme</vt:lpstr>
      <vt:lpstr>Imaging with local speckle intensity correlations:  theory and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Depth and Image  from a Single Image</dc:title>
  <dc:creator>user</dc:creator>
  <cp:lastModifiedBy>Marina Alterman</cp:lastModifiedBy>
  <cp:revision>2769</cp:revision>
  <cp:lastPrinted>2021-05-26T16:13:00Z</cp:lastPrinted>
  <dcterms:created xsi:type="dcterms:W3CDTF">2007-04-17T18:08:56Z</dcterms:created>
  <dcterms:modified xsi:type="dcterms:W3CDTF">2021-06-23T11:47:20Z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0x010100AFBBDB3E3A2A4B47ABD69E85C7D0E0FF</vt:lpwstr>
  </property>
</Properties>
</file>