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06" r:id="rId5"/>
  </p:sldMasterIdLst>
  <p:notesMasterIdLst>
    <p:notesMasterId r:id="rId47"/>
  </p:notesMasterIdLst>
  <p:handoutMasterIdLst>
    <p:handoutMasterId r:id="rId48"/>
  </p:handoutMasterIdLst>
  <p:sldIdLst>
    <p:sldId id="1803" r:id="rId6"/>
    <p:sldId id="1984" r:id="rId7"/>
    <p:sldId id="1944" r:id="rId8"/>
    <p:sldId id="1945" r:id="rId9"/>
    <p:sldId id="1946" r:id="rId10"/>
    <p:sldId id="1947" r:id="rId11"/>
    <p:sldId id="1949" r:id="rId12"/>
    <p:sldId id="1993" r:id="rId13"/>
    <p:sldId id="1987" r:id="rId14"/>
    <p:sldId id="1988" r:id="rId15"/>
    <p:sldId id="1989" r:id="rId16"/>
    <p:sldId id="1990" r:id="rId17"/>
    <p:sldId id="1991" r:id="rId18"/>
    <p:sldId id="1992" r:id="rId19"/>
    <p:sldId id="1971" r:id="rId20"/>
    <p:sldId id="1983" r:id="rId21"/>
    <p:sldId id="1965" r:id="rId22"/>
    <p:sldId id="1986" r:id="rId23"/>
    <p:sldId id="1961" r:id="rId24"/>
    <p:sldId id="1957" r:id="rId25"/>
    <p:sldId id="1958" r:id="rId26"/>
    <p:sldId id="1959" r:id="rId27"/>
    <p:sldId id="1977" r:id="rId28"/>
    <p:sldId id="1978" r:id="rId29"/>
    <p:sldId id="1979" r:id="rId30"/>
    <p:sldId id="1982" r:id="rId31"/>
    <p:sldId id="1980" r:id="rId32"/>
    <p:sldId id="1981" r:id="rId33"/>
    <p:sldId id="1994" r:id="rId34"/>
    <p:sldId id="1948" r:id="rId35"/>
    <p:sldId id="1966" r:id="rId36"/>
    <p:sldId id="1967" r:id="rId37"/>
    <p:sldId id="1952" r:id="rId38"/>
    <p:sldId id="1954" r:id="rId39"/>
    <p:sldId id="1973" r:id="rId40"/>
    <p:sldId id="1963" r:id="rId41"/>
    <p:sldId id="1985" r:id="rId42"/>
    <p:sldId id="1974" r:id="rId43"/>
    <p:sldId id="1975" r:id="rId44"/>
    <p:sldId id="1976" r:id="rId45"/>
    <p:sldId id="1970" r:id="rId46"/>
  </p:sldIdLst>
  <p:sldSz cx="12192000" cy="6858000"/>
  <p:notesSz cx="7315200" cy="9601200"/>
  <p:custDataLst>
    <p:tags r:id="rId49"/>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r" defTabSz="914400" rtl="1" eaLnBrk="1" latinLnBrk="0" hangingPunct="1">
      <a:defRPr kern="1200">
        <a:solidFill>
          <a:schemeClr val="tx1"/>
        </a:solidFill>
        <a:latin typeface="Arial" panose="020B0604020202020204" pitchFamily="34" charset="0"/>
        <a:ea typeface="+mn-ea"/>
        <a:cs typeface="+mn-cs"/>
      </a:defRPr>
    </a:lvl6pPr>
    <a:lvl7pPr marL="2743200" algn="r" defTabSz="914400" rtl="1" eaLnBrk="1" latinLnBrk="0" hangingPunct="1">
      <a:defRPr kern="1200">
        <a:solidFill>
          <a:schemeClr val="tx1"/>
        </a:solidFill>
        <a:latin typeface="Arial" panose="020B0604020202020204" pitchFamily="34" charset="0"/>
        <a:ea typeface="+mn-ea"/>
        <a:cs typeface="+mn-cs"/>
      </a:defRPr>
    </a:lvl7pPr>
    <a:lvl8pPr marL="3200400" algn="r" defTabSz="914400" rtl="1" eaLnBrk="1" latinLnBrk="0" hangingPunct="1">
      <a:defRPr kern="1200">
        <a:solidFill>
          <a:schemeClr val="tx1"/>
        </a:solidFill>
        <a:latin typeface="Arial" panose="020B0604020202020204" pitchFamily="34" charset="0"/>
        <a:ea typeface="+mn-ea"/>
        <a:cs typeface="+mn-cs"/>
      </a:defRPr>
    </a:lvl8pPr>
    <a:lvl9pPr marL="3657600" algn="r" defTabSz="914400" rtl="1"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F99"/>
    <a:srgbClr val="FFFFCC"/>
    <a:srgbClr val="FF9900"/>
    <a:srgbClr val="FF6600"/>
    <a:srgbClr val="FFCC00"/>
    <a:srgbClr val="D6A300"/>
    <a:srgbClr val="FFCC66"/>
    <a:srgbClr val="00FF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65" autoAdjust="0"/>
    <p:restoredTop sz="72938" autoAdjust="0"/>
  </p:normalViewPr>
  <p:slideViewPr>
    <p:cSldViewPr snapToGrid="0">
      <p:cViewPr varScale="1">
        <p:scale>
          <a:sx n="56" d="100"/>
          <a:sy n="56" d="100"/>
        </p:scale>
        <p:origin x="728"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41" d="100"/>
        <a:sy n="41" d="100"/>
      </p:scale>
      <p:origin x="0" y="0"/>
    </p:cViewPr>
  </p:sorterViewPr>
  <p:notesViewPr>
    <p:cSldViewPr snapToGrid="0">
      <p:cViewPr varScale="1">
        <p:scale>
          <a:sx n="56" d="100"/>
          <a:sy n="56" d="100"/>
        </p:scale>
        <p:origin x="2508" y="5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8850" name="Rectangle 2"/>
          <p:cNvSpPr>
            <a:spLocks noGrp="1" noChangeArrowheads="1"/>
          </p:cNvSpPr>
          <p:nvPr>
            <p:ph type="hdr" sz="quarter"/>
          </p:nvPr>
        </p:nvSpPr>
        <p:spPr bwMode="auto">
          <a:xfrm>
            <a:off x="0" y="0"/>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lvl1pPr defTabSz="965650">
              <a:defRPr sz="1200"/>
            </a:lvl1pPr>
          </a:lstStyle>
          <a:p>
            <a:endParaRPr lang="he-IL" altLang="he-IL" dirty="0">
              <a:solidFill>
                <a:srgbClr val="FFFF99"/>
              </a:solidFill>
            </a:endParaRPr>
          </a:p>
        </p:txBody>
      </p:sp>
      <p:sp>
        <p:nvSpPr>
          <p:cNvPr id="2638851" name="Rectangle 3"/>
          <p:cNvSpPr>
            <a:spLocks noGrp="1" noChangeArrowheads="1"/>
          </p:cNvSpPr>
          <p:nvPr>
            <p:ph type="dt" sz="quarter" idx="1"/>
          </p:nvPr>
        </p:nvSpPr>
        <p:spPr bwMode="auto">
          <a:xfrm>
            <a:off x="4143064" y="0"/>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lvl1pPr algn="r" defTabSz="965650">
              <a:defRPr sz="1200"/>
            </a:lvl1pPr>
          </a:lstStyle>
          <a:p>
            <a:endParaRPr lang="he-IL" altLang="he-IL"/>
          </a:p>
        </p:txBody>
      </p:sp>
      <p:sp>
        <p:nvSpPr>
          <p:cNvPr id="2638852" name="Rectangle 4"/>
          <p:cNvSpPr>
            <a:spLocks noGrp="1" noChangeArrowheads="1"/>
          </p:cNvSpPr>
          <p:nvPr>
            <p:ph type="ftr" sz="quarter" idx="2"/>
          </p:nvPr>
        </p:nvSpPr>
        <p:spPr bwMode="auto">
          <a:xfrm>
            <a:off x="0" y="9120156"/>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b" anchorCtr="0" compatLnSpc="1">
            <a:prstTxWarp prst="textNoShape">
              <a:avLst/>
            </a:prstTxWarp>
          </a:bodyPr>
          <a:lstStyle>
            <a:lvl1pPr defTabSz="965650">
              <a:defRPr sz="1200"/>
            </a:lvl1pPr>
          </a:lstStyle>
          <a:p>
            <a:endParaRPr lang="he-IL" altLang="he-IL"/>
          </a:p>
        </p:txBody>
      </p:sp>
      <p:sp>
        <p:nvSpPr>
          <p:cNvPr id="2638853" name="Rectangle 5"/>
          <p:cNvSpPr>
            <a:spLocks noGrp="1" noChangeArrowheads="1"/>
          </p:cNvSpPr>
          <p:nvPr>
            <p:ph type="sldNum" sz="quarter" idx="3"/>
          </p:nvPr>
        </p:nvSpPr>
        <p:spPr bwMode="auto">
          <a:xfrm>
            <a:off x="4143064" y="9120156"/>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b" anchorCtr="0" compatLnSpc="1">
            <a:prstTxWarp prst="textNoShape">
              <a:avLst/>
            </a:prstTxWarp>
          </a:bodyPr>
          <a:lstStyle>
            <a:lvl1pPr algn="r" defTabSz="965650">
              <a:defRPr sz="1200"/>
            </a:lvl1pPr>
          </a:lstStyle>
          <a:p>
            <a:fld id="{04A976DF-011A-41FE-A496-09146DB9C2B6}" type="slidenum">
              <a:rPr lang="en-US" altLang="he-IL"/>
              <a:pPr/>
              <a:t>‹#›</a:t>
            </a:fld>
            <a:endParaRPr lang="en-US" altLang="he-IL"/>
          </a:p>
        </p:txBody>
      </p:sp>
    </p:spTree>
    <p:extLst>
      <p:ext uri="{BB962C8B-B14F-4D97-AF65-F5344CB8AC3E}">
        <p14:creationId xmlns:p14="http://schemas.microsoft.com/office/powerpoint/2010/main" val="25601811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lvl1pPr defTabSz="965650">
              <a:defRPr sz="1200"/>
            </a:lvl1pPr>
          </a:lstStyle>
          <a:p>
            <a:endParaRPr lang="he-IL" altLang="he-IL" dirty="0"/>
          </a:p>
        </p:txBody>
      </p:sp>
      <p:sp>
        <p:nvSpPr>
          <p:cNvPr id="4099" name="Rectangle 3"/>
          <p:cNvSpPr>
            <a:spLocks noGrp="1" noChangeArrowheads="1"/>
          </p:cNvSpPr>
          <p:nvPr>
            <p:ph type="dt" idx="1"/>
          </p:nvPr>
        </p:nvSpPr>
        <p:spPr bwMode="auto">
          <a:xfrm>
            <a:off x="4143064" y="0"/>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lvl1pPr algn="r" defTabSz="965650">
              <a:defRPr sz="1200"/>
            </a:lvl1pPr>
          </a:lstStyle>
          <a:p>
            <a:endParaRPr lang="he-IL" altLang="he-IL"/>
          </a:p>
        </p:txBody>
      </p:sp>
      <p:sp>
        <p:nvSpPr>
          <p:cNvPr id="4101" name="Rectangle 5"/>
          <p:cNvSpPr>
            <a:spLocks noGrp="1" noChangeArrowheads="1"/>
          </p:cNvSpPr>
          <p:nvPr>
            <p:ph type="body" sz="quarter" idx="3"/>
          </p:nvPr>
        </p:nvSpPr>
        <p:spPr bwMode="auto">
          <a:xfrm>
            <a:off x="731520" y="4560899"/>
            <a:ext cx="5852160" cy="431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0156"/>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b" anchorCtr="0" compatLnSpc="1">
            <a:prstTxWarp prst="textNoShape">
              <a:avLst/>
            </a:prstTxWarp>
          </a:bodyPr>
          <a:lstStyle>
            <a:lvl1pPr defTabSz="965650">
              <a:defRPr sz="1200"/>
            </a:lvl1pPr>
          </a:lstStyle>
          <a:p>
            <a:endParaRPr lang="he-IL" altLang="he-IL"/>
          </a:p>
        </p:txBody>
      </p:sp>
      <p:sp>
        <p:nvSpPr>
          <p:cNvPr id="4103" name="Rectangle 7"/>
          <p:cNvSpPr>
            <a:spLocks noGrp="1" noChangeArrowheads="1"/>
          </p:cNvSpPr>
          <p:nvPr>
            <p:ph type="sldNum" sz="quarter" idx="5"/>
          </p:nvPr>
        </p:nvSpPr>
        <p:spPr bwMode="auto">
          <a:xfrm>
            <a:off x="4143064" y="9120156"/>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b" anchorCtr="0" compatLnSpc="1">
            <a:prstTxWarp prst="textNoShape">
              <a:avLst/>
            </a:prstTxWarp>
          </a:bodyPr>
          <a:lstStyle>
            <a:lvl1pPr algn="r" defTabSz="965650">
              <a:defRPr sz="1200"/>
            </a:lvl1pPr>
          </a:lstStyle>
          <a:p>
            <a:fld id="{23A20CC4-0099-4779-9E84-30C3BD6C15F2}" type="slidenum">
              <a:rPr lang="en-US" altLang="he-IL"/>
              <a:pPr/>
              <a:t>‹#›</a:t>
            </a:fld>
            <a:endParaRPr lang="en-US" altLang="he-IL"/>
          </a:p>
        </p:txBody>
      </p:sp>
    </p:spTree>
    <p:extLst>
      <p:ext uri="{BB962C8B-B14F-4D97-AF65-F5344CB8AC3E}">
        <p14:creationId xmlns:p14="http://schemas.microsoft.com/office/powerpoint/2010/main" val="318745139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My name is Anat Levin and I will tell you today about a novel and fast approach for wavefront shaping.  </a:t>
            </a:r>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a:t>
            </a:fld>
            <a:endParaRPr lang="en-US" altLang="he-IL"/>
          </a:p>
        </p:txBody>
      </p:sp>
    </p:spTree>
    <p:extLst>
      <p:ext uri="{BB962C8B-B14F-4D97-AF65-F5344CB8AC3E}">
        <p14:creationId xmlns:p14="http://schemas.microsoft.com/office/powerpoint/2010/main" val="174310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 you can see that there is a spread of beads here, in the beginning many of them are excited, but as we proceed the excitation light is focused into one spot and as a result only one of the beads emits light.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Now the decision on how to update the modulation is not based on what the validation camera is seeing but on what the main camera from the other side sees, and let’s have a look at what this camera can image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10</a:t>
            </a:fld>
            <a:endParaRPr lang="en-US" altLang="he-IL"/>
          </a:p>
        </p:txBody>
      </p:sp>
    </p:spTree>
    <p:extLst>
      <p:ext uri="{BB962C8B-B14F-4D97-AF65-F5344CB8AC3E}">
        <p14:creationId xmlns:p14="http://schemas.microsoft.com/office/powerpoint/2010/main" val="3928349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note that even if we manage to focus all the light and excite a single bead, the light will scatter on its way back to the camera, and in the main camera we see yet another speckle pattern.</a:t>
            </a:r>
          </a:p>
          <a:p>
            <a:endParaRPr lang="en-US" dirty="0"/>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11</a:t>
            </a:fld>
            <a:endParaRPr lang="en-US" altLang="he-IL"/>
          </a:p>
        </p:txBody>
      </p:sp>
    </p:spTree>
    <p:extLst>
      <p:ext uri="{BB962C8B-B14F-4D97-AF65-F5344CB8AC3E}">
        <p14:creationId xmlns:p14="http://schemas.microsoft.com/office/powerpoint/2010/main" val="3518829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However if we take the modulation used in the illumination arm and also place the same pattern in the imaging arm we can correct the aberration. </a:t>
            </a:r>
            <a:endParaRPr lang="en-US" dirty="0"/>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12</a:t>
            </a:fld>
            <a:endParaRPr lang="en-US" altLang="he-IL"/>
          </a:p>
        </p:txBody>
      </p:sp>
    </p:spTree>
    <p:extLst>
      <p:ext uri="{BB962C8B-B14F-4D97-AF65-F5344CB8AC3E}">
        <p14:creationId xmlns:p14="http://schemas.microsoft.com/office/powerpoint/2010/main" val="2405315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we can correct the aberration.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So let’s see what this gives us.</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13</a:t>
            </a:fld>
            <a:endParaRPr lang="en-US" altLang="he-IL"/>
          </a:p>
        </p:txBody>
      </p:sp>
    </p:spTree>
    <p:extLst>
      <p:ext uri="{BB962C8B-B14F-4D97-AF65-F5344CB8AC3E}">
        <p14:creationId xmlns:p14="http://schemas.microsoft.com/office/powerpoint/2010/main" val="463820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As the iteration proceed and the excitation focus into a single bead, the emission is also corrected and we see a sharp spot on the main camera.</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So this algorithm converges into a focusing modulation within a very small number of iterations, and this is a big improvement over previous approaches. </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14</a:t>
            </a:fld>
            <a:endParaRPr lang="en-US" altLang="he-IL"/>
          </a:p>
        </p:txBody>
      </p:sp>
    </p:spTree>
    <p:extLst>
      <p:ext uri="{BB962C8B-B14F-4D97-AF65-F5344CB8AC3E}">
        <p14:creationId xmlns:p14="http://schemas.microsoft.com/office/powerpoint/2010/main" val="1122118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Now once we found the modulation for one spot, we want to use it to image a bigger area of beads behind the tissue and not just this one spot.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For that we use the modulation only in the imaging arm. This means that the illumination is not corrected and it excites a wide group of beads. However the light which is scattered from each bead is corrected on its way to the camera.</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Now the memory effect property of speckles implies that the same modulation can help us to correct a local area of fluorescent sources behind the tissue and not only the single bead from which it was computed.</a:t>
            </a:r>
          </a:p>
          <a:p>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15</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6493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 let’s see what we can get with that.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Here are two input speckle images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And here are the beads we managed to image with the main camera using the modulation we have recovered,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and for a reference, here is a direct image of the beads from the validation camera.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Let me mark some regions so you can better compare the result to the ground truth.</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Note that the area we can image with one modulation has a limited extent. The further beads are not imaged, and you can also see that in the periphery of this region we start to get aberrations.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 after we have seen some nice things we can do, I want to move and talk about how we do it.</a:t>
            </a:r>
          </a:p>
          <a:p>
            <a:r>
              <a:rPr lang="en-US" sz="1200" kern="1200" dirty="0">
                <a:solidFill>
                  <a:schemeClr val="tx1"/>
                </a:solidFill>
                <a:effectLst/>
                <a:latin typeface="Arial" charset="0"/>
                <a:ea typeface="+mn-ea"/>
                <a:cs typeface="Arial" charset="0"/>
              </a:rPr>
              <a:t>  </a:t>
            </a: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16</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889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So we use an algorithm called iterative phase conjugation. This algorithm was classically derived for coherent illumination. But fluorescent sources emit incoherent illumination. I will start by explaining the coherent case and then I will discuss the challenges and the benefits in adapting it to the incoherent case.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So let’s assume that instead of fluorescent beads we have behind the tissue some gold particles which reflect a lot of light.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17</a:t>
            </a:fld>
            <a:endParaRPr lang="en-US" altLang="he-IL"/>
          </a:p>
        </p:txBody>
      </p:sp>
    </p:spTree>
    <p:extLst>
      <p:ext uri="{BB962C8B-B14F-4D97-AF65-F5344CB8AC3E}">
        <p14:creationId xmlns:p14="http://schemas.microsoft.com/office/powerpoint/2010/main" val="329674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With our computer controlled light modulator we can send in various illumination wavefronts. And each such wavefront generates some other wavefront at the back of the tissue.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To model the problem mathematically we consider the transmission matrix of the medium, which  describes how each incoming wavefront is mapped into the back plane of the tissue.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Once the wavefront gets to the reflective particles at the back of the tissue it is reflected and scatters back through the tissue, and it generates an outgoing wavefront at the main camera.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consider another transmission matrix To that maps between wavefront at the back plane, to </a:t>
            </a:r>
            <a:r>
              <a:rPr lang="en-US" sz="1800" dirty="0" err="1">
                <a:effectLst/>
                <a:latin typeface="Calibri" panose="020F0502020204030204" pitchFamily="34" charset="0"/>
                <a:ea typeface="Calibri" panose="020F0502020204030204" pitchFamily="34" charset="0"/>
                <a:cs typeface="Arial" panose="020B0604020202020204" pitchFamily="34" charset="0"/>
              </a:rPr>
              <a:t>wavefonts</a:t>
            </a:r>
            <a:r>
              <a:rPr lang="en-US" sz="1800" dirty="0">
                <a:effectLst/>
                <a:latin typeface="Calibri" panose="020F0502020204030204" pitchFamily="34" charset="0"/>
                <a:ea typeface="Calibri" panose="020F0502020204030204" pitchFamily="34" charset="0"/>
                <a:cs typeface="Arial" panose="020B0604020202020204" pitchFamily="34" charset="0"/>
              </a:rPr>
              <a:t> at the main camera.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For ease of visualization I use a different color for each of the 3 wavefronts but in practice the coherent case they are all at the same wavelength.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Overall we will be describing the mapping between incoming illumination to outgoing wavefront at the camera, by a transmission matrix T, which is the multiplication of </a:t>
            </a:r>
            <a:r>
              <a:rPr lang="en-US" sz="1800" dirty="0" err="1">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 and To.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model involves some approximation, and we will come back to what we have neglected here in a few slides.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a:p>
            <a:endParaRPr lang="en-US" dirty="0"/>
          </a:p>
          <a:p>
            <a:r>
              <a:rPr lang="en-US" sz="1800" dirty="0">
                <a:effectLst/>
                <a:latin typeface="Calibri" panose="020F0502020204030204" pitchFamily="34" charset="0"/>
                <a:ea typeface="Calibri" panose="020F0502020204030204" pitchFamily="34" charset="0"/>
                <a:cs typeface="Arial" panose="020B0604020202020204" pitchFamily="34" charset="0"/>
              </a:rPr>
              <a:t>So assuming this </a:t>
            </a:r>
            <a:r>
              <a:rPr lang="en-US" sz="1800" dirty="0" err="1">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 To model, we use the principle of optical wave conjugation.  It tell us that the wavefront coming out of a point, is the conjugate of the wavefront focusing at it, or namely that To is the transpose of </a:t>
            </a:r>
            <a:r>
              <a:rPr lang="en-US" sz="1800" dirty="0" err="1">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18</a:t>
            </a:fld>
            <a:endParaRPr lang="en-US" altLang="he-IL"/>
          </a:p>
        </p:txBody>
      </p:sp>
    </p:spTree>
    <p:extLst>
      <p:ext uri="{BB962C8B-B14F-4D97-AF65-F5344CB8AC3E}">
        <p14:creationId xmlns:p14="http://schemas.microsoft.com/office/powerpoint/2010/main" val="1125067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can show that this also means that if we managed to focus than the outgoing wavefront is equal up to a scale factor to the incoming wavefront.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a mathematical terminology this means that the focusing wavefront is an eigenvector of the transmission matrix 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Arial"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is a nice result, but  every tissue layer has a different transmission matrix and this transmission matrix is very complex and we don’t know it.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But, I will show that we can directly measure the eigenvectors without knowing 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19</a:t>
            </a:fld>
            <a:endParaRPr lang="en-US" altLang="he-IL"/>
          </a:p>
        </p:txBody>
      </p:sp>
    </p:spTree>
    <p:extLst>
      <p:ext uri="{BB962C8B-B14F-4D97-AF65-F5344CB8AC3E}">
        <p14:creationId xmlns:p14="http://schemas.microsoft.com/office/powerpoint/2010/main" val="931397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Imaging inside our body is very hard because incident illumination is scrambled by the internal components of the tissue. As a result, a camera will only see a noisy scattered pattern rather than the actual structure.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A lot of research efforts were devoted to the problem, and today we are going to talk about a particularly attractive approach, known as wavefront shaping.</a:t>
            </a:r>
          </a:p>
          <a:p>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And let me start by explaining what is wavefront shaping.</a:t>
            </a:r>
          </a:p>
          <a:p>
            <a:pPr defTabSz="936834">
              <a:defRPr/>
            </a:pPr>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2</a:t>
            </a:fld>
            <a:endParaRPr lang="en-US" altLang="he-IL" dirty="0"/>
          </a:p>
        </p:txBody>
      </p:sp>
    </p:spTree>
    <p:extLst>
      <p:ext uri="{BB962C8B-B14F-4D97-AF65-F5344CB8AC3E}">
        <p14:creationId xmlns:p14="http://schemas.microsoft.com/office/powerpoint/2010/main" val="701464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For that we exploit the power algorithm, which is widely used to compute eigenvectors numerically. It starts with a random vector and apply T iteratively on it. One can show that this sequence converges exponentially fast to the largest eigenvector of 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do the same here, and moreover, we leverage the optics to do the computation for us.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start by illuminating the tissue with a random wavefront u_0 and measure the output. And by that, the optics has computed for us T of u_0.  This output will be our input in the next iteration. </a:t>
            </a:r>
          </a:p>
          <a:p>
            <a:endParaRPr lang="en-US" dirty="0"/>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20</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8971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We take the next output and reuse it again. And so on.</a:t>
            </a: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21</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2265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algorithm converges to the largest eigenvector of the tissue transmission matrix.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And by that we managed to focus all the light in one spot.</a:t>
            </a:r>
          </a:p>
          <a:p>
            <a:endParaRPr lang="en-US" sz="1200" kern="1200" dirty="0">
              <a:solidFill>
                <a:schemeClr val="tx1"/>
              </a:solidFill>
              <a:effectLst/>
              <a:latin typeface="Arial" charset="0"/>
              <a:ea typeface="+mn-ea"/>
              <a:cs typeface="Arial"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algorithm is known as iterative phase conjugation. And its main advantage is that it converges very fast.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22</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4426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 far I have discussed iterative phase conjugation assuming a fully coherent illumination.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But the coherent case has a problem that I have ignored earlier, and I now want to explain it.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To model the transmission of light in the tissue we considered a transmission matrix </a:t>
            </a:r>
            <a:r>
              <a:rPr lang="en-US" sz="1800" dirty="0" err="1">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 from the input wavefront to the particles behind the tissue, and another transmission matrix To, from the particles back to the sensor. And we assumed that the total propagation of light in the tissue can be described as the product of </a:t>
            </a:r>
            <a:r>
              <a:rPr lang="en-US" sz="1800" dirty="0" err="1">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 and To. This model effectively assumes that there is no multiple scattering between the particles. And moreover, that there is not a lot of backscattering from other components of the tissue. This has limited previous experimental applications of this idea to thin and sparse scenes, where light scatters only once.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To overcome this problem, in this work we aim to focus at fluorescent sources and not at arbitrary reflective particles.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relax the problem, because the emitted light does not excite the neighboring fluorescent  sources again. Also, since the light emitted from the fluorescent sources have a different wavelength, we can filter only this wavelength and we do not measure all the scattering from the tissue itself.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Therefore, with fluorescence, the model can apply for thick tissue layers.</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23</a:t>
            </a:fld>
            <a:endParaRPr lang="en-US" altLang="he-IL"/>
          </a:p>
        </p:txBody>
      </p:sp>
    </p:spTree>
    <p:extLst>
      <p:ext uri="{BB962C8B-B14F-4D97-AF65-F5344CB8AC3E}">
        <p14:creationId xmlns:p14="http://schemas.microsoft.com/office/powerpoint/2010/main" val="3209941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But using fluorescent sources pose a different problem. In the coherent case we can describe the propagation of light using a linear transmission matrix. But in the fluorescent case the wavefronts sums incoherently and that breaks the linear model.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Power iterations are designed for linear operators and if light propagation is no longer linear, it is not clear how they can be applied.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Our contribution is in showing that despite the non-linearity, we can apply iterative phase conjugation using incoherent sources.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Moreover, we show that perhaps surprisingly, this non-linearity actually accelerates the convergence.</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24</a:t>
            </a:fld>
            <a:endParaRPr lang="en-US" altLang="he-IL"/>
          </a:p>
        </p:txBody>
      </p:sp>
    </p:spTree>
    <p:extLst>
      <p:ext uri="{BB962C8B-B14F-4D97-AF65-F5344CB8AC3E}">
        <p14:creationId xmlns:p14="http://schemas.microsoft.com/office/powerpoint/2010/main" val="424925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We prove the following theorem showing that in the coherent case the process converges as an exponential series. But in the incoherent case it converges asymptotically faster, as a doubly exponential series.</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25</a:t>
            </a:fld>
            <a:endParaRPr lang="en-US" altLang="he-IL"/>
          </a:p>
        </p:txBody>
      </p:sp>
    </p:spTree>
    <p:extLst>
      <p:ext uri="{BB962C8B-B14F-4D97-AF65-F5344CB8AC3E}">
        <p14:creationId xmlns:p14="http://schemas.microsoft.com/office/powerpoint/2010/main" val="4188575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our implementation this converged within about 2-6 iterations.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Now there is another issue, which is that to update the modulation we need the phase of the wavefront and not only intensity. To address this, we capture 5 different variants of the same excitation pattern and use a phase diversity optimization to compute phase.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phase acquisition approach is not optimal, and it is well possible that it can be accelerated.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As each update iteration requires 5 images, overall, we need to capture about 10-30 images in order to recover the wavefront shaping modulation pattern.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is orders of magnitudes faster than previous wavefront shaping approaches which captured thousand of trial images before they managed to focus.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26</a:t>
            </a:fld>
            <a:endParaRPr lang="en-US" altLang="he-IL"/>
          </a:p>
        </p:txBody>
      </p:sp>
    </p:spTree>
    <p:extLst>
      <p:ext uri="{BB962C8B-B14F-4D97-AF65-F5344CB8AC3E}">
        <p14:creationId xmlns:p14="http://schemas.microsoft.com/office/powerpoint/2010/main" val="1152880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 would like to acknowledge one limitation of our approach. Which is, that currently, the set of fluorescent sources it can handle should be rather sparse, and we explain the problem in detail the paper.  </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27</a:t>
            </a:fld>
            <a:endParaRPr lang="en-US" altLang="he-IL"/>
          </a:p>
        </p:txBody>
      </p:sp>
    </p:spTree>
    <p:extLst>
      <p:ext uri="{BB962C8B-B14F-4D97-AF65-F5344CB8AC3E}">
        <p14:creationId xmlns:p14="http://schemas.microsoft.com/office/powerpoint/2010/main" val="2503855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 we got to the end of this talk and let me summarize the main contributions.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this work we have proposed an extremely fast approach for computing a wavefront shaping modulation. It relies on the observation that the desired modulation is an eigenvector of the transmission matrix of the tissue, and it uses power iterations to compute it quickly.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While power iterations usually apply to linear operators, we adapt them to the incoherent case which is not linear. And we show that perhaps surprisingly, this non-linearity actually accelerates convergence.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Overall, this algorithm is orders of magnitude faster than previous approaches.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Another thing I have shown earlier is that due to the memory effect, once we found a wavefront shaping modulation, we can use it to image a modest region of beads behind the tissue, and not only a single spot.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28</a:t>
            </a:fld>
            <a:endParaRPr lang="en-US" altLang="he-IL"/>
          </a:p>
        </p:txBody>
      </p:sp>
    </p:spTree>
    <p:extLst>
      <p:ext uri="{BB962C8B-B14F-4D97-AF65-F5344CB8AC3E}">
        <p14:creationId xmlns:p14="http://schemas.microsoft.com/office/powerpoint/2010/main" val="4157749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Thanks for your attention, and you can scan this QR code to get to the paper.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29</a:t>
            </a:fld>
            <a:endParaRPr lang="en-US" altLang="he-IL"/>
          </a:p>
        </p:txBody>
      </p:sp>
    </p:spTree>
    <p:extLst>
      <p:ext uri="{BB962C8B-B14F-4D97-AF65-F5344CB8AC3E}">
        <p14:creationId xmlns:p14="http://schemas.microsoft.com/office/powerpoint/2010/main" val="1302662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want to see fluorescent cell components inside tissue.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When we illuminate tissue, such fluorescent components are excited and emit light at a different wavelength. This new color allows biologists to distinguish them from the rest of the tissue.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this talk we are going to address single photon fluorescence, meaning that the amount of energy emitted from a fluorescent point is scaled linearly with the excitation energy arriving it.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If the tissue is thin, the camera can see the fluorescent sources crisply.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can also control the illumination and bring all of it into a single spot for laser treatment therapy.</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a:t>
            </a:fld>
            <a:endParaRPr lang="en-US" altLang="he-IL"/>
          </a:p>
        </p:txBody>
      </p:sp>
    </p:spTree>
    <p:extLst>
      <p:ext uri="{BB962C8B-B14F-4D97-AF65-F5344CB8AC3E}">
        <p14:creationId xmlns:p14="http://schemas.microsoft.com/office/powerpoint/2010/main" val="1933757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And then they invasively placed a camera at the back of the tissue to provide feedback to the algorithm. But in a real biomedical imaging setting, if we could place a camera inside the tissue we could image the fluorescent sources directly, and we wouldn’t need a correction element. Even with this invasive feedback finding the correction element is a very costly process which usually relies on trying thousand intermediate correction elements.  And what if the subject is alive? And it is moving?</a:t>
            </a:r>
          </a:p>
          <a:p>
            <a:r>
              <a:rPr lang="en-US" sz="1200" kern="1200" dirty="0">
                <a:solidFill>
                  <a:schemeClr val="tx1"/>
                </a:solidFill>
                <a:effectLst/>
                <a:latin typeface="Arial" charset="0"/>
                <a:ea typeface="+mn-ea"/>
                <a:cs typeface="Arial" charset="0"/>
              </a:rPr>
              <a:t> </a:t>
            </a:r>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30</a:t>
            </a:fld>
            <a:endParaRPr lang="en-US" altLang="he-IL"/>
          </a:p>
        </p:txBody>
      </p:sp>
    </p:spTree>
    <p:extLst>
      <p:ext uri="{BB962C8B-B14F-4D97-AF65-F5344CB8AC3E}">
        <p14:creationId xmlns:p14="http://schemas.microsoft.com/office/powerpoint/2010/main" val="2171092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In this research, for the first time, we suggest an algorithm that can recover the correction element non-invasively, and it can do so very </a:t>
            </a:r>
            <a:r>
              <a:rPr lang="en-US" sz="1200" kern="1200" dirty="0" err="1">
                <a:solidFill>
                  <a:schemeClr val="tx1"/>
                </a:solidFill>
                <a:effectLst/>
                <a:latin typeface="Arial" charset="0"/>
                <a:ea typeface="+mn-ea"/>
                <a:cs typeface="Arial" charset="0"/>
              </a:rPr>
              <a:t>very</a:t>
            </a:r>
            <a:r>
              <a:rPr lang="en-US" sz="1200" kern="1200" dirty="0">
                <a:solidFill>
                  <a:schemeClr val="tx1"/>
                </a:solidFill>
                <a:effectLst/>
                <a:latin typeface="Arial" charset="0"/>
                <a:ea typeface="+mn-ea"/>
                <a:cs typeface="Arial" charset="0"/>
              </a:rPr>
              <a:t> fast. </a:t>
            </a:r>
          </a:p>
          <a:p>
            <a:r>
              <a:rPr lang="en-US" sz="1200" kern="1200" dirty="0">
                <a:solidFill>
                  <a:schemeClr val="tx1"/>
                </a:solidFill>
                <a:effectLst/>
                <a:latin typeface="Arial" charset="0"/>
                <a:ea typeface="+mn-ea"/>
                <a:cs typeface="Arial" charset="0"/>
              </a:rPr>
              <a:t> </a:t>
            </a:r>
          </a:p>
          <a:p>
            <a:endParaRPr lang="en-US" dirty="0"/>
          </a:p>
          <a:p>
            <a:r>
              <a:rPr lang="en-US" dirty="0"/>
              <a:t>To do so we need to model the problem analytically. And let me  tell you a bit on how we do that.</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31</a:t>
            </a:fld>
            <a:endParaRPr lang="en-US" altLang="he-IL"/>
          </a:p>
        </p:txBody>
      </p:sp>
    </p:spTree>
    <p:extLst>
      <p:ext uri="{BB962C8B-B14F-4D97-AF65-F5344CB8AC3E}">
        <p14:creationId xmlns:p14="http://schemas.microsoft.com/office/powerpoint/2010/main" val="3397726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In this research, for the first time, we suggest an algorithm that can recover the correction element non-invasively, and it can do so very </a:t>
            </a:r>
            <a:r>
              <a:rPr lang="en-US" sz="1200" kern="1200" dirty="0" err="1">
                <a:solidFill>
                  <a:schemeClr val="tx1"/>
                </a:solidFill>
                <a:effectLst/>
                <a:latin typeface="Arial" charset="0"/>
                <a:ea typeface="+mn-ea"/>
                <a:cs typeface="Arial" charset="0"/>
              </a:rPr>
              <a:t>very</a:t>
            </a:r>
            <a:r>
              <a:rPr lang="en-US" sz="1200" kern="1200" dirty="0">
                <a:solidFill>
                  <a:schemeClr val="tx1"/>
                </a:solidFill>
                <a:effectLst/>
                <a:latin typeface="Arial" charset="0"/>
                <a:ea typeface="+mn-ea"/>
                <a:cs typeface="Arial" charset="0"/>
              </a:rPr>
              <a:t> fast. </a:t>
            </a:r>
          </a:p>
          <a:p>
            <a:r>
              <a:rPr lang="en-US" sz="1200" kern="1200" dirty="0">
                <a:solidFill>
                  <a:schemeClr val="tx1"/>
                </a:solidFill>
                <a:effectLst/>
                <a:latin typeface="Arial" charset="0"/>
                <a:ea typeface="+mn-ea"/>
                <a:cs typeface="Arial" charset="0"/>
              </a:rPr>
              <a:t> </a:t>
            </a:r>
          </a:p>
          <a:p>
            <a:endParaRPr lang="en-US" dirty="0"/>
          </a:p>
          <a:p>
            <a:r>
              <a:rPr lang="en-US" dirty="0"/>
              <a:t>To do so we need to model the problem analytically. And let me  tell you a bit on how we do that.</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32</a:t>
            </a:fld>
            <a:endParaRPr lang="en-US" altLang="he-IL"/>
          </a:p>
        </p:txBody>
      </p:sp>
    </p:spTree>
    <p:extLst>
      <p:ext uri="{BB962C8B-B14F-4D97-AF65-F5344CB8AC3E}">
        <p14:creationId xmlns:p14="http://schemas.microsoft.com/office/powerpoint/2010/main" val="2606312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and get a different noise pattern out. </a:t>
            </a:r>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33</a:t>
            </a:fld>
            <a:endParaRPr lang="en-US" altLang="he-IL"/>
          </a:p>
        </p:txBody>
      </p:sp>
    </p:spTree>
    <p:extLst>
      <p:ext uri="{BB962C8B-B14F-4D97-AF65-F5344CB8AC3E}">
        <p14:creationId xmlns:p14="http://schemas.microsoft.com/office/powerpoint/2010/main" val="3163698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Now our goal is to find an illuminating </a:t>
            </a:r>
            <a:r>
              <a:rPr lang="en-US" sz="1200" kern="1200" dirty="0" err="1">
                <a:solidFill>
                  <a:schemeClr val="tx1"/>
                </a:solidFill>
                <a:effectLst/>
                <a:latin typeface="Arial" charset="0"/>
                <a:ea typeface="+mn-ea"/>
                <a:cs typeface="Arial" charset="0"/>
              </a:rPr>
              <a:t>wavefront</a:t>
            </a:r>
            <a:r>
              <a:rPr lang="en-US" sz="1200" kern="1200" dirty="0">
                <a:solidFill>
                  <a:schemeClr val="tx1"/>
                </a:solidFill>
                <a:effectLst/>
                <a:latin typeface="Arial" charset="0"/>
                <a:ea typeface="+mn-ea"/>
                <a:cs typeface="Arial" charset="0"/>
              </a:rPr>
              <a:t> that focuses into a single point inside the tissue. But note that even if we found such a </a:t>
            </a:r>
            <a:r>
              <a:rPr lang="en-US" sz="1200" kern="1200" dirty="0" err="1">
                <a:solidFill>
                  <a:schemeClr val="tx1"/>
                </a:solidFill>
                <a:effectLst/>
                <a:latin typeface="Arial" charset="0"/>
                <a:ea typeface="+mn-ea"/>
                <a:cs typeface="Arial" charset="0"/>
              </a:rPr>
              <a:t>wavefront</a:t>
            </a:r>
            <a:r>
              <a:rPr lang="en-US" sz="1200" kern="1200" dirty="0">
                <a:solidFill>
                  <a:schemeClr val="tx1"/>
                </a:solidFill>
                <a:effectLst/>
                <a:latin typeface="Arial" charset="0"/>
                <a:ea typeface="+mn-ea"/>
                <a:cs typeface="Arial" charset="0"/>
              </a:rPr>
              <a:t>, the emission from it still scatters on its way out and we get yet another noisy speckle pattern.</a:t>
            </a:r>
          </a:p>
          <a:p>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So the main challenge here is how can we know we have focused?</a:t>
            </a:r>
          </a:p>
          <a:p>
            <a:r>
              <a:rPr lang="en-US" sz="1200" kern="1200" dirty="0">
                <a:solidFill>
                  <a:schemeClr val="tx1"/>
                </a:solidFill>
                <a:effectLst/>
                <a:latin typeface="Arial" charset="0"/>
                <a:ea typeface="+mn-ea"/>
                <a:cs typeface="Arial" charset="0"/>
              </a:rPr>
              <a:t>Is there any feedback we can still obtain from its noisy emission?</a:t>
            </a:r>
          </a:p>
          <a:p>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 </a:t>
            </a:r>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34</a:t>
            </a:fld>
            <a:endParaRPr lang="en-US" altLang="he-IL"/>
          </a:p>
        </p:txBody>
      </p:sp>
    </p:spTree>
    <p:extLst>
      <p:ext uri="{BB962C8B-B14F-4D97-AF65-F5344CB8AC3E}">
        <p14:creationId xmlns:p14="http://schemas.microsoft.com/office/powerpoint/2010/main" val="511007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we can correct the aberration.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So let’s see what this gives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As the iteration proceed and the excitation focus into a single bead, the emission is also corrected and we see a sharp spot on the main camera.</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So this algorithm converges into a focusing modulation within a very small number of iterations, and this is a big improvement over previous approaches. </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35</a:t>
            </a:fld>
            <a:endParaRPr lang="en-US" altLang="he-IL"/>
          </a:p>
        </p:txBody>
      </p:sp>
    </p:spTree>
    <p:extLst>
      <p:ext uri="{BB962C8B-B14F-4D97-AF65-F5344CB8AC3E}">
        <p14:creationId xmlns:p14="http://schemas.microsoft.com/office/powerpoint/2010/main" val="3963863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Before I talk on how to do that, let me start by showing some results.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order to better show you what is happening here I put fluorescent beads at the back of the tissue layer and not really inside it, and I put another validation camera behind the tissue, which can image the beads directly. The validation camera does not provide any feedback to the algorithm and is only used to assess its success.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 we start with some random modulation pattern and when this pattern scatters through the tissue we get a wide speckle pattern at the back layer. But based on the image we capture at the main camera we update our modulation and with as little as 4 iterations, the modulated illumination focuses into a single spot behind the tissue.</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36</a:t>
            </a:fld>
            <a:endParaRPr lang="en-US" altLang="he-IL"/>
          </a:p>
        </p:txBody>
      </p:sp>
    </p:spTree>
    <p:extLst>
      <p:ext uri="{BB962C8B-B14F-4D97-AF65-F5344CB8AC3E}">
        <p14:creationId xmlns:p14="http://schemas.microsoft.com/office/powerpoint/2010/main" val="1593828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to save space I will squeeze this sequence and show only the first and last iterations.</a:t>
            </a:r>
          </a:p>
          <a:p>
            <a:endParaRPr lang="en-US" dirty="0"/>
          </a:p>
          <a:p>
            <a:r>
              <a:rPr lang="en-US" sz="1200" dirty="0">
                <a:effectLst/>
                <a:latin typeface="Calibri" panose="020F0502020204030204" pitchFamily="34" charset="0"/>
                <a:ea typeface="Calibri" panose="020F0502020204030204" pitchFamily="34" charset="0"/>
                <a:cs typeface="Arial" panose="020B0604020202020204" pitchFamily="34" charset="0"/>
              </a:rPr>
              <a:t>To show you the fluorescent beads themselves I put a </a:t>
            </a:r>
            <a:r>
              <a:rPr lang="en-US" sz="1200" dirty="0" err="1">
                <a:effectLst/>
                <a:latin typeface="Calibri" panose="020F0502020204030204" pitchFamily="34" charset="0"/>
                <a:ea typeface="Calibri" panose="020F0502020204030204" pitchFamily="34" charset="0"/>
                <a:cs typeface="Arial" panose="020B0604020202020204" pitchFamily="34" charset="0"/>
              </a:rPr>
              <a:t>bendpass</a:t>
            </a:r>
            <a:r>
              <a:rPr lang="en-US" sz="1200" dirty="0">
                <a:effectLst/>
                <a:latin typeface="Calibri" panose="020F0502020204030204" pitchFamily="34" charset="0"/>
                <a:ea typeface="Calibri" panose="020F0502020204030204" pitchFamily="34" charset="0"/>
                <a:cs typeface="Arial" panose="020B0604020202020204" pitchFamily="34" charset="0"/>
              </a:rPr>
              <a:t> filter so we only see the emission light and not the excitation.</a:t>
            </a:r>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37</a:t>
            </a:fld>
            <a:endParaRPr lang="en-US" altLang="he-IL"/>
          </a:p>
        </p:txBody>
      </p:sp>
    </p:spTree>
    <p:extLst>
      <p:ext uri="{BB962C8B-B14F-4D97-AF65-F5344CB8AC3E}">
        <p14:creationId xmlns:p14="http://schemas.microsoft.com/office/powerpoint/2010/main" val="1832708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 you can see that there is a spread of beads here, in the beginning many of them are excited, but as we proceed the excitation light is focused into one spot and as a result only one of the beads emits light.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Now the decision on how to update the modulation is not based on what the validation camera is seeing but on what the main camera from the other side sees, and let’s have a look at what this camera can image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38</a:t>
            </a:fld>
            <a:endParaRPr lang="en-US" altLang="he-IL"/>
          </a:p>
        </p:txBody>
      </p:sp>
    </p:spTree>
    <p:extLst>
      <p:ext uri="{BB962C8B-B14F-4D97-AF65-F5344CB8AC3E}">
        <p14:creationId xmlns:p14="http://schemas.microsoft.com/office/powerpoint/2010/main" val="3411591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note that even if we manage to focus all the light and excite a single bead, the light will scatter on its way back to the camera, and in the main camera we see yet another speckle pattern.</a:t>
            </a:r>
          </a:p>
          <a:p>
            <a:endParaRPr lang="en-US" dirty="0"/>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39</a:t>
            </a:fld>
            <a:endParaRPr lang="en-US" altLang="he-IL"/>
          </a:p>
        </p:txBody>
      </p:sp>
    </p:spTree>
    <p:extLst>
      <p:ext uri="{BB962C8B-B14F-4D97-AF65-F5344CB8AC3E}">
        <p14:creationId xmlns:p14="http://schemas.microsoft.com/office/powerpoint/2010/main" val="218817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However, if the tissue layer is thick, we cannot focus the excitation beam in a single spot, as it scatters before it gets there.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Also the light emitted from the sources, scrambles quite a lot in the tissue and the camera sees just a noisy speckle pattern.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4</a:t>
            </a:fld>
            <a:endParaRPr lang="en-US" altLang="he-IL"/>
          </a:p>
        </p:txBody>
      </p:sp>
    </p:spTree>
    <p:extLst>
      <p:ext uri="{BB962C8B-B14F-4D97-AF65-F5344CB8AC3E}">
        <p14:creationId xmlns:p14="http://schemas.microsoft.com/office/powerpoint/2010/main" val="2800053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However if we take the modulation used in the illumination arm and also place the same pattern in the imaging arm we can correct the aberration. </a:t>
            </a:r>
            <a:endParaRPr lang="en-US" dirty="0"/>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40</a:t>
            </a:fld>
            <a:endParaRPr lang="en-US" altLang="he-IL"/>
          </a:p>
        </p:txBody>
      </p:sp>
    </p:spTree>
    <p:extLst>
      <p:ext uri="{BB962C8B-B14F-4D97-AF65-F5344CB8AC3E}">
        <p14:creationId xmlns:p14="http://schemas.microsoft.com/office/powerpoint/2010/main" val="1805478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With our computer controlled light modulator we can send in various illumination wavefronts. And each such wavefront generates some other wavefront at the back of the tissue.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To model the problem mathematically we consider the transmission matrix of the medium, which  describes how each incoming wavefront is mapped into the back plane of the tissue.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Once the wavefront gets to the reflective particles at the back of the tissue it is reflected and scatters back through the tissue and it generates an outgoing wavefront at the main camera.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consider another transmission matrix To that maps between wavefront at the back plane to </a:t>
            </a:r>
            <a:r>
              <a:rPr lang="en-US" sz="1800" dirty="0" err="1">
                <a:effectLst/>
                <a:latin typeface="Calibri" panose="020F0502020204030204" pitchFamily="34" charset="0"/>
                <a:ea typeface="Calibri" panose="020F0502020204030204" pitchFamily="34" charset="0"/>
                <a:cs typeface="Arial" panose="020B0604020202020204" pitchFamily="34" charset="0"/>
              </a:rPr>
              <a:t>wavefonts</a:t>
            </a:r>
            <a:r>
              <a:rPr lang="en-US" sz="1800" dirty="0">
                <a:effectLst/>
                <a:latin typeface="Calibri" panose="020F0502020204030204" pitchFamily="34" charset="0"/>
                <a:ea typeface="Calibri" panose="020F0502020204030204" pitchFamily="34" charset="0"/>
                <a:cs typeface="Arial" panose="020B0604020202020204" pitchFamily="34" charset="0"/>
              </a:rPr>
              <a:t> at the main camera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Overall we will be describing the mapping between incoming illumination to outgoing wavefront at the camera by a transmission matrix T, which is the multiplication of </a:t>
            </a:r>
            <a:r>
              <a:rPr lang="en-US" sz="1800" dirty="0" err="1">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 by To.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model involves some approximation, and we will come back to what we have neglected here in a few slides.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a:p>
            <a:endParaRPr lang="en-US" dirty="0"/>
          </a:p>
          <a:p>
            <a:r>
              <a:rPr lang="en-US" sz="1800" dirty="0">
                <a:effectLst/>
                <a:latin typeface="Calibri" panose="020F0502020204030204" pitchFamily="34" charset="0"/>
                <a:ea typeface="Calibri" panose="020F0502020204030204" pitchFamily="34" charset="0"/>
                <a:cs typeface="Arial" panose="020B0604020202020204" pitchFamily="34" charset="0"/>
              </a:rPr>
              <a:t>So assuming this </a:t>
            </a:r>
            <a:r>
              <a:rPr lang="en-US" sz="1800" dirty="0" err="1">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 To model, we use the principle of optical wave conjugation.  It tell us that the wavefront coming out of a point, is the conjugate of the wavefront focusing at it, or namely that To is the transpose of </a:t>
            </a:r>
            <a:r>
              <a:rPr lang="en-US" sz="1800" dirty="0" err="1">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41</a:t>
            </a:fld>
            <a:endParaRPr lang="en-US" altLang="he-IL"/>
          </a:p>
        </p:txBody>
      </p:sp>
    </p:spTree>
    <p:extLst>
      <p:ext uri="{BB962C8B-B14F-4D97-AF65-F5344CB8AC3E}">
        <p14:creationId xmlns:p14="http://schemas.microsoft.com/office/powerpoint/2010/main" val="95868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idea of wavefront shaping is that we can place a computer controlled modulation element between the tissue and the camera, that will correct the tissue aberration and will allow us to see a sharp image of the sources. </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5</a:t>
            </a:fld>
            <a:endParaRPr lang="en-US" altLang="he-IL"/>
          </a:p>
        </p:txBody>
      </p:sp>
    </p:spTree>
    <p:extLst>
      <p:ext uri="{BB962C8B-B14F-4D97-AF65-F5344CB8AC3E}">
        <p14:creationId xmlns:p14="http://schemas.microsoft.com/office/powerpoint/2010/main" val="286318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In the same way we can place a modulation element in the illumination path that will aberrate the illumination wavefront in a way which is exactly the inverse of the aberration process in the tissue, so that when this aberrated wavefront propagates through the tissue it will actually focus into one spot.</a:t>
            </a:r>
          </a:p>
          <a:p>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Wavefront shaping is a very exciting idea because if this can be done </a:t>
            </a:r>
            <a:r>
              <a:rPr lang="en-US" sz="1800" dirty="0">
                <a:effectLst/>
                <a:latin typeface="Calibri" panose="020F0502020204030204" pitchFamily="34" charset="0"/>
                <a:ea typeface="Calibri" panose="020F0502020204030204" pitchFamily="34" charset="0"/>
                <a:cs typeface="Arial" panose="020B0604020202020204" pitchFamily="34" charset="0"/>
              </a:rPr>
              <a:t>any scattering process can be inverted.</a:t>
            </a:r>
          </a:p>
          <a:p>
            <a:r>
              <a:rPr lang="en-US" sz="1800" dirty="0">
                <a:effectLst/>
                <a:latin typeface="Calibri" panose="020F0502020204030204" pitchFamily="34" charset="0"/>
                <a:ea typeface="Calibri" panose="020F0502020204030204" pitchFamily="34" charset="0"/>
                <a:cs typeface="Arial" panose="020B0604020202020204" pitchFamily="34" charset="0"/>
              </a:rPr>
              <a:t>But in practice there are no good algorithms for finding the desired modulation. </a:t>
            </a:r>
          </a:p>
          <a:p>
            <a:r>
              <a:rPr lang="en-US" sz="1800" dirty="0">
                <a:effectLst/>
                <a:latin typeface="Calibri" panose="020F0502020204030204" pitchFamily="34" charset="0"/>
                <a:ea typeface="Calibri" panose="020F0502020204030204" pitchFamily="34" charset="0"/>
                <a:cs typeface="Arial" panose="020B0604020202020204" pitchFamily="34" charset="0"/>
              </a:rPr>
              <a:t>Existing approaches rely on  iterative algorithms which need to image thousands of trial modulation patterns before they converge.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6</a:t>
            </a:fld>
            <a:endParaRPr lang="en-US" altLang="he-IL"/>
          </a:p>
        </p:txBody>
      </p:sp>
    </p:spTree>
    <p:extLst>
      <p:ext uri="{BB962C8B-B14F-4D97-AF65-F5344CB8AC3E}">
        <p14:creationId xmlns:p14="http://schemas.microsoft.com/office/powerpoint/2010/main" val="40533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In this research, for the first time, we suggest a fast algorithm that can recover the  modulation element with a very small number of iterations.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7</a:t>
            </a:fld>
            <a:endParaRPr lang="en-US" altLang="he-IL"/>
          </a:p>
        </p:txBody>
      </p:sp>
    </p:spTree>
    <p:extLst>
      <p:ext uri="{BB962C8B-B14F-4D97-AF65-F5344CB8AC3E}">
        <p14:creationId xmlns:p14="http://schemas.microsoft.com/office/powerpoint/2010/main" val="413520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Before I talk on how to do that, let me start by showing some results.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order to better show you what is happening here I put the fluorescent beads at the back of the tissue layer and not really inside it, and I put another validation camera behind the tissue, which can image the beads directly. The validation camera does not provide any feedback to the algorithm and is only used to assess its success.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 we start with some random modulation pattern and when this pattern scatters through the tissue we get a wide speckle pattern at the back layer. But based on the image we capture at the main camera we update our modulation and with as little as 4 iterations, the modulated illumination focuses into a single spot behind the tissue.</a:t>
            </a:r>
          </a:p>
          <a:p>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8</a:t>
            </a:fld>
            <a:endParaRPr lang="en-US" altLang="he-IL"/>
          </a:p>
        </p:txBody>
      </p:sp>
    </p:spTree>
    <p:extLst>
      <p:ext uri="{BB962C8B-B14F-4D97-AF65-F5344CB8AC3E}">
        <p14:creationId xmlns:p14="http://schemas.microsoft.com/office/powerpoint/2010/main" val="171749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to save space I will squeeze this sequence and show only the first and last iterations.</a:t>
            </a:r>
          </a:p>
          <a:p>
            <a:endParaRPr lang="en-US" dirty="0"/>
          </a:p>
          <a:p>
            <a:r>
              <a:rPr lang="en-US" sz="1200" dirty="0">
                <a:effectLst/>
                <a:latin typeface="Calibri" panose="020F0502020204030204" pitchFamily="34" charset="0"/>
                <a:ea typeface="Calibri" panose="020F0502020204030204" pitchFamily="34" charset="0"/>
                <a:cs typeface="Arial" panose="020B0604020202020204" pitchFamily="34" charset="0"/>
              </a:rPr>
              <a:t>To show you the fluorescent beads themselves I put a </a:t>
            </a:r>
            <a:r>
              <a:rPr lang="en-US" sz="1200" dirty="0" err="1">
                <a:effectLst/>
                <a:latin typeface="Calibri" panose="020F0502020204030204" pitchFamily="34" charset="0"/>
                <a:ea typeface="Calibri" panose="020F0502020204030204" pitchFamily="34" charset="0"/>
                <a:cs typeface="Arial" panose="020B0604020202020204" pitchFamily="34" charset="0"/>
              </a:rPr>
              <a:t>bendpass</a:t>
            </a:r>
            <a:r>
              <a:rPr lang="en-US" sz="1200" dirty="0">
                <a:effectLst/>
                <a:latin typeface="Calibri" panose="020F0502020204030204" pitchFamily="34" charset="0"/>
                <a:ea typeface="Calibri" panose="020F0502020204030204" pitchFamily="34" charset="0"/>
                <a:cs typeface="Arial" panose="020B0604020202020204" pitchFamily="34" charset="0"/>
              </a:rPr>
              <a:t> filter so we only see the emission light and not the excitation.</a:t>
            </a:r>
            <a:endParaRPr lang="en-US"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9</a:t>
            </a:fld>
            <a:endParaRPr lang="en-US" altLang="he-IL"/>
          </a:p>
        </p:txBody>
      </p:sp>
    </p:spTree>
    <p:extLst>
      <p:ext uri="{BB962C8B-B14F-4D97-AF65-F5344CB8AC3E}">
        <p14:creationId xmlns:p14="http://schemas.microsoft.com/office/powerpoint/2010/main" val="63744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60096" y="6356351"/>
            <a:ext cx="10810240" cy="365125"/>
          </a:xfrm>
        </p:spPr>
        <p:txBody>
          <a:bodyPr/>
          <a:lstStyle>
            <a:lvl1pPr>
              <a:defRPr sz="1000"/>
            </a:lvl1pPr>
          </a:lstStyle>
          <a:p>
            <a:endParaRPr lang="he-IL" dirty="0"/>
          </a:p>
        </p:txBody>
      </p:sp>
      <p:sp>
        <p:nvSpPr>
          <p:cNvPr id="4" name="Slide Number Placeholder 3"/>
          <p:cNvSpPr>
            <a:spLocks noGrp="1"/>
          </p:cNvSpPr>
          <p:nvPr>
            <p:ph type="sldNum" sz="quarter" idx="11"/>
          </p:nvPr>
        </p:nvSpPr>
        <p:spPr>
          <a:xfrm>
            <a:off x="11326026" y="6356351"/>
            <a:ext cx="563311" cy="365125"/>
          </a:xfrm>
        </p:spPr>
        <p:txBody>
          <a:bodyPr/>
          <a:lstStyle/>
          <a:p>
            <a:fld id="{21486E46-8155-4659-B003-5F764003AB30}" type="slidenum">
              <a:rPr lang="he-IL" smtClean="0"/>
              <a:t>‹#›</a:t>
            </a:fld>
            <a:endParaRPr lang="he-IL"/>
          </a:p>
        </p:txBody>
      </p:sp>
    </p:spTree>
    <p:extLst>
      <p:ext uri="{BB962C8B-B14F-4D97-AF65-F5344CB8AC3E}">
        <p14:creationId xmlns:p14="http://schemas.microsoft.com/office/powerpoint/2010/main" val="173705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1065648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he-IL"/>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3764920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he-IL"/>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1068213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286008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2280359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a:xfrm>
            <a:off x="455168" y="6356351"/>
            <a:ext cx="10663936" cy="365125"/>
          </a:xfrm>
        </p:spPr>
        <p:txBody>
          <a:bodyPr/>
          <a:lstStyle>
            <a:lvl1pPr>
              <a:defRPr sz="1100"/>
            </a:lvl1pPr>
          </a:lstStyle>
          <a:p>
            <a:endParaRPr lang="en-US" dirty="0"/>
          </a:p>
        </p:txBody>
      </p:sp>
      <p:sp>
        <p:nvSpPr>
          <p:cNvPr id="4" name="Slide Number Placeholder 3"/>
          <p:cNvSpPr>
            <a:spLocks noGrp="1"/>
          </p:cNvSpPr>
          <p:nvPr>
            <p:ph type="sldNum" sz="quarter" idx="12"/>
          </p:nvPr>
        </p:nvSpPr>
        <p:spPr>
          <a:xfrm>
            <a:off x="11337421" y="6356350"/>
            <a:ext cx="563311" cy="365125"/>
          </a:xfrm>
        </p:spPr>
        <p:txBody>
          <a:bodyPr/>
          <a:lstStyle>
            <a:lvl1pPr>
              <a:defRPr>
                <a:solidFill>
                  <a:schemeClr val="bg1"/>
                </a:solidFill>
              </a:defRPr>
            </a:lvl1pPr>
          </a:lstStyle>
          <a:p>
            <a:fld id="{A2D66451-0E89-4A68-8817-EDB362F54CD5}" type="slidenum">
              <a:rPr lang="en-US" altLang="he-IL" smtClean="0"/>
              <a:pPr/>
              <a:t>‹#›</a:t>
            </a:fld>
            <a:endParaRPr lang="en-US" altLang="he-IL" dirty="0"/>
          </a:p>
        </p:txBody>
      </p:sp>
    </p:spTree>
    <p:extLst>
      <p:ext uri="{BB962C8B-B14F-4D97-AF65-F5344CB8AC3E}">
        <p14:creationId xmlns:p14="http://schemas.microsoft.com/office/powerpoint/2010/main" val="559389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a:xfrm>
            <a:off x="308864" y="6356351"/>
            <a:ext cx="10793984" cy="365125"/>
          </a:xfrm>
        </p:spPr>
        <p:txBody>
          <a:bodyPr/>
          <a:lstStyle>
            <a:lvl1pPr>
              <a:defRPr sz="1100"/>
            </a:lvl1pPr>
          </a:lstStyle>
          <a:p>
            <a:endParaRPr lang="he-IL" dirty="0"/>
          </a:p>
        </p:txBody>
      </p:sp>
      <p:sp>
        <p:nvSpPr>
          <p:cNvPr id="8" name="Slide Number Placeholder 7"/>
          <p:cNvSpPr>
            <a:spLocks noGrp="1"/>
          </p:cNvSpPr>
          <p:nvPr>
            <p:ph type="sldNum" sz="quarter" idx="11"/>
          </p:nvPr>
        </p:nvSpPr>
        <p:spPr>
          <a:xfrm>
            <a:off x="11537535" y="6356351"/>
            <a:ext cx="654465" cy="365125"/>
          </a:xfrm>
        </p:spPr>
        <p:txBody>
          <a:bodyPr/>
          <a:lstStyle/>
          <a:p>
            <a:fld id="{21486E46-8155-4659-B003-5F764003AB30}" type="slidenum">
              <a:rPr lang="he-IL" smtClean="0"/>
              <a:t>‹#›</a:t>
            </a:fld>
            <a:endParaRPr lang="he-IL" dirty="0"/>
          </a:p>
        </p:txBody>
      </p:sp>
    </p:spTree>
    <p:extLst>
      <p:ext uri="{BB962C8B-B14F-4D97-AF65-F5344CB8AC3E}">
        <p14:creationId xmlns:p14="http://schemas.microsoft.com/office/powerpoint/2010/main" val="4003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p:cNvSpPr>
            <a:spLocks noGrp="1"/>
          </p:cNvSpPr>
          <p:nvPr>
            <p:ph type="dt" sz="half" idx="10"/>
          </p:nvPr>
        </p:nvSpPr>
        <p:spPr/>
        <p:txBody>
          <a:bodyPr/>
          <a:lstStyle/>
          <a:p>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2101157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28800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he-IL"/>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422069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p:cNvSpPr>
            <a:spLocks noGrp="1"/>
          </p:cNvSpPr>
          <p:nvPr>
            <p:ph type="dt" sz="half" idx="10"/>
          </p:nvPr>
        </p:nvSpPr>
        <p:spPr/>
        <p:txBody>
          <a:bodyPr/>
          <a:lstStyle/>
          <a:p>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3573214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he-IL"/>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p:cNvSpPr>
            <a:spLocks noGrp="1"/>
          </p:cNvSpPr>
          <p:nvPr>
            <p:ph type="dt" sz="half" idx="10"/>
          </p:nvPr>
        </p:nvSpPr>
        <p:spPr/>
        <p:txBody>
          <a:bodyPr/>
          <a:lstStyle/>
          <a:p>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4239942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2"/>
          <p:cNvSpPr>
            <a:spLocks noGrp="1"/>
          </p:cNvSpPr>
          <p:nvPr>
            <p:ph type="dt" sz="half" idx="10"/>
          </p:nvPr>
        </p:nvSpPr>
        <p:spPr/>
        <p:txBody>
          <a:bodyPr/>
          <a:lstStyle/>
          <a:p>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98F9E579-F438-471F-B832-D7F00C786E00}" type="slidenum">
              <a:rPr lang="he-IL" smtClean="0"/>
              <a:t>‹#›</a:t>
            </a:fld>
            <a:endParaRPr lang="he-IL"/>
          </a:p>
        </p:txBody>
      </p:sp>
    </p:spTree>
    <p:extLst>
      <p:ext uri="{BB962C8B-B14F-4D97-AF65-F5344CB8AC3E}">
        <p14:creationId xmlns:p14="http://schemas.microsoft.com/office/powerpoint/2010/main" val="6239867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3"/>
          </p:nvPr>
        </p:nvSpPr>
        <p:spPr>
          <a:xfrm>
            <a:off x="609600" y="6356351"/>
            <a:ext cx="7543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5" name="Slide Number Placeholder 4"/>
          <p:cNvSpPr>
            <a:spLocks noGrp="1"/>
          </p:cNvSpPr>
          <p:nvPr>
            <p:ph type="sldNum" sz="quarter" idx="4"/>
          </p:nvPr>
        </p:nvSpPr>
        <p:spPr>
          <a:xfrm>
            <a:off x="11582400" y="6356351"/>
            <a:ext cx="42976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86E46-8155-4659-B003-5F764003AB30}" type="slidenum">
              <a:rPr lang="he-IL" smtClean="0"/>
              <a:t>‹#›</a:t>
            </a:fld>
            <a:endParaRPr lang="he-IL"/>
          </a:p>
        </p:txBody>
      </p:sp>
    </p:spTree>
    <p:extLst>
      <p:ext uri="{BB962C8B-B14F-4D97-AF65-F5344CB8AC3E}">
        <p14:creationId xmlns:p14="http://schemas.microsoft.com/office/powerpoint/2010/main" val="11225805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he-I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11515725" y="63690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9E579-F438-471F-B832-D7F00C786E00}" type="slidenum">
              <a:rPr lang="he-IL" smtClean="0"/>
              <a:t>‹#›</a:t>
            </a:fld>
            <a:endParaRPr lang="he-IL"/>
          </a:p>
        </p:txBody>
      </p:sp>
    </p:spTree>
    <p:extLst>
      <p:ext uri="{BB962C8B-B14F-4D97-AF65-F5344CB8AC3E}">
        <p14:creationId xmlns:p14="http://schemas.microsoft.com/office/powerpoint/2010/main" val="25213917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0.emf"/><Relationship Id="rId3" Type="http://schemas.openxmlformats.org/officeDocument/2006/relationships/image" Target="../media/image4.jpeg"/><Relationship Id="rId7" Type="http://schemas.openxmlformats.org/officeDocument/2006/relationships/image" Target="../media/image12.emf"/><Relationship Id="rId12" Type="http://schemas.openxmlformats.org/officeDocument/2006/relationships/oleObject" Target="../embeddings/oleObject5.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8.bin"/><Relationship Id="rId11" Type="http://schemas.openxmlformats.org/officeDocument/2006/relationships/image" Target="../media/image14.emf"/><Relationship Id="rId5" Type="http://schemas.openxmlformats.org/officeDocument/2006/relationships/image" Target="../media/image11.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5.emf"/><Relationship Id="rId3" Type="http://schemas.openxmlformats.org/officeDocument/2006/relationships/image" Target="../media/image4.jpeg"/><Relationship Id="rId7" Type="http://schemas.openxmlformats.org/officeDocument/2006/relationships/image" Target="../media/image12.emf"/><Relationship Id="rId12" Type="http://schemas.openxmlformats.org/officeDocument/2006/relationships/oleObject" Target="../embeddings/oleObject12.bin"/><Relationship Id="rId17" Type="http://schemas.openxmlformats.org/officeDocument/2006/relationships/image" Target="../media/image10.emf"/><Relationship Id="rId2" Type="http://schemas.openxmlformats.org/officeDocument/2006/relationships/notesSlide" Target="../notesSlides/notesSlide11.xml"/><Relationship Id="rId16"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oleObject" Target="../embeddings/oleObject8.bin"/><Relationship Id="rId11" Type="http://schemas.openxmlformats.org/officeDocument/2006/relationships/image" Target="../media/image14.emf"/><Relationship Id="rId5" Type="http://schemas.openxmlformats.org/officeDocument/2006/relationships/image" Target="../media/image11.emf"/><Relationship Id="rId15" Type="http://schemas.openxmlformats.org/officeDocument/2006/relationships/image" Target="../media/image16.emf"/><Relationship Id="rId10" Type="http://schemas.openxmlformats.org/officeDocument/2006/relationships/oleObject" Target="../embeddings/oleObject10.bin"/><Relationship Id="rId4" Type="http://schemas.openxmlformats.org/officeDocument/2006/relationships/oleObject" Target="../embeddings/oleObject11.bin"/><Relationship Id="rId9" Type="http://schemas.openxmlformats.org/officeDocument/2006/relationships/image" Target="../media/image13.emf"/><Relationship Id="rId14"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5.emf"/><Relationship Id="rId3" Type="http://schemas.openxmlformats.org/officeDocument/2006/relationships/image" Target="../media/image4.jpeg"/><Relationship Id="rId7" Type="http://schemas.openxmlformats.org/officeDocument/2006/relationships/image" Target="../media/image12.emf"/><Relationship Id="rId12" Type="http://schemas.openxmlformats.org/officeDocument/2006/relationships/oleObject" Target="../embeddings/oleObject12.bin"/><Relationship Id="rId17" Type="http://schemas.openxmlformats.org/officeDocument/2006/relationships/image" Target="../media/image10.emf"/><Relationship Id="rId2" Type="http://schemas.openxmlformats.org/officeDocument/2006/relationships/notesSlide" Target="../notesSlides/notesSlide12.xml"/><Relationship Id="rId16"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oleObject" Target="../embeddings/oleObject8.bin"/><Relationship Id="rId11" Type="http://schemas.openxmlformats.org/officeDocument/2006/relationships/image" Target="../media/image14.emf"/><Relationship Id="rId5" Type="http://schemas.openxmlformats.org/officeDocument/2006/relationships/image" Target="../media/image11.emf"/><Relationship Id="rId15" Type="http://schemas.openxmlformats.org/officeDocument/2006/relationships/image" Target="../media/image16.emf"/><Relationship Id="rId10" Type="http://schemas.openxmlformats.org/officeDocument/2006/relationships/oleObject" Target="../embeddings/oleObject10.bin"/><Relationship Id="rId4" Type="http://schemas.openxmlformats.org/officeDocument/2006/relationships/oleObject" Target="../embeddings/oleObject14.bin"/><Relationship Id="rId9" Type="http://schemas.openxmlformats.org/officeDocument/2006/relationships/image" Target="../media/image13.emf"/><Relationship Id="rId14"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5.emf"/><Relationship Id="rId3" Type="http://schemas.openxmlformats.org/officeDocument/2006/relationships/image" Target="../media/image4.jpeg"/><Relationship Id="rId7" Type="http://schemas.openxmlformats.org/officeDocument/2006/relationships/image" Target="../media/image12.emf"/><Relationship Id="rId12" Type="http://schemas.openxmlformats.org/officeDocument/2006/relationships/oleObject" Target="../embeddings/oleObject12.bin"/><Relationship Id="rId17" Type="http://schemas.openxmlformats.org/officeDocument/2006/relationships/image" Target="../media/image10.emf"/><Relationship Id="rId2" Type="http://schemas.openxmlformats.org/officeDocument/2006/relationships/notesSlide" Target="../notesSlides/notesSlide13.xml"/><Relationship Id="rId16"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oleObject" Target="../embeddings/oleObject8.bin"/><Relationship Id="rId11" Type="http://schemas.openxmlformats.org/officeDocument/2006/relationships/image" Target="../media/image14.emf"/><Relationship Id="rId5" Type="http://schemas.openxmlformats.org/officeDocument/2006/relationships/image" Target="../media/image11.emf"/><Relationship Id="rId15" Type="http://schemas.openxmlformats.org/officeDocument/2006/relationships/image" Target="../media/image16.emf"/><Relationship Id="rId10" Type="http://schemas.openxmlformats.org/officeDocument/2006/relationships/oleObject" Target="../embeddings/oleObject10.bin"/><Relationship Id="rId4" Type="http://schemas.openxmlformats.org/officeDocument/2006/relationships/oleObject" Target="../embeddings/oleObject15.bin"/><Relationship Id="rId9" Type="http://schemas.openxmlformats.org/officeDocument/2006/relationships/image" Target="../media/image13.emf"/><Relationship Id="rId1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5.emf"/><Relationship Id="rId18" Type="http://schemas.openxmlformats.org/officeDocument/2006/relationships/image" Target="../media/image17.emf"/><Relationship Id="rId3" Type="http://schemas.openxmlformats.org/officeDocument/2006/relationships/image" Target="../media/image4.jpeg"/><Relationship Id="rId7" Type="http://schemas.openxmlformats.org/officeDocument/2006/relationships/image" Target="../media/image12.emf"/><Relationship Id="rId12" Type="http://schemas.openxmlformats.org/officeDocument/2006/relationships/oleObject" Target="../embeddings/oleObject12.bin"/><Relationship Id="rId17" Type="http://schemas.openxmlformats.org/officeDocument/2006/relationships/oleObject" Target="../embeddings/oleObject18.bin"/><Relationship Id="rId2" Type="http://schemas.openxmlformats.org/officeDocument/2006/relationships/notesSlide" Target="../notesSlides/notesSlide14.xml"/><Relationship Id="rId16" Type="http://schemas.openxmlformats.org/officeDocument/2006/relationships/oleObject" Target="../embeddings/oleObject17.bin"/><Relationship Id="rId20"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oleObject" Target="../embeddings/oleObject8.bin"/><Relationship Id="rId11" Type="http://schemas.openxmlformats.org/officeDocument/2006/relationships/image" Target="../media/image14.emf"/><Relationship Id="rId5" Type="http://schemas.openxmlformats.org/officeDocument/2006/relationships/image" Target="../media/image11.emf"/><Relationship Id="rId15" Type="http://schemas.openxmlformats.org/officeDocument/2006/relationships/image" Target="../media/image16.emf"/><Relationship Id="rId10" Type="http://schemas.openxmlformats.org/officeDocument/2006/relationships/oleObject" Target="../embeddings/oleObject10.bin"/><Relationship Id="rId19" Type="http://schemas.openxmlformats.org/officeDocument/2006/relationships/oleObject" Target="../embeddings/oleObject5.bin"/><Relationship Id="rId4" Type="http://schemas.openxmlformats.org/officeDocument/2006/relationships/oleObject" Target="../embeddings/oleObject16.bin"/><Relationship Id="rId9" Type="http://schemas.openxmlformats.org/officeDocument/2006/relationships/image" Target="../media/image13.emf"/><Relationship Id="rId14"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23.emf"/><Relationship Id="rId3" Type="http://schemas.openxmlformats.org/officeDocument/2006/relationships/image" Target="../media/image4.jpeg"/><Relationship Id="rId7" Type="http://schemas.openxmlformats.org/officeDocument/2006/relationships/image" Target="../media/image20.emf"/><Relationship Id="rId12" Type="http://schemas.openxmlformats.org/officeDocument/2006/relationships/oleObject" Target="../embeddings/oleObject22.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oleObject" Target="../embeddings/oleObject19.bin"/><Relationship Id="rId11" Type="http://schemas.openxmlformats.org/officeDocument/2006/relationships/image" Target="../media/image22.emf"/><Relationship Id="rId5" Type="http://schemas.openxmlformats.org/officeDocument/2006/relationships/image" Target="../media/image19.png"/><Relationship Id="rId10" Type="http://schemas.openxmlformats.org/officeDocument/2006/relationships/oleObject" Target="../embeddings/oleObject21.bin"/><Relationship Id="rId4" Type="http://schemas.openxmlformats.org/officeDocument/2006/relationships/image" Target="../media/image18.png"/><Relationship Id="rId9"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8" Type="http://schemas.openxmlformats.org/officeDocument/2006/relationships/image" Target="../media/image28.png"/><Relationship Id="rId3" Type="http://schemas.openxmlformats.org/officeDocument/2006/relationships/image" Target="../media/image4.jpeg"/><Relationship Id="rId21" Type="http://schemas.openxmlformats.org/officeDocument/2006/relationships/image" Target="../media/image31.png"/><Relationship Id="rId12" Type="http://schemas.openxmlformats.org/officeDocument/2006/relationships/image" Target="../media/image33.png"/><Relationship Id="rId17" Type="http://schemas.openxmlformats.org/officeDocument/2006/relationships/image" Target="../media/image27.png"/><Relationship Id="rId2" Type="http://schemas.openxmlformats.org/officeDocument/2006/relationships/notesSlide" Target="../notesSlides/notesSlide18.xml"/><Relationship Id="rId16" Type="http://schemas.openxmlformats.org/officeDocument/2006/relationships/image" Target="../media/image37.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2.png"/><Relationship Id="rId24" Type="http://schemas.openxmlformats.org/officeDocument/2006/relationships/image" Target="../media/image39.png"/><Relationship Id="rId5" Type="http://schemas.openxmlformats.org/officeDocument/2006/relationships/image" Target="../media/image25.png"/><Relationship Id="rId15" Type="http://schemas.openxmlformats.org/officeDocument/2006/relationships/image" Target="../media/image36.png"/><Relationship Id="rId23" Type="http://schemas.openxmlformats.org/officeDocument/2006/relationships/image" Target="../media/image38.png"/><Relationship Id="rId19" Type="http://schemas.openxmlformats.org/officeDocument/2006/relationships/image" Target="../media/image29.png"/><Relationship Id="rId4" Type="http://schemas.openxmlformats.org/officeDocument/2006/relationships/image" Target="../media/image24.png"/><Relationship Id="rId14" Type="http://schemas.openxmlformats.org/officeDocument/2006/relationships/image" Target="../media/image35.png"/><Relationship Id="rId22" Type="http://schemas.openxmlformats.org/officeDocument/2006/relationships/image" Target="../media/image34.png"/><Relationship Id="rId9" Type="http://schemas.openxmlformats.org/officeDocument/2006/relationships/image" Target="../media/image300.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jpe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470.png"/><Relationship Id="rId17" Type="http://schemas.openxmlformats.org/officeDocument/2006/relationships/image" Target="../media/image52.png"/><Relationship Id="rId2" Type="http://schemas.openxmlformats.org/officeDocument/2006/relationships/notesSlide" Target="../notesSlides/notesSlide20.xml"/><Relationship Id="rId16"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460.png"/><Relationship Id="rId5" Type="http://schemas.openxmlformats.org/officeDocument/2006/relationships/image" Target="../media/image45.pn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jpeg"/><Relationship Id="rId9" Type="http://schemas.openxmlformats.org/officeDocument/2006/relationships/image" Target="../media/image40.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8" Type="http://schemas.openxmlformats.org/officeDocument/2006/relationships/image" Target="../media/image26.png"/><Relationship Id="rId3" Type="http://schemas.openxmlformats.org/officeDocument/2006/relationships/image" Target="../media/image53.png"/><Relationship Id="rId7" Type="http://schemas.openxmlformats.org/officeDocument/2006/relationships/image" Target="../media/image54.png"/><Relationship Id="rId17" Type="http://schemas.openxmlformats.org/officeDocument/2006/relationships/image" Target="../media/image48.png"/><Relationship Id="rId2" Type="http://schemas.openxmlformats.org/officeDocument/2006/relationships/notesSlide" Target="../notesSlides/notesSlide21.xml"/><Relationship Id="rId16" Type="http://schemas.openxmlformats.org/officeDocument/2006/relationships/image" Target="../media/image470.png"/><Relationship Id="rId20" Type="http://schemas.openxmlformats.org/officeDocument/2006/relationships/image" Target="../media/image52.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45.png"/><Relationship Id="rId15" Type="http://schemas.openxmlformats.org/officeDocument/2006/relationships/image" Target="../media/image460.png"/><Relationship Id="rId10" Type="http://schemas.openxmlformats.org/officeDocument/2006/relationships/image" Target="../media/image540.png"/><Relationship Id="rId19" Type="http://schemas.openxmlformats.org/officeDocument/2006/relationships/image" Target="../media/image40.png"/><Relationship Id="rId4" Type="http://schemas.openxmlformats.org/officeDocument/2006/relationships/image" Target="../media/image4.jpe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png"/><Relationship Id="rId3" Type="http://schemas.openxmlformats.org/officeDocument/2006/relationships/image" Target="../media/image4.jpeg"/><Relationship Id="rId7" Type="http://schemas.openxmlformats.org/officeDocument/2006/relationships/image" Target="../media/image40.png"/><Relationship Id="rId12" Type="http://schemas.openxmlformats.org/officeDocument/2006/relationships/image" Target="../media/image4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60.png"/><Relationship Id="rId5" Type="http://schemas.microsoft.com/office/2007/relationships/hdphoto" Target="../media/hdphoto1.wdp"/><Relationship Id="rId4" Type="http://schemas.openxmlformats.org/officeDocument/2006/relationships/image" Target="../media/image45.png"/><Relationship Id="rId9" Type="http://schemas.openxmlformats.org/officeDocument/2006/relationships/image" Target="../media/image57.png"/><Relationship Id="rId14" Type="http://schemas.openxmlformats.org/officeDocument/2006/relationships/image" Target="../media/image52.png"/></Relationships>
</file>

<file path=ppt/slides/_rels/slide23.xml.rels><?xml version="1.0" encoding="UTF-8" standalone="yes"?>
<Relationships xmlns="http://schemas.openxmlformats.org/package/2006/relationships"><Relationship Id="rId18" Type="http://schemas.openxmlformats.org/officeDocument/2006/relationships/image" Target="../media/image29.png"/><Relationship Id="rId3" Type="http://schemas.openxmlformats.org/officeDocument/2006/relationships/image" Target="../media/image4.jpeg"/><Relationship Id="rId21" Type="http://schemas.openxmlformats.org/officeDocument/2006/relationships/image" Target="../media/image34.png"/><Relationship Id="rId12" Type="http://schemas.openxmlformats.org/officeDocument/2006/relationships/image" Target="../media/image33.png"/><Relationship Id="rId17" Type="http://schemas.openxmlformats.org/officeDocument/2006/relationships/image" Target="../media/image28.png"/><Relationship Id="rId2" Type="http://schemas.openxmlformats.org/officeDocument/2006/relationships/notesSlide" Target="../notesSlides/notesSlide2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25.png"/><Relationship Id="rId15" Type="http://schemas.openxmlformats.org/officeDocument/2006/relationships/image" Target="../media/image36.png"/><Relationship Id="rId23" Type="http://schemas.openxmlformats.org/officeDocument/2006/relationships/image" Target="../media/image39.png"/><Relationship Id="rId19" Type="http://schemas.openxmlformats.org/officeDocument/2006/relationships/image" Target="../media/image30.png"/><Relationship Id="rId4" Type="http://schemas.openxmlformats.org/officeDocument/2006/relationships/image" Target="../media/image24.png"/><Relationship Id="rId14" Type="http://schemas.openxmlformats.org/officeDocument/2006/relationships/image" Target="../media/image35.png"/><Relationship Id="rId22" Type="http://schemas.openxmlformats.org/officeDocument/2006/relationships/image" Target="../media/image38.png"/><Relationship Id="rId9" Type="http://schemas.openxmlformats.org/officeDocument/2006/relationships/image" Target="../media/image30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oleObject" Target="../embeddings/oleObject28.bin"/><Relationship Id="rId18" Type="http://schemas.openxmlformats.org/officeDocument/2006/relationships/image" Target="../media/image13.emf"/><Relationship Id="rId3" Type="http://schemas.openxmlformats.org/officeDocument/2006/relationships/oleObject" Target="../embeddings/oleObject23.bin"/><Relationship Id="rId21" Type="http://schemas.openxmlformats.org/officeDocument/2006/relationships/oleObject" Target="../embeddings/oleObject32.bin"/><Relationship Id="rId7" Type="http://schemas.openxmlformats.org/officeDocument/2006/relationships/oleObject" Target="../embeddings/oleObject25.bin"/><Relationship Id="rId12" Type="http://schemas.openxmlformats.org/officeDocument/2006/relationships/image" Target="../media/image55.emf"/><Relationship Id="rId17" Type="http://schemas.openxmlformats.org/officeDocument/2006/relationships/oleObject" Target="../embeddings/oleObject30.bin"/><Relationship Id="rId2" Type="http://schemas.openxmlformats.org/officeDocument/2006/relationships/notesSlide" Target="../notesSlides/notesSlide26.xml"/><Relationship Id="rId16" Type="http://schemas.openxmlformats.org/officeDocument/2006/relationships/image" Target="../media/image57.emf"/><Relationship Id="rId20"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oleObject" Target="../embeddings/oleObject29.bin"/><Relationship Id="rId10" Type="http://schemas.openxmlformats.org/officeDocument/2006/relationships/image" Target="../media/image9.emf"/><Relationship Id="rId19" Type="http://schemas.openxmlformats.org/officeDocument/2006/relationships/oleObject" Target="../embeddings/oleObject31.bin"/><Relationship Id="rId4" Type="http://schemas.openxmlformats.org/officeDocument/2006/relationships/image" Target="../media/image6.emf"/><Relationship Id="rId9" Type="http://schemas.openxmlformats.org/officeDocument/2006/relationships/oleObject" Target="../embeddings/oleObject26.bin"/><Relationship Id="rId14" Type="http://schemas.openxmlformats.org/officeDocument/2006/relationships/image" Target="../media/image56.emf"/><Relationship Id="rId22" Type="http://schemas.openxmlformats.org/officeDocument/2006/relationships/image" Target="../media/image14.emf"/></Relationships>
</file>

<file path=ppt/slides/_rels/slide2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oleObject" Target="../embeddings/oleObject28.bin"/><Relationship Id="rId18" Type="http://schemas.openxmlformats.org/officeDocument/2006/relationships/image" Target="../media/image13.emf"/><Relationship Id="rId3" Type="http://schemas.openxmlformats.org/officeDocument/2006/relationships/oleObject" Target="../embeddings/oleObject23.bin"/><Relationship Id="rId21" Type="http://schemas.openxmlformats.org/officeDocument/2006/relationships/oleObject" Target="../embeddings/oleObject32.bin"/><Relationship Id="rId7" Type="http://schemas.openxmlformats.org/officeDocument/2006/relationships/oleObject" Target="../embeddings/oleObject25.bin"/><Relationship Id="rId12" Type="http://schemas.openxmlformats.org/officeDocument/2006/relationships/image" Target="../media/image55.emf"/><Relationship Id="rId17" Type="http://schemas.openxmlformats.org/officeDocument/2006/relationships/oleObject" Target="../embeddings/oleObject30.bin"/><Relationship Id="rId2" Type="http://schemas.openxmlformats.org/officeDocument/2006/relationships/notesSlide" Target="../notesSlides/notesSlide27.xml"/><Relationship Id="rId16" Type="http://schemas.openxmlformats.org/officeDocument/2006/relationships/image" Target="../media/image57.emf"/><Relationship Id="rId20"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oleObject" Target="../embeddings/oleObject29.bin"/><Relationship Id="rId10" Type="http://schemas.openxmlformats.org/officeDocument/2006/relationships/image" Target="../media/image9.emf"/><Relationship Id="rId19" Type="http://schemas.openxmlformats.org/officeDocument/2006/relationships/oleObject" Target="../embeddings/oleObject31.bin"/><Relationship Id="rId4" Type="http://schemas.openxmlformats.org/officeDocument/2006/relationships/image" Target="../media/image6.emf"/><Relationship Id="rId9" Type="http://schemas.openxmlformats.org/officeDocument/2006/relationships/oleObject" Target="../embeddings/oleObject26.bin"/><Relationship Id="rId14" Type="http://schemas.openxmlformats.org/officeDocument/2006/relationships/image" Target="../media/image56.emf"/><Relationship Id="rId22"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oleObject" Target="../embeddings/oleObject34.bin"/><Relationship Id="rId5" Type="http://schemas.openxmlformats.org/officeDocument/2006/relationships/image" Target="../media/image20.emf"/><Relationship Id="rId4" Type="http://schemas.openxmlformats.org/officeDocument/2006/relationships/oleObject" Target="../embeddings/oleObject33.bin"/></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9.png"/><Relationship Id="rId7" Type="http://schemas.openxmlformats.org/officeDocument/2006/relationships/image" Target="../media/image21.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oleObject" Target="../embeddings/oleObject36.bin"/><Relationship Id="rId5" Type="http://schemas.openxmlformats.org/officeDocument/2006/relationships/image" Target="../media/image20.emf"/><Relationship Id="rId4" Type="http://schemas.openxmlformats.org/officeDocument/2006/relationships/oleObject" Target="../embeddings/oleObject35.bin"/><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4.png"/><Relationship Id="rId7" Type="http://schemas.microsoft.com/office/2007/relationships/hdphoto" Target="../media/hdphoto1.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jpeg"/><Relationship Id="rId10" Type="http://schemas.openxmlformats.org/officeDocument/2006/relationships/image" Target="../media/image64.png"/><Relationship Id="rId4" Type="http://schemas.openxmlformats.org/officeDocument/2006/relationships/image" Target="../media/image25.png"/><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6.pn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8.bin"/><Relationship Id="rId18" Type="http://schemas.openxmlformats.org/officeDocument/2006/relationships/image" Target="../media/image13.emf"/><Relationship Id="rId3" Type="http://schemas.openxmlformats.org/officeDocument/2006/relationships/image" Target="../media/image4.jpeg"/><Relationship Id="rId7" Type="http://schemas.openxmlformats.org/officeDocument/2006/relationships/image" Target="../media/image65.emf"/><Relationship Id="rId12" Type="http://schemas.openxmlformats.org/officeDocument/2006/relationships/oleObject" Target="../embeddings/oleObject17.bin"/><Relationship Id="rId17" Type="http://schemas.openxmlformats.org/officeDocument/2006/relationships/oleObject" Target="../embeddings/oleObject9.bin"/><Relationship Id="rId2" Type="http://schemas.openxmlformats.org/officeDocument/2006/relationships/notesSlide" Target="../notesSlides/notesSlide35.xml"/><Relationship Id="rId16" Type="http://schemas.openxmlformats.org/officeDocument/2006/relationships/image" Target="../media/image12.emf"/><Relationship Id="rId20"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oleObject" Target="../embeddings/oleObject38.bin"/><Relationship Id="rId11" Type="http://schemas.openxmlformats.org/officeDocument/2006/relationships/image" Target="../media/image16.emf"/><Relationship Id="rId5" Type="http://schemas.openxmlformats.org/officeDocument/2006/relationships/image" Target="../media/image9.emf"/><Relationship Id="rId15" Type="http://schemas.openxmlformats.org/officeDocument/2006/relationships/oleObject" Target="../embeddings/oleObject8.bin"/><Relationship Id="rId10" Type="http://schemas.openxmlformats.org/officeDocument/2006/relationships/oleObject" Target="../embeddings/oleObject13.bin"/><Relationship Id="rId19" Type="http://schemas.openxmlformats.org/officeDocument/2006/relationships/oleObject" Target="../embeddings/oleObject10.bin"/><Relationship Id="rId4" Type="http://schemas.openxmlformats.org/officeDocument/2006/relationships/oleObject" Target="../embeddings/oleObject37.bin"/><Relationship Id="rId9" Type="http://schemas.openxmlformats.org/officeDocument/2006/relationships/image" Target="../media/image15.emf"/><Relationship Id="rId14" Type="http://schemas.openxmlformats.org/officeDocument/2006/relationships/image" Target="../media/image17.e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0.emf"/><Relationship Id="rId3" Type="http://schemas.openxmlformats.org/officeDocument/2006/relationships/image" Target="../media/image4.jpeg"/><Relationship Id="rId7" Type="http://schemas.openxmlformats.org/officeDocument/2006/relationships/image" Target="../media/image7.emf"/><Relationship Id="rId12" Type="http://schemas.openxmlformats.org/officeDocument/2006/relationships/oleObject" Target="../embeddings/oleObject5.bin"/><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9.emf"/><Relationship Id="rId5" Type="http://schemas.openxmlformats.org/officeDocument/2006/relationships/image" Target="../media/image6.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8.emf"/></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9.emf"/><Relationship Id="rId4"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4.emf"/><Relationship Id="rId3" Type="http://schemas.openxmlformats.org/officeDocument/2006/relationships/image" Target="../media/image4.jpeg"/><Relationship Id="rId7" Type="http://schemas.openxmlformats.org/officeDocument/2006/relationships/image" Target="../media/image65.emf"/><Relationship Id="rId12" Type="http://schemas.openxmlformats.org/officeDocument/2006/relationships/oleObject" Target="../embeddings/oleObject10.bin"/><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oleObject" Target="../embeddings/oleObject38.bin"/><Relationship Id="rId11" Type="http://schemas.openxmlformats.org/officeDocument/2006/relationships/image" Target="../media/image13.emf"/><Relationship Id="rId5" Type="http://schemas.openxmlformats.org/officeDocument/2006/relationships/image" Target="../media/image9.emf"/><Relationship Id="rId10" Type="http://schemas.openxmlformats.org/officeDocument/2006/relationships/oleObject" Target="../embeddings/oleObject9.bin"/><Relationship Id="rId4" Type="http://schemas.openxmlformats.org/officeDocument/2006/relationships/oleObject" Target="../embeddings/oleObject37.bin"/><Relationship Id="rId9" Type="http://schemas.openxmlformats.org/officeDocument/2006/relationships/image" Target="../media/image12.e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12.emf"/><Relationship Id="rId3" Type="http://schemas.openxmlformats.org/officeDocument/2006/relationships/image" Target="../media/image4.jpeg"/><Relationship Id="rId7" Type="http://schemas.openxmlformats.org/officeDocument/2006/relationships/image" Target="../media/image65.emf"/><Relationship Id="rId12" Type="http://schemas.openxmlformats.org/officeDocument/2006/relationships/oleObject" Target="../embeddings/oleObject8.bin"/><Relationship Id="rId17" Type="http://schemas.openxmlformats.org/officeDocument/2006/relationships/image" Target="../media/image14.emf"/><Relationship Id="rId2" Type="http://schemas.openxmlformats.org/officeDocument/2006/relationships/notesSlide" Target="../notesSlides/notesSlide39.xml"/><Relationship Id="rId16"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oleObject" Target="../embeddings/oleObject38.bin"/><Relationship Id="rId11" Type="http://schemas.openxmlformats.org/officeDocument/2006/relationships/image" Target="../media/image16.emf"/><Relationship Id="rId5" Type="http://schemas.openxmlformats.org/officeDocument/2006/relationships/image" Target="../media/image9.emf"/><Relationship Id="rId15" Type="http://schemas.openxmlformats.org/officeDocument/2006/relationships/image" Target="../media/image13.emf"/><Relationship Id="rId10" Type="http://schemas.openxmlformats.org/officeDocument/2006/relationships/oleObject" Target="../embeddings/oleObject13.bin"/><Relationship Id="rId4" Type="http://schemas.openxmlformats.org/officeDocument/2006/relationships/oleObject" Target="../embeddings/oleObject37.bin"/><Relationship Id="rId9" Type="http://schemas.openxmlformats.org/officeDocument/2006/relationships/image" Target="../media/image15.emf"/><Relationship Id="rId14"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0.png"/><Relationship Id="rId3" Type="http://schemas.openxmlformats.org/officeDocument/2006/relationships/image" Target="../media/image4.jpeg"/><Relationship Id="rId7" Type="http://schemas.openxmlformats.org/officeDocument/2006/relationships/image" Target="../media/image280.png"/><Relationship Id="rId12" Type="http://schemas.openxmlformats.org/officeDocument/2006/relationships/image" Target="../media/image33.png"/><Relationship Id="rId2" Type="http://schemas.openxmlformats.org/officeDocument/2006/relationships/notesSlide" Target="../notesSlides/notesSlide41.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10.png"/><Relationship Id="rId4" Type="http://schemas.openxmlformats.org/officeDocument/2006/relationships/image" Target="../media/image24.png"/><Relationship Id="rId9" Type="http://schemas.openxmlformats.org/officeDocument/2006/relationships/image" Target="../media/image300.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0.emf"/><Relationship Id="rId3" Type="http://schemas.openxmlformats.org/officeDocument/2006/relationships/image" Target="../media/image4.jpeg"/><Relationship Id="rId7" Type="http://schemas.openxmlformats.org/officeDocument/2006/relationships/image" Target="../media/image7.emf"/><Relationship Id="rId12" Type="http://schemas.openxmlformats.org/officeDocument/2006/relationships/oleObject" Target="../embeddings/oleObject5.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9.emf"/><Relationship Id="rId5" Type="http://schemas.openxmlformats.org/officeDocument/2006/relationships/image" Target="../media/image6.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11.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153204-2271-43E0-A920-1255B180BFC4}"/>
              </a:ext>
            </a:extLst>
          </p:cNvPr>
          <p:cNvSpPr>
            <a:spLocks noGrp="1"/>
          </p:cNvSpPr>
          <p:nvPr>
            <p:ph type="sldNum" sz="quarter" idx="11"/>
          </p:nvPr>
        </p:nvSpPr>
        <p:spPr/>
        <p:txBody>
          <a:bodyPr/>
          <a:lstStyle/>
          <a:p>
            <a:fld id="{21486E46-8155-4659-B003-5F764003AB30}" type="slidenum">
              <a:rPr lang="he-IL" smtClean="0"/>
              <a:t>1</a:t>
            </a:fld>
            <a:endParaRPr lang="he-IL"/>
          </a:p>
        </p:txBody>
      </p:sp>
      <p:sp>
        <p:nvSpPr>
          <p:cNvPr id="5" name="Title 5">
            <a:extLst>
              <a:ext uri="{FF2B5EF4-FFF2-40B4-BE49-F238E27FC236}">
                <a16:creationId xmlns:a16="http://schemas.microsoft.com/office/drawing/2014/main" id="{EC9C1B58-1A53-4509-87D9-7041691FDA06}"/>
              </a:ext>
            </a:extLst>
          </p:cNvPr>
          <p:cNvSpPr txBox="1">
            <a:spLocks/>
          </p:cNvSpPr>
          <p:nvPr/>
        </p:nvSpPr>
        <p:spPr>
          <a:xfrm>
            <a:off x="925022" y="1197122"/>
            <a:ext cx="10341956" cy="17308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 Fluorescent wavefront shaping using incoherent iterative phase conjugation</a:t>
            </a:r>
            <a:br>
              <a:rPr lang="en-US" sz="4000" b="1" dirty="0">
                <a:solidFill>
                  <a:srgbClr val="FFC000"/>
                </a:solidFill>
              </a:rPr>
            </a:br>
            <a:endParaRPr lang="en-US" sz="4000" b="1" dirty="0">
              <a:solidFill>
                <a:srgbClr val="FFC000"/>
              </a:solidFill>
            </a:endParaRPr>
          </a:p>
        </p:txBody>
      </p:sp>
      <p:sp>
        <p:nvSpPr>
          <p:cNvPr id="6" name="Subtitle 6">
            <a:extLst>
              <a:ext uri="{FF2B5EF4-FFF2-40B4-BE49-F238E27FC236}">
                <a16:creationId xmlns:a16="http://schemas.microsoft.com/office/drawing/2014/main" id="{F4033603-C475-487A-A888-374CBF87F2C3}"/>
              </a:ext>
            </a:extLst>
          </p:cNvPr>
          <p:cNvSpPr txBox="1">
            <a:spLocks/>
          </p:cNvSpPr>
          <p:nvPr/>
        </p:nvSpPr>
        <p:spPr>
          <a:xfrm>
            <a:off x="1396076" y="3127386"/>
            <a:ext cx="9399847" cy="208284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US" sz="3300" b="1" dirty="0">
                <a:solidFill>
                  <a:schemeClr val="bg1"/>
                </a:solidFill>
              </a:rPr>
              <a:t>Anat Levin</a:t>
            </a:r>
          </a:p>
          <a:p>
            <a:pPr marL="0" indent="0" algn="ctr" fontAlgn="auto">
              <a:spcAft>
                <a:spcPts val="0"/>
              </a:spcAft>
              <a:buNone/>
            </a:pPr>
            <a:r>
              <a:rPr lang="en-US" dirty="0">
                <a:solidFill>
                  <a:schemeClr val="bg1"/>
                </a:solidFill>
              </a:rPr>
              <a:t>Department of Electrical Engineering </a:t>
            </a:r>
          </a:p>
          <a:p>
            <a:pPr marL="0" indent="0" algn="ctr" fontAlgn="auto">
              <a:spcAft>
                <a:spcPts val="0"/>
              </a:spcAft>
              <a:buNone/>
            </a:pPr>
            <a:r>
              <a:rPr lang="en-US" dirty="0">
                <a:solidFill>
                  <a:schemeClr val="bg1"/>
                </a:solidFill>
              </a:rPr>
              <a:t>Technion </a:t>
            </a:r>
          </a:p>
          <a:p>
            <a:pPr marL="0" indent="0" algn="ctr" fontAlgn="auto">
              <a:spcAft>
                <a:spcPts val="0"/>
              </a:spcAft>
              <a:buNone/>
            </a:pPr>
            <a:endParaRPr lang="en-US" dirty="0">
              <a:solidFill>
                <a:schemeClr val="bg1"/>
              </a:solidFill>
            </a:endParaRPr>
          </a:p>
          <a:p>
            <a:pPr marL="0" indent="0" algn="ctr" fontAlgn="auto">
              <a:spcAft>
                <a:spcPts val="0"/>
              </a:spcAft>
              <a:buNone/>
            </a:pPr>
            <a:r>
              <a:rPr lang="en-US" dirty="0">
                <a:solidFill>
                  <a:schemeClr val="bg1"/>
                </a:solidFill>
              </a:rPr>
              <a:t>	Joint work with </a:t>
            </a:r>
            <a:r>
              <a:rPr lang="en-US" dirty="0" err="1">
                <a:solidFill>
                  <a:schemeClr val="bg1"/>
                </a:solidFill>
              </a:rPr>
              <a:t>Dror</a:t>
            </a:r>
            <a:r>
              <a:rPr lang="en-US" dirty="0">
                <a:solidFill>
                  <a:schemeClr val="bg1"/>
                </a:solidFill>
              </a:rPr>
              <a:t> </a:t>
            </a:r>
            <a:r>
              <a:rPr lang="en-US" dirty="0" err="1">
                <a:solidFill>
                  <a:schemeClr val="bg1"/>
                </a:solidFill>
              </a:rPr>
              <a:t>Aizik</a:t>
            </a:r>
            <a:r>
              <a:rPr lang="en-US" dirty="0">
                <a:solidFill>
                  <a:schemeClr val="bg1"/>
                </a:solidFill>
              </a:rPr>
              <a:t> and </a:t>
            </a:r>
            <a:r>
              <a:rPr lang="en-US" dirty="0" err="1">
                <a:solidFill>
                  <a:schemeClr val="bg1"/>
                </a:solidFill>
              </a:rPr>
              <a:t>Ioannis</a:t>
            </a:r>
            <a:r>
              <a:rPr lang="en-US" dirty="0">
                <a:solidFill>
                  <a:schemeClr val="bg1"/>
                </a:solidFill>
              </a:rPr>
              <a:t> </a:t>
            </a:r>
            <a:r>
              <a:rPr lang="en-US" dirty="0" err="1">
                <a:solidFill>
                  <a:schemeClr val="bg1"/>
                </a:solidFill>
              </a:rPr>
              <a:t>Gkioulekas</a:t>
            </a:r>
            <a:r>
              <a:rPr lang="en-US" dirty="0">
                <a:solidFill>
                  <a:schemeClr val="bg1"/>
                </a:solidFill>
              </a:rPr>
              <a:t> </a:t>
            </a:r>
          </a:p>
          <a:p>
            <a:pPr fontAlgn="auto">
              <a:spcAft>
                <a:spcPts val="0"/>
              </a:spcAft>
            </a:pPr>
            <a:endParaRPr lang="en-US" dirty="0">
              <a:solidFill>
                <a:schemeClr val="bg1"/>
              </a:solidFill>
            </a:endParaRPr>
          </a:p>
          <a:p>
            <a:pPr fontAlgn="auto">
              <a:spcAft>
                <a:spcPts val="0"/>
              </a:spcAft>
            </a:pPr>
            <a:endParaRPr lang="en-US" dirty="0">
              <a:solidFill>
                <a:schemeClr val="bg1"/>
              </a:solidFill>
            </a:endParaRPr>
          </a:p>
        </p:txBody>
      </p:sp>
      <p:sp>
        <p:nvSpPr>
          <p:cNvPr id="4" name="Rectangle 1">
            <a:extLst>
              <a:ext uri="{FF2B5EF4-FFF2-40B4-BE49-F238E27FC236}">
                <a16:creationId xmlns:a16="http://schemas.microsoft.com/office/drawing/2014/main" id="{4B42133E-51C8-FA8E-C881-6128F9CD69D0}"/>
              </a:ext>
            </a:extLst>
          </p:cNvPr>
          <p:cNvSpPr>
            <a:spLocks noChangeArrowheads="1"/>
          </p:cNvSpPr>
          <p:nvPr/>
        </p:nvSpPr>
        <p:spPr bwMode="auto">
          <a:xfrm>
            <a:off x="609600" y="3725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318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10</a:t>
            </a:fld>
            <a:endParaRPr lang="en-US" altLang="he-IL" dirty="0"/>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2" name="Oval 241">
            <a:extLst>
              <a:ext uri="{FF2B5EF4-FFF2-40B4-BE49-F238E27FC236}">
                <a16:creationId xmlns:a16="http://schemas.microsoft.com/office/drawing/2014/main" id="{6B4D3279-C863-216B-7258-8175B3C09D80}"/>
              </a:ext>
            </a:extLst>
          </p:cNvPr>
          <p:cNvSpPr/>
          <p:nvPr/>
        </p:nvSpPr>
        <p:spPr>
          <a:xfrm>
            <a:off x="5221641" y="4842897"/>
            <a:ext cx="2087794" cy="16511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83CBC2C3-96FF-9DB3-3F42-B98BA0BA9D3B}"/>
              </a:ext>
            </a:extLst>
          </p:cNvPr>
          <p:cNvSpPr/>
          <p:nvPr/>
        </p:nvSpPr>
        <p:spPr>
          <a:xfrm>
            <a:off x="10834770" y="934475"/>
            <a:ext cx="91287" cy="1986852"/>
          </a:xfrm>
          <a:prstGeom prst="rect">
            <a:avLst/>
          </a:prstGeom>
          <a:pattFill prst="wdUpDiag">
            <a:fgClr>
              <a:srgbClr val="FF0000"/>
            </a:fgClr>
            <a:bgClr>
              <a:schemeClr val="tx1"/>
            </a:bgClr>
          </a:patt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a:extLst>
              <a:ext uri="{FF2B5EF4-FFF2-40B4-BE49-F238E27FC236}">
                <a16:creationId xmlns:a16="http://schemas.microsoft.com/office/drawing/2014/main" id="{4B53497F-EDCD-8F19-A023-3411A7FF43B0}"/>
              </a:ext>
            </a:extLst>
          </p:cNvPr>
          <p:cNvSpPr txBox="1"/>
          <p:nvPr/>
        </p:nvSpPr>
        <p:spPr>
          <a:xfrm rot="16200000">
            <a:off x="10049877" y="3277085"/>
            <a:ext cx="1854006" cy="646331"/>
          </a:xfrm>
          <a:prstGeom prst="rect">
            <a:avLst/>
          </a:prstGeom>
          <a:noFill/>
        </p:spPr>
        <p:txBody>
          <a:bodyPr wrap="square" rtlCol="0">
            <a:spAutoFit/>
          </a:bodyPr>
          <a:lstStyle/>
          <a:p>
            <a:r>
              <a:rPr lang="en-US" b="1" dirty="0">
                <a:solidFill>
                  <a:srgbClr val="FF0000"/>
                </a:solidFill>
                <a:latin typeface="+mn-lt"/>
              </a:rPr>
              <a:t>Filter emission wavelength</a:t>
            </a:r>
          </a:p>
        </p:txBody>
      </p:sp>
      <p:sp>
        <p:nvSpPr>
          <p:cNvPr id="148" name="Rectangle 147">
            <a:extLst>
              <a:ext uri="{FF2B5EF4-FFF2-40B4-BE49-F238E27FC236}">
                <a16:creationId xmlns:a16="http://schemas.microsoft.com/office/drawing/2014/main" id="{70F7AEAB-959C-41B8-E593-1725F86A63BC}"/>
              </a:ext>
            </a:extLst>
          </p:cNvPr>
          <p:cNvSpPr/>
          <p:nvPr/>
        </p:nvSpPr>
        <p:spPr>
          <a:xfrm>
            <a:off x="270008" y="3429000"/>
            <a:ext cx="4095499" cy="3161046"/>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70410D35-0BC0-99DB-20A4-0D1BBC0D3AAF}"/>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pSp>
        <p:nvGrpSpPr>
          <p:cNvPr id="151" name="Group 150">
            <a:extLst>
              <a:ext uri="{FF2B5EF4-FFF2-40B4-BE49-F238E27FC236}">
                <a16:creationId xmlns:a16="http://schemas.microsoft.com/office/drawing/2014/main" id="{77933FD3-6E2F-C228-07A1-C4CDEAF3A010}"/>
              </a:ext>
            </a:extLst>
          </p:cNvPr>
          <p:cNvGrpSpPr/>
          <p:nvPr/>
        </p:nvGrpSpPr>
        <p:grpSpPr>
          <a:xfrm>
            <a:off x="680469" y="5036753"/>
            <a:ext cx="3459634" cy="1514406"/>
            <a:chOff x="680469" y="5036753"/>
            <a:chExt cx="3459634" cy="1514406"/>
          </a:xfrm>
        </p:grpSpPr>
        <p:graphicFrame>
          <p:nvGraphicFramePr>
            <p:cNvPr id="163" name="Object 162">
              <a:extLst>
                <a:ext uri="{FF2B5EF4-FFF2-40B4-BE49-F238E27FC236}">
                  <a16:creationId xmlns:a16="http://schemas.microsoft.com/office/drawing/2014/main" id="{6A9BD858-8BE9-D9D5-C11B-446F6667D2EB}"/>
                </a:ext>
              </a:extLst>
            </p:cNvPr>
            <p:cNvGraphicFramePr>
              <a:graphicFrameLocks noChangeAspect="1"/>
            </p:cNvGraphicFramePr>
            <p:nvPr>
              <p:extLst>
                <p:ext uri="{D42A27DB-BD31-4B8C-83A1-F6EECF244321}">
                  <p14:modId xmlns:p14="http://schemas.microsoft.com/office/powerpoint/2010/main" val="810930756"/>
                </p:ext>
              </p:extLst>
            </p:nvPr>
          </p:nvGraphicFramePr>
          <p:xfrm>
            <a:off x="29513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210" name="Object 209">
                          <a:extLst>
                            <a:ext uri="{FF2B5EF4-FFF2-40B4-BE49-F238E27FC236}">
                              <a16:creationId xmlns:a16="http://schemas.microsoft.com/office/drawing/2014/main" id="{9C7A7C71-5742-86CD-5711-ED8B4380EB24}"/>
                            </a:ext>
                          </a:extLst>
                        </p:cNvPr>
                        <p:cNvPicPr/>
                        <p:nvPr/>
                      </p:nvPicPr>
                      <p:blipFill>
                        <a:blip r:embed="rId5"/>
                        <a:stretch>
                          <a:fillRect/>
                        </a:stretch>
                      </p:blipFill>
                      <p:spPr>
                        <a:xfrm>
                          <a:off x="2951383" y="5036753"/>
                          <a:ext cx="1188720" cy="1188720"/>
                        </a:xfrm>
                        <a:prstGeom prst="rect">
                          <a:avLst/>
                        </a:prstGeom>
                      </p:spPr>
                    </p:pic>
                  </p:oleObj>
                </mc:Fallback>
              </mc:AlternateContent>
            </a:graphicData>
          </a:graphic>
        </p:graphicFrame>
        <p:sp>
          <p:nvSpPr>
            <p:cNvPr id="166" name="TextBox 165">
              <a:extLst>
                <a:ext uri="{FF2B5EF4-FFF2-40B4-BE49-F238E27FC236}">
                  <a16:creationId xmlns:a16="http://schemas.microsoft.com/office/drawing/2014/main" id="{C6B491FC-8A95-67D6-D3BB-2531E478FDF2}"/>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167" name="TextBox 166">
              <a:extLst>
                <a:ext uri="{FF2B5EF4-FFF2-40B4-BE49-F238E27FC236}">
                  <a16:creationId xmlns:a16="http://schemas.microsoft.com/office/drawing/2014/main" id="{4BA183D8-6B55-FF30-DBCB-EAC415A00283}"/>
                </a:ext>
              </a:extLst>
            </p:cNvPr>
            <p:cNvSpPr txBox="1"/>
            <p:nvPr/>
          </p:nvSpPr>
          <p:spPr>
            <a:xfrm>
              <a:off x="31649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168" name="TextBox 167">
              <a:extLst>
                <a:ext uri="{FF2B5EF4-FFF2-40B4-BE49-F238E27FC236}">
                  <a16:creationId xmlns:a16="http://schemas.microsoft.com/office/drawing/2014/main" id="{400F263E-C47B-4604-6602-6C223E131F8A}"/>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176" name="TextBox 175">
              <a:extLst>
                <a:ext uri="{FF2B5EF4-FFF2-40B4-BE49-F238E27FC236}">
                  <a16:creationId xmlns:a16="http://schemas.microsoft.com/office/drawing/2014/main" id="{B4D772F9-878F-44B6-AD1D-E2643A187DFB}"/>
                </a:ext>
              </a:extLst>
            </p:cNvPr>
            <p:cNvSpPr txBox="1"/>
            <p:nvPr/>
          </p:nvSpPr>
          <p:spPr>
            <a:xfrm>
              <a:off x="22289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177" name="Group 176">
            <a:extLst>
              <a:ext uri="{FF2B5EF4-FFF2-40B4-BE49-F238E27FC236}">
                <a16:creationId xmlns:a16="http://schemas.microsoft.com/office/drawing/2014/main" id="{D32FA633-99EC-99BA-F319-A70520302865}"/>
              </a:ext>
            </a:extLst>
          </p:cNvPr>
          <p:cNvGrpSpPr/>
          <p:nvPr/>
        </p:nvGrpSpPr>
        <p:grpSpPr>
          <a:xfrm>
            <a:off x="680470" y="3689228"/>
            <a:ext cx="3439867" cy="1194202"/>
            <a:chOff x="680470" y="3689228"/>
            <a:chExt cx="3439867" cy="1194202"/>
          </a:xfrm>
        </p:grpSpPr>
        <p:grpSp>
          <p:nvGrpSpPr>
            <p:cNvPr id="180" name="Group 179">
              <a:extLst>
                <a:ext uri="{FF2B5EF4-FFF2-40B4-BE49-F238E27FC236}">
                  <a16:creationId xmlns:a16="http://schemas.microsoft.com/office/drawing/2014/main" id="{A3E0FEBE-4253-9B91-D1FB-07EAD7BCC223}"/>
                </a:ext>
              </a:extLst>
            </p:cNvPr>
            <p:cNvGrpSpPr/>
            <p:nvPr/>
          </p:nvGrpSpPr>
          <p:grpSpPr>
            <a:xfrm>
              <a:off x="680470" y="3689228"/>
              <a:ext cx="3439867" cy="1194202"/>
              <a:chOff x="680470" y="3689228"/>
              <a:chExt cx="3439867" cy="1194202"/>
            </a:xfrm>
          </p:grpSpPr>
          <p:graphicFrame>
            <p:nvGraphicFramePr>
              <p:cNvPr id="184" name="Object 183">
                <a:extLst>
                  <a:ext uri="{FF2B5EF4-FFF2-40B4-BE49-F238E27FC236}">
                    <a16:creationId xmlns:a16="http://schemas.microsoft.com/office/drawing/2014/main" id="{AAE14A8E-D4E0-9CA4-1D89-CB308A5E3E89}"/>
                  </a:ext>
                </a:extLst>
              </p:cNvPr>
              <p:cNvGraphicFramePr>
                <a:graphicFrameLocks noChangeAspect="1"/>
              </p:cNvGraphicFramePr>
              <p:nvPr/>
            </p:nvGraphicFramePr>
            <p:xfrm>
              <a:off x="1129670" y="3689228"/>
              <a:ext cx="1193345" cy="1188720"/>
            </p:xfrm>
            <a:graphic>
              <a:graphicData uri="http://schemas.openxmlformats.org/presentationml/2006/ole">
                <mc:AlternateContent xmlns:mc="http://schemas.openxmlformats.org/markup-compatibility/2006">
                  <mc:Choice xmlns:v="urn:schemas-microsoft-com:vml" Requires="v">
                    <p:oleObj name="Acrobat Document" r:id="rId6" imgW="1638247" imgH="1631879" progId="Acrobat.Document.2015">
                      <p:embed/>
                    </p:oleObj>
                  </mc:Choice>
                  <mc:Fallback>
                    <p:oleObj name="Acrobat Document" r:id="rId6" imgW="1638247" imgH="1631879" progId="Acrobat.Document.2015">
                      <p:embed/>
                      <p:pic>
                        <p:nvPicPr>
                          <p:cNvPr id="222" name="Object 221">
                            <a:extLst>
                              <a:ext uri="{FF2B5EF4-FFF2-40B4-BE49-F238E27FC236}">
                                <a16:creationId xmlns:a16="http://schemas.microsoft.com/office/drawing/2014/main" id="{C3200289-019E-E719-BF15-E95B56E23201}"/>
                              </a:ext>
                            </a:extLst>
                          </p:cNvPr>
                          <p:cNvPicPr/>
                          <p:nvPr/>
                        </p:nvPicPr>
                        <p:blipFill>
                          <a:blip r:embed="rId7"/>
                          <a:stretch>
                            <a:fillRect/>
                          </a:stretch>
                        </p:blipFill>
                        <p:spPr>
                          <a:xfrm>
                            <a:off x="1129670" y="3689228"/>
                            <a:ext cx="1193345" cy="1188720"/>
                          </a:xfrm>
                          <a:prstGeom prst="rect">
                            <a:avLst/>
                          </a:prstGeom>
                        </p:spPr>
                      </p:pic>
                    </p:oleObj>
                  </mc:Fallback>
                </mc:AlternateContent>
              </a:graphicData>
            </a:graphic>
          </p:graphicFrame>
          <p:graphicFrame>
            <p:nvGraphicFramePr>
              <p:cNvPr id="188" name="Object 187">
                <a:extLst>
                  <a:ext uri="{FF2B5EF4-FFF2-40B4-BE49-F238E27FC236}">
                    <a16:creationId xmlns:a16="http://schemas.microsoft.com/office/drawing/2014/main" id="{29E137F0-D43E-CDAB-0871-88491426FE49}"/>
                  </a:ext>
                </a:extLst>
              </p:cNvPr>
              <p:cNvGraphicFramePr>
                <a:graphicFrameLocks noChangeAspect="1"/>
              </p:cNvGraphicFramePr>
              <p:nvPr/>
            </p:nvGraphicFramePr>
            <p:xfrm>
              <a:off x="29316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8" imgW="1072981" imgH="1072793" progId="Acrobat.Document.2015">
                      <p:embed/>
                    </p:oleObj>
                  </mc:Choice>
                  <mc:Fallback>
                    <p:oleObj name="Acrobat Document" r:id="rId8" imgW="1072981" imgH="1072793" progId="Acrobat.Document.2015">
                      <p:embed/>
                      <p:pic>
                        <p:nvPicPr>
                          <p:cNvPr id="223" name="Object 222">
                            <a:extLst>
                              <a:ext uri="{FF2B5EF4-FFF2-40B4-BE49-F238E27FC236}">
                                <a16:creationId xmlns:a16="http://schemas.microsoft.com/office/drawing/2014/main" id="{09F3683C-EFF1-4007-411D-BD3A9DDBAC66}"/>
                              </a:ext>
                            </a:extLst>
                          </p:cNvPr>
                          <p:cNvPicPr/>
                          <p:nvPr/>
                        </p:nvPicPr>
                        <p:blipFill>
                          <a:blip r:embed="rId9"/>
                          <a:stretch>
                            <a:fillRect/>
                          </a:stretch>
                        </p:blipFill>
                        <p:spPr>
                          <a:xfrm>
                            <a:off x="2931617" y="3689228"/>
                            <a:ext cx="1188720" cy="1188720"/>
                          </a:xfrm>
                          <a:prstGeom prst="rect">
                            <a:avLst/>
                          </a:prstGeom>
                        </p:spPr>
                      </p:pic>
                    </p:oleObj>
                  </mc:Fallback>
                </mc:AlternateContent>
              </a:graphicData>
            </a:graphic>
          </p:graphicFrame>
          <p:sp>
            <p:nvSpPr>
              <p:cNvPr id="189" name="TextBox 188">
                <a:extLst>
                  <a:ext uri="{FF2B5EF4-FFF2-40B4-BE49-F238E27FC236}">
                    <a16:creationId xmlns:a16="http://schemas.microsoft.com/office/drawing/2014/main" id="{E9165F06-3BD0-1923-48B2-B859C60A0231}"/>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181" name="Object 180">
              <a:extLst>
                <a:ext uri="{FF2B5EF4-FFF2-40B4-BE49-F238E27FC236}">
                  <a16:creationId xmlns:a16="http://schemas.microsoft.com/office/drawing/2014/main" id="{4C1D4660-FE6D-F6C3-9D6E-A3387EE419F0}"/>
                </a:ext>
              </a:extLst>
            </p:cNvPr>
            <p:cNvGraphicFramePr>
              <a:graphicFrameLocks noChangeAspect="1"/>
            </p:cNvGraphicFramePr>
            <p:nvPr>
              <p:extLst>
                <p:ext uri="{D42A27DB-BD31-4B8C-83A1-F6EECF244321}">
                  <p14:modId xmlns:p14="http://schemas.microsoft.com/office/powerpoint/2010/main" val="3051302131"/>
                </p:ext>
              </p:extLst>
            </p:nvPr>
          </p:nvGraphicFramePr>
          <p:xfrm>
            <a:off x="1129670" y="3690899"/>
            <a:ext cx="1188720" cy="1184113"/>
          </p:xfrm>
          <a:graphic>
            <a:graphicData uri="http://schemas.openxmlformats.org/presentationml/2006/ole">
              <mc:AlternateContent xmlns:mc="http://schemas.openxmlformats.org/markup-compatibility/2006">
                <mc:Choice xmlns:v="urn:schemas-microsoft-com:vml" Requires="v">
                  <p:oleObj name="Acrobat Document" r:id="rId10" imgW="1638247" imgH="1631879" progId="Acrobat.Document.2015">
                    <p:embed/>
                  </p:oleObj>
                </mc:Choice>
                <mc:Fallback>
                  <p:oleObj name="Acrobat Document" r:id="rId10" imgW="1638247" imgH="1631879" progId="Acrobat.Document.2015">
                    <p:embed/>
                    <p:pic>
                      <p:nvPicPr>
                        <p:cNvPr id="220" name="Object 219">
                          <a:extLst>
                            <a:ext uri="{FF2B5EF4-FFF2-40B4-BE49-F238E27FC236}">
                              <a16:creationId xmlns:a16="http://schemas.microsoft.com/office/drawing/2014/main" id="{6C27A335-4F76-3606-32E7-CAAD064FEF9D}"/>
                            </a:ext>
                          </a:extLst>
                        </p:cNvPr>
                        <p:cNvPicPr/>
                        <p:nvPr/>
                      </p:nvPicPr>
                      <p:blipFill>
                        <a:blip r:embed="rId11"/>
                        <a:stretch>
                          <a:fillRect/>
                        </a:stretch>
                      </p:blipFill>
                      <p:spPr>
                        <a:xfrm>
                          <a:off x="1129670" y="3690899"/>
                          <a:ext cx="1188720" cy="1184113"/>
                        </a:xfrm>
                        <a:prstGeom prst="rect">
                          <a:avLst/>
                        </a:prstGeom>
                      </p:spPr>
                    </p:pic>
                  </p:oleObj>
                </mc:Fallback>
              </mc:AlternateContent>
            </a:graphicData>
          </a:graphic>
        </p:graphicFrame>
        <p:sp>
          <p:nvSpPr>
            <p:cNvPr id="183" name="TextBox 182">
              <a:extLst>
                <a:ext uri="{FF2B5EF4-FFF2-40B4-BE49-F238E27FC236}">
                  <a16:creationId xmlns:a16="http://schemas.microsoft.com/office/drawing/2014/main" id="{033EF7E0-7D40-030F-81A3-69A2FD2BC44A}"/>
                </a:ext>
              </a:extLst>
            </p:cNvPr>
            <p:cNvSpPr txBox="1"/>
            <p:nvPr/>
          </p:nvSpPr>
          <p:spPr>
            <a:xfrm>
              <a:off x="2228949" y="40609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sp>
        <p:nvSpPr>
          <p:cNvPr id="3" name="Oval 2">
            <a:extLst>
              <a:ext uri="{FF2B5EF4-FFF2-40B4-BE49-F238E27FC236}">
                <a16:creationId xmlns:a16="http://schemas.microsoft.com/office/drawing/2014/main" id="{127C76F3-EA19-4F14-F315-0E373B182394}"/>
              </a:ext>
            </a:extLst>
          </p:cNvPr>
          <p:cNvSpPr/>
          <p:nvPr/>
        </p:nvSpPr>
        <p:spPr>
          <a:xfrm>
            <a:off x="1012194" y="3608639"/>
            <a:ext cx="1413966" cy="13486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29BFE33-9CCC-4971-6FBB-2DFD8C1193A7}"/>
              </a:ext>
            </a:extLst>
          </p:cNvPr>
          <p:cNvCxnSpPr/>
          <p:nvPr/>
        </p:nvCxnSpPr>
        <p:spPr>
          <a:xfrm flipH="1" flipV="1">
            <a:off x="3470584" y="4439078"/>
            <a:ext cx="892271" cy="2952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90" name="Object 189">
            <a:extLst>
              <a:ext uri="{FF2B5EF4-FFF2-40B4-BE49-F238E27FC236}">
                <a16:creationId xmlns:a16="http://schemas.microsoft.com/office/drawing/2014/main" id="{5059FB5E-A867-E118-6610-75AFBD7376DA}"/>
              </a:ext>
            </a:extLst>
          </p:cNvPr>
          <p:cNvGraphicFramePr>
            <a:graphicFrameLocks noChangeAspect="1"/>
          </p:cNvGraphicFramePr>
          <p:nvPr/>
        </p:nvGraphicFramePr>
        <p:xfrm>
          <a:off x="1133198" y="5042220"/>
          <a:ext cx="1188720" cy="1184113"/>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148" name="Object 147">
                        <a:extLst>
                          <a:ext uri="{FF2B5EF4-FFF2-40B4-BE49-F238E27FC236}">
                            <a16:creationId xmlns:a16="http://schemas.microsoft.com/office/drawing/2014/main" id="{63DA5839-08E6-E153-BBE9-76E72C9A2F53}"/>
                          </a:ext>
                        </a:extLst>
                      </p:cNvPr>
                      <p:cNvPicPr/>
                      <p:nvPr/>
                    </p:nvPicPr>
                    <p:blipFill>
                      <a:blip r:embed="rId13"/>
                      <a:stretch>
                        <a:fillRect/>
                      </a:stretch>
                    </p:blipFill>
                    <p:spPr>
                      <a:xfrm>
                        <a:off x="1133198" y="5042220"/>
                        <a:ext cx="1188720" cy="1184113"/>
                      </a:xfrm>
                      <a:prstGeom prst="rect">
                        <a:avLst/>
                      </a:prstGeom>
                    </p:spPr>
                  </p:pic>
                </p:oleObj>
              </mc:Fallback>
            </mc:AlternateContent>
          </a:graphicData>
        </a:graphic>
      </p:graphicFrame>
      <p:sp>
        <p:nvSpPr>
          <p:cNvPr id="195" name="TextBox 194">
            <a:extLst>
              <a:ext uri="{FF2B5EF4-FFF2-40B4-BE49-F238E27FC236}">
                <a16:creationId xmlns:a16="http://schemas.microsoft.com/office/drawing/2014/main" id="{48248505-F282-82BD-302E-D1A71EDC903F}"/>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175379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left)">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righ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9"/>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242"/>
                                        </p:tgtEl>
                                        <p:attrNameLst>
                                          <p:attrName>style.visibility</p:attrName>
                                        </p:attrNameLst>
                                      </p:cBhvr>
                                      <p:to>
                                        <p:strVal val="visible"/>
                                      </p:to>
                                    </p:set>
                                    <p:animEffect transition="in" filter="fade">
                                      <p:cBhvr>
                                        <p:cTn id="27"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11</a:t>
            </a:fld>
            <a:endParaRPr lang="en-US" altLang="he-IL" dirty="0"/>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5" name="Oval 264">
            <a:extLst>
              <a:ext uri="{FF2B5EF4-FFF2-40B4-BE49-F238E27FC236}">
                <a16:creationId xmlns:a16="http://schemas.microsoft.com/office/drawing/2014/main" id="{C97C01F5-DDC4-E5E3-9F7E-D92D194AAD56}"/>
              </a:ext>
            </a:extLst>
          </p:cNvPr>
          <p:cNvSpPr/>
          <p:nvPr/>
        </p:nvSpPr>
        <p:spPr>
          <a:xfrm>
            <a:off x="5221641" y="4842897"/>
            <a:ext cx="2087794" cy="16511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E5F5E70E-19C0-6B21-E701-240C0C3FD38B}"/>
              </a:ext>
            </a:extLst>
          </p:cNvPr>
          <p:cNvSpPr/>
          <p:nvPr/>
        </p:nvSpPr>
        <p:spPr>
          <a:xfrm>
            <a:off x="270008" y="2072694"/>
            <a:ext cx="4095499" cy="4517352"/>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EB409A17-4FE8-2C4C-1AB7-10EA4CB6652A}"/>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sp>
        <p:nvSpPr>
          <p:cNvPr id="208" name="TextBox 207">
            <a:extLst>
              <a:ext uri="{FF2B5EF4-FFF2-40B4-BE49-F238E27FC236}">
                <a16:creationId xmlns:a16="http://schemas.microsoft.com/office/drawing/2014/main" id="{68832035-3ACB-9ADA-B3B0-BFEB20F77C1E}"/>
              </a:ext>
            </a:extLst>
          </p:cNvPr>
          <p:cNvSpPr txBox="1"/>
          <p:nvPr/>
        </p:nvSpPr>
        <p:spPr>
          <a:xfrm rot="16200000">
            <a:off x="-573228" y="2277472"/>
            <a:ext cx="2144182" cy="369332"/>
          </a:xfrm>
          <a:prstGeom prst="rect">
            <a:avLst/>
          </a:prstGeom>
          <a:noFill/>
        </p:spPr>
        <p:txBody>
          <a:bodyPr wrap="square" rtlCol="0">
            <a:spAutoFit/>
          </a:bodyPr>
          <a:lstStyle/>
          <a:p>
            <a:r>
              <a:rPr lang="en-US" b="1" dirty="0">
                <a:solidFill>
                  <a:schemeClr val="bg1"/>
                </a:solidFill>
                <a:latin typeface="+mn-lt"/>
              </a:rPr>
              <a:t>Main camera</a:t>
            </a:r>
          </a:p>
        </p:txBody>
      </p:sp>
      <p:grpSp>
        <p:nvGrpSpPr>
          <p:cNvPr id="209" name="Group 208">
            <a:extLst>
              <a:ext uri="{FF2B5EF4-FFF2-40B4-BE49-F238E27FC236}">
                <a16:creationId xmlns:a16="http://schemas.microsoft.com/office/drawing/2014/main" id="{30737ADC-0C9F-52B5-7580-4AD1F0CA879D}"/>
              </a:ext>
            </a:extLst>
          </p:cNvPr>
          <p:cNvGrpSpPr/>
          <p:nvPr/>
        </p:nvGrpSpPr>
        <p:grpSpPr>
          <a:xfrm>
            <a:off x="680469" y="5036753"/>
            <a:ext cx="3459634" cy="1514406"/>
            <a:chOff x="680469" y="5036753"/>
            <a:chExt cx="3459634" cy="1514406"/>
          </a:xfrm>
        </p:grpSpPr>
        <p:graphicFrame>
          <p:nvGraphicFramePr>
            <p:cNvPr id="210" name="Object 209">
              <a:extLst>
                <a:ext uri="{FF2B5EF4-FFF2-40B4-BE49-F238E27FC236}">
                  <a16:creationId xmlns:a16="http://schemas.microsoft.com/office/drawing/2014/main" id="{9C7A7C71-5742-86CD-5711-ED8B4380EB24}"/>
                </a:ext>
              </a:extLst>
            </p:cNvPr>
            <p:cNvGraphicFramePr>
              <a:graphicFrameLocks noChangeAspect="1"/>
            </p:cNvGraphicFramePr>
            <p:nvPr>
              <p:extLst>
                <p:ext uri="{D42A27DB-BD31-4B8C-83A1-F6EECF244321}">
                  <p14:modId xmlns:p14="http://schemas.microsoft.com/office/powerpoint/2010/main" val="1439474548"/>
                </p:ext>
              </p:extLst>
            </p:nvPr>
          </p:nvGraphicFramePr>
          <p:xfrm>
            <a:off x="29513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148" name="Object 147">
                          <a:extLst>
                            <a:ext uri="{FF2B5EF4-FFF2-40B4-BE49-F238E27FC236}">
                              <a16:creationId xmlns:a16="http://schemas.microsoft.com/office/drawing/2014/main" id="{1CAACB24-CD2D-785D-9D74-84CE22CF044C}"/>
                            </a:ext>
                          </a:extLst>
                        </p:cNvPr>
                        <p:cNvPicPr/>
                        <p:nvPr/>
                      </p:nvPicPr>
                      <p:blipFill>
                        <a:blip r:embed="rId5"/>
                        <a:stretch>
                          <a:fillRect/>
                        </a:stretch>
                      </p:blipFill>
                      <p:spPr>
                        <a:xfrm>
                          <a:off x="2951383" y="5036753"/>
                          <a:ext cx="1188720" cy="1188720"/>
                        </a:xfrm>
                        <a:prstGeom prst="rect">
                          <a:avLst/>
                        </a:prstGeom>
                      </p:spPr>
                    </p:pic>
                  </p:oleObj>
                </mc:Fallback>
              </mc:AlternateContent>
            </a:graphicData>
          </a:graphic>
        </p:graphicFrame>
        <p:sp>
          <p:nvSpPr>
            <p:cNvPr id="212" name="TextBox 211">
              <a:extLst>
                <a:ext uri="{FF2B5EF4-FFF2-40B4-BE49-F238E27FC236}">
                  <a16:creationId xmlns:a16="http://schemas.microsoft.com/office/drawing/2014/main" id="{D58CDFE7-7236-4E50-41E6-A292BFFA28B4}"/>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213" name="TextBox 212">
              <a:extLst>
                <a:ext uri="{FF2B5EF4-FFF2-40B4-BE49-F238E27FC236}">
                  <a16:creationId xmlns:a16="http://schemas.microsoft.com/office/drawing/2014/main" id="{5C5A17E2-11EB-109D-AC34-09DF85990CC7}"/>
                </a:ext>
              </a:extLst>
            </p:cNvPr>
            <p:cNvSpPr txBox="1"/>
            <p:nvPr/>
          </p:nvSpPr>
          <p:spPr>
            <a:xfrm>
              <a:off x="31649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214" name="TextBox 213">
              <a:extLst>
                <a:ext uri="{FF2B5EF4-FFF2-40B4-BE49-F238E27FC236}">
                  <a16:creationId xmlns:a16="http://schemas.microsoft.com/office/drawing/2014/main" id="{E6E11EB9-804C-4922-DCDB-08522166853A}"/>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15" name="TextBox 214">
              <a:extLst>
                <a:ext uri="{FF2B5EF4-FFF2-40B4-BE49-F238E27FC236}">
                  <a16:creationId xmlns:a16="http://schemas.microsoft.com/office/drawing/2014/main" id="{FCD1AF7F-406E-2867-D02E-3AFB2AFEC467}"/>
                </a:ext>
              </a:extLst>
            </p:cNvPr>
            <p:cNvSpPr txBox="1"/>
            <p:nvPr/>
          </p:nvSpPr>
          <p:spPr>
            <a:xfrm>
              <a:off x="22289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216" name="Group 215">
            <a:extLst>
              <a:ext uri="{FF2B5EF4-FFF2-40B4-BE49-F238E27FC236}">
                <a16:creationId xmlns:a16="http://schemas.microsoft.com/office/drawing/2014/main" id="{58D977F7-3DA4-78B2-1662-0E91885675A9}"/>
              </a:ext>
            </a:extLst>
          </p:cNvPr>
          <p:cNvGrpSpPr/>
          <p:nvPr/>
        </p:nvGrpSpPr>
        <p:grpSpPr>
          <a:xfrm>
            <a:off x="680470" y="3689228"/>
            <a:ext cx="3439867" cy="1194202"/>
            <a:chOff x="680470" y="3689228"/>
            <a:chExt cx="3439867" cy="1194202"/>
          </a:xfrm>
        </p:grpSpPr>
        <p:grpSp>
          <p:nvGrpSpPr>
            <p:cNvPr id="219" name="Group 218">
              <a:extLst>
                <a:ext uri="{FF2B5EF4-FFF2-40B4-BE49-F238E27FC236}">
                  <a16:creationId xmlns:a16="http://schemas.microsoft.com/office/drawing/2014/main" id="{8219ECD3-E6FA-FCBB-0EDB-8771D0774ACA}"/>
                </a:ext>
              </a:extLst>
            </p:cNvPr>
            <p:cNvGrpSpPr/>
            <p:nvPr/>
          </p:nvGrpSpPr>
          <p:grpSpPr>
            <a:xfrm>
              <a:off x="680470" y="3689228"/>
              <a:ext cx="3439867" cy="1194202"/>
              <a:chOff x="680470" y="3689228"/>
              <a:chExt cx="3439867" cy="1194202"/>
            </a:xfrm>
          </p:grpSpPr>
          <p:graphicFrame>
            <p:nvGraphicFramePr>
              <p:cNvPr id="222" name="Object 221">
                <a:extLst>
                  <a:ext uri="{FF2B5EF4-FFF2-40B4-BE49-F238E27FC236}">
                    <a16:creationId xmlns:a16="http://schemas.microsoft.com/office/drawing/2014/main" id="{C3200289-019E-E719-BF15-E95B56E23201}"/>
                  </a:ext>
                </a:extLst>
              </p:cNvPr>
              <p:cNvGraphicFramePr>
                <a:graphicFrameLocks noChangeAspect="1"/>
              </p:cNvGraphicFramePr>
              <p:nvPr/>
            </p:nvGraphicFramePr>
            <p:xfrm>
              <a:off x="1129670" y="3689228"/>
              <a:ext cx="1193345" cy="1188720"/>
            </p:xfrm>
            <a:graphic>
              <a:graphicData uri="http://schemas.openxmlformats.org/presentationml/2006/ole">
                <mc:AlternateContent xmlns:mc="http://schemas.openxmlformats.org/markup-compatibility/2006">
                  <mc:Choice xmlns:v="urn:schemas-microsoft-com:vml" Requires="v">
                    <p:oleObj name="Acrobat Document" r:id="rId6" imgW="1638247" imgH="1631879" progId="Acrobat.Document.2015">
                      <p:embed/>
                    </p:oleObj>
                  </mc:Choice>
                  <mc:Fallback>
                    <p:oleObj name="Acrobat Document" r:id="rId6" imgW="1638247" imgH="1631879" progId="Acrobat.Document.2015">
                      <p:embed/>
                      <p:pic>
                        <p:nvPicPr>
                          <p:cNvPr id="177" name="Object 176">
                            <a:extLst>
                              <a:ext uri="{FF2B5EF4-FFF2-40B4-BE49-F238E27FC236}">
                                <a16:creationId xmlns:a16="http://schemas.microsoft.com/office/drawing/2014/main" id="{3FA1FA0C-EE50-7C3E-E971-2EB5F3795C49}"/>
                              </a:ext>
                            </a:extLst>
                          </p:cNvPr>
                          <p:cNvPicPr/>
                          <p:nvPr/>
                        </p:nvPicPr>
                        <p:blipFill>
                          <a:blip r:embed="rId7"/>
                          <a:stretch>
                            <a:fillRect/>
                          </a:stretch>
                        </p:blipFill>
                        <p:spPr>
                          <a:xfrm>
                            <a:off x="1129670" y="3689228"/>
                            <a:ext cx="1193345" cy="1188720"/>
                          </a:xfrm>
                          <a:prstGeom prst="rect">
                            <a:avLst/>
                          </a:prstGeom>
                        </p:spPr>
                      </p:pic>
                    </p:oleObj>
                  </mc:Fallback>
                </mc:AlternateContent>
              </a:graphicData>
            </a:graphic>
          </p:graphicFrame>
          <p:graphicFrame>
            <p:nvGraphicFramePr>
              <p:cNvPr id="223" name="Object 222">
                <a:extLst>
                  <a:ext uri="{FF2B5EF4-FFF2-40B4-BE49-F238E27FC236}">
                    <a16:creationId xmlns:a16="http://schemas.microsoft.com/office/drawing/2014/main" id="{09F3683C-EFF1-4007-411D-BD3A9DDBAC66}"/>
                  </a:ext>
                </a:extLst>
              </p:cNvPr>
              <p:cNvGraphicFramePr>
                <a:graphicFrameLocks noChangeAspect="1"/>
              </p:cNvGraphicFramePr>
              <p:nvPr/>
            </p:nvGraphicFramePr>
            <p:xfrm>
              <a:off x="29316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8" imgW="1072981" imgH="1072793" progId="Acrobat.Document.2015">
                      <p:embed/>
                    </p:oleObj>
                  </mc:Choice>
                  <mc:Fallback>
                    <p:oleObj name="Acrobat Document" r:id="rId8" imgW="1072981" imgH="1072793" progId="Acrobat.Document.2015">
                      <p:embed/>
                      <p:pic>
                        <p:nvPicPr>
                          <p:cNvPr id="180" name="Object 179">
                            <a:extLst>
                              <a:ext uri="{FF2B5EF4-FFF2-40B4-BE49-F238E27FC236}">
                                <a16:creationId xmlns:a16="http://schemas.microsoft.com/office/drawing/2014/main" id="{DA527B83-6D38-9DDF-91BD-B77FFA4C3E5F}"/>
                              </a:ext>
                            </a:extLst>
                          </p:cNvPr>
                          <p:cNvPicPr/>
                          <p:nvPr/>
                        </p:nvPicPr>
                        <p:blipFill>
                          <a:blip r:embed="rId9"/>
                          <a:stretch>
                            <a:fillRect/>
                          </a:stretch>
                        </p:blipFill>
                        <p:spPr>
                          <a:xfrm>
                            <a:off x="2931617" y="3689228"/>
                            <a:ext cx="1188720" cy="1188720"/>
                          </a:xfrm>
                          <a:prstGeom prst="rect">
                            <a:avLst/>
                          </a:prstGeom>
                        </p:spPr>
                      </p:pic>
                    </p:oleObj>
                  </mc:Fallback>
                </mc:AlternateContent>
              </a:graphicData>
            </a:graphic>
          </p:graphicFrame>
          <p:sp>
            <p:nvSpPr>
              <p:cNvPr id="224" name="TextBox 223">
                <a:extLst>
                  <a:ext uri="{FF2B5EF4-FFF2-40B4-BE49-F238E27FC236}">
                    <a16:creationId xmlns:a16="http://schemas.microsoft.com/office/drawing/2014/main" id="{19465C9D-03ED-7C27-554C-120BC58744B2}"/>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220" name="Object 219">
              <a:extLst>
                <a:ext uri="{FF2B5EF4-FFF2-40B4-BE49-F238E27FC236}">
                  <a16:creationId xmlns:a16="http://schemas.microsoft.com/office/drawing/2014/main" id="{6C27A335-4F76-3606-32E7-CAAD064FEF9D}"/>
                </a:ext>
              </a:extLst>
            </p:cNvPr>
            <p:cNvGraphicFramePr>
              <a:graphicFrameLocks noChangeAspect="1"/>
            </p:cNvGraphicFramePr>
            <p:nvPr>
              <p:extLst>
                <p:ext uri="{D42A27DB-BD31-4B8C-83A1-F6EECF244321}">
                  <p14:modId xmlns:p14="http://schemas.microsoft.com/office/powerpoint/2010/main" val="4007417720"/>
                </p:ext>
              </p:extLst>
            </p:nvPr>
          </p:nvGraphicFramePr>
          <p:xfrm>
            <a:off x="1129670" y="3690899"/>
            <a:ext cx="1188720" cy="1184113"/>
          </p:xfrm>
          <a:graphic>
            <a:graphicData uri="http://schemas.openxmlformats.org/presentationml/2006/ole">
              <mc:AlternateContent xmlns:mc="http://schemas.openxmlformats.org/markup-compatibility/2006">
                <mc:Choice xmlns:v="urn:schemas-microsoft-com:vml" Requires="v">
                  <p:oleObj name="Acrobat Document" r:id="rId10" imgW="1638247" imgH="1631879" progId="Acrobat.Document.2015">
                    <p:embed/>
                  </p:oleObj>
                </mc:Choice>
                <mc:Fallback>
                  <p:oleObj name="Acrobat Document" r:id="rId10" imgW="1638247" imgH="1631879" progId="Acrobat.Document.2015">
                    <p:embed/>
                    <p:pic>
                      <p:nvPicPr>
                        <p:cNvPr id="168" name="Object 167">
                          <a:extLst>
                            <a:ext uri="{FF2B5EF4-FFF2-40B4-BE49-F238E27FC236}">
                              <a16:creationId xmlns:a16="http://schemas.microsoft.com/office/drawing/2014/main" id="{366B1896-99F5-7C63-3C09-379971326115}"/>
                            </a:ext>
                          </a:extLst>
                        </p:cNvPr>
                        <p:cNvPicPr/>
                        <p:nvPr/>
                      </p:nvPicPr>
                      <p:blipFill>
                        <a:blip r:embed="rId11"/>
                        <a:stretch>
                          <a:fillRect/>
                        </a:stretch>
                      </p:blipFill>
                      <p:spPr>
                        <a:xfrm>
                          <a:off x="1129670" y="3690899"/>
                          <a:ext cx="1188720" cy="1184113"/>
                        </a:xfrm>
                        <a:prstGeom prst="rect">
                          <a:avLst/>
                        </a:prstGeom>
                      </p:spPr>
                    </p:pic>
                  </p:oleObj>
                </mc:Fallback>
              </mc:AlternateContent>
            </a:graphicData>
          </a:graphic>
        </p:graphicFrame>
        <p:sp>
          <p:nvSpPr>
            <p:cNvPr id="221" name="TextBox 220">
              <a:extLst>
                <a:ext uri="{FF2B5EF4-FFF2-40B4-BE49-F238E27FC236}">
                  <a16:creationId xmlns:a16="http://schemas.microsoft.com/office/drawing/2014/main" id="{5A79A01D-444D-5BDF-CE43-BCB5003949F8}"/>
                </a:ext>
              </a:extLst>
            </p:cNvPr>
            <p:cNvSpPr txBox="1"/>
            <p:nvPr/>
          </p:nvSpPr>
          <p:spPr>
            <a:xfrm>
              <a:off x="2228949" y="40609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225" name="Group 224">
            <a:extLst>
              <a:ext uri="{FF2B5EF4-FFF2-40B4-BE49-F238E27FC236}">
                <a16:creationId xmlns:a16="http://schemas.microsoft.com/office/drawing/2014/main" id="{2911D9DD-6718-55AE-F672-54FD2256D3F0}"/>
              </a:ext>
            </a:extLst>
          </p:cNvPr>
          <p:cNvGrpSpPr/>
          <p:nvPr/>
        </p:nvGrpSpPr>
        <p:grpSpPr>
          <a:xfrm>
            <a:off x="677422" y="2165179"/>
            <a:ext cx="3442915" cy="1416755"/>
            <a:chOff x="677422" y="2165179"/>
            <a:chExt cx="3442915" cy="1416755"/>
          </a:xfrm>
        </p:grpSpPr>
        <p:graphicFrame>
          <p:nvGraphicFramePr>
            <p:cNvPr id="226" name="Object 225">
              <a:extLst>
                <a:ext uri="{FF2B5EF4-FFF2-40B4-BE49-F238E27FC236}">
                  <a16:creationId xmlns:a16="http://schemas.microsoft.com/office/drawing/2014/main" id="{1FACFA65-8362-C662-0DBF-119809BA7C89}"/>
                </a:ext>
              </a:extLst>
            </p:cNvPr>
            <p:cNvGraphicFramePr>
              <a:graphicFrameLocks noChangeAspect="1"/>
            </p:cNvGraphicFramePr>
            <p:nvPr>
              <p:extLst>
                <p:ext uri="{D42A27DB-BD31-4B8C-83A1-F6EECF244321}">
                  <p14:modId xmlns:p14="http://schemas.microsoft.com/office/powerpoint/2010/main" val="1146953860"/>
                </p:ext>
              </p:extLst>
            </p:nvPr>
          </p:nvGraphicFramePr>
          <p:xfrm>
            <a:off x="1133198" y="2318708"/>
            <a:ext cx="1188720" cy="1184113"/>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184" name="Object 183">
                          <a:extLst>
                            <a:ext uri="{FF2B5EF4-FFF2-40B4-BE49-F238E27FC236}">
                              <a16:creationId xmlns:a16="http://schemas.microsoft.com/office/drawing/2014/main" id="{7DCAC328-5AD8-3A6F-D40E-D7D7294B4593}"/>
                            </a:ext>
                          </a:extLst>
                        </p:cNvPr>
                        <p:cNvPicPr/>
                        <p:nvPr/>
                      </p:nvPicPr>
                      <p:blipFill>
                        <a:blip r:embed="rId13"/>
                        <a:stretch>
                          <a:fillRect/>
                        </a:stretch>
                      </p:blipFill>
                      <p:spPr>
                        <a:xfrm>
                          <a:off x="1133198" y="2318708"/>
                          <a:ext cx="1188720" cy="1184113"/>
                        </a:xfrm>
                        <a:prstGeom prst="rect">
                          <a:avLst/>
                        </a:prstGeom>
                      </p:spPr>
                    </p:pic>
                  </p:oleObj>
                </mc:Fallback>
              </mc:AlternateContent>
            </a:graphicData>
          </a:graphic>
        </p:graphicFrame>
        <p:graphicFrame>
          <p:nvGraphicFramePr>
            <p:cNvPr id="227" name="Object 226">
              <a:extLst>
                <a:ext uri="{FF2B5EF4-FFF2-40B4-BE49-F238E27FC236}">
                  <a16:creationId xmlns:a16="http://schemas.microsoft.com/office/drawing/2014/main" id="{2EA821CB-A3C2-DDB8-916E-CBB32C009452}"/>
                </a:ext>
              </a:extLst>
            </p:cNvPr>
            <p:cNvGraphicFramePr>
              <a:graphicFrameLocks noChangeAspect="1"/>
            </p:cNvGraphicFramePr>
            <p:nvPr>
              <p:extLst>
                <p:ext uri="{D42A27DB-BD31-4B8C-83A1-F6EECF244321}">
                  <p14:modId xmlns:p14="http://schemas.microsoft.com/office/powerpoint/2010/main" val="1162935594"/>
                </p:ext>
              </p:extLst>
            </p:nvPr>
          </p:nvGraphicFramePr>
          <p:xfrm>
            <a:off x="2931617" y="2319586"/>
            <a:ext cx="1188720" cy="1188720"/>
          </p:xfrm>
          <a:graphic>
            <a:graphicData uri="http://schemas.openxmlformats.org/presentationml/2006/ole">
              <mc:AlternateContent xmlns:mc="http://schemas.openxmlformats.org/markup-compatibility/2006">
                <mc:Choice xmlns:v="urn:schemas-microsoft-com:vml" Requires="v">
                  <p:oleObj name="Acrobat Document" r:id="rId14" imgW="1072981" imgH="1072793" progId="Acrobat.Document.2015">
                    <p:embed/>
                  </p:oleObj>
                </mc:Choice>
                <mc:Fallback>
                  <p:oleObj name="Acrobat Document" r:id="rId14" imgW="1072981" imgH="1072793" progId="Acrobat.Document.2015">
                    <p:embed/>
                    <p:pic>
                      <p:nvPicPr>
                        <p:cNvPr id="188" name="Object 187">
                          <a:extLst>
                            <a:ext uri="{FF2B5EF4-FFF2-40B4-BE49-F238E27FC236}">
                              <a16:creationId xmlns:a16="http://schemas.microsoft.com/office/drawing/2014/main" id="{8501F6AD-B906-4D1C-1AE9-D020DE35A68F}"/>
                            </a:ext>
                          </a:extLst>
                        </p:cNvPr>
                        <p:cNvPicPr/>
                        <p:nvPr/>
                      </p:nvPicPr>
                      <p:blipFill>
                        <a:blip r:embed="rId15"/>
                        <a:stretch>
                          <a:fillRect/>
                        </a:stretch>
                      </p:blipFill>
                      <p:spPr>
                        <a:xfrm>
                          <a:off x="2931617" y="2319586"/>
                          <a:ext cx="1188720" cy="1188720"/>
                        </a:xfrm>
                        <a:prstGeom prst="rect">
                          <a:avLst/>
                        </a:prstGeom>
                      </p:spPr>
                    </p:pic>
                  </p:oleObj>
                </mc:Fallback>
              </mc:AlternateContent>
            </a:graphicData>
          </a:graphic>
        </p:graphicFrame>
        <p:sp>
          <p:nvSpPr>
            <p:cNvPr id="236" name="TextBox 235">
              <a:extLst>
                <a:ext uri="{FF2B5EF4-FFF2-40B4-BE49-F238E27FC236}">
                  <a16:creationId xmlns:a16="http://schemas.microsoft.com/office/drawing/2014/main" id="{633007CD-2153-5350-6927-9F8999B2C7C2}"/>
                </a:ext>
              </a:extLst>
            </p:cNvPr>
            <p:cNvSpPr txBox="1"/>
            <p:nvPr/>
          </p:nvSpPr>
          <p:spPr>
            <a:xfrm rot="16200000">
              <a:off x="153710" y="2688891"/>
              <a:ext cx="1416755" cy="369332"/>
            </a:xfrm>
            <a:prstGeom prst="rect">
              <a:avLst/>
            </a:prstGeom>
            <a:noFill/>
          </p:spPr>
          <p:txBody>
            <a:bodyPr wrap="square" rtlCol="0">
              <a:spAutoFit/>
            </a:bodyPr>
            <a:lstStyle/>
            <a:p>
              <a:pPr algn="ctr"/>
              <a:r>
                <a:rPr lang="en-US" b="1" dirty="0">
                  <a:solidFill>
                    <a:schemeClr val="bg1"/>
                  </a:solidFill>
                  <a:latin typeface="+mn-lt"/>
                </a:rPr>
                <a:t>No mod.</a:t>
              </a:r>
            </a:p>
          </p:txBody>
        </p:sp>
        <p:sp>
          <p:nvSpPr>
            <p:cNvPr id="250" name="TextBox 249">
              <a:extLst>
                <a:ext uri="{FF2B5EF4-FFF2-40B4-BE49-F238E27FC236}">
                  <a16:creationId xmlns:a16="http://schemas.microsoft.com/office/drawing/2014/main" id="{03416F50-64DD-0108-2459-08E583ED83F3}"/>
                </a:ext>
              </a:extLst>
            </p:cNvPr>
            <p:cNvSpPr txBox="1"/>
            <p:nvPr/>
          </p:nvSpPr>
          <p:spPr>
            <a:xfrm>
              <a:off x="2228949" y="26766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sp>
        <p:nvSpPr>
          <p:cNvPr id="3" name="Rectangle: Rounded Corners 2">
            <a:extLst>
              <a:ext uri="{FF2B5EF4-FFF2-40B4-BE49-F238E27FC236}">
                <a16:creationId xmlns:a16="http://schemas.microsoft.com/office/drawing/2014/main" id="{55729AD8-82B6-ADE6-0221-9C7DAC005A68}"/>
              </a:ext>
            </a:extLst>
          </p:cNvPr>
          <p:cNvSpPr/>
          <p:nvPr/>
        </p:nvSpPr>
        <p:spPr>
          <a:xfrm>
            <a:off x="1000650" y="2216709"/>
            <a:ext cx="3231789" cy="1357136"/>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1" name="Object 250">
            <a:extLst>
              <a:ext uri="{FF2B5EF4-FFF2-40B4-BE49-F238E27FC236}">
                <a16:creationId xmlns:a16="http://schemas.microsoft.com/office/drawing/2014/main" id="{74B6911A-895B-A370-7CBA-9EFA8B4027F4}"/>
              </a:ext>
            </a:extLst>
          </p:cNvPr>
          <p:cNvGraphicFramePr>
            <a:graphicFrameLocks noChangeAspect="1"/>
          </p:cNvGraphicFramePr>
          <p:nvPr/>
        </p:nvGraphicFramePr>
        <p:xfrm>
          <a:off x="1133198" y="5042220"/>
          <a:ext cx="1188720" cy="1184113"/>
        </p:xfrm>
        <a:graphic>
          <a:graphicData uri="http://schemas.openxmlformats.org/presentationml/2006/ole">
            <mc:AlternateContent xmlns:mc="http://schemas.openxmlformats.org/markup-compatibility/2006">
              <mc:Choice xmlns:v="urn:schemas-microsoft-com:vml" Requires="v">
                <p:oleObj name="Acrobat Document" r:id="rId16" imgW="1638247" imgH="1631879" progId="Acrobat.Document.2015">
                  <p:embed/>
                </p:oleObj>
              </mc:Choice>
              <mc:Fallback>
                <p:oleObj name="Acrobat Document" r:id="rId16" imgW="1638247" imgH="1631879" progId="Acrobat.Document.2015">
                  <p:embed/>
                  <p:pic>
                    <p:nvPicPr>
                      <p:cNvPr id="148" name="Object 147">
                        <a:extLst>
                          <a:ext uri="{FF2B5EF4-FFF2-40B4-BE49-F238E27FC236}">
                            <a16:creationId xmlns:a16="http://schemas.microsoft.com/office/drawing/2014/main" id="{63DA5839-08E6-E153-BBE9-76E72C9A2F53}"/>
                          </a:ext>
                        </a:extLst>
                      </p:cNvPr>
                      <p:cNvPicPr/>
                      <p:nvPr/>
                    </p:nvPicPr>
                    <p:blipFill>
                      <a:blip r:embed="rId17"/>
                      <a:stretch>
                        <a:fillRect/>
                      </a:stretch>
                    </p:blipFill>
                    <p:spPr>
                      <a:xfrm>
                        <a:off x="1133198" y="5042220"/>
                        <a:ext cx="1188720" cy="1184113"/>
                      </a:xfrm>
                      <a:prstGeom prst="rect">
                        <a:avLst/>
                      </a:prstGeom>
                    </p:spPr>
                  </p:pic>
                </p:oleObj>
              </mc:Fallback>
            </mc:AlternateContent>
          </a:graphicData>
        </a:graphic>
      </p:graphicFrame>
      <p:sp>
        <p:nvSpPr>
          <p:cNvPr id="266" name="TextBox 265">
            <a:extLst>
              <a:ext uri="{FF2B5EF4-FFF2-40B4-BE49-F238E27FC236}">
                <a16:creationId xmlns:a16="http://schemas.microsoft.com/office/drawing/2014/main" id="{D6CBAD55-B7E5-B9FF-765A-0DFE1B5746D6}"/>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225259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wipe(left)">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12</a:t>
            </a:fld>
            <a:endParaRPr lang="en-US" altLang="he-IL" dirty="0"/>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8" name="Rectangle 137">
            <a:extLst>
              <a:ext uri="{FF2B5EF4-FFF2-40B4-BE49-F238E27FC236}">
                <a16:creationId xmlns:a16="http://schemas.microsoft.com/office/drawing/2014/main" id="{2886C9CD-B93E-7746-EAF7-AC1A5C02DB75}"/>
              </a:ext>
            </a:extLst>
          </p:cNvPr>
          <p:cNvSpPr/>
          <p:nvPr/>
        </p:nvSpPr>
        <p:spPr>
          <a:xfrm>
            <a:off x="270008" y="2072694"/>
            <a:ext cx="4095499" cy="4517352"/>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240FC057-4B3E-1EF4-CCAF-EE94F4366154}"/>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sp>
        <p:nvSpPr>
          <p:cNvPr id="140" name="TextBox 139">
            <a:extLst>
              <a:ext uri="{FF2B5EF4-FFF2-40B4-BE49-F238E27FC236}">
                <a16:creationId xmlns:a16="http://schemas.microsoft.com/office/drawing/2014/main" id="{72A3D3CE-5984-3E5C-F572-342533CC8409}"/>
              </a:ext>
            </a:extLst>
          </p:cNvPr>
          <p:cNvSpPr txBox="1"/>
          <p:nvPr/>
        </p:nvSpPr>
        <p:spPr>
          <a:xfrm rot="16200000">
            <a:off x="-573228" y="2277472"/>
            <a:ext cx="2144182" cy="369332"/>
          </a:xfrm>
          <a:prstGeom prst="rect">
            <a:avLst/>
          </a:prstGeom>
          <a:noFill/>
        </p:spPr>
        <p:txBody>
          <a:bodyPr wrap="square" rtlCol="0">
            <a:spAutoFit/>
          </a:bodyPr>
          <a:lstStyle/>
          <a:p>
            <a:r>
              <a:rPr lang="en-US" b="1" dirty="0">
                <a:solidFill>
                  <a:schemeClr val="bg1"/>
                </a:solidFill>
                <a:latin typeface="+mn-lt"/>
              </a:rPr>
              <a:t>Main camera</a:t>
            </a:r>
          </a:p>
        </p:txBody>
      </p:sp>
      <p:grpSp>
        <p:nvGrpSpPr>
          <p:cNvPr id="141" name="Group 140">
            <a:extLst>
              <a:ext uri="{FF2B5EF4-FFF2-40B4-BE49-F238E27FC236}">
                <a16:creationId xmlns:a16="http://schemas.microsoft.com/office/drawing/2014/main" id="{EBA04F40-E28D-EF53-19F3-BECC9C661434}"/>
              </a:ext>
            </a:extLst>
          </p:cNvPr>
          <p:cNvGrpSpPr/>
          <p:nvPr/>
        </p:nvGrpSpPr>
        <p:grpSpPr>
          <a:xfrm>
            <a:off x="680469" y="5036753"/>
            <a:ext cx="3459634" cy="1514406"/>
            <a:chOff x="680469" y="5036753"/>
            <a:chExt cx="3459634" cy="1514406"/>
          </a:xfrm>
        </p:grpSpPr>
        <p:graphicFrame>
          <p:nvGraphicFramePr>
            <p:cNvPr id="148" name="Object 147">
              <a:extLst>
                <a:ext uri="{FF2B5EF4-FFF2-40B4-BE49-F238E27FC236}">
                  <a16:creationId xmlns:a16="http://schemas.microsoft.com/office/drawing/2014/main" id="{1CAACB24-CD2D-785D-9D74-84CE22CF044C}"/>
                </a:ext>
              </a:extLst>
            </p:cNvPr>
            <p:cNvGraphicFramePr>
              <a:graphicFrameLocks noChangeAspect="1"/>
            </p:cNvGraphicFramePr>
            <p:nvPr>
              <p:extLst>
                <p:ext uri="{D42A27DB-BD31-4B8C-83A1-F6EECF244321}">
                  <p14:modId xmlns:p14="http://schemas.microsoft.com/office/powerpoint/2010/main" val="880860238"/>
                </p:ext>
              </p:extLst>
            </p:nvPr>
          </p:nvGraphicFramePr>
          <p:xfrm>
            <a:off x="29513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220" name="Object 219">
                          <a:extLst>
                            <a:ext uri="{FF2B5EF4-FFF2-40B4-BE49-F238E27FC236}">
                              <a16:creationId xmlns:a16="http://schemas.microsoft.com/office/drawing/2014/main" id="{FB3A4F28-A23F-801D-02C7-0A8C4F62E2BE}"/>
                            </a:ext>
                          </a:extLst>
                        </p:cNvPr>
                        <p:cNvPicPr/>
                        <p:nvPr/>
                      </p:nvPicPr>
                      <p:blipFill>
                        <a:blip r:embed="rId5"/>
                        <a:stretch>
                          <a:fillRect/>
                        </a:stretch>
                      </p:blipFill>
                      <p:spPr>
                        <a:xfrm>
                          <a:off x="2951383" y="5036753"/>
                          <a:ext cx="1188720" cy="1188720"/>
                        </a:xfrm>
                        <a:prstGeom prst="rect">
                          <a:avLst/>
                        </a:prstGeom>
                      </p:spPr>
                    </p:pic>
                  </p:oleObj>
                </mc:Fallback>
              </mc:AlternateContent>
            </a:graphicData>
          </a:graphic>
        </p:graphicFrame>
        <p:sp>
          <p:nvSpPr>
            <p:cNvPr id="150" name="TextBox 149">
              <a:extLst>
                <a:ext uri="{FF2B5EF4-FFF2-40B4-BE49-F238E27FC236}">
                  <a16:creationId xmlns:a16="http://schemas.microsoft.com/office/drawing/2014/main" id="{5A23155A-AB8E-C8FD-E6DC-ED3CB72C4A76}"/>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151" name="TextBox 150">
              <a:extLst>
                <a:ext uri="{FF2B5EF4-FFF2-40B4-BE49-F238E27FC236}">
                  <a16:creationId xmlns:a16="http://schemas.microsoft.com/office/drawing/2014/main" id="{455EB7F7-E32A-A429-D104-7F6D348D6F9D}"/>
                </a:ext>
              </a:extLst>
            </p:cNvPr>
            <p:cNvSpPr txBox="1"/>
            <p:nvPr/>
          </p:nvSpPr>
          <p:spPr>
            <a:xfrm>
              <a:off x="31649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163" name="TextBox 162">
              <a:extLst>
                <a:ext uri="{FF2B5EF4-FFF2-40B4-BE49-F238E27FC236}">
                  <a16:creationId xmlns:a16="http://schemas.microsoft.com/office/drawing/2014/main" id="{F77876F8-7D66-7BF3-0F16-9EC2DD03CFC3}"/>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165" name="TextBox 164">
              <a:extLst>
                <a:ext uri="{FF2B5EF4-FFF2-40B4-BE49-F238E27FC236}">
                  <a16:creationId xmlns:a16="http://schemas.microsoft.com/office/drawing/2014/main" id="{9F6ABA29-D7FF-970E-E292-9877211702B9}"/>
                </a:ext>
              </a:extLst>
            </p:cNvPr>
            <p:cNvSpPr txBox="1"/>
            <p:nvPr/>
          </p:nvSpPr>
          <p:spPr>
            <a:xfrm>
              <a:off x="22289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166" name="Group 165">
            <a:extLst>
              <a:ext uri="{FF2B5EF4-FFF2-40B4-BE49-F238E27FC236}">
                <a16:creationId xmlns:a16="http://schemas.microsoft.com/office/drawing/2014/main" id="{8AEED710-7DF1-015A-DB76-594AAA5B6392}"/>
              </a:ext>
            </a:extLst>
          </p:cNvPr>
          <p:cNvGrpSpPr/>
          <p:nvPr/>
        </p:nvGrpSpPr>
        <p:grpSpPr>
          <a:xfrm>
            <a:off x="680470" y="3689228"/>
            <a:ext cx="3439867" cy="1194202"/>
            <a:chOff x="680470" y="3689228"/>
            <a:chExt cx="3439867" cy="1194202"/>
          </a:xfrm>
        </p:grpSpPr>
        <p:grpSp>
          <p:nvGrpSpPr>
            <p:cNvPr id="167" name="Group 166">
              <a:extLst>
                <a:ext uri="{FF2B5EF4-FFF2-40B4-BE49-F238E27FC236}">
                  <a16:creationId xmlns:a16="http://schemas.microsoft.com/office/drawing/2014/main" id="{FE18D004-6CC6-089D-BE5B-08E5FDE31E14}"/>
                </a:ext>
              </a:extLst>
            </p:cNvPr>
            <p:cNvGrpSpPr/>
            <p:nvPr/>
          </p:nvGrpSpPr>
          <p:grpSpPr>
            <a:xfrm>
              <a:off x="680470" y="3689228"/>
              <a:ext cx="3439867" cy="1194202"/>
              <a:chOff x="680470" y="3689228"/>
              <a:chExt cx="3439867" cy="1194202"/>
            </a:xfrm>
          </p:grpSpPr>
          <p:graphicFrame>
            <p:nvGraphicFramePr>
              <p:cNvPr id="177" name="Object 176">
                <a:extLst>
                  <a:ext uri="{FF2B5EF4-FFF2-40B4-BE49-F238E27FC236}">
                    <a16:creationId xmlns:a16="http://schemas.microsoft.com/office/drawing/2014/main" id="{3FA1FA0C-EE50-7C3E-E971-2EB5F3795C49}"/>
                  </a:ext>
                </a:extLst>
              </p:cNvPr>
              <p:cNvGraphicFramePr>
                <a:graphicFrameLocks noChangeAspect="1"/>
              </p:cNvGraphicFramePr>
              <p:nvPr/>
            </p:nvGraphicFramePr>
            <p:xfrm>
              <a:off x="1129670" y="3689228"/>
              <a:ext cx="1193345" cy="1188720"/>
            </p:xfrm>
            <a:graphic>
              <a:graphicData uri="http://schemas.openxmlformats.org/presentationml/2006/ole">
                <mc:AlternateContent xmlns:mc="http://schemas.openxmlformats.org/markup-compatibility/2006">
                  <mc:Choice xmlns:v="urn:schemas-microsoft-com:vml" Requires="v">
                    <p:oleObj name="Acrobat Document" r:id="rId6" imgW="1638247" imgH="1631879" progId="Acrobat.Document.2015">
                      <p:embed/>
                    </p:oleObj>
                  </mc:Choice>
                  <mc:Fallback>
                    <p:oleObj name="Acrobat Document" r:id="rId6" imgW="1638247" imgH="1631879" progId="Acrobat.Document.2015">
                      <p:embed/>
                      <p:pic>
                        <p:nvPicPr>
                          <p:cNvPr id="230" name="Object 229">
                            <a:extLst>
                              <a:ext uri="{FF2B5EF4-FFF2-40B4-BE49-F238E27FC236}">
                                <a16:creationId xmlns:a16="http://schemas.microsoft.com/office/drawing/2014/main" id="{0CEC2DC3-F97F-CF1A-EFCB-A57440FCD1A6}"/>
                              </a:ext>
                            </a:extLst>
                          </p:cNvPr>
                          <p:cNvPicPr/>
                          <p:nvPr/>
                        </p:nvPicPr>
                        <p:blipFill>
                          <a:blip r:embed="rId7"/>
                          <a:stretch>
                            <a:fillRect/>
                          </a:stretch>
                        </p:blipFill>
                        <p:spPr>
                          <a:xfrm>
                            <a:off x="1129670" y="3689228"/>
                            <a:ext cx="1193345" cy="1188720"/>
                          </a:xfrm>
                          <a:prstGeom prst="rect">
                            <a:avLst/>
                          </a:prstGeom>
                        </p:spPr>
                      </p:pic>
                    </p:oleObj>
                  </mc:Fallback>
                </mc:AlternateContent>
              </a:graphicData>
            </a:graphic>
          </p:graphicFrame>
          <p:graphicFrame>
            <p:nvGraphicFramePr>
              <p:cNvPr id="180" name="Object 179">
                <a:extLst>
                  <a:ext uri="{FF2B5EF4-FFF2-40B4-BE49-F238E27FC236}">
                    <a16:creationId xmlns:a16="http://schemas.microsoft.com/office/drawing/2014/main" id="{DA527B83-6D38-9DDF-91BD-B77FFA4C3E5F}"/>
                  </a:ext>
                </a:extLst>
              </p:cNvPr>
              <p:cNvGraphicFramePr>
                <a:graphicFrameLocks noChangeAspect="1"/>
              </p:cNvGraphicFramePr>
              <p:nvPr/>
            </p:nvGraphicFramePr>
            <p:xfrm>
              <a:off x="29316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8" imgW="1072981" imgH="1072793" progId="Acrobat.Document.2015">
                      <p:embed/>
                    </p:oleObj>
                  </mc:Choice>
                  <mc:Fallback>
                    <p:oleObj name="Acrobat Document" r:id="rId8" imgW="1072981" imgH="1072793" progId="Acrobat.Document.2015">
                      <p:embed/>
                      <p:pic>
                        <p:nvPicPr>
                          <p:cNvPr id="234" name="Object 233">
                            <a:extLst>
                              <a:ext uri="{FF2B5EF4-FFF2-40B4-BE49-F238E27FC236}">
                                <a16:creationId xmlns:a16="http://schemas.microsoft.com/office/drawing/2014/main" id="{1F29045C-28BD-1D5F-169F-4F729B6E3A97}"/>
                              </a:ext>
                            </a:extLst>
                          </p:cNvPr>
                          <p:cNvPicPr/>
                          <p:nvPr/>
                        </p:nvPicPr>
                        <p:blipFill>
                          <a:blip r:embed="rId9"/>
                          <a:stretch>
                            <a:fillRect/>
                          </a:stretch>
                        </p:blipFill>
                        <p:spPr>
                          <a:xfrm>
                            <a:off x="2931617" y="3689228"/>
                            <a:ext cx="1188720" cy="1188720"/>
                          </a:xfrm>
                          <a:prstGeom prst="rect">
                            <a:avLst/>
                          </a:prstGeom>
                        </p:spPr>
                      </p:pic>
                    </p:oleObj>
                  </mc:Fallback>
                </mc:AlternateContent>
              </a:graphicData>
            </a:graphic>
          </p:graphicFrame>
          <p:sp>
            <p:nvSpPr>
              <p:cNvPr id="181" name="TextBox 180">
                <a:extLst>
                  <a:ext uri="{FF2B5EF4-FFF2-40B4-BE49-F238E27FC236}">
                    <a16:creationId xmlns:a16="http://schemas.microsoft.com/office/drawing/2014/main" id="{875747A9-3D05-E0A9-999A-517ED4A25E22}"/>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168" name="Object 167">
              <a:extLst>
                <a:ext uri="{FF2B5EF4-FFF2-40B4-BE49-F238E27FC236}">
                  <a16:creationId xmlns:a16="http://schemas.microsoft.com/office/drawing/2014/main" id="{366B1896-99F5-7C63-3C09-379971326115}"/>
                </a:ext>
              </a:extLst>
            </p:cNvPr>
            <p:cNvGraphicFramePr>
              <a:graphicFrameLocks noChangeAspect="1"/>
            </p:cNvGraphicFramePr>
            <p:nvPr>
              <p:extLst>
                <p:ext uri="{D42A27DB-BD31-4B8C-83A1-F6EECF244321}">
                  <p14:modId xmlns:p14="http://schemas.microsoft.com/office/powerpoint/2010/main" val="353068628"/>
                </p:ext>
              </p:extLst>
            </p:nvPr>
          </p:nvGraphicFramePr>
          <p:xfrm>
            <a:off x="1129670" y="3690899"/>
            <a:ext cx="1188720" cy="1184113"/>
          </p:xfrm>
          <a:graphic>
            <a:graphicData uri="http://schemas.openxmlformats.org/presentationml/2006/ole">
              <mc:AlternateContent xmlns:mc="http://schemas.openxmlformats.org/markup-compatibility/2006">
                <mc:Choice xmlns:v="urn:schemas-microsoft-com:vml" Requires="v">
                  <p:oleObj name="Acrobat Document" r:id="rId10" imgW="1638247" imgH="1631879" progId="Acrobat.Document.2015">
                    <p:embed/>
                  </p:oleObj>
                </mc:Choice>
                <mc:Fallback>
                  <p:oleObj name="Acrobat Document" r:id="rId10" imgW="1638247" imgH="1631879" progId="Acrobat.Document.2015">
                    <p:embed/>
                    <p:pic>
                      <p:nvPicPr>
                        <p:cNvPr id="236" name="Object 235">
                          <a:extLst>
                            <a:ext uri="{FF2B5EF4-FFF2-40B4-BE49-F238E27FC236}">
                              <a16:creationId xmlns:a16="http://schemas.microsoft.com/office/drawing/2014/main" id="{CFF1E736-ECD4-E9CD-F40A-BF0238C0A31F}"/>
                            </a:ext>
                          </a:extLst>
                        </p:cNvPr>
                        <p:cNvPicPr/>
                        <p:nvPr/>
                      </p:nvPicPr>
                      <p:blipFill>
                        <a:blip r:embed="rId11"/>
                        <a:stretch>
                          <a:fillRect/>
                        </a:stretch>
                      </p:blipFill>
                      <p:spPr>
                        <a:xfrm>
                          <a:off x="1129670" y="3690899"/>
                          <a:ext cx="1188720" cy="1184113"/>
                        </a:xfrm>
                        <a:prstGeom prst="rect">
                          <a:avLst/>
                        </a:prstGeom>
                      </p:spPr>
                    </p:pic>
                  </p:oleObj>
                </mc:Fallback>
              </mc:AlternateContent>
            </a:graphicData>
          </a:graphic>
        </p:graphicFrame>
        <p:sp>
          <p:nvSpPr>
            <p:cNvPr id="176" name="TextBox 175">
              <a:extLst>
                <a:ext uri="{FF2B5EF4-FFF2-40B4-BE49-F238E27FC236}">
                  <a16:creationId xmlns:a16="http://schemas.microsoft.com/office/drawing/2014/main" id="{7019A20A-147D-4128-31A7-CDEACB5473B3}"/>
                </a:ext>
              </a:extLst>
            </p:cNvPr>
            <p:cNvSpPr txBox="1"/>
            <p:nvPr/>
          </p:nvSpPr>
          <p:spPr>
            <a:xfrm>
              <a:off x="2228949" y="40609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183" name="Group 182">
            <a:extLst>
              <a:ext uri="{FF2B5EF4-FFF2-40B4-BE49-F238E27FC236}">
                <a16:creationId xmlns:a16="http://schemas.microsoft.com/office/drawing/2014/main" id="{6BB4FBBF-BDD4-5BC7-6910-78152E711D58}"/>
              </a:ext>
            </a:extLst>
          </p:cNvPr>
          <p:cNvGrpSpPr/>
          <p:nvPr/>
        </p:nvGrpSpPr>
        <p:grpSpPr>
          <a:xfrm>
            <a:off x="677422" y="2165179"/>
            <a:ext cx="3442915" cy="1416755"/>
            <a:chOff x="677422" y="2165179"/>
            <a:chExt cx="3442915" cy="1416755"/>
          </a:xfrm>
        </p:grpSpPr>
        <p:graphicFrame>
          <p:nvGraphicFramePr>
            <p:cNvPr id="184" name="Object 183">
              <a:extLst>
                <a:ext uri="{FF2B5EF4-FFF2-40B4-BE49-F238E27FC236}">
                  <a16:creationId xmlns:a16="http://schemas.microsoft.com/office/drawing/2014/main" id="{7DCAC328-5AD8-3A6F-D40E-D7D7294B4593}"/>
                </a:ext>
              </a:extLst>
            </p:cNvPr>
            <p:cNvGraphicFramePr>
              <a:graphicFrameLocks noChangeAspect="1"/>
            </p:cNvGraphicFramePr>
            <p:nvPr>
              <p:extLst>
                <p:ext uri="{D42A27DB-BD31-4B8C-83A1-F6EECF244321}">
                  <p14:modId xmlns:p14="http://schemas.microsoft.com/office/powerpoint/2010/main" val="4032450141"/>
                </p:ext>
              </p:extLst>
            </p:nvPr>
          </p:nvGraphicFramePr>
          <p:xfrm>
            <a:off x="1133198" y="2318708"/>
            <a:ext cx="1188720" cy="1184113"/>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195" name="Object 194">
                          <a:extLst>
                            <a:ext uri="{FF2B5EF4-FFF2-40B4-BE49-F238E27FC236}">
                              <a16:creationId xmlns:a16="http://schemas.microsoft.com/office/drawing/2014/main" id="{8C6FFF12-F5DB-7530-6F9A-BA3F3313653D}"/>
                            </a:ext>
                          </a:extLst>
                        </p:cNvPr>
                        <p:cNvPicPr/>
                        <p:nvPr/>
                      </p:nvPicPr>
                      <p:blipFill>
                        <a:blip r:embed="rId13"/>
                        <a:stretch>
                          <a:fillRect/>
                        </a:stretch>
                      </p:blipFill>
                      <p:spPr>
                        <a:xfrm>
                          <a:off x="1133198" y="2318708"/>
                          <a:ext cx="1188720" cy="1184113"/>
                        </a:xfrm>
                        <a:prstGeom prst="rect">
                          <a:avLst/>
                        </a:prstGeom>
                      </p:spPr>
                    </p:pic>
                  </p:oleObj>
                </mc:Fallback>
              </mc:AlternateContent>
            </a:graphicData>
          </a:graphic>
        </p:graphicFrame>
        <p:graphicFrame>
          <p:nvGraphicFramePr>
            <p:cNvPr id="188" name="Object 187">
              <a:extLst>
                <a:ext uri="{FF2B5EF4-FFF2-40B4-BE49-F238E27FC236}">
                  <a16:creationId xmlns:a16="http://schemas.microsoft.com/office/drawing/2014/main" id="{8501F6AD-B906-4D1C-1AE9-D020DE35A68F}"/>
                </a:ext>
              </a:extLst>
            </p:cNvPr>
            <p:cNvGraphicFramePr>
              <a:graphicFrameLocks noChangeAspect="1"/>
            </p:cNvGraphicFramePr>
            <p:nvPr>
              <p:extLst>
                <p:ext uri="{D42A27DB-BD31-4B8C-83A1-F6EECF244321}">
                  <p14:modId xmlns:p14="http://schemas.microsoft.com/office/powerpoint/2010/main" val="257141252"/>
                </p:ext>
              </p:extLst>
            </p:nvPr>
          </p:nvGraphicFramePr>
          <p:xfrm>
            <a:off x="2931617" y="2319586"/>
            <a:ext cx="1188720" cy="1188720"/>
          </p:xfrm>
          <a:graphic>
            <a:graphicData uri="http://schemas.openxmlformats.org/presentationml/2006/ole">
              <mc:AlternateContent xmlns:mc="http://schemas.openxmlformats.org/markup-compatibility/2006">
                <mc:Choice xmlns:v="urn:schemas-microsoft-com:vml" Requires="v">
                  <p:oleObj name="Acrobat Document" r:id="rId14" imgW="1072981" imgH="1072793" progId="Acrobat.Document.2015">
                    <p:embed/>
                  </p:oleObj>
                </mc:Choice>
                <mc:Fallback>
                  <p:oleObj name="Acrobat Document" r:id="rId14" imgW="1072981" imgH="1072793" progId="Acrobat.Document.2015">
                    <p:embed/>
                    <p:pic>
                      <p:nvPicPr>
                        <p:cNvPr id="208" name="Object 207">
                          <a:extLst>
                            <a:ext uri="{FF2B5EF4-FFF2-40B4-BE49-F238E27FC236}">
                              <a16:creationId xmlns:a16="http://schemas.microsoft.com/office/drawing/2014/main" id="{673892D3-4096-1462-40BB-6A0E7A32FDD8}"/>
                            </a:ext>
                          </a:extLst>
                        </p:cNvPr>
                        <p:cNvPicPr/>
                        <p:nvPr/>
                      </p:nvPicPr>
                      <p:blipFill>
                        <a:blip r:embed="rId15"/>
                        <a:stretch>
                          <a:fillRect/>
                        </a:stretch>
                      </p:blipFill>
                      <p:spPr>
                        <a:xfrm>
                          <a:off x="2931617" y="2319586"/>
                          <a:ext cx="1188720" cy="1188720"/>
                        </a:xfrm>
                        <a:prstGeom prst="rect">
                          <a:avLst/>
                        </a:prstGeom>
                      </p:spPr>
                    </p:pic>
                  </p:oleObj>
                </mc:Fallback>
              </mc:AlternateContent>
            </a:graphicData>
          </a:graphic>
        </p:graphicFrame>
        <p:sp>
          <p:nvSpPr>
            <p:cNvPr id="189" name="TextBox 188">
              <a:extLst>
                <a:ext uri="{FF2B5EF4-FFF2-40B4-BE49-F238E27FC236}">
                  <a16:creationId xmlns:a16="http://schemas.microsoft.com/office/drawing/2014/main" id="{AA44E8B9-9DBD-C4F8-7F14-3E3AE0A651E4}"/>
                </a:ext>
              </a:extLst>
            </p:cNvPr>
            <p:cNvSpPr txBox="1"/>
            <p:nvPr/>
          </p:nvSpPr>
          <p:spPr>
            <a:xfrm rot="16200000">
              <a:off x="153710" y="2688891"/>
              <a:ext cx="1416755" cy="369332"/>
            </a:xfrm>
            <a:prstGeom prst="rect">
              <a:avLst/>
            </a:prstGeom>
            <a:noFill/>
          </p:spPr>
          <p:txBody>
            <a:bodyPr wrap="square" rtlCol="0">
              <a:spAutoFit/>
            </a:bodyPr>
            <a:lstStyle/>
            <a:p>
              <a:pPr algn="ctr"/>
              <a:r>
                <a:rPr lang="en-US" b="1" dirty="0">
                  <a:solidFill>
                    <a:schemeClr val="bg1"/>
                  </a:solidFill>
                  <a:latin typeface="+mn-lt"/>
                </a:rPr>
                <a:t>No mod.</a:t>
              </a:r>
            </a:p>
          </p:txBody>
        </p:sp>
        <p:sp>
          <p:nvSpPr>
            <p:cNvPr id="190" name="TextBox 189">
              <a:extLst>
                <a:ext uri="{FF2B5EF4-FFF2-40B4-BE49-F238E27FC236}">
                  <a16:creationId xmlns:a16="http://schemas.microsoft.com/office/drawing/2014/main" id="{4EB8A4AF-0093-1E74-11BF-CF167483D4E5}"/>
                </a:ext>
              </a:extLst>
            </p:cNvPr>
            <p:cNvSpPr txBox="1"/>
            <p:nvPr/>
          </p:nvSpPr>
          <p:spPr>
            <a:xfrm>
              <a:off x="2228949" y="26766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aphicFrame>
        <p:nvGraphicFramePr>
          <p:cNvPr id="201" name="Object 200">
            <a:extLst>
              <a:ext uri="{FF2B5EF4-FFF2-40B4-BE49-F238E27FC236}">
                <a16:creationId xmlns:a16="http://schemas.microsoft.com/office/drawing/2014/main" id="{ABDB53C8-165C-1990-2A5E-9F98F8E3598E}"/>
              </a:ext>
            </a:extLst>
          </p:cNvPr>
          <p:cNvGraphicFramePr>
            <a:graphicFrameLocks noChangeAspect="1"/>
          </p:cNvGraphicFramePr>
          <p:nvPr/>
        </p:nvGraphicFramePr>
        <p:xfrm>
          <a:off x="1133198" y="5042220"/>
          <a:ext cx="1188720" cy="1184113"/>
        </p:xfrm>
        <a:graphic>
          <a:graphicData uri="http://schemas.openxmlformats.org/presentationml/2006/ole">
            <mc:AlternateContent xmlns:mc="http://schemas.openxmlformats.org/markup-compatibility/2006">
              <mc:Choice xmlns:v="urn:schemas-microsoft-com:vml" Requires="v">
                <p:oleObj name="Acrobat Document" r:id="rId16" imgW="1638247" imgH="1631879" progId="Acrobat.Document.2015">
                  <p:embed/>
                </p:oleObj>
              </mc:Choice>
              <mc:Fallback>
                <p:oleObj name="Acrobat Document" r:id="rId16" imgW="1638247" imgH="1631879" progId="Acrobat.Document.2015">
                  <p:embed/>
                  <p:pic>
                    <p:nvPicPr>
                      <p:cNvPr id="148" name="Object 147">
                        <a:extLst>
                          <a:ext uri="{FF2B5EF4-FFF2-40B4-BE49-F238E27FC236}">
                            <a16:creationId xmlns:a16="http://schemas.microsoft.com/office/drawing/2014/main" id="{63DA5839-08E6-E153-BBE9-76E72C9A2F53}"/>
                          </a:ext>
                        </a:extLst>
                      </p:cNvPr>
                      <p:cNvPicPr/>
                      <p:nvPr/>
                    </p:nvPicPr>
                    <p:blipFill>
                      <a:blip r:embed="rId17"/>
                      <a:stretch>
                        <a:fillRect/>
                      </a:stretch>
                    </p:blipFill>
                    <p:spPr>
                      <a:xfrm>
                        <a:off x="1133198" y="5042220"/>
                        <a:ext cx="1188720" cy="1184113"/>
                      </a:xfrm>
                      <a:prstGeom prst="rect">
                        <a:avLst/>
                      </a:prstGeom>
                    </p:spPr>
                  </p:pic>
                </p:oleObj>
              </mc:Fallback>
            </mc:AlternateContent>
          </a:graphicData>
        </a:graphic>
      </p:graphicFrame>
      <p:sp>
        <p:nvSpPr>
          <p:cNvPr id="207" name="TextBox 206">
            <a:extLst>
              <a:ext uri="{FF2B5EF4-FFF2-40B4-BE49-F238E27FC236}">
                <a16:creationId xmlns:a16="http://schemas.microsoft.com/office/drawing/2014/main" id="{2D2E1437-2EB5-3B24-4E6A-BA4101CE78B3}"/>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2294734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13</a:t>
            </a:fld>
            <a:endParaRPr lang="en-US" altLang="he-IL" dirty="0"/>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50" name="Freeform: Shape 149">
            <a:extLst>
              <a:ext uri="{FF2B5EF4-FFF2-40B4-BE49-F238E27FC236}">
                <a16:creationId xmlns:a16="http://schemas.microsoft.com/office/drawing/2014/main" id="{AADD19D1-B797-4612-9780-67B067F695D6}"/>
              </a:ext>
            </a:extLst>
          </p:cNvPr>
          <p:cNvSpPr/>
          <p:nvPr/>
        </p:nvSpPr>
        <p:spPr>
          <a:xfrm rot="16200000">
            <a:off x="6141920" y="2987810"/>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a:extLst>
              <a:ext uri="{FF2B5EF4-FFF2-40B4-BE49-F238E27FC236}">
                <a16:creationId xmlns:a16="http://schemas.microsoft.com/office/drawing/2014/main" id="{1D1D0F43-D0D6-47DF-AC2E-5340681A5F92}"/>
              </a:ext>
            </a:extLst>
          </p:cNvPr>
          <p:cNvGrpSpPr/>
          <p:nvPr/>
        </p:nvGrpSpPr>
        <p:grpSpPr>
          <a:xfrm rot="10800000">
            <a:off x="5810207" y="3827144"/>
            <a:ext cx="865602" cy="797783"/>
            <a:chOff x="20075880" y="28884135"/>
            <a:chExt cx="1251232" cy="525034"/>
          </a:xfrm>
        </p:grpSpPr>
        <p:cxnSp>
          <p:nvCxnSpPr>
            <p:cNvPr id="166" name="Straight Connector 165">
              <a:extLst>
                <a:ext uri="{FF2B5EF4-FFF2-40B4-BE49-F238E27FC236}">
                  <a16:creationId xmlns:a16="http://schemas.microsoft.com/office/drawing/2014/main" id="{AE84D323-F285-4E5A-9D3C-6EB5CBAB484D}"/>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C76BF02C-DDCD-4610-894A-D44C6E9C89B6}"/>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7EAC8349-5148-4ED6-9552-7D1FDBA0E26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3" name="Rectangle 162">
            <a:extLst>
              <a:ext uri="{FF2B5EF4-FFF2-40B4-BE49-F238E27FC236}">
                <a16:creationId xmlns:a16="http://schemas.microsoft.com/office/drawing/2014/main" id="{C0F9B424-0EDA-C2DA-9258-1C0433A74BE1}"/>
              </a:ext>
            </a:extLst>
          </p:cNvPr>
          <p:cNvSpPr/>
          <p:nvPr/>
        </p:nvSpPr>
        <p:spPr>
          <a:xfrm>
            <a:off x="270008" y="2072694"/>
            <a:ext cx="4095499" cy="4517352"/>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a:extLst>
              <a:ext uri="{FF2B5EF4-FFF2-40B4-BE49-F238E27FC236}">
                <a16:creationId xmlns:a16="http://schemas.microsoft.com/office/drawing/2014/main" id="{E796EEA0-2CC4-61A6-79D4-53BDC418F7A4}"/>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pSp>
        <p:nvGrpSpPr>
          <p:cNvPr id="181" name="Group 180">
            <a:extLst>
              <a:ext uri="{FF2B5EF4-FFF2-40B4-BE49-F238E27FC236}">
                <a16:creationId xmlns:a16="http://schemas.microsoft.com/office/drawing/2014/main" id="{2D04EDEA-A3ED-1939-48C1-7E3F05E0F883}"/>
              </a:ext>
            </a:extLst>
          </p:cNvPr>
          <p:cNvGrpSpPr/>
          <p:nvPr/>
        </p:nvGrpSpPr>
        <p:grpSpPr>
          <a:xfrm>
            <a:off x="680469" y="5036753"/>
            <a:ext cx="3459634" cy="1514406"/>
            <a:chOff x="680469" y="5036753"/>
            <a:chExt cx="3459634" cy="1514406"/>
          </a:xfrm>
        </p:grpSpPr>
        <p:graphicFrame>
          <p:nvGraphicFramePr>
            <p:cNvPr id="183" name="Object 182">
              <a:extLst>
                <a:ext uri="{FF2B5EF4-FFF2-40B4-BE49-F238E27FC236}">
                  <a16:creationId xmlns:a16="http://schemas.microsoft.com/office/drawing/2014/main" id="{65FCD2D8-E9C2-64FA-47A3-9FC013858BE9}"/>
                </a:ext>
              </a:extLst>
            </p:cNvPr>
            <p:cNvGraphicFramePr>
              <a:graphicFrameLocks noChangeAspect="1"/>
            </p:cNvGraphicFramePr>
            <p:nvPr>
              <p:extLst>
                <p:ext uri="{D42A27DB-BD31-4B8C-83A1-F6EECF244321}">
                  <p14:modId xmlns:p14="http://schemas.microsoft.com/office/powerpoint/2010/main" val="2023198868"/>
                </p:ext>
              </p:extLst>
            </p:nvPr>
          </p:nvGraphicFramePr>
          <p:xfrm>
            <a:off x="29513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148" name="Object 147">
                          <a:extLst>
                            <a:ext uri="{FF2B5EF4-FFF2-40B4-BE49-F238E27FC236}">
                              <a16:creationId xmlns:a16="http://schemas.microsoft.com/office/drawing/2014/main" id="{1CAACB24-CD2D-785D-9D74-84CE22CF044C}"/>
                            </a:ext>
                          </a:extLst>
                        </p:cNvPr>
                        <p:cNvPicPr/>
                        <p:nvPr/>
                      </p:nvPicPr>
                      <p:blipFill>
                        <a:blip r:embed="rId5"/>
                        <a:stretch>
                          <a:fillRect/>
                        </a:stretch>
                      </p:blipFill>
                      <p:spPr>
                        <a:xfrm>
                          <a:off x="2951383" y="5036753"/>
                          <a:ext cx="1188720" cy="1188720"/>
                        </a:xfrm>
                        <a:prstGeom prst="rect">
                          <a:avLst/>
                        </a:prstGeom>
                      </p:spPr>
                    </p:pic>
                  </p:oleObj>
                </mc:Fallback>
              </mc:AlternateContent>
            </a:graphicData>
          </a:graphic>
        </p:graphicFrame>
        <p:sp>
          <p:nvSpPr>
            <p:cNvPr id="188" name="TextBox 187">
              <a:extLst>
                <a:ext uri="{FF2B5EF4-FFF2-40B4-BE49-F238E27FC236}">
                  <a16:creationId xmlns:a16="http://schemas.microsoft.com/office/drawing/2014/main" id="{02558D48-9643-B9E4-B52D-D94CFAE145D3}"/>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189" name="TextBox 188">
              <a:extLst>
                <a:ext uri="{FF2B5EF4-FFF2-40B4-BE49-F238E27FC236}">
                  <a16:creationId xmlns:a16="http://schemas.microsoft.com/office/drawing/2014/main" id="{A021E8EF-E220-B8D9-334B-5D6D2149BAC0}"/>
                </a:ext>
              </a:extLst>
            </p:cNvPr>
            <p:cNvSpPr txBox="1"/>
            <p:nvPr/>
          </p:nvSpPr>
          <p:spPr>
            <a:xfrm>
              <a:off x="31649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190" name="TextBox 189">
              <a:extLst>
                <a:ext uri="{FF2B5EF4-FFF2-40B4-BE49-F238E27FC236}">
                  <a16:creationId xmlns:a16="http://schemas.microsoft.com/office/drawing/2014/main" id="{D7FE7C6E-51B9-DF66-8F14-55A9620213F5}"/>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198" name="TextBox 197">
              <a:extLst>
                <a:ext uri="{FF2B5EF4-FFF2-40B4-BE49-F238E27FC236}">
                  <a16:creationId xmlns:a16="http://schemas.microsoft.com/office/drawing/2014/main" id="{989CE2A5-7FB0-5224-D9B0-4185A19B03F3}"/>
                </a:ext>
              </a:extLst>
            </p:cNvPr>
            <p:cNvSpPr txBox="1"/>
            <p:nvPr/>
          </p:nvSpPr>
          <p:spPr>
            <a:xfrm>
              <a:off x="22289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199" name="Group 198">
            <a:extLst>
              <a:ext uri="{FF2B5EF4-FFF2-40B4-BE49-F238E27FC236}">
                <a16:creationId xmlns:a16="http://schemas.microsoft.com/office/drawing/2014/main" id="{4A9E38BE-7586-738F-A1B5-7BCAFCF5B020}"/>
              </a:ext>
            </a:extLst>
          </p:cNvPr>
          <p:cNvGrpSpPr/>
          <p:nvPr/>
        </p:nvGrpSpPr>
        <p:grpSpPr>
          <a:xfrm>
            <a:off x="680470" y="3689228"/>
            <a:ext cx="3439867" cy="1194202"/>
            <a:chOff x="680470" y="3689228"/>
            <a:chExt cx="3439867" cy="1194202"/>
          </a:xfrm>
        </p:grpSpPr>
        <p:grpSp>
          <p:nvGrpSpPr>
            <p:cNvPr id="200" name="Group 199">
              <a:extLst>
                <a:ext uri="{FF2B5EF4-FFF2-40B4-BE49-F238E27FC236}">
                  <a16:creationId xmlns:a16="http://schemas.microsoft.com/office/drawing/2014/main" id="{5FCFB297-317C-8D9C-B6CB-FCB822E64CDE}"/>
                </a:ext>
              </a:extLst>
            </p:cNvPr>
            <p:cNvGrpSpPr/>
            <p:nvPr/>
          </p:nvGrpSpPr>
          <p:grpSpPr>
            <a:xfrm>
              <a:off x="680470" y="3689228"/>
              <a:ext cx="3439867" cy="1194202"/>
              <a:chOff x="680470" y="3689228"/>
              <a:chExt cx="3439867" cy="1194202"/>
            </a:xfrm>
          </p:grpSpPr>
          <p:graphicFrame>
            <p:nvGraphicFramePr>
              <p:cNvPr id="207" name="Object 206">
                <a:extLst>
                  <a:ext uri="{FF2B5EF4-FFF2-40B4-BE49-F238E27FC236}">
                    <a16:creationId xmlns:a16="http://schemas.microsoft.com/office/drawing/2014/main" id="{39A75FB0-9DBD-2B79-155A-D6C64354C705}"/>
                  </a:ext>
                </a:extLst>
              </p:cNvPr>
              <p:cNvGraphicFramePr>
                <a:graphicFrameLocks noChangeAspect="1"/>
              </p:cNvGraphicFramePr>
              <p:nvPr/>
            </p:nvGraphicFramePr>
            <p:xfrm>
              <a:off x="1129670" y="3689228"/>
              <a:ext cx="1193345" cy="1188720"/>
            </p:xfrm>
            <a:graphic>
              <a:graphicData uri="http://schemas.openxmlformats.org/presentationml/2006/ole">
                <mc:AlternateContent xmlns:mc="http://schemas.openxmlformats.org/markup-compatibility/2006">
                  <mc:Choice xmlns:v="urn:schemas-microsoft-com:vml" Requires="v">
                    <p:oleObj name="Acrobat Document" r:id="rId6" imgW="1638247" imgH="1631879" progId="Acrobat.Document.2015">
                      <p:embed/>
                    </p:oleObj>
                  </mc:Choice>
                  <mc:Fallback>
                    <p:oleObj name="Acrobat Document" r:id="rId6" imgW="1638247" imgH="1631879" progId="Acrobat.Document.2015">
                      <p:embed/>
                      <p:pic>
                        <p:nvPicPr>
                          <p:cNvPr id="177" name="Object 176">
                            <a:extLst>
                              <a:ext uri="{FF2B5EF4-FFF2-40B4-BE49-F238E27FC236}">
                                <a16:creationId xmlns:a16="http://schemas.microsoft.com/office/drawing/2014/main" id="{3FA1FA0C-EE50-7C3E-E971-2EB5F3795C49}"/>
                              </a:ext>
                            </a:extLst>
                          </p:cNvPr>
                          <p:cNvPicPr/>
                          <p:nvPr/>
                        </p:nvPicPr>
                        <p:blipFill>
                          <a:blip r:embed="rId7"/>
                          <a:stretch>
                            <a:fillRect/>
                          </a:stretch>
                        </p:blipFill>
                        <p:spPr>
                          <a:xfrm>
                            <a:off x="1129670" y="3689228"/>
                            <a:ext cx="1193345" cy="1188720"/>
                          </a:xfrm>
                          <a:prstGeom prst="rect">
                            <a:avLst/>
                          </a:prstGeom>
                        </p:spPr>
                      </p:pic>
                    </p:oleObj>
                  </mc:Fallback>
                </mc:AlternateContent>
              </a:graphicData>
            </a:graphic>
          </p:graphicFrame>
          <p:graphicFrame>
            <p:nvGraphicFramePr>
              <p:cNvPr id="213" name="Object 212">
                <a:extLst>
                  <a:ext uri="{FF2B5EF4-FFF2-40B4-BE49-F238E27FC236}">
                    <a16:creationId xmlns:a16="http://schemas.microsoft.com/office/drawing/2014/main" id="{B452B26B-E2F6-C68C-1375-D31A10B1D048}"/>
                  </a:ext>
                </a:extLst>
              </p:cNvPr>
              <p:cNvGraphicFramePr>
                <a:graphicFrameLocks noChangeAspect="1"/>
              </p:cNvGraphicFramePr>
              <p:nvPr/>
            </p:nvGraphicFramePr>
            <p:xfrm>
              <a:off x="29316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8" imgW="1072981" imgH="1072793" progId="Acrobat.Document.2015">
                      <p:embed/>
                    </p:oleObj>
                  </mc:Choice>
                  <mc:Fallback>
                    <p:oleObj name="Acrobat Document" r:id="rId8" imgW="1072981" imgH="1072793" progId="Acrobat.Document.2015">
                      <p:embed/>
                      <p:pic>
                        <p:nvPicPr>
                          <p:cNvPr id="180" name="Object 179">
                            <a:extLst>
                              <a:ext uri="{FF2B5EF4-FFF2-40B4-BE49-F238E27FC236}">
                                <a16:creationId xmlns:a16="http://schemas.microsoft.com/office/drawing/2014/main" id="{DA527B83-6D38-9DDF-91BD-B77FFA4C3E5F}"/>
                              </a:ext>
                            </a:extLst>
                          </p:cNvPr>
                          <p:cNvPicPr/>
                          <p:nvPr/>
                        </p:nvPicPr>
                        <p:blipFill>
                          <a:blip r:embed="rId9"/>
                          <a:stretch>
                            <a:fillRect/>
                          </a:stretch>
                        </p:blipFill>
                        <p:spPr>
                          <a:xfrm>
                            <a:off x="2931617" y="3689228"/>
                            <a:ext cx="1188720" cy="1188720"/>
                          </a:xfrm>
                          <a:prstGeom prst="rect">
                            <a:avLst/>
                          </a:prstGeom>
                        </p:spPr>
                      </p:pic>
                    </p:oleObj>
                  </mc:Fallback>
                </mc:AlternateContent>
              </a:graphicData>
            </a:graphic>
          </p:graphicFrame>
          <p:sp>
            <p:nvSpPr>
              <p:cNvPr id="214" name="TextBox 213">
                <a:extLst>
                  <a:ext uri="{FF2B5EF4-FFF2-40B4-BE49-F238E27FC236}">
                    <a16:creationId xmlns:a16="http://schemas.microsoft.com/office/drawing/2014/main" id="{85A16BED-68BE-B475-31EE-BC7B8004A3D8}"/>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201" name="Object 200">
              <a:extLst>
                <a:ext uri="{FF2B5EF4-FFF2-40B4-BE49-F238E27FC236}">
                  <a16:creationId xmlns:a16="http://schemas.microsoft.com/office/drawing/2014/main" id="{B2E7FBB2-2639-C194-44CE-682BBF545770}"/>
                </a:ext>
              </a:extLst>
            </p:cNvPr>
            <p:cNvGraphicFramePr>
              <a:graphicFrameLocks noChangeAspect="1"/>
            </p:cNvGraphicFramePr>
            <p:nvPr>
              <p:extLst>
                <p:ext uri="{D42A27DB-BD31-4B8C-83A1-F6EECF244321}">
                  <p14:modId xmlns:p14="http://schemas.microsoft.com/office/powerpoint/2010/main" val="2185575746"/>
                </p:ext>
              </p:extLst>
            </p:nvPr>
          </p:nvGraphicFramePr>
          <p:xfrm>
            <a:off x="1129670" y="3690899"/>
            <a:ext cx="1188720" cy="1184113"/>
          </p:xfrm>
          <a:graphic>
            <a:graphicData uri="http://schemas.openxmlformats.org/presentationml/2006/ole">
              <mc:AlternateContent xmlns:mc="http://schemas.openxmlformats.org/markup-compatibility/2006">
                <mc:Choice xmlns:v="urn:schemas-microsoft-com:vml" Requires="v">
                  <p:oleObj name="Acrobat Document" r:id="rId10" imgW="1638247" imgH="1631879" progId="Acrobat.Document.2015">
                    <p:embed/>
                  </p:oleObj>
                </mc:Choice>
                <mc:Fallback>
                  <p:oleObj name="Acrobat Document" r:id="rId10" imgW="1638247" imgH="1631879" progId="Acrobat.Document.2015">
                    <p:embed/>
                    <p:pic>
                      <p:nvPicPr>
                        <p:cNvPr id="168" name="Object 167">
                          <a:extLst>
                            <a:ext uri="{FF2B5EF4-FFF2-40B4-BE49-F238E27FC236}">
                              <a16:creationId xmlns:a16="http://schemas.microsoft.com/office/drawing/2014/main" id="{366B1896-99F5-7C63-3C09-379971326115}"/>
                            </a:ext>
                          </a:extLst>
                        </p:cNvPr>
                        <p:cNvPicPr/>
                        <p:nvPr/>
                      </p:nvPicPr>
                      <p:blipFill>
                        <a:blip r:embed="rId11"/>
                        <a:stretch>
                          <a:fillRect/>
                        </a:stretch>
                      </p:blipFill>
                      <p:spPr>
                        <a:xfrm>
                          <a:off x="1129670" y="3690899"/>
                          <a:ext cx="1188720" cy="1184113"/>
                        </a:xfrm>
                        <a:prstGeom prst="rect">
                          <a:avLst/>
                        </a:prstGeom>
                      </p:spPr>
                    </p:pic>
                  </p:oleObj>
                </mc:Fallback>
              </mc:AlternateContent>
            </a:graphicData>
          </a:graphic>
        </p:graphicFrame>
        <p:sp>
          <p:nvSpPr>
            <p:cNvPr id="206" name="TextBox 205">
              <a:extLst>
                <a:ext uri="{FF2B5EF4-FFF2-40B4-BE49-F238E27FC236}">
                  <a16:creationId xmlns:a16="http://schemas.microsoft.com/office/drawing/2014/main" id="{B8F998A6-A7D3-B045-3DC5-51BB88426D78}"/>
                </a:ext>
              </a:extLst>
            </p:cNvPr>
            <p:cNvSpPr txBox="1"/>
            <p:nvPr/>
          </p:nvSpPr>
          <p:spPr>
            <a:xfrm>
              <a:off x="2228949" y="40609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215" name="Group 214">
            <a:extLst>
              <a:ext uri="{FF2B5EF4-FFF2-40B4-BE49-F238E27FC236}">
                <a16:creationId xmlns:a16="http://schemas.microsoft.com/office/drawing/2014/main" id="{DD1A8FF4-B79D-7DF5-481B-8F88B943D500}"/>
              </a:ext>
            </a:extLst>
          </p:cNvPr>
          <p:cNvGrpSpPr/>
          <p:nvPr/>
        </p:nvGrpSpPr>
        <p:grpSpPr>
          <a:xfrm>
            <a:off x="677422" y="2165179"/>
            <a:ext cx="3442915" cy="1416755"/>
            <a:chOff x="677422" y="2165179"/>
            <a:chExt cx="3442915" cy="1416755"/>
          </a:xfrm>
        </p:grpSpPr>
        <p:graphicFrame>
          <p:nvGraphicFramePr>
            <p:cNvPr id="217" name="Object 216">
              <a:extLst>
                <a:ext uri="{FF2B5EF4-FFF2-40B4-BE49-F238E27FC236}">
                  <a16:creationId xmlns:a16="http://schemas.microsoft.com/office/drawing/2014/main" id="{B00EB8E5-8609-11E2-A2DC-E8F0E0495DE8}"/>
                </a:ext>
              </a:extLst>
            </p:cNvPr>
            <p:cNvGraphicFramePr>
              <a:graphicFrameLocks noChangeAspect="1"/>
            </p:cNvGraphicFramePr>
            <p:nvPr>
              <p:extLst>
                <p:ext uri="{D42A27DB-BD31-4B8C-83A1-F6EECF244321}">
                  <p14:modId xmlns:p14="http://schemas.microsoft.com/office/powerpoint/2010/main" val="742016618"/>
                </p:ext>
              </p:extLst>
            </p:nvPr>
          </p:nvGraphicFramePr>
          <p:xfrm>
            <a:off x="1133198" y="2318708"/>
            <a:ext cx="1188720" cy="1184113"/>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184" name="Object 183">
                          <a:extLst>
                            <a:ext uri="{FF2B5EF4-FFF2-40B4-BE49-F238E27FC236}">
                              <a16:creationId xmlns:a16="http://schemas.microsoft.com/office/drawing/2014/main" id="{7DCAC328-5AD8-3A6F-D40E-D7D7294B4593}"/>
                            </a:ext>
                          </a:extLst>
                        </p:cNvPr>
                        <p:cNvPicPr/>
                        <p:nvPr/>
                      </p:nvPicPr>
                      <p:blipFill>
                        <a:blip r:embed="rId13"/>
                        <a:stretch>
                          <a:fillRect/>
                        </a:stretch>
                      </p:blipFill>
                      <p:spPr>
                        <a:xfrm>
                          <a:off x="1133198" y="2318708"/>
                          <a:ext cx="1188720" cy="1184113"/>
                        </a:xfrm>
                        <a:prstGeom prst="rect">
                          <a:avLst/>
                        </a:prstGeom>
                      </p:spPr>
                    </p:pic>
                  </p:oleObj>
                </mc:Fallback>
              </mc:AlternateContent>
            </a:graphicData>
          </a:graphic>
        </p:graphicFrame>
        <p:graphicFrame>
          <p:nvGraphicFramePr>
            <p:cNvPr id="218" name="Object 217">
              <a:extLst>
                <a:ext uri="{FF2B5EF4-FFF2-40B4-BE49-F238E27FC236}">
                  <a16:creationId xmlns:a16="http://schemas.microsoft.com/office/drawing/2014/main" id="{5607B953-9649-4E86-3FCA-2AB0080F7690}"/>
                </a:ext>
              </a:extLst>
            </p:cNvPr>
            <p:cNvGraphicFramePr>
              <a:graphicFrameLocks noChangeAspect="1"/>
            </p:cNvGraphicFramePr>
            <p:nvPr>
              <p:extLst>
                <p:ext uri="{D42A27DB-BD31-4B8C-83A1-F6EECF244321}">
                  <p14:modId xmlns:p14="http://schemas.microsoft.com/office/powerpoint/2010/main" val="1205492594"/>
                </p:ext>
              </p:extLst>
            </p:nvPr>
          </p:nvGraphicFramePr>
          <p:xfrm>
            <a:off x="2931617" y="2319586"/>
            <a:ext cx="1188720" cy="1188720"/>
          </p:xfrm>
          <a:graphic>
            <a:graphicData uri="http://schemas.openxmlformats.org/presentationml/2006/ole">
              <mc:AlternateContent xmlns:mc="http://schemas.openxmlformats.org/markup-compatibility/2006">
                <mc:Choice xmlns:v="urn:schemas-microsoft-com:vml" Requires="v">
                  <p:oleObj name="Acrobat Document" r:id="rId14" imgW="1072981" imgH="1072793" progId="Acrobat.Document.2015">
                    <p:embed/>
                  </p:oleObj>
                </mc:Choice>
                <mc:Fallback>
                  <p:oleObj name="Acrobat Document" r:id="rId14" imgW="1072981" imgH="1072793" progId="Acrobat.Document.2015">
                    <p:embed/>
                    <p:pic>
                      <p:nvPicPr>
                        <p:cNvPr id="188" name="Object 187">
                          <a:extLst>
                            <a:ext uri="{FF2B5EF4-FFF2-40B4-BE49-F238E27FC236}">
                              <a16:creationId xmlns:a16="http://schemas.microsoft.com/office/drawing/2014/main" id="{8501F6AD-B906-4D1C-1AE9-D020DE35A68F}"/>
                            </a:ext>
                          </a:extLst>
                        </p:cNvPr>
                        <p:cNvPicPr/>
                        <p:nvPr/>
                      </p:nvPicPr>
                      <p:blipFill>
                        <a:blip r:embed="rId15"/>
                        <a:stretch>
                          <a:fillRect/>
                        </a:stretch>
                      </p:blipFill>
                      <p:spPr>
                        <a:xfrm>
                          <a:off x="2931617" y="2319586"/>
                          <a:ext cx="1188720" cy="1188720"/>
                        </a:xfrm>
                        <a:prstGeom prst="rect">
                          <a:avLst/>
                        </a:prstGeom>
                      </p:spPr>
                    </p:pic>
                  </p:oleObj>
                </mc:Fallback>
              </mc:AlternateContent>
            </a:graphicData>
          </a:graphic>
        </p:graphicFrame>
        <p:sp>
          <p:nvSpPr>
            <p:cNvPr id="219" name="TextBox 218">
              <a:extLst>
                <a:ext uri="{FF2B5EF4-FFF2-40B4-BE49-F238E27FC236}">
                  <a16:creationId xmlns:a16="http://schemas.microsoft.com/office/drawing/2014/main" id="{6C1D030B-BF7E-D263-598C-CBC6DB291138}"/>
                </a:ext>
              </a:extLst>
            </p:cNvPr>
            <p:cNvSpPr txBox="1"/>
            <p:nvPr/>
          </p:nvSpPr>
          <p:spPr>
            <a:xfrm rot="16200000">
              <a:off x="153710" y="2688891"/>
              <a:ext cx="1416755" cy="369332"/>
            </a:xfrm>
            <a:prstGeom prst="rect">
              <a:avLst/>
            </a:prstGeom>
            <a:noFill/>
          </p:spPr>
          <p:txBody>
            <a:bodyPr wrap="square" rtlCol="0">
              <a:spAutoFit/>
            </a:bodyPr>
            <a:lstStyle/>
            <a:p>
              <a:pPr algn="ctr"/>
              <a:r>
                <a:rPr lang="en-US" b="1" dirty="0">
                  <a:solidFill>
                    <a:schemeClr val="bg1"/>
                  </a:solidFill>
                  <a:latin typeface="+mn-lt"/>
                </a:rPr>
                <a:t>No mod.</a:t>
              </a:r>
            </a:p>
          </p:txBody>
        </p:sp>
        <p:sp>
          <p:nvSpPr>
            <p:cNvPr id="223" name="TextBox 222">
              <a:extLst>
                <a:ext uri="{FF2B5EF4-FFF2-40B4-BE49-F238E27FC236}">
                  <a16:creationId xmlns:a16="http://schemas.microsoft.com/office/drawing/2014/main" id="{FC168588-EA19-D88D-DA44-B69C62C99A85}"/>
                </a:ext>
              </a:extLst>
            </p:cNvPr>
            <p:cNvSpPr txBox="1"/>
            <p:nvPr/>
          </p:nvSpPr>
          <p:spPr>
            <a:xfrm>
              <a:off x="2228949" y="26766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sp>
        <p:nvSpPr>
          <p:cNvPr id="224" name="TextBox 223">
            <a:extLst>
              <a:ext uri="{FF2B5EF4-FFF2-40B4-BE49-F238E27FC236}">
                <a16:creationId xmlns:a16="http://schemas.microsoft.com/office/drawing/2014/main" id="{AC6728BC-8774-1ECE-784B-8FA7BF8E5E6B}"/>
              </a:ext>
            </a:extLst>
          </p:cNvPr>
          <p:cNvSpPr txBox="1"/>
          <p:nvPr/>
        </p:nvSpPr>
        <p:spPr>
          <a:xfrm rot="16200000">
            <a:off x="-573228" y="2277472"/>
            <a:ext cx="2144182" cy="369332"/>
          </a:xfrm>
          <a:prstGeom prst="rect">
            <a:avLst/>
          </a:prstGeom>
          <a:noFill/>
        </p:spPr>
        <p:txBody>
          <a:bodyPr wrap="square" rtlCol="0">
            <a:spAutoFit/>
          </a:bodyPr>
          <a:lstStyle/>
          <a:p>
            <a:r>
              <a:rPr lang="en-US" b="1" dirty="0">
                <a:solidFill>
                  <a:schemeClr val="bg1"/>
                </a:solidFill>
                <a:latin typeface="+mn-lt"/>
              </a:rPr>
              <a:t>Main camera</a:t>
            </a:r>
          </a:p>
        </p:txBody>
      </p:sp>
      <p:graphicFrame>
        <p:nvGraphicFramePr>
          <p:cNvPr id="225" name="Object 224">
            <a:extLst>
              <a:ext uri="{FF2B5EF4-FFF2-40B4-BE49-F238E27FC236}">
                <a16:creationId xmlns:a16="http://schemas.microsoft.com/office/drawing/2014/main" id="{6E7B41CE-8AAB-C5BE-8296-1EE77BB8662A}"/>
              </a:ext>
            </a:extLst>
          </p:cNvPr>
          <p:cNvGraphicFramePr>
            <a:graphicFrameLocks noChangeAspect="1"/>
          </p:cNvGraphicFramePr>
          <p:nvPr/>
        </p:nvGraphicFramePr>
        <p:xfrm>
          <a:off x="1133198" y="5042220"/>
          <a:ext cx="1188720" cy="1184113"/>
        </p:xfrm>
        <a:graphic>
          <a:graphicData uri="http://schemas.openxmlformats.org/presentationml/2006/ole">
            <mc:AlternateContent xmlns:mc="http://schemas.openxmlformats.org/markup-compatibility/2006">
              <mc:Choice xmlns:v="urn:schemas-microsoft-com:vml" Requires="v">
                <p:oleObj name="Acrobat Document" r:id="rId16" imgW="1638247" imgH="1631879" progId="Acrobat.Document.2015">
                  <p:embed/>
                </p:oleObj>
              </mc:Choice>
              <mc:Fallback>
                <p:oleObj name="Acrobat Document" r:id="rId16" imgW="1638247" imgH="1631879" progId="Acrobat.Document.2015">
                  <p:embed/>
                  <p:pic>
                    <p:nvPicPr>
                      <p:cNvPr id="148" name="Object 147">
                        <a:extLst>
                          <a:ext uri="{FF2B5EF4-FFF2-40B4-BE49-F238E27FC236}">
                            <a16:creationId xmlns:a16="http://schemas.microsoft.com/office/drawing/2014/main" id="{63DA5839-08E6-E153-BBE9-76E72C9A2F53}"/>
                          </a:ext>
                        </a:extLst>
                      </p:cNvPr>
                      <p:cNvPicPr/>
                      <p:nvPr/>
                    </p:nvPicPr>
                    <p:blipFill>
                      <a:blip r:embed="rId17"/>
                      <a:stretch>
                        <a:fillRect/>
                      </a:stretch>
                    </p:blipFill>
                    <p:spPr>
                      <a:xfrm>
                        <a:off x="1133198" y="5042220"/>
                        <a:ext cx="1188720" cy="1184113"/>
                      </a:xfrm>
                      <a:prstGeom prst="rect">
                        <a:avLst/>
                      </a:prstGeom>
                    </p:spPr>
                  </p:pic>
                </p:oleObj>
              </mc:Fallback>
            </mc:AlternateContent>
          </a:graphicData>
        </a:graphic>
      </p:graphicFrame>
      <p:sp>
        <p:nvSpPr>
          <p:cNvPr id="232" name="TextBox 231">
            <a:extLst>
              <a:ext uri="{FF2B5EF4-FFF2-40B4-BE49-F238E27FC236}">
                <a16:creationId xmlns:a16="http://schemas.microsoft.com/office/drawing/2014/main" id="{2355A65A-93B0-B3C3-7E94-DDD202D6A735}"/>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1271572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5F2E23-29C1-2015-6EFD-493B59717C0A}"/>
              </a:ext>
            </a:extLst>
          </p:cNvPr>
          <p:cNvSpPr/>
          <p:nvPr/>
        </p:nvSpPr>
        <p:spPr>
          <a:xfrm>
            <a:off x="270008" y="675494"/>
            <a:ext cx="4095499" cy="5914552"/>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14</a:t>
            </a:fld>
            <a:endParaRPr lang="en-US" altLang="he-IL" dirty="0"/>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50" name="Freeform: Shape 149">
            <a:extLst>
              <a:ext uri="{FF2B5EF4-FFF2-40B4-BE49-F238E27FC236}">
                <a16:creationId xmlns:a16="http://schemas.microsoft.com/office/drawing/2014/main" id="{AADD19D1-B797-4612-9780-67B067F695D6}"/>
              </a:ext>
            </a:extLst>
          </p:cNvPr>
          <p:cNvSpPr/>
          <p:nvPr/>
        </p:nvSpPr>
        <p:spPr>
          <a:xfrm rot="16200000">
            <a:off x="6141920" y="2987810"/>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a:extLst>
              <a:ext uri="{FF2B5EF4-FFF2-40B4-BE49-F238E27FC236}">
                <a16:creationId xmlns:a16="http://schemas.microsoft.com/office/drawing/2014/main" id="{1D1D0F43-D0D6-47DF-AC2E-5340681A5F92}"/>
              </a:ext>
            </a:extLst>
          </p:cNvPr>
          <p:cNvGrpSpPr/>
          <p:nvPr/>
        </p:nvGrpSpPr>
        <p:grpSpPr>
          <a:xfrm rot="10800000">
            <a:off x="5810207" y="3827144"/>
            <a:ext cx="865602" cy="797783"/>
            <a:chOff x="20075880" y="28884135"/>
            <a:chExt cx="1251232" cy="525034"/>
          </a:xfrm>
        </p:grpSpPr>
        <p:cxnSp>
          <p:nvCxnSpPr>
            <p:cNvPr id="166" name="Straight Connector 165">
              <a:extLst>
                <a:ext uri="{FF2B5EF4-FFF2-40B4-BE49-F238E27FC236}">
                  <a16:creationId xmlns:a16="http://schemas.microsoft.com/office/drawing/2014/main" id="{AE84D323-F285-4E5A-9D3C-6EB5CBAB484D}"/>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C76BF02C-DDCD-4610-894A-D44C6E9C89B6}"/>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7EAC8349-5148-4ED6-9552-7D1FDBA0E26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grpSp>
        <p:nvGrpSpPr>
          <p:cNvPr id="26" name="Group 25">
            <a:extLst>
              <a:ext uri="{FF2B5EF4-FFF2-40B4-BE49-F238E27FC236}">
                <a16:creationId xmlns:a16="http://schemas.microsoft.com/office/drawing/2014/main" id="{E09EAFD4-4ADA-E43D-1D24-77753FB2A780}"/>
              </a:ext>
            </a:extLst>
          </p:cNvPr>
          <p:cNvGrpSpPr/>
          <p:nvPr/>
        </p:nvGrpSpPr>
        <p:grpSpPr>
          <a:xfrm>
            <a:off x="8301258" y="3685195"/>
            <a:ext cx="3555320" cy="768804"/>
            <a:chOff x="8301258" y="3685195"/>
            <a:chExt cx="3555320" cy="768804"/>
          </a:xfrm>
        </p:grpSpPr>
        <p:sp>
          <p:nvSpPr>
            <p:cNvPr id="237" name="Oval 236">
              <a:extLst>
                <a:ext uri="{FF2B5EF4-FFF2-40B4-BE49-F238E27FC236}">
                  <a16:creationId xmlns:a16="http://schemas.microsoft.com/office/drawing/2014/main" id="{61BB1E8A-A017-D172-D494-3E5D69850E16}"/>
                </a:ext>
              </a:extLst>
            </p:cNvPr>
            <p:cNvSpPr/>
            <p:nvPr/>
          </p:nvSpPr>
          <p:spPr>
            <a:xfrm rot="695755">
              <a:off x="8406177" y="3685195"/>
              <a:ext cx="3396050" cy="768804"/>
            </a:xfrm>
            <a:prstGeom prst="ellipse">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extBox 238">
              <a:extLst>
                <a:ext uri="{FF2B5EF4-FFF2-40B4-BE49-F238E27FC236}">
                  <a16:creationId xmlns:a16="http://schemas.microsoft.com/office/drawing/2014/main" id="{8C702893-DECB-E3BD-D7DD-CF9765290D44}"/>
                </a:ext>
              </a:extLst>
            </p:cNvPr>
            <p:cNvSpPr txBox="1"/>
            <p:nvPr/>
          </p:nvSpPr>
          <p:spPr>
            <a:xfrm rot="695755">
              <a:off x="8301258" y="3826848"/>
              <a:ext cx="3555320" cy="461665"/>
            </a:xfrm>
            <a:prstGeom prst="rect">
              <a:avLst/>
            </a:prstGeom>
            <a:noFill/>
          </p:spPr>
          <p:txBody>
            <a:bodyPr wrap="square" rtlCol="0">
              <a:spAutoFit/>
            </a:bodyPr>
            <a:lstStyle/>
            <a:p>
              <a:pPr algn="ctr"/>
              <a:r>
                <a:rPr lang="en-US" sz="2400" b="1" dirty="0">
                  <a:latin typeface="+mn-lt"/>
                </a:rPr>
                <a:t>Rapid convergence</a:t>
              </a:r>
            </a:p>
          </p:txBody>
        </p: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228" name="TextBox 227">
            <a:extLst>
              <a:ext uri="{FF2B5EF4-FFF2-40B4-BE49-F238E27FC236}">
                <a16:creationId xmlns:a16="http://schemas.microsoft.com/office/drawing/2014/main" id="{B5F705FE-CB98-A901-123D-26E9BCAC224E}"/>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sp>
        <p:nvSpPr>
          <p:cNvPr id="209" name="TextBox 208">
            <a:extLst>
              <a:ext uri="{FF2B5EF4-FFF2-40B4-BE49-F238E27FC236}">
                <a16:creationId xmlns:a16="http://schemas.microsoft.com/office/drawing/2014/main" id="{BC4FC021-23AC-A010-F272-1D470176D818}"/>
              </a:ext>
            </a:extLst>
          </p:cNvPr>
          <p:cNvSpPr txBox="1"/>
          <p:nvPr/>
        </p:nvSpPr>
        <p:spPr>
          <a:xfrm rot="16200000">
            <a:off x="-573228" y="1652437"/>
            <a:ext cx="2144182" cy="369332"/>
          </a:xfrm>
          <a:prstGeom prst="rect">
            <a:avLst/>
          </a:prstGeom>
          <a:noFill/>
        </p:spPr>
        <p:txBody>
          <a:bodyPr wrap="square" rtlCol="0">
            <a:spAutoFit/>
          </a:bodyPr>
          <a:lstStyle/>
          <a:p>
            <a:r>
              <a:rPr lang="en-US" b="1" dirty="0">
                <a:solidFill>
                  <a:schemeClr val="bg1"/>
                </a:solidFill>
                <a:latin typeface="+mn-lt"/>
              </a:rPr>
              <a:t>Main camera</a:t>
            </a:r>
          </a:p>
        </p:txBody>
      </p:sp>
      <p:grpSp>
        <p:nvGrpSpPr>
          <p:cNvPr id="34" name="Group 33">
            <a:extLst>
              <a:ext uri="{FF2B5EF4-FFF2-40B4-BE49-F238E27FC236}">
                <a16:creationId xmlns:a16="http://schemas.microsoft.com/office/drawing/2014/main" id="{0C620EDB-B53A-BC7C-B9B7-66DC37ECF3E7}"/>
              </a:ext>
            </a:extLst>
          </p:cNvPr>
          <p:cNvGrpSpPr/>
          <p:nvPr/>
        </p:nvGrpSpPr>
        <p:grpSpPr>
          <a:xfrm>
            <a:off x="680469" y="5036753"/>
            <a:ext cx="3459634" cy="1514406"/>
            <a:chOff x="680469" y="5036753"/>
            <a:chExt cx="3459634" cy="1514406"/>
          </a:xfrm>
        </p:grpSpPr>
        <p:graphicFrame>
          <p:nvGraphicFramePr>
            <p:cNvPr id="220" name="Object 219">
              <a:extLst>
                <a:ext uri="{FF2B5EF4-FFF2-40B4-BE49-F238E27FC236}">
                  <a16:creationId xmlns:a16="http://schemas.microsoft.com/office/drawing/2014/main" id="{FB3A4F28-A23F-801D-02C7-0A8C4F62E2BE}"/>
                </a:ext>
              </a:extLst>
            </p:cNvPr>
            <p:cNvGraphicFramePr>
              <a:graphicFrameLocks noChangeAspect="1"/>
            </p:cNvGraphicFramePr>
            <p:nvPr/>
          </p:nvGraphicFramePr>
          <p:xfrm>
            <a:off x="29513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220" name="Object 219">
                          <a:extLst>
                            <a:ext uri="{FF2B5EF4-FFF2-40B4-BE49-F238E27FC236}">
                              <a16:creationId xmlns:a16="http://schemas.microsoft.com/office/drawing/2014/main" id="{FB3A4F28-A23F-801D-02C7-0A8C4F62E2BE}"/>
                            </a:ext>
                          </a:extLst>
                        </p:cNvPr>
                        <p:cNvPicPr/>
                        <p:nvPr/>
                      </p:nvPicPr>
                      <p:blipFill>
                        <a:blip r:embed="rId5"/>
                        <a:stretch>
                          <a:fillRect/>
                        </a:stretch>
                      </p:blipFill>
                      <p:spPr>
                        <a:xfrm>
                          <a:off x="2951383" y="5036753"/>
                          <a:ext cx="1188720" cy="1188720"/>
                        </a:xfrm>
                        <a:prstGeom prst="rect">
                          <a:avLst/>
                        </a:prstGeom>
                      </p:spPr>
                    </p:pic>
                  </p:oleObj>
                </mc:Fallback>
              </mc:AlternateContent>
            </a:graphicData>
          </a:graphic>
        </p:graphicFrame>
        <p:sp>
          <p:nvSpPr>
            <p:cNvPr id="222" name="TextBox 221">
              <a:extLst>
                <a:ext uri="{FF2B5EF4-FFF2-40B4-BE49-F238E27FC236}">
                  <a16:creationId xmlns:a16="http://schemas.microsoft.com/office/drawing/2014/main" id="{4254EBE2-D163-3CCF-3750-F28054D72F6B}"/>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226" name="TextBox 225">
              <a:extLst>
                <a:ext uri="{FF2B5EF4-FFF2-40B4-BE49-F238E27FC236}">
                  <a16:creationId xmlns:a16="http://schemas.microsoft.com/office/drawing/2014/main" id="{08585351-FC01-C419-3976-99C6D8F04FB7}"/>
                </a:ext>
              </a:extLst>
            </p:cNvPr>
            <p:cNvSpPr txBox="1"/>
            <p:nvPr/>
          </p:nvSpPr>
          <p:spPr>
            <a:xfrm>
              <a:off x="31649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227" name="TextBox 226">
              <a:extLst>
                <a:ext uri="{FF2B5EF4-FFF2-40B4-BE49-F238E27FC236}">
                  <a16:creationId xmlns:a16="http://schemas.microsoft.com/office/drawing/2014/main" id="{6D22C1EF-A933-A2B2-E231-FB431C626E47}"/>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43" name="TextBox 242">
              <a:extLst>
                <a:ext uri="{FF2B5EF4-FFF2-40B4-BE49-F238E27FC236}">
                  <a16:creationId xmlns:a16="http://schemas.microsoft.com/office/drawing/2014/main" id="{CB156F0D-2733-6A3F-9A70-BAB28FE0CC0A}"/>
                </a:ext>
              </a:extLst>
            </p:cNvPr>
            <p:cNvSpPr txBox="1"/>
            <p:nvPr/>
          </p:nvSpPr>
          <p:spPr>
            <a:xfrm>
              <a:off x="22289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33" name="Group 32">
            <a:extLst>
              <a:ext uri="{FF2B5EF4-FFF2-40B4-BE49-F238E27FC236}">
                <a16:creationId xmlns:a16="http://schemas.microsoft.com/office/drawing/2014/main" id="{AF448024-EDA6-FE60-DBCE-1D65737429F2}"/>
              </a:ext>
            </a:extLst>
          </p:cNvPr>
          <p:cNvGrpSpPr/>
          <p:nvPr/>
        </p:nvGrpSpPr>
        <p:grpSpPr>
          <a:xfrm>
            <a:off x="680470" y="3689228"/>
            <a:ext cx="3439867" cy="1194202"/>
            <a:chOff x="680470" y="3689228"/>
            <a:chExt cx="3439867" cy="1194202"/>
          </a:xfrm>
        </p:grpSpPr>
        <p:grpSp>
          <p:nvGrpSpPr>
            <p:cNvPr id="229" name="Group 228">
              <a:extLst>
                <a:ext uri="{FF2B5EF4-FFF2-40B4-BE49-F238E27FC236}">
                  <a16:creationId xmlns:a16="http://schemas.microsoft.com/office/drawing/2014/main" id="{8EC202EF-4524-0473-0656-C443801CD271}"/>
                </a:ext>
              </a:extLst>
            </p:cNvPr>
            <p:cNvGrpSpPr/>
            <p:nvPr/>
          </p:nvGrpSpPr>
          <p:grpSpPr>
            <a:xfrm>
              <a:off x="680470" y="3689228"/>
              <a:ext cx="3439867" cy="1194202"/>
              <a:chOff x="680470" y="3689228"/>
              <a:chExt cx="3439867" cy="1194202"/>
            </a:xfrm>
          </p:grpSpPr>
          <p:graphicFrame>
            <p:nvGraphicFramePr>
              <p:cNvPr id="230" name="Object 229">
                <a:extLst>
                  <a:ext uri="{FF2B5EF4-FFF2-40B4-BE49-F238E27FC236}">
                    <a16:creationId xmlns:a16="http://schemas.microsoft.com/office/drawing/2014/main" id="{0CEC2DC3-F97F-CF1A-EFCB-A57440FCD1A6}"/>
                  </a:ext>
                </a:extLst>
              </p:cNvPr>
              <p:cNvGraphicFramePr>
                <a:graphicFrameLocks noChangeAspect="1"/>
              </p:cNvGraphicFramePr>
              <p:nvPr/>
            </p:nvGraphicFramePr>
            <p:xfrm>
              <a:off x="1129670" y="3689228"/>
              <a:ext cx="1193345" cy="1188720"/>
            </p:xfrm>
            <a:graphic>
              <a:graphicData uri="http://schemas.openxmlformats.org/presentationml/2006/ole">
                <mc:AlternateContent xmlns:mc="http://schemas.openxmlformats.org/markup-compatibility/2006">
                  <mc:Choice xmlns:v="urn:schemas-microsoft-com:vml" Requires="v">
                    <p:oleObj name="Acrobat Document" r:id="rId6" imgW="1638247" imgH="1631879" progId="Acrobat.Document.2015">
                      <p:embed/>
                    </p:oleObj>
                  </mc:Choice>
                  <mc:Fallback>
                    <p:oleObj name="Acrobat Document" r:id="rId6" imgW="1638247" imgH="1631879" progId="Acrobat.Document.2015">
                      <p:embed/>
                      <p:pic>
                        <p:nvPicPr>
                          <p:cNvPr id="230" name="Object 229">
                            <a:extLst>
                              <a:ext uri="{FF2B5EF4-FFF2-40B4-BE49-F238E27FC236}">
                                <a16:creationId xmlns:a16="http://schemas.microsoft.com/office/drawing/2014/main" id="{0CEC2DC3-F97F-CF1A-EFCB-A57440FCD1A6}"/>
                              </a:ext>
                            </a:extLst>
                          </p:cNvPr>
                          <p:cNvPicPr/>
                          <p:nvPr/>
                        </p:nvPicPr>
                        <p:blipFill>
                          <a:blip r:embed="rId7"/>
                          <a:stretch>
                            <a:fillRect/>
                          </a:stretch>
                        </p:blipFill>
                        <p:spPr>
                          <a:xfrm>
                            <a:off x="1129670" y="3689228"/>
                            <a:ext cx="1193345" cy="1188720"/>
                          </a:xfrm>
                          <a:prstGeom prst="rect">
                            <a:avLst/>
                          </a:prstGeom>
                        </p:spPr>
                      </p:pic>
                    </p:oleObj>
                  </mc:Fallback>
                </mc:AlternateContent>
              </a:graphicData>
            </a:graphic>
          </p:graphicFrame>
          <p:graphicFrame>
            <p:nvGraphicFramePr>
              <p:cNvPr id="234" name="Object 233">
                <a:extLst>
                  <a:ext uri="{FF2B5EF4-FFF2-40B4-BE49-F238E27FC236}">
                    <a16:creationId xmlns:a16="http://schemas.microsoft.com/office/drawing/2014/main" id="{1F29045C-28BD-1D5F-169F-4F729B6E3A97}"/>
                  </a:ext>
                </a:extLst>
              </p:cNvPr>
              <p:cNvGraphicFramePr>
                <a:graphicFrameLocks noChangeAspect="1"/>
              </p:cNvGraphicFramePr>
              <p:nvPr/>
            </p:nvGraphicFramePr>
            <p:xfrm>
              <a:off x="29316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8" imgW="1072981" imgH="1072793" progId="Acrobat.Document.2015">
                      <p:embed/>
                    </p:oleObj>
                  </mc:Choice>
                  <mc:Fallback>
                    <p:oleObj name="Acrobat Document" r:id="rId8" imgW="1072981" imgH="1072793" progId="Acrobat.Document.2015">
                      <p:embed/>
                      <p:pic>
                        <p:nvPicPr>
                          <p:cNvPr id="234" name="Object 233">
                            <a:extLst>
                              <a:ext uri="{FF2B5EF4-FFF2-40B4-BE49-F238E27FC236}">
                                <a16:creationId xmlns:a16="http://schemas.microsoft.com/office/drawing/2014/main" id="{1F29045C-28BD-1D5F-169F-4F729B6E3A97}"/>
                              </a:ext>
                            </a:extLst>
                          </p:cNvPr>
                          <p:cNvPicPr/>
                          <p:nvPr/>
                        </p:nvPicPr>
                        <p:blipFill>
                          <a:blip r:embed="rId9"/>
                          <a:stretch>
                            <a:fillRect/>
                          </a:stretch>
                        </p:blipFill>
                        <p:spPr>
                          <a:xfrm>
                            <a:off x="2931617" y="3689228"/>
                            <a:ext cx="1188720" cy="1188720"/>
                          </a:xfrm>
                          <a:prstGeom prst="rect">
                            <a:avLst/>
                          </a:prstGeom>
                        </p:spPr>
                      </p:pic>
                    </p:oleObj>
                  </mc:Fallback>
                </mc:AlternateContent>
              </a:graphicData>
            </a:graphic>
          </p:graphicFrame>
          <p:sp>
            <p:nvSpPr>
              <p:cNvPr id="235" name="TextBox 234">
                <a:extLst>
                  <a:ext uri="{FF2B5EF4-FFF2-40B4-BE49-F238E27FC236}">
                    <a16:creationId xmlns:a16="http://schemas.microsoft.com/office/drawing/2014/main" id="{436FED30-9D2C-03B5-5637-3FF2E6A0E972}"/>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236" name="Object 235">
              <a:extLst>
                <a:ext uri="{FF2B5EF4-FFF2-40B4-BE49-F238E27FC236}">
                  <a16:creationId xmlns:a16="http://schemas.microsoft.com/office/drawing/2014/main" id="{CFF1E736-ECD4-E9CD-F40A-BF0238C0A31F}"/>
                </a:ext>
              </a:extLst>
            </p:cNvPr>
            <p:cNvGraphicFramePr>
              <a:graphicFrameLocks noChangeAspect="1"/>
            </p:cNvGraphicFramePr>
            <p:nvPr/>
          </p:nvGraphicFramePr>
          <p:xfrm>
            <a:off x="1129670" y="3690899"/>
            <a:ext cx="1188720" cy="1184113"/>
          </p:xfrm>
          <a:graphic>
            <a:graphicData uri="http://schemas.openxmlformats.org/presentationml/2006/ole">
              <mc:AlternateContent xmlns:mc="http://schemas.openxmlformats.org/markup-compatibility/2006">
                <mc:Choice xmlns:v="urn:schemas-microsoft-com:vml" Requires="v">
                  <p:oleObj name="Acrobat Document" r:id="rId10" imgW="1638247" imgH="1631879" progId="Acrobat.Document.2015">
                    <p:embed/>
                  </p:oleObj>
                </mc:Choice>
                <mc:Fallback>
                  <p:oleObj name="Acrobat Document" r:id="rId10" imgW="1638247" imgH="1631879" progId="Acrobat.Document.2015">
                    <p:embed/>
                    <p:pic>
                      <p:nvPicPr>
                        <p:cNvPr id="236" name="Object 235">
                          <a:extLst>
                            <a:ext uri="{FF2B5EF4-FFF2-40B4-BE49-F238E27FC236}">
                              <a16:creationId xmlns:a16="http://schemas.microsoft.com/office/drawing/2014/main" id="{CFF1E736-ECD4-E9CD-F40A-BF0238C0A31F}"/>
                            </a:ext>
                          </a:extLst>
                        </p:cNvPr>
                        <p:cNvPicPr/>
                        <p:nvPr/>
                      </p:nvPicPr>
                      <p:blipFill>
                        <a:blip r:embed="rId11"/>
                        <a:stretch>
                          <a:fillRect/>
                        </a:stretch>
                      </p:blipFill>
                      <p:spPr>
                        <a:xfrm>
                          <a:off x="1129670" y="3690899"/>
                          <a:ext cx="1188720" cy="1184113"/>
                        </a:xfrm>
                        <a:prstGeom prst="rect">
                          <a:avLst/>
                        </a:prstGeom>
                      </p:spPr>
                    </p:pic>
                  </p:oleObj>
                </mc:Fallback>
              </mc:AlternateContent>
            </a:graphicData>
          </a:graphic>
        </p:graphicFrame>
        <p:sp>
          <p:nvSpPr>
            <p:cNvPr id="244" name="TextBox 243">
              <a:extLst>
                <a:ext uri="{FF2B5EF4-FFF2-40B4-BE49-F238E27FC236}">
                  <a16:creationId xmlns:a16="http://schemas.microsoft.com/office/drawing/2014/main" id="{410AA883-3FBA-D335-D639-155E71B24360}"/>
                </a:ext>
              </a:extLst>
            </p:cNvPr>
            <p:cNvSpPr txBox="1"/>
            <p:nvPr/>
          </p:nvSpPr>
          <p:spPr>
            <a:xfrm>
              <a:off x="2228949" y="40609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32" name="Group 31">
            <a:extLst>
              <a:ext uri="{FF2B5EF4-FFF2-40B4-BE49-F238E27FC236}">
                <a16:creationId xmlns:a16="http://schemas.microsoft.com/office/drawing/2014/main" id="{7306D71D-3C67-690D-83AD-8FAB64D037BB}"/>
              </a:ext>
            </a:extLst>
          </p:cNvPr>
          <p:cNvGrpSpPr/>
          <p:nvPr/>
        </p:nvGrpSpPr>
        <p:grpSpPr>
          <a:xfrm>
            <a:off x="677422" y="2165179"/>
            <a:ext cx="3442915" cy="1416755"/>
            <a:chOff x="677422" y="2165179"/>
            <a:chExt cx="3442915" cy="1416755"/>
          </a:xfrm>
        </p:grpSpPr>
        <p:graphicFrame>
          <p:nvGraphicFramePr>
            <p:cNvPr id="195" name="Object 194">
              <a:extLst>
                <a:ext uri="{FF2B5EF4-FFF2-40B4-BE49-F238E27FC236}">
                  <a16:creationId xmlns:a16="http://schemas.microsoft.com/office/drawing/2014/main" id="{8C6FFF12-F5DB-7530-6F9A-BA3F3313653D}"/>
                </a:ext>
              </a:extLst>
            </p:cNvPr>
            <p:cNvGraphicFramePr>
              <a:graphicFrameLocks noChangeAspect="1"/>
            </p:cNvGraphicFramePr>
            <p:nvPr/>
          </p:nvGraphicFramePr>
          <p:xfrm>
            <a:off x="1133198" y="2318708"/>
            <a:ext cx="1188720" cy="1184113"/>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195" name="Object 194">
                          <a:extLst>
                            <a:ext uri="{FF2B5EF4-FFF2-40B4-BE49-F238E27FC236}">
                              <a16:creationId xmlns:a16="http://schemas.microsoft.com/office/drawing/2014/main" id="{8C6FFF12-F5DB-7530-6F9A-BA3F3313653D}"/>
                            </a:ext>
                          </a:extLst>
                        </p:cNvPr>
                        <p:cNvPicPr/>
                        <p:nvPr/>
                      </p:nvPicPr>
                      <p:blipFill>
                        <a:blip r:embed="rId13"/>
                        <a:stretch>
                          <a:fillRect/>
                        </a:stretch>
                      </p:blipFill>
                      <p:spPr>
                        <a:xfrm>
                          <a:off x="1133198" y="2318708"/>
                          <a:ext cx="1188720" cy="1184113"/>
                        </a:xfrm>
                        <a:prstGeom prst="rect">
                          <a:avLst/>
                        </a:prstGeom>
                      </p:spPr>
                    </p:pic>
                  </p:oleObj>
                </mc:Fallback>
              </mc:AlternateContent>
            </a:graphicData>
          </a:graphic>
        </p:graphicFrame>
        <p:graphicFrame>
          <p:nvGraphicFramePr>
            <p:cNvPr id="208" name="Object 207">
              <a:extLst>
                <a:ext uri="{FF2B5EF4-FFF2-40B4-BE49-F238E27FC236}">
                  <a16:creationId xmlns:a16="http://schemas.microsoft.com/office/drawing/2014/main" id="{673892D3-4096-1462-40BB-6A0E7A32FDD8}"/>
                </a:ext>
              </a:extLst>
            </p:cNvPr>
            <p:cNvGraphicFramePr>
              <a:graphicFrameLocks noChangeAspect="1"/>
            </p:cNvGraphicFramePr>
            <p:nvPr/>
          </p:nvGraphicFramePr>
          <p:xfrm>
            <a:off x="2931617" y="2319586"/>
            <a:ext cx="1188720" cy="1188720"/>
          </p:xfrm>
          <a:graphic>
            <a:graphicData uri="http://schemas.openxmlformats.org/presentationml/2006/ole">
              <mc:AlternateContent xmlns:mc="http://schemas.openxmlformats.org/markup-compatibility/2006">
                <mc:Choice xmlns:v="urn:schemas-microsoft-com:vml" Requires="v">
                  <p:oleObj name="Acrobat Document" r:id="rId14" imgW="1072981" imgH="1072793" progId="Acrobat.Document.2015">
                    <p:embed/>
                  </p:oleObj>
                </mc:Choice>
                <mc:Fallback>
                  <p:oleObj name="Acrobat Document" r:id="rId14" imgW="1072981" imgH="1072793" progId="Acrobat.Document.2015">
                    <p:embed/>
                    <p:pic>
                      <p:nvPicPr>
                        <p:cNvPr id="208" name="Object 207">
                          <a:extLst>
                            <a:ext uri="{FF2B5EF4-FFF2-40B4-BE49-F238E27FC236}">
                              <a16:creationId xmlns:a16="http://schemas.microsoft.com/office/drawing/2014/main" id="{673892D3-4096-1462-40BB-6A0E7A32FDD8}"/>
                            </a:ext>
                          </a:extLst>
                        </p:cNvPr>
                        <p:cNvPicPr/>
                        <p:nvPr/>
                      </p:nvPicPr>
                      <p:blipFill>
                        <a:blip r:embed="rId15"/>
                        <a:stretch>
                          <a:fillRect/>
                        </a:stretch>
                      </p:blipFill>
                      <p:spPr>
                        <a:xfrm>
                          <a:off x="2931617" y="2319586"/>
                          <a:ext cx="1188720" cy="1188720"/>
                        </a:xfrm>
                        <a:prstGeom prst="rect">
                          <a:avLst/>
                        </a:prstGeom>
                      </p:spPr>
                    </p:pic>
                  </p:oleObj>
                </mc:Fallback>
              </mc:AlternateContent>
            </a:graphicData>
          </a:graphic>
        </p:graphicFrame>
        <p:sp>
          <p:nvSpPr>
            <p:cNvPr id="210" name="TextBox 209">
              <a:extLst>
                <a:ext uri="{FF2B5EF4-FFF2-40B4-BE49-F238E27FC236}">
                  <a16:creationId xmlns:a16="http://schemas.microsoft.com/office/drawing/2014/main" id="{5113AED6-D3D1-8CE1-9B29-A9BDD8FAE99D}"/>
                </a:ext>
              </a:extLst>
            </p:cNvPr>
            <p:cNvSpPr txBox="1"/>
            <p:nvPr/>
          </p:nvSpPr>
          <p:spPr>
            <a:xfrm rot="16200000">
              <a:off x="153710" y="2688891"/>
              <a:ext cx="1416755" cy="369332"/>
            </a:xfrm>
            <a:prstGeom prst="rect">
              <a:avLst/>
            </a:prstGeom>
            <a:noFill/>
          </p:spPr>
          <p:txBody>
            <a:bodyPr wrap="square" rtlCol="0">
              <a:spAutoFit/>
            </a:bodyPr>
            <a:lstStyle/>
            <a:p>
              <a:pPr algn="ctr"/>
              <a:r>
                <a:rPr lang="en-US" b="1" dirty="0">
                  <a:solidFill>
                    <a:schemeClr val="bg1"/>
                  </a:solidFill>
                  <a:latin typeface="+mn-lt"/>
                </a:rPr>
                <a:t>No mod.</a:t>
              </a:r>
            </a:p>
          </p:txBody>
        </p:sp>
        <p:sp>
          <p:nvSpPr>
            <p:cNvPr id="245" name="TextBox 244">
              <a:extLst>
                <a:ext uri="{FF2B5EF4-FFF2-40B4-BE49-F238E27FC236}">
                  <a16:creationId xmlns:a16="http://schemas.microsoft.com/office/drawing/2014/main" id="{5F242DEC-1AF1-AB91-9D2E-E8A1C337471E}"/>
                </a:ext>
              </a:extLst>
            </p:cNvPr>
            <p:cNvSpPr txBox="1"/>
            <p:nvPr/>
          </p:nvSpPr>
          <p:spPr>
            <a:xfrm>
              <a:off x="2228949" y="26766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grpSp>
        <p:nvGrpSpPr>
          <p:cNvPr id="30" name="Group 29">
            <a:extLst>
              <a:ext uri="{FF2B5EF4-FFF2-40B4-BE49-F238E27FC236}">
                <a16:creationId xmlns:a16="http://schemas.microsoft.com/office/drawing/2014/main" id="{D3C0B075-0657-0784-5A2D-2A947D9A90D4}"/>
              </a:ext>
            </a:extLst>
          </p:cNvPr>
          <p:cNvGrpSpPr/>
          <p:nvPr/>
        </p:nvGrpSpPr>
        <p:grpSpPr>
          <a:xfrm>
            <a:off x="674374" y="808819"/>
            <a:ext cx="3445963" cy="1416755"/>
            <a:chOff x="674374" y="808819"/>
            <a:chExt cx="3445963" cy="1416755"/>
          </a:xfrm>
        </p:grpSpPr>
        <p:graphicFrame>
          <p:nvGraphicFramePr>
            <p:cNvPr id="211" name="Object 210">
              <a:extLst>
                <a:ext uri="{FF2B5EF4-FFF2-40B4-BE49-F238E27FC236}">
                  <a16:creationId xmlns:a16="http://schemas.microsoft.com/office/drawing/2014/main" id="{105C593E-0249-C0C0-F6D0-78D84A387A5A}"/>
                </a:ext>
              </a:extLst>
            </p:cNvPr>
            <p:cNvGraphicFramePr>
              <a:graphicFrameLocks noChangeAspect="1"/>
            </p:cNvGraphicFramePr>
            <p:nvPr/>
          </p:nvGraphicFramePr>
          <p:xfrm>
            <a:off x="1130150" y="944060"/>
            <a:ext cx="1188720" cy="1184113"/>
          </p:xfrm>
          <a:graphic>
            <a:graphicData uri="http://schemas.openxmlformats.org/presentationml/2006/ole">
              <mc:AlternateContent xmlns:mc="http://schemas.openxmlformats.org/markup-compatibility/2006">
                <mc:Choice xmlns:v="urn:schemas-microsoft-com:vml" Requires="v">
                  <p:oleObj name="Acrobat Document" r:id="rId16" imgW="1638247" imgH="1631879" progId="Acrobat.Document.2015">
                    <p:embed/>
                  </p:oleObj>
                </mc:Choice>
                <mc:Fallback>
                  <p:oleObj name="Acrobat Document" r:id="rId16" imgW="1638247" imgH="1631879" progId="Acrobat.Document.2015">
                    <p:embed/>
                    <p:pic>
                      <p:nvPicPr>
                        <p:cNvPr id="211" name="Object 210">
                          <a:extLst>
                            <a:ext uri="{FF2B5EF4-FFF2-40B4-BE49-F238E27FC236}">
                              <a16:creationId xmlns:a16="http://schemas.microsoft.com/office/drawing/2014/main" id="{105C593E-0249-C0C0-F6D0-78D84A387A5A}"/>
                            </a:ext>
                          </a:extLst>
                        </p:cNvPr>
                        <p:cNvPicPr/>
                        <p:nvPr/>
                      </p:nvPicPr>
                      <p:blipFill>
                        <a:blip r:embed="rId13"/>
                        <a:stretch>
                          <a:fillRect/>
                        </a:stretch>
                      </p:blipFill>
                      <p:spPr>
                        <a:xfrm>
                          <a:off x="1130150" y="944060"/>
                          <a:ext cx="1188720" cy="1184113"/>
                        </a:xfrm>
                        <a:prstGeom prst="rect">
                          <a:avLst/>
                        </a:prstGeom>
                      </p:spPr>
                    </p:pic>
                  </p:oleObj>
                </mc:Fallback>
              </mc:AlternateContent>
            </a:graphicData>
          </a:graphic>
        </p:graphicFrame>
        <p:graphicFrame>
          <p:nvGraphicFramePr>
            <p:cNvPr id="212" name="Object 211">
              <a:extLst>
                <a:ext uri="{FF2B5EF4-FFF2-40B4-BE49-F238E27FC236}">
                  <a16:creationId xmlns:a16="http://schemas.microsoft.com/office/drawing/2014/main" id="{EFBEB40F-E673-E82C-103F-3D49FCE6DEC0}"/>
                </a:ext>
              </a:extLst>
            </p:cNvPr>
            <p:cNvGraphicFramePr>
              <a:graphicFrameLocks noChangeAspect="1"/>
            </p:cNvGraphicFramePr>
            <p:nvPr/>
          </p:nvGraphicFramePr>
          <p:xfrm>
            <a:off x="2931617" y="944060"/>
            <a:ext cx="1188720" cy="1188720"/>
          </p:xfrm>
          <a:graphic>
            <a:graphicData uri="http://schemas.openxmlformats.org/presentationml/2006/ole">
              <mc:AlternateContent xmlns:mc="http://schemas.openxmlformats.org/markup-compatibility/2006">
                <mc:Choice xmlns:v="urn:schemas-microsoft-com:vml" Requires="v">
                  <p:oleObj name="Acrobat Document" r:id="rId17" imgW="1072981" imgH="1072793" progId="Acrobat.Document.2015">
                    <p:embed/>
                  </p:oleObj>
                </mc:Choice>
                <mc:Fallback>
                  <p:oleObj name="Acrobat Document" r:id="rId17" imgW="1072981" imgH="1072793" progId="Acrobat.Document.2015">
                    <p:embed/>
                    <p:pic>
                      <p:nvPicPr>
                        <p:cNvPr id="212" name="Object 211">
                          <a:extLst>
                            <a:ext uri="{FF2B5EF4-FFF2-40B4-BE49-F238E27FC236}">
                              <a16:creationId xmlns:a16="http://schemas.microsoft.com/office/drawing/2014/main" id="{EFBEB40F-E673-E82C-103F-3D49FCE6DEC0}"/>
                            </a:ext>
                          </a:extLst>
                        </p:cNvPr>
                        <p:cNvPicPr/>
                        <p:nvPr/>
                      </p:nvPicPr>
                      <p:blipFill>
                        <a:blip r:embed="rId18"/>
                        <a:stretch>
                          <a:fillRect/>
                        </a:stretch>
                      </p:blipFill>
                      <p:spPr>
                        <a:xfrm>
                          <a:off x="2931617" y="944060"/>
                          <a:ext cx="1188720" cy="1188720"/>
                        </a:xfrm>
                        <a:prstGeom prst="rect">
                          <a:avLst/>
                        </a:prstGeom>
                      </p:spPr>
                    </p:pic>
                  </p:oleObj>
                </mc:Fallback>
              </mc:AlternateContent>
            </a:graphicData>
          </a:graphic>
        </p:graphicFrame>
        <p:sp>
          <p:nvSpPr>
            <p:cNvPr id="216" name="TextBox 215">
              <a:extLst>
                <a:ext uri="{FF2B5EF4-FFF2-40B4-BE49-F238E27FC236}">
                  <a16:creationId xmlns:a16="http://schemas.microsoft.com/office/drawing/2014/main" id="{33118E8A-BCEB-4D49-24ED-D5CCC0661F5F}"/>
                </a:ext>
              </a:extLst>
            </p:cNvPr>
            <p:cNvSpPr txBox="1"/>
            <p:nvPr/>
          </p:nvSpPr>
          <p:spPr>
            <a:xfrm rot="16200000">
              <a:off x="150662" y="1332531"/>
              <a:ext cx="1416755" cy="369332"/>
            </a:xfrm>
            <a:prstGeom prst="rect">
              <a:avLst/>
            </a:prstGeom>
            <a:noFill/>
          </p:spPr>
          <p:txBody>
            <a:bodyPr wrap="square" rtlCol="0">
              <a:spAutoFit/>
            </a:bodyPr>
            <a:lstStyle/>
            <a:p>
              <a:pPr algn="ctr"/>
              <a:r>
                <a:rPr lang="en-US" b="1" dirty="0">
                  <a:solidFill>
                    <a:schemeClr val="bg1"/>
                  </a:solidFill>
                  <a:latin typeface="+mn-lt"/>
                </a:rPr>
                <a:t>With mod.</a:t>
              </a:r>
            </a:p>
          </p:txBody>
        </p:sp>
        <p:sp>
          <p:nvSpPr>
            <p:cNvPr id="246" name="TextBox 245">
              <a:extLst>
                <a:ext uri="{FF2B5EF4-FFF2-40B4-BE49-F238E27FC236}">
                  <a16:creationId xmlns:a16="http://schemas.microsoft.com/office/drawing/2014/main" id="{20603A11-D55A-5732-25EF-B1F0BB72AE53}"/>
                </a:ext>
              </a:extLst>
            </p:cNvPr>
            <p:cNvSpPr txBox="1"/>
            <p:nvPr/>
          </p:nvSpPr>
          <p:spPr>
            <a:xfrm>
              <a:off x="2228949" y="13304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cxnSp>
        <p:nvCxnSpPr>
          <p:cNvPr id="240" name="Straight Arrow Connector 239">
            <a:extLst>
              <a:ext uri="{FF2B5EF4-FFF2-40B4-BE49-F238E27FC236}">
                <a16:creationId xmlns:a16="http://schemas.microsoft.com/office/drawing/2014/main" id="{1BC0D970-5414-BC5E-4482-828CD9374B86}"/>
              </a:ext>
            </a:extLst>
          </p:cNvPr>
          <p:cNvCxnSpPr/>
          <p:nvPr/>
        </p:nvCxnSpPr>
        <p:spPr>
          <a:xfrm flipH="1" flipV="1">
            <a:off x="3588631" y="1574112"/>
            <a:ext cx="892271" cy="2952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8" name="Object 147">
            <a:extLst>
              <a:ext uri="{FF2B5EF4-FFF2-40B4-BE49-F238E27FC236}">
                <a16:creationId xmlns:a16="http://schemas.microsoft.com/office/drawing/2014/main" id="{1F398AA5-32D4-BC50-4E19-87C0D49FFAC5}"/>
              </a:ext>
            </a:extLst>
          </p:cNvPr>
          <p:cNvGraphicFramePr>
            <a:graphicFrameLocks noChangeAspect="1"/>
          </p:cNvGraphicFramePr>
          <p:nvPr/>
        </p:nvGraphicFramePr>
        <p:xfrm>
          <a:off x="1133198" y="5042220"/>
          <a:ext cx="1188720" cy="1184113"/>
        </p:xfrm>
        <a:graphic>
          <a:graphicData uri="http://schemas.openxmlformats.org/presentationml/2006/ole">
            <mc:AlternateContent xmlns:mc="http://schemas.openxmlformats.org/markup-compatibility/2006">
              <mc:Choice xmlns:v="urn:schemas-microsoft-com:vml" Requires="v">
                <p:oleObj name="Acrobat Document" r:id="rId19" imgW="1638247" imgH="1631879" progId="Acrobat.Document.2015">
                  <p:embed/>
                </p:oleObj>
              </mc:Choice>
              <mc:Fallback>
                <p:oleObj name="Acrobat Document" r:id="rId19" imgW="1638247" imgH="1631879" progId="Acrobat.Document.2015">
                  <p:embed/>
                  <p:pic>
                    <p:nvPicPr>
                      <p:cNvPr id="148" name="Object 147">
                        <a:extLst>
                          <a:ext uri="{FF2B5EF4-FFF2-40B4-BE49-F238E27FC236}">
                            <a16:creationId xmlns:a16="http://schemas.microsoft.com/office/drawing/2014/main" id="{63DA5839-08E6-E153-BBE9-76E72C9A2F53}"/>
                          </a:ext>
                        </a:extLst>
                      </p:cNvPr>
                      <p:cNvPicPr/>
                      <p:nvPr/>
                    </p:nvPicPr>
                    <p:blipFill>
                      <a:blip r:embed="rId20"/>
                      <a:stretch>
                        <a:fillRect/>
                      </a:stretch>
                    </p:blipFill>
                    <p:spPr>
                      <a:xfrm>
                        <a:off x="1133198" y="5042220"/>
                        <a:ext cx="1188720" cy="1184113"/>
                      </a:xfrm>
                      <a:prstGeom prst="rect">
                        <a:avLst/>
                      </a:prstGeom>
                    </p:spPr>
                  </p:pic>
                </p:oleObj>
              </mc:Fallback>
            </mc:AlternateContent>
          </a:graphicData>
        </a:graphic>
      </p:graphicFrame>
      <p:sp>
        <p:nvSpPr>
          <p:cNvPr id="151" name="TextBox 150">
            <a:extLst>
              <a:ext uri="{FF2B5EF4-FFF2-40B4-BE49-F238E27FC236}">
                <a16:creationId xmlns:a16="http://schemas.microsoft.com/office/drawing/2014/main" id="{5DAE2397-5241-CCE2-469B-A1AFBB197138}"/>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200272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wipe(right)">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2D66451-0E89-4A68-8817-EDB362F54CD5}" type="slidenum">
              <a:rPr kumimoji="0" lang="en-US" altLang="he-IL"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altLang="he-IL"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Main system Camera</a:t>
            </a:r>
          </a:p>
        </p:txBody>
      </p:sp>
      <p:sp>
        <p:nvSpPr>
          <p:cNvPr id="107" name="Title 1">
            <a:extLst>
              <a:ext uri="{FF2B5EF4-FFF2-40B4-BE49-F238E27FC236}">
                <a16:creationId xmlns:a16="http://schemas.microsoft.com/office/drawing/2014/main" id="{A79330BB-0927-4B97-B210-DB4048FBABBB}"/>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Calibri"/>
                <a:ea typeface="+mj-ea"/>
                <a:cs typeface="+mj-cs"/>
              </a:rPr>
              <a:t>Results: imaging a wider area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mn-cs"/>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93" name="Group 92">
            <a:extLst>
              <a:ext uri="{FF2B5EF4-FFF2-40B4-BE49-F238E27FC236}">
                <a16:creationId xmlns:a16="http://schemas.microsoft.com/office/drawing/2014/main" id="{0F7E3023-4028-4240-B0AB-DBCA52E66FCD}"/>
              </a:ext>
            </a:extLst>
          </p:cNvPr>
          <p:cNvGrpSpPr/>
          <p:nvPr/>
        </p:nvGrpSpPr>
        <p:grpSpPr>
          <a:xfrm>
            <a:off x="3703648"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175292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mn-lt"/>
                <a:ea typeface="+mn-ea"/>
                <a:cs typeface="+mn-cs"/>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7" name="Isosceles Triangle 136">
            <a:extLst>
              <a:ext uri="{FF2B5EF4-FFF2-40B4-BE49-F238E27FC236}">
                <a16:creationId xmlns:a16="http://schemas.microsoft.com/office/drawing/2014/main" id="{E485265A-B612-4F33-B832-B84A627B171D}"/>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20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48" name="Group 147">
            <a:extLst>
              <a:ext uri="{FF2B5EF4-FFF2-40B4-BE49-F238E27FC236}">
                <a16:creationId xmlns:a16="http://schemas.microsoft.com/office/drawing/2014/main" id="{39AD12F5-3284-42DD-8FE2-3354C6516302}"/>
              </a:ext>
            </a:extLst>
          </p:cNvPr>
          <p:cNvGrpSpPr/>
          <p:nvPr/>
        </p:nvGrpSpPr>
        <p:grpSpPr>
          <a:xfrm>
            <a:off x="5708138" y="1348891"/>
            <a:ext cx="3775276" cy="988536"/>
            <a:chOff x="5708138" y="1348891"/>
            <a:chExt cx="3775276" cy="988536"/>
          </a:xfrm>
        </p:grpSpPr>
        <p:grpSp>
          <p:nvGrpSpPr>
            <p:cNvPr id="150" name="Group 149">
              <a:extLst>
                <a:ext uri="{FF2B5EF4-FFF2-40B4-BE49-F238E27FC236}">
                  <a16:creationId xmlns:a16="http://schemas.microsoft.com/office/drawing/2014/main" id="{6962CE3D-E49D-4559-B6F8-F3891234E3FD}"/>
                </a:ext>
              </a:extLst>
            </p:cNvPr>
            <p:cNvGrpSpPr/>
            <p:nvPr/>
          </p:nvGrpSpPr>
          <p:grpSpPr>
            <a:xfrm rot="10800000" flipH="1" flipV="1">
              <a:off x="5708138" y="1348891"/>
              <a:ext cx="787244" cy="952202"/>
              <a:chOff x="5959278" y="1736214"/>
              <a:chExt cx="573766" cy="482775"/>
            </a:xfrm>
          </p:grpSpPr>
          <p:sp>
            <p:nvSpPr>
              <p:cNvPr id="167" name="Freeform: Shape 42">
                <a:extLst>
                  <a:ext uri="{FF2B5EF4-FFF2-40B4-BE49-F238E27FC236}">
                    <a16:creationId xmlns:a16="http://schemas.microsoft.com/office/drawing/2014/main" id="{6BECC7D1-F18C-433F-9E19-DAAFF3EB55D2}"/>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8" name="Freeform: Shape 42">
                <a:extLst>
                  <a:ext uri="{FF2B5EF4-FFF2-40B4-BE49-F238E27FC236}">
                    <a16:creationId xmlns:a16="http://schemas.microsoft.com/office/drawing/2014/main" id="{A0B45887-7E26-4D9C-ACD0-9726ECB82F85}"/>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51" name="Group 150">
              <a:extLst>
                <a:ext uri="{FF2B5EF4-FFF2-40B4-BE49-F238E27FC236}">
                  <a16:creationId xmlns:a16="http://schemas.microsoft.com/office/drawing/2014/main" id="{2476AF68-4346-449F-98ED-BB452CB5AFD8}"/>
                </a:ext>
              </a:extLst>
            </p:cNvPr>
            <p:cNvGrpSpPr/>
            <p:nvPr/>
          </p:nvGrpSpPr>
          <p:grpSpPr>
            <a:xfrm rot="10800000" flipH="1" flipV="1">
              <a:off x="7408889" y="1369790"/>
              <a:ext cx="760883" cy="952200"/>
              <a:chOff x="5959278" y="1736214"/>
              <a:chExt cx="554553" cy="482774"/>
            </a:xfrm>
          </p:grpSpPr>
          <p:sp>
            <p:nvSpPr>
              <p:cNvPr id="165" name="Freeform: Shape 42">
                <a:extLst>
                  <a:ext uri="{FF2B5EF4-FFF2-40B4-BE49-F238E27FC236}">
                    <a16:creationId xmlns:a16="http://schemas.microsoft.com/office/drawing/2014/main" id="{7178D2DC-82D8-400E-8C16-375A0CCCCE6D}"/>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6" name="Freeform: Shape 42">
                <a:extLst>
                  <a:ext uri="{FF2B5EF4-FFF2-40B4-BE49-F238E27FC236}">
                    <a16:creationId xmlns:a16="http://schemas.microsoft.com/office/drawing/2014/main" id="{2384D7E1-D743-4D1C-998A-E7E28CDC1DAA}"/>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62" name="Group 161">
              <a:extLst>
                <a:ext uri="{FF2B5EF4-FFF2-40B4-BE49-F238E27FC236}">
                  <a16:creationId xmlns:a16="http://schemas.microsoft.com/office/drawing/2014/main" id="{3C3E933E-86F8-4889-83A6-9FB6A67E4F80}"/>
                </a:ext>
              </a:extLst>
            </p:cNvPr>
            <p:cNvGrpSpPr/>
            <p:nvPr/>
          </p:nvGrpSpPr>
          <p:grpSpPr>
            <a:xfrm rot="10800000" flipH="1" flipV="1">
              <a:off x="8722528" y="1385225"/>
              <a:ext cx="760886" cy="952202"/>
              <a:chOff x="5959278" y="1736214"/>
              <a:chExt cx="554555" cy="482775"/>
            </a:xfrm>
          </p:grpSpPr>
          <p:sp>
            <p:nvSpPr>
              <p:cNvPr id="163" name="Freeform: Shape 42">
                <a:extLst>
                  <a:ext uri="{FF2B5EF4-FFF2-40B4-BE49-F238E27FC236}">
                    <a16:creationId xmlns:a16="http://schemas.microsoft.com/office/drawing/2014/main" id="{825A00A2-78D8-4FF3-BE12-BFB65700A9B6}"/>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4" name="Freeform: Shape 42">
                <a:extLst>
                  <a:ext uri="{FF2B5EF4-FFF2-40B4-BE49-F238E27FC236}">
                    <a16:creationId xmlns:a16="http://schemas.microsoft.com/office/drawing/2014/main" id="{EB08A085-8F82-4017-9E09-F8423BBE2E72}"/>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76" name="Group 175">
            <a:extLst>
              <a:ext uri="{FF2B5EF4-FFF2-40B4-BE49-F238E27FC236}">
                <a16:creationId xmlns:a16="http://schemas.microsoft.com/office/drawing/2014/main" id="{A5222AC1-845A-4213-9A1D-0AD19897D6D4}"/>
              </a:ext>
            </a:extLst>
          </p:cNvPr>
          <p:cNvGrpSpPr/>
          <p:nvPr/>
        </p:nvGrpSpPr>
        <p:grpSpPr>
          <a:xfrm>
            <a:off x="5786803" y="1204705"/>
            <a:ext cx="4400888" cy="1260721"/>
            <a:chOff x="5786803" y="1204705"/>
            <a:chExt cx="4400888" cy="1260721"/>
          </a:xfrm>
        </p:grpSpPr>
        <p:grpSp>
          <p:nvGrpSpPr>
            <p:cNvPr id="177" name="Group 176">
              <a:extLst>
                <a:ext uri="{FF2B5EF4-FFF2-40B4-BE49-F238E27FC236}">
                  <a16:creationId xmlns:a16="http://schemas.microsoft.com/office/drawing/2014/main" id="{053C6DE2-8C3C-4DCD-9146-33F902C81744}"/>
                </a:ext>
              </a:extLst>
            </p:cNvPr>
            <p:cNvGrpSpPr/>
            <p:nvPr/>
          </p:nvGrpSpPr>
          <p:grpSpPr>
            <a:xfrm flipH="1" flipV="1">
              <a:off x="6985228" y="1346819"/>
              <a:ext cx="892270" cy="981850"/>
              <a:chOff x="5765747" y="1736536"/>
              <a:chExt cx="567023" cy="452141"/>
            </a:xfrm>
          </p:grpSpPr>
          <p:sp>
            <p:nvSpPr>
              <p:cNvPr id="188" name="Freeform: Shape 42">
                <a:extLst>
                  <a:ext uri="{FF2B5EF4-FFF2-40B4-BE49-F238E27FC236}">
                    <a16:creationId xmlns:a16="http://schemas.microsoft.com/office/drawing/2014/main" id="{2A35C68C-17FB-4629-8D22-220F275ADDBA}"/>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89" name="Freeform: Shape 42">
                <a:extLst>
                  <a:ext uri="{FF2B5EF4-FFF2-40B4-BE49-F238E27FC236}">
                    <a16:creationId xmlns:a16="http://schemas.microsoft.com/office/drawing/2014/main" id="{17A95477-20DE-4691-8F62-DB1048E51B2E}"/>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A0471D11-FCAA-42D7-BDBF-39B733432E8E}"/>
                </a:ext>
              </a:extLst>
            </p:cNvPr>
            <p:cNvGrpSpPr/>
            <p:nvPr/>
          </p:nvGrpSpPr>
          <p:grpSpPr>
            <a:xfrm>
              <a:off x="9210970" y="1416599"/>
              <a:ext cx="478827" cy="919567"/>
              <a:chOff x="4853481" y="814147"/>
              <a:chExt cx="157184" cy="210591"/>
            </a:xfrm>
          </p:grpSpPr>
          <p:sp>
            <p:nvSpPr>
              <p:cNvPr id="183" name="Freeform: Shape 42">
                <a:extLst>
                  <a:ext uri="{FF2B5EF4-FFF2-40B4-BE49-F238E27FC236}">
                    <a16:creationId xmlns:a16="http://schemas.microsoft.com/office/drawing/2014/main" id="{04C5DF13-5814-4D2C-AC38-1B366B88EDDD}"/>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84" name="Freeform: Shape 42">
                <a:extLst>
                  <a:ext uri="{FF2B5EF4-FFF2-40B4-BE49-F238E27FC236}">
                    <a16:creationId xmlns:a16="http://schemas.microsoft.com/office/drawing/2014/main" id="{8314BFA6-0605-4F1B-B621-414F0791EE99}"/>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79" name="Straight Connector 178">
              <a:extLst>
                <a:ext uri="{FF2B5EF4-FFF2-40B4-BE49-F238E27FC236}">
                  <a16:creationId xmlns:a16="http://schemas.microsoft.com/office/drawing/2014/main" id="{2670163E-56F6-4841-970B-B3E89716F5CC}"/>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99CF8F7-2932-44F7-BEB8-C11FCC38BA99}"/>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1" name="Isosceles Triangle 180">
              <a:extLst>
                <a:ext uri="{FF2B5EF4-FFF2-40B4-BE49-F238E27FC236}">
                  <a16:creationId xmlns:a16="http://schemas.microsoft.com/office/drawing/2014/main" id="{94941453-A6E7-4974-AC4C-FFB813E9C0A9}"/>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2" name="Isosceles Triangle 181">
              <a:extLst>
                <a:ext uri="{FF2B5EF4-FFF2-40B4-BE49-F238E27FC236}">
                  <a16:creationId xmlns:a16="http://schemas.microsoft.com/office/drawing/2014/main" id="{CA15883D-C727-43F2-929A-2593D460EBA6}"/>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202" name="Group 201">
            <a:extLst>
              <a:ext uri="{FF2B5EF4-FFF2-40B4-BE49-F238E27FC236}">
                <a16:creationId xmlns:a16="http://schemas.microsoft.com/office/drawing/2014/main" id="{3DA6C0C9-B927-4326-B89C-16EC03EE239D}"/>
              </a:ext>
            </a:extLst>
          </p:cNvPr>
          <p:cNvGrpSpPr/>
          <p:nvPr/>
        </p:nvGrpSpPr>
        <p:grpSpPr>
          <a:xfrm rot="16200000" flipH="1" flipV="1">
            <a:off x="5809014" y="2559279"/>
            <a:ext cx="787246" cy="952202"/>
            <a:chOff x="5959279" y="1736213"/>
            <a:chExt cx="573767" cy="482775"/>
          </a:xfrm>
        </p:grpSpPr>
        <p:sp>
          <p:nvSpPr>
            <p:cNvPr id="203" name="Freeform: Shape 42">
              <a:extLst>
                <a:ext uri="{FF2B5EF4-FFF2-40B4-BE49-F238E27FC236}">
                  <a16:creationId xmlns:a16="http://schemas.microsoft.com/office/drawing/2014/main" id="{5B885CEA-A26F-492D-953E-868882545003}"/>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04" name="Freeform: Shape 42">
              <a:extLst>
                <a:ext uri="{FF2B5EF4-FFF2-40B4-BE49-F238E27FC236}">
                  <a16:creationId xmlns:a16="http://schemas.microsoft.com/office/drawing/2014/main" id="{D1877C08-55B6-4B82-A91A-F997F2601F9E}"/>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5" name="Group 204">
            <a:extLst>
              <a:ext uri="{FF2B5EF4-FFF2-40B4-BE49-F238E27FC236}">
                <a16:creationId xmlns:a16="http://schemas.microsoft.com/office/drawing/2014/main" id="{452342F8-10C9-433D-8B48-EFCC073D307A}"/>
              </a:ext>
            </a:extLst>
          </p:cNvPr>
          <p:cNvGrpSpPr/>
          <p:nvPr/>
        </p:nvGrpSpPr>
        <p:grpSpPr>
          <a:xfrm rot="10800000">
            <a:off x="5775587" y="3949239"/>
            <a:ext cx="865602" cy="797783"/>
            <a:chOff x="20075880" y="28884135"/>
            <a:chExt cx="1251232" cy="525034"/>
          </a:xfrm>
        </p:grpSpPr>
        <p:cxnSp>
          <p:nvCxnSpPr>
            <p:cNvPr id="206" name="Straight Connector 205">
              <a:extLst>
                <a:ext uri="{FF2B5EF4-FFF2-40B4-BE49-F238E27FC236}">
                  <a16:creationId xmlns:a16="http://schemas.microsoft.com/office/drawing/2014/main" id="{C014FC7D-3774-4112-99AB-EF2BBA1F074A}"/>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7" name="Straight Connector 206">
              <a:extLst>
                <a:ext uri="{FF2B5EF4-FFF2-40B4-BE49-F238E27FC236}">
                  <a16:creationId xmlns:a16="http://schemas.microsoft.com/office/drawing/2014/main" id="{DD8DA64A-1855-4930-AB76-4522C18465CF}"/>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8" name="Straight Connector 207">
              <a:extLst>
                <a:ext uri="{FF2B5EF4-FFF2-40B4-BE49-F238E27FC236}">
                  <a16:creationId xmlns:a16="http://schemas.microsoft.com/office/drawing/2014/main" id="{E3175694-A5BC-4BB4-894D-B1D734515FE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9" name="Freeform: Shape 148">
            <a:extLst>
              <a:ext uri="{FF2B5EF4-FFF2-40B4-BE49-F238E27FC236}">
                <a16:creationId xmlns:a16="http://schemas.microsoft.com/office/drawing/2014/main" id="{BB5CEF7E-7420-4D8B-AB5F-F1C32D1FC3B5}"/>
              </a:ext>
            </a:extLst>
          </p:cNvPr>
          <p:cNvSpPr/>
          <p:nvPr/>
        </p:nvSpPr>
        <p:spPr>
          <a:xfrm rot="16200000">
            <a:off x="6140691" y="3117297"/>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TextBox 155">
            <a:extLst>
              <a:ext uri="{FF2B5EF4-FFF2-40B4-BE49-F238E27FC236}">
                <a16:creationId xmlns:a16="http://schemas.microsoft.com/office/drawing/2014/main" id="{3D083144-D96B-414F-BEC0-6F01585D6B8E}"/>
              </a:ext>
            </a:extLst>
          </p:cNvPr>
          <p:cNvSpPr txBox="1"/>
          <p:nvPr/>
        </p:nvSpPr>
        <p:spPr>
          <a:xfrm>
            <a:off x="6852020" y="3112276"/>
            <a:ext cx="1534555" cy="1015663"/>
          </a:xfrm>
          <a:prstGeom prst="rect">
            <a:avLst/>
          </a:prstGeom>
          <a:noFill/>
        </p:spPr>
        <p:txBody>
          <a:bodyPr wrap="square" rtlCol="1">
            <a:spAutoFit/>
          </a:bodyPr>
          <a:lstStyle/>
          <a:p>
            <a:r>
              <a:rPr lang="en-US" sz="2000" b="1" dirty="0">
                <a:solidFill>
                  <a:schemeClr val="bg1">
                    <a:lumMod val="85000"/>
                  </a:schemeClr>
                </a:solidFill>
                <a:latin typeface="+mn-lt"/>
              </a:rPr>
              <a:t>same modulation for imaging</a:t>
            </a:r>
          </a:p>
        </p:txBody>
      </p:sp>
      <p:sp>
        <p:nvSpPr>
          <p:cNvPr id="169" name="TextBox 168">
            <a:extLst>
              <a:ext uri="{FF2B5EF4-FFF2-40B4-BE49-F238E27FC236}">
                <a16:creationId xmlns:a16="http://schemas.microsoft.com/office/drawing/2014/main" id="{7D256F79-8A52-4E2F-B2B2-35F3F936427C}"/>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90" name="TextBox 189">
            <a:extLst>
              <a:ext uri="{FF2B5EF4-FFF2-40B4-BE49-F238E27FC236}">
                <a16:creationId xmlns:a16="http://schemas.microsoft.com/office/drawing/2014/main" id="{A5660324-9AC2-46E3-809F-E63400B0E30E}"/>
              </a:ext>
            </a:extLst>
          </p:cNvPr>
          <p:cNvSpPr txBox="1"/>
          <p:nvPr/>
        </p:nvSpPr>
        <p:spPr>
          <a:xfrm rot="20199092">
            <a:off x="1149431" y="5075410"/>
            <a:ext cx="2132257" cy="707886"/>
          </a:xfrm>
          <a:prstGeom prst="rect">
            <a:avLst/>
          </a:prstGeom>
          <a:noFill/>
        </p:spPr>
        <p:txBody>
          <a:bodyPr wrap="square" rtlCol="0">
            <a:spAutoFit/>
            <a:scene3d>
              <a:camera prst="isometricOffAxis1Right"/>
              <a:lightRig rig="threePt" dir="t"/>
            </a:scene3d>
          </a:bodyPr>
          <a:lstStyle/>
          <a:p>
            <a:r>
              <a:rPr lang="en-US" sz="2000" dirty="0">
                <a:ln w="0"/>
                <a:effectLst>
                  <a:outerShdw blurRad="38100" dist="19050" dir="2700000" algn="tl" rotWithShape="0">
                    <a:schemeClr val="dk1">
                      <a:alpha val="40000"/>
                    </a:schemeClr>
                  </a:outerShdw>
                </a:effectLst>
              </a:rPr>
              <a:t>Temporal correlations</a:t>
            </a:r>
          </a:p>
        </p:txBody>
      </p:sp>
      <p:sp>
        <p:nvSpPr>
          <p:cNvPr id="194" name="TextBox 193">
            <a:extLst>
              <a:ext uri="{FF2B5EF4-FFF2-40B4-BE49-F238E27FC236}">
                <a16:creationId xmlns:a16="http://schemas.microsoft.com/office/drawing/2014/main" id="{C8C87FAB-58D4-4EEC-B722-4A315F413F14}"/>
              </a:ext>
            </a:extLst>
          </p:cNvPr>
          <p:cNvSpPr txBox="1"/>
          <p:nvPr/>
        </p:nvSpPr>
        <p:spPr>
          <a:xfrm rot="21270801">
            <a:off x="2024779" y="5648089"/>
            <a:ext cx="1863431" cy="646331"/>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Optical coherent tomography</a:t>
            </a:r>
          </a:p>
        </p:txBody>
      </p:sp>
      <p:sp>
        <p:nvSpPr>
          <p:cNvPr id="195" name="TextBox 194">
            <a:extLst>
              <a:ext uri="{FF2B5EF4-FFF2-40B4-BE49-F238E27FC236}">
                <a16:creationId xmlns:a16="http://schemas.microsoft.com/office/drawing/2014/main" id="{D0AC9AD0-C5FC-4434-9CC3-FA26EE9365D7}"/>
              </a:ext>
            </a:extLst>
          </p:cNvPr>
          <p:cNvSpPr txBox="1"/>
          <p:nvPr/>
        </p:nvSpPr>
        <p:spPr>
          <a:xfrm rot="1858358">
            <a:off x="2664846" y="4787549"/>
            <a:ext cx="2378293" cy="707886"/>
          </a:xfrm>
          <a:prstGeom prst="rect">
            <a:avLst/>
          </a:prstGeom>
          <a:noFill/>
        </p:spPr>
        <p:txBody>
          <a:bodyPr wrap="square" rtlCol="0">
            <a:spAutoFit/>
          </a:bodyPr>
          <a:lstStyle/>
          <a:p>
            <a:pPr algn="r"/>
            <a:r>
              <a:rPr lang="en-US" sz="2000" dirty="0">
                <a:ln w="0"/>
                <a:effectLst>
                  <a:outerShdw blurRad="38100" dist="19050" dir="2700000" algn="tl" rotWithShape="0">
                    <a:schemeClr val="dk1">
                      <a:alpha val="40000"/>
                    </a:schemeClr>
                  </a:outerShdw>
                </a:effectLst>
              </a:rPr>
              <a:t>Seeing inside tissue </a:t>
            </a:r>
          </a:p>
        </p:txBody>
      </p:sp>
      <p:sp>
        <p:nvSpPr>
          <p:cNvPr id="196" name="TextBox 195">
            <a:extLst>
              <a:ext uri="{FF2B5EF4-FFF2-40B4-BE49-F238E27FC236}">
                <a16:creationId xmlns:a16="http://schemas.microsoft.com/office/drawing/2014/main" id="{EA159355-BBF6-4BC2-B0CA-4E87567DB616}"/>
              </a:ext>
            </a:extLst>
          </p:cNvPr>
          <p:cNvSpPr txBox="1"/>
          <p:nvPr/>
        </p:nvSpPr>
        <p:spPr>
          <a:xfrm rot="21084371">
            <a:off x="2078248" y="4670941"/>
            <a:ext cx="1659551" cy="830997"/>
          </a:xfrm>
          <a:prstGeom prst="rect">
            <a:avLst/>
          </a:prstGeom>
          <a:noFill/>
        </p:spPr>
        <p:txBody>
          <a:bodyPr wrap="square" rtlCol="0">
            <a:spAutoFit/>
            <a:scene3d>
              <a:camera prst="isometricBottomDown"/>
              <a:lightRig rig="threePt" dir="t"/>
            </a:scene3d>
          </a:bodyPr>
          <a:lstStyle/>
          <a:p>
            <a:r>
              <a:rPr lang="en-US" sz="2400" dirty="0">
                <a:ln w="0"/>
                <a:effectLst>
                  <a:outerShdw blurRad="38100" dist="19050" dir="2700000" algn="tl" rotWithShape="0">
                    <a:schemeClr val="dk1">
                      <a:alpha val="40000"/>
                    </a:schemeClr>
                  </a:outerShdw>
                </a:effectLst>
              </a:rPr>
              <a:t>Material acquisition</a:t>
            </a:r>
          </a:p>
        </p:txBody>
      </p:sp>
      <p:sp>
        <p:nvSpPr>
          <p:cNvPr id="175" name="Freeform: Shape 174">
            <a:extLst>
              <a:ext uri="{FF2B5EF4-FFF2-40B4-BE49-F238E27FC236}">
                <a16:creationId xmlns:a16="http://schemas.microsoft.com/office/drawing/2014/main" id="{E2FAC294-1614-5D31-9E03-6D0A48B459D9}"/>
              </a:ext>
            </a:extLst>
          </p:cNvPr>
          <p:cNvSpPr/>
          <p:nvPr/>
        </p:nvSpPr>
        <p:spPr>
          <a:xfrm>
            <a:off x="5082224" y="1255651"/>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AED4482E-1DEE-2F6B-51A2-8C9FA2FF4504}"/>
              </a:ext>
            </a:extLst>
          </p:cNvPr>
          <p:cNvGrpSpPr/>
          <p:nvPr/>
        </p:nvGrpSpPr>
        <p:grpSpPr>
          <a:xfrm rot="16200000" flipH="1" flipV="1">
            <a:off x="5862522" y="3771690"/>
            <a:ext cx="741367" cy="929372"/>
            <a:chOff x="5982385" y="1726473"/>
            <a:chExt cx="540328" cy="471200"/>
          </a:xfrm>
        </p:grpSpPr>
        <p:sp>
          <p:nvSpPr>
            <p:cNvPr id="171" name="Freeform: Shape 42">
              <a:extLst>
                <a:ext uri="{FF2B5EF4-FFF2-40B4-BE49-F238E27FC236}">
                  <a16:creationId xmlns:a16="http://schemas.microsoft.com/office/drawing/2014/main" id="{486DF593-9323-A256-C046-0D1DB8D976EE}"/>
                </a:ext>
              </a:extLst>
            </p:cNvPr>
            <p:cNvSpPr/>
            <p:nvPr/>
          </p:nvSpPr>
          <p:spPr>
            <a:xfrm rot="16200000">
              <a:off x="6204404" y="1879363"/>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5" name="Freeform: Shape 42">
              <a:extLst>
                <a:ext uri="{FF2B5EF4-FFF2-40B4-BE49-F238E27FC236}">
                  <a16:creationId xmlns:a16="http://schemas.microsoft.com/office/drawing/2014/main" id="{04E3C99A-9479-F505-A001-F0989E6790B5}"/>
                </a:ext>
              </a:extLst>
            </p:cNvPr>
            <p:cNvSpPr/>
            <p:nvPr/>
          </p:nvSpPr>
          <p:spPr>
            <a:xfrm rot="16200000">
              <a:off x="5808656" y="1900202"/>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97" name="Group 196">
            <a:extLst>
              <a:ext uri="{FF2B5EF4-FFF2-40B4-BE49-F238E27FC236}">
                <a16:creationId xmlns:a16="http://schemas.microsoft.com/office/drawing/2014/main" id="{41C3F4BC-EB89-146A-C938-DF54EACEA819}"/>
              </a:ext>
            </a:extLst>
          </p:cNvPr>
          <p:cNvGrpSpPr/>
          <p:nvPr/>
        </p:nvGrpSpPr>
        <p:grpSpPr>
          <a:xfrm>
            <a:off x="9902236" y="1392430"/>
            <a:ext cx="588455" cy="869962"/>
            <a:chOff x="9254628" y="3026530"/>
            <a:chExt cx="679824" cy="525773"/>
          </a:xfrm>
          <a:effectLst>
            <a:glow rad="63500">
              <a:schemeClr val="accent6">
                <a:satMod val="175000"/>
                <a:alpha val="40000"/>
              </a:schemeClr>
            </a:glow>
          </a:effectLst>
        </p:grpSpPr>
        <p:sp>
          <p:nvSpPr>
            <p:cNvPr id="221" name="Freeform: Shape 220">
              <a:extLst>
                <a:ext uri="{FF2B5EF4-FFF2-40B4-BE49-F238E27FC236}">
                  <a16:creationId xmlns:a16="http://schemas.microsoft.com/office/drawing/2014/main" id="{2AC91D50-DE61-8517-40D0-A85C56D2952F}"/>
                </a:ext>
              </a:extLst>
            </p:cNvPr>
            <p:cNvSpPr/>
            <p:nvPr/>
          </p:nvSpPr>
          <p:spPr>
            <a:xfrm rot="15859582">
              <a:off x="9134818" y="3178050"/>
              <a:ext cx="462044" cy="222423"/>
            </a:xfrm>
            <a:custGeom>
              <a:avLst/>
              <a:gdLst>
                <a:gd name="connsiteX0" fmla="*/ 0 w 1315720"/>
                <a:gd name="connsiteY0" fmla="*/ 0 h 233680"/>
                <a:gd name="connsiteX1" fmla="*/ 25400 w 1315720"/>
                <a:gd name="connsiteY1" fmla="*/ 5080 h 233680"/>
                <a:gd name="connsiteX2" fmla="*/ 111760 w 1315720"/>
                <a:gd name="connsiteY2" fmla="*/ 96520 h 233680"/>
                <a:gd name="connsiteX3" fmla="*/ 157480 w 1315720"/>
                <a:gd name="connsiteY3" fmla="*/ 152400 h 233680"/>
                <a:gd name="connsiteX4" fmla="*/ 228600 w 1315720"/>
                <a:gd name="connsiteY4" fmla="*/ 111760 h 233680"/>
                <a:gd name="connsiteX5" fmla="*/ 264160 w 1315720"/>
                <a:gd name="connsiteY5" fmla="*/ 81280 h 233680"/>
                <a:gd name="connsiteX6" fmla="*/ 284480 w 1315720"/>
                <a:gd name="connsiteY6" fmla="*/ 121920 h 233680"/>
                <a:gd name="connsiteX7" fmla="*/ 381000 w 1315720"/>
                <a:gd name="connsiteY7" fmla="*/ 152400 h 233680"/>
                <a:gd name="connsiteX8" fmla="*/ 406400 w 1315720"/>
                <a:gd name="connsiteY8" fmla="*/ 147320 h 233680"/>
                <a:gd name="connsiteX9" fmla="*/ 477520 w 1315720"/>
                <a:gd name="connsiteY9" fmla="*/ 91440 h 233680"/>
                <a:gd name="connsiteX10" fmla="*/ 523240 w 1315720"/>
                <a:gd name="connsiteY10" fmla="*/ 132080 h 233680"/>
                <a:gd name="connsiteX11" fmla="*/ 584200 w 1315720"/>
                <a:gd name="connsiteY11" fmla="*/ 193040 h 233680"/>
                <a:gd name="connsiteX12" fmla="*/ 701040 w 1315720"/>
                <a:gd name="connsiteY12" fmla="*/ 233680 h 233680"/>
                <a:gd name="connsiteX13" fmla="*/ 751840 w 1315720"/>
                <a:gd name="connsiteY13" fmla="*/ 218440 h 233680"/>
                <a:gd name="connsiteX14" fmla="*/ 858520 w 1315720"/>
                <a:gd name="connsiteY14" fmla="*/ 152400 h 233680"/>
                <a:gd name="connsiteX15" fmla="*/ 975360 w 1315720"/>
                <a:gd name="connsiteY15" fmla="*/ 60960 h 233680"/>
                <a:gd name="connsiteX16" fmla="*/ 1056640 w 1315720"/>
                <a:gd name="connsiteY16" fmla="*/ 111760 h 233680"/>
                <a:gd name="connsiteX17" fmla="*/ 1097280 w 1315720"/>
                <a:gd name="connsiteY17" fmla="*/ 157480 h 233680"/>
                <a:gd name="connsiteX18" fmla="*/ 1137920 w 1315720"/>
                <a:gd name="connsiteY18" fmla="*/ 187960 h 233680"/>
                <a:gd name="connsiteX19" fmla="*/ 1234440 w 1315720"/>
                <a:gd name="connsiteY19" fmla="*/ 121920 h 233680"/>
                <a:gd name="connsiteX20" fmla="*/ 1280160 w 1315720"/>
                <a:gd name="connsiteY20" fmla="*/ 76200 h 233680"/>
                <a:gd name="connsiteX21" fmla="*/ 1300480 w 1315720"/>
                <a:gd name="connsiteY21" fmla="*/ 60960 h 233680"/>
                <a:gd name="connsiteX22" fmla="*/ 1315720 w 1315720"/>
                <a:gd name="connsiteY22" fmla="*/ 50800 h 2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5720" h="233680">
                  <a:moveTo>
                    <a:pt x="0" y="0"/>
                  </a:moveTo>
                  <a:cubicBezTo>
                    <a:pt x="8467" y="1693"/>
                    <a:pt x="18078" y="504"/>
                    <a:pt x="25400" y="5080"/>
                  </a:cubicBezTo>
                  <a:cubicBezTo>
                    <a:pt x="89901" y="45393"/>
                    <a:pt x="72158" y="43718"/>
                    <a:pt x="111760" y="96520"/>
                  </a:cubicBezTo>
                  <a:cubicBezTo>
                    <a:pt x="126200" y="115773"/>
                    <a:pt x="142240" y="133773"/>
                    <a:pt x="157480" y="152400"/>
                  </a:cubicBezTo>
                  <a:cubicBezTo>
                    <a:pt x="181187" y="138853"/>
                    <a:pt x="205882" y="126906"/>
                    <a:pt x="228600" y="111760"/>
                  </a:cubicBezTo>
                  <a:cubicBezTo>
                    <a:pt x="241590" y="103100"/>
                    <a:pt x="248800" y="78487"/>
                    <a:pt x="264160" y="81280"/>
                  </a:cubicBezTo>
                  <a:cubicBezTo>
                    <a:pt x="279061" y="83989"/>
                    <a:pt x="271543" y="114045"/>
                    <a:pt x="284480" y="121920"/>
                  </a:cubicBezTo>
                  <a:cubicBezTo>
                    <a:pt x="313300" y="139463"/>
                    <a:pt x="348827" y="142240"/>
                    <a:pt x="381000" y="152400"/>
                  </a:cubicBezTo>
                  <a:cubicBezTo>
                    <a:pt x="389467" y="150707"/>
                    <a:pt x="399437" y="152426"/>
                    <a:pt x="406400" y="147320"/>
                  </a:cubicBezTo>
                  <a:cubicBezTo>
                    <a:pt x="492888" y="83895"/>
                    <a:pt x="425002" y="104569"/>
                    <a:pt x="477520" y="91440"/>
                  </a:cubicBezTo>
                  <a:cubicBezTo>
                    <a:pt x="492760" y="104987"/>
                    <a:pt x="508475" y="118018"/>
                    <a:pt x="523240" y="132080"/>
                  </a:cubicBezTo>
                  <a:cubicBezTo>
                    <a:pt x="544049" y="151898"/>
                    <a:pt x="560959" y="176138"/>
                    <a:pt x="584200" y="193040"/>
                  </a:cubicBezTo>
                  <a:cubicBezTo>
                    <a:pt x="600081" y="204590"/>
                    <a:pt x="688673" y="229875"/>
                    <a:pt x="701040" y="233680"/>
                  </a:cubicBezTo>
                  <a:cubicBezTo>
                    <a:pt x="717973" y="228600"/>
                    <a:pt x="736808" y="227745"/>
                    <a:pt x="751840" y="218440"/>
                  </a:cubicBezTo>
                  <a:cubicBezTo>
                    <a:pt x="883493" y="136940"/>
                    <a:pt x="739580" y="188082"/>
                    <a:pt x="858520" y="152400"/>
                  </a:cubicBezTo>
                  <a:cubicBezTo>
                    <a:pt x="960833" y="66242"/>
                    <a:pt x="917419" y="89930"/>
                    <a:pt x="975360" y="60960"/>
                  </a:cubicBezTo>
                  <a:cubicBezTo>
                    <a:pt x="1002453" y="77893"/>
                    <a:pt x="1031590" y="91929"/>
                    <a:pt x="1056640" y="111760"/>
                  </a:cubicBezTo>
                  <a:cubicBezTo>
                    <a:pt x="1072627" y="124416"/>
                    <a:pt x="1082404" y="143534"/>
                    <a:pt x="1097280" y="157480"/>
                  </a:cubicBezTo>
                  <a:cubicBezTo>
                    <a:pt x="1109633" y="169061"/>
                    <a:pt x="1124373" y="177800"/>
                    <a:pt x="1137920" y="187960"/>
                  </a:cubicBezTo>
                  <a:cubicBezTo>
                    <a:pt x="1181158" y="162017"/>
                    <a:pt x="1196712" y="155456"/>
                    <a:pt x="1234440" y="121920"/>
                  </a:cubicBezTo>
                  <a:cubicBezTo>
                    <a:pt x="1250549" y="107601"/>
                    <a:pt x="1262918" y="89132"/>
                    <a:pt x="1280160" y="76200"/>
                  </a:cubicBezTo>
                  <a:cubicBezTo>
                    <a:pt x="1286933" y="71120"/>
                    <a:pt x="1293590" y="65881"/>
                    <a:pt x="1300480" y="60960"/>
                  </a:cubicBezTo>
                  <a:cubicBezTo>
                    <a:pt x="1305448" y="57411"/>
                    <a:pt x="1315720" y="50800"/>
                    <a:pt x="1315720" y="5080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2" name="Freeform: Shape 221">
              <a:extLst>
                <a:ext uri="{FF2B5EF4-FFF2-40B4-BE49-F238E27FC236}">
                  <a16:creationId xmlns:a16="http://schemas.microsoft.com/office/drawing/2014/main" id="{0D6E074A-EA9D-6AC2-01AE-8C71E0DFC1A0}"/>
                </a:ext>
              </a:extLst>
            </p:cNvPr>
            <p:cNvSpPr/>
            <p:nvPr/>
          </p:nvSpPr>
          <p:spPr>
            <a:xfrm rot="4500102">
              <a:off x="9356182" y="3175936"/>
              <a:ext cx="479725" cy="180914"/>
            </a:xfrm>
            <a:custGeom>
              <a:avLst/>
              <a:gdLst>
                <a:gd name="connsiteX0" fmla="*/ 0 w 1300480"/>
                <a:gd name="connsiteY0" fmla="*/ 118952 h 190072"/>
                <a:gd name="connsiteX1" fmla="*/ 157480 w 1300480"/>
                <a:gd name="connsiteY1" fmla="*/ 17352 h 190072"/>
                <a:gd name="connsiteX2" fmla="*/ 213360 w 1300480"/>
                <a:gd name="connsiteY2" fmla="*/ 2112 h 190072"/>
                <a:gd name="connsiteX3" fmla="*/ 269240 w 1300480"/>
                <a:gd name="connsiteY3" fmla="*/ 63072 h 190072"/>
                <a:gd name="connsiteX4" fmla="*/ 314960 w 1300480"/>
                <a:gd name="connsiteY4" fmla="*/ 98632 h 190072"/>
                <a:gd name="connsiteX5" fmla="*/ 619760 w 1300480"/>
                <a:gd name="connsiteY5" fmla="*/ 42752 h 190072"/>
                <a:gd name="connsiteX6" fmla="*/ 762000 w 1300480"/>
                <a:gd name="connsiteY6" fmla="*/ 144352 h 190072"/>
                <a:gd name="connsiteX7" fmla="*/ 848360 w 1300480"/>
                <a:gd name="connsiteY7" fmla="*/ 190072 h 190072"/>
                <a:gd name="connsiteX8" fmla="*/ 904240 w 1300480"/>
                <a:gd name="connsiteY8" fmla="*/ 179912 h 190072"/>
                <a:gd name="connsiteX9" fmla="*/ 1071880 w 1300480"/>
                <a:gd name="connsiteY9" fmla="*/ 118952 h 190072"/>
                <a:gd name="connsiteX10" fmla="*/ 1102360 w 1300480"/>
                <a:gd name="connsiteY10" fmla="*/ 129112 h 190072"/>
                <a:gd name="connsiteX11" fmla="*/ 1137920 w 1300480"/>
                <a:gd name="connsiteY11" fmla="*/ 149432 h 190072"/>
                <a:gd name="connsiteX12" fmla="*/ 1188720 w 1300480"/>
                <a:gd name="connsiteY12" fmla="*/ 164672 h 190072"/>
                <a:gd name="connsiteX13" fmla="*/ 1244600 w 1300480"/>
                <a:gd name="connsiteY13" fmla="*/ 118952 h 190072"/>
                <a:gd name="connsiteX14" fmla="*/ 1300480 w 1300480"/>
                <a:gd name="connsiteY14" fmla="*/ 63072 h 19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480" h="190072">
                  <a:moveTo>
                    <a:pt x="0" y="118952"/>
                  </a:moveTo>
                  <a:cubicBezTo>
                    <a:pt x="52493" y="85085"/>
                    <a:pt x="102688" y="47357"/>
                    <a:pt x="157480" y="17352"/>
                  </a:cubicBezTo>
                  <a:cubicBezTo>
                    <a:pt x="174414" y="8079"/>
                    <a:pt x="195490" y="-5198"/>
                    <a:pt x="213360" y="2112"/>
                  </a:cubicBezTo>
                  <a:cubicBezTo>
                    <a:pt x="238873" y="12549"/>
                    <a:pt x="249255" y="44086"/>
                    <a:pt x="269240" y="63072"/>
                  </a:cubicBezTo>
                  <a:cubicBezTo>
                    <a:pt x="283238" y="76370"/>
                    <a:pt x="299720" y="86779"/>
                    <a:pt x="314960" y="98632"/>
                  </a:cubicBezTo>
                  <a:cubicBezTo>
                    <a:pt x="415299" y="58496"/>
                    <a:pt x="499973" y="12805"/>
                    <a:pt x="619760" y="42752"/>
                  </a:cubicBezTo>
                  <a:cubicBezTo>
                    <a:pt x="676287" y="56884"/>
                    <a:pt x="710505" y="117090"/>
                    <a:pt x="762000" y="144352"/>
                  </a:cubicBezTo>
                  <a:lnTo>
                    <a:pt x="848360" y="190072"/>
                  </a:lnTo>
                  <a:cubicBezTo>
                    <a:pt x="866987" y="186685"/>
                    <a:pt x="886336" y="186066"/>
                    <a:pt x="904240" y="179912"/>
                  </a:cubicBezTo>
                  <a:cubicBezTo>
                    <a:pt x="1144110" y="97457"/>
                    <a:pt x="911702" y="158997"/>
                    <a:pt x="1071880" y="118952"/>
                  </a:cubicBezTo>
                  <a:cubicBezTo>
                    <a:pt x="1082040" y="122339"/>
                    <a:pt x="1092636" y="124624"/>
                    <a:pt x="1102360" y="129112"/>
                  </a:cubicBezTo>
                  <a:cubicBezTo>
                    <a:pt x="1114756" y="134833"/>
                    <a:pt x="1125296" y="144234"/>
                    <a:pt x="1137920" y="149432"/>
                  </a:cubicBezTo>
                  <a:cubicBezTo>
                    <a:pt x="1154267" y="156163"/>
                    <a:pt x="1171787" y="159592"/>
                    <a:pt x="1188720" y="164672"/>
                  </a:cubicBezTo>
                  <a:cubicBezTo>
                    <a:pt x="1207347" y="149432"/>
                    <a:pt x="1227172" y="135550"/>
                    <a:pt x="1244600" y="118952"/>
                  </a:cubicBezTo>
                  <a:cubicBezTo>
                    <a:pt x="1304590" y="61819"/>
                    <a:pt x="1269685" y="63072"/>
                    <a:pt x="1300480" y="63072"/>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3" name="Freeform: Shape 222">
              <a:extLst>
                <a:ext uri="{FF2B5EF4-FFF2-40B4-BE49-F238E27FC236}">
                  <a16:creationId xmlns:a16="http://schemas.microsoft.com/office/drawing/2014/main" id="{128D4CD3-E6ED-BB3E-C616-EB7306A77CF0}"/>
                </a:ext>
              </a:extLst>
            </p:cNvPr>
            <p:cNvSpPr/>
            <p:nvPr/>
          </p:nvSpPr>
          <p:spPr>
            <a:xfrm rot="5400000">
              <a:off x="9570198" y="3188048"/>
              <a:ext cx="500190" cy="228319"/>
            </a:xfrm>
            <a:custGeom>
              <a:avLst/>
              <a:gdLst>
                <a:gd name="connsiteX0" fmla="*/ 0 w 1503680"/>
                <a:gd name="connsiteY0" fmla="*/ 147320 h 239876"/>
                <a:gd name="connsiteX1" fmla="*/ 162560 w 1503680"/>
                <a:gd name="connsiteY1" fmla="*/ 20320 h 239876"/>
                <a:gd name="connsiteX2" fmla="*/ 187960 w 1503680"/>
                <a:gd name="connsiteY2" fmla="*/ 66040 h 239876"/>
                <a:gd name="connsiteX3" fmla="*/ 254000 w 1503680"/>
                <a:gd name="connsiteY3" fmla="*/ 172720 h 239876"/>
                <a:gd name="connsiteX4" fmla="*/ 553720 w 1503680"/>
                <a:gd name="connsiteY4" fmla="*/ 66040 h 239876"/>
                <a:gd name="connsiteX5" fmla="*/ 650240 w 1503680"/>
                <a:gd name="connsiteY5" fmla="*/ 182880 h 239876"/>
                <a:gd name="connsiteX6" fmla="*/ 695960 w 1503680"/>
                <a:gd name="connsiteY6" fmla="*/ 193040 h 239876"/>
                <a:gd name="connsiteX7" fmla="*/ 873760 w 1503680"/>
                <a:gd name="connsiteY7" fmla="*/ 96520 h 239876"/>
                <a:gd name="connsiteX8" fmla="*/ 909320 w 1503680"/>
                <a:gd name="connsiteY8" fmla="*/ 121920 h 239876"/>
                <a:gd name="connsiteX9" fmla="*/ 975360 w 1503680"/>
                <a:gd name="connsiteY9" fmla="*/ 223520 h 239876"/>
                <a:gd name="connsiteX10" fmla="*/ 995680 w 1503680"/>
                <a:gd name="connsiteY10" fmla="*/ 238760 h 239876"/>
                <a:gd name="connsiteX11" fmla="*/ 1198880 w 1503680"/>
                <a:gd name="connsiteY11" fmla="*/ 55880 h 239876"/>
                <a:gd name="connsiteX12" fmla="*/ 1270000 w 1503680"/>
                <a:gd name="connsiteY12" fmla="*/ 0 h 239876"/>
                <a:gd name="connsiteX13" fmla="*/ 1315720 w 1503680"/>
                <a:gd name="connsiteY13" fmla="*/ 86360 h 239876"/>
                <a:gd name="connsiteX14" fmla="*/ 1356360 w 1503680"/>
                <a:gd name="connsiteY14" fmla="*/ 167640 h 239876"/>
                <a:gd name="connsiteX15" fmla="*/ 1447800 w 1503680"/>
                <a:gd name="connsiteY15" fmla="*/ 208280 h 239876"/>
                <a:gd name="connsiteX16" fmla="*/ 1503680 w 1503680"/>
                <a:gd name="connsiteY16" fmla="*/ 218440 h 23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3680" h="239876">
                  <a:moveTo>
                    <a:pt x="0" y="147320"/>
                  </a:moveTo>
                  <a:cubicBezTo>
                    <a:pt x="54187" y="104987"/>
                    <a:pt x="99446" y="47613"/>
                    <a:pt x="162560" y="20320"/>
                  </a:cubicBezTo>
                  <a:cubicBezTo>
                    <a:pt x="178562" y="13400"/>
                    <a:pt x="180163" y="50447"/>
                    <a:pt x="187960" y="66040"/>
                  </a:cubicBezTo>
                  <a:cubicBezTo>
                    <a:pt x="240549" y="171217"/>
                    <a:pt x="201067" y="146253"/>
                    <a:pt x="254000" y="172720"/>
                  </a:cubicBezTo>
                  <a:cubicBezTo>
                    <a:pt x="363236" y="94695"/>
                    <a:pt x="392728" y="49612"/>
                    <a:pt x="553720" y="66040"/>
                  </a:cubicBezTo>
                  <a:cubicBezTo>
                    <a:pt x="591707" y="69916"/>
                    <a:pt x="627587" y="164224"/>
                    <a:pt x="650240" y="182880"/>
                  </a:cubicBezTo>
                  <a:cubicBezTo>
                    <a:pt x="662291" y="192805"/>
                    <a:pt x="680720" y="189653"/>
                    <a:pt x="695960" y="193040"/>
                  </a:cubicBezTo>
                  <a:cubicBezTo>
                    <a:pt x="733647" y="167915"/>
                    <a:pt x="821221" y="100898"/>
                    <a:pt x="873760" y="96520"/>
                  </a:cubicBezTo>
                  <a:cubicBezTo>
                    <a:pt x="888276" y="95310"/>
                    <a:pt x="897467" y="113453"/>
                    <a:pt x="909320" y="121920"/>
                  </a:cubicBezTo>
                  <a:cubicBezTo>
                    <a:pt x="931333" y="155787"/>
                    <a:pt x="951351" y="191037"/>
                    <a:pt x="975360" y="223520"/>
                  </a:cubicBezTo>
                  <a:cubicBezTo>
                    <a:pt x="980393" y="230329"/>
                    <a:pt x="988907" y="243840"/>
                    <a:pt x="995680" y="238760"/>
                  </a:cubicBezTo>
                  <a:cubicBezTo>
                    <a:pt x="1068581" y="184084"/>
                    <a:pt x="1130143" y="115706"/>
                    <a:pt x="1198880" y="55880"/>
                  </a:cubicBezTo>
                  <a:cubicBezTo>
                    <a:pt x="1221621" y="36086"/>
                    <a:pt x="1246293" y="18627"/>
                    <a:pt x="1270000" y="0"/>
                  </a:cubicBezTo>
                  <a:cubicBezTo>
                    <a:pt x="1285240" y="28787"/>
                    <a:pt x="1302070" y="56786"/>
                    <a:pt x="1315720" y="86360"/>
                  </a:cubicBezTo>
                  <a:cubicBezTo>
                    <a:pt x="1327570" y="112036"/>
                    <a:pt x="1328873" y="149714"/>
                    <a:pt x="1356360" y="167640"/>
                  </a:cubicBezTo>
                  <a:cubicBezTo>
                    <a:pt x="1384298" y="185861"/>
                    <a:pt x="1416267" y="197407"/>
                    <a:pt x="1447800" y="208280"/>
                  </a:cubicBezTo>
                  <a:cubicBezTo>
                    <a:pt x="1465698" y="214452"/>
                    <a:pt x="1485053" y="215053"/>
                    <a:pt x="1503680" y="21844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grpSp>
      <p:grpSp>
        <p:nvGrpSpPr>
          <p:cNvPr id="29" name="Group 28">
            <a:extLst>
              <a:ext uri="{FF2B5EF4-FFF2-40B4-BE49-F238E27FC236}">
                <a16:creationId xmlns:a16="http://schemas.microsoft.com/office/drawing/2014/main" id="{7A4A2049-9D2E-CF3C-12D8-5644AC545A79}"/>
              </a:ext>
            </a:extLst>
          </p:cNvPr>
          <p:cNvGrpSpPr/>
          <p:nvPr/>
        </p:nvGrpSpPr>
        <p:grpSpPr>
          <a:xfrm>
            <a:off x="5284314" y="1425942"/>
            <a:ext cx="4332320" cy="878940"/>
            <a:chOff x="5430618" y="1425942"/>
            <a:chExt cx="4332320" cy="878940"/>
          </a:xfrm>
        </p:grpSpPr>
        <p:grpSp>
          <p:nvGrpSpPr>
            <p:cNvPr id="224" name="Group 223">
              <a:extLst>
                <a:ext uri="{FF2B5EF4-FFF2-40B4-BE49-F238E27FC236}">
                  <a16:creationId xmlns:a16="http://schemas.microsoft.com/office/drawing/2014/main" id="{69DD34E9-CC1D-E9EA-CD50-C4C311C5C02E}"/>
                </a:ext>
              </a:extLst>
            </p:cNvPr>
            <p:cNvGrpSpPr/>
            <p:nvPr/>
          </p:nvGrpSpPr>
          <p:grpSpPr>
            <a:xfrm>
              <a:off x="5430618" y="1425942"/>
              <a:ext cx="1275176" cy="878940"/>
              <a:chOff x="3263241" y="7941479"/>
              <a:chExt cx="1488320" cy="923427"/>
            </a:xfrm>
          </p:grpSpPr>
          <p:cxnSp>
            <p:nvCxnSpPr>
              <p:cNvPr id="225" name="Straight Connector 224">
                <a:extLst>
                  <a:ext uri="{FF2B5EF4-FFF2-40B4-BE49-F238E27FC236}">
                    <a16:creationId xmlns:a16="http://schemas.microsoft.com/office/drawing/2014/main" id="{692B5718-E1FB-FD52-4FC2-C5E29E89548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6" name="Straight Connector 225">
                <a:extLst>
                  <a:ext uri="{FF2B5EF4-FFF2-40B4-BE49-F238E27FC236}">
                    <a16:creationId xmlns:a16="http://schemas.microsoft.com/office/drawing/2014/main" id="{FE289E0B-DF61-08D2-BA0E-7649C6D9BAA4}"/>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7" name="Straight Connector 226">
                <a:extLst>
                  <a:ext uri="{FF2B5EF4-FFF2-40B4-BE49-F238E27FC236}">
                    <a16:creationId xmlns:a16="http://schemas.microsoft.com/office/drawing/2014/main" id="{DE255044-75C8-EA9F-E572-413664FD3F5C}"/>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8" name="Straight Connector 227">
                <a:extLst>
                  <a:ext uri="{FF2B5EF4-FFF2-40B4-BE49-F238E27FC236}">
                    <a16:creationId xmlns:a16="http://schemas.microsoft.com/office/drawing/2014/main" id="{50715FDE-348F-6399-2B4B-0C907BF25FE8}"/>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9" name="Straight Connector 228">
                <a:extLst>
                  <a:ext uri="{FF2B5EF4-FFF2-40B4-BE49-F238E27FC236}">
                    <a16:creationId xmlns:a16="http://schemas.microsoft.com/office/drawing/2014/main" id="{21E1E628-AB49-A2DC-1A6C-39C727C1E6FA}"/>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0" name="Straight Connector 229">
                <a:extLst>
                  <a:ext uri="{FF2B5EF4-FFF2-40B4-BE49-F238E27FC236}">
                    <a16:creationId xmlns:a16="http://schemas.microsoft.com/office/drawing/2014/main" id="{1A4548B3-3C27-AE69-5FF7-D10733D784B7}"/>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31" name="Group 230">
              <a:extLst>
                <a:ext uri="{FF2B5EF4-FFF2-40B4-BE49-F238E27FC236}">
                  <a16:creationId xmlns:a16="http://schemas.microsoft.com/office/drawing/2014/main" id="{B80B1D15-D7C8-9A57-28CE-42BC80C27B66}"/>
                </a:ext>
              </a:extLst>
            </p:cNvPr>
            <p:cNvGrpSpPr/>
            <p:nvPr/>
          </p:nvGrpSpPr>
          <p:grpSpPr>
            <a:xfrm>
              <a:off x="6954618" y="1425942"/>
              <a:ext cx="1275176" cy="878940"/>
              <a:chOff x="3263241" y="7941479"/>
              <a:chExt cx="1488320" cy="923427"/>
            </a:xfrm>
          </p:grpSpPr>
          <p:cxnSp>
            <p:nvCxnSpPr>
              <p:cNvPr id="232" name="Straight Connector 231">
                <a:extLst>
                  <a:ext uri="{FF2B5EF4-FFF2-40B4-BE49-F238E27FC236}">
                    <a16:creationId xmlns:a16="http://schemas.microsoft.com/office/drawing/2014/main" id="{AD73B26D-D259-B199-C9C4-F655A2ED80AC}"/>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3" name="Straight Connector 232">
                <a:extLst>
                  <a:ext uri="{FF2B5EF4-FFF2-40B4-BE49-F238E27FC236}">
                    <a16:creationId xmlns:a16="http://schemas.microsoft.com/office/drawing/2014/main" id="{D780E881-1E74-E0AD-B260-3E2C4DF51D79}"/>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4" name="Straight Connector 233">
                <a:extLst>
                  <a:ext uri="{FF2B5EF4-FFF2-40B4-BE49-F238E27FC236}">
                    <a16:creationId xmlns:a16="http://schemas.microsoft.com/office/drawing/2014/main" id="{D3269667-B921-6584-75BE-1CD6C908345F}"/>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5" name="Straight Connector 234">
                <a:extLst>
                  <a:ext uri="{FF2B5EF4-FFF2-40B4-BE49-F238E27FC236}">
                    <a16:creationId xmlns:a16="http://schemas.microsoft.com/office/drawing/2014/main" id="{0B1820AB-C95C-EBC3-999F-CA9D5A6C2DEA}"/>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6" name="Straight Connector 235">
                <a:extLst>
                  <a:ext uri="{FF2B5EF4-FFF2-40B4-BE49-F238E27FC236}">
                    <a16:creationId xmlns:a16="http://schemas.microsoft.com/office/drawing/2014/main" id="{2179BC21-3EE2-5EE9-B8D0-FBF03C38D08C}"/>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7" name="Straight Connector 236">
                <a:extLst>
                  <a:ext uri="{FF2B5EF4-FFF2-40B4-BE49-F238E27FC236}">
                    <a16:creationId xmlns:a16="http://schemas.microsoft.com/office/drawing/2014/main" id="{5C73AFBB-1DF3-0421-3A5E-BEBE2DC605E6}"/>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38" name="Group 237">
              <a:extLst>
                <a:ext uri="{FF2B5EF4-FFF2-40B4-BE49-F238E27FC236}">
                  <a16:creationId xmlns:a16="http://schemas.microsoft.com/office/drawing/2014/main" id="{FE9C1769-B16F-D69B-42EB-53201878AB55}"/>
                </a:ext>
              </a:extLst>
            </p:cNvPr>
            <p:cNvGrpSpPr/>
            <p:nvPr/>
          </p:nvGrpSpPr>
          <p:grpSpPr>
            <a:xfrm>
              <a:off x="8487762" y="1425942"/>
              <a:ext cx="1275176" cy="878940"/>
              <a:chOff x="3263241" y="7941479"/>
              <a:chExt cx="1488320" cy="923427"/>
            </a:xfrm>
          </p:grpSpPr>
          <p:cxnSp>
            <p:nvCxnSpPr>
              <p:cNvPr id="252" name="Straight Connector 251">
                <a:extLst>
                  <a:ext uri="{FF2B5EF4-FFF2-40B4-BE49-F238E27FC236}">
                    <a16:creationId xmlns:a16="http://schemas.microsoft.com/office/drawing/2014/main" id="{5DC3A837-08B6-A5AB-940F-EBCBD76B1421}"/>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4" name="Straight Connector 253">
                <a:extLst>
                  <a:ext uri="{FF2B5EF4-FFF2-40B4-BE49-F238E27FC236}">
                    <a16:creationId xmlns:a16="http://schemas.microsoft.com/office/drawing/2014/main" id="{6A490CBB-C3A5-7D7E-308F-628C52999271}"/>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5" name="Straight Connector 254">
                <a:extLst>
                  <a:ext uri="{FF2B5EF4-FFF2-40B4-BE49-F238E27FC236}">
                    <a16:creationId xmlns:a16="http://schemas.microsoft.com/office/drawing/2014/main" id="{86DA4048-4D31-F391-E2FF-DC92F463A00C}"/>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6" name="Straight Connector 255">
                <a:extLst>
                  <a:ext uri="{FF2B5EF4-FFF2-40B4-BE49-F238E27FC236}">
                    <a16:creationId xmlns:a16="http://schemas.microsoft.com/office/drawing/2014/main" id="{EBD6650D-4A3A-8B92-FB3E-852F8157DC9E}"/>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7" name="Straight Connector 256">
                <a:extLst>
                  <a:ext uri="{FF2B5EF4-FFF2-40B4-BE49-F238E27FC236}">
                    <a16:creationId xmlns:a16="http://schemas.microsoft.com/office/drawing/2014/main" id="{CF4A91A9-7C4C-73BA-E14F-A9F22E87761C}"/>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8" name="Straight Connector 257">
                <a:extLst>
                  <a:ext uri="{FF2B5EF4-FFF2-40B4-BE49-F238E27FC236}">
                    <a16:creationId xmlns:a16="http://schemas.microsoft.com/office/drawing/2014/main" id="{1E363391-1B8A-8020-9C69-402B5ADD477D}"/>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3" name="Group 32">
            <a:extLst>
              <a:ext uri="{FF2B5EF4-FFF2-40B4-BE49-F238E27FC236}">
                <a16:creationId xmlns:a16="http://schemas.microsoft.com/office/drawing/2014/main" id="{17190A34-4A02-C53F-00FB-33821E0B96CF}"/>
              </a:ext>
            </a:extLst>
          </p:cNvPr>
          <p:cNvGrpSpPr/>
          <p:nvPr/>
        </p:nvGrpSpPr>
        <p:grpSpPr>
          <a:xfrm>
            <a:off x="10533834" y="2449734"/>
            <a:ext cx="1344413" cy="1273077"/>
            <a:chOff x="10533834" y="2449734"/>
            <a:chExt cx="1344413" cy="1273077"/>
          </a:xfrm>
        </p:grpSpPr>
        <p:sp>
          <p:nvSpPr>
            <p:cNvPr id="30" name="TextBox 29">
              <a:extLst>
                <a:ext uri="{FF2B5EF4-FFF2-40B4-BE49-F238E27FC236}">
                  <a16:creationId xmlns:a16="http://schemas.microsoft.com/office/drawing/2014/main" id="{75236000-B363-AB55-ED78-D785DEC257F5}"/>
                </a:ext>
              </a:extLst>
            </p:cNvPr>
            <p:cNvSpPr txBox="1"/>
            <p:nvPr/>
          </p:nvSpPr>
          <p:spPr>
            <a:xfrm>
              <a:off x="10533834" y="3076480"/>
              <a:ext cx="1344413" cy="646331"/>
            </a:xfrm>
            <a:prstGeom prst="rect">
              <a:avLst/>
            </a:prstGeom>
            <a:noFill/>
          </p:spPr>
          <p:txBody>
            <a:bodyPr wrap="square" rtlCol="0">
              <a:spAutoFit/>
            </a:bodyPr>
            <a:lstStyle/>
            <a:p>
              <a:r>
                <a:rPr lang="en-US" b="1" dirty="0">
                  <a:solidFill>
                    <a:srgbClr val="FFFF00"/>
                  </a:solidFill>
                  <a:latin typeface="+mn-lt"/>
                </a:rPr>
                <a:t>Excite a wide area</a:t>
              </a:r>
            </a:p>
          </p:txBody>
        </p:sp>
        <p:sp>
          <p:nvSpPr>
            <p:cNvPr id="31" name="Arrow: Right 30">
              <a:extLst>
                <a:ext uri="{FF2B5EF4-FFF2-40B4-BE49-F238E27FC236}">
                  <a16:creationId xmlns:a16="http://schemas.microsoft.com/office/drawing/2014/main" id="{F5A6BDB4-8818-62E6-9738-B97698E1B5BD}"/>
                </a:ext>
              </a:extLst>
            </p:cNvPr>
            <p:cNvSpPr/>
            <p:nvPr/>
          </p:nvSpPr>
          <p:spPr>
            <a:xfrm rot="15294970">
              <a:off x="10361974" y="2660730"/>
              <a:ext cx="628364" cy="206371"/>
            </a:xfrm>
            <a:prstGeom prst="rightArrow">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C5F595CC-9516-5ADB-B63A-03B28A3ADA89}"/>
              </a:ext>
            </a:extLst>
          </p:cNvPr>
          <p:cNvGrpSpPr/>
          <p:nvPr/>
        </p:nvGrpSpPr>
        <p:grpSpPr>
          <a:xfrm>
            <a:off x="7229365" y="3985742"/>
            <a:ext cx="2769685" cy="646331"/>
            <a:chOff x="7229365" y="3985742"/>
            <a:chExt cx="2769685" cy="646331"/>
          </a:xfrm>
        </p:grpSpPr>
        <p:sp>
          <p:nvSpPr>
            <p:cNvPr id="259" name="TextBox 258">
              <a:extLst>
                <a:ext uri="{FF2B5EF4-FFF2-40B4-BE49-F238E27FC236}">
                  <a16:creationId xmlns:a16="http://schemas.microsoft.com/office/drawing/2014/main" id="{2CF178B6-CFCF-6B7B-FB8A-7630FBE6E350}"/>
                </a:ext>
              </a:extLst>
            </p:cNvPr>
            <p:cNvSpPr txBox="1"/>
            <p:nvPr/>
          </p:nvSpPr>
          <p:spPr>
            <a:xfrm>
              <a:off x="8234336" y="3985742"/>
              <a:ext cx="1764714" cy="646331"/>
            </a:xfrm>
            <a:prstGeom prst="rect">
              <a:avLst/>
            </a:prstGeom>
            <a:noFill/>
          </p:spPr>
          <p:txBody>
            <a:bodyPr wrap="square" rtlCol="0">
              <a:spAutoFit/>
            </a:bodyPr>
            <a:lstStyle/>
            <a:p>
              <a:r>
                <a:rPr lang="en-US" b="1" dirty="0">
                  <a:solidFill>
                    <a:srgbClr val="FFFF00"/>
                  </a:solidFill>
                  <a:latin typeface="+mn-lt"/>
                </a:rPr>
                <a:t>Undo scattering of emitted light</a:t>
              </a:r>
            </a:p>
          </p:txBody>
        </p:sp>
        <p:sp>
          <p:nvSpPr>
            <p:cNvPr id="260" name="Arrow: Right 259">
              <a:extLst>
                <a:ext uri="{FF2B5EF4-FFF2-40B4-BE49-F238E27FC236}">
                  <a16:creationId xmlns:a16="http://schemas.microsoft.com/office/drawing/2014/main" id="{97178A37-C9C9-9B8A-4128-BEBEA0B4422F}"/>
                </a:ext>
              </a:extLst>
            </p:cNvPr>
            <p:cNvSpPr/>
            <p:nvPr/>
          </p:nvSpPr>
          <p:spPr>
            <a:xfrm rot="10800000">
              <a:off x="7229365" y="4183809"/>
              <a:ext cx="991335" cy="170136"/>
            </a:xfrm>
            <a:prstGeom prst="rightArrow">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38">
            <a:extLst>
              <a:ext uri="{FF2B5EF4-FFF2-40B4-BE49-F238E27FC236}">
                <a16:creationId xmlns:a16="http://schemas.microsoft.com/office/drawing/2014/main" id="{198BC8F9-7AD1-355B-F5CA-F20B3AF45CC5}"/>
              </a:ext>
            </a:extLst>
          </p:cNvPr>
          <p:cNvGrpSpPr/>
          <p:nvPr/>
        </p:nvGrpSpPr>
        <p:grpSpPr>
          <a:xfrm>
            <a:off x="10834770" y="1220650"/>
            <a:ext cx="1354729" cy="1674426"/>
            <a:chOff x="10834770" y="1220650"/>
            <a:chExt cx="1354729" cy="1674426"/>
          </a:xfrm>
        </p:grpSpPr>
        <p:sp>
          <p:nvSpPr>
            <p:cNvPr id="240" name="TextBox 239">
              <a:extLst>
                <a:ext uri="{FF2B5EF4-FFF2-40B4-BE49-F238E27FC236}">
                  <a16:creationId xmlns:a16="http://schemas.microsoft.com/office/drawing/2014/main" id="{DD3729DA-D950-BF7B-8B7B-4E0703122F7E}"/>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41" name="Group 240">
              <a:extLst>
                <a:ext uri="{FF2B5EF4-FFF2-40B4-BE49-F238E27FC236}">
                  <a16:creationId xmlns:a16="http://schemas.microsoft.com/office/drawing/2014/main" id="{A321FDE1-7DB9-4D42-28ED-2AD111228D92}"/>
                </a:ext>
              </a:extLst>
            </p:cNvPr>
            <p:cNvGrpSpPr/>
            <p:nvPr/>
          </p:nvGrpSpPr>
          <p:grpSpPr>
            <a:xfrm>
              <a:off x="11023600" y="1220650"/>
              <a:ext cx="953560" cy="1098057"/>
              <a:chOff x="821515" y="2506101"/>
              <a:chExt cx="647334" cy="455371"/>
            </a:xfrm>
            <a:solidFill>
              <a:schemeClr val="bg1">
                <a:lumMod val="50000"/>
              </a:schemeClr>
            </a:solidFill>
          </p:grpSpPr>
          <p:sp>
            <p:nvSpPr>
              <p:cNvPr id="242" name="Rectangle 241">
                <a:extLst>
                  <a:ext uri="{FF2B5EF4-FFF2-40B4-BE49-F238E27FC236}">
                    <a16:creationId xmlns:a16="http://schemas.microsoft.com/office/drawing/2014/main" id="{3340D5B5-10C6-AFA3-023E-F2D69D193A8F}"/>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43" name="Flowchart: Manual Operation 242">
                <a:extLst>
                  <a:ext uri="{FF2B5EF4-FFF2-40B4-BE49-F238E27FC236}">
                    <a16:creationId xmlns:a16="http://schemas.microsoft.com/office/drawing/2014/main" id="{CF16B0A4-182C-57E1-CAD8-E3DBA36112A1}"/>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35" name="Group 34">
            <a:extLst>
              <a:ext uri="{FF2B5EF4-FFF2-40B4-BE49-F238E27FC236}">
                <a16:creationId xmlns:a16="http://schemas.microsoft.com/office/drawing/2014/main" id="{D404919B-8BA8-1290-0210-60EF3E9F7330}"/>
              </a:ext>
            </a:extLst>
          </p:cNvPr>
          <p:cNvGrpSpPr/>
          <p:nvPr/>
        </p:nvGrpSpPr>
        <p:grpSpPr>
          <a:xfrm>
            <a:off x="6792754" y="4962284"/>
            <a:ext cx="4042016" cy="1164180"/>
            <a:chOff x="6792754" y="4800238"/>
            <a:chExt cx="3729505" cy="1632486"/>
          </a:xfrm>
        </p:grpSpPr>
        <p:sp>
          <p:nvSpPr>
            <p:cNvPr id="34" name="Speech Bubble: Oval 33">
              <a:extLst>
                <a:ext uri="{FF2B5EF4-FFF2-40B4-BE49-F238E27FC236}">
                  <a16:creationId xmlns:a16="http://schemas.microsoft.com/office/drawing/2014/main" id="{06A077BF-52A7-3D6B-2FC4-3C356ADC0B0D}"/>
                </a:ext>
              </a:extLst>
            </p:cNvPr>
            <p:cNvSpPr/>
            <p:nvPr/>
          </p:nvSpPr>
          <p:spPr>
            <a:xfrm>
              <a:off x="6792754" y="4800238"/>
              <a:ext cx="3729505" cy="1632486"/>
            </a:xfrm>
            <a:prstGeom prst="wedgeEllipseCallout">
              <a:avLst>
                <a:gd name="adj1" fmla="val -44730"/>
                <a:gd name="adj2" fmla="val -85551"/>
              </a:avLst>
            </a:prstGeom>
            <a:solidFill>
              <a:srgbClr val="FFFFCC"/>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519A506-44C8-D4C5-FEE0-298451B99047}"/>
                </a:ext>
              </a:extLst>
            </p:cNvPr>
            <p:cNvSpPr txBox="1"/>
            <p:nvPr/>
          </p:nvSpPr>
          <p:spPr>
            <a:xfrm>
              <a:off x="7069346" y="4936104"/>
              <a:ext cx="3201024" cy="1015663"/>
            </a:xfrm>
            <a:prstGeom prst="rect">
              <a:avLst/>
            </a:prstGeom>
            <a:noFill/>
          </p:spPr>
          <p:txBody>
            <a:bodyPr wrap="square" rtlCol="0">
              <a:spAutoFit/>
            </a:bodyPr>
            <a:lstStyle/>
            <a:p>
              <a:pPr algn="ctr"/>
              <a:r>
                <a:rPr lang="en-US" sz="2000" b="1" dirty="0">
                  <a:latin typeface="+mn-lt"/>
                </a:rPr>
                <a:t>speckle correlations=&gt; same modulation can correct neighboring sources</a:t>
              </a:r>
            </a:p>
          </p:txBody>
        </p:sp>
      </p:grpSp>
      <p:sp>
        <p:nvSpPr>
          <p:cNvPr id="245" name="TextBox 244">
            <a:extLst>
              <a:ext uri="{FF2B5EF4-FFF2-40B4-BE49-F238E27FC236}">
                <a16:creationId xmlns:a16="http://schemas.microsoft.com/office/drawing/2014/main" id="{3DB58654-5445-916B-A8AF-9036A879895E}"/>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405328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500" fill="hold"/>
                                        <p:tgtEl>
                                          <p:spTgt spid="175"/>
                                        </p:tgtEl>
                                        <p:attrNameLst>
                                          <p:attrName>r</p:attrName>
                                        </p:attrNameLst>
                                      </p:cBhvr>
                                    </p:animRot>
                                  </p:childTnLst>
                                </p:cTn>
                              </p:par>
                              <p:par>
                                <p:cTn id="7" presetID="42" presetClass="path" presetSubtype="0" accel="50000" decel="50000" fill="hold" grpId="1" nodeType="withEffect">
                                  <p:stCondLst>
                                    <p:cond delay="0"/>
                                  </p:stCondLst>
                                  <p:childTnLst>
                                    <p:animMotion origin="layout" path="M -4.16667E-7 -4.07407E-6 L 0.08672 0.25371 " pathEditMode="relative" rAng="0" ptsTypes="AA">
                                      <p:cBhvr>
                                        <p:cTn id="8" dur="2000" fill="hold"/>
                                        <p:tgtEl>
                                          <p:spTgt spid="175"/>
                                        </p:tgtEl>
                                        <p:attrNameLst>
                                          <p:attrName>ppt_x</p:attrName>
                                          <p:attrName>ppt_y</p:attrName>
                                        </p:attrNameLst>
                                      </p:cBhvr>
                                      <p:rCtr x="4336" y="12685"/>
                                    </p:animMotion>
                                  </p:childTnLst>
                                </p:cTn>
                              </p:par>
                            </p:childTnLst>
                          </p:cTn>
                        </p:par>
                        <p:par>
                          <p:cTn id="9" fill="hold">
                            <p:stCondLst>
                              <p:cond delay="2000"/>
                            </p:stCondLst>
                            <p:childTnLst>
                              <p:par>
                                <p:cTn id="10" presetID="1" presetClass="exit" presetSubtype="0" fill="hold" grpId="2" nodeType="afterEffect">
                                  <p:stCondLst>
                                    <p:cond delay="0"/>
                                  </p:stCondLst>
                                  <p:childTnLst>
                                    <p:set>
                                      <p:cBhvr>
                                        <p:cTn id="11" dur="1" fill="hold">
                                          <p:stCondLst>
                                            <p:cond delay="0"/>
                                          </p:stCondLst>
                                        </p:cTn>
                                        <p:tgtEl>
                                          <p:spTgt spid="175"/>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49"/>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56"/>
                                        </p:tgtEl>
                                        <p:attrNameLst>
                                          <p:attrName>style.visibility</p:attrName>
                                        </p:attrNameLst>
                                      </p:cBhvr>
                                      <p:to>
                                        <p:strVal val="visible"/>
                                      </p:to>
                                    </p:set>
                                    <p:animEffect transition="in" filter="wipe(left)">
                                      <p:cBhvr>
                                        <p:cTn id="18" dur="500"/>
                                        <p:tgtEl>
                                          <p:spTgt spid="156"/>
                                        </p:tgtEl>
                                      </p:cBhvr>
                                    </p:animEffect>
                                  </p:childTnLst>
                                </p:cTn>
                              </p:par>
                            </p:childTnLst>
                          </p:cTn>
                        </p:par>
                        <p:par>
                          <p:cTn id="19" fill="hold">
                            <p:stCondLst>
                              <p:cond delay="2500"/>
                            </p:stCondLst>
                            <p:childTnLst>
                              <p:par>
                                <p:cTn id="20" presetID="1" presetClass="exit" presetSubtype="0" fill="hold" nodeType="afterEffect">
                                  <p:stCondLst>
                                    <p:cond delay="0"/>
                                  </p:stCondLst>
                                  <p:childTnLst>
                                    <p:set>
                                      <p:cBhvr>
                                        <p:cTn id="21" dur="1" fill="hold">
                                          <p:stCondLst>
                                            <p:cond delay="0"/>
                                          </p:stCondLst>
                                        </p:cTn>
                                        <p:tgtEl>
                                          <p:spTgt spid="170"/>
                                        </p:tgtEl>
                                        <p:attrNameLst>
                                          <p:attrName>style.visibility</p:attrName>
                                        </p:attrNameLst>
                                      </p:cBhvr>
                                      <p:to>
                                        <p:strVal val="hidden"/>
                                      </p:to>
                                    </p:set>
                                  </p:childTnLst>
                                </p:cTn>
                              </p:par>
                            </p:childTnLst>
                          </p:cTn>
                        </p:par>
                        <p:par>
                          <p:cTn id="22" fill="hold">
                            <p:stCondLst>
                              <p:cond delay="2500"/>
                            </p:stCondLst>
                            <p:childTnLst>
                              <p:par>
                                <p:cTn id="23" presetID="1" presetClass="entr" presetSubtype="0" fill="hold" nodeType="afterEffect">
                                  <p:stCondLst>
                                    <p:cond delay="0"/>
                                  </p:stCondLst>
                                  <p:childTnLst>
                                    <p:set>
                                      <p:cBhvr>
                                        <p:cTn id="24" dur="1" fill="hold">
                                          <p:stCondLst>
                                            <p:cond delay="0"/>
                                          </p:stCondLst>
                                        </p:cTn>
                                        <p:tgtEl>
                                          <p:spTgt spid="20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3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9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4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righ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49" grpId="0" animBg="1"/>
      <p:bldP spid="156" grpId="0"/>
      <p:bldP spid="175" grpId="0" animBg="1"/>
      <p:bldP spid="175" grpId="1" animBg="1"/>
      <p:bldP spid="175"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2D66451-0E89-4A68-8817-EDB362F54CD5}" type="slidenum">
              <a:rPr kumimoji="0" lang="en-US" altLang="he-IL"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altLang="he-IL"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Main system Camera</a:t>
            </a:r>
          </a:p>
        </p:txBody>
      </p:sp>
      <p:sp>
        <p:nvSpPr>
          <p:cNvPr id="107" name="Title 1">
            <a:extLst>
              <a:ext uri="{FF2B5EF4-FFF2-40B4-BE49-F238E27FC236}">
                <a16:creationId xmlns:a16="http://schemas.microsoft.com/office/drawing/2014/main" id="{A79330BB-0927-4B97-B210-DB4048FBABBB}"/>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Calibri"/>
                <a:ea typeface="+mj-ea"/>
                <a:cs typeface="+mj-cs"/>
              </a:rPr>
              <a:t>Results: imaging a wider area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mn-cs"/>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93" name="Group 92">
            <a:extLst>
              <a:ext uri="{FF2B5EF4-FFF2-40B4-BE49-F238E27FC236}">
                <a16:creationId xmlns:a16="http://schemas.microsoft.com/office/drawing/2014/main" id="{0F7E3023-4028-4240-B0AB-DBCA52E66FCD}"/>
              </a:ext>
            </a:extLst>
          </p:cNvPr>
          <p:cNvGrpSpPr/>
          <p:nvPr/>
        </p:nvGrpSpPr>
        <p:grpSpPr>
          <a:xfrm>
            <a:off x="3703648"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175292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mn-lt"/>
                <a:ea typeface="+mn-ea"/>
                <a:cs typeface="+mn-cs"/>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76" name="Group 175">
            <a:extLst>
              <a:ext uri="{FF2B5EF4-FFF2-40B4-BE49-F238E27FC236}">
                <a16:creationId xmlns:a16="http://schemas.microsoft.com/office/drawing/2014/main" id="{A5222AC1-845A-4213-9A1D-0AD19897D6D4}"/>
              </a:ext>
            </a:extLst>
          </p:cNvPr>
          <p:cNvGrpSpPr/>
          <p:nvPr/>
        </p:nvGrpSpPr>
        <p:grpSpPr>
          <a:xfrm>
            <a:off x="5786803" y="1204705"/>
            <a:ext cx="4400888" cy="1260721"/>
            <a:chOff x="5786803" y="1204705"/>
            <a:chExt cx="4400888" cy="1260721"/>
          </a:xfrm>
        </p:grpSpPr>
        <p:grpSp>
          <p:nvGrpSpPr>
            <p:cNvPr id="177" name="Group 176">
              <a:extLst>
                <a:ext uri="{FF2B5EF4-FFF2-40B4-BE49-F238E27FC236}">
                  <a16:creationId xmlns:a16="http://schemas.microsoft.com/office/drawing/2014/main" id="{053C6DE2-8C3C-4DCD-9146-33F902C81744}"/>
                </a:ext>
              </a:extLst>
            </p:cNvPr>
            <p:cNvGrpSpPr/>
            <p:nvPr/>
          </p:nvGrpSpPr>
          <p:grpSpPr>
            <a:xfrm flipH="1" flipV="1">
              <a:off x="6985228" y="1346819"/>
              <a:ext cx="892270" cy="981850"/>
              <a:chOff x="5765747" y="1736536"/>
              <a:chExt cx="567023" cy="452141"/>
            </a:xfrm>
          </p:grpSpPr>
          <p:sp>
            <p:nvSpPr>
              <p:cNvPr id="188" name="Freeform: Shape 42">
                <a:extLst>
                  <a:ext uri="{FF2B5EF4-FFF2-40B4-BE49-F238E27FC236}">
                    <a16:creationId xmlns:a16="http://schemas.microsoft.com/office/drawing/2014/main" id="{2A35C68C-17FB-4629-8D22-220F275ADDBA}"/>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89" name="Freeform: Shape 42">
                <a:extLst>
                  <a:ext uri="{FF2B5EF4-FFF2-40B4-BE49-F238E27FC236}">
                    <a16:creationId xmlns:a16="http://schemas.microsoft.com/office/drawing/2014/main" id="{17A95477-20DE-4691-8F62-DB1048E51B2E}"/>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A0471D11-FCAA-42D7-BDBF-39B733432E8E}"/>
                </a:ext>
              </a:extLst>
            </p:cNvPr>
            <p:cNvGrpSpPr/>
            <p:nvPr/>
          </p:nvGrpSpPr>
          <p:grpSpPr>
            <a:xfrm>
              <a:off x="9210970" y="1416599"/>
              <a:ext cx="478827" cy="919567"/>
              <a:chOff x="4853481" y="814147"/>
              <a:chExt cx="157184" cy="210591"/>
            </a:xfrm>
          </p:grpSpPr>
          <p:sp>
            <p:nvSpPr>
              <p:cNvPr id="183" name="Freeform: Shape 42">
                <a:extLst>
                  <a:ext uri="{FF2B5EF4-FFF2-40B4-BE49-F238E27FC236}">
                    <a16:creationId xmlns:a16="http://schemas.microsoft.com/office/drawing/2014/main" id="{04C5DF13-5814-4D2C-AC38-1B366B88EDDD}"/>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84" name="Freeform: Shape 42">
                <a:extLst>
                  <a:ext uri="{FF2B5EF4-FFF2-40B4-BE49-F238E27FC236}">
                    <a16:creationId xmlns:a16="http://schemas.microsoft.com/office/drawing/2014/main" id="{8314BFA6-0605-4F1B-B621-414F0791EE99}"/>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79" name="Straight Connector 178">
              <a:extLst>
                <a:ext uri="{FF2B5EF4-FFF2-40B4-BE49-F238E27FC236}">
                  <a16:creationId xmlns:a16="http://schemas.microsoft.com/office/drawing/2014/main" id="{2670163E-56F6-4841-970B-B3E89716F5CC}"/>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99CF8F7-2932-44F7-BEB8-C11FCC38BA99}"/>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1" name="Isosceles Triangle 180">
              <a:extLst>
                <a:ext uri="{FF2B5EF4-FFF2-40B4-BE49-F238E27FC236}">
                  <a16:creationId xmlns:a16="http://schemas.microsoft.com/office/drawing/2014/main" id="{94941453-A6E7-4974-AC4C-FFB813E9C0A9}"/>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2" name="Isosceles Triangle 181">
              <a:extLst>
                <a:ext uri="{FF2B5EF4-FFF2-40B4-BE49-F238E27FC236}">
                  <a16:creationId xmlns:a16="http://schemas.microsoft.com/office/drawing/2014/main" id="{CA15883D-C727-43F2-929A-2593D460EBA6}"/>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202" name="Group 201">
            <a:extLst>
              <a:ext uri="{FF2B5EF4-FFF2-40B4-BE49-F238E27FC236}">
                <a16:creationId xmlns:a16="http://schemas.microsoft.com/office/drawing/2014/main" id="{3DA6C0C9-B927-4326-B89C-16EC03EE239D}"/>
              </a:ext>
            </a:extLst>
          </p:cNvPr>
          <p:cNvGrpSpPr/>
          <p:nvPr/>
        </p:nvGrpSpPr>
        <p:grpSpPr>
          <a:xfrm rot="16200000" flipH="1" flipV="1">
            <a:off x="5809014" y="2559279"/>
            <a:ext cx="787246" cy="952202"/>
            <a:chOff x="5959279" y="1736213"/>
            <a:chExt cx="573767" cy="482775"/>
          </a:xfrm>
        </p:grpSpPr>
        <p:sp>
          <p:nvSpPr>
            <p:cNvPr id="203" name="Freeform: Shape 42">
              <a:extLst>
                <a:ext uri="{FF2B5EF4-FFF2-40B4-BE49-F238E27FC236}">
                  <a16:creationId xmlns:a16="http://schemas.microsoft.com/office/drawing/2014/main" id="{5B885CEA-A26F-492D-953E-868882545003}"/>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04" name="Freeform: Shape 42">
              <a:extLst>
                <a:ext uri="{FF2B5EF4-FFF2-40B4-BE49-F238E27FC236}">
                  <a16:creationId xmlns:a16="http://schemas.microsoft.com/office/drawing/2014/main" id="{D1877C08-55B6-4B82-A91A-F997F2601F9E}"/>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5" name="Group 204">
            <a:extLst>
              <a:ext uri="{FF2B5EF4-FFF2-40B4-BE49-F238E27FC236}">
                <a16:creationId xmlns:a16="http://schemas.microsoft.com/office/drawing/2014/main" id="{452342F8-10C9-433D-8B48-EFCC073D307A}"/>
              </a:ext>
            </a:extLst>
          </p:cNvPr>
          <p:cNvGrpSpPr/>
          <p:nvPr/>
        </p:nvGrpSpPr>
        <p:grpSpPr>
          <a:xfrm rot="10800000">
            <a:off x="5775587" y="3949239"/>
            <a:ext cx="865602" cy="797783"/>
            <a:chOff x="20075880" y="28884135"/>
            <a:chExt cx="1251232" cy="525034"/>
          </a:xfrm>
        </p:grpSpPr>
        <p:cxnSp>
          <p:nvCxnSpPr>
            <p:cNvPr id="206" name="Straight Connector 205">
              <a:extLst>
                <a:ext uri="{FF2B5EF4-FFF2-40B4-BE49-F238E27FC236}">
                  <a16:creationId xmlns:a16="http://schemas.microsoft.com/office/drawing/2014/main" id="{C014FC7D-3774-4112-99AB-EF2BBA1F074A}"/>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7" name="Straight Connector 206">
              <a:extLst>
                <a:ext uri="{FF2B5EF4-FFF2-40B4-BE49-F238E27FC236}">
                  <a16:creationId xmlns:a16="http://schemas.microsoft.com/office/drawing/2014/main" id="{DD8DA64A-1855-4930-AB76-4522C18465CF}"/>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8" name="Straight Connector 207">
              <a:extLst>
                <a:ext uri="{FF2B5EF4-FFF2-40B4-BE49-F238E27FC236}">
                  <a16:creationId xmlns:a16="http://schemas.microsoft.com/office/drawing/2014/main" id="{E3175694-A5BC-4BB4-894D-B1D734515FE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9" name="Freeform: Shape 148">
            <a:extLst>
              <a:ext uri="{FF2B5EF4-FFF2-40B4-BE49-F238E27FC236}">
                <a16:creationId xmlns:a16="http://schemas.microsoft.com/office/drawing/2014/main" id="{BB5CEF7E-7420-4D8B-AB5F-F1C32D1FC3B5}"/>
              </a:ext>
            </a:extLst>
          </p:cNvPr>
          <p:cNvSpPr/>
          <p:nvPr/>
        </p:nvSpPr>
        <p:spPr>
          <a:xfrm rot="16200000">
            <a:off x="6140691" y="3117297"/>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TextBox 155">
            <a:extLst>
              <a:ext uri="{FF2B5EF4-FFF2-40B4-BE49-F238E27FC236}">
                <a16:creationId xmlns:a16="http://schemas.microsoft.com/office/drawing/2014/main" id="{3D083144-D96B-414F-BEC0-6F01585D6B8E}"/>
              </a:ext>
            </a:extLst>
          </p:cNvPr>
          <p:cNvSpPr txBox="1"/>
          <p:nvPr/>
        </p:nvSpPr>
        <p:spPr>
          <a:xfrm>
            <a:off x="6852020" y="3112276"/>
            <a:ext cx="1534555" cy="1015663"/>
          </a:xfrm>
          <a:prstGeom prst="rect">
            <a:avLst/>
          </a:prstGeom>
          <a:noFill/>
        </p:spPr>
        <p:txBody>
          <a:bodyPr wrap="square" rtlCol="1">
            <a:spAutoFit/>
          </a:bodyPr>
          <a:lstStyle/>
          <a:p>
            <a:r>
              <a:rPr lang="en-US" sz="2000" b="1" dirty="0">
                <a:solidFill>
                  <a:schemeClr val="bg1">
                    <a:lumMod val="85000"/>
                  </a:schemeClr>
                </a:solidFill>
                <a:latin typeface="+mn-lt"/>
              </a:rPr>
              <a:t>same modulation for imaging</a:t>
            </a:r>
          </a:p>
        </p:txBody>
      </p:sp>
      <p:sp>
        <p:nvSpPr>
          <p:cNvPr id="169" name="TextBox 168">
            <a:extLst>
              <a:ext uri="{FF2B5EF4-FFF2-40B4-BE49-F238E27FC236}">
                <a16:creationId xmlns:a16="http://schemas.microsoft.com/office/drawing/2014/main" id="{7D256F79-8A52-4E2F-B2B2-35F3F936427C}"/>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90" name="TextBox 189">
            <a:extLst>
              <a:ext uri="{FF2B5EF4-FFF2-40B4-BE49-F238E27FC236}">
                <a16:creationId xmlns:a16="http://schemas.microsoft.com/office/drawing/2014/main" id="{A5660324-9AC2-46E3-809F-E63400B0E30E}"/>
              </a:ext>
            </a:extLst>
          </p:cNvPr>
          <p:cNvSpPr txBox="1"/>
          <p:nvPr/>
        </p:nvSpPr>
        <p:spPr>
          <a:xfrm rot="20199092">
            <a:off x="1149431" y="5075410"/>
            <a:ext cx="2132257" cy="707886"/>
          </a:xfrm>
          <a:prstGeom prst="rect">
            <a:avLst/>
          </a:prstGeom>
          <a:noFill/>
        </p:spPr>
        <p:txBody>
          <a:bodyPr wrap="square" rtlCol="0">
            <a:spAutoFit/>
            <a:scene3d>
              <a:camera prst="isometricOffAxis1Right"/>
              <a:lightRig rig="threePt" dir="t"/>
            </a:scene3d>
          </a:bodyPr>
          <a:lstStyle/>
          <a:p>
            <a:r>
              <a:rPr lang="en-US" sz="2000" dirty="0">
                <a:ln w="0"/>
                <a:effectLst>
                  <a:outerShdw blurRad="38100" dist="19050" dir="2700000" algn="tl" rotWithShape="0">
                    <a:schemeClr val="dk1">
                      <a:alpha val="40000"/>
                    </a:schemeClr>
                  </a:outerShdw>
                </a:effectLst>
              </a:rPr>
              <a:t>Temporal correlations</a:t>
            </a:r>
          </a:p>
        </p:txBody>
      </p:sp>
      <p:sp>
        <p:nvSpPr>
          <p:cNvPr id="194" name="TextBox 193">
            <a:extLst>
              <a:ext uri="{FF2B5EF4-FFF2-40B4-BE49-F238E27FC236}">
                <a16:creationId xmlns:a16="http://schemas.microsoft.com/office/drawing/2014/main" id="{C8C87FAB-58D4-4EEC-B722-4A315F413F14}"/>
              </a:ext>
            </a:extLst>
          </p:cNvPr>
          <p:cNvSpPr txBox="1"/>
          <p:nvPr/>
        </p:nvSpPr>
        <p:spPr>
          <a:xfrm rot="21270801">
            <a:off x="2024779" y="5648089"/>
            <a:ext cx="1863431" cy="646331"/>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Optical coherent tomography</a:t>
            </a:r>
          </a:p>
        </p:txBody>
      </p:sp>
      <p:sp>
        <p:nvSpPr>
          <p:cNvPr id="195" name="TextBox 194">
            <a:extLst>
              <a:ext uri="{FF2B5EF4-FFF2-40B4-BE49-F238E27FC236}">
                <a16:creationId xmlns:a16="http://schemas.microsoft.com/office/drawing/2014/main" id="{D0AC9AD0-C5FC-4434-9CC3-FA26EE9365D7}"/>
              </a:ext>
            </a:extLst>
          </p:cNvPr>
          <p:cNvSpPr txBox="1"/>
          <p:nvPr/>
        </p:nvSpPr>
        <p:spPr>
          <a:xfrm rot="1858358">
            <a:off x="2664846" y="4787549"/>
            <a:ext cx="2378293" cy="707886"/>
          </a:xfrm>
          <a:prstGeom prst="rect">
            <a:avLst/>
          </a:prstGeom>
          <a:noFill/>
        </p:spPr>
        <p:txBody>
          <a:bodyPr wrap="square" rtlCol="0">
            <a:spAutoFit/>
          </a:bodyPr>
          <a:lstStyle/>
          <a:p>
            <a:pPr algn="r"/>
            <a:r>
              <a:rPr lang="en-US" sz="2000" dirty="0">
                <a:ln w="0"/>
                <a:effectLst>
                  <a:outerShdw blurRad="38100" dist="19050" dir="2700000" algn="tl" rotWithShape="0">
                    <a:schemeClr val="dk1">
                      <a:alpha val="40000"/>
                    </a:schemeClr>
                  </a:outerShdw>
                </a:effectLst>
              </a:rPr>
              <a:t>Seeing inside tissue </a:t>
            </a:r>
          </a:p>
        </p:txBody>
      </p:sp>
      <p:sp>
        <p:nvSpPr>
          <p:cNvPr id="196" name="TextBox 195">
            <a:extLst>
              <a:ext uri="{FF2B5EF4-FFF2-40B4-BE49-F238E27FC236}">
                <a16:creationId xmlns:a16="http://schemas.microsoft.com/office/drawing/2014/main" id="{EA159355-BBF6-4BC2-B0CA-4E87567DB616}"/>
              </a:ext>
            </a:extLst>
          </p:cNvPr>
          <p:cNvSpPr txBox="1"/>
          <p:nvPr/>
        </p:nvSpPr>
        <p:spPr>
          <a:xfrm rot="21084371">
            <a:off x="2078248" y="4670941"/>
            <a:ext cx="1659551" cy="830997"/>
          </a:xfrm>
          <a:prstGeom prst="rect">
            <a:avLst/>
          </a:prstGeom>
          <a:noFill/>
        </p:spPr>
        <p:txBody>
          <a:bodyPr wrap="square" rtlCol="0">
            <a:spAutoFit/>
            <a:scene3d>
              <a:camera prst="isometricBottomDown"/>
              <a:lightRig rig="threePt" dir="t"/>
            </a:scene3d>
          </a:bodyPr>
          <a:lstStyle/>
          <a:p>
            <a:r>
              <a:rPr lang="en-US" sz="2400" dirty="0">
                <a:ln w="0"/>
                <a:effectLst>
                  <a:outerShdw blurRad="38100" dist="19050" dir="2700000" algn="tl" rotWithShape="0">
                    <a:schemeClr val="dk1">
                      <a:alpha val="40000"/>
                    </a:schemeClr>
                  </a:outerShdw>
                </a:effectLst>
              </a:rPr>
              <a:t>Material acquisition</a:t>
            </a:r>
          </a:p>
        </p:txBody>
      </p:sp>
      <p:grpSp>
        <p:nvGrpSpPr>
          <p:cNvPr id="197" name="Group 196">
            <a:extLst>
              <a:ext uri="{FF2B5EF4-FFF2-40B4-BE49-F238E27FC236}">
                <a16:creationId xmlns:a16="http://schemas.microsoft.com/office/drawing/2014/main" id="{41C3F4BC-EB89-146A-C938-DF54EACEA819}"/>
              </a:ext>
            </a:extLst>
          </p:cNvPr>
          <p:cNvGrpSpPr/>
          <p:nvPr/>
        </p:nvGrpSpPr>
        <p:grpSpPr>
          <a:xfrm>
            <a:off x="9902236" y="1392430"/>
            <a:ext cx="588455" cy="869962"/>
            <a:chOff x="9254628" y="3026530"/>
            <a:chExt cx="679824" cy="525773"/>
          </a:xfrm>
          <a:effectLst>
            <a:glow rad="63500">
              <a:schemeClr val="accent6">
                <a:satMod val="175000"/>
                <a:alpha val="40000"/>
              </a:schemeClr>
            </a:glow>
          </a:effectLst>
        </p:grpSpPr>
        <p:sp>
          <p:nvSpPr>
            <p:cNvPr id="221" name="Freeform: Shape 220">
              <a:extLst>
                <a:ext uri="{FF2B5EF4-FFF2-40B4-BE49-F238E27FC236}">
                  <a16:creationId xmlns:a16="http://schemas.microsoft.com/office/drawing/2014/main" id="{2AC91D50-DE61-8517-40D0-A85C56D2952F}"/>
                </a:ext>
              </a:extLst>
            </p:cNvPr>
            <p:cNvSpPr/>
            <p:nvPr/>
          </p:nvSpPr>
          <p:spPr>
            <a:xfrm rot="15859582">
              <a:off x="9134818" y="3178050"/>
              <a:ext cx="462044" cy="222423"/>
            </a:xfrm>
            <a:custGeom>
              <a:avLst/>
              <a:gdLst>
                <a:gd name="connsiteX0" fmla="*/ 0 w 1315720"/>
                <a:gd name="connsiteY0" fmla="*/ 0 h 233680"/>
                <a:gd name="connsiteX1" fmla="*/ 25400 w 1315720"/>
                <a:gd name="connsiteY1" fmla="*/ 5080 h 233680"/>
                <a:gd name="connsiteX2" fmla="*/ 111760 w 1315720"/>
                <a:gd name="connsiteY2" fmla="*/ 96520 h 233680"/>
                <a:gd name="connsiteX3" fmla="*/ 157480 w 1315720"/>
                <a:gd name="connsiteY3" fmla="*/ 152400 h 233680"/>
                <a:gd name="connsiteX4" fmla="*/ 228600 w 1315720"/>
                <a:gd name="connsiteY4" fmla="*/ 111760 h 233680"/>
                <a:gd name="connsiteX5" fmla="*/ 264160 w 1315720"/>
                <a:gd name="connsiteY5" fmla="*/ 81280 h 233680"/>
                <a:gd name="connsiteX6" fmla="*/ 284480 w 1315720"/>
                <a:gd name="connsiteY6" fmla="*/ 121920 h 233680"/>
                <a:gd name="connsiteX7" fmla="*/ 381000 w 1315720"/>
                <a:gd name="connsiteY7" fmla="*/ 152400 h 233680"/>
                <a:gd name="connsiteX8" fmla="*/ 406400 w 1315720"/>
                <a:gd name="connsiteY8" fmla="*/ 147320 h 233680"/>
                <a:gd name="connsiteX9" fmla="*/ 477520 w 1315720"/>
                <a:gd name="connsiteY9" fmla="*/ 91440 h 233680"/>
                <a:gd name="connsiteX10" fmla="*/ 523240 w 1315720"/>
                <a:gd name="connsiteY10" fmla="*/ 132080 h 233680"/>
                <a:gd name="connsiteX11" fmla="*/ 584200 w 1315720"/>
                <a:gd name="connsiteY11" fmla="*/ 193040 h 233680"/>
                <a:gd name="connsiteX12" fmla="*/ 701040 w 1315720"/>
                <a:gd name="connsiteY12" fmla="*/ 233680 h 233680"/>
                <a:gd name="connsiteX13" fmla="*/ 751840 w 1315720"/>
                <a:gd name="connsiteY13" fmla="*/ 218440 h 233680"/>
                <a:gd name="connsiteX14" fmla="*/ 858520 w 1315720"/>
                <a:gd name="connsiteY14" fmla="*/ 152400 h 233680"/>
                <a:gd name="connsiteX15" fmla="*/ 975360 w 1315720"/>
                <a:gd name="connsiteY15" fmla="*/ 60960 h 233680"/>
                <a:gd name="connsiteX16" fmla="*/ 1056640 w 1315720"/>
                <a:gd name="connsiteY16" fmla="*/ 111760 h 233680"/>
                <a:gd name="connsiteX17" fmla="*/ 1097280 w 1315720"/>
                <a:gd name="connsiteY17" fmla="*/ 157480 h 233680"/>
                <a:gd name="connsiteX18" fmla="*/ 1137920 w 1315720"/>
                <a:gd name="connsiteY18" fmla="*/ 187960 h 233680"/>
                <a:gd name="connsiteX19" fmla="*/ 1234440 w 1315720"/>
                <a:gd name="connsiteY19" fmla="*/ 121920 h 233680"/>
                <a:gd name="connsiteX20" fmla="*/ 1280160 w 1315720"/>
                <a:gd name="connsiteY20" fmla="*/ 76200 h 233680"/>
                <a:gd name="connsiteX21" fmla="*/ 1300480 w 1315720"/>
                <a:gd name="connsiteY21" fmla="*/ 60960 h 233680"/>
                <a:gd name="connsiteX22" fmla="*/ 1315720 w 1315720"/>
                <a:gd name="connsiteY22" fmla="*/ 50800 h 2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5720" h="233680">
                  <a:moveTo>
                    <a:pt x="0" y="0"/>
                  </a:moveTo>
                  <a:cubicBezTo>
                    <a:pt x="8467" y="1693"/>
                    <a:pt x="18078" y="504"/>
                    <a:pt x="25400" y="5080"/>
                  </a:cubicBezTo>
                  <a:cubicBezTo>
                    <a:pt x="89901" y="45393"/>
                    <a:pt x="72158" y="43718"/>
                    <a:pt x="111760" y="96520"/>
                  </a:cubicBezTo>
                  <a:cubicBezTo>
                    <a:pt x="126200" y="115773"/>
                    <a:pt x="142240" y="133773"/>
                    <a:pt x="157480" y="152400"/>
                  </a:cubicBezTo>
                  <a:cubicBezTo>
                    <a:pt x="181187" y="138853"/>
                    <a:pt x="205882" y="126906"/>
                    <a:pt x="228600" y="111760"/>
                  </a:cubicBezTo>
                  <a:cubicBezTo>
                    <a:pt x="241590" y="103100"/>
                    <a:pt x="248800" y="78487"/>
                    <a:pt x="264160" y="81280"/>
                  </a:cubicBezTo>
                  <a:cubicBezTo>
                    <a:pt x="279061" y="83989"/>
                    <a:pt x="271543" y="114045"/>
                    <a:pt x="284480" y="121920"/>
                  </a:cubicBezTo>
                  <a:cubicBezTo>
                    <a:pt x="313300" y="139463"/>
                    <a:pt x="348827" y="142240"/>
                    <a:pt x="381000" y="152400"/>
                  </a:cubicBezTo>
                  <a:cubicBezTo>
                    <a:pt x="389467" y="150707"/>
                    <a:pt x="399437" y="152426"/>
                    <a:pt x="406400" y="147320"/>
                  </a:cubicBezTo>
                  <a:cubicBezTo>
                    <a:pt x="492888" y="83895"/>
                    <a:pt x="425002" y="104569"/>
                    <a:pt x="477520" y="91440"/>
                  </a:cubicBezTo>
                  <a:cubicBezTo>
                    <a:pt x="492760" y="104987"/>
                    <a:pt x="508475" y="118018"/>
                    <a:pt x="523240" y="132080"/>
                  </a:cubicBezTo>
                  <a:cubicBezTo>
                    <a:pt x="544049" y="151898"/>
                    <a:pt x="560959" y="176138"/>
                    <a:pt x="584200" y="193040"/>
                  </a:cubicBezTo>
                  <a:cubicBezTo>
                    <a:pt x="600081" y="204590"/>
                    <a:pt x="688673" y="229875"/>
                    <a:pt x="701040" y="233680"/>
                  </a:cubicBezTo>
                  <a:cubicBezTo>
                    <a:pt x="717973" y="228600"/>
                    <a:pt x="736808" y="227745"/>
                    <a:pt x="751840" y="218440"/>
                  </a:cubicBezTo>
                  <a:cubicBezTo>
                    <a:pt x="883493" y="136940"/>
                    <a:pt x="739580" y="188082"/>
                    <a:pt x="858520" y="152400"/>
                  </a:cubicBezTo>
                  <a:cubicBezTo>
                    <a:pt x="960833" y="66242"/>
                    <a:pt x="917419" y="89930"/>
                    <a:pt x="975360" y="60960"/>
                  </a:cubicBezTo>
                  <a:cubicBezTo>
                    <a:pt x="1002453" y="77893"/>
                    <a:pt x="1031590" y="91929"/>
                    <a:pt x="1056640" y="111760"/>
                  </a:cubicBezTo>
                  <a:cubicBezTo>
                    <a:pt x="1072627" y="124416"/>
                    <a:pt x="1082404" y="143534"/>
                    <a:pt x="1097280" y="157480"/>
                  </a:cubicBezTo>
                  <a:cubicBezTo>
                    <a:pt x="1109633" y="169061"/>
                    <a:pt x="1124373" y="177800"/>
                    <a:pt x="1137920" y="187960"/>
                  </a:cubicBezTo>
                  <a:cubicBezTo>
                    <a:pt x="1181158" y="162017"/>
                    <a:pt x="1196712" y="155456"/>
                    <a:pt x="1234440" y="121920"/>
                  </a:cubicBezTo>
                  <a:cubicBezTo>
                    <a:pt x="1250549" y="107601"/>
                    <a:pt x="1262918" y="89132"/>
                    <a:pt x="1280160" y="76200"/>
                  </a:cubicBezTo>
                  <a:cubicBezTo>
                    <a:pt x="1286933" y="71120"/>
                    <a:pt x="1293590" y="65881"/>
                    <a:pt x="1300480" y="60960"/>
                  </a:cubicBezTo>
                  <a:cubicBezTo>
                    <a:pt x="1305448" y="57411"/>
                    <a:pt x="1315720" y="50800"/>
                    <a:pt x="1315720" y="5080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2" name="Freeform: Shape 221">
              <a:extLst>
                <a:ext uri="{FF2B5EF4-FFF2-40B4-BE49-F238E27FC236}">
                  <a16:creationId xmlns:a16="http://schemas.microsoft.com/office/drawing/2014/main" id="{0D6E074A-EA9D-6AC2-01AE-8C71E0DFC1A0}"/>
                </a:ext>
              </a:extLst>
            </p:cNvPr>
            <p:cNvSpPr/>
            <p:nvPr/>
          </p:nvSpPr>
          <p:spPr>
            <a:xfrm rot="4500102">
              <a:off x="9356182" y="3175936"/>
              <a:ext cx="479725" cy="180914"/>
            </a:xfrm>
            <a:custGeom>
              <a:avLst/>
              <a:gdLst>
                <a:gd name="connsiteX0" fmla="*/ 0 w 1300480"/>
                <a:gd name="connsiteY0" fmla="*/ 118952 h 190072"/>
                <a:gd name="connsiteX1" fmla="*/ 157480 w 1300480"/>
                <a:gd name="connsiteY1" fmla="*/ 17352 h 190072"/>
                <a:gd name="connsiteX2" fmla="*/ 213360 w 1300480"/>
                <a:gd name="connsiteY2" fmla="*/ 2112 h 190072"/>
                <a:gd name="connsiteX3" fmla="*/ 269240 w 1300480"/>
                <a:gd name="connsiteY3" fmla="*/ 63072 h 190072"/>
                <a:gd name="connsiteX4" fmla="*/ 314960 w 1300480"/>
                <a:gd name="connsiteY4" fmla="*/ 98632 h 190072"/>
                <a:gd name="connsiteX5" fmla="*/ 619760 w 1300480"/>
                <a:gd name="connsiteY5" fmla="*/ 42752 h 190072"/>
                <a:gd name="connsiteX6" fmla="*/ 762000 w 1300480"/>
                <a:gd name="connsiteY6" fmla="*/ 144352 h 190072"/>
                <a:gd name="connsiteX7" fmla="*/ 848360 w 1300480"/>
                <a:gd name="connsiteY7" fmla="*/ 190072 h 190072"/>
                <a:gd name="connsiteX8" fmla="*/ 904240 w 1300480"/>
                <a:gd name="connsiteY8" fmla="*/ 179912 h 190072"/>
                <a:gd name="connsiteX9" fmla="*/ 1071880 w 1300480"/>
                <a:gd name="connsiteY9" fmla="*/ 118952 h 190072"/>
                <a:gd name="connsiteX10" fmla="*/ 1102360 w 1300480"/>
                <a:gd name="connsiteY10" fmla="*/ 129112 h 190072"/>
                <a:gd name="connsiteX11" fmla="*/ 1137920 w 1300480"/>
                <a:gd name="connsiteY11" fmla="*/ 149432 h 190072"/>
                <a:gd name="connsiteX12" fmla="*/ 1188720 w 1300480"/>
                <a:gd name="connsiteY12" fmla="*/ 164672 h 190072"/>
                <a:gd name="connsiteX13" fmla="*/ 1244600 w 1300480"/>
                <a:gd name="connsiteY13" fmla="*/ 118952 h 190072"/>
                <a:gd name="connsiteX14" fmla="*/ 1300480 w 1300480"/>
                <a:gd name="connsiteY14" fmla="*/ 63072 h 19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480" h="190072">
                  <a:moveTo>
                    <a:pt x="0" y="118952"/>
                  </a:moveTo>
                  <a:cubicBezTo>
                    <a:pt x="52493" y="85085"/>
                    <a:pt x="102688" y="47357"/>
                    <a:pt x="157480" y="17352"/>
                  </a:cubicBezTo>
                  <a:cubicBezTo>
                    <a:pt x="174414" y="8079"/>
                    <a:pt x="195490" y="-5198"/>
                    <a:pt x="213360" y="2112"/>
                  </a:cubicBezTo>
                  <a:cubicBezTo>
                    <a:pt x="238873" y="12549"/>
                    <a:pt x="249255" y="44086"/>
                    <a:pt x="269240" y="63072"/>
                  </a:cubicBezTo>
                  <a:cubicBezTo>
                    <a:pt x="283238" y="76370"/>
                    <a:pt x="299720" y="86779"/>
                    <a:pt x="314960" y="98632"/>
                  </a:cubicBezTo>
                  <a:cubicBezTo>
                    <a:pt x="415299" y="58496"/>
                    <a:pt x="499973" y="12805"/>
                    <a:pt x="619760" y="42752"/>
                  </a:cubicBezTo>
                  <a:cubicBezTo>
                    <a:pt x="676287" y="56884"/>
                    <a:pt x="710505" y="117090"/>
                    <a:pt x="762000" y="144352"/>
                  </a:cubicBezTo>
                  <a:lnTo>
                    <a:pt x="848360" y="190072"/>
                  </a:lnTo>
                  <a:cubicBezTo>
                    <a:pt x="866987" y="186685"/>
                    <a:pt x="886336" y="186066"/>
                    <a:pt x="904240" y="179912"/>
                  </a:cubicBezTo>
                  <a:cubicBezTo>
                    <a:pt x="1144110" y="97457"/>
                    <a:pt x="911702" y="158997"/>
                    <a:pt x="1071880" y="118952"/>
                  </a:cubicBezTo>
                  <a:cubicBezTo>
                    <a:pt x="1082040" y="122339"/>
                    <a:pt x="1092636" y="124624"/>
                    <a:pt x="1102360" y="129112"/>
                  </a:cubicBezTo>
                  <a:cubicBezTo>
                    <a:pt x="1114756" y="134833"/>
                    <a:pt x="1125296" y="144234"/>
                    <a:pt x="1137920" y="149432"/>
                  </a:cubicBezTo>
                  <a:cubicBezTo>
                    <a:pt x="1154267" y="156163"/>
                    <a:pt x="1171787" y="159592"/>
                    <a:pt x="1188720" y="164672"/>
                  </a:cubicBezTo>
                  <a:cubicBezTo>
                    <a:pt x="1207347" y="149432"/>
                    <a:pt x="1227172" y="135550"/>
                    <a:pt x="1244600" y="118952"/>
                  </a:cubicBezTo>
                  <a:cubicBezTo>
                    <a:pt x="1304590" y="61819"/>
                    <a:pt x="1269685" y="63072"/>
                    <a:pt x="1300480" y="63072"/>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3" name="Freeform: Shape 222">
              <a:extLst>
                <a:ext uri="{FF2B5EF4-FFF2-40B4-BE49-F238E27FC236}">
                  <a16:creationId xmlns:a16="http://schemas.microsoft.com/office/drawing/2014/main" id="{128D4CD3-E6ED-BB3E-C616-EB7306A77CF0}"/>
                </a:ext>
              </a:extLst>
            </p:cNvPr>
            <p:cNvSpPr/>
            <p:nvPr/>
          </p:nvSpPr>
          <p:spPr>
            <a:xfrm rot="5400000">
              <a:off x="9570198" y="3188048"/>
              <a:ext cx="500190" cy="228319"/>
            </a:xfrm>
            <a:custGeom>
              <a:avLst/>
              <a:gdLst>
                <a:gd name="connsiteX0" fmla="*/ 0 w 1503680"/>
                <a:gd name="connsiteY0" fmla="*/ 147320 h 239876"/>
                <a:gd name="connsiteX1" fmla="*/ 162560 w 1503680"/>
                <a:gd name="connsiteY1" fmla="*/ 20320 h 239876"/>
                <a:gd name="connsiteX2" fmla="*/ 187960 w 1503680"/>
                <a:gd name="connsiteY2" fmla="*/ 66040 h 239876"/>
                <a:gd name="connsiteX3" fmla="*/ 254000 w 1503680"/>
                <a:gd name="connsiteY3" fmla="*/ 172720 h 239876"/>
                <a:gd name="connsiteX4" fmla="*/ 553720 w 1503680"/>
                <a:gd name="connsiteY4" fmla="*/ 66040 h 239876"/>
                <a:gd name="connsiteX5" fmla="*/ 650240 w 1503680"/>
                <a:gd name="connsiteY5" fmla="*/ 182880 h 239876"/>
                <a:gd name="connsiteX6" fmla="*/ 695960 w 1503680"/>
                <a:gd name="connsiteY6" fmla="*/ 193040 h 239876"/>
                <a:gd name="connsiteX7" fmla="*/ 873760 w 1503680"/>
                <a:gd name="connsiteY7" fmla="*/ 96520 h 239876"/>
                <a:gd name="connsiteX8" fmla="*/ 909320 w 1503680"/>
                <a:gd name="connsiteY8" fmla="*/ 121920 h 239876"/>
                <a:gd name="connsiteX9" fmla="*/ 975360 w 1503680"/>
                <a:gd name="connsiteY9" fmla="*/ 223520 h 239876"/>
                <a:gd name="connsiteX10" fmla="*/ 995680 w 1503680"/>
                <a:gd name="connsiteY10" fmla="*/ 238760 h 239876"/>
                <a:gd name="connsiteX11" fmla="*/ 1198880 w 1503680"/>
                <a:gd name="connsiteY11" fmla="*/ 55880 h 239876"/>
                <a:gd name="connsiteX12" fmla="*/ 1270000 w 1503680"/>
                <a:gd name="connsiteY12" fmla="*/ 0 h 239876"/>
                <a:gd name="connsiteX13" fmla="*/ 1315720 w 1503680"/>
                <a:gd name="connsiteY13" fmla="*/ 86360 h 239876"/>
                <a:gd name="connsiteX14" fmla="*/ 1356360 w 1503680"/>
                <a:gd name="connsiteY14" fmla="*/ 167640 h 239876"/>
                <a:gd name="connsiteX15" fmla="*/ 1447800 w 1503680"/>
                <a:gd name="connsiteY15" fmla="*/ 208280 h 239876"/>
                <a:gd name="connsiteX16" fmla="*/ 1503680 w 1503680"/>
                <a:gd name="connsiteY16" fmla="*/ 218440 h 23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3680" h="239876">
                  <a:moveTo>
                    <a:pt x="0" y="147320"/>
                  </a:moveTo>
                  <a:cubicBezTo>
                    <a:pt x="54187" y="104987"/>
                    <a:pt x="99446" y="47613"/>
                    <a:pt x="162560" y="20320"/>
                  </a:cubicBezTo>
                  <a:cubicBezTo>
                    <a:pt x="178562" y="13400"/>
                    <a:pt x="180163" y="50447"/>
                    <a:pt x="187960" y="66040"/>
                  </a:cubicBezTo>
                  <a:cubicBezTo>
                    <a:pt x="240549" y="171217"/>
                    <a:pt x="201067" y="146253"/>
                    <a:pt x="254000" y="172720"/>
                  </a:cubicBezTo>
                  <a:cubicBezTo>
                    <a:pt x="363236" y="94695"/>
                    <a:pt x="392728" y="49612"/>
                    <a:pt x="553720" y="66040"/>
                  </a:cubicBezTo>
                  <a:cubicBezTo>
                    <a:pt x="591707" y="69916"/>
                    <a:pt x="627587" y="164224"/>
                    <a:pt x="650240" y="182880"/>
                  </a:cubicBezTo>
                  <a:cubicBezTo>
                    <a:pt x="662291" y="192805"/>
                    <a:pt x="680720" y="189653"/>
                    <a:pt x="695960" y="193040"/>
                  </a:cubicBezTo>
                  <a:cubicBezTo>
                    <a:pt x="733647" y="167915"/>
                    <a:pt x="821221" y="100898"/>
                    <a:pt x="873760" y="96520"/>
                  </a:cubicBezTo>
                  <a:cubicBezTo>
                    <a:pt x="888276" y="95310"/>
                    <a:pt x="897467" y="113453"/>
                    <a:pt x="909320" y="121920"/>
                  </a:cubicBezTo>
                  <a:cubicBezTo>
                    <a:pt x="931333" y="155787"/>
                    <a:pt x="951351" y="191037"/>
                    <a:pt x="975360" y="223520"/>
                  </a:cubicBezTo>
                  <a:cubicBezTo>
                    <a:pt x="980393" y="230329"/>
                    <a:pt x="988907" y="243840"/>
                    <a:pt x="995680" y="238760"/>
                  </a:cubicBezTo>
                  <a:cubicBezTo>
                    <a:pt x="1068581" y="184084"/>
                    <a:pt x="1130143" y="115706"/>
                    <a:pt x="1198880" y="55880"/>
                  </a:cubicBezTo>
                  <a:cubicBezTo>
                    <a:pt x="1221621" y="36086"/>
                    <a:pt x="1246293" y="18627"/>
                    <a:pt x="1270000" y="0"/>
                  </a:cubicBezTo>
                  <a:cubicBezTo>
                    <a:pt x="1285240" y="28787"/>
                    <a:pt x="1302070" y="56786"/>
                    <a:pt x="1315720" y="86360"/>
                  </a:cubicBezTo>
                  <a:cubicBezTo>
                    <a:pt x="1327570" y="112036"/>
                    <a:pt x="1328873" y="149714"/>
                    <a:pt x="1356360" y="167640"/>
                  </a:cubicBezTo>
                  <a:cubicBezTo>
                    <a:pt x="1384298" y="185861"/>
                    <a:pt x="1416267" y="197407"/>
                    <a:pt x="1447800" y="208280"/>
                  </a:cubicBezTo>
                  <a:cubicBezTo>
                    <a:pt x="1465698" y="214452"/>
                    <a:pt x="1485053" y="215053"/>
                    <a:pt x="1503680" y="21844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grpSp>
      <p:grpSp>
        <p:nvGrpSpPr>
          <p:cNvPr id="29" name="Group 28">
            <a:extLst>
              <a:ext uri="{FF2B5EF4-FFF2-40B4-BE49-F238E27FC236}">
                <a16:creationId xmlns:a16="http://schemas.microsoft.com/office/drawing/2014/main" id="{7A4A2049-9D2E-CF3C-12D8-5644AC545A79}"/>
              </a:ext>
            </a:extLst>
          </p:cNvPr>
          <p:cNvGrpSpPr/>
          <p:nvPr/>
        </p:nvGrpSpPr>
        <p:grpSpPr>
          <a:xfrm>
            <a:off x="5284314" y="1425942"/>
            <a:ext cx="4332320" cy="878940"/>
            <a:chOff x="5430618" y="1425942"/>
            <a:chExt cx="4332320" cy="878940"/>
          </a:xfrm>
        </p:grpSpPr>
        <p:grpSp>
          <p:nvGrpSpPr>
            <p:cNvPr id="224" name="Group 223">
              <a:extLst>
                <a:ext uri="{FF2B5EF4-FFF2-40B4-BE49-F238E27FC236}">
                  <a16:creationId xmlns:a16="http://schemas.microsoft.com/office/drawing/2014/main" id="{69DD34E9-CC1D-E9EA-CD50-C4C311C5C02E}"/>
                </a:ext>
              </a:extLst>
            </p:cNvPr>
            <p:cNvGrpSpPr/>
            <p:nvPr/>
          </p:nvGrpSpPr>
          <p:grpSpPr>
            <a:xfrm>
              <a:off x="5430618" y="1425942"/>
              <a:ext cx="1275176" cy="878940"/>
              <a:chOff x="3263241" y="7941479"/>
              <a:chExt cx="1488320" cy="923427"/>
            </a:xfrm>
          </p:grpSpPr>
          <p:cxnSp>
            <p:nvCxnSpPr>
              <p:cNvPr id="225" name="Straight Connector 224">
                <a:extLst>
                  <a:ext uri="{FF2B5EF4-FFF2-40B4-BE49-F238E27FC236}">
                    <a16:creationId xmlns:a16="http://schemas.microsoft.com/office/drawing/2014/main" id="{692B5718-E1FB-FD52-4FC2-C5E29E89548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6" name="Straight Connector 225">
                <a:extLst>
                  <a:ext uri="{FF2B5EF4-FFF2-40B4-BE49-F238E27FC236}">
                    <a16:creationId xmlns:a16="http://schemas.microsoft.com/office/drawing/2014/main" id="{FE289E0B-DF61-08D2-BA0E-7649C6D9BAA4}"/>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7" name="Straight Connector 226">
                <a:extLst>
                  <a:ext uri="{FF2B5EF4-FFF2-40B4-BE49-F238E27FC236}">
                    <a16:creationId xmlns:a16="http://schemas.microsoft.com/office/drawing/2014/main" id="{DE255044-75C8-EA9F-E572-413664FD3F5C}"/>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8" name="Straight Connector 227">
                <a:extLst>
                  <a:ext uri="{FF2B5EF4-FFF2-40B4-BE49-F238E27FC236}">
                    <a16:creationId xmlns:a16="http://schemas.microsoft.com/office/drawing/2014/main" id="{50715FDE-348F-6399-2B4B-0C907BF25FE8}"/>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9" name="Straight Connector 228">
                <a:extLst>
                  <a:ext uri="{FF2B5EF4-FFF2-40B4-BE49-F238E27FC236}">
                    <a16:creationId xmlns:a16="http://schemas.microsoft.com/office/drawing/2014/main" id="{21E1E628-AB49-A2DC-1A6C-39C727C1E6FA}"/>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0" name="Straight Connector 229">
                <a:extLst>
                  <a:ext uri="{FF2B5EF4-FFF2-40B4-BE49-F238E27FC236}">
                    <a16:creationId xmlns:a16="http://schemas.microsoft.com/office/drawing/2014/main" id="{1A4548B3-3C27-AE69-5FF7-D10733D784B7}"/>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31" name="Group 230">
              <a:extLst>
                <a:ext uri="{FF2B5EF4-FFF2-40B4-BE49-F238E27FC236}">
                  <a16:creationId xmlns:a16="http://schemas.microsoft.com/office/drawing/2014/main" id="{B80B1D15-D7C8-9A57-28CE-42BC80C27B66}"/>
                </a:ext>
              </a:extLst>
            </p:cNvPr>
            <p:cNvGrpSpPr/>
            <p:nvPr/>
          </p:nvGrpSpPr>
          <p:grpSpPr>
            <a:xfrm>
              <a:off x="6954618" y="1425942"/>
              <a:ext cx="1275176" cy="878940"/>
              <a:chOff x="3263241" y="7941479"/>
              <a:chExt cx="1488320" cy="923427"/>
            </a:xfrm>
          </p:grpSpPr>
          <p:cxnSp>
            <p:nvCxnSpPr>
              <p:cNvPr id="232" name="Straight Connector 231">
                <a:extLst>
                  <a:ext uri="{FF2B5EF4-FFF2-40B4-BE49-F238E27FC236}">
                    <a16:creationId xmlns:a16="http://schemas.microsoft.com/office/drawing/2014/main" id="{AD73B26D-D259-B199-C9C4-F655A2ED80AC}"/>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3" name="Straight Connector 232">
                <a:extLst>
                  <a:ext uri="{FF2B5EF4-FFF2-40B4-BE49-F238E27FC236}">
                    <a16:creationId xmlns:a16="http://schemas.microsoft.com/office/drawing/2014/main" id="{D780E881-1E74-E0AD-B260-3E2C4DF51D79}"/>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4" name="Straight Connector 233">
                <a:extLst>
                  <a:ext uri="{FF2B5EF4-FFF2-40B4-BE49-F238E27FC236}">
                    <a16:creationId xmlns:a16="http://schemas.microsoft.com/office/drawing/2014/main" id="{D3269667-B921-6584-75BE-1CD6C908345F}"/>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5" name="Straight Connector 234">
                <a:extLst>
                  <a:ext uri="{FF2B5EF4-FFF2-40B4-BE49-F238E27FC236}">
                    <a16:creationId xmlns:a16="http://schemas.microsoft.com/office/drawing/2014/main" id="{0B1820AB-C95C-EBC3-999F-CA9D5A6C2DEA}"/>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6" name="Straight Connector 235">
                <a:extLst>
                  <a:ext uri="{FF2B5EF4-FFF2-40B4-BE49-F238E27FC236}">
                    <a16:creationId xmlns:a16="http://schemas.microsoft.com/office/drawing/2014/main" id="{2179BC21-3EE2-5EE9-B8D0-FBF03C38D08C}"/>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7" name="Straight Connector 236">
                <a:extLst>
                  <a:ext uri="{FF2B5EF4-FFF2-40B4-BE49-F238E27FC236}">
                    <a16:creationId xmlns:a16="http://schemas.microsoft.com/office/drawing/2014/main" id="{5C73AFBB-1DF3-0421-3A5E-BEBE2DC605E6}"/>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38" name="Group 237">
              <a:extLst>
                <a:ext uri="{FF2B5EF4-FFF2-40B4-BE49-F238E27FC236}">
                  <a16:creationId xmlns:a16="http://schemas.microsoft.com/office/drawing/2014/main" id="{FE9C1769-B16F-D69B-42EB-53201878AB55}"/>
                </a:ext>
              </a:extLst>
            </p:cNvPr>
            <p:cNvGrpSpPr/>
            <p:nvPr/>
          </p:nvGrpSpPr>
          <p:grpSpPr>
            <a:xfrm>
              <a:off x="8487762" y="1425942"/>
              <a:ext cx="1275176" cy="878940"/>
              <a:chOff x="3263241" y="7941479"/>
              <a:chExt cx="1488320" cy="923427"/>
            </a:xfrm>
          </p:grpSpPr>
          <p:cxnSp>
            <p:nvCxnSpPr>
              <p:cNvPr id="252" name="Straight Connector 251">
                <a:extLst>
                  <a:ext uri="{FF2B5EF4-FFF2-40B4-BE49-F238E27FC236}">
                    <a16:creationId xmlns:a16="http://schemas.microsoft.com/office/drawing/2014/main" id="{5DC3A837-08B6-A5AB-940F-EBCBD76B1421}"/>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4" name="Straight Connector 253">
                <a:extLst>
                  <a:ext uri="{FF2B5EF4-FFF2-40B4-BE49-F238E27FC236}">
                    <a16:creationId xmlns:a16="http://schemas.microsoft.com/office/drawing/2014/main" id="{6A490CBB-C3A5-7D7E-308F-628C52999271}"/>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5" name="Straight Connector 254">
                <a:extLst>
                  <a:ext uri="{FF2B5EF4-FFF2-40B4-BE49-F238E27FC236}">
                    <a16:creationId xmlns:a16="http://schemas.microsoft.com/office/drawing/2014/main" id="{86DA4048-4D31-F391-E2FF-DC92F463A00C}"/>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6" name="Straight Connector 255">
                <a:extLst>
                  <a:ext uri="{FF2B5EF4-FFF2-40B4-BE49-F238E27FC236}">
                    <a16:creationId xmlns:a16="http://schemas.microsoft.com/office/drawing/2014/main" id="{EBD6650D-4A3A-8B92-FB3E-852F8157DC9E}"/>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7" name="Straight Connector 256">
                <a:extLst>
                  <a:ext uri="{FF2B5EF4-FFF2-40B4-BE49-F238E27FC236}">
                    <a16:creationId xmlns:a16="http://schemas.microsoft.com/office/drawing/2014/main" id="{CF4A91A9-7C4C-73BA-E14F-A9F22E87761C}"/>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8" name="Straight Connector 257">
                <a:extLst>
                  <a:ext uri="{FF2B5EF4-FFF2-40B4-BE49-F238E27FC236}">
                    <a16:creationId xmlns:a16="http://schemas.microsoft.com/office/drawing/2014/main" id="{1E363391-1B8A-8020-9C69-402B5ADD477D}"/>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3" name="Group 32">
            <a:extLst>
              <a:ext uri="{FF2B5EF4-FFF2-40B4-BE49-F238E27FC236}">
                <a16:creationId xmlns:a16="http://schemas.microsoft.com/office/drawing/2014/main" id="{17190A34-4A02-C53F-00FB-33821E0B96CF}"/>
              </a:ext>
            </a:extLst>
          </p:cNvPr>
          <p:cNvGrpSpPr/>
          <p:nvPr/>
        </p:nvGrpSpPr>
        <p:grpSpPr>
          <a:xfrm>
            <a:off x="10533834" y="2449734"/>
            <a:ext cx="1344413" cy="1273077"/>
            <a:chOff x="10533834" y="2449734"/>
            <a:chExt cx="1344413" cy="1273077"/>
          </a:xfrm>
        </p:grpSpPr>
        <p:sp>
          <p:nvSpPr>
            <p:cNvPr id="30" name="TextBox 29">
              <a:extLst>
                <a:ext uri="{FF2B5EF4-FFF2-40B4-BE49-F238E27FC236}">
                  <a16:creationId xmlns:a16="http://schemas.microsoft.com/office/drawing/2014/main" id="{75236000-B363-AB55-ED78-D785DEC257F5}"/>
                </a:ext>
              </a:extLst>
            </p:cNvPr>
            <p:cNvSpPr txBox="1"/>
            <p:nvPr/>
          </p:nvSpPr>
          <p:spPr>
            <a:xfrm>
              <a:off x="10533834" y="3076480"/>
              <a:ext cx="1344413" cy="646331"/>
            </a:xfrm>
            <a:prstGeom prst="rect">
              <a:avLst/>
            </a:prstGeom>
            <a:noFill/>
          </p:spPr>
          <p:txBody>
            <a:bodyPr wrap="square" rtlCol="0">
              <a:spAutoFit/>
            </a:bodyPr>
            <a:lstStyle/>
            <a:p>
              <a:r>
                <a:rPr lang="en-US" b="1" dirty="0">
                  <a:solidFill>
                    <a:srgbClr val="FFFF00"/>
                  </a:solidFill>
                  <a:latin typeface="+mn-lt"/>
                </a:rPr>
                <a:t>Excite a wide area</a:t>
              </a:r>
            </a:p>
          </p:txBody>
        </p:sp>
        <p:sp>
          <p:nvSpPr>
            <p:cNvPr id="31" name="Arrow: Right 30">
              <a:extLst>
                <a:ext uri="{FF2B5EF4-FFF2-40B4-BE49-F238E27FC236}">
                  <a16:creationId xmlns:a16="http://schemas.microsoft.com/office/drawing/2014/main" id="{F5A6BDB4-8818-62E6-9738-B97698E1B5BD}"/>
                </a:ext>
              </a:extLst>
            </p:cNvPr>
            <p:cNvSpPr/>
            <p:nvPr/>
          </p:nvSpPr>
          <p:spPr>
            <a:xfrm rot="15294970">
              <a:off x="10361974" y="2660730"/>
              <a:ext cx="628364" cy="206371"/>
            </a:xfrm>
            <a:prstGeom prst="rightArrow">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C5F595CC-9516-5ADB-B63A-03B28A3ADA89}"/>
              </a:ext>
            </a:extLst>
          </p:cNvPr>
          <p:cNvGrpSpPr/>
          <p:nvPr/>
        </p:nvGrpSpPr>
        <p:grpSpPr>
          <a:xfrm>
            <a:off x="7229365" y="3985742"/>
            <a:ext cx="3222729" cy="646331"/>
            <a:chOff x="7229365" y="3985742"/>
            <a:chExt cx="3222729" cy="646331"/>
          </a:xfrm>
        </p:grpSpPr>
        <p:sp>
          <p:nvSpPr>
            <p:cNvPr id="259" name="TextBox 258">
              <a:extLst>
                <a:ext uri="{FF2B5EF4-FFF2-40B4-BE49-F238E27FC236}">
                  <a16:creationId xmlns:a16="http://schemas.microsoft.com/office/drawing/2014/main" id="{2CF178B6-CFCF-6B7B-FB8A-7630FBE6E350}"/>
                </a:ext>
              </a:extLst>
            </p:cNvPr>
            <p:cNvSpPr txBox="1"/>
            <p:nvPr/>
          </p:nvSpPr>
          <p:spPr>
            <a:xfrm>
              <a:off x="8234335" y="3985742"/>
              <a:ext cx="2217759" cy="646331"/>
            </a:xfrm>
            <a:prstGeom prst="rect">
              <a:avLst/>
            </a:prstGeom>
            <a:noFill/>
          </p:spPr>
          <p:txBody>
            <a:bodyPr wrap="square" rtlCol="0">
              <a:spAutoFit/>
            </a:bodyPr>
            <a:lstStyle/>
            <a:p>
              <a:r>
                <a:rPr lang="en-US" b="1" dirty="0">
                  <a:solidFill>
                    <a:srgbClr val="FFFF00"/>
                  </a:solidFill>
                  <a:latin typeface="+mn-lt"/>
                </a:rPr>
                <a:t>Undo scattering of emitted light</a:t>
              </a:r>
            </a:p>
          </p:txBody>
        </p:sp>
        <p:sp>
          <p:nvSpPr>
            <p:cNvPr id="260" name="Arrow: Right 259">
              <a:extLst>
                <a:ext uri="{FF2B5EF4-FFF2-40B4-BE49-F238E27FC236}">
                  <a16:creationId xmlns:a16="http://schemas.microsoft.com/office/drawing/2014/main" id="{97178A37-C9C9-9B8A-4128-BEBEA0B4422F}"/>
                </a:ext>
              </a:extLst>
            </p:cNvPr>
            <p:cNvSpPr/>
            <p:nvPr/>
          </p:nvSpPr>
          <p:spPr>
            <a:xfrm rot="10800000">
              <a:off x="7229365" y="4183809"/>
              <a:ext cx="991335" cy="170136"/>
            </a:xfrm>
            <a:prstGeom prst="rightArrow">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Rectangle 270">
            <a:extLst>
              <a:ext uri="{FF2B5EF4-FFF2-40B4-BE49-F238E27FC236}">
                <a16:creationId xmlns:a16="http://schemas.microsoft.com/office/drawing/2014/main" id="{ACA1E19E-3CB7-9829-F6E5-3E2869532762}"/>
              </a:ext>
            </a:extLst>
          </p:cNvPr>
          <p:cNvSpPr/>
          <p:nvPr/>
        </p:nvSpPr>
        <p:spPr>
          <a:xfrm>
            <a:off x="270008" y="675494"/>
            <a:ext cx="7785971" cy="5706531"/>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extBox 242">
            <a:extLst>
              <a:ext uri="{FF2B5EF4-FFF2-40B4-BE49-F238E27FC236}">
                <a16:creationId xmlns:a16="http://schemas.microsoft.com/office/drawing/2014/main" id="{9F6F6AC3-340E-86AF-58FD-143E9DB4C44F}"/>
              </a:ext>
            </a:extLst>
          </p:cNvPr>
          <p:cNvSpPr txBox="1"/>
          <p:nvPr/>
        </p:nvSpPr>
        <p:spPr>
          <a:xfrm>
            <a:off x="2927214" y="733274"/>
            <a:ext cx="2465257" cy="646331"/>
          </a:xfrm>
          <a:prstGeom prst="rect">
            <a:avLst/>
          </a:prstGeom>
          <a:noFill/>
        </p:spPr>
        <p:txBody>
          <a:bodyPr wrap="square" rtlCol="0">
            <a:spAutoFit/>
          </a:bodyPr>
          <a:lstStyle/>
          <a:p>
            <a:pPr algn="ctr"/>
            <a:r>
              <a:rPr lang="en-US" b="1" dirty="0">
                <a:solidFill>
                  <a:schemeClr val="bg1"/>
                </a:solidFill>
                <a:latin typeface="+mn-lt"/>
              </a:rPr>
              <a:t>Main camera with our modulation</a:t>
            </a:r>
          </a:p>
        </p:txBody>
      </p:sp>
      <p:sp>
        <p:nvSpPr>
          <p:cNvPr id="244" name="TextBox 243">
            <a:extLst>
              <a:ext uri="{FF2B5EF4-FFF2-40B4-BE49-F238E27FC236}">
                <a16:creationId xmlns:a16="http://schemas.microsoft.com/office/drawing/2014/main" id="{EA1D4C6C-C592-E507-35C5-82B715599D95}"/>
              </a:ext>
            </a:extLst>
          </p:cNvPr>
          <p:cNvSpPr txBox="1"/>
          <p:nvPr/>
        </p:nvSpPr>
        <p:spPr>
          <a:xfrm>
            <a:off x="617600" y="885674"/>
            <a:ext cx="2172800" cy="369332"/>
          </a:xfrm>
          <a:prstGeom prst="rect">
            <a:avLst/>
          </a:prstGeom>
          <a:noFill/>
        </p:spPr>
        <p:txBody>
          <a:bodyPr wrap="square" rtlCol="0">
            <a:spAutoFit/>
          </a:bodyPr>
          <a:lstStyle/>
          <a:p>
            <a:pPr algn="ctr"/>
            <a:r>
              <a:rPr lang="en-US" b="1" dirty="0">
                <a:solidFill>
                  <a:schemeClr val="bg1"/>
                </a:solidFill>
                <a:latin typeface="+mn-lt"/>
              </a:rPr>
              <a:t>Conventional image</a:t>
            </a:r>
          </a:p>
        </p:txBody>
      </p:sp>
      <p:sp>
        <p:nvSpPr>
          <p:cNvPr id="242" name="TextBox 241">
            <a:extLst>
              <a:ext uri="{FF2B5EF4-FFF2-40B4-BE49-F238E27FC236}">
                <a16:creationId xmlns:a16="http://schemas.microsoft.com/office/drawing/2014/main" id="{DFE84D1A-BB35-48AF-D45E-1DA3E7FB34E7}"/>
              </a:ext>
            </a:extLst>
          </p:cNvPr>
          <p:cNvSpPr txBox="1"/>
          <p:nvPr/>
        </p:nvSpPr>
        <p:spPr>
          <a:xfrm>
            <a:off x="5552998" y="733274"/>
            <a:ext cx="2149816" cy="646331"/>
          </a:xfrm>
          <a:prstGeom prst="rect">
            <a:avLst/>
          </a:prstGeom>
          <a:noFill/>
        </p:spPr>
        <p:txBody>
          <a:bodyPr wrap="square" rtlCol="0">
            <a:spAutoFit/>
          </a:bodyPr>
          <a:lstStyle/>
          <a:p>
            <a:pPr algn="ctr"/>
            <a:r>
              <a:rPr lang="en-US" b="1" dirty="0">
                <a:solidFill>
                  <a:schemeClr val="bg1"/>
                </a:solidFill>
                <a:latin typeface="+mn-lt"/>
              </a:rPr>
              <a:t>Reference (validation camera)</a:t>
            </a:r>
          </a:p>
        </p:txBody>
      </p:sp>
      <p:pic>
        <p:nvPicPr>
          <p:cNvPr id="245" name="Picture 244" descr="A picture containing text, night sky&#10;&#10;Description automatically generated">
            <a:extLst>
              <a:ext uri="{FF2B5EF4-FFF2-40B4-BE49-F238E27FC236}">
                <a16:creationId xmlns:a16="http://schemas.microsoft.com/office/drawing/2014/main" id="{DF9176A1-89E9-5813-2879-26E0CB9B6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52" y="3804462"/>
            <a:ext cx="2292665" cy="2286000"/>
          </a:xfrm>
          <a:prstGeom prst="rect">
            <a:avLst/>
          </a:prstGeom>
        </p:spPr>
      </p:pic>
      <p:pic>
        <p:nvPicPr>
          <p:cNvPr id="246" name="Picture 245" descr="Background pattern&#10;&#10;Description automatically generated">
            <a:extLst>
              <a:ext uri="{FF2B5EF4-FFF2-40B4-BE49-F238E27FC236}">
                <a16:creationId xmlns:a16="http://schemas.microsoft.com/office/drawing/2014/main" id="{8174FEC0-44EE-08A0-D443-C2D5596CF4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52" y="1307116"/>
            <a:ext cx="2292665" cy="2286000"/>
          </a:xfrm>
          <a:prstGeom prst="rect">
            <a:avLst/>
          </a:prstGeom>
        </p:spPr>
      </p:pic>
      <p:graphicFrame>
        <p:nvGraphicFramePr>
          <p:cNvPr id="3" name="Object 2">
            <a:extLst>
              <a:ext uri="{FF2B5EF4-FFF2-40B4-BE49-F238E27FC236}">
                <a16:creationId xmlns:a16="http://schemas.microsoft.com/office/drawing/2014/main" id="{0E037E86-B576-7FD1-8430-56CBFF7DF409}"/>
              </a:ext>
            </a:extLst>
          </p:cNvPr>
          <p:cNvGraphicFramePr>
            <a:graphicFrameLocks noChangeAspect="1"/>
          </p:cNvGraphicFramePr>
          <p:nvPr>
            <p:extLst>
              <p:ext uri="{D42A27DB-BD31-4B8C-83A1-F6EECF244321}">
                <p14:modId xmlns:p14="http://schemas.microsoft.com/office/powerpoint/2010/main" val="1519193756"/>
              </p:ext>
            </p:extLst>
          </p:nvPr>
        </p:nvGraphicFramePr>
        <p:xfrm>
          <a:off x="5484906" y="1307116"/>
          <a:ext cx="2286000" cy="2286000"/>
        </p:xfrm>
        <a:graphic>
          <a:graphicData uri="http://schemas.openxmlformats.org/presentationml/2006/ole">
            <mc:AlternateContent xmlns:mc="http://schemas.openxmlformats.org/markup-compatibility/2006">
              <mc:Choice xmlns:v="urn:schemas-microsoft-com:vml" Requires="v">
                <p:oleObj name="Acrobat Document" r:id="rId6" imgW="1625458" imgH="1625457" progId="Acrobat.Document.2015">
                  <p:embed/>
                </p:oleObj>
              </mc:Choice>
              <mc:Fallback>
                <p:oleObj name="Acrobat Document" r:id="rId6" imgW="1625458" imgH="1625457" progId="Acrobat.Document.2015">
                  <p:embed/>
                  <p:pic>
                    <p:nvPicPr>
                      <p:cNvPr id="0" name=""/>
                      <p:cNvPicPr/>
                      <p:nvPr/>
                    </p:nvPicPr>
                    <p:blipFill>
                      <a:blip r:embed="rId7"/>
                      <a:stretch>
                        <a:fillRect/>
                      </a:stretch>
                    </p:blipFill>
                    <p:spPr>
                      <a:xfrm>
                        <a:off x="5484906" y="1307116"/>
                        <a:ext cx="2286000" cy="22860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A4EF0C2D-DC31-CF26-307E-2D565B9BA0F9}"/>
              </a:ext>
            </a:extLst>
          </p:cNvPr>
          <p:cNvGraphicFramePr>
            <a:graphicFrameLocks noChangeAspect="1"/>
          </p:cNvGraphicFramePr>
          <p:nvPr>
            <p:extLst>
              <p:ext uri="{D42A27DB-BD31-4B8C-83A1-F6EECF244321}">
                <p14:modId xmlns:p14="http://schemas.microsoft.com/office/powerpoint/2010/main" val="93583346"/>
              </p:ext>
            </p:extLst>
          </p:nvPr>
        </p:nvGraphicFramePr>
        <p:xfrm>
          <a:off x="3026214" y="1307116"/>
          <a:ext cx="2294895" cy="2286000"/>
        </p:xfrm>
        <a:graphic>
          <a:graphicData uri="http://schemas.openxmlformats.org/presentationml/2006/ole">
            <mc:AlternateContent xmlns:mc="http://schemas.openxmlformats.org/markup-compatibility/2006">
              <mc:Choice xmlns:v="urn:schemas-microsoft-com:vml" Requires="v">
                <p:oleObj name="Acrobat Document" r:id="rId8" imgW="1638247" imgH="1631879" progId="Acrobat.Document.2015">
                  <p:embed/>
                </p:oleObj>
              </mc:Choice>
              <mc:Fallback>
                <p:oleObj name="Acrobat Document" r:id="rId8" imgW="1638247" imgH="1631879" progId="Acrobat.Document.2015">
                  <p:embed/>
                  <p:pic>
                    <p:nvPicPr>
                      <p:cNvPr id="0" name=""/>
                      <p:cNvPicPr/>
                      <p:nvPr/>
                    </p:nvPicPr>
                    <p:blipFill>
                      <a:blip r:embed="rId9"/>
                      <a:stretch>
                        <a:fillRect/>
                      </a:stretch>
                    </p:blipFill>
                    <p:spPr>
                      <a:xfrm>
                        <a:off x="3026214" y="1307116"/>
                        <a:ext cx="2294895" cy="2286000"/>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A69F3ECD-1EB0-8E34-44A4-82A92F7DCBED}"/>
              </a:ext>
            </a:extLst>
          </p:cNvPr>
          <p:cNvGraphicFramePr>
            <a:graphicFrameLocks noChangeAspect="1"/>
          </p:cNvGraphicFramePr>
          <p:nvPr>
            <p:extLst>
              <p:ext uri="{D42A27DB-BD31-4B8C-83A1-F6EECF244321}">
                <p14:modId xmlns:p14="http://schemas.microsoft.com/office/powerpoint/2010/main" val="3332581169"/>
              </p:ext>
            </p:extLst>
          </p:nvPr>
        </p:nvGraphicFramePr>
        <p:xfrm>
          <a:off x="5484906" y="3804462"/>
          <a:ext cx="2286000" cy="2286000"/>
        </p:xfrm>
        <a:graphic>
          <a:graphicData uri="http://schemas.openxmlformats.org/presentationml/2006/ole">
            <mc:AlternateContent xmlns:mc="http://schemas.openxmlformats.org/markup-compatibility/2006">
              <mc:Choice xmlns:v="urn:schemas-microsoft-com:vml" Requires="v">
                <p:oleObj name="Acrobat Document" r:id="rId10" imgW="1434905" imgH="1434957" progId="Acrobat.Document.2015">
                  <p:embed/>
                </p:oleObj>
              </mc:Choice>
              <mc:Fallback>
                <p:oleObj name="Acrobat Document" r:id="rId10" imgW="1434905" imgH="1434957" progId="Acrobat.Document.2015">
                  <p:embed/>
                  <p:pic>
                    <p:nvPicPr>
                      <p:cNvPr id="0" name=""/>
                      <p:cNvPicPr/>
                      <p:nvPr/>
                    </p:nvPicPr>
                    <p:blipFill>
                      <a:blip r:embed="rId11"/>
                      <a:stretch>
                        <a:fillRect/>
                      </a:stretch>
                    </p:blipFill>
                    <p:spPr>
                      <a:xfrm>
                        <a:off x="5484906" y="3804462"/>
                        <a:ext cx="2286000" cy="228600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53C4DA56-83A9-5FCA-8EA2-74009CBD2C5C}"/>
              </a:ext>
            </a:extLst>
          </p:cNvPr>
          <p:cNvGraphicFramePr>
            <a:graphicFrameLocks noChangeAspect="1"/>
          </p:cNvGraphicFramePr>
          <p:nvPr>
            <p:extLst>
              <p:ext uri="{D42A27DB-BD31-4B8C-83A1-F6EECF244321}">
                <p14:modId xmlns:p14="http://schemas.microsoft.com/office/powerpoint/2010/main" val="1894853431"/>
              </p:ext>
            </p:extLst>
          </p:nvPr>
        </p:nvGraphicFramePr>
        <p:xfrm>
          <a:off x="3030662" y="3804462"/>
          <a:ext cx="2286000" cy="2286000"/>
        </p:xfrm>
        <a:graphic>
          <a:graphicData uri="http://schemas.openxmlformats.org/presentationml/2006/ole">
            <mc:AlternateContent xmlns:mc="http://schemas.openxmlformats.org/markup-compatibility/2006">
              <mc:Choice xmlns:v="urn:schemas-microsoft-com:vml" Requires="v">
                <p:oleObj name="Acrobat Document" r:id="rId12" imgW="1638247" imgH="1638300" progId="Acrobat.Document.2015">
                  <p:embed/>
                </p:oleObj>
              </mc:Choice>
              <mc:Fallback>
                <p:oleObj name="Acrobat Document" r:id="rId12" imgW="1638247" imgH="1638300" progId="Acrobat.Document.2015">
                  <p:embed/>
                  <p:pic>
                    <p:nvPicPr>
                      <p:cNvPr id="0" name=""/>
                      <p:cNvPicPr/>
                      <p:nvPr/>
                    </p:nvPicPr>
                    <p:blipFill>
                      <a:blip r:embed="rId13"/>
                      <a:stretch>
                        <a:fillRect/>
                      </a:stretch>
                    </p:blipFill>
                    <p:spPr>
                      <a:xfrm>
                        <a:off x="3030662" y="3804462"/>
                        <a:ext cx="2286000" cy="2286000"/>
                      </a:xfrm>
                      <a:prstGeom prst="rect">
                        <a:avLst/>
                      </a:prstGeom>
                    </p:spPr>
                  </p:pic>
                </p:oleObj>
              </mc:Fallback>
            </mc:AlternateContent>
          </a:graphicData>
        </a:graphic>
      </p:graphicFrame>
      <p:sp>
        <p:nvSpPr>
          <p:cNvPr id="36" name="Oval 35">
            <a:extLst>
              <a:ext uri="{FF2B5EF4-FFF2-40B4-BE49-F238E27FC236}">
                <a16:creationId xmlns:a16="http://schemas.microsoft.com/office/drawing/2014/main" id="{93F7999A-9479-BA2E-6558-DBB134139D7F}"/>
              </a:ext>
            </a:extLst>
          </p:cNvPr>
          <p:cNvSpPr/>
          <p:nvPr/>
        </p:nvSpPr>
        <p:spPr>
          <a:xfrm>
            <a:off x="3703648" y="1985136"/>
            <a:ext cx="637143" cy="5620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34583329-9E2F-7B6B-5FB0-D7A0812E698C}"/>
              </a:ext>
            </a:extLst>
          </p:cNvPr>
          <p:cNvSpPr/>
          <p:nvPr/>
        </p:nvSpPr>
        <p:spPr>
          <a:xfrm>
            <a:off x="6105472" y="1991232"/>
            <a:ext cx="637143" cy="5620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F120E0CF-0DDD-F97F-1AE3-CD7891EB234E}"/>
              </a:ext>
            </a:extLst>
          </p:cNvPr>
          <p:cNvSpPr/>
          <p:nvPr/>
        </p:nvSpPr>
        <p:spPr>
          <a:xfrm>
            <a:off x="4331536" y="2987928"/>
            <a:ext cx="637143" cy="56203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ECA0FEA6-497B-E806-7DB9-66AD209FE581}"/>
              </a:ext>
            </a:extLst>
          </p:cNvPr>
          <p:cNvSpPr/>
          <p:nvPr/>
        </p:nvSpPr>
        <p:spPr>
          <a:xfrm>
            <a:off x="6733360" y="2994024"/>
            <a:ext cx="637143" cy="56203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974322EC-6AA8-DCDA-D7E9-83EEFB95A377}"/>
              </a:ext>
            </a:extLst>
          </p:cNvPr>
          <p:cNvSpPr/>
          <p:nvPr/>
        </p:nvSpPr>
        <p:spPr>
          <a:xfrm>
            <a:off x="4623810" y="5234304"/>
            <a:ext cx="399733" cy="483744"/>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B55F0F96-0856-61A2-52C0-4FA02EBD61B0}"/>
              </a:ext>
            </a:extLst>
          </p:cNvPr>
          <p:cNvSpPr/>
          <p:nvPr/>
        </p:nvSpPr>
        <p:spPr>
          <a:xfrm>
            <a:off x="7025634" y="5240400"/>
            <a:ext cx="399733" cy="483744"/>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01720BC1-A781-6F0C-BDED-049CAED2F5B1}"/>
              </a:ext>
            </a:extLst>
          </p:cNvPr>
          <p:cNvSpPr/>
          <p:nvPr/>
        </p:nvSpPr>
        <p:spPr>
          <a:xfrm>
            <a:off x="3627448" y="4569840"/>
            <a:ext cx="637143" cy="5620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EEC196AC-F6BB-8778-A115-91CE7F18346B}"/>
              </a:ext>
            </a:extLst>
          </p:cNvPr>
          <p:cNvSpPr/>
          <p:nvPr/>
        </p:nvSpPr>
        <p:spPr>
          <a:xfrm>
            <a:off x="6029272" y="4575936"/>
            <a:ext cx="637143" cy="5620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Group 262">
            <a:extLst>
              <a:ext uri="{FF2B5EF4-FFF2-40B4-BE49-F238E27FC236}">
                <a16:creationId xmlns:a16="http://schemas.microsoft.com/office/drawing/2014/main" id="{3F9F2302-0440-F28F-5AA2-5F4BF5F9F590}"/>
              </a:ext>
            </a:extLst>
          </p:cNvPr>
          <p:cNvGrpSpPr/>
          <p:nvPr/>
        </p:nvGrpSpPr>
        <p:grpSpPr>
          <a:xfrm>
            <a:off x="10834770" y="1220650"/>
            <a:ext cx="1354729" cy="1674426"/>
            <a:chOff x="10834770" y="1220650"/>
            <a:chExt cx="1354729" cy="1674426"/>
          </a:xfrm>
        </p:grpSpPr>
        <p:sp>
          <p:nvSpPr>
            <p:cNvPr id="264" name="TextBox 263">
              <a:extLst>
                <a:ext uri="{FF2B5EF4-FFF2-40B4-BE49-F238E27FC236}">
                  <a16:creationId xmlns:a16="http://schemas.microsoft.com/office/drawing/2014/main" id="{6B4D0F1B-D7C6-F6D1-6399-490AA7CDBAF7}"/>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65" name="Group 264">
              <a:extLst>
                <a:ext uri="{FF2B5EF4-FFF2-40B4-BE49-F238E27FC236}">
                  <a16:creationId xmlns:a16="http://schemas.microsoft.com/office/drawing/2014/main" id="{451A42F4-942B-4C5F-1B51-6A266FF835B7}"/>
                </a:ext>
              </a:extLst>
            </p:cNvPr>
            <p:cNvGrpSpPr/>
            <p:nvPr/>
          </p:nvGrpSpPr>
          <p:grpSpPr>
            <a:xfrm>
              <a:off x="11023600" y="1220650"/>
              <a:ext cx="953560" cy="1098057"/>
              <a:chOff x="821515" y="2506101"/>
              <a:chExt cx="647334" cy="455371"/>
            </a:xfrm>
            <a:solidFill>
              <a:schemeClr val="bg1">
                <a:lumMod val="50000"/>
              </a:schemeClr>
            </a:solidFill>
          </p:grpSpPr>
          <p:sp>
            <p:nvSpPr>
              <p:cNvPr id="266" name="Rectangle 265">
                <a:extLst>
                  <a:ext uri="{FF2B5EF4-FFF2-40B4-BE49-F238E27FC236}">
                    <a16:creationId xmlns:a16="http://schemas.microsoft.com/office/drawing/2014/main" id="{9A82B146-69C0-7493-B41E-B60F73A51E62}"/>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67" name="Flowchart: Manual Operation 266">
                <a:extLst>
                  <a:ext uri="{FF2B5EF4-FFF2-40B4-BE49-F238E27FC236}">
                    <a16:creationId xmlns:a16="http://schemas.microsoft.com/office/drawing/2014/main" id="{A424F77D-D42C-F865-64FF-D9CC023BA54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sp>
        <p:nvSpPr>
          <p:cNvPr id="272" name="TextBox 271">
            <a:extLst>
              <a:ext uri="{FF2B5EF4-FFF2-40B4-BE49-F238E27FC236}">
                <a16:creationId xmlns:a16="http://schemas.microsoft.com/office/drawing/2014/main" id="{973C0712-8B35-DA48-5765-9E8CEF5D2E34}"/>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325049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47"/>
                                        </p:tgtEl>
                                        <p:attrNameLst>
                                          <p:attrName>style.visibility</p:attrName>
                                        </p:attrNameLst>
                                      </p:cBhvr>
                                      <p:to>
                                        <p:strVal val="visible"/>
                                      </p:to>
                                    </p:set>
                                    <p:animEffect transition="in" filter="wipe(left)">
                                      <p:cBhvr>
                                        <p:cTn id="34" dur="500"/>
                                        <p:tgtEl>
                                          <p:spTgt spid="24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1"/>
                                        </p:tgtEl>
                                        <p:attrNameLst>
                                          <p:attrName>style.visibility</p:attrName>
                                        </p:attrNameLst>
                                      </p:cBhvr>
                                      <p:to>
                                        <p:strVal val="visible"/>
                                      </p:to>
                                    </p:set>
                                    <p:animEffect transition="in" filter="wipe(left)">
                                      <p:cBhvr>
                                        <p:cTn id="39" dur="500"/>
                                        <p:tgtEl>
                                          <p:spTgt spid="26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62"/>
                                        </p:tgtEl>
                                        <p:attrNameLst>
                                          <p:attrName>style.visibility</p:attrName>
                                        </p:attrNameLst>
                                      </p:cBhvr>
                                      <p:to>
                                        <p:strVal val="visible"/>
                                      </p:to>
                                    </p:set>
                                    <p:animEffect transition="in" filter="wipe(left)">
                                      <p:cBhvr>
                                        <p:cTn id="42" dur="500"/>
                                        <p:tgtEl>
                                          <p:spTgt spid="2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9"/>
                                        </p:tgtEl>
                                        <p:attrNameLst>
                                          <p:attrName>style.visibility</p:attrName>
                                        </p:attrNameLst>
                                      </p:cBhvr>
                                      <p:to>
                                        <p:strVal val="visible"/>
                                      </p:to>
                                    </p:set>
                                    <p:animEffect transition="in" filter="wipe(left)">
                                      <p:cBhvr>
                                        <p:cTn id="47" dur="500"/>
                                        <p:tgtEl>
                                          <p:spTgt spid="249"/>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50"/>
                                        </p:tgtEl>
                                        <p:attrNameLst>
                                          <p:attrName>style.visibility</p:attrName>
                                        </p:attrNameLst>
                                      </p:cBhvr>
                                      <p:to>
                                        <p:strVal val="visible"/>
                                      </p:to>
                                    </p:set>
                                    <p:animEffect transition="in" filter="wipe(left)">
                                      <p:cBhvr>
                                        <p:cTn id="50" dur="500"/>
                                        <p:tgtEl>
                                          <p:spTgt spid="25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1"/>
                                        </p:tgtEl>
                                        <p:attrNameLst>
                                          <p:attrName>style.visibility</p:attrName>
                                        </p:attrNameLst>
                                      </p:cBhvr>
                                      <p:to>
                                        <p:strVal val="visible"/>
                                      </p:to>
                                    </p:set>
                                    <p:animEffect transition="in" filter="wipe(left)">
                                      <p:cBhvr>
                                        <p:cTn id="55" dur="500"/>
                                        <p:tgtEl>
                                          <p:spTgt spid="25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3"/>
                                        </p:tgtEl>
                                        <p:attrNameLst>
                                          <p:attrName>style.visibility</p:attrName>
                                        </p:attrNameLst>
                                      </p:cBhvr>
                                      <p:to>
                                        <p:strVal val="visible"/>
                                      </p:to>
                                    </p:set>
                                    <p:animEffect transition="in" filter="wipe(left)">
                                      <p:cBhvr>
                                        <p:cTn id="58"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4" grpId="0"/>
      <p:bldP spid="242" grpId="0"/>
      <p:bldP spid="36" grpId="0" animBg="1"/>
      <p:bldP spid="247" grpId="0" animBg="1"/>
      <p:bldP spid="249" grpId="0" animBg="1"/>
      <p:bldP spid="250" grpId="0" animBg="1"/>
      <p:bldP spid="251" grpId="0" animBg="1"/>
      <p:bldP spid="253" grpId="0" animBg="1"/>
      <p:bldP spid="261" grpId="0" animBg="1"/>
      <p:bldP spid="2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17</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568891" y="3126636"/>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lvl="0">
              <a:defRPr/>
            </a:pPr>
            <a:r>
              <a:rPr lang="en-US" sz="1600" b="1" dirty="0">
                <a:solidFill>
                  <a:srgbClr val="FF0000"/>
                </a:solidFill>
                <a:latin typeface="+mn-lt"/>
              </a:rPr>
              <a:t>Output wavefront</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pPr lvl="0">
              <a:defRPr/>
            </a:pPr>
            <a:r>
              <a:rPr lang="en-US" sz="1600" b="1" dirty="0">
                <a:solidFill>
                  <a:srgbClr val="FFC000"/>
                </a:solidFill>
                <a:latin typeface="+mn-lt"/>
              </a:rPr>
              <a:t>Input wavefront</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51" name="TextBox 150">
            <a:extLst>
              <a:ext uri="{FF2B5EF4-FFF2-40B4-BE49-F238E27FC236}">
                <a16:creationId xmlns:a16="http://schemas.microsoft.com/office/drawing/2014/main" id="{8973592D-45FA-449E-90F8-F7FA6BCFB1C3}"/>
              </a:ext>
            </a:extLst>
          </p:cNvPr>
          <p:cNvSpPr txBox="1"/>
          <p:nvPr/>
        </p:nvSpPr>
        <p:spPr>
          <a:xfrm>
            <a:off x="4283412" y="2512521"/>
            <a:ext cx="1603955" cy="584775"/>
          </a:xfrm>
          <a:prstGeom prst="rect">
            <a:avLst/>
          </a:prstGeom>
          <a:noFill/>
        </p:spPr>
        <p:txBody>
          <a:bodyPr wrap="square" rtlCol="0">
            <a:spAutoFit/>
          </a:bodyPr>
          <a:lstStyle/>
          <a:p>
            <a:pPr algn="ctr"/>
            <a:r>
              <a:rPr lang="en-US" sz="1600" dirty="0">
                <a:solidFill>
                  <a:schemeClr val="bg1"/>
                </a:solidFill>
                <a:latin typeface="+mn-lt"/>
              </a:rPr>
              <a:t>modulation element</a:t>
            </a:r>
          </a:p>
        </p:txBody>
      </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FF00"/>
                </a:solidFill>
              </a:rPr>
              <a:t>Coherent</a:t>
            </a:r>
            <a:r>
              <a:rPr lang="en-US" b="1" dirty="0">
                <a:solidFill>
                  <a:srgbClr val="FFC000"/>
                </a:solidFill>
              </a:rPr>
              <a:t> iterative phase conjugation</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118" name="Group 117">
            <a:extLst>
              <a:ext uri="{FF2B5EF4-FFF2-40B4-BE49-F238E27FC236}">
                <a16:creationId xmlns:a16="http://schemas.microsoft.com/office/drawing/2014/main" id="{E462A0D0-7BDC-CB05-E4C6-874E492949EE}"/>
              </a:ext>
            </a:extLst>
          </p:cNvPr>
          <p:cNvGrpSpPr/>
          <p:nvPr/>
        </p:nvGrpSpPr>
        <p:grpSpPr>
          <a:xfrm rot="16200000" flipH="1" flipV="1">
            <a:off x="5862522" y="3771690"/>
            <a:ext cx="741367" cy="929372"/>
            <a:chOff x="5982385" y="1726473"/>
            <a:chExt cx="540328" cy="471200"/>
          </a:xfrm>
        </p:grpSpPr>
        <p:sp>
          <p:nvSpPr>
            <p:cNvPr id="119" name="Freeform: Shape 42">
              <a:extLst>
                <a:ext uri="{FF2B5EF4-FFF2-40B4-BE49-F238E27FC236}">
                  <a16:creationId xmlns:a16="http://schemas.microsoft.com/office/drawing/2014/main" id="{9CC41995-6F5E-8309-0207-90A4C555B20D}"/>
                </a:ext>
              </a:extLst>
            </p:cNvPr>
            <p:cNvSpPr/>
            <p:nvPr/>
          </p:nvSpPr>
          <p:spPr>
            <a:xfrm rot="16200000">
              <a:off x="6204404" y="1879363"/>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0" name="Freeform: Shape 42">
              <a:extLst>
                <a:ext uri="{FF2B5EF4-FFF2-40B4-BE49-F238E27FC236}">
                  <a16:creationId xmlns:a16="http://schemas.microsoft.com/office/drawing/2014/main" id="{F16BA2DC-C194-EC20-0B6B-CCEC1E1E2C0B}"/>
                </a:ext>
              </a:extLst>
            </p:cNvPr>
            <p:cNvSpPr/>
            <p:nvPr/>
          </p:nvSpPr>
          <p:spPr>
            <a:xfrm rot="16200000">
              <a:off x="5808656" y="1900202"/>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21" name="TextBox 120">
            <a:extLst>
              <a:ext uri="{FF2B5EF4-FFF2-40B4-BE49-F238E27FC236}">
                <a16:creationId xmlns:a16="http://schemas.microsoft.com/office/drawing/2014/main" id="{E79C0FBC-2F71-BF6B-46BE-F1560FC994BD}"/>
              </a:ext>
            </a:extLst>
          </p:cNvPr>
          <p:cNvSpPr txBox="1"/>
          <p:nvPr/>
        </p:nvSpPr>
        <p:spPr>
          <a:xfrm>
            <a:off x="10652015" y="3125835"/>
            <a:ext cx="1475368" cy="646331"/>
          </a:xfrm>
          <a:prstGeom prst="rect">
            <a:avLst/>
          </a:prstGeom>
          <a:noFill/>
        </p:spPr>
        <p:txBody>
          <a:bodyPr wrap="square" rtlCol="1">
            <a:spAutoFit/>
          </a:bodyPr>
          <a:lstStyle/>
          <a:p>
            <a:pPr algn="ctr"/>
            <a:r>
              <a:rPr lang="en-US" dirty="0">
                <a:solidFill>
                  <a:srgbClr val="FF0000"/>
                </a:solidFill>
                <a:latin typeface="+mn-lt"/>
              </a:rPr>
              <a:t>Reflective particles</a:t>
            </a:r>
            <a:endParaRPr lang="he-IL" dirty="0">
              <a:solidFill>
                <a:srgbClr val="FF0000"/>
              </a:solidFill>
              <a:latin typeface="+mn-lt"/>
            </a:endParaRPr>
          </a:p>
        </p:txBody>
      </p:sp>
      <p:grpSp>
        <p:nvGrpSpPr>
          <p:cNvPr id="29" name="Group 28">
            <a:extLst>
              <a:ext uri="{FF2B5EF4-FFF2-40B4-BE49-F238E27FC236}">
                <a16:creationId xmlns:a16="http://schemas.microsoft.com/office/drawing/2014/main" id="{7A2D22F3-5E21-E12A-0816-D321D2FEED74}"/>
              </a:ext>
            </a:extLst>
          </p:cNvPr>
          <p:cNvGrpSpPr/>
          <p:nvPr/>
        </p:nvGrpSpPr>
        <p:grpSpPr>
          <a:xfrm>
            <a:off x="10808822" y="3171336"/>
            <a:ext cx="993947" cy="515328"/>
            <a:chOff x="10913011" y="254980"/>
            <a:chExt cx="993947" cy="515328"/>
          </a:xfrm>
        </p:grpSpPr>
        <p:cxnSp>
          <p:nvCxnSpPr>
            <p:cNvPr id="26" name="Straight Connector 25">
              <a:extLst>
                <a:ext uri="{FF2B5EF4-FFF2-40B4-BE49-F238E27FC236}">
                  <a16:creationId xmlns:a16="http://schemas.microsoft.com/office/drawing/2014/main" id="{E4423EEE-A9DB-E842-DF42-72862B79BF16}"/>
                </a:ext>
              </a:extLst>
            </p:cNvPr>
            <p:cNvCxnSpPr>
              <a:cxnSpLocks/>
            </p:cNvCxnSpPr>
            <p:nvPr/>
          </p:nvCxnSpPr>
          <p:spPr>
            <a:xfrm>
              <a:off x="10913011" y="254980"/>
              <a:ext cx="993947" cy="51532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6B5E6A8-4484-6F06-750F-32AC5D712B1D}"/>
                </a:ext>
              </a:extLst>
            </p:cNvPr>
            <p:cNvCxnSpPr>
              <a:cxnSpLocks/>
            </p:cNvCxnSpPr>
            <p:nvPr/>
          </p:nvCxnSpPr>
          <p:spPr>
            <a:xfrm flipV="1">
              <a:off x="10913011" y="254980"/>
              <a:ext cx="993947" cy="51532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5A22761E-857F-EF1F-790A-F771F5D01744}"/>
              </a:ext>
            </a:extLst>
          </p:cNvPr>
          <p:cNvSpPr txBox="1"/>
          <p:nvPr/>
        </p:nvSpPr>
        <p:spPr>
          <a:xfrm>
            <a:off x="94009" y="3087871"/>
            <a:ext cx="5089114" cy="3816429"/>
          </a:xfrm>
          <a:prstGeom prst="rect">
            <a:avLst/>
          </a:prstGeom>
          <a:noFill/>
        </p:spPr>
        <p:txBody>
          <a:bodyPr wrap="square" rtlCol="0">
            <a:spAutoFit/>
          </a:bodyPr>
          <a:lstStyle/>
          <a:p>
            <a:pPr algn="l"/>
            <a:r>
              <a:rPr lang="en-US" sz="1600" b="0" i="0" dirty="0">
                <a:solidFill>
                  <a:schemeClr val="bg1"/>
                </a:solidFill>
                <a:effectLst/>
                <a:latin typeface="Arial" panose="020B0604020202020204" pitchFamily="34" charset="0"/>
              </a:rPr>
              <a:t>C. Prada et al.  “The iterative time reversal process: Analysis of the convergence,” The J. </a:t>
            </a:r>
            <a:r>
              <a:rPr lang="en-US" sz="1600" b="0" i="0" dirty="0" err="1">
                <a:solidFill>
                  <a:schemeClr val="bg1"/>
                </a:solidFill>
                <a:effectLst/>
                <a:latin typeface="Arial" panose="020B0604020202020204" pitchFamily="34" charset="0"/>
              </a:rPr>
              <a:t>Acoust</a:t>
            </a:r>
            <a:r>
              <a:rPr lang="en-US" sz="1600" b="0" i="0" dirty="0">
                <a:solidFill>
                  <a:schemeClr val="bg1"/>
                </a:solidFill>
                <a:effectLst/>
                <a:latin typeface="Arial" panose="020B0604020202020204" pitchFamily="34" charset="0"/>
              </a:rPr>
              <a:t>. Soc. Am. (1995).</a:t>
            </a:r>
            <a:br>
              <a:rPr lang="en-US" sz="1600" b="0" i="0" dirty="0">
                <a:solidFill>
                  <a:schemeClr val="bg1"/>
                </a:solidFill>
                <a:effectLst/>
                <a:latin typeface="Arial" panose="020B0604020202020204" pitchFamily="34" charset="0"/>
              </a:rPr>
            </a:br>
            <a:endParaRPr lang="en-US" sz="1600" b="0" i="0" dirty="0">
              <a:solidFill>
                <a:schemeClr val="bg1"/>
              </a:solidFill>
              <a:effectLst/>
              <a:latin typeface="Arial" panose="020B0604020202020204" pitchFamily="34" charset="0"/>
            </a:endParaRPr>
          </a:p>
          <a:p>
            <a:pPr algn="l"/>
            <a:r>
              <a:rPr lang="en-US" sz="1600" b="0" i="0" dirty="0">
                <a:solidFill>
                  <a:schemeClr val="bg1"/>
                </a:solidFill>
                <a:effectLst/>
                <a:latin typeface="Arial" panose="020B0604020202020204" pitchFamily="34" charset="0"/>
              </a:rPr>
              <a:t>H. C. Song, et al. “Iterative time reversal in the ocean,” The J. </a:t>
            </a:r>
            <a:r>
              <a:rPr lang="en-US" sz="1600" b="0" i="0" dirty="0" err="1">
                <a:solidFill>
                  <a:schemeClr val="bg1"/>
                </a:solidFill>
                <a:effectLst/>
                <a:latin typeface="Arial" panose="020B0604020202020204" pitchFamily="34" charset="0"/>
              </a:rPr>
              <a:t>Acoust</a:t>
            </a:r>
            <a:r>
              <a:rPr lang="en-US" sz="1600" b="0" i="0" dirty="0">
                <a:solidFill>
                  <a:schemeClr val="bg1"/>
                </a:solidFill>
                <a:effectLst/>
                <a:latin typeface="Arial" panose="020B0604020202020204" pitchFamily="34" charset="0"/>
              </a:rPr>
              <a:t>. Soc. Am. (1999).</a:t>
            </a:r>
            <a:br>
              <a:rPr lang="en-US" sz="1600" b="0" i="0" dirty="0">
                <a:solidFill>
                  <a:schemeClr val="bg1"/>
                </a:solidFill>
                <a:effectLst/>
                <a:latin typeface="Arial" panose="020B0604020202020204" pitchFamily="34" charset="0"/>
              </a:rPr>
            </a:br>
            <a:endParaRPr lang="en-US" sz="1600" b="0" i="0" dirty="0">
              <a:solidFill>
                <a:schemeClr val="bg1"/>
              </a:solidFill>
              <a:effectLst/>
              <a:latin typeface="Arial" panose="020B0604020202020204" pitchFamily="34" charset="0"/>
            </a:endParaRPr>
          </a:p>
          <a:p>
            <a:pPr algn="l"/>
            <a:r>
              <a:rPr lang="en-US" sz="1600" b="0" i="0" dirty="0">
                <a:solidFill>
                  <a:schemeClr val="bg1"/>
                </a:solidFill>
                <a:effectLst/>
                <a:latin typeface="Arial" panose="020B0604020202020204" pitchFamily="34" charset="0"/>
              </a:rPr>
              <a:t>K. Si et al.  “Breaking the spatial resolution</a:t>
            </a:r>
            <a:br>
              <a:rPr lang="en-US" sz="1600" b="0" i="0" dirty="0">
                <a:solidFill>
                  <a:schemeClr val="bg1"/>
                </a:solidFill>
                <a:effectLst/>
                <a:latin typeface="Arial" panose="020B0604020202020204" pitchFamily="34" charset="0"/>
              </a:rPr>
            </a:br>
            <a:r>
              <a:rPr lang="en-US" sz="1600" b="0" i="0" dirty="0">
                <a:solidFill>
                  <a:schemeClr val="bg1"/>
                </a:solidFill>
                <a:effectLst/>
                <a:latin typeface="Arial" panose="020B0604020202020204" pitchFamily="34" charset="0"/>
              </a:rPr>
              <a:t>barrier via iterative sound-light interaction in deep tissue microscopy,” Sci. reports (2012).</a:t>
            </a:r>
            <a:br>
              <a:rPr lang="en-US" sz="1600" b="0" i="0" dirty="0">
                <a:solidFill>
                  <a:schemeClr val="bg1"/>
                </a:solidFill>
                <a:effectLst/>
                <a:latin typeface="Arial" panose="020B0604020202020204" pitchFamily="34" charset="0"/>
              </a:rPr>
            </a:br>
            <a:endParaRPr lang="en-US" sz="1600" b="0" i="0" dirty="0">
              <a:solidFill>
                <a:schemeClr val="bg1"/>
              </a:solidFill>
              <a:effectLst/>
              <a:latin typeface="Arial" panose="020B0604020202020204" pitchFamily="34" charset="0"/>
            </a:endParaRPr>
          </a:p>
          <a:p>
            <a:pPr algn="l"/>
            <a:r>
              <a:rPr lang="en-US" sz="1600" b="0" i="0" dirty="0">
                <a:solidFill>
                  <a:schemeClr val="bg1"/>
                </a:solidFill>
                <a:effectLst/>
                <a:latin typeface="Arial" panose="020B0604020202020204" pitchFamily="34" charset="0"/>
              </a:rPr>
              <a:t>H. </a:t>
            </a:r>
            <a:r>
              <a:rPr lang="en-US" sz="1600" b="0" i="0" dirty="0" err="1">
                <a:solidFill>
                  <a:schemeClr val="bg1"/>
                </a:solidFill>
                <a:effectLst/>
                <a:latin typeface="Arial" panose="020B0604020202020204" pitchFamily="34" charset="0"/>
              </a:rPr>
              <a:t>Ruan</a:t>
            </a:r>
            <a:r>
              <a:rPr lang="en-US" sz="1600" dirty="0">
                <a:solidFill>
                  <a:schemeClr val="bg1"/>
                </a:solidFill>
              </a:rPr>
              <a:t> et al.</a:t>
            </a:r>
            <a:r>
              <a:rPr lang="en-US" sz="1600" b="0" i="0" dirty="0">
                <a:solidFill>
                  <a:schemeClr val="bg1"/>
                </a:solidFill>
                <a:effectLst/>
                <a:latin typeface="Arial" panose="020B0604020202020204" pitchFamily="34" charset="0"/>
              </a:rPr>
              <a:t> “Iterative time reversed ultrasonically encoded light focusing in backscattering mode,” Sci. reports (2014).</a:t>
            </a:r>
          </a:p>
          <a:p>
            <a:endParaRPr lang="en-US" dirty="0"/>
          </a:p>
        </p:txBody>
      </p:sp>
      <p:sp>
        <p:nvSpPr>
          <p:cNvPr id="123" name="TextBox 122">
            <a:extLst>
              <a:ext uri="{FF2B5EF4-FFF2-40B4-BE49-F238E27FC236}">
                <a16:creationId xmlns:a16="http://schemas.microsoft.com/office/drawing/2014/main" id="{D4925E68-9CA4-BA6A-6C4F-EA1FE37A01BF}"/>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28" name="Freeform 52">
            <a:extLst>
              <a:ext uri="{FF2B5EF4-FFF2-40B4-BE49-F238E27FC236}">
                <a16:creationId xmlns:a16="http://schemas.microsoft.com/office/drawing/2014/main" id="{B03AF843-8C2A-4D70-BE99-0811F3CD0015}"/>
              </a:ext>
            </a:extLst>
          </p:cNvPr>
          <p:cNvSpPr/>
          <p:nvPr/>
        </p:nvSpPr>
        <p:spPr>
          <a:xfrm rot="15829775" flipH="1" flipV="1">
            <a:off x="10175348" y="2306691"/>
            <a:ext cx="1265443" cy="440716"/>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Tree>
    <p:extLst>
      <p:ext uri="{BB962C8B-B14F-4D97-AF65-F5344CB8AC3E}">
        <p14:creationId xmlns:p14="http://schemas.microsoft.com/office/powerpoint/2010/main" val="153459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Freeform 52">
            <a:extLst>
              <a:ext uri="{FF2B5EF4-FFF2-40B4-BE49-F238E27FC236}">
                <a16:creationId xmlns:a16="http://schemas.microsoft.com/office/drawing/2014/main" id="{6E7CD5A4-104C-D69D-3477-BAB3E9365C7D}"/>
              </a:ext>
            </a:extLst>
          </p:cNvPr>
          <p:cNvSpPr/>
          <p:nvPr/>
        </p:nvSpPr>
        <p:spPr>
          <a:xfrm rot="15829775" flipH="1" flipV="1">
            <a:off x="10175348" y="2306691"/>
            <a:ext cx="1265443" cy="440716"/>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218" name="TextBox 217">
            <a:extLst>
              <a:ext uri="{FF2B5EF4-FFF2-40B4-BE49-F238E27FC236}">
                <a16:creationId xmlns:a16="http://schemas.microsoft.com/office/drawing/2014/main" id="{642F368B-7154-1654-C29B-6EDA94D4081E}"/>
              </a:ext>
            </a:extLst>
          </p:cNvPr>
          <p:cNvSpPr txBox="1"/>
          <p:nvPr/>
        </p:nvSpPr>
        <p:spPr>
          <a:xfrm>
            <a:off x="10652015" y="3125835"/>
            <a:ext cx="1475368" cy="646331"/>
          </a:xfrm>
          <a:prstGeom prst="rect">
            <a:avLst/>
          </a:prstGeom>
          <a:noFill/>
        </p:spPr>
        <p:txBody>
          <a:bodyPr wrap="square" rtlCol="1">
            <a:spAutoFit/>
          </a:bodyPr>
          <a:lstStyle/>
          <a:p>
            <a:pPr algn="ctr"/>
            <a:r>
              <a:rPr lang="en-US" dirty="0">
                <a:solidFill>
                  <a:srgbClr val="FF0000"/>
                </a:solidFill>
                <a:latin typeface="+mn-lt"/>
              </a:rPr>
              <a:t>Reflective particles</a:t>
            </a:r>
            <a:endParaRPr lang="he-IL" dirty="0">
              <a:solidFill>
                <a:srgbClr val="FF0000"/>
              </a:solidFill>
              <a:latin typeface="+mn-lt"/>
            </a:endParaRPr>
          </a:p>
        </p:txBody>
      </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18</a:t>
            </a:fld>
            <a:endParaRPr lang="en-US" altLang="he-IL" dirty="0"/>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mn-cs"/>
              </a:rPr>
              <a:t>Output wavefront</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mn-lt"/>
                <a:ea typeface="+mn-ea"/>
                <a:cs typeface="+mn-cs"/>
              </a:rPr>
              <a:t>Input wavefront</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FF00"/>
                </a:solidFill>
              </a:rPr>
              <a:t>Coherent</a:t>
            </a:r>
            <a:r>
              <a:rPr lang="en-US" b="1" dirty="0">
                <a:solidFill>
                  <a:srgbClr val="FFC000"/>
                </a:solidFill>
              </a:rPr>
              <a:t> iterative phase conjugation</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118" name="Group 117">
            <a:extLst>
              <a:ext uri="{FF2B5EF4-FFF2-40B4-BE49-F238E27FC236}">
                <a16:creationId xmlns:a16="http://schemas.microsoft.com/office/drawing/2014/main" id="{E462A0D0-7BDC-CB05-E4C6-874E492949EE}"/>
              </a:ext>
            </a:extLst>
          </p:cNvPr>
          <p:cNvGrpSpPr/>
          <p:nvPr/>
        </p:nvGrpSpPr>
        <p:grpSpPr>
          <a:xfrm rot="16200000" flipH="1" flipV="1">
            <a:off x="5862522" y="3771690"/>
            <a:ext cx="741367" cy="929372"/>
            <a:chOff x="5982385" y="1726473"/>
            <a:chExt cx="540328" cy="471200"/>
          </a:xfrm>
        </p:grpSpPr>
        <p:sp>
          <p:nvSpPr>
            <p:cNvPr id="119" name="Freeform: Shape 42">
              <a:extLst>
                <a:ext uri="{FF2B5EF4-FFF2-40B4-BE49-F238E27FC236}">
                  <a16:creationId xmlns:a16="http://schemas.microsoft.com/office/drawing/2014/main" id="{9CC41995-6F5E-8309-0207-90A4C555B20D}"/>
                </a:ext>
              </a:extLst>
            </p:cNvPr>
            <p:cNvSpPr/>
            <p:nvPr/>
          </p:nvSpPr>
          <p:spPr>
            <a:xfrm rot="16200000">
              <a:off x="6204404" y="1879363"/>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0" name="Freeform: Shape 42">
              <a:extLst>
                <a:ext uri="{FF2B5EF4-FFF2-40B4-BE49-F238E27FC236}">
                  <a16:creationId xmlns:a16="http://schemas.microsoft.com/office/drawing/2014/main" id="{F16BA2DC-C194-EC20-0B6B-CCEC1E1E2C0B}"/>
                </a:ext>
              </a:extLst>
            </p:cNvPr>
            <p:cNvSpPr/>
            <p:nvPr/>
          </p:nvSpPr>
          <p:spPr>
            <a:xfrm rot="16200000">
              <a:off x="5808656" y="1900202"/>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28" name="Group 127">
            <a:extLst>
              <a:ext uri="{FF2B5EF4-FFF2-40B4-BE49-F238E27FC236}">
                <a16:creationId xmlns:a16="http://schemas.microsoft.com/office/drawing/2014/main" id="{B2CC56E7-D578-01CD-3D6A-B60262D71DE4}"/>
              </a:ext>
            </a:extLst>
          </p:cNvPr>
          <p:cNvGrpSpPr/>
          <p:nvPr/>
        </p:nvGrpSpPr>
        <p:grpSpPr>
          <a:xfrm>
            <a:off x="6799873" y="4343885"/>
            <a:ext cx="2027986" cy="1552090"/>
            <a:chOff x="6799873" y="4343885"/>
            <a:chExt cx="2027986" cy="1552090"/>
          </a:xfrm>
        </p:grpSpPr>
        <p:pic>
          <p:nvPicPr>
            <p:cNvPr id="129" name="Picture 128">
              <a:extLst>
                <a:ext uri="{FF2B5EF4-FFF2-40B4-BE49-F238E27FC236}">
                  <a16:creationId xmlns:a16="http://schemas.microsoft.com/office/drawing/2014/main" id="{0D11CCA1-8D48-F30F-BE18-5623F580085A}"/>
                </a:ext>
              </a:extLst>
            </p:cNvPr>
            <p:cNvPicPr>
              <a:picLocks noChangeAspect="1"/>
            </p:cNvPicPr>
            <p:nvPr/>
          </p:nvPicPr>
          <p:blipFill rotWithShape="1">
            <a:blip r:embed="rId4">
              <a:extLst>
                <a:ext uri="{28A0092B-C50C-407E-A947-70E740481C1C}">
                  <a14:useLocalDpi xmlns:a14="http://schemas.microsoft.com/office/drawing/2010/main" val="0"/>
                </a:ext>
              </a:extLst>
            </a:blip>
            <a:srcRect l="8584" t="5894" r="24698" b="17557"/>
            <a:stretch/>
          </p:blipFill>
          <p:spPr>
            <a:xfrm>
              <a:off x="6799873" y="4343885"/>
              <a:ext cx="1620910" cy="1522083"/>
            </a:xfrm>
            <a:prstGeom prst="rect">
              <a:avLst/>
            </a:prstGeom>
          </p:spPr>
        </p:pic>
        <p:sp>
          <p:nvSpPr>
            <p:cNvPr id="130" name="TextBox 129">
              <a:extLst>
                <a:ext uri="{FF2B5EF4-FFF2-40B4-BE49-F238E27FC236}">
                  <a16:creationId xmlns:a16="http://schemas.microsoft.com/office/drawing/2014/main" id="{B4C33D3D-67FC-5F2E-5414-08E705BF9224}"/>
                </a:ext>
              </a:extLst>
            </p:cNvPr>
            <p:cNvSpPr txBox="1"/>
            <p:nvPr/>
          </p:nvSpPr>
          <p:spPr>
            <a:xfrm>
              <a:off x="7106874" y="4469893"/>
              <a:ext cx="1720985" cy="307777"/>
            </a:xfrm>
            <a:prstGeom prst="rect">
              <a:avLst/>
            </a:prstGeom>
            <a:noFill/>
            <a:ln>
              <a:noFill/>
            </a:ln>
          </p:spPr>
          <p:txBody>
            <a:bodyPr wrap="square" rtlCol="1">
              <a:spAutoFit/>
            </a:bodyPr>
            <a:lstStyle/>
            <a:p>
              <a:r>
                <a:rPr lang="en-US" sz="1400" b="1" dirty="0">
                  <a:solidFill>
                    <a:srgbClr val="FF0000"/>
                  </a:solidFill>
                </a:rPr>
                <a:t>output wave</a:t>
              </a:r>
            </a:p>
          </p:txBody>
        </p:sp>
        <p:sp>
          <p:nvSpPr>
            <p:cNvPr id="131" name="Rectangle 130">
              <a:extLst>
                <a:ext uri="{FF2B5EF4-FFF2-40B4-BE49-F238E27FC236}">
                  <a16:creationId xmlns:a16="http://schemas.microsoft.com/office/drawing/2014/main" id="{ED4D0C85-CBA9-9722-342F-BDCF7AAC43DF}"/>
                </a:ext>
              </a:extLst>
            </p:cNvPr>
            <p:cNvSpPr/>
            <p:nvPr/>
          </p:nvSpPr>
          <p:spPr>
            <a:xfrm>
              <a:off x="7066365" y="4525569"/>
              <a:ext cx="1387073" cy="137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32" name="Group 31">
            <a:extLst>
              <a:ext uri="{FF2B5EF4-FFF2-40B4-BE49-F238E27FC236}">
                <a16:creationId xmlns:a16="http://schemas.microsoft.com/office/drawing/2014/main" id="{90749D92-1430-9593-1D1D-E45FD96608B9}"/>
              </a:ext>
            </a:extLst>
          </p:cNvPr>
          <p:cNvGrpSpPr/>
          <p:nvPr/>
        </p:nvGrpSpPr>
        <p:grpSpPr>
          <a:xfrm>
            <a:off x="3886509" y="2583510"/>
            <a:ext cx="1562355" cy="1464594"/>
            <a:chOff x="3886509" y="2583510"/>
            <a:chExt cx="1562355" cy="1464594"/>
          </a:xfrm>
        </p:grpSpPr>
        <p:pic>
          <p:nvPicPr>
            <p:cNvPr id="134" name="Picture 133">
              <a:extLst>
                <a:ext uri="{FF2B5EF4-FFF2-40B4-BE49-F238E27FC236}">
                  <a16:creationId xmlns:a16="http://schemas.microsoft.com/office/drawing/2014/main" id="{451A5ED9-BF80-975E-8791-320D03ACF090}"/>
                </a:ext>
              </a:extLst>
            </p:cNvPr>
            <p:cNvPicPr>
              <a:picLocks/>
            </p:cNvPicPr>
            <p:nvPr/>
          </p:nvPicPr>
          <p:blipFill rotWithShape="1">
            <a:blip r:embed="rId5">
              <a:extLst>
                <a:ext uri="{28A0092B-C50C-407E-A947-70E740481C1C}">
                  <a14:useLocalDpi xmlns:a14="http://schemas.microsoft.com/office/drawing/2010/main" val="0"/>
                </a:ext>
              </a:extLst>
            </a:blip>
            <a:srcRect l="12162" t="11460" r="20076" b="19718"/>
            <a:stretch/>
          </p:blipFill>
          <p:spPr>
            <a:xfrm>
              <a:off x="3886509" y="2583510"/>
              <a:ext cx="1562355" cy="1457355"/>
            </a:xfrm>
            <a:prstGeom prst="rect">
              <a:avLst/>
            </a:prstGeom>
          </p:spPr>
        </p:pic>
        <p:sp>
          <p:nvSpPr>
            <p:cNvPr id="135" name="TextBox 134">
              <a:extLst>
                <a:ext uri="{FF2B5EF4-FFF2-40B4-BE49-F238E27FC236}">
                  <a16:creationId xmlns:a16="http://schemas.microsoft.com/office/drawing/2014/main" id="{26C8FE34-50AB-B663-DC40-D91AEFF69D81}"/>
                </a:ext>
              </a:extLst>
            </p:cNvPr>
            <p:cNvSpPr txBox="1"/>
            <p:nvPr/>
          </p:nvSpPr>
          <p:spPr>
            <a:xfrm>
              <a:off x="4049989" y="2649050"/>
              <a:ext cx="1166322" cy="307777"/>
            </a:xfrm>
            <a:prstGeom prst="rect">
              <a:avLst/>
            </a:prstGeom>
            <a:noFill/>
          </p:spPr>
          <p:txBody>
            <a:bodyPr wrap="square" rtlCol="1">
              <a:spAutoFit/>
            </a:bodyPr>
            <a:lstStyle/>
            <a:p>
              <a:r>
                <a:rPr lang="en-US" sz="1400" b="1" dirty="0">
                  <a:solidFill>
                    <a:srgbClr val="FFC000"/>
                  </a:solidFill>
                </a:rPr>
                <a:t>input wave</a:t>
              </a:r>
            </a:p>
          </p:txBody>
        </p:sp>
        <p:sp>
          <p:nvSpPr>
            <p:cNvPr id="136" name="Rectangle 135">
              <a:extLst>
                <a:ext uri="{FF2B5EF4-FFF2-40B4-BE49-F238E27FC236}">
                  <a16:creationId xmlns:a16="http://schemas.microsoft.com/office/drawing/2014/main" id="{F48658B9-02AC-127C-7548-44D86C3F26E2}"/>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30" name="Group 29">
            <a:extLst>
              <a:ext uri="{FF2B5EF4-FFF2-40B4-BE49-F238E27FC236}">
                <a16:creationId xmlns:a16="http://schemas.microsoft.com/office/drawing/2014/main" id="{C50D42F4-874A-CAC3-95D7-217AF18844E0}"/>
              </a:ext>
            </a:extLst>
          </p:cNvPr>
          <p:cNvGrpSpPr/>
          <p:nvPr/>
        </p:nvGrpSpPr>
        <p:grpSpPr>
          <a:xfrm>
            <a:off x="10449690" y="2651175"/>
            <a:ext cx="1670361" cy="1389690"/>
            <a:chOff x="10272767" y="3759203"/>
            <a:chExt cx="1670361" cy="1389690"/>
          </a:xfrm>
        </p:grpSpPr>
        <p:sp>
          <p:nvSpPr>
            <p:cNvPr id="148" name="Rectangle 147">
              <a:extLst>
                <a:ext uri="{FF2B5EF4-FFF2-40B4-BE49-F238E27FC236}">
                  <a16:creationId xmlns:a16="http://schemas.microsoft.com/office/drawing/2014/main" id="{953B98FA-9C7B-09F9-1132-B879E7DAE31B}"/>
                </a:ext>
              </a:extLst>
            </p:cNvPr>
            <p:cNvSpPr/>
            <p:nvPr/>
          </p:nvSpPr>
          <p:spPr>
            <a:xfrm>
              <a:off x="10400534" y="3774037"/>
              <a:ext cx="1415558" cy="1374856"/>
            </a:xfrm>
            <a:prstGeom prst="rect">
              <a:avLst/>
            </a:prstGeom>
            <a:solidFill>
              <a:schemeClr val="tx1"/>
            </a:solid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pic>
          <p:nvPicPr>
            <p:cNvPr id="138" name="Picture 137">
              <a:extLst>
                <a:ext uri="{FF2B5EF4-FFF2-40B4-BE49-F238E27FC236}">
                  <a16:creationId xmlns:a16="http://schemas.microsoft.com/office/drawing/2014/main" id="{C7EDCD09-058D-3455-16D7-EA763D9143D9}"/>
                </a:ext>
              </a:extLst>
            </p:cNvPr>
            <p:cNvPicPr>
              <a:picLocks noChangeAspect="1"/>
            </p:cNvPicPr>
            <p:nvPr/>
          </p:nvPicPr>
          <p:blipFill rotWithShape="1">
            <a:blip r:embed="rId6">
              <a:duotone>
                <a:prstClr val="black"/>
                <a:srgbClr val="FFFF99">
                  <a:tint val="45000"/>
                  <a:satMod val="400000"/>
                </a:srgbClr>
              </a:duotone>
            </a:blip>
            <a:srcRect l="35956" t="36131" r="20793" b="16808"/>
            <a:stretch/>
          </p:blipFill>
          <p:spPr>
            <a:xfrm>
              <a:off x="10502314" y="3876867"/>
              <a:ext cx="1136477" cy="1209354"/>
            </a:xfrm>
            <a:prstGeom prst="rect">
              <a:avLst/>
            </a:prstGeom>
            <a:ln w="19050">
              <a:noFill/>
            </a:ln>
          </p:spPr>
        </p:pic>
        <p:sp>
          <p:nvSpPr>
            <p:cNvPr id="140" name="TextBox 139">
              <a:extLst>
                <a:ext uri="{FF2B5EF4-FFF2-40B4-BE49-F238E27FC236}">
                  <a16:creationId xmlns:a16="http://schemas.microsoft.com/office/drawing/2014/main" id="{B6A5BE22-2BD7-E2FD-60C5-06E7540E32A1}"/>
                </a:ext>
              </a:extLst>
            </p:cNvPr>
            <p:cNvSpPr txBox="1"/>
            <p:nvPr/>
          </p:nvSpPr>
          <p:spPr>
            <a:xfrm>
              <a:off x="10272767" y="3759203"/>
              <a:ext cx="1670361" cy="307777"/>
            </a:xfrm>
            <a:prstGeom prst="rect">
              <a:avLst/>
            </a:prstGeom>
            <a:noFill/>
          </p:spPr>
          <p:txBody>
            <a:bodyPr wrap="square" rtlCol="1">
              <a:spAutoFit/>
            </a:bodyPr>
            <a:lstStyle/>
            <a:p>
              <a:r>
                <a:rPr lang="en-US" sz="1400" b="1" dirty="0">
                  <a:solidFill>
                    <a:srgbClr val="FFFF99"/>
                  </a:solidFill>
                </a:rPr>
                <a:t> back-plane wave</a:t>
              </a:r>
            </a:p>
          </p:txBody>
        </p:sp>
      </p:grpSp>
      <p:sp>
        <p:nvSpPr>
          <p:cNvPr id="163" name="TextBox 162">
            <a:extLst>
              <a:ext uri="{FF2B5EF4-FFF2-40B4-BE49-F238E27FC236}">
                <a16:creationId xmlns:a16="http://schemas.microsoft.com/office/drawing/2014/main" id="{2491CE8C-238F-F985-325E-125989CC53E0}"/>
              </a:ext>
            </a:extLst>
          </p:cNvPr>
          <p:cNvSpPr txBox="1"/>
          <p:nvPr/>
        </p:nvSpPr>
        <p:spPr>
          <a:xfrm>
            <a:off x="355638" y="1765075"/>
            <a:ext cx="2785039" cy="400110"/>
          </a:xfrm>
          <a:prstGeom prst="rect">
            <a:avLst/>
          </a:prstGeom>
          <a:noFill/>
        </p:spPr>
        <p:txBody>
          <a:bodyPr wrap="square" rtlCol="0">
            <a:spAutoFit/>
          </a:bodyPr>
          <a:lstStyle/>
          <a:p>
            <a:r>
              <a:rPr lang="en-US" sz="2000" b="1">
                <a:solidFill>
                  <a:schemeClr val="bg1"/>
                </a:solidFill>
                <a:latin typeface="+mn-lt"/>
              </a:rPr>
              <a:t>Transmission matrices</a:t>
            </a:r>
            <a:endParaRPr lang="en-US" sz="2000" b="1" dirty="0">
              <a:solidFill>
                <a:schemeClr val="bg1"/>
              </a:solidFill>
              <a:latin typeface="+mn-lt"/>
            </a:endParaRPr>
          </a:p>
        </p:txBody>
      </p:sp>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6543FCBE-FF1B-D638-7CEA-4E7F7624F8C5}"/>
                  </a:ext>
                </a:extLst>
              </p:cNvPr>
              <p:cNvSpPr txBox="1"/>
              <p:nvPr/>
            </p:nvSpPr>
            <p:spPr>
              <a:xfrm>
                <a:off x="522209" y="5874165"/>
                <a:ext cx="3507674" cy="84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r>
                            <a:rPr lang="en-US" sz="4800" b="1" i="1" smtClean="0">
                              <a:solidFill>
                                <a:schemeClr val="bg1"/>
                              </a:solidFill>
                              <a:latin typeface="Cambria Math" panose="02040503050406030204" pitchFamily="18" charset="0"/>
                              <a:ea typeface="Cambria Math" panose="02040503050406030204" pitchFamily="18" charset="0"/>
                            </a:rPr>
                            <m:t>=</m:t>
                          </m:r>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𝒐</m:t>
                          </m:r>
                        </m:sup>
                      </m:sSup>
                      <m:r>
                        <a:rPr lang="en-US" sz="4800" b="1" i="1" smtClean="0">
                          <a:solidFill>
                            <a:schemeClr val="bg1"/>
                          </a:solidFill>
                          <a:latin typeface="Cambria Math" panose="02040503050406030204" pitchFamily="18" charset="0"/>
                          <a:ea typeface="Cambria Math" panose="02040503050406030204" pitchFamily="18" charset="0"/>
                        </a:rPr>
                        <m:t>⋅</m:t>
                      </m:r>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𝒊</m:t>
                          </m:r>
                        </m:sup>
                      </m:sSup>
                    </m:oMath>
                  </m:oMathPara>
                </a14:m>
                <a:endParaRPr lang="en-US" sz="6000" b="1" dirty="0">
                  <a:solidFill>
                    <a:schemeClr val="bg1"/>
                  </a:solidFill>
                </a:endParaRPr>
              </a:p>
            </p:txBody>
          </p:sp>
        </mc:Choice>
        <mc:Fallback xmlns="">
          <p:sp>
            <p:nvSpPr>
              <p:cNvPr id="222" name="TextBox 221">
                <a:extLst>
                  <a:ext uri="{FF2B5EF4-FFF2-40B4-BE49-F238E27FC236}">
                    <a16:creationId xmlns:a16="http://schemas.microsoft.com/office/drawing/2014/main" id="{6543FCBE-FF1B-D638-7CEA-4E7F7624F8C5}"/>
                  </a:ext>
                </a:extLst>
              </p:cNvPr>
              <p:cNvSpPr txBox="1">
                <a:spLocks noRot="1" noChangeAspect="1" noMove="1" noResize="1" noEditPoints="1" noAdjustHandles="1" noChangeArrowheads="1" noChangeShapeType="1" noTextEdit="1"/>
              </p:cNvSpPr>
              <p:nvPr/>
            </p:nvSpPr>
            <p:spPr>
              <a:xfrm>
                <a:off x="522209" y="5874165"/>
                <a:ext cx="3507674" cy="849913"/>
              </a:xfrm>
              <a:prstGeom prst="rect">
                <a:avLst/>
              </a:prstGeom>
              <a:blipFill>
                <a:blip r:embed="rId12"/>
                <a:stretch>
                  <a:fillRect/>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AE25B54E-0391-6557-EAEB-23173E0B110B}"/>
              </a:ext>
            </a:extLst>
          </p:cNvPr>
          <p:cNvGrpSpPr/>
          <p:nvPr/>
        </p:nvGrpSpPr>
        <p:grpSpPr>
          <a:xfrm>
            <a:off x="5277983" y="3321937"/>
            <a:ext cx="5478224" cy="849913"/>
            <a:chOff x="5277983" y="3321937"/>
            <a:chExt cx="5478224" cy="849913"/>
          </a:xfrm>
        </p:grpSpPr>
        <p:sp>
          <p:nvSpPr>
            <p:cNvPr id="31" name="Arrow: Curved Right 30">
              <a:extLst>
                <a:ext uri="{FF2B5EF4-FFF2-40B4-BE49-F238E27FC236}">
                  <a16:creationId xmlns:a16="http://schemas.microsoft.com/office/drawing/2014/main" id="{4238038B-28D2-C1AA-36E5-1D44B0B91E3B}"/>
                </a:ext>
              </a:extLst>
            </p:cNvPr>
            <p:cNvSpPr/>
            <p:nvPr/>
          </p:nvSpPr>
          <p:spPr>
            <a:xfrm rot="16200000">
              <a:off x="7702158" y="1018597"/>
              <a:ext cx="629874" cy="5478224"/>
            </a:xfrm>
            <a:prstGeom prst="curvedRightArrow">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28" name="TextBox 227">
                  <a:extLst>
                    <a:ext uri="{FF2B5EF4-FFF2-40B4-BE49-F238E27FC236}">
                      <a16:creationId xmlns:a16="http://schemas.microsoft.com/office/drawing/2014/main" id="{531617BA-AAB3-8D97-39AC-F9DD5153F77B}"/>
                    </a:ext>
                  </a:extLst>
                </p:cNvPr>
                <p:cNvSpPr txBox="1"/>
                <p:nvPr/>
              </p:nvSpPr>
              <p:spPr>
                <a:xfrm>
                  <a:off x="6764317" y="3321937"/>
                  <a:ext cx="3117453" cy="84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𝒊</m:t>
                            </m:r>
                          </m:sup>
                        </m:sSup>
                      </m:oMath>
                    </m:oMathPara>
                  </a14:m>
                  <a:endParaRPr lang="en-US" sz="6000" b="1" dirty="0">
                    <a:solidFill>
                      <a:schemeClr val="bg1"/>
                    </a:solidFill>
                  </a:endParaRPr>
                </a:p>
              </p:txBody>
            </p:sp>
          </mc:Choice>
          <mc:Fallback xmlns="">
            <p:sp>
              <p:nvSpPr>
                <p:cNvPr id="228" name="TextBox 227">
                  <a:extLst>
                    <a:ext uri="{FF2B5EF4-FFF2-40B4-BE49-F238E27FC236}">
                      <a16:creationId xmlns:a16="http://schemas.microsoft.com/office/drawing/2014/main" id="{531617BA-AAB3-8D97-39AC-F9DD5153F77B}"/>
                    </a:ext>
                  </a:extLst>
                </p:cNvPr>
                <p:cNvSpPr txBox="1">
                  <a:spLocks noRot="1" noChangeAspect="1" noMove="1" noResize="1" noEditPoints="1" noAdjustHandles="1" noChangeArrowheads="1" noChangeShapeType="1" noTextEdit="1"/>
                </p:cNvSpPr>
                <p:nvPr/>
              </p:nvSpPr>
              <p:spPr>
                <a:xfrm>
                  <a:off x="6764317" y="3321937"/>
                  <a:ext cx="3117453" cy="849913"/>
                </a:xfrm>
                <a:prstGeom prst="rect">
                  <a:avLst/>
                </a:prstGeom>
                <a:blipFill>
                  <a:blip r:embed="rId14"/>
                  <a:stretch>
                    <a:fillRect/>
                  </a:stretch>
                </a:blipFill>
              </p:spPr>
              <p:txBody>
                <a:bodyPr/>
                <a:lstStyle/>
                <a:p>
                  <a:r>
                    <a:rPr lang="en-US">
                      <a:noFill/>
                    </a:rPr>
                    <a:t> </a:t>
                  </a:r>
                </a:p>
              </p:txBody>
            </p:sp>
          </mc:Fallback>
        </mc:AlternateContent>
      </p:grpSp>
      <p:grpSp>
        <p:nvGrpSpPr>
          <p:cNvPr id="36" name="Group 35">
            <a:extLst>
              <a:ext uri="{FF2B5EF4-FFF2-40B4-BE49-F238E27FC236}">
                <a16:creationId xmlns:a16="http://schemas.microsoft.com/office/drawing/2014/main" id="{7EF678D2-4B80-31A0-162C-BA78413CE10B}"/>
              </a:ext>
            </a:extLst>
          </p:cNvPr>
          <p:cNvGrpSpPr/>
          <p:nvPr/>
        </p:nvGrpSpPr>
        <p:grpSpPr>
          <a:xfrm>
            <a:off x="8277402" y="4558856"/>
            <a:ext cx="3549401" cy="1194913"/>
            <a:chOff x="8277402" y="4558856"/>
            <a:chExt cx="3549401" cy="1194913"/>
          </a:xfrm>
        </p:grpSpPr>
        <p:sp>
          <p:nvSpPr>
            <p:cNvPr id="150" name="Arrow: Curved Right 149">
              <a:extLst>
                <a:ext uri="{FF2B5EF4-FFF2-40B4-BE49-F238E27FC236}">
                  <a16:creationId xmlns:a16="http://schemas.microsoft.com/office/drawing/2014/main" id="{8AA2CF8A-92C4-6853-A3D8-41F3272DC0BC}"/>
                </a:ext>
              </a:extLst>
            </p:cNvPr>
            <p:cNvSpPr/>
            <p:nvPr/>
          </p:nvSpPr>
          <p:spPr>
            <a:xfrm rot="14418340" flipV="1">
              <a:off x="9454678" y="3381580"/>
              <a:ext cx="629874" cy="2984426"/>
            </a:xfrm>
            <a:prstGeom prst="curvedRightArrow">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F6235C6F-DDBF-C3F8-FDF7-1BCCC8334ABA}"/>
                    </a:ext>
                  </a:extLst>
                </p:cNvPr>
                <p:cNvSpPr txBox="1"/>
                <p:nvPr/>
              </p:nvSpPr>
              <p:spPr>
                <a:xfrm>
                  <a:off x="8709350" y="4903856"/>
                  <a:ext cx="3117453" cy="84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𝒐</m:t>
                            </m:r>
                          </m:sup>
                        </m:sSup>
                      </m:oMath>
                    </m:oMathPara>
                  </a14:m>
                  <a:endParaRPr lang="en-US" sz="6000" b="1" dirty="0">
                    <a:solidFill>
                      <a:schemeClr val="bg1"/>
                    </a:solidFill>
                  </a:endParaRPr>
                </a:p>
              </p:txBody>
            </p:sp>
          </mc:Choice>
          <mc:Fallback xmlns="">
            <p:sp>
              <p:nvSpPr>
                <p:cNvPr id="229" name="TextBox 228">
                  <a:extLst>
                    <a:ext uri="{FF2B5EF4-FFF2-40B4-BE49-F238E27FC236}">
                      <a16:creationId xmlns:a16="http://schemas.microsoft.com/office/drawing/2014/main" id="{F6235C6F-DDBF-C3F8-FDF7-1BCCC8334ABA}"/>
                    </a:ext>
                  </a:extLst>
                </p:cNvPr>
                <p:cNvSpPr txBox="1">
                  <a:spLocks noRot="1" noChangeAspect="1" noMove="1" noResize="1" noEditPoints="1" noAdjustHandles="1" noChangeArrowheads="1" noChangeShapeType="1" noTextEdit="1"/>
                </p:cNvSpPr>
                <p:nvPr/>
              </p:nvSpPr>
              <p:spPr>
                <a:xfrm>
                  <a:off x="8709350" y="4903856"/>
                  <a:ext cx="3117453" cy="849913"/>
                </a:xfrm>
                <a:prstGeom prst="rect">
                  <a:avLst/>
                </a:prstGeom>
                <a:blipFill>
                  <a:blip r:embed="rId15"/>
                  <a:stretch>
                    <a:fillRect/>
                  </a:stretch>
                </a:blipFill>
              </p:spPr>
              <p:txBody>
                <a:bodyPr/>
                <a:lstStyle/>
                <a:p>
                  <a:r>
                    <a:rPr lang="en-US">
                      <a:noFill/>
                    </a:rPr>
                    <a:t> </a:t>
                  </a:r>
                </a:p>
              </p:txBody>
            </p:sp>
          </mc:Fallback>
        </mc:AlternateContent>
      </p:grpSp>
      <p:sp>
        <p:nvSpPr>
          <p:cNvPr id="231" name="Oval 230">
            <a:extLst>
              <a:ext uri="{FF2B5EF4-FFF2-40B4-BE49-F238E27FC236}">
                <a16:creationId xmlns:a16="http://schemas.microsoft.com/office/drawing/2014/main" id="{12660CFB-8885-F600-D2C5-E9EB0DC4E507}"/>
              </a:ext>
            </a:extLst>
          </p:cNvPr>
          <p:cNvSpPr/>
          <p:nvPr/>
        </p:nvSpPr>
        <p:spPr>
          <a:xfrm rot="354646">
            <a:off x="13058978" y="3924844"/>
            <a:ext cx="3601475" cy="1640617"/>
          </a:xfrm>
          <a:prstGeom prst="ellipse">
            <a:avLst/>
          </a:prstGeom>
          <a:solidFill>
            <a:srgbClr val="FFFFCC"/>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Even with focus: output=speckle</a:t>
            </a:r>
          </a:p>
          <a:p>
            <a:pPr algn="ctr"/>
            <a:r>
              <a:rPr lang="en-US" sz="2000" b="1" dirty="0">
                <a:solidFill>
                  <a:schemeClr val="tx1"/>
                </a:solidFill>
                <a:sym typeface="Symbol" panose="05050102010706020507" pitchFamily="18" charset="2"/>
              </a:rPr>
              <a:t></a:t>
            </a:r>
            <a:r>
              <a:rPr lang="en-US" sz="2000" b="1" dirty="0">
                <a:solidFill>
                  <a:schemeClr val="tx1"/>
                </a:solidFill>
              </a:rPr>
              <a:t> How can we know we have focused?</a:t>
            </a:r>
          </a:p>
        </p:txBody>
      </p:sp>
      <p:grpSp>
        <p:nvGrpSpPr>
          <p:cNvPr id="45" name="Group 44">
            <a:extLst>
              <a:ext uri="{FF2B5EF4-FFF2-40B4-BE49-F238E27FC236}">
                <a16:creationId xmlns:a16="http://schemas.microsoft.com/office/drawing/2014/main" id="{8F5F0030-5A5A-C127-57ED-FBD1BC9C72C3}"/>
              </a:ext>
            </a:extLst>
          </p:cNvPr>
          <p:cNvGrpSpPr/>
          <p:nvPr/>
        </p:nvGrpSpPr>
        <p:grpSpPr>
          <a:xfrm rot="384325">
            <a:off x="3873747" y="5500046"/>
            <a:ext cx="4371679" cy="1309606"/>
            <a:chOff x="4456180" y="5405876"/>
            <a:chExt cx="4371679" cy="1309606"/>
          </a:xfrm>
        </p:grpSpPr>
        <p:sp>
          <p:nvSpPr>
            <p:cNvPr id="41" name="Oval 40">
              <a:extLst>
                <a:ext uri="{FF2B5EF4-FFF2-40B4-BE49-F238E27FC236}">
                  <a16:creationId xmlns:a16="http://schemas.microsoft.com/office/drawing/2014/main" id="{F7B25282-06E1-38DE-3FAC-79E4F972AF59}"/>
                </a:ext>
              </a:extLst>
            </p:cNvPr>
            <p:cNvSpPr/>
            <p:nvPr/>
          </p:nvSpPr>
          <p:spPr>
            <a:xfrm>
              <a:off x="4456180" y="5405876"/>
              <a:ext cx="4371679" cy="1309606"/>
            </a:xfrm>
            <a:prstGeom prst="ellipse">
              <a:avLst/>
            </a:prstGeom>
            <a:solidFill>
              <a:srgbClr val="FFFFCC"/>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535179D-6CC5-E386-35F8-E8D82959631B}"/>
                    </a:ext>
                  </a:extLst>
                </p:cNvPr>
                <p:cNvSpPr txBox="1"/>
                <p:nvPr/>
              </p:nvSpPr>
              <p:spPr>
                <a:xfrm>
                  <a:off x="4777656" y="5603440"/>
                  <a:ext cx="3822252" cy="1042080"/>
                </a:xfrm>
                <a:prstGeom prst="rect">
                  <a:avLst/>
                </a:prstGeom>
                <a:noFill/>
              </p:spPr>
              <p:txBody>
                <a:bodyPr wrap="square" rtlCol="0">
                  <a:spAutoFit/>
                </a:bodyPr>
                <a:lstStyle/>
                <a:p>
                  <a:r>
                    <a:rPr lang="en-US" sz="2400" b="1" dirty="0">
                      <a:latin typeface="+mn-lt"/>
                    </a:rPr>
                    <a:t>Phase conjugation principle</a:t>
                  </a:r>
                </a:p>
                <a:p>
                  <a:pPr/>
                  <a14:m>
                    <m:oMathPara xmlns:m="http://schemas.openxmlformats.org/officeDocument/2006/math">
                      <m:oMathParaPr>
                        <m:jc m:val="centerGroup"/>
                      </m:oMathParaPr>
                      <m:oMath xmlns:m="http://schemas.openxmlformats.org/officeDocument/2006/math">
                        <m:sSup>
                          <m:sSupPr>
                            <m:ctrlPr>
                              <a:rPr lang="en-US" sz="2800" b="1" i="1" smtClean="0">
                                <a:solidFill>
                                  <a:schemeClr val="tx1"/>
                                </a:solidFill>
                                <a:latin typeface="Cambria Math" panose="02040503050406030204" pitchFamily="18" charset="0"/>
                                <a:ea typeface="Cambria Math" panose="02040503050406030204" pitchFamily="18" charset="0"/>
                              </a:rPr>
                            </m:ctrlPr>
                          </m:sSupPr>
                          <m:e>
                            <m:r>
                              <a:rPr lang="en-US" sz="2800" b="1" i="1">
                                <a:solidFill>
                                  <a:schemeClr val="tx1"/>
                                </a:solidFill>
                                <a:latin typeface="Cambria Math" panose="02040503050406030204" pitchFamily="18" charset="0"/>
                                <a:ea typeface="Cambria Math" panose="02040503050406030204" pitchFamily="18" charset="0"/>
                              </a:rPr>
                              <m:t>𝓣</m:t>
                            </m:r>
                          </m:e>
                          <m:sup>
                            <m:r>
                              <a:rPr lang="en-US" sz="2800" b="1" i="1" smtClean="0">
                                <a:solidFill>
                                  <a:schemeClr val="tx1"/>
                                </a:solidFill>
                                <a:latin typeface="Cambria Math" panose="02040503050406030204" pitchFamily="18" charset="0"/>
                                <a:ea typeface="Cambria Math" panose="02040503050406030204" pitchFamily="18" charset="0"/>
                              </a:rPr>
                              <m:t>𝒐</m:t>
                            </m:r>
                          </m:sup>
                        </m:sSup>
                        <m:r>
                          <a:rPr lang="en-US" sz="2800" b="1" i="1" smtClean="0">
                            <a:solidFill>
                              <a:schemeClr val="tx1"/>
                            </a:solidFill>
                            <a:latin typeface="Cambria Math" panose="02040503050406030204" pitchFamily="18" charset="0"/>
                            <a:ea typeface="Cambria Math" panose="02040503050406030204" pitchFamily="18" charset="0"/>
                          </a:rPr>
                          <m:t>=</m:t>
                        </m:r>
                        <m:sSup>
                          <m:sSupPr>
                            <m:ctrlPr>
                              <a:rPr lang="en-US" sz="2800" b="1" i="1" smtClean="0">
                                <a:solidFill>
                                  <a:schemeClr val="tx1"/>
                                </a:solidFill>
                                <a:latin typeface="Cambria Math" panose="02040503050406030204" pitchFamily="18" charset="0"/>
                                <a:ea typeface="Cambria Math" panose="02040503050406030204" pitchFamily="18" charset="0"/>
                              </a:rPr>
                            </m:ctrlPr>
                          </m:sSupPr>
                          <m:e>
                            <m:d>
                              <m:dPr>
                                <m:ctrlPr>
                                  <a:rPr lang="en-US" sz="2800" b="1" i="1" smtClean="0">
                                    <a:solidFill>
                                      <a:schemeClr val="tx1"/>
                                    </a:solidFill>
                                    <a:latin typeface="Cambria Math" panose="02040503050406030204" pitchFamily="18" charset="0"/>
                                    <a:ea typeface="Cambria Math" panose="02040503050406030204" pitchFamily="18" charset="0"/>
                                  </a:rPr>
                                </m:ctrlPr>
                              </m:dPr>
                              <m:e>
                                <m:sSup>
                                  <m:sSupPr>
                                    <m:ctrlPr>
                                      <a:rPr lang="en-US" sz="2800" b="1" i="1">
                                        <a:latin typeface="Cambria Math" panose="02040503050406030204" pitchFamily="18" charset="0"/>
                                        <a:ea typeface="Cambria Math" panose="02040503050406030204" pitchFamily="18" charset="0"/>
                                      </a:rPr>
                                    </m:ctrlPr>
                                  </m:sSupPr>
                                  <m:e>
                                    <m:r>
                                      <a:rPr lang="en-US" sz="2800" b="1" i="1">
                                        <a:latin typeface="Cambria Math" panose="02040503050406030204" pitchFamily="18" charset="0"/>
                                        <a:ea typeface="Cambria Math" panose="02040503050406030204" pitchFamily="18" charset="0"/>
                                      </a:rPr>
                                      <m:t>𝓣</m:t>
                                    </m:r>
                                  </m:e>
                                  <m:sup>
                                    <m:r>
                                      <a:rPr lang="en-US" sz="2800" b="1" i="1">
                                        <a:latin typeface="Cambria Math" panose="02040503050406030204" pitchFamily="18" charset="0"/>
                                        <a:ea typeface="Cambria Math" panose="02040503050406030204" pitchFamily="18" charset="0"/>
                                      </a:rPr>
                                      <m:t>𝒊</m:t>
                                    </m:r>
                                  </m:sup>
                                </m:sSup>
                              </m:e>
                            </m:d>
                          </m:e>
                          <m:sup>
                            <m:r>
                              <a:rPr lang="en-US" sz="2800" b="1" i="1" smtClean="0">
                                <a:solidFill>
                                  <a:schemeClr val="tx1"/>
                                </a:solidFill>
                                <a:latin typeface="Cambria Math" panose="02040503050406030204" pitchFamily="18" charset="0"/>
                                <a:ea typeface="Cambria Math" panose="02040503050406030204" pitchFamily="18" charset="0"/>
                              </a:rPr>
                              <m:t>𝑻</m:t>
                            </m:r>
                          </m:sup>
                        </m:sSup>
                      </m:oMath>
                    </m:oMathPara>
                  </a14:m>
                  <a:endParaRPr lang="en-US" sz="2800" dirty="0">
                    <a:latin typeface="+mn-lt"/>
                  </a:endParaRPr>
                </a:p>
              </p:txBody>
            </p:sp>
          </mc:Choice>
          <mc:Fallback xmlns="">
            <p:sp>
              <p:nvSpPr>
                <p:cNvPr id="40" name="TextBox 39">
                  <a:extLst>
                    <a:ext uri="{FF2B5EF4-FFF2-40B4-BE49-F238E27FC236}">
                      <a16:creationId xmlns:a16="http://schemas.microsoft.com/office/drawing/2014/main" id="{D535179D-6CC5-E386-35F8-E8D82959631B}"/>
                    </a:ext>
                  </a:extLst>
                </p:cNvPr>
                <p:cNvSpPr txBox="1">
                  <a:spLocks noRot="1" noChangeAspect="1" noMove="1" noResize="1" noEditPoints="1" noAdjustHandles="1" noChangeArrowheads="1" noChangeShapeType="1" noTextEdit="1"/>
                </p:cNvSpPr>
                <p:nvPr/>
              </p:nvSpPr>
              <p:spPr>
                <a:xfrm>
                  <a:off x="4777656" y="5603440"/>
                  <a:ext cx="3822252" cy="1042080"/>
                </a:xfrm>
                <a:prstGeom prst="rect">
                  <a:avLst/>
                </a:prstGeom>
                <a:blipFill>
                  <a:blip r:embed="rId16"/>
                  <a:stretch>
                    <a:fillRect l="-1089" t="-3734"/>
                  </a:stretch>
                </a:blipFill>
              </p:spPr>
              <p:txBody>
                <a:bodyPr/>
                <a:lstStyle/>
                <a:p>
                  <a:r>
                    <a:rPr lang="en-US">
                      <a:noFill/>
                    </a:rPr>
                    <a:t> </a:t>
                  </a:r>
                </a:p>
              </p:txBody>
            </p:sp>
          </mc:Fallback>
        </mc:AlternateContent>
      </p:grpSp>
      <p:grpSp>
        <p:nvGrpSpPr>
          <p:cNvPr id="232" name="Group 231">
            <a:extLst>
              <a:ext uri="{FF2B5EF4-FFF2-40B4-BE49-F238E27FC236}">
                <a16:creationId xmlns:a16="http://schemas.microsoft.com/office/drawing/2014/main" id="{85A17DB0-4201-72F1-0CB5-DC2B96562006}"/>
              </a:ext>
            </a:extLst>
          </p:cNvPr>
          <p:cNvGrpSpPr/>
          <p:nvPr/>
        </p:nvGrpSpPr>
        <p:grpSpPr>
          <a:xfrm>
            <a:off x="9819940" y="1383286"/>
            <a:ext cx="588455" cy="869962"/>
            <a:chOff x="9254628" y="3026530"/>
            <a:chExt cx="679824" cy="525773"/>
          </a:xfrm>
          <a:effectLst>
            <a:glow rad="63500">
              <a:schemeClr val="accent6">
                <a:satMod val="175000"/>
                <a:alpha val="40000"/>
              </a:schemeClr>
            </a:glow>
          </a:effectLst>
        </p:grpSpPr>
        <p:sp>
          <p:nvSpPr>
            <p:cNvPr id="233" name="Freeform: Shape 232">
              <a:extLst>
                <a:ext uri="{FF2B5EF4-FFF2-40B4-BE49-F238E27FC236}">
                  <a16:creationId xmlns:a16="http://schemas.microsoft.com/office/drawing/2014/main" id="{5D63475B-1363-CC1E-2CF0-AB0480E4D60A}"/>
                </a:ext>
              </a:extLst>
            </p:cNvPr>
            <p:cNvSpPr/>
            <p:nvPr/>
          </p:nvSpPr>
          <p:spPr>
            <a:xfrm rot="15859582">
              <a:off x="9134818" y="3178050"/>
              <a:ext cx="462044" cy="222423"/>
            </a:xfrm>
            <a:custGeom>
              <a:avLst/>
              <a:gdLst>
                <a:gd name="connsiteX0" fmla="*/ 0 w 1315720"/>
                <a:gd name="connsiteY0" fmla="*/ 0 h 233680"/>
                <a:gd name="connsiteX1" fmla="*/ 25400 w 1315720"/>
                <a:gd name="connsiteY1" fmla="*/ 5080 h 233680"/>
                <a:gd name="connsiteX2" fmla="*/ 111760 w 1315720"/>
                <a:gd name="connsiteY2" fmla="*/ 96520 h 233680"/>
                <a:gd name="connsiteX3" fmla="*/ 157480 w 1315720"/>
                <a:gd name="connsiteY3" fmla="*/ 152400 h 233680"/>
                <a:gd name="connsiteX4" fmla="*/ 228600 w 1315720"/>
                <a:gd name="connsiteY4" fmla="*/ 111760 h 233680"/>
                <a:gd name="connsiteX5" fmla="*/ 264160 w 1315720"/>
                <a:gd name="connsiteY5" fmla="*/ 81280 h 233680"/>
                <a:gd name="connsiteX6" fmla="*/ 284480 w 1315720"/>
                <a:gd name="connsiteY6" fmla="*/ 121920 h 233680"/>
                <a:gd name="connsiteX7" fmla="*/ 381000 w 1315720"/>
                <a:gd name="connsiteY7" fmla="*/ 152400 h 233680"/>
                <a:gd name="connsiteX8" fmla="*/ 406400 w 1315720"/>
                <a:gd name="connsiteY8" fmla="*/ 147320 h 233680"/>
                <a:gd name="connsiteX9" fmla="*/ 477520 w 1315720"/>
                <a:gd name="connsiteY9" fmla="*/ 91440 h 233680"/>
                <a:gd name="connsiteX10" fmla="*/ 523240 w 1315720"/>
                <a:gd name="connsiteY10" fmla="*/ 132080 h 233680"/>
                <a:gd name="connsiteX11" fmla="*/ 584200 w 1315720"/>
                <a:gd name="connsiteY11" fmla="*/ 193040 h 233680"/>
                <a:gd name="connsiteX12" fmla="*/ 701040 w 1315720"/>
                <a:gd name="connsiteY12" fmla="*/ 233680 h 233680"/>
                <a:gd name="connsiteX13" fmla="*/ 751840 w 1315720"/>
                <a:gd name="connsiteY13" fmla="*/ 218440 h 233680"/>
                <a:gd name="connsiteX14" fmla="*/ 858520 w 1315720"/>
                <a:gd name="connsiteY14" fmla="*/ 152400 h 233680"/>
                <a:gd name="connsiteX15" fmla="*/ 975360 w 1315720"/>
                <a:gd name="connsiteY15" fmla="*/ 60960 h 233680"/>
                <a:gd name="connsiteX16" fmla="*/ 1056640 w 1315720"/>
                <a:gd name="connsiteY16" fmla="*/ 111760 h 233680"/>
                <a:gd name="connsiteX17" fmla="*/ 1097280 w 1315720"/>
                <a:gd name="connsiteY17" fmla="*/ 157480 h 233680"/>
                <a:gd name="connsiteX18" fmla="*/ 1137920 w 1315720"/>
                <a:gd name="connsiteY18" fmla="*/ 187960 h 233680"/>
                <a:gd name="connsiteX19" fmla="*/ 1234440 w 1315720"/>
                <a:gd name="connsiteY19" fmla="*/ 121920 h 233680"/>
                <a:gd name="connsiteX20" fmla="*/ 1280160 w 1315720"/>
                <a:gd name="connsiteY20" fmla="*/ 76200 h 233680"/>
                <a:gd name="connsiteX21" fmla="*/ 1300480 w 1315720"/>
                <a:gd name="connsiteY21" fmla="*/ 60960 h 233680"/>
                <a:gd name="connsiteX22" fmla="*/ 1315720 w 1315720"/>
                <a:gd name="connsiteY22" fmla="*/ 50800 h 2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5720" h="233680">
                  <a:moveTo>
                    <a:pt x="0" y="0"/>
                  </a:moveTo>
                  <a:cubicBezTo>
                    <a:pt x="8467" y="1693"/>
                    <a:pt x="18078" y="504"/>
                    <a:pt x="25400" y="5080"/>
                  </a:cubicBezTo>
                  <a:cubicBezTo>
                    <a:pt x="89901" y="45393"/>
                    <a:pt x="72158" y="43718"/>
                    <a:pt x="111760" y="96520"/>
                  </a:cubicBezTo>
                  <a:cubicBezTo>
                    <a:pt x="126200" y="115773"/>
                    <a:pt x="142240" y="133773"/>
                    <a:pt x="157480" y="152400"/>
                  </a:cubicBezTo>
                  <a:cubicBezTo>
                    <a:pt x="181187" y="138853"/>
                    <a:pt x="205882" y="126906"/>
                    <a:pt x="228600" y="111760"/>
                  </a:cubicBezTo>
                  <a:cubicBezTo>
                    <a:pt x="241590" y="103100"/>
                    <a:pt x="248800" y="78487"/>
                    <a:pt x="264160" y="81280"/>
                  </a:cubicBezTo>
                  <a:cubicBezTo>
                    <a:pt x="279061" y="83989"/>
                    <a:pt x="271543" y="114045"/>
                    <a:pt x="284480" y="121920"/>
                  </a:cubicBezTo>
                  <a:cubicBezTo>
                    <a:pt x="313300" y="139463"/>
                    <a:pt x="348827" y="142240"/>
                    <a:pt x="381000" y="152400"/>
                  </a:cubicBezTo>
                  <a:cubicBezTo>
                    <a:pt x="389467" y="150707"/>
                    <a:pt x="399437" y="152426"/>
                    <a:pt x="406400" y="147320"/>
                  </a:cubicBezTo>
                  <a:cubicBezTo>
                    <a:pt x="492888" y="83895"/>
                    <a:pt x="425002" y="104569"/>
                    <a:pt x="477520" y="91440"/>
                  </a:cubicBezTo>
                  <a:cubicBezTo>
                    <a:pt x="492760" y="104987"/>
                    <a:pt x="508475" y="118018"/>
                    <a:pt x="523240" y="132080"/>
                  </a:cubicBezTo>
                  <a:cubicBezTo>
                    <a:pt x="544049" y="151898"/>
                    <a:pt x="560959" y="176138"/>
                    <a:pt x="584200" y="193040"/>
                  </a:cubicBezTo>
                  <a:cubicBezTo>
                    <a:pt x="600081" y="204590"/>
                    <a:pt x="688673" y="229875"/>
                    <a:pt x="701040" y="233680"/>
                  </a:cubicBezTo>
                  <a:cubicBezTo>
                    <a:pt x="717973" y="228600"/>
                    <a:pt x="736808" y="227745"/>
                    <a:pt x="751840" y="218440"/>
                  </a:cubicBezTo>
                  <a:cubicBezTo>
                    <a:pt x="883493" y="136940"/>
                    <a:pt x="739580" y="188082"/>
                    <a:pt x="858520" y="152400"/>
                  </a:cubicBezTo>
                  <a:cubicBezTo>
                    <a:pt x="960833" y="66242"/>
                    <a:pt x="917419" y="89930"/>
                    <a:pt x="975360" y="60960"/>
                  </a:cubicBezTo>
                  <a:cubicBezTo>
                    <a:pt x="1002453" y="77893"/>
                    <a:pt x="1031590" y="91929"/>
                    <a:pt x="1056640" y="111760"/>
                  </a:cubicBezTo>
                  <a:cubicBezTo>
                    <a:pt x="1072627" y="124416"/>
                    <a:pt x="1082404" y="143534"/>
                    <a:pt x="1097280" y="157480"/>
                  </a:cubicBezTo>
                  <a:cubicBezTo>
                    <a:pt x="1109633" y="169061"/>
                    <a:pt x="1124373" y="177800"/>
                    <a:pt x="1137920" y="187960"/>
                  </a:cubicBezTo>
                  <a:cubicBezTo>
                    <a:pt x="1181158" y="162017"/>
                    <a:pt x="1196712" y="155456"/>
                    <a:pt x="1234440" y="121920"/>
                  </a:cubicBezTo>
                  <a:cubicBezTo>
                    <a:pt x="1250549" y="107601"/>
                    <a:pt x="1262918" y="89132"/>
                    <a:pt x="1280160" y="76200"/>
                  </a:cubicBezTo>
                  <a:cubicBezTo>
                    <a:pt x="1286933" y="71120"/>
                    <a:pt x="1293590" y="65881"/>
                    <a:pt x="1300480" y="60960"/>
                  </a:cubicBezTo>
                  <a:cubicBezTo>
                    <a:pt x="1305448" y="57411"/>
                    <a:pt x="1315720" y="50800"/>
                    <a:pt x="1315720" y="5080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34" name="Freeform: Shape 233">
              <a:extLst>
                <a:ext uri="{FF2B5EF4-FFF2-40B4-BE49-F238E27FC236}">
                  <a16:creationId xmlns:a16="http://schemas.microsoft.com/office/drawing/2014/main" id="{24E9A522-E33D-055F-ED37-A313C4B535EA}"/>
                </a:ext>
              </a:extLst>
            </p:cNvPr>
            <p:cNvSpPr/>
            <p:nvPr/>
          </p:nvSpPr>
          <p:spPr>
            <a:xfrm rot="4500102">
              <a:off x="9356182" y="3175936"/>
              <a:ext cx="479725" cy="180914"/>
            </a:xfrm>
            <a:custGeom>
              <a:avLst/>
              <a:gdLst>
                <a:gd name="connsiteX0" fmla="*/ 0 w 1300480"/>
                <a:gd name="connsiteY0" fmla="*/ 118952 h 190072"/>
                <a:gd name="connsiteX1" fmla="*/ 157480 w 1300480"/>
                <a:gd name="connsiteY1" fmla="*/ 17352 h 190072"/>
                <a:gd name="connsiteX2" fmla="*/ 213360 w 1300480"/>
                <a:gd name="connsiteY2" fmla="*/ 2112 h 190072"/>
                <a:gd name="connsiteX3" fmla="*/ 269240 w 1300480"/>
                <a:gd name="connsiteY3" fmla="*/ 63072 h 190072"/>
                <a:gd name="connsiteX4" fmla="*/ 314960 w 1300480"/>
                <a:gd name="connsiteY4" fmla="*/ 98632 h 190072"/>
                <a:gd name="connsiteX5" fmla="*/ 619760 w 1300480"/>
                <a:gd name="connsiteY5" fmla="*/ 42752 h 190072"/>
                <a:gd name="connsiteX6" fmla="*/ 762000 w 1300480"/>
                <a:gd name="connsiteY6" fmla="*/ 144352 h 190072"/>
                <a:gd name="connsiteX7" fmla="*/ 848360 w 1300480"/>
                <a:gd name="connsiteY7" fmla="*/ 190072 h 190072"/>
                <a:gd name="connsiteX8" fmla="*/ 904240 w 1300480"/>
                <a:gd name="connsiteY8" fmla="*/ 179912 h 190072"/>
                <a:gd name="connsiteX9" fmla="*/ 1071880 w 1300480"/>
                <a:gd name="connsiteY9" fmla="*/ 118952 h 190072"/>
                <a:gd name="connsiteX10" fmla="*/ 1102360 w 1300480"/>
                <a:gd name="connsiteY10" fmla="*/ 129112 h 190072"/>
                <a:gd name="connsiteX11" fmla="*/ 1137920 w 1300480"/>
                <a:gd name="connsiteY11" fmla="*/ 149432 h 190072"/>
                <a:gd name="connsiteX12" fmla="*/ 1188720 w 1300480"/>
                <a:gd name="connsiteY12" fmla="*/ 164672 h 190072"/>
                <a:gd name="connsiteX13" fmla="*/ 1244600 w 1300480"/>
                <a:gd name="connsiteY13" fmla="*/ 118952 h 190072"/>
                <a:gd name="connsiteX14" fmla="*/ 1300480 w 1300480"/>
                <a:gd name="connsiteY14" fmla="*/ 63072 h 19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480" h="190072">
                  <a:moveTo>
                    <a:pt x="0" y="118952"/>
                  </a:moveTo>
                  <a:cubicBezTo>
                    <a:pt x="52493" y="85085"/>
                    <a:pt x="102688" y="47357"/>
                    <a:pt x="157480" y="17352"/>
                  </a:cubicBezTo>
                  <a:cubicBezTo>
                    <a:pt x="174414" y="8079"/>
                    <a:pt x="195490" y="-5198"/>
                    <a:pt x="213360" y="2112"/>
                  </a:cubicBezTo>
                  <a:cubicBezTo>
                    <a:pt x="238873" y="12549"/>
                    <a:pt x="249255" y="44086"/>
                    <a:pt x="269240" y="63072"/>
                  </a:cubicBezTo>
                  <a:cubicBezTo>
                    <a:pt x="283238" y="76370"/>
                    <a:pt x="299720" y="86779"/>
                    <a:pt x="314960" y="98632"/>
                  </a:cubicBezTo>
                  <a:cubicBezTo>
                    <a:pt x="415299" y="58496"/>
                    <a:pt x="499973" y="12805"/>
                    <a:pt x="619760" y="42752"/>
                  </a:cubicBezTo>
                  <a:cubicBezTo>
                    <a:pt x="676287" y="56884"/>
                    <a:pt x="710505" y="117090"/>
                    <a:pt x="762000" y="144352"/>
                  </a:cubicBezTo>
                  <a:lnTo>
                    <a:pt x="848360" y="190072"/>
                  </a:lnTo>
                  <a:cubicBezTo>
                    <a:pt x="866987" y="186685"/>
                    <a:pt x="886336" y="186066"/>
                    <a:pt x="904240" y="179912"/>
                  </a:cubicBezTo>
                  <a:cubicBezTo>
                    <a:pt x="1144110" y="97457"/>
                    <a:pt x="911702" y="158997"/>
                    <a:pt x="1071880" y="118952"/>
                  </a:cubicBezTo>
                  <a:cubicBezTo>
                    <a:pt x="1082040" y="122339"/>
                    <a:pt x="1092636" y="124624"/>
                    <a:pt x="1102360" y="129112"/>
                  </a:cubicBezTo>
                  <a:cubicBezTo>
                    <a:pt x="1114756" y="134833"/>
                    <a:pt x="1125296" y="144234"/>
                    <a:pt x="1137920" y="149432"/>
                  </a:cubicBezTo>
                  <a:cubicBezTo>
                    <a:pt x="1154267" y="156163"/>
                    <a:pt x="1171787" y="159592"/>
                    <a:pt x="1188720" y="164672"/>
                  </a:cubicBezTo>
                  <a:cubicBezTo>
                    <a:pt x="1207347" y="149432"/>
                    <a:pt x="1227172" y="135550"/>
                    <a:pt x="1244600" y="118952"/>
                  </a:cubicBezTo>
                  <a:cubicBezTo>
                    <a:pt x="1304590" y="61819"/>
                    <a:pt x="1269685" y="63072"/>
                    <a:pt x="1300480" y="63072"/>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35" name="Freeform: Shape 234">
              <a:extLst>
                <a:ext uri="{FF2B5EF4-FFF2-40B4-BE49-F238E27FC236}">
                  <a16:creationId xmlns:a16="http://schemas.microsoft.com/office/drawing/2014/main" id="{88B6FC66-9AA1-C154-E0A6-AE4A36CC42D9}"/>
                </a:ext>
              </a:extLst>
            </p:cNvPr>
            <p:cNvSpPr/>
            <p:nvPr/>
          </p:nvSpPr>
          <p:spPr>
            <a:xfrm rot="5400000">
              <a:off x="9570198" y="3188048"/>
              <a:ext cx="500190" cy="228319"/>
            </a:xfrm>
            <a:custGeom>
              <a:avLst/>
              <a:gdLst>
                <a:gd name="connsiteX0" fmla="*/ 0 w 1503680"/>
                <a:gd name="connsiteY0" fmla="*/ 147320 h 239876"/>
                <a:gd name="connsiteX1" fmla="*/ 162560 w 1503680"/>
                <a:gd name="connsiteY1" fmla="*/ 20320 h 239876"/>
                <a:gd name="connsiteX2" fmla="*/ 187960 w 1503680"/>
                <a:gd name="connsiteY2" fmla="*/ 66040 h 239876"/>
                <a:gd name="connsiteX3" fmla="*/ 254000 w 1503680"/>
                <a:gd name="connsiteY3" fmla="*/ 172720 h 239876"/>
                <a:gd name="connsiteX4" fmla="*/ 553720 w 1503680"/>
                <a:gd name="connsiteY4" fmla="*/ 66040 h 239876"/>
                <a:gd name="connsiteX5" fmla="*/ 650240 w 1503680"/>
                <a:gd name="connsiteY5" fmla="*/ 182880 h 239876"/>
                <a:gd name="connsiteX6" fmla="*/ 695960 w 1503680"/>
                <a:gd name="connsiteY6" fmla="*/ 193040 h 239876"/>
                <a:gd name="connsiteX7" fmla="*/ 873760 w 1503680"/>
                <a:gd name="connsiteY7" fmla="*/ 96520 h 239876"/>
                <a:gd name="connsiteX8" fmla="*/ 909320 w 1503680"/>
                <a:gd name="connsiteY8" fmla="*/ 121920 h 239876"/>
                <a:gd name="connsiteX9" fmla="*/ 975360 w 1503680"/>
                <a:gd name="connsiteY9" fmla="*/ 223520 h 239876"/>
                <a:gd name="connsiteX10" fmla="*/ 995680 w 1503680"/>
                <a:gd name="connsiteY10" fmla="*/ 238760 h 239876"/>
                <a:gd name="connsiteX11" fmla="*/ 1198880 w 1503680"/>
                <a:gd name="connsiteY11" fmla="*/ 55880 h 239876"/>
                <a:gd name="connsiteX12" fmla="*/ 1270000 w 1503680"/>
                <a:gd name="connsiteY12" fmla="*/ 0 h 239876"/>
                <a:gd name="connsiteX13" fmla="*/ 1315720 w 1503680"/>
                <a:gd name="connsiteY13" fmla="*/ 86360 h 239876"/>
                <a:gd name="connsiteX14" fmla="*/ 1356360 w 1503680"/>
                <a:gd name="connsiteY14" fmla="*/ 167640 h 239876"/>
                <a:gd name="connsiteX15" fmla="*/ 1447800 w 1503680"/>
                <a:gd name="connsiteY15" fmla="*/ 208280 h 239876"/>
                <a:gd name="connsiteX16" fmla="*/ 1503680 w 1503680"/>
                <a:gd name="connsiteY16" fmla="*/ 218440 h 23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3680" h="239876">
                  <a:moveTo>
                    <a:pt x="0" y="147320"/>
                  </a:moveTo>
                  <a:cubicBezTo>
                    <a:pt x="54187" y="104987"/>
                    <a:pt x="99446" y="47613"/>
                    <a:pt x="162560" y="20320"/>
                  </a:cubicBezTo>
                  <a:cubicBezTo>
                    <a:pt x="178562" y="13400"/>
                    <a:pt x="180163" y="50447"/>
                    <a:pt x="187960" y="66040"/>
                  </a:cubicBezTo>
                  <a:cubicBezTo>
                    <a:pt x="240549" y="171217"/>
                    <a:pt x="201067" y="146253"/>
                    <a:pt x="254000" y="172720"/>
                  </a:cubicBezTo>
                  <a:cubicBezTo>
                    <a:pt x="363236" y="94695"/>
                    <a:pt x="392728" y="49612"/>
                    <a:pt x="553720" y="66040"/>
                  </a:cubicBezTo>
                  <a:cubicBezTo>
                    <a:pt x="591707" y="69916"/>
                    <a:pt x="627587" y="164224"/>
                    <a:pt x="650240" y="182880"/>
                  </a:cubicBezTo>
                  <a:cubicBezTo>
                    <a:pt x="662291" y="192805"/>
                    <a:pt x="680720" y="189653"/>
                    <a:pt x="695960" y="193040"/>
                  </a:cubicBezTo>
                  <a:cubicBezTo>
                    <a:pt x="733647" y="167915"/>
                    <a:pt x="821221" y="100898"/>
                    <a:pt x="873760" y="96520"/>
                  </a:cubicBezTo>
                  <a:cubicBezTo>
                    <a:pt x="888276" y="95310"/>
                    <a:pt x="897467" y="113453"/>
                    <a:pt x="909320" y="121920"/>
                  </a:cubicBezTo>
                  <a:cubicBezTo>
                    <a:pt x="931333" y="155787"/>
                    <a:pt x="951351" y="191037"/>
                    <a:pt x="975360" y="223520"/>
                  </a:cubicBezTo>
                  <a:cubicBezTo>
                    <a:pt x="980393" y="230329"/>
                    <a:pt x="988907" y="243840"/>
                    <a:pt x="995680" y="238760"/>
                  </a:cubicBezTo>
                  <a:cubicBezTo>
                    <a:pt x="1068581" y="184084"/>
                    <a:pt x="1130143" y="115706"/>
                    <a:pt x="1198880" y="55880"/>
                  </a:cubicBezTo>
                  <a:cubicBezTo>
                    <a:pt x="1221621" y="36086"/>
                    <a:pt x="1246293" y="18627"/>
                    <a:pt x="1270000" y="0"/>
                  </a:cubicBezTo>
                  <a:cubicBezTo>
                    <a:pt x="1285240" y="28787"/>
                    <a:pt x="1302070" y="56786"/>
                    <a:pt x="1315720" y="86360"/>
                  </a:cubicBezTo>
                  <a:cubicBezTo>
                    <a:pt x="1327570" y="112036"/>
                    <a:pt x="1328873" y="149714"/>
                    <a:pt x="1356360" y="167640"/>
                  </a:cubicBezTo>
                  <a:cubicBezTo>
                    <a:pt x="1384298" y="185861"/>
                    <a:pt x="1416267" y="197407"/>
                    <a:pt x="1447800" y="208280"/>
                  </a:cubicBezTo>
                  <a:cubicBezTo>
                    <a:pt x="1465698" y="214452"/>
                    <a:pt x="1485053" y="215053"/>
                    <a:pt x="1503680" y="21844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grpSp>
      <p:grpSp>
        <p:nvGrpSpPr>
          <p:cNvPr id="27" name="Group 26">
            <a:extLst>
              <a:ext uri="{FF2B5EF4-FFF2-40B4-BE49-F238E27FC236}">
                <a16:creationId xmlns:a16="http://schemas.microsoft.com/office/drawing/2014/main" id="{A8BB5D29-37A5-92F1-2B87-D67BEE781C94}"/>
              </a:ext>
            </a:extLst>
          </p:cNvPr>
          <p:cNvGrpSpPr/>
          <p:nvPr/>
        </p:nvGrpSpPr>
        <p:grpSpPr>
          <a:xfrm>
            <a:off x="10499571" y="258516"/>
            <a:ext cx="307777" cy="3149531"/>
            <a:chOff x="10499571" y="258516"/>
            <a:chExt cx="307777" cy="3149531"/>
          </a:xfrm>
        </p:grpSpPr>
        <p:cxnSp>
          <p:nvCxnSpPr>
            <p:cNvPr id="26" name="Straight Connector 25">
              <a:extLst>
                <a:ext uri="{FF2B5EF4-FFF2-40B4-BE49-F238E27FC236}">
                  <a16:creationId xmlns:a16="http://schemas.microsoft.com/office/drawing/2014/main" id="{8AECFCED-C673-4D0B-977F-7620A8897D43}"/>
                </a:ext>
              </a:extLst>
            </p:cNvPr>
            <p:cNvCxnSpPr>
              <a:cxnSpLocks/>
            </p:cNvCxnSpPr>
            <p:nvPr/>
          </p:nvCxnSpPr>
          <p:spPr>
            <a:xfrm>
              <a:off x="10539576" y="655829"/>
              <a:ext cx="0" cy="2752218"/>
            </a:xfrm>
            <a:prstGeom prst="line">
              <a:avLst/>
            </a:prstGeom>
            <a:ln w="57150">
              <a:solidFill>
                <a:srgbClr val="FFFF99"/>
              </a:solidFill>
              <a:prstDash val="dash"/>
            </a:ln>
          </p:spPr>
          <p:style>
            <a:lnRef idx="1">
              <a:schemeClr val="accent1"/>
            </a:lnRef>
            <a:fillRef idx="0">
              <a:schemeClr val="accent1"/>
            </a:fillRef>
            <a:effectRef idx="0">
              <a:schemeClr val="accent1"/>
            </a:effectRef>
            <a:fontRef idx="minor">
              <a:schemeClr val="tx1"/>
            </a:fontRef>
          </p:style>
        </p:cxnSp>
        <p:sp>
          <p:nvSpPr>
            <p:cNvPr id="217" name="TextBox 216">
              <a:extLst>
                <a:ext uri="{FF2B5EF4-FFF2-40B4-BE49-F238E27FC236}">
                  <a16:creationId xmlns:a16="http://schemas.microsoft.com/office/drawing/2014/main" id="{8430B6A7-2552-5EFA-C887-A870B301E2DF}"/>
                </a:ext>
              </a:extLst>
            </p:cNvPr>
            <p:cNvSpPr txBox="1"/>
            <p:nvPr/>
          </p:nvSpPr>
          <p:spPr>
            <a:xfrm rot="16200000">
              <a:off x="9818279" y="939808"/>
              <a:ext cx="1670361" cy="307777"/>
            </a:xfrm>
            <a:prstGeom prst="rect">
              <a:avLst/>
            </a:prstGeom>
            <a:noFill/>
          </p:spPr>
          <p:txBody>
            <a:bodyPr wrap="square" rtlCol="1">
              <a:spAutoFit/>
            </a:bodyPr>
            <a:lstStyle/>
            <a:p>
              <a:r>
                <a:rPr lang="en-US" sz="1400" b="1" dirty="0">
                  <a:solidFill>
                    <a:srgbClr val="FFFF99"/>
                  </a:solidFill>
                </a:rPr>
                <a:t> back-plane</a:t>
              </a:r>
            </a:p>
          </p:txBody>
        </p:sp>
      </p:grpSp>
      <p:sp>
        <p:nvSpPr>
          <p:cNvPr id="220" name="TextBox 219">
            <a:extLst>
              <a:ext uri="{FF2B5EF4-FFF2-40B4-BE49-F238E27FC236}">
                <a16:creationId xmlns:a16="http://schemas.microsoft.com/office/drawing/2014/main" id="{96124FB9-912C-4BDB-1650-16A575AC07E2}"/>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grpSp>
        <p:nvGrpSpPr>
          <p:cNvPr id="46" name="Group 45">
            <a:extLst>
              <a:ext uri="{FF2B5EF4-FFF2-40B4-BE49-F238E27FC236}">
                <a16:creationId xmlns:a16="http://schemas.microsoft.com/office/drawing/2014/main" id="{F8133FAF-307A-8BD6-4F90-D9648153A80E}"/>
              </a:ext>
            </a:extLst>
          </p:cNvPr>
          <p:cNvGrpSpPr/>
          <p:nvPr/>
        </p:nvGrpSpPr>
        <p:grpSpPr>
          <a:xfrm>
            <a:off x="-19189" y="4781721"/>
            <a:ext cx="3755064" cy="1065959"/>
            <a:chOff x="-19189" y="4781721"/>
            <a:chExt cx="3755064" cy="1065959"/>
          </a:xfrm>
        </p:grpSpPr>
        <p:grpSp>
          <p:nvGrpSpPr>
            <p:cNvPr id="39" name="Group 38">
              <a:extLst>
                <a:ext uri="{FF2B5EF4-FFF2-40B4-BE49-F238E27FC236}">
                  <a16:creationId xmlns:a16="http://schemas.microsoft.com/office/drawing/2014/main" id="{03A50764-1E5B-2330-F4C9-8AD95DA5DB85}"/>
                </a:ext>
              </a:extLst>
            </p:cNvPr>
            <p:cNvGrpSpPr/>
            <p:nvPr/>
          </p:nvGrpSpPr>
          <p:grpSpPr>
            <a:xfrm>
              <a:off x="-19189" y="4781721"/>
              <a:ext cx="3755064" cy="1065959"/>
              <a:chOff x="-19189" y="4781721"/>
              <a:chExt cx="3755064" cy="1065959"/>
            </a:xfrm>
          </p:grpSpPr>
          <p:grpSp>
            <p:nvGrpSpPr>
              <p:cNvPr id="211" name="Group 210">
                <a:extLst>
                  <a:ext uri="{FF2B5EF4-FFF2-40B4-BE49-F238E27FC236}">
                    <a16:creationId xmlns:a16="http://schemas.microsoft.com/office/drawing/2014/main" id="{8E16F768-627D-8DE2-FC31-1EE20F907F80}"/>
                  </a:ext>
                </a:extLst>
              </p:cNvPr>
              <p:cNvGrpSpPr/>
              <p:nvPr/>
            </p:nvGrpSpPr>
            <p:grpSpPr>
              <a:xfrm>
                <a:off x="-19189" y="4781721"/>
                <a:ext cx="1445994" cy="1048392"/>
                <a:chOff x="6799873" y="4343885"/>
                <a:chExt cx="2164606" cy="1552090"/>
              </a:xfrm>
            </p:grpSpPr>
            <p:pic>
              <p:nvPicPr>
                <p:cNvPr id="212" name="Picture 211">
                  <a:extLst>
                    <a:ext uri="{FF2B5EF4-FFF2-40B4-BE49-F238E27FC236}">
                      <a16:creationId xmlns:a16="http://schemas.microsoft.com/office/drawing/2014/main" id="{94EF5F01-8A17-A563-968D-B0534C98CF64}"/>
                    </a:ext>
                  </a:extLst>
                </p:cNvPr>
                <p:cNvPicPr>
                  <a:picLocks noChangeAspect="1"/>
                </p:cNvPicPr>
                <p:nvPr/>
              </p:nvPicPr>
              <p:blipFill rotWithShape="1">
                <a:blip r:embed="rId4">
                  <a:extLst>
                    <a:ext uri="{28A0092B-C50C-407E-A947-70E740481C1C}">
                      <a14:useLocalDpi xmlns:a14="http://schemas.microsoft.com/office/drawing/2010/main" val="0"/>
                    </a:ext>
                  </a:extLst>
                </a:blip>
                <a:srcRect l="8584" t="5894" r="24698" b="17557"/>
                <a:stretch/>
              </p:blipFill>
              <p:spPr>
                <a:xfrm>
                  <a:off x="6799873" y="4343885"/>
                  <a:ext cx="1620910" cy="1522083"/>
                </a:xfrm>
                <a:prstGeom prst="rect">
                  <a:avLst/>
                </a:prstGeom>
              </p:spPr>
            </p:pic>
            <p:sp>
              <p:nvSpPr>
                <p:cNvPr id="213" name="TextBox 212">
                  <a:extLst>
                    <a:ext uri="{FF2B5EF4-FFF2-40B4-BE49-F238E27FC236}">
                      <a16:creationId xmlns:a16="http://schemas.microsoft.com/office/drawing/2014/main" id="{E5C86230-6BB1-7A90-6396-082122D66FD4}"/>
                    </a:ext>
                  </a:extLst>
                </p:cNvPr>
                <p:cNvSpPr txBox="1"/>
                <p:nvPr/>
              </p:nvSpPr>
              <p:spPr>
                <a:xfrm>
                  <a:off x="6915238" y="4442819"/>
                  <a:ext cx="2049241" cy="455648"/>
                </a:xfrm>
                <a:prstGeom prst="rect">
                  <a:avLst/>
                </a:prstGeom>
                <a:noFill/>
                <a:ln>
                  <a:noFill/>
                </a:ln>
              </p:spPr>
              <p:txBody>
                <a:bodyPr wrap="square" rtlCol="1">
                  <a:spAutoFit/>
                </a:bodyPr>
                <a:lstStyle/>
                <a:p>
                  <a:r>
                    <a:rPr lang="en-US" sz="1400" b="1" dirty="0">
                      <a:solidFill>
                        <a:srgbClr val="FF0000"/>
                      </a:solidFill>
                      <a:latin typeface="+mn-lt"/>
                    </a:rPr>
                    <a:t>output wave</a:t>
                  </a:r>
                </a:p>
              </p:txBody>
            </p:sp>
            <p:sp>
              <p:nvSpPr>
                <p:cNvPr id="214" name="Rectangle 213">
                  <a:extLst>
                    <a:ext uri="{FF2B5EF4-FFF2-40B4-BE49-F238E27FC236}">
                      <a16:creationId xmlns:a16="http://schemas.microsoft.com/office/drawing/2014/main" id="{BF3762C5-40D7-356F-28B6-1A9533DC24BA}"/>
                    </a:ext>
                  </a:extLst>
                </p:cNvPr>
                <p:cNvSpPr/>
                <p:nvPr/>
              </p:nvSpPr>
              <p:spPr>
                <a:xfrm>
                  <a:off x="7066365" y="4525569"/>
                  <a:ext cx="1387073" cy="137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4AD89213-F36D-BD99-96C0-9641CF573DA1}"/>
                      </a:ext>
                    </a:extLst>
                  </p:cNvPr>
                  <p:cNvSpPr txBox="1"/>
                  <p:nvPr/>
                </p:nvSpPr>
                <p:spPr>
                  <a:xfrm>
                    <a:off x="1361952" y="4914891"/>
                    <a:ext cx="656484"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a:solidFill>
                                <a:schemeClr val="bg1"/>
                              </a:solidFill>
                              <a:latin typeface="Cambria Math" panose="02040503050406030204" pitchFamily="18" charset="0"/>
                              <a:ea typeface="Cambria Math" panose="02040503050406030204" pitchFamily="18" charset="0"/>
                            </a:rPr>
                            <m:t>𝓣</m:t>
                          </m:r>
                        </m:oMath>
                      </m:oMathPara>
                    </a14:m>
                    <a:endParaRPr lang="en-US" sz="6000" b="1" dirty="0">
                      <a:solidFill>
                        <a:schemeClr val="bg1"/>
                      </a:solidFill>
                    </a:endParaRPr>
                  </a:p>
                </p:txBody>
              </p:sp>
            </mc:Choice>
            <mc:Fallback xmlns="">
              <p:sp>
                <p:nvSpPr>
                  <p:cNvPr id="215" name="TextBox 214">
                    <a:extLst>
                      <a:ext uri="{FF2B5EF4-FFF2-40B4-BE49-F238E27FC236}">
                        <a16:creationId xmlns:a16="http://schemas.microsoft.com/office/drawing/2014/main" id="{4AD89213-F36D-BD99-96C0-9641CF573DA1}"/>
                      </a:ext>
                    </a:extLst>
                  </p:cNvPr>
                  <p:cNvSpPr txBox="1">
                    <a:spLocks noRot="1" noChangeAspect="1" noMove="1" noResize="1" noEditPoints="1" noAdjustHandles="1" noChangeArrowheads="1" noChangeShapeType="1" noTextEdit="1"/>
                  </p:cNvSpPr>
                  <p:nvPr/>
                </p:nvSpPr>
                <p:spPr>
                  <a:xfrm>
                    <a:off x="1361952" y="4914891"/>
                    <a:ext cx="656484" cy="83099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6FC1A056-17E4-DD0E-39F8-6A6B0A637BF0}"/>
                      </a:ext>
                    </a:extLst>
                  </p:cNvPr>
                  <p:cNvSpPr txBox="1"/>
                  <p:nvPr/>
                </p:nvSpPr>
                <p:spPr>
                  <a:xfrm>
                    <a:off x="771220" y="4931055"/>
                    <a:ext cx="101269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solidFill>
                                <a:schemeClr val="bg1"/>
                              </a:solidFill>
                              <a:latin typeface="Cambria Math" panose="02040503050406030204" pitchFamily="18" charset="0"/>
                            </a:rPr>
                            <m:t>=</m:t>
                          </m:r>
                        </m:oMath>
                      </m:oMathPara>
                    </a14:m>
                    <a:endParaRPr lang="en-US" sz="4400" b="1" dirty="0">
                      <a:solidFill>
                        <a:schemeClr val="bg1"/>
                      </a:solidFill>
                    </a:endParaRPr>
                  </a:p>
                </p:txBody>
              </p:sp>
            </mc:Choice>
            <mc:Fallback xmlns="">
              <p:sp>
                <p:nvSpPr>
                  <p:cNvPr id="216" name="TextBox 215">
                    <a:extLst>
                      <a:ext uri="{FF2B5EF4-FFF2-40B4-BE49-F238E27FC236}">
                        <a16:creationId xmlns:a16="http://schemas.microsoft.com/office/drawing/2014/main" id="{6FC1A056-17E4-DD0E-39F8-6A6B0A637BF0}"/>
                      </a:ext>
                    </a:extLst>
                  </p:cNvPr>
                  <p:cNvSpPr txBox="1">
                    <a:spLocks noRot="1" noChangeAspect="1" noMove="1" noResize="1" noEditPoints="1" noAdjustHandles="1" noChangeArrowheads="1" noChangeShapeType="1" noTextEdit="1"/>
                  </p:cNvSpPr>
                  <p:nvPr/>
                </p:nvSpPr>
                <p:spPr>
                  <a:xfrm>
                    <a:off x="771220" y="4931055"/>
                    <a:ext cx="1012692" cy="769441"/>
                  </a:xfrm>
                  <a:prstGeom prst="rect">
                    <a:avLst/>
                  </a:prstGeom>
                  <a:blipFill>
                    <a:blip r:embed="rId18"/>
                    <a:stretch>
                      <a:fillRect/>
                    </a:stretch>
                  </a:blipFill>
                </p:spPr>
                <p:txBody>
                  <a:bodyPr/>
                  <a:lstStyle/>
                  <a:p>
                    <a:r>
                      <a:rPr lang="en-US">
                        <a:noFill/>
                      </a:rPr>
                      <a:t> </a:t>
                    </a:r>
                  </a:p>
                </p:txBody>
              </p:sp>
            </mc:Fallback>
          </mc:AlternateContent>
          <p:grpSp>
            <p:nvGrpSpPr>
              <p:cNvPr id="224" name="Group 223">
                <a:extLst>
                  <a:ext uri="{FF2B5EF4-FFF2-40B4-BE49-F238E27FC236}">
                    <a16:creationId xmlns:a16="http://schemas.microsoft.com/office/drawing/2014/main" id="{98A5ABD0-F816-F6F4-C2C2-D104135ECDF7}"/>
                  </a:ext>
                </a:extLst>
              </p:cNvPr>
              <p:cNvGrpSpPr/>
              <p:nvPr/>
            </p:nvGrpSpPr>
            <p:grpSpPr>
              <a:xfrm>
                <a:off x="2366947" y="4859107"/>
                <a:ext cx="1368928" cy="988573"/>
                <a:chOff x="3831073" y="2583510"/>
                <a:chExt cx="2013483" cy="1464594"/>
              </a:xfrm>
            </p:grpSpPr>
            <p:pic>
              <p:nvPicPr>
                <p:cNvPr id="225" name="Picture 224">
                  <a:extLst>
                    <a:ext uri="{FF2B5EF4-FFF2-40B4-BE49-F238E27FC236}">
                      <a16:creationId xmlns:a16="http://schemas.microsoft.com/office/drawing/2014/main" id="{7E06440C-4941-0E35-19F4-CD484481D35B}"/>
                    </a:ext>
                  </a:extLst>
                </p:cNvPr>
                <p:cNvPicPr>
                  <a:picLocks/>
                </p:cNvPicPr>
                <p:nvPr/>
              </p:nvPicPr>
              <p:blipFill rotWithShape="1">
                <a:blip r:embed="rId19" cstate="print">
                  <a:extLst>
                    <a:ext uri="{28A0092B-C50C-407E-A947-70E740481C1C}">
                      <a14:useLocalDpi xmlns:a14="http://schemas.microsoft.com/office/drawing/2010/main" val="0"/>
                    </a:ext>
                  </a:extLst>
                </a:blip>
                <a:srcRect l="12162" t="11460" r="20076" b="19718"/>
                <a:stretch/>
              </p:blipFill>
              <p:spPr>
                <a:xfrm>
                  <a:off x="3886509" y="2583510"/>
                  <a:ext cx="1562355" cy="1457355"/>
                </a:xfrm>
                <a:prstGeom prst="rect">
                  <a:avLst/>
                </a:prstGeom>
              </p:spPr>
            </p:pic>
            <p:sp>
              <p:nvSpPr>
                <p:cNvPr id="226" name="TextBox 225">
                  <a:extLst>
                    <a:ext uri="{FF2B5EF4-FFF2-40B4-BE49-F238E27FC236}">
                      <a16:creationId xmlns:a16="http://schemas.microsoft.com/office/drawing/2014/main" id="{71EBE950-9166-71A0-C8B1-CEAA40F39AAD}"/>
                    </a:ext>
                  </a:extLst>
                </p:cNvPr>
                <p:cNvSpPr txBox="1"/>
                <p:nvPr/>
              </p:nvSpPr>
              <p:spPr>
                <a:xfrm>
                  <a:off x="3831073" y="2594860"/>
                  <a:ext cx="2013483" cy="455979"/>
                </a:xfrm>
                <a:prstGeom prst="rect">
                  <a:avLst/>
                </a:prstGeom>
                <a:noFill/>
              </p:spPr>
              <p:txBody>
                <a:bodyPr wrap="square" rtlCol="1">
                  <a:spAutoFit/>
                </a:bodyPr>
                <a:lstStyle/>
                <a:p>
                  <a:r>
                    <a:rPr lang="en-US" sz="1400" b="1" dirty="0">
                      <a:solidFill>
                        <a:srgbClr val="FFC000"/>
                      </a:solidFill>
                      <a:latin typeface="+mn-lt"/>
                    </a:rPr>
                    <a:t>input wave</a:t>
                  </a:r>
                </a:p>
              </p:txBody>
            </p:sp>
            <p:sp>
              <p:nvSpPr>
                <p:cNvPr id="227" name="Rectangle 226">
                  <a:extLst>
                    <a:ext uri="{FF2B5EF4-FFF2-40B4-BE49-F238E27FC236}">
                      <a16:creationId xmlns:a16="http://schemas.microsoft.com/office/drawing/2014/main" id="{FB586627-DC01-D6E0-ACDE-1FBF4025C5B8}"/>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1A198BD-EAB9-EB84-1993-158BEEADDA2F}"/>
                    </a:ext>
                  </a:extLst>
                </p:cNvPr>
                <p:cNvSpPr txBox="1"/>
                <p:nvPr/>
              </p:nvSpPr>
              <p:spPr>
                <a:xfrm>
                  <a:off x="1933480" y="4800821"/>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3" name="TextBox 2">
                  <a:extLst>
                    <a:ext uri="{FF2B5EF4-FFF2-40B4-BE49-F238E27FC236}">
                      <a16:creationId xmlns:a16="http://schemas.microsoft.com/office/drawing/2014/main" id="{01A198BD-EAB9-EB84-1993-158BEEADDA2F}"/>
                    </a:ext>
                  </a:extLst>
                </p:cNvPr>
                <p:cNvSpPr txBox="1">
                  <a:spLocks noRot="1" noChangeAspect="1" noMove="1" noResize="1" noEditPoints="1" noAdjustHandles="1" noChangeArrowheads="1" noChangeShapeType="1" noTextEdit="1"/>
                </p:cNvSpPr>
                <p:nvPr/>
              </p:nvSpPr>
              <p:spPr>
                <a:xfrm>
                  <a:off x="1933480" y="4800821"/>
                  <a:ext cx="334341" cy="1015663"/>
                </a:xfrm>
                <a:prstGeom prst="rect">
                  <a:avLst/>
                </a:prstGeom>
                <a:blipFill>
                  <a:blip r:embed="rId20"/>
                  <a:stretch>
                    <a:fillRect/>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BF591D50-EA27-BF47-DB89-6A153C7D06E8}"/>
              </a:ext>
            </a:extLst>
          </p:cNvPr>
          <p:cNvGrpSpPr/>
          <p:nvPr/>
        </p:nvGrpSpPr>
        <p:grpSpPr>
          <a:xfrm>
            <a:off x="-43573" y="3471451"/>
            <a:ext cx="3464405" cy="1120047"/>
            <a:chOff x="-43573" y="3471451"/>
            <a:chExt cx="3464405" cy="1120047"/>
          </a:xfrm>
        </p:grpSpPr>
        <p:grpSp>
          <p:nvGrpSpPr>
            <p:cNvPr id="38" name="Group 37">
              <a:extLst>
                <a:ext uri="{FF2B5EF4-FFF2-40B4-BE49-F238E27FC236}">
                  <a16:creationId xmlns:a16="http://schemas.microsoft.com/office/drawing/2014/main" id="{46820157-8415-E940-D95D-25724D41A1D0}"/>
                </a:ext>
              </a:extLst>
            </p:cNvPr>
            <p:cNvGrpSpPr/>
            <p:nvPr/>
          </p:nvGrpSpPr>
          <p:grpSpPr>
            <a:xfrm>
              <a:off x="-43573" y="3471451"/>
              <a:ext cx="3464405" cy="1067841"/>
              <a:chOff x="-43573" y="3471451"/>
              <a:chExt cx="3464405" cy="1067841"/>
            </a:xfrm>
          </p:grpSpPr>
          <p:grpSp>
            <p:nvGrpSpPr>
              <p:cNvPr id="194" name="Group 193">
                <a:extLst>
                  <a:ext uri="{FF2B5EF4-FFF2-40B4-BE49-F238E27FC236}">
                    <a16:creationId xmlns:a16="http://schemas.microsoft.com/office/drawing/2014/main" id="{2C26235F-4AC5-E758-B94D-1B847D52C264}"/>
                  </a:ext>
                </a:extLst>
              </p:cNvPr>
              <p:cNvGrpSpPr/>
              <p:nvPr/>
            </p:nvGrpSpPr>
            <p:grpSpPr>
              <a:xfrm>
                <a:off x="-43573" y="3477177"/>
                <a:ext cx="1445994" cy="1048392"/>
                <a:chOff x="6799873" y="4343885"/>
                <a:chExt cx="2164606" cy="1552090"/>
              </a:xfrm>
            </p:grpSpPr>
            <p:pic>
              <p:nvPicPr>
                <p:cNvPr id="195" name="Picture 194">
                  <a:extLst>
                    <a:ext uri="{FF2B5EF4-FFF2-40B4-BE49-F238E27FC236}">
                      <a16:creationId xmlns:a16="http://schemas.microsoft.com/office/drawing/2014/main" id="{26632033-5B79-A659-A13F-C7B0B5B79A94}"/>
                    </a:ext>
                  </a:extLst>
                </p:cNvPr>
                <p:cNvPicPr>
                  <a:picLocks noChangeAspect="1"/>
                </p:cNvPicPr>
                <p:nvPr/>
              </p:nvPicPr>
              <p:blipFill rotWithShape="1">
                <a:blip r:embed="rId4">
                  <a:extLst>
                    <a:ext uri="{28A0092B-C50C-407E-A947-70E740481C1C}">
                      <a14:useLocalDpi xmlns:a14="http://schemas.microsoft.com/office/drawing/2010/main" val="0"/>
                    </a:ext>
                  </a:extLst>
                </a:blip>
                <a:srcRect l="8584" t="5894" r="24698" b="17557"/>
                <a:stretch/>
              </p:blipFill>
              <p:spPr>
                <a:xfrm>
                  <a:off x="6799873" y="4343885"/>
                  <a:ext cx="1620910" cy="1522083"/>
                </a:xfrm>
                <a:prstGeom prst="rect">
                  <a:avLst/>
                </a:prstGeom>
              </p:spPr>
            </p:pic>
            <p:sp>
              <p:nvSpPr>
                <p:cNvPr id="198" name="TextBox 197">
                  <a:extLst>
                    <a:ext uri="{FF2B5EF4-FFF2-40B4-BE49-F238E27FC236}">
                      <a16:creationId xmlns:a16="http://schemas.microsoft.com/office/drawing/2014/main" id="{1BDF8061-4FAE-5B71-9F8C-14D2C875EB02}"/>
                    </a:ext>
                  </a:extLst>
                </p:cNvPr>
                <p:cNvSpPr txBox="1"/>
                <p:nvPr/>
              </p:nvSpPr>
              <p:spPr>
                <a:xfrm>
                  <a:off x="6915238" y="4442819"/>
                  <a:ext cx="2049241" cy="455648"/>
                </a:xfrm>
                <a:prstGeom prst="rect">
                  <a:avLst/>
                </a:prstGeom>
                <a:noFill/>
                <a:ln>
                  <a:noFill/>
                </a:ln>
              </p:spPr>
              <p:txBody>
                <a:bodyPr wrap="square" rtlCol="1">
                  <a:spAutoFit/>
                </a:bodyPr>
                <a:lstStyle/>
                <a:p>
                  <a:r>
                    <a:rPr lang="en-US" sz="1400" b="1" dirty="0">
                      <a:solidFill>
                        <a:srgbClr val="FF0000"/>
                      </a:solidFill>
                      <a:latin typeface="+mn-lt"/>
                    </a:rPr>
                    <a:t>output wave</a:t>
                  </a:r>
                </a:p>
              </p:txBody>
            </p:sp>
            <p:sp>
              <p:nvSpPr>
                <p:cNvPr id="199" name="Rectangle 198">
                  <a:extLst>
                    <a:ext uri="{FF2B5EF4-FFF2-40B4-BE49-F238E27FC236}">
                      <a16:creationId xmlns:a16="http://schemas.microsoft.com/office/drawing/2014/main" id="{46C97E6B-AD3E-97C2-506C-74A48D08953C}"/>
                    </a:ext>
                  </a:extLst>
                </p:cNvPr>
                <p:cNvSpPr/>
                <p:nvPr/>
              </p:nvSpPr>
              <p:spPr>
                <a:xfrm>
                  <a:off x="7066365" y="4525569"/>
                  <a:ext cx="1387073" cy="137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3BA3476A-664C-038B-F0F7-3ABABB4DC86F}"/>
                      </a:ext>
                    </a:extLst>
                  </p:cNvPr>
                  <p:cNvSpPr txBox="1"/>
                  <p:nvPr/>
                </p:nvSpPr>
                <p:spPr>
                  <a:xfrm>
                    <a:off x="1338728" y="3471451"/>
                    <a:ext cx="1685197" cy="1015663"/>
                  </a:xfrm>
                  <a:prstGeom prst="rect">
                    <a:avLst/>
                  </a:prstGeom>
                  <a:noFill/>
                </p:spPr>
                <p:txBody>
                  <a:bodyPr wrap="square" rtlCol="0">
                    <a:spAutoFit/>
                  </a:bodyPr>
                  <a:lstStyle/>
                  <a:p>
                    <a14:m>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𝒐</m:t>
                            </m:r>
                          </m:sup>
                        </m:sSup>
                      </m:oMath>
                    </a14:m>
                    <a:r>
                      <a:rPr lang="en-US" sz="6000" b="1" dirty="0">
                        <a:solidFill>
                          <a:schemeClr val="bg1"/>
                        </a:solidFill>
                        <a:ea typeface="Cambria Math" panose="02040503050406030204" pitchFamily="18" charset="0"/>
                      </a:rPr>
                      <a:t> </a:t>
                    </a:r>
                    <a14:m>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a14:m>
                    <a:endParaRPr lang="en-US" sz="6000" b="1" dirty="0">
                      <a:solidFill>
                        <a:schemeClr val="bg1"/>
                      </a:solidFill>
                    </a:endParaRPr>
                  </a:p>
                </p:txBody>
              </p:sp>
            </mc:Choice>
            <mc:Fallback xmlns="">
              <p:sp>
                <p:nvSpPr>
                  <p:cNvPr id="201" name="TextBox 200">
                    <a:extLst>
                      <a:ext uri="{FF2B5EF4-FFF2-40B4-BE49-F238E27FC236}">
                        <a16:creationId xmlns:a16="http://schemas.microsoft.com/office/drawing/2014/main" id="{3BA3476A-664C-038B-F0F7-3ABABB4DC86F}"/>
                      </a:ext>
                    </a:extLst>
                  </p:cNvPr>
                  <p:cNvSpPr txBox="1">
                    <a:spLocks noRot="1" noChangeAspect="1" noMove="1" noResize="1" noEditPoints="1" noAdjustHandles="1" noChangeArrowheads="1" noChangeShapeType="1" noTextEdit="1"/>
                  </p:cNvSpPr>
                  <p:nvPr/>
                </p:nvSpPr>
                <p:spPr>
                  <a:xfrm>
                    <a:off x="1338728" y="3471451"/>
                    <a:ext cx="1685197" cy="1015663"/>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463310D0-9444-0E46-7058-9145BC0D3ABC}"/>
                      </a:ext>
                    </a:extLst>
                  </p:cNvPr>
                  <p:cNvSpPr txBox="1"/>
                  <p:nvPr/>
                </p:nvSpPr>
                <p:spPr>
                  <a:xfrm>
                    <a:off x="746836" y="3626511"/>
                    <a:ext cx="101269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solidFill>
                                <a:schemeClr val="bg1"/>
                              </a:solidFill>
                              <a:latin typeface="Cambria Math" panose="02040503050406030204" pitchFamily="18" charset="0"/>
                            </a:rPr>
                            <m:t>=</m:t>
                          </m:r>
                        </m:oMath>
                      </m:oMathPara>
                    </a14:m>
                    <a:endParaRPr lang="en-US" sz="4400" b="1" dirty="0">
                      <a:solidFill>
                        <a:schemeClr val="bg1"/>
                      </a:solidFill>
                    </a:endParaRPr>
                  </a:p>
                </p:txBody>
              </p:sp>
            </mc:Choice>
            <mc:Fallback xmlns="">
              <p:sp>
                <p:nvSpPr>
                  <p:cNvPr id="206" name="TextBox 205">
                    <a:extLst>
                      <a:ext uri="{FF2B5EF4-FFF2-40B4-BE49-F238E27FC236}">
                        <a16:creationId xmlns:a16="http://schemas.microsoft.com/office/drawing/2014/main" id="{463310D0-9444-0E46-7058-9145BC0D3ABC}"/>
                      </a:ext>
                    </a:extLst>
                  </p:cNvPr>
                  <p:cNvSpPr txBox="1">
                    <a:spLocks noRot="1" noChangeAspect="1" noMove="1" noResize="1" noEditPoints="1" noAdjustHandles="1" noChangeArrowheads="1" noChangeShapeType="1" noTextEdit="1"/>
                  </p:cNvSpPr>
                  <p:nvPr/>
                </p:nvSpPr>
                <p:spPr>
                  <a:xfrm>
                    <a:off x="746836" y="3626511"/>
                    <a:ext cx="1012692" cy="769441"/>
                  </a:xfrm>
                  <a:prstGeom prst="rect">
                    <a:avLst/>
                  </a:prstGeom>
                  <a:blipFill>
                    <a:blip r:embed="rId11"/>
                    <a:stretch>
                      <a:fillRect/>
                    </a:stretch>
                  </a:blipFill>
                </p:spPr>
                <p:txBody>
                  <a:bodyPr/>
                  <a:lstStyle/>
                  <a:p>
                    <a:r>
                      <a:rPr lang="en-US">
                        <a:noFill/>
                      </a:rPr>
                      <a:t> </a:t>
                    </a:r>
                  </a:p>
                </p:txBody>
              </p:sp>
            </mc:Fallback>
          </mc:AlternateContent>
          <p:grpSp>
            <p:nvGrpSpPr>
              <p:cNvPr id="207" name="Group 206">
                <a:extLst>
                  <a:ext uri="{FF2B5EF4-FFF2-40B4-BE49-F238E27FC236}">
                    <a16:creationId xmlns:a16="http://schemas.microsoft.com/office/drawing/2014/main" id="{D1FED8E6-4E6A-03DD-B1B0-4970DF908C44}"/>
                  </a:ext>
                </a:extLst>
              </p:cNvPr>
              <p:cNvGrpSpPr/>
              <p:nvPr/>
            </p:nvGrpSpPr>
            <p:grpSpPr>
              <a:xfrm>
                <a:off x="2383103" y="3550719"/>
                <a:ext cx="1037729" cy="988573"/>
                <a:chOff x="10307735" y="3688827"/>
                <a:chExt cx="1630889" cy="1460066"/>
              </a:xfrm>
            </p:grpSpPr>
            <p:sp>
              <p:nvSpPr>
                <p:cNvPr id="208" name="Rectangle 207">
                  <a:extLst>
                    <a:ext uri="{FF2B5EF4-FFF2-40B4-BE49-F238E27FC236}">
                      <a16:creationId xmlns:a16="http://schemas.microsoft.com/office/drawing/2014/main" id="{98927F83-0646-B453-82F9-606B6197F0D8}"/>
                    </a:ext>
                  </a:extLst>
                </p:cNvPr>
                <p:cNvSpPr/>
                <p:nvPr/>
              </p:nvSpPr>
              <p:spPr>
                <a:xfrm>
                  <a:off x="10307735" y="3774036"/>
                  <a:ext cx="1526549" cy="1374857"/>
                </a:xfrm>
                <a:prstGeom prst="rect">
                  <a:avLst/>
                </a:prstGeom>
                <a:solidFill>
                  <a:schemeClr val="tx1"/>
                </a:solid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pic>
              <p:nvPicPr>
                <p:cNvPr id="209" name="Picture 208">
                  <a:extLst>
                    <a:ext uri="{FF2B5EF4-FFF2-40B4-BE49-F238E27FC236}">
                      <a16:creationId xmlns:a16="http://schemas.microsoft.com/office/drawing/2014/main" id="{3B5C378B-0CDE-7B78-A148-B6942EAC6664}"/>
                    </a:ext>
                  </a:extLst>
                </p:cNvPr>
                <p:cNvPicPr>
                  <a:picLocks noChangeAspect="1"/>
                </p:cNvPicPr>
                <p:nvPr/>
              </p:nvPicPr>
              <p:blipFill rotWithShape="1">
                <a:blip r:embed="rId6">
                  <a:duotone>
                    <a:prstClr val="black"/>
                    <a:srgbClr val="FFFF99">
                      <a:tint val="45000"/>
                      <a:satMod val="400000"/>
                    </a:srgbClr>
                  </a:duotone>
                </a:blip>
                <a:srcRect l="35956" t="36131" r="20793" b="16808"/>
                <a:stretch/>
              </p:blipFill>
              <p:spPr>
                <a:xfrm>
                  <a:off x="10502314" y="3876867"/>
                  <a:ext cx="1136477" cy="1209354"/>
                </a:xfrm>
                <a:prstGeom prst="rect">
                  <a:avLst/>
                </a:prstGeom>
                <a:ln w="19050">
                  <a:noFill/>
                </a:ln>
              </p:spPr>
            </p:pic>
            <p:sp>
              <p:nvSpPr>
                <p:cNvPr id="210" name="TextBox 209">
                  <a:extLst>
                    <a:ext uri="{FF2B5EF4-FFF2-40B4-BE49-F238E27FC236}">
                      <a16:creationId xmlns:a16="http://schemas.microsoft.com/office/drawing/2014/main" id="{A4445631-2015-184B-2EB0-BCB9CA10603C}"/>
                    </a:ext>
                  </a:extLst>
                </p:cNvPr>
                <p:cNvSpPr txBox="1"/>
                <p:nvPr/>
              </p:nvSpPr>
              <p:spPr>
                <a:xfrm>
                  <a:off x="10319521" y="3688827"/>
                  <a:ext cx="1619103" cy="772766"/>
                </a:xfrm>
                <a:prstGeom prst="rect">
                  <a:avLst/>
                </a:prstGeom>
                <a:noFill/>
              </p:spPr>
              <p:txBody>
                <a:bodyPr wrap="square" rtlCol="1">
                  <a:spAutoFit/>
                </a:bodyPr>
                <a:lstStyle/>
                <a:p>
                  <a:r>
                    <a:rPr lang="en-US" sz="1400" b="1" dirty="0">
                      <a:solidFill>
                        <a:srgbClr val="FFFF99"/>
                      </a:solidFill>
                      <a:latin typeface="+mn-lt"/>
                    </a:rPr>
                    <a:t>Back-plane wave</a:t>
                  </a:r>
                </a:p>
              </p:txBody>
            </p:sp>
          </p:grpSp>
        </p:gr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F98405C6-0400-D122-0398-E1EA795EF493}"/>
                    </a:ext>
                  </a:extLst>
                </p:cNvPr>
                <p:cNvSpPr txBox="1"/>
                <p:nvPr/>
              </p:nvSpPr>
              <p:spPr>
                <a:xfrm>
                  <a:off x="1935409" y="3575835"/>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21" name="TextBox 220">
                  <a:extLst>
                    <a:ext uri="{FF2B5EF4-FFF2-40B4-BE49-F238E27FC236}">
                      <a16:creationId xmlns:a16="http://schemas.microsoft.com/office/drawing/2014/main" id="{F98405C6-0400-D122-0398-E1EA795EF493}"/>
                    </a:ext>
                  </a:extLst>
                </p:cNvPr>
                <p:cNvSpPr txBox="1">
                  <a:spLocks noRot="1" noChangeAspect="1" noMove="1" noResize="1" noEditPoints="1" noAdjustHandles="1" noChangeArrowheads="1" noChangeShapeType="1" noTextEdit="1"/>
                </p:cNvSpPr>
                <p:nvPr/>
              </p:nvSpPr>
              <p:spPr>
                <a:xfrm>
                  <a:off x="1935409" y="3575835"/>
                  <a:ext cx="334341" cy="1015663"/>
                </a:xfrm>
                <a:prstGeom prst="rect">
                  <a:avLst/>
                </a:prstGeom>
                <a:blipFill>
                  <a:blip r:embed="rId22"/>
                  <a:stretch>
                    <a:fillRect/>
                  </a:stretch>
                </a:blipFill>
              </p:spPr>
              <p:txBody>
                <a:bodyPr/>
                <a:lstStyle/>
                <a:p>
                  <a:r>
                    <a:rPr lang="en-US">
                      <a:noFill/>
                    </a:rPr>
                    <a:t> </a:t>
                  </a:r>
                </a:p>
              </p:txBody>
            </p:sp>
          </mc:Fallback>
        </mc:AlternateContent>
      </p:grpSp>
      <p:grpSp>
        <p:nvGrpSpPr>
          <p:cNvPr id="29" name="Group 28">
            <a:extLst>
              <a:ext uri="{FF2B5EF4-FFF2-40B4-BE49-F238E27FC236}">
                <a16:creationId xmlns:a16="http://schemas.microsoft.com/office/drawing/2014/main" id="{CE9F8A07-244E-4019-DDC9-D354269F6BB1}"/>
              </a:ext>
            </a:extLst>
          </p:cNvPr>
          <p:cNvGrpSpPr/>
          <p:nvPr/>
        </p:nvGrpSpPr>
        <p:grpSpPr>
          <a:xfrm>
            <a:off x="99058" y="2212627"/>
            <a:ext cx="4360170" cy="1082505"/>
            <a:chOff x="99058" y="2212627"/>
            <a:chExt cx="4360170" cy="1082505"/>
          </a:xfrm>
        </p:grpSpPr>
        <p:grpSp>
          <p:nvGrpSpPr>
            <p:cNvPr id="37" name="Group 36">
              <a:extLst>
                <a:ext uri="{FF2B5EF4-FFF2-40B4-BE49-F238E27FC236}">
                  <a16:creationId xmlns:a16="http://schemas.microsoft.com/office/drawing/2014/main" id="{0CAE9AB7-4B89-1C8E-0D3A-FF1F4149E8B2}"/>
                </a:ext>
              </a:extLst>
            </p:cNvPr>
            <p:cNvGrpSpPr/>
            <p:nvPr/>
          </p:nvGrpSpPr>
          <p:grpSpPr>
            <a:xfrm>
              <a:off x="99058" y="2212627"/>
              <a:ext cx="4360170" cy="1023152"/>
              <a:chOff x="99058" y="2212627"/>
              <a:chExt cx="4360170" cy="1023152"/>
            </a:xfrm>
          </p:grpSpPr>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4004EAC3-0142-B2A8-5968-7EE3394D4A9D}"/>
                      </a:ext>
                    </a:extLst>
                  </p:cNvPr>
                  <p:cNvSpPr txBox="1"/>
                  <p:nvPr/>
                </p:nvSpPr>
                <p:spPr>
                  <a:xfrm>
                    <a:off x="1341775" y="2212627"/>
                    <a:ext cx="3117453" cy="1015663"/>
                  </a:xfrm>
                  <a:prstGeom prst="rect">
                    <a:avLst/>
                  </a:prstGeom>
                  <a:noFill/>
                </p:spPr>
                <p:txBody>
                  <a:bodyPr wrap="square" rtlCol="0">
                    <a:spAutoFit/>
                  </a:bodyPr>
                  <a:lstStyle/>
                  <a:p>
                    <a14:m>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𝒊</m:t>
                            </m:r>
                          </m:sup>
                        </m:sSup>
                      </m:oMath>
                    </a14:m>
                    <a:r>
                      <a:rPr lang="en-US" sz="6000" b="1" dirty="0">
                        <a:solidFill>
                          <a:schemeClr val="bg1"/>
                        </a:solidFill>
                      </a:rPr>
                      <a:t>    </a:t>
                    </a:r>
                  </a:p>
                </p:txBody>
              </p:sp>
            </mc:Choice>
            <mc:Fallback xmlns="">
              <p:sp>
                <p:nvSpPr>
                  <p:cNvPr id="200" name="TextBox 199">
                    <a:extLst>
                      <a:ext uri="{FF2B5EF4-FFF2-40B4-BE49-F238E27FC236}">
                        <a16:creationId xmlns:a16="http://schemas.microsoft.com/office/drawing/2014/main" id="{4004EAC3-0142-B2A8-5968-7EE3394D4A9D}"/>
                      </a:ext>
                    </a:extLst>
                  </p:cNvPr>
                  <p:cNvSpPr txBox="1">
                    <a:spLocks noRot="1" noChangeAspect="1" noMove="1" noResize="1" noEditPoints="1" noAdjustHandles="1" noChangeArrowheads="1" noChangeShapeType="1" noTextEdit="1"/>
                  </p:cNvSpPr>
                  <p:nvPr/>
                </p:nvSpPr>
                <p:spPr>
                  <a:xfrm>
                    <a:off x="1341775" y="2212627"/>
                    <a:ext cx="3117453" cy="1015663"/>
                  </a:xfrm>
                  <a:prstGeom prst="rect">
                    <a:avLst/>
                  </a:prstGeom>
                  <a:blipFill>
                    <a:blip r:embed="rId23"/>
                    <a:stretch>
                      <a:fillRect/>
                    </a:stretch>
                  </a:blipFill>
                </p:spPr>
                <p:txBody>
                  <a:bodyPr/>
                  <a:lstStyle/>
                  <a:p>
                    <a:r>
                      <a:rPr lang="en-US">
                        <a:noFill/>
                      </a:rPr>
                      <a:t> </a:t>
                    </a:r>
                  </a:p>
                </p:txBody>
              </p:sp>
            </mc:Fallback>
          </mc:AlternateContent>
          <p:grpSp>
            <p:nvGrpSpPr>
              <p:cNvPr id="177" name="Group 176">
                <a:extLst>
                  <a:ext uri="{FF2B5EF4-FFF2-40B4-BE49-F238E27FC236}">
                    <a16:creationId xmlns:a16="http://schemas.microsoft.com/office/drawing/2014/main" id="{3A87C94F-9E51-ACAF-AB9D-6593CCD9DDEA}"/>
                  </a:ext>
                </a:extLst>
              </p:cNvPr>
              <p:cNvGrpSpPr/>
              <p:nvPr/>
            </p:nvGrpSpPr>
            <p:grpSpPr>
              <a:xfrm>
                <a:off x="99058" y="2216357"/>
                <a:ext cx="1242034" cy="988573"/>
                <a:chOff x="10319521" y="3688827"/>
                <a:chExt cx="1951972" cy="1460066"/>
              </a:xfrm>
            </p:grpSpPr>
            <p:sp>
              <p:nvSpPr>
                <p:cNvPr id="180" name="Rectangle 179">
                  <a:extLst>
                    <a:ext uri="{FF2B5EF4-FFF2-40B4-BE49-F238E27FC236}">
                      <a16:creationId xmlns:a16="http://schemas.microsoft.com/office/drawing/2014/main" id="{3492997C-BED8-2760-B34C-94778A3C4CD6}"/>
                    </a:ext>
                  </a:extLst>
                </p:cNvPr>
                <p:cNvSpPr/>
                <p:nvPr/>
              </p:nvSpPr>
              <p:spPr>
                <a:xfrm>
                  <a:off x="10400534" y="3774037"/>
                  <a:ext cx="1415558" cy="1374856"/>
                </a:xfrm>
                <a:prstGeom prst="rect">
                  <a:avLst/>
                </a:prstGeom>
                <a:solidFill>
                  <a:schemeClr val="tx1"/>
                </a:solid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pic>
              <p:nvPicPr>
                <p:cNvPr id="181" name="Picture 180">
                  <a:extLst>
                    <a:ext uri="{FF2B5EF4-FFF2-40B4-BE49-F238E27FC236}">
                      <a16:creationId xmlns:a16="http://schemas.microsoft.com/office/drawing/2014/main" id="{37DBA0A2-4FFA-C6AB-9AE1-2D8AA6EC3D35}"/>
                    </a:ext>
                  </a:extLst>
                </p:cNvPr>
                <p:cNvPicPr>
                  <a:picLocks noChangeAspect="1"/>
                </p:cNvPicPr>
                <p:nvPr/>
              </p:nvPicPr>
              <p:blipFill rotWithShape="1">
                <a:blip r:embed="rId6">
                  <a:duotone>
                    <a:prstClr val="black"/>
                    <a:srgbClr val="FFFF99">
                      <a:tint val="45000"/>
                      <a:satMod val="400000"/>
                    </a:srgbClr>
                  </a:duotone>
                </a:blip>
                <a:srcRect l="35956" t="36131" r="20793" b="16808"/>
                <a:stretch/>
              </p:blipFill>
              <p:spPr>
                <a:xfrm>
                  <a:off x="10502314" y="3876867"/>
                  <a:ext cx="1136477" cy="1209354"/>
                </a:xfrm>
                <a:prstGeom prst="rect">
                  <a:avLst/>
                </a:prstGeom>
                <a:ln w="19050">
                  <a:noFill/>
                </a:ln>
              </p:spPr>
            </p:pic>
            <p:sp>
              <p:nvSpPr>
                <p:cNvPr id="183" name="TextBox 182">
                  <a:extLst>
                    <a:ext uri="{FF2B5EF4-FFF2-40B4-BE49-F238E27FC236}">
                      <a16:creationId xmlns:a16="http://schemas.microsoft.com/office/drawing/2014/main" id="{E484FE35-4E94-4C13-7EB6-9B019C1AAB6E}"/>
                    </a:ext>
                  </a:extLst>
                </p:cNvPr>
                <p:cNvSpPr txBox="1"/>
                <p:nvPr/>
              </p:nvSpPr>
              <p:spPr>
                <a:xfrm>
                  <a:off x="10319521" y="3688827"/>
                  <a:ext cx="1951972" cy="772766"/>
                </a:xfrm>
                <a:prstGeom prst="rect">
                  <a:avLst/>
                </a:prstGeom>
                <a:noFill/>
              </p:spPr>
              <p:txBody>
                <a:bodyPr wrap="square" rtlCol="1">
                  <a:spAutoFit/>
                </a:bodyPr>
                <a:lstStyle/>
                <a:p>
                  <a:r>
                    <a:rPr lang="en-US" sz="1400" b="1" dirty="0">
                      <a:solidFill>
                        <a:srgbClr val="FFFF99"/>
                      </a:solidFill>
                      <a:latin typeface="+mn-lt"/>
                    </a:rPr>
                    <a:t>Back-plane  wave</a:t>
                  </a:r>
                </a:p>
              </p:txBody>
            </p:sp>
          </p:grpSp>
          <p:grpSp>
            <p:nvGrpSpPr>
              <p:cNvPr id="184" name="Group 183">
                <a:extLst>
                  <a:ext uri="{FF2B5EF4-FFF2-40B4-BE49-F238E27FC236}">
                    <a16:creationId xmlns:a16="http://schemas.microsoft.com/office/drawing/2014/main" id="{F15A0B9A-FDE4-20C6-2905-D657E72885E4}"/>
                  </a:ext>
                </a:extLst>
              </p:cNvPr>
              <p:cNvGrpSpPr/>
              <p:nvPr/>
            </p:nvGrpSpPr>
            <p:grpSpPr>
              <a:xfrm>
                <a:off x="2321199" y="2247206"/>
                <a:ext cx="1368928" cy="988573"/>
                <a:chOff x="3831073" y="2583510"/>
                <a:chExt cx="2013483" cy="1464594"/>
              </a:xfrm>
            </p:grpSpPr>
            <p:pic>
              <p:nvPicPr>
                <p:cNvPr id="188" name="Picture 187">
                  <a:extLst>
                    <a:ext uri="{FF2B5EF4-FFF2-40B4-BE49-F238E27FC236}">
                      <a16:creationId xmlns:a16="http://schemas.microsoft.com/office/drawing/2014/main" id="{24390C9F-5D49-D39F-5D00-9A81A2193FC6}"/>
                    </a:ext>
                  </a:extLst>
                </p:cNvPr>
                <p:cNvPicPr>
                  <a:picLocks/>
                </p:cNvPicPr>
                <p:nvPr/>
              </p:nvPicPr>
              <p:blipFill rotWithShape="1">
                <a:blip r:embed="rId19" cstate="print">
                  <a:extLst>
                    <a:ext uri="{28A0092B-C50C-407E-A947-70E740481C1C}">
                      <a14:useLocalDpi xmlns:a14="http://schemas.microsoft.com/office/drawing/2010/main" val="0"/>
                    </a:ext>
                  </a:extLst>
                </a:blip>
                <a:srcRect l="12162" t="11460" r="20076" b="19718"/>
                <a:stretch/>
              </p:blipFill>
              <p:spPr>
                <a:xfrm>
                  <a:off x="3886509" y="2583510"/>
                  <a:ext cx="1562355" cy="1457355"/>
                </a:xfrm>
                <a:prstGeom prst="rect">
                  <a:avLst/>
                </a:prstGeom>
              </p:spPr>
            </p:pic>
            <p:sp>
              <p:nvSpPr>
                <p:cNvPr id="189" name="TextBox 188">
                  <a:extLst>
                    <a:ext uri="{FF2B5EF4-FFF2-40B4-BE49-F238E27FC236}">
                      <a16:creationId xmlns:a16="http://schemas.microsoft.com/office/drawing/2014/main" id="{DC32B718-657D-404B-CA70-AB4D3FA88377}"/>
                    </a:ext>
                  </a:extLst>
                </p:cNvPr>
                <p:cNvSpPr txBox="1"/>
                <p:nvPr/>
              </p:nvSpPr>
              <p:spPr>
                <a:xfrm>
                  <a:off x="3831073" y="2594860"/>
                  <a:ext cx="2013483" cy="455979"/>
                </a:xfrm>
                <a:prstGeom prst="rect">
                  <a:avLst/>
                </a:prstGeom>
                <a:noFill/>
              </p:spPr>
              <p:txBody>
                <a:bodyPr wrap="square" rtlCol="1">
                  <a:spAutoFit/>
                </a:bodyPr>
                <a:lstStyle/>
                <a:p>
                  <a:r>
                    <a:rPr lang="en-US" sz="1400" b="1" dirty="0">
                      <a:solidFill>
                        <a:srgbClr val="FFC000"/>
                      </a:solidFill>
                      <a:latin typeface="+mn-lt"/>
                    </a:rPr>
                    <a:t>input wave</a:t>
                  </a:r>
                </a:p>
              </p:txBody>
            </p:sp>
            <p:sp>
              <p:nvSpPr>
                <p:cNvPr id="190" name="Rectangle 189">
                  <a:extLst>
                    <a:ext uri="{FF2B5EF4-FFF2-40B4-BE49-F238E27FC236}">
                      <a16:creationId xmlns:a16="http://schemas.microsoft.com/office/drawing/2014/main" id="{24DBEFB7-BE65-0EEB-4F1E-17559361E074}"/>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5AB6AA9-BE36-8715-83D6-9124FB2DB8E1}"/>
                      </a:ext>
                    </a:extLst>
                  </p:cNvPr>
                  <p:cNvSpPr txBox="1"/>
                  <p:nvPr/>
                </p:nvSpPr>
                <p:spPr>
                  <a:xfrm>
                    <a:off x="749884" y="2367687"/>
                    <a:ext cx="101269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solidFill>
                                <a:schemeClr val="bg1"/>
                              </a:solidFill>
                              <a:latin typeface="Cambria Math" panose="02040503050406030204" pitchFamily="18" charset="0"/>
                            </a:rPr>
                            <m:t>=</m:t>
                          </m:r>
                        </m:oMath>
                      </m:oMathPara>
                    </a14:m>
                    <a:endParaRPr lang="en-US" sz="4400" b="1" dirty="0">
                      <a:solidFill>
                        <a:schemeClr val="bg1"/>
                      </a:solidFill>
                    </a:endParaRPr>
                  </a:p>
                </p:txBody>
              </p:sp>
            </mc:Choice>
            <mc:Fallback xmlns="">
              <p:sp>
                <p:nvSpPr>
                  <p:cNvPr id="33" name="TextBox 32">
                    <a:extLst>
                      <a:ext uri="{FF2B5EF4-FFF2-40B4-BE49-F238E27FC236}">
                        <a16:creationId xmlns:a16="http://schemas.microsoft.com/office/drawing/2014/main" id="{15AB6AA9-BE36-8715-83D6-9124FB2DB8E1}"/>
                      </a:ext>
                    </a:extLst>
                  </p:cNvPr>
                  <p:cNvSpPr txBox="1">
                    <a:spLocks noRot="1" noChangeAspect="1" noMove="1" noResize="1" noEditPoints="1" noAdjustHandles="1" noChangeArrowheads="1" noChangeShapeType="1" noTextEdit="1"/>
                  </p:cNvSpPr>
                  <p:nvPr/>
                </p:nvSpPr>
                <p:spPr>
                  <a:xfrm>
                    <a:off x="749884" y="2367687"/>
                    <a:ext cx="1012692" cy="769441"/>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71BDDA15-B6EE-308B-27FF-3ED1C88163E0}"/>
                    </a:ext>
                  </a:extLst>
                </p:cNvPr>
                <p:cNvSpPr txBox="1"/>
                <p:nvPr/>
              </p:nvSpPr>
              <p:spPr>
                <a:xfrm>
                  <a:off x="1935408" y="2279469"/>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23" name="TextBox 222">
                  <a:extLst>
                    <a:ext uri="{FF2B5EF4-FFF2-40B4-BE49-F238E27FC236}">
                      <a16:creationId xmlns:a16="http://schemas.microsoft.com/office/drawing/2014/main" id="{71BDDA15-B6EE-308B-27FF-3ED1C88163E0}"/>
                    </a:ext>
                  </a:extLst>
                </p:cNvPr>
                <p:cNvSpPr txBox="1">
                  <a:spLocks noRot="1" noChangeAspect="1" noMove="1" noResize="1" noEditPoints="1" noAdjustHandles="1" noChangeArrowheads="1" noChangeShapeType="1" noTextEdit="1"/>
                </p:cNvSpPr>
                <p:nvPr/>
              </p:nvSpPr>
              <p:spPr>
                <a:xfrm>
                  <a:off x="1935408" y="2279469"/>
                  <a:ext cx="334341" cy="1015663"/>
                </a:xfrm>
                <a:prstGeom prst="rect">
                  <a:avLst/>
                </a:prstGeom>
                <a:blipFill>
                  <a:blip r:embed="rId2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88502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219"/>
                                        </p:tgtEl>
                                        <p:attrNameLst>
                                          <p:attrName>style.visibility</p:attrName>
                                        </p:attrNameLst>
                                      </p:cBhvr>
                                      <p:to>
                                        <p:strVal val="hidden"/>
                                      </p:to>
                                    </p:se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wipe(left)">
                                      <p:cBhvr>
                                        <p:cTn id="27" dur="500"/>
                                        <p:tgtEl>
                                          <p:spTgt spid="163"/>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8"/>
                                        </p:tgtEl>
                                        <p:attrNameLst>
                                          <p:attrName>style.visibility</p:attrName>
                                        </p:attrNameLst>
                                      </p:cBhvr>
                                      <p:to>
                                        <p:strVal val="visible"/>
                                      </p:to>
                                    </p:set>
                                    <p:animEffect transition="in" filter="fade">
                                      <p:cBhvr>
                                        <p:cTn id="35" dur="500"/>
                                        <p:tgtEl>
                                          <p:spTgt spid="1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right)">
                                      <p:cBhvr>
                                        <p:cTn id="40" dur="500"/>
                                        <p:tgtEl>
                                          <p:spTgt spid="36"/>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22"/>
                                        </p:tgtEl>
                                        <p:attrNameLst>
                                          <p:attrName>style.visibility</p:attrName>
                                        </p:attrNameLst>
                                      </p:cBhvr>
                                      <p:to>
                                        <p:strVal val="visible"/>
                                      </p:to>
                                    </p:set>
                                    <p:animEffect transition="in" filter="wipe(left)">
                                      <p:cBhvr>
                                        <p:cTn id="54" dur="500"/>
                                        <p:tgtEl>
                                          <p:spTgt spid="2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31"/>
                                        </p:tgtEl>
                                        <p:attrNameLst>
                                          <p:attrName>style.visibility</p:attrName>
                                        </p:attrNameLst>
                                      </p:cBhvr>
                                      <p:to>
                                        <p:strVal val="visible"/>
                                      </p:to>
                                    </p:set>
                                    <p:animEffect transition="in" filter="wipe(left)">
                                      <p:cBhvr>
                                        <p:cTn id="59" dur="500"/>
                                        <p:tgtEl>
                                          <p:spTgt spid="23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ipe(left)">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163" grpId="0"/>
      <p:bldP spid="222" grpId="0"/>
      <p:bldP spid="2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53">
            <a:extLst>
              <a:ext uri="{FF2B5EF4-FFF2-40B4-BE49-F238E27FC236}">
                <a16:creationId xmlns:a16="http://schemas.microsoft.com/office/drawing/2014/main" id="{55F1FA56-9601-4763-B786-99C4439706F6}"/>
              </a:ext>
            </a:extLst>
          </p:cNvPr>
          <p:cNvGrpSpPr/>
          <p:nvPr/>
        </p:nvGrpSpPr>
        <p:grpSpPr>
          <a:xfrm rot="16200000">
            <a:off x="9607977" y="1726878"/>
            <a:ext cx="2249793" cy="494044"/>
            <a:chOff x="1081970" y="3224894"/>
            <a:chExt cx="2349551" cy="408215"/>
          </a:xfrm>
          <a:blipFill>
            <a:blip r:embed="rId3"/>
            <a:tile tx="0" ty="0" sx="100000" sy="100000" flip="none" algn="tl"/>
          </a:blipFill>
        </p:grpSpPr>
        <p:sp>
          <p:nvSpPr>
            <p:cNvPr id="155" name="Rectangle 154">
              <a:extLst>
                <a:ext uri="{FF2B5EF4-FFF2-40B4-BE49-F238E27FC236}">
                  <a16:creationId xmlns:a16="http://schemas.microsoft.com/office/drawing/2014/main" id="{8402B174-61A7-462F-8AD4-978E873E6FF7}"/>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58" name="Oval 157">
              <a:extLst>
                <a:ext uri="{FF2B5EF4-FFF2-40B4-BE49-F238E27FC236}">
                  <a16:creationId xmlns:a16="http://schemas.microsoft.com/office/drawing/2014/main" id="{CCE84344-9CDA-463C-86E6-2896C192D333}"/>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9" name="Oval 158">
              <a:extLst>
                <a:ext uri="{FF2B5EF4-FFF2-40B4-BE49-F238E27FC236}">
                  <a16:creationId xmlns:a16="http://schemas.microsoft.com/office/drawing/2014/main" id="{FBED4BBE-9D7A-47E8-AF85-C0106619B1F3}"/>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9" name="Oval 168">
              <a:extLst>
                <a:ext uri="{FF2B5EF4-FFF2-40B4-BE49-F238E27FC236}">
                  <a16:creationId xmlns:a16="http://schemas.microsoft.com/office/drawing/2014/main" id="{03DF41DD-1959-4809-A313-9B08E924925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0" name="Oval 169">
              <a:extLst>
                <a:ext uri="{FF2B5EF4-FFF2-40B4-BE49-F238E27FC236}">
                  <a16:creationId xmlns:a16="http://schemas.microsoft.com/office/drawing/2014/main" id="{72A9B134-BEF5-4B11-8124-D416C4906EDA}"/>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1" name="Oval 170">
              <a:extLst>
                <a:ext uri="{FF2B5EF4-FFF2-40B4-BE49-F238E27FC236}">
                  <a16:creationId xmlns:a16="http://schemas.microsoft.com/office/drawing/2014/main" id="{153D7CB6-42F0-4606-BD89-1E7A36F3A227}"/>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2" name="Oval 171">
              <a:extLst>
                <a:ext uri="{FF2B5EF4-FFF2-40B4-BE49-F238E27FC236}">
                  <a16:creationId xmlns:a16="http://schemas.microsoft.com/office/drawing/2014/main" id="{FCE1AA4D-CF71-43B1-B8BB-132A65A301CD}"/>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3" name="Oval 172">
              <a:extLst>
                <a:ext uri="{FF2B5EF4-FFF2-40B4-BE49-F238E27FC236}">
                  <a16:creationId xmlns:a16="http://schemas.microsoft.com/office/drawing/2014/main" id="{78DBB1DF-4461-41A4-8970-A5689767710F}"/>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4" name="Oval 173">
              <a:extLst>
                <a:ext uri="{FF2B5EF4-FFF2-40B4-BE49-F238E27FC236}">
                  <a16:creationId xmlns:a16="http://schemas.microsoft.com/office/drawing/2014/main" id="{ACA1E5CF-C7F3-4B2B-9E75-38C21F3CF685}"/>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5" name="Oval 174">
              <a:extLst>
                <a:ext uri="{FF2B5EF4-FFF2-40B4-BE49-F238E27FC236}">
                  <a16:creationId xmlns:a16="http://schemas.microsoft.com/office/drawing/2014/main" id="{3A080BBE-0BB1-44B2-A905-885837EE7FC0}"/>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5" name="Oval 184">
              <a:extLst>
                <a:ext uri="{FF2B5EF4-FFF2-40B4-BE49-F238E27FC236}">
                  <a16:creationId xmlns:a16="http://schemas.microsoft.com/office/drawing/2014/main" id="{8DE73EEC-CEC5-4772-B09D-A3681806EFFF}"/>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0" name="Oval 189">
              <a:extLst>
                <a:ext uri="{FF2B5EF4-FFF2-40B4-BE49-F238E27FC236}">
                  <a16:creationId xmlns:a16="http://schemas.microsoft.com/office/drawing/2014/main" id="{6D69F7B4-EFBC-4CEC-822B-B6AA458B6273}"/>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4" name="Oval 193">
              <a:extLst>
                <a:ext uri="{FF2B5EF4-FFF2-40B4-BE49-F238E27FC236}">
                  <a16:creationId xmlns:a16="http://schemas.microsoft.com/office/drawing/2014/main" id="{E96EC605-45D1-47E2-A8C4-F9917BC46695}"/>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5" name="Oval 194">
              <a:extLst>
                <a:ext uri="{FF2B5EF4-FFF2-40B4-BE49-F238E27FC236}">
                  <a16:creationId xmlns:a16="http://schemas.microsoft.com/office/drawing/2014/main" id="{23A9B97B-59ED-43FA-B6A6-95AA3494E0EF}"/>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6" name="Oval 195">
              <a:extLst>
                <a:ext uri="{FF2B5EF4-FFF2-40B4-BE49-F238E27FC236}">
                  <a16:creationId xmlns:a16="http://schemas.microsoft.com/office/drawing/2014/main" id="{F69E7A23-ABDC-4CF5-8DB5-7F6C3C14E5D3}"/>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7" name="Oval 196">
              <a:extLst>
                <a:ext uri="{FF2B5EF4-FFF2-40B4-BE49-F238E27FC236}">
                  <a16:creationId xmlns:a16="http://schemas.microsoft.com/office/drawing/2014/main" id="{FCE5120F-6C4A-45E0-BAFD-C7DFC348DE8D}"/>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8" name="Oval 197">
              <a:extLst>
                <a:ext uri="{FF2B5EF4-FFF2-40B4-BE49-F238E27FC236}">
                  <a16:creationId xmlns:a16="http://schemas.microsoft.com/office/drawing/2014/main" id="{0E25659A-385F-4E07-9931-9AE71507D846}"/>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9" name="Oval 198">
              <a:extLst>
                <a:ext uri="{FF2B5EF4-FFF2-40B4-BE49-F238E27FC236}">
                  <a16:creationId xmlns:a16="http://schemas.microsoft.com/office/drawing/2014/main" id="{232A7034-A33B-4731-AE1A-1ED7C9A2E45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0" name="Oval 199">
              <a:extLst>
                <a:ext uri="{FF2B5EF4-FFF2-40B4-BE49-F238E27FC236}">
                  <a16:creationId xmlns:a16="http://schemas.microsoft.com/office/drawing/2014/main" id="{19BFD89D-C0E2-4771-876F-6B75573C1941}"/>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1" name="Oval 200">
              <a:extLst>
                <a:ext uri="{FF2B5EF4-FFF2-40B4-BE49-F238E27FC236}">
                  <a16:creationId xmlns:a16="http://schemas.microsoft.com/office/drawing/2014/main" id="{F5A8D65B-57A3-4588-A2F6-1F6D03A7AEBA}"/>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19</a:t>
            </a:fld>
            <a:endParaRPr lang="en-US" altLang="he-IL" dirty="0"/>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mn-cs"/>
              </a:rPr>
              <a:t>Output wavefront</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175292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mn-lt"/>
                <a:ea typeface="+mn-ea"/>
                <a:cs typeface="+mn-cs"/>
              </a:rPr>
              <a:t>Input wavefront</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138" name="Group 137">
            <a:extLst>
              <a:ext uri="{FF2B5EF4-FFF2-40B4-BE49-F238E27FC236}">
                <a16:creationId xmlns:a16="http://schemas.microsoft.com/office/drawing/2014/main" id="{808B5544-8808-401E-B0DD-D796EF9CFEDE}"/>
              </a:ext>
            </a:extLst>
          </p:cNvPr>
          <p:cNvGrpSpPr/>
          <p:nvPr/>
        </p:nvGrpSpPr>
        <p:grpSpPr>
          <a:xfrm rot="16200000" flipH="1" flipV="1">
            <a:off x="5828634" y="3741014"/>
            <a:ext cx="781704" cy="952202"/>
            <a:chOff x="5959280" y="1736213"/>
            <a:chExt cx="569728" cy="482775"/>
          </a:xfrm>
        </p:grpSpPr>
        <p:sp>
          <p:nvSpPr>
            <p:cNvPr id="139" name="Freeform: Shape 42">
              <a:extLst>
                <a:ext uri="{FF2B5EF4-FFF2-40B4-BE49-F238E27FC236}">
                  <a16:creationId xmlns:a16="http://schemas.microsoft.com/office/drawing/2014/main" id="{94F770FB-27C6-4547-8606-B44AE35F713E}"/>
                </a:ext>
              </a:extLst>
            </p:cNvPr>
            <p:cNvSpPr/>
            <p:nvPr/>
          </p:nvSpPr>
          <p:spPr>
            <a:xfrm rot="16200000">
              <a:off x="5818455" y="1877038"/>
              <a:ext cx="452141" cy="170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60698"/>
                <a:gd name="connsiteX1" fmla="*/ 97723 w 2280331"/>
                <a:gd name="connsiteY1" fmla="*/ 333916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884641 w 2280331"/>
                <a:gd name="connsiteY6" fmla="*/ 321087 h 548352"/>
                <a:gd name="connsiteX7" fmla="*/ 2247609 w 2280331"/>
                <a:gd name="connsiteY7" fmla="*/ 321087 h 548352"/>
                <a:gd name="connsiteX8" fmla="*/ 2240629 w 2280331"/>
                <a:gd name="connsiteY8" fmla="*/ 76782 h 548352"/>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909252 w 2280331"/>
                <a:gd name="connsiteY6" fmla="*/ 501589 h 548352"/>
                <a:gd name="connsiteX7" fmla="*/ 2247609 w 2280331"/>
                <a:gd name="connsiteY7" fmla="*/ 321087 h 548352"/>
                <a:gd name="connsiteX8" fmla="*/ 2240629 w 2280331"/>
                <a:gd name="connsiteY8" fmla="*/ 76782 h 54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48352">
                  <a:moveTo>
                    <a:pt x="0" y="0"/>
                  </a:moveTo>
                  <a:cubicBezTo>
                    <a:pt x="6398" y="198353"/>
                    <a:pt x="12798" y="242526"/>
                    <a:pt x="97723" y="333916"/>
                  </a:cubicBezTo>
                  <a:cubicBezTo>
                    <a:pt x="182648" y="425306"/>
                    <a:pt x="386236" y="546470"/>
                    <a:pt x="509552" y="548338"/>
                  </a:cubicBezTo>
                  <a:cubicBezTo>
                    <a:pt x="632868" y="550206"/>
                    <a:pt x="711977" y="384161"/>
                    <a:pt x="837619" y="345123"/>
                  </a:cubicBezTo>
                  <a:cubicBezTo>
                    <a:pt x="963261" y="306085"/>
                    <a:pt x="1140091" y="294846"/>
                    <a:pt x="1263407" y="314107"/>
                  </a:cubicBezTo>
                  <a:cubicBezTo>
                    <a:pt x="1386723" y="333368"/>
                    <a:pt x="1469873" y="429443"/>
                    <a:pt x="1577514" y="460690"/>
                  </a:cubicBezTo>
                  <a:cubicBezTo>
                    <a:pt x="1685155" y="491937"/>
                    <a:pt x="1797570" y="524856"/>
                    <a:pt x="1909252" y="501589"/>
                  </a:cubicBezTo>
                  <a:cubicBezTo>
                    <a:pt x="2020934" y="478322"/>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0" name="Freeform: Shape 42">
              <a:extLst>
                <a:ext uri="{FF2B5EF4-FFF2-40B4-BE49-F238E27FC236}">
                  <a16:creationId xmlns:a16="http://schemas.microsoft.com/office/drawing/2014/main" id="{ED5E8B17-112A-447B-9A42-18FB94A0F695}"/>
                </a:ext>
              </a:extLst>
            </p:cNvPr>
            <p:cNvSpPr/>
            <p:nvPr/>
          </p:nvSpPr>
          <p:spPr>
            <a:xfrm rot="16200000">
              <a:off x="6233656" y="1923636"/>
              <a:ext cx="471001" cy="11970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571499 w 2530866"/>
                <a:gd name="connsiteY4" fmla="*/ 224138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29799"/>
                <a:gd name="connsiteY0" fmla="*/ 160682 h 384991"/>
                <a:gd name="connsiteX1" fmla="*/ 425431 w 2529799"/>
                <a:gd name="connsiteY1" fmla="*/ 66518 h 384991"/>
                <a:gd name="connsiteX2" fmla="*/ 857747 w 2529799"/>
                <a:gd name="connsiteY2" fmla="*/ 183786 h 384991"/>
                <a:gd name="connsiteX3" fmla="*/ 1146421 w 2529799"/>
                <a:gd name="connsiteY3" fmla="*/ 330109 h 384991"/>
                <a:gd name="connsiteX4" fmla="*/ 1571499 w 2529799"/>
                <a:gd name="connsiteY4" fmla="*/ 224138 h 384991"/>
                <a:gd name="connsiteX5" fmla="*/ 1864264 w 2529799"/>
                <a:gd name="connsiteY5" fmla="*/ 383907 h 384991"/>
                <a:gd name="connsiteX6" fmla="*/ 2171387 w 2529799"/>
                <a:gd name="connsiteY6" fmla="*/ 283890 h 384991"/>
                <a:gd name="connsiteX7" fmla="*/ 2183723 w 2529799"/>
                <a:gd name="connsiteY7" fmla="*/ 88100 h 384991"/>
                <a:gd name="connsiteX8" fmla="*/ 2527379 w 2529799"/>
                <a:gd name="connsiteY8" fmla="*/ -1 h 38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799" h="384991">
                  <a:moveTo>
                    <a:pt x="0" y="160682"/>
                  </a:moveTo>
                  <a:cubicBezTo>
                    <a:pt x="6398" y="359035"/>
                    <a:pt x="282473" y="62667"/>
                    <a:pt x="425431" y="66518"/>
                  </a:cubicBezTo>
                  <a:cubicBezTo>
                    <a:pt x="568389" y="70369"/>
                    <a:pt x="737582" y="139854"/>
                    <a:pt x="857747" y="183786"/>
                  </a:cubicBezTo>
                  <a:cubicBezTo>
                    <a:pt x="977912" y="227718"/>
                    <a:pt x="1027462" y="323384"/>
                    <a:pt x="1146421" y="330109"/>
                  </a:cubicBezTo>
                  <a:cubicBezTo>
                    <a:pt x="1265380" y="336834"/>
                    <a:pt x="1451858" y="215172"/>
                    <a:pt x="1571499" y="224138"/>
                  </a:cubicBezTo>
                  <a:cubicBezTo>
                    <a:pt x="1691140" y="233104"/>
                    <a:pt x="1764283" y="373948"/>
                    <a:pt x="1864264" y="383907"/>
                  </a:cubicBezTo>
                  <a:cubicBezTo>
                    <a:pt x="1964245" y="393866"/>
                    <a:pt x="2118144" y="333191"/>
                    <a:pt x="2171387" y="283890"/>
                  </a:cubicBezTo>
                  <a:cubicBezTo>
                    <a:pt x="2224630" y="234589"/>
                    <a:pt x="2124392" y="128818"/>
                    <a:pt x="2183723" y="88100"/>
                  </a:cubicBezTo>
                  <a:cubicBezTo>
                    <a:pt x="2243054" y="4738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37" name="Isosceles Triangle 136">
            <a:extLst>
              <a:ext uri="{FF2B5EF4-FFF2-40B4-BE49-F238E27FC236}">
                <a16:creationId xmlns:a16="http://schemas.microsoft.com/office/drawing/2014/main" id="{E485265A-B612-4F33-B832-B84A627B171D}"/>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sp>
        <p:nvSpPr>
          <p:cNvPr id="141" name="Freeform: Shape 140">
            <a:extLst>
              <a:ext uri="{FF2B5EF4-FFF2-40B4-BE49-F238E27FC236}">
                <a16:creationId xmlns:a16="http://schemas.microsoft.com/office/drawing/2014/main" id="{E7BA78C9-FFAC-4334-BC42-D6B40A865EE4}"/>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39AD12F5-3284-42DD-8FE2-3354C6516302}"/>
              </a:ext>
            </a:extLst>
          </p:cNvPr>
          <p:cNvGrpSpPr/>
          <p:nvPr/>
        </p:nvGrpSpPr>
        <p:grpSpPr>
          <a:xfrm>
            <a:off x="5708138" y="1348891"/>
            <a:ext cx="3775276" cy="988536"/>
            <a:chOff x="5708138" y="1348891"/>
            <a:chExt cx="3775276" cy="988536"/>
          </a:xfrm>
        </p:grpSpPr>
        <p:grpSp>
          <p:nvGrpSpPr>
            <p:cNvPr id="150" name="Group 149">
              <a:extLst>
                <a:ext uri="{FF2B5EF4-FFF2-40B4-BE49-F238E27FC236}">
                  <a16:creationId xmlns:a16="http://schemas.microsoft.com/office/drawing/2014/main" id="{6962CE3D-E49D-4559-B6F8-F3891234E3FD}"/>
                </a:ext>
              </a:extLst>
            </p:cNvPr>
            <p:cNvGrpSpPr/>
            <p:nvPr/>
          </p:nvGrpSpPr>
          <p:grpSpPr>
            <a:xfrm rot="10800000" flipH="1" flipV="1">
              <a:off x="5708138" y="1348891"/>
              <a:ext cx="787244" cy="952202"/>
              <a:chOff x="5959278" y="1736214"/>
              <a:chExt cx="573766" cy="482775"/>
            </a:xfrm>
          </p:grpSpPr>
          <p:sp>
            <p:nvSpPr>
              <p:cNvPr id="167" name="Freeform: Shape 42">
                <a:extLst>
                  <a:ext uri="{FF2B5EF4-FFF2-40B4-BE49-F238E27FC236}">
                    <a16:creationId xmlns:a16="http://schemas.microsoft.com/office/drawing/2014/main" id="{6BECC7D1-F18C-433F-9E19-DAAFF3EB55D2}"/>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8" name="Freeform: Shape 42">
                <a:extLst>
                  <a:ext uri="{FF2B5EF4-FFF2-40B4-BE49-F238E27FC236}">
                    <a16:creationId xmlns:a16="http://schemas.microsoft.com/office/drawing/2014/main" id="{A0B45887-7E26-4D9C-ACD0-9726ECB82F85}"/>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51" name="Group 150">
              <a:extLst>
                <a:ext uri="{FF2B5EF4-FFF2-40B4-BE49-F238E27FC236}">
                  <a16:creationId xmlns:a16="http://schemas.microsoft.com/office/drawing/2014/main" id="{2476AF68-4346-449F-98ED-BB452CB5AFD8}"/>
                </a:ext>
              </a:extLst>
            </p:cNvPr>
            <p:cNvGrpSpPr/>
            <p:nvPr/>
          </p:nvGrpSpPr>
          <p:grpSpPr>
            <a:xfrm rot="10800000" flipH="1" flipV="1">
              <a:off x="7408889" y="1369790"/>
              <a:ext cx="760883" cy="952200"/>
              <a:chOff x="5959278" y="1736214"/>
              <a:chExt cx="554553" cy="482774"/>
            </a:xfrm>
          </p:grpSpPr>
          <p:sp>
            <p:nvSpPr>
              <p:cNvPr id="165" name="Freeform: Shape 42">
                <a:extLst>
                  <a:ext uri="{FF2B5EF4-FFF2-40B4-BE49-F238E27FC236}">
                    <a16:creationId xmlns:a16="http://schemas.microsoft.com/office/drawing/2014/main" id="{7178D2DC-82D8-400E-8C16-375A0CCCCE6D}"/>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6" name="Freeform: Shape 42">
                <a:extLst>
                  <a:ext uri="{FF2B5EF4-FFF2-40B4-BE49-F238E27FC236}">
                    <a16:creationId xmlns:a16="http://schemas.microsoft.com/office/drawing/2014/main" id="{2384D7E1-D743-4D1C-998A-E7E28CDC1DAA}"/>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62" name="Group 161">
              <a:extLst>
                <a:ext uri="{FF2B5EF4-FFF2-40B4-BE49-F238E27FC236}">
                  <a16:creationId xmlns:a16="http://schemas.microsoft.com/office/drawing/2014/main" id="{3C3E933E-86F8-4889-83A6-9FB6A67E4F80}"/>
                </a:ext>
              </a:extLst>
            </p:cNvPr>
            <p:cNvGrpSpPr/>
            <p:nvPr/>
          </p:nvGrpSpPr>
          <p:grpSpPr>
            <a:xfrm rot="10800000" flipH="1" flipV="1">
              <a:off x="8722528" y="1385225"/>
              <a:ext cx="760886" cy="952202"/>
              <a:chOff x="5959278" y="1736214"/>
              <a:chExt cx="554555" cy="482775"/>
            </a:xfrm>
          </p:grpSpPr>
          <p:sp>
            <p:nvSpPr>
              <p:cNvPr id="163" name="Freeform: Shape 42">
                <a:extLst>
                  <a:ext uri="{FF2B5EF4-FFF2-40B4-BE49-F238E27FC236}">
                    <a16:creationId xmlns:a16="http://schemas.microsoft.com/office/drawing/2014/main" id="{825A00A2-78D8-4FF3-BE12-BFB65700A9B6}"/>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4" name="Freeform: Shape 42">
                <a:extLst>
                  <a:ext uri="{FF2B5EF4-FFF2-40B4-BE49-F238E27FC236}">
                    <a16:creationId xmlns:a16="http://schemas.microsoft.com/office/drawing/2014/main" id="{EB08A085-8F82-4017-9E09-F8423BBE2E72}"/>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176" name="Group 175">
            <a:extLst>
              <a:ext uri="{FF2B5EF4-FFF2-40B4-BE49-F238E27FC236}">
                <a16:creationId xmlns:a16="http://schemas.microsoft.com/office/drawing/2014/main" id="{A5222AC1-845A-4213-9A1D-0AD19897D6D4}"/>
              </a:ext>
            </a:extLst>
          </p:cNvPr>
          <p:cNvGrpSpPr/>
          <p:nvPr/>
        </p:nvGrpSpPr>
        <p:grpSpPr>
          <a:xfrm>
            <a:off x="5786803" y="1204705"/>
            <a:ext cx="4400888" cy="1260721"/>
            <a:chOff x="5786803" y="1204705"/>
            <a:chExt cx="4400888" cy="1260721"/>
          </a:xfrm>
        </p:grpSpPr>
        <p:grpSp>
          <p:nvGrpSpPr>
            <p:cNvPr id="177" name="Group 176">
              <a:extLst>
                <a:ext uri="{FF2B5EF4-FFF2-40B4-BE49-F238E27FC236}">
                  <a16:creationId xmlns:a16="http://schemas.microsoft.com/office/drawing/2014/main" id="{053C6DE2-8C3C-4DCD-9146-33F902C81744}"/>
                </a:ext>
              </a:extLst>
            </p:cNvPr>
            <p:cNvGrpSpPr/>
            <p:nvPr/>
          </p:nvGrpSpPr>
          <p:grpSpPr>
            <a:xfrm flipH="1" flipV="1">
              <a:off x="6985228" y="1346819"/>
              <a:ext cx="892270" cy="981850"/>
              <a:chOff x="5765747" y="1736536"/>
              <a:chExt cx="567023" cy="452141"/>
            </a:xfrm>
          </p:grpSpPr>
          <p:sp>
            <p:nvSpPr>
              <p:cNvPr id="188" name="Freeform: Shape 42">
                <a:extLst>
                  <a:ext uri="{FF2B5EF4-FFF2-40B4-BE49-F238E27FC236}">
                    <a16:creationId xmlns:a16="http://schemas.microsoft.com/office/drawing/2014/main" id="{2A35C68C-17FB-4629-8D22-220F275ADDBA}"/>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9" name="Freeform: Shape 42">
                <a:extLst>
                  <a:ext uri="{FF2B5EF4-FFF2-40B4-BE49-F238E27FC236}">
                    <a16:creationId xmlns:a16="http://schemas.microsoft.com/office/drawing/2014/main" id="{17A95477-20DE-4691-8F62-DB1048E51B2E}"/>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78" name="Group 177">
              <a:extLst>
                <a:ext uri="{FF2B5EF4-FFF2-40B4-BE49-F238E27FC236}">
                  <a16:creationId xmlns:a16="http://schemas.microsoft.com/office/drawing/2014/main" id="{A0471D11-FCAA-42D7-BDBF-39B733432E8E}"/>
                </a:ext>
              </a:extLst>
            </p:cNvPr>
            <p:cNvGrpSpPr/>
            <p:nvPr/>
          </p:nvGrpSpPr>
          <p:grpSpPr>
            <a:xfrm>
              <a:off x="9210970" y="1416599"/>
              <a:ext cx="478827" cy="919567"/>
              <a:chOff x="4853481" y="814147"/>
              <a:chExt cx="157184" cy="210591"/>
            </a:xfrm>
          </p:grpSpPr>
          <p:sp>
            <p:nvSpPr>
              <p:cNvPr id="183" name="Freeform: Shape 42">
                <a:extLst>
                  <a:ext uri="{FF2B5EF4-FFF2-40B4-BE49-F238E27FC236}">
                    <a16:creationId xmlns:a16="http://schemas.microsoft.com/office/drawing/2014/main" id="{04C5DF13-5814-4D2C-AC38-1B366B88EDDD}"/>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4" name="Freeform: Shape 42">
                <a:extLst>
                  <a:ext uri="{FF2B5EF4-FFF2-40B4-BE49-F238E27FC236}">
                    <a16:creationId xmlns:a16="http://schemas.microsoft.com/office/drawing/2014/main" id="{8314BFA6-0605-4F1B-B621-414F0791EE99}"/>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179" name="Straight Connector 178">
              <a:extLst>
                <a:ext uri="{FF2B5EF4-FFF2-40B4-BE49-F238E27FC236}">
                  <a16:creationId xmlns:a16="http://schemas.microsoft.com/office/drawing/2014/main" id="{2670163E-56F6-4841-970B-B3E89716F5CC}"/>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99CF8F7-2932-44F7-BEB8-C11FCC38BA99}"/>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1" name="Isosceles Triangle 180">
              <a:extLst>
                <a:ext uri="{FF2B5EF4-FFF2-40B4-BE49-F238E27FC236}">
                  <a16:creationId xmlns:a16="http://schemas.microsoft.com/office/drawing/2014/main" id="{94941453-A6E7-4974-AC4C-FFB813E9C0A9}"/>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2" name="Isosceles Triangle 181">
              <a:extLst>
                <a:ext uri="{FF2B5EF4-FFF2-40B4-BE49-F238E27FC236}">
                  <a16:creationId xmlns:a16="http://schemas.microsoft.com/office/drawing/2014/main" id="{CA15883D-C727-43F2-929A-2593D460EBA6}"/>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202" name="Group 201">
            <a:extLst>
              <a:ext uri="{FF2B5EF4-FFF2-40B4-BE49-F238E27FC236}">
                <a16:creationId xmlns:a16="http://schemas.microsoft.com/office/drawing/2014/main" id="{3DA6C0C9-B927-4326-B89C-16EC03EE239D}"/>
              </a:ext>
            </a:extLst>
          </p:cNvPr>
          <p:cNvGrpSpPr/>
          <p:nvPr/>
        </p:nvGrpSpPr>
        <p:grpSpPr>
          <a:xfrm rot="16200000" flipH="1" flipV="1">
            <a:off x="5809014" y="2559279"/>
            <a:ext cx="787246" cy="952202"/>
            <a:chOff x="5959279" y="1736213"/>
            <a:chExt cx="573767" cy="482775"/>
          </a:xfrm>
        </p:grpSpPr>
        <p:sp>
          <p:nvSpPr>
            <p:cNvPr id="203" name="Freeform: Shape 42">
              <a:extLst>
                <a:ext uri="{FF2B5EF4-FFF2-40B4-BE49-F238E27FC236}">
                  <a16:creationId xmlns:a16="http://schemas.microsoft.com/office/drawing/2014/main" id="{5B885CEA-A26F-492D-953E-868882545003}"/>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4" name="Freeform: Shape 42">
              <a:extLst>
                <a:ext uri="{FF2B5EF4-FFF2-40B4-BE49-F238E27FC236}">
                  <a16:creationId xmlns:a16="http://schemas.microsoft.com/office/drawing/2014/main" id="{D1877C08-55B6-4B82-A91A-F997F2601F9E}"/>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9" name="Freeform 52">
            <a:extLst>
              <a:ext uri="{FF2B5EF4-FFF2-40B4-BE49-F238E27FC236}">
                <a16:creationId xmlns:a16="http://schemas.microsoft.com/office/drawing/2014/main" id="{AE80EC01-FC42-4441-9291-2F6BB12AC269}"/>
              </a:ext>
            </a:extLst>
          </p:cNvPr>
          <p:cNvSpPr/>
          <p:nvPr/>
        </p:nvSpPr>
        <p:spPr>
          <a:xfrm rot="14460644" flipH="1" flipV="1">
            <a:off x="10623603" y="1962947"/>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w="76200">
            <a:solidFill>
              <a:srgbClr val="FFC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210" name="TextBox 209">
            <a:extLst>
              <a:ext uri="{FF2B5EF4-FFF2-40B4-BE49-F238E27FC236}">
                <a16:creationId xmlns:a16="http://schemas.microsoft.com/office/drawing/2014/main" id="{58A50855-EBC2-409E-862D-C9C4F9218A90}"/>
              </a:ext>
            </a:extLst>
          </p:cNvPr>
          <p:cNvSpPr txBox="1"/>
          <p:nvPr/>
        </p:nvSpPr>
        <p:spPr>
          <a:xfrm>
            <a:off x="10708738" y="2373729"/>
            <a:ext cx="1475368" cy="369332"/>
          </a:xfrm>
          <a:prstGeom prst="rect">
            <a:avLst/>
          </a:prstGeom>
          <a:noFill/>
        </p:spPr>
        <p:txBody>
          <a:bodyPr wrap="square" rtlCol="1">
            <a:spAutoFit/>
          </a:bodyPr>
          <a:lstStyle/>
          <a:p>
            <a:pPr algn="ctr"/>
            <a:r>
              <a:rPr lang="en-US" b="1" dirty="0">
                <a:solidFill>
                  <a:srgbClr val="FFC000"/>
                </a:solidFill>
                <a:latin typeface="+mn-lt"/>
              </a:rPr>
              <a:t>Focus</a:t>
            </a:r>
            <a:endParaRPr lang="he-IL" b="1" dirty="0">
              <a:solidFill>
                <a:srgbClr val="FFC000"/>
              </a:solidFill>
              <a:latin typeface="+mn-lt"/>
            </a:endParaRPr>
          </a:p>
        </p:txBody>
      </p:sp>
      <p:pic>
        <p:nvPicPr>
          <p:cNvPr id="233" name="Picture 232">
            <a:extLst>
              <a:ext uri="{FF2B5EF4-FFF2-40B4-BE49-F238E27FC236}">
                <a16:creationId xmlns:a16="http://schemas.microsoft.com/office/drawing/2014/main" id="{D7579E33-7512-4D1E-B7B5-316387ED43E2}"/>
              </a:ext>
            </a:extLst>
          </p:cNvPr>
          <p:cNvPicPr>
            <a:picLocks noChangeAspect="1"/>
          </p:cNvPicPr>
          <p:nvPr/>
        </p:nvPicPr>
        <p:blipFill rotWithShape="1">
          <a:blip r:embed="rId4"/>
          <a:srcRect l="27703" t="30505" r="20793" b="16808"/>
          <a:stretch/>
        </p:blipFill>
        <p:spPr>
          <a:xfrm>
            <a:off x="3924403" y="2700380"/>
            <a:ext cx="1353312" cy="1353937"/>
          </a:xfrm>
          <a:prstGeom prst="rect">
            <a:avLst/>
          </a:prstGeom>
          <a:ln w="19050">
            <a:noFill/>
          </a:ln>
        </p:spPr>
      </p:pic>
      <p:sp>
        <p:nvSpPr>
          <p:cNvPr id="129" name="TextBox 128">
            <a:extLst>
              <a:ext uri="{FF2B5EF4-FFF2-40B4-BE49-F238E27FC236}">
                <a16:creationId xmlns:a16="http://schemas.microsoft.com/office/drawing/2014/main" id="{37D06D45-6BE5-483B-8666-AF8AAF4CDDAF}"/>
              </a:ext>
            </a:extLst>
          </p:cNvPr>
          <p:cNvSpPr txBox="1"/>
          <p:nvPr/>
        </p:nvSpPr>
        <p:spPr>
          <a:xfrm>
            <a:off x="3839676" y="2649050"/>
            <a:ext cx="1752929" cy="307777"/>
          </a:xfrm>
          <a:prstGeom prst="rect">
            <a:avLst/>
          </a:prstGeom>
          <a:noFill/>
        </p:spPr>
        <p:txBody>
          <a:bodyPr wrap="square" rtlCol="1">
            <a:spAutoFit/>
          </a:bodyPr>
          <a:lstStyle/>
          <a:p>
            <a:r>
              <a:rPr lang="en-US" sz="1400" b="1" dirty="0">
                <a:solidFill>
                  <a:srgbClr val="FFC000"/>
                </a:solidFill>
              </a:rPr>
              <a:t>Excitation wave</a:t>
            </a:r>
          </a:p>
        </p:txBody>
      </p:sp>
      <p:sp>
        <p:nvSpPr>
          <p:cNvPr id="3" name="TextBox 2">
            <a:extLst>
              <a:ext uri="{FF2B5EF4-FFF2-40B4-BE49-F238E27FC236}">
                <a16:creationId xmlns:a16="http://schemas.microsoft.com/office/drawing/2014/main" id="{16D89312-2234-4E1E-942F-7B5F2FC1B81F}"/>
              </a:ext>
            </a:extLst>
          </p:cNvPr>
          <p:cNvSpPr txBox="1"/>
          <p:nvPr/>
        </p:nvSpPr>
        <p:spPr>
          <a:xfrm>
            <a:off x="164907" y="2655361"/>
            <a:ext cx="3058543" cy="1015663"/>
          </a:xfrm>
          <a:prstGeom prst="rect">
            <a:avLst/>
          </a:prstGeom>
          <a:noFill/>
        </p:spPr>
        <p:txBody>
          <a:bodyPr wrap="square" rtlCol="0">
            <a:spAutoFit/>
          </a:bodyPr>
          <a:lstStyle/>
          <a:p>
            <a:pPr algn="ctr"/>
            <a:r>
              <a:rPr lang="en-US" sz="2000" b="1" dirty="0">
                <a:solidFill>
                  <a:schemeClr val="bg1"/>
                </a:solidFill>
                <a:latin typeface="+mn-lt"/>
              </a:rPr>
              <a:t>Focusing wavefront is an </a:t>
            </a:r>
            <a:r>
              <a:rPr lang="en-US" sz="2000" b="1" dirty="0">
                <a:solidFill>
                  <a:srgbClr val="FFFF00"/>
                </a:solidFill>
                <a:latin typeface="+mn-lt"/>
              </a:rPr>
              <a:t>eigenvector</a:t>
            </a:r>
            <a:r>
              <a:rPr lang="en-US" sz="2000" b="1" dirty="0">
                <a:solidFill>
                  <a:schemeClr val="bg1"/>
                </a:solidFill>
                <a:latin typeface="+mn-lt"/>
              </a:rPr>
              <a:t> of transmission matrix</a:t>
            </a:r>
          </a:p>
        </p:txBody>
      </p:sp>
      <p:sp>
        <p:nvSpPr>
          <p:cNvPr id="29" name="Arrow: Down 28">
            <a:extLst>
              <a:ext uri="{FF2B5EF4-FFF2-40B4-BE49-F238E27FC236}">
                <a16:creationId xmlns:a16="http://schemas.microsoft.com/office/drawing/2014/main" id="{86D28DEC-5015-4B92-B618-90DC73121F81}"/>
              </a:ext>
            </a:extLst>
          </p:cNvPr>
          <p:cNvSpPr/>
          <p:nvPr/>
        </p:nvSpPr>
        <p:spPr>
          <a:xfrm>
            <a:off x="1477891" y="2346106"/>
            <a:ext cx="377701" cy="320164"/>
          </a:xfrm>
          <a:prstGeom prst="downArrow">
            <a:avLst/>
          </a:prstGeom>
          <a:solidFill>
            <a:srgbClr val="FFFF99"/>
          </a:solid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EE41701A-DA46-469E-9275-475A0CC4CA33}"/>
              </a:ext>
            </a:extLst>
          </p:cNvPr>
          <p:cNvGrpSpPr/>
          <p:nvPr/>
        </p:nvGrpSpPr>
        <p:grpSpPr>
          <a:xfrm>
            <a:off x="96440" y="812526"/>
            <a:ext cx="3417584" cy="1407519"/>
            <a:chOff x="96440" y="794238"/>
            <a:chExt cx="3417584" cy="1739082"/>
          </a:xfrm>
        </p:grpSpPr>
        <p:grpSp>
          <p:nvGrpSpPr>
            <p:cNvPr id="57" name="Group 56">
              <a:extLst>
                <a:ext uri="{FF2B5EF4-FFF2-40B4-BE49-F238E27FC236}">
                  <a16:creationId xmlns:a16="http://schemas.microsoft.com/office/drawing/2014/main" id="{CECF93B4-C375-401F-860F-A5EDF48B2D53}"/>
                </a:ext>
              </a:extLst>
            </p:cNvPr>
            <p:cNvGrpSpPr/>
            <p:nvPr/>
          </p:nvGrpSpPr>
          <p:grpSpPr>
            <a:xfrm>
              <a:off x="96440" y="794238"/>
              <a:ext cx="3417584" cy="1739082"/>
              <a:chOff x="160987" y="3058585"/>
              <a:chExt cx="2903940" cy="1739082"/>
            </a:xfrm>
          </p:grpSpPr>
          <p:sp>
            <p:nvSpPr>
              <p:cNvPr id="215" name="TextBox 214">
                <a:extLst>
                  <a:ext uri="{FF2B5EF4-FFF2-40B4-BE49-F238E27FC236}">
                    <a16:creationId xmlns:a16="http://schemas.microsoft.com/office/drawing/2014/main" id="{0096CECF-838E-4CCA-831E-00533C549BCB}"/>
                  </a:ext>
                </a:extLst>
              </p:cNvPr>
              <p:cNvSpPr txBox="1"/>
              <p:nvPr/>
            </p:nvSpPr>
            <p:spPr>
              <a:xfrm>
                <a:off x="272304" y="3575207"/>
                <a:ext cx="2792623" cy="494362"/>
              </a:xfrm>
              <a:prstGeom prst="rect">
                <a:avLst/>
              </a:prstGeom>
              <a:noFill/>
              <a:ln>
                <a:noFill/>
              </a:ln>
            </p:spPr>
            <p:txBody>
              <a:bodyPr wrap="square" rtlCol="0">
                <a:spAutoFit/>
              </a:bodyPr>
              <a:lstStyle/>
              <a:p>
                <a:r>
                  <a:rPr lang="en-US" sz="2000" b="1" dirty="0">
                    <a:solidFill>
                      <a:schemeClr val="bg1"/>
                    </a:solidFill>
                    <a:latin typeface="+mn-lt"/>
                  </a:rPr>
                  <a:t>For a focusing illumination, </a:t>
                </a:r>
              </a:p>
            </p:txBody>
          </p:sp>
          <p:sp>
            <p:nvSpPr>
              <p:cNvPr id="216" name="TextBox 215">
                <a:extLst>
                  <a:ext uri="{FF2B5EF4-FFF2-40B4-BE49-F238E27FC236}">
                    <a16:creationId xmlns:a16="http://schemas.microsoft.com/office/drawing/2014/main" id="{C778E838-33AA-4A2C-9157-8F1551B78BE9}"/>
                  </a:ext>
                </a:extLst>
              </p:cNvPr>
              <p:cNvSpPr txBox="1"/>
              <p:nvPr/>
            </p:nvSpPr>
            <p:spPr>
              <a:xfrm>
                <a:off x="228336" y="3930600"/>
                <a:ext cx="1126642" cy="707886"/>
              </a:xfrm>
              <a:prstGeom prst="rect">
                <a:avLst/>
              </a:prstGeom>
              <a:noFill/>
            </p:spPr>
            <p:txBody>
              <a:bodyPr wrap="square">
                <a:spAutoFit/>
              </a:bodyPr>
              <a:lstStyle/>
              <a:p>
                <a:pPr algn="ctr"/>
                <a:r>
                  <a:rPr lang="en-US" sz="2000" b="1" dirty="0">
                    <a:solidFill>
                      <a:srgbClr val="FF0000"/>
                    </a:solidFill>
                    <a:latin typeface="+mn-lt"/>
                  </a:rPr>
                  <a:t>input wavefront </a:t>
                </a:r>
                <a:endParaRPr lang="he-IL" sz="2000" dirty="0">
                  <a:solidFill>
                    <a:srgbClr val="FF0000"/>
                  </a:solidFill>
                </a:endParaRPr>
              </a:p>
            </p:txBody>
          </p:sp>
          <p:sp>
            <p:nvSpPr>
              <p:cNvPr id="217" name="TextBox 216">
                <a:extLst>
                  <a:ext uri="{FF2B5EF4-FFF2-40B4-BE49-F238E27FC236}">
                    <a16:creationId xmlns:a16="http://schemas.microsoft.com/office/drawing/2014/main" id="{1E34DBD3-ADEF-4192-8EC2-201826B0912B}"/>
                  </a:ext>
                </a:extLst>
              </p:cNvPr>
              <p:cNvSpPr txBox="1"/>
              <p:nvPr/>
            </p:nvSpPr>
            <p:spPr>
              <a:xfrm>
                <a:off x="1561372" y="3939929"/>
                <a:ext cx="1266560" cy="707886"/>
              </a:xfrm>
              <a:prstGeom prst="rect">
                <a:avLst/>
              </a:prstGeom>
              <a:noFill/>
            </p:spPr>
            <p:txBody>
              <a:bodyPr wrap="square">
                <a:spAutoFit/>
              </a:bodyPr>
              <a:lstStyle/>
              <a:p>
                <a:pPr algn="ctr"/>
                <a:r>
                  <a:rPr lang="en-US" sz="2000" b="1" dirty="0">
                    <a:solidFill>
                      <a:srgbClr val="FFC000"/>
                    </a:solidFill>
                    <a:latin typeface="+mn-lt"/>
                  </a:rPr>
                  <a:t>output wavefront</a:t>
                </a:r>
                <a:endParaRPr lang="he-IL" sz="2000" dirty="0">
                  <a:solidFill>
                    <a:srgbClr val="FFC000"/>
                  </a:solidFill>
                </a:endParaRPr>
              </a:p>
            </p:txBody>
          </p:sp>
          <p:sp>
            <p:nvSpPr>
              <p:cNvPr id="48" name="Rectangle 47">
                <a:extLst>
                  <a:ext uri="{FF2B5EF4-FFF2-40B4-BE49-F238E27FC236}">
                    <a16:creationId xmlns:a16="http://schemas.microsoft.com/office/drawing/2014/main" id="{F30793A4-5586-4209-A2AF-F6E102F9D756}"/>
                  </a:ext>
                </a:extLst>
              </p:cNvPr>
              <p:cNvSpPr/>
              <p:nvPr/>
            </p:nvSpPr>
            <p:spPr>
              <a:xfrm>
                <a:off x="160987" y="3558139"/>
                <a:ext cx="2700856" cy="123952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218" name="TextBox 217">
                <a:extLst>
                  <a:ext uri="{FF2B5EF4-FFF2-40B4-BE49-F238E27FC236}">
                    <a16:creationId xmlns:a16="http://schemas.microsoft.com/office/drawing/2014/main" id="{1FAEBA39-B921-46E1-B497-4643AE830848}"/>
                  </a:ext>
                </a:extLst>
              </p:cNvPr>
              <p:cNvSpPr txBox="1"/>
              <p:nvPr/>
            </p:nvSpPr>
            <p:spPr>
              <a:xfrm>
                <a:off x="175066" y="3058585"/>
                <a:ext cx="2778258" cy="400110"/>
              </a:xfrm>
              <a:prstGeom prst="rect">
                <a:avLst/>
              </a:prstGeom>
              <a:noFill/>
            </p:spPr>
            <p:txBody>
              <a:bodyPr wrap="square">
                <a:spAutoFit/>
              </a:bodyPr>
              <a:lstStyle/>
              <a:p>
                <a:r>
                  <a:rPr lang="en-US" sz="2000" b="1" dirty="0">
                    <a:solidFill>
                      <a:srgbClr val="FFFF00"/>
                    </a:solidFill>
                    <a:latin typeface="+mn-lt"/>
                  </a:rPr>
                  <a:t>Phase conjugation principle: </a:t>
                </a:r>
                <a:endParaRPr lang="he-IL" sz="2000" b="1" dirty="0">
                  <a:solidFill>
                    <a:srgbClr val="FFFF00"/>
                  </a:solidFill>
                  <a:latin typeface="+mn-lt"/>
                </a:endParaRPr>
              </a:p>
            </p:txBody>
          </p:sp>
        </p:grpSp>
        <p:sp>
          <p:nvSpPr>
            <p:cNvPr id="30" name="TextBox 29">
              <a:extLst>
                <a:ext uri="{FF2B5EF4-FFF2-40B4-BE49-F238E27FC236}">
                  <a16:creationId xmlns:a16="http://schemas.microsoft.com/office/drawing/2014/main" id="{211DA00D-0D59-4483-BB9C-2B7720FA5749}"/>
                </a:ext>
              </a:extLst>
            </p:cNvPr>
            <p:cNvSpPr txBox="1"/>
            <p:nvPr/>
          </p:nvSpPr>
          <p:spPr>
            <a:xfrm>
              <a:off x="1411619" y="1560894"/>
              <a:ext cx="465192" cy="769441"/>
            </a:xfrm>
            <a:prstGeom prst="rect">
              <a:avLst/>
            </a:prstGeom>
            <a:noFill/>
          </p:spPr>
          <p:txBody>
            <a:bodyPr wrap="none" rtlCol="0">
              <a:spAutoFit/>
            </a:bodyPr>
            <a:lstStyle/>
            <a:p>
              <a:r>
                <a:rPr lang="en-US" sz="4400" b="1" dirty="0">
                  <a:solidFill>
                    <a:schemeClr val="bg1"/>
                  </a:solidFill>
                  <a:latin typeface="+mj-lt"/>
                </a:rPr>
                <a:t>=</a:t>
              </a:r>
            </a:p>
          </p:txBody>
        </p:sp>
      </p:grpSp>
      <p:pic>
        <p:nvPicPr>
          <p:cNvPr id="211" name="Picture 210">
            <a:extLst>
              <a:ext uri="{FF2B5EF4-FFF2-40B4-BE49-F238E27FC236}">
                <a16:creationId xmlns:a16="http://schemas.microsoft.com/office/drawing/2014/main" id="{B1A673AE-F881-45F4-8EB1-53FB58BA7D4C}"/>
              </a:ext>
            </a:extLst>
          </p:cNvPr>
          <p:cNvPicPr>
            <a:picLocks noChangeAspect="1"/>
          </p:cNvPicPr>
          <p:nvPr/>
        </p:nvPicPr>
        <p:blipFill rotWithShape="1">
          <a:blip r:embed="rId5"/>
          <a:srcRect l="27114" t="31635" r="24269" b="19030"/>
          <a:stretch/>
        </p:blipFill>
        <p:spPr>
          <a:xfrm>
            <a:off x="6994070" y="4498632"/>
            <a:ext cx="1337578" cy="1399460"/>
          </a:xfrm>
          <a:prstGeom prst="rect">
            <a:avLst/>
          </a:prstGeom>
          <a:ln w="19050">
            <a:noFill/>
          </a:ln>
        </p:spPr>
      </p:pic>
      <p:sp>
        <p:nvSpPr>
          <p:cNvPr id="212" name="Rectangle 211">
            <a:extLst>
              <a:ext uri="{FF2B5EF4-FFF2-40B4-BE49-F238E27FC236}">
                <a16:creationId xmlns:a16="http://schemas.microsoft.com/office/drawing/2014/main" id="{C758C9E4-8F31-4394-B682-08BE632CCB5B}"/>
              </a:ext>
            </a:extLst>
          </p:cNvPr>
          <p:cNvSpPr/>
          <p:nvPr/>
        </p:nvSpPr>
        <p:spPr>
          <a:xfrm>
            <a:off x="7066365" y="4525569"/>
            <a:ext cx="1394093" cy="13748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220" name="TextBox 219">
            <a:extLst>
              <a:ext uri="{FF2B5EF4-FFF2-40B4-BE49-F238E27FC236}">
                <a16:creationId xmlns:a16="http://schemas.microsoft.com/office/drawing/2014/main" id="{29CC1151-7EB4-4434-A121-7B2A3998F816}"/>
              </a:ext>
            </a:extLst>
          </p:cNvPr>
          <p:cNvSpPr txBox="1"/>
          <p:nvPr/>
        </p:nvSpPr>
        <p:spPr>
          <a:xfrm>
            <a:off x="7050741" y="4469891"/>
            <a:ext cx="1712728" cy="307777"/>
          </a:xfrm>
          <a:prstGeom prst="rect">
            <a:avLst/>
          </a:prstGeom>
          <a:noFill/>
        </p:spPr>
        <p:txBody>
          <a:bodyPr wrap="square" rtlCol="1">
            <a:spAutoFit/>
          </a:bodyPr>
          <a:lstStyle/>
          <a:p>
            <a:r>
              <a:rPr lang="en-US" sz="1400" b="1" dirty="0">
                <a:solidFill>
                  <a:srgbClr val="FF0000"/>
                </a:solidFill>
              </a:rPr>
              <a:t>Emission wave</a:t>
            </a:r>
          </a:p>
        </p:txBody>
      </p:sp>
      <p:sp>
        <p:nvSpPr>
          <p:cNvPr id="222" name="TextBox 221">
            <a:extLst>
              <a:ext uri="{FF2B5EF4-FFF2-40B4-BE49-F238E27FC236}">
                <a16:creationId xmlns:a16="http://schemas.microsoft.com/office/drawing/2014/main" id="{38686EF8-CAFD-451F-99AB-0AB3640F3C8D}"/>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225" name="Rectangle 224">
            <a:extLst>
              <a:ext uri="{FF2B5EF4-FFF2-40B4-BE49-F238E27FC236}">
                <a16:creationId xmlns:a16="http://schemas.microsoft.com/office/drawing/2014/main" id="{257F3A14-2EB2-47E8-AF00-81B62B7B3F8F}"/>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39EC9F59-DC74-C5EB-191D-8D0BAD9F97C3}"/>
                  </a:ext>
                </a:extLst>
              </p:cNvPr>
              <p:cNvSpPr txBox="1"/>
              <p:nvPr/>
            </p:nvSpPr>
            <p:spPr>
              <a:xfrm>
                <a:off x="150964" y="4904207"/>
                <a:ext cx="3762224" cy="453137"/>
              </a:xfrm>
              <a:prstGeom prst="rect">
                <a:avLst/>
              </a:prstGeom>
              <a:noFill/>
            </p:spPr>
            <p:txBody>
              <a:bodyPr wrap="square" rtlCol="0">
                <a:spAutoFit/>
              </a:bodyPr>
              <a:lstStyle/>
              <a:p>
                <a:r>
                  <a:rPr lang="en-US" sz="2200" b="1" dirty="0">
                    <a:solidFill>
                      <a:srgbClr val="FF0000"/>
                    </a:solidFill>
                    <a:latin typeface="+mn-lt"/>
                  </a:rPr>
                  <a:t>Problem: we don’t know </a:t>
                </a:r>
                <a14:m>
                  <m:oMath xmlns:m="http://schemas.openxmlformats.org/officeDocument/2006/math">
                    <m:r>
                      <a:rPr lang="en-US" sz="2400" b="1" i="1" smtClean="0">
                        <a:solidFill>
                          <a:srgbClr val="FF0000"/>
                        </a:solidFill>
                        <a:latin typeface="Cambria Math" panose="02040503050406030204" pitchFamily="18" charset="0"/>
                        <a:ea typeface="Cambria Math" panose="02040503050406030204" pitchFamily="18" charset="0"/>
                      </a:rPr>
                      <m:t>𝓣</m:t>
                    </m:r>
                  </m:oMath>
                </a14:m>
                <a:r>
                  <a:rPr lang="en-US" sz="2200" b="1" dirty="0">
                    <a:solidFill>
                      <a:srgbClr val="FF0000"/>
                    </a:solidFill>
                    <a:latin typeface="+mn-lt"/>
                  </a:rPr>
                  <a:t>. </a:t>
                </a:r>
              </a:p>
            </p:txBody>
          </p:sp>
        </mc:Choice>
        <mc:Fallback xmlns="">
          <p:sp>
            <p:nvSpPr>
              <p:cNvPr id="205" name="TextBox 204">
                <a:extLst>
                  <a:ext uri="{FF2B5EF4-FFF2-40B4-BE49-F238E27FC236}">
                    <a16:creationId xmlns:a16="http://schemas.microsoft.com/office/drawing/2014/main" id="{39EC9F59-DC74-C5EB-191D-8D0BAD9F97C3}"/>
                  </a:ext>
                </a:extLst>
              </p:cNvPr>
              <p:cNvSpPr txBox="1">
                <a:spLocks noRot="1" noChangeAspect="1" noMove="1" noResize="1" noEditPoints="1" noAdjustHandles="1" noChangeArrowheads="1" noChangeShapeType="1" noTextEdit="1"/>
              </p:cNvSpPr>
              <p:nvPr/>
            </p:nvSpPr>
            <p:spPr>
              <a:xfrm>
                <a:off x="150964" y="4904207"/>
                <a:ext cx="3762224" cy="453137"/>
              </a:xfrm>
              <a:prstGeom prst="rect">
                <a:avLst/>
              </a:prstGeom>
              <a:blipFill>
                <a:blip r:embed="rId6"/>
                <a:stretch>
                  <a:fillRect l="-2107" t="-2667" b="-26667"/>
                </a:stretch>
              </a:blipFill>
            </p:spPr>
            <p:txBody>
              <a:bodyPr/>
              <a:lstStyle/>
              <a:p>
                <a:r>
                  <a:rPr lang="en-US">
                    <a:noFill/>
                  </a:rPr>
                  <a:t> </a:t>
                </a:r>
              </a:p>
            </p:txBody>
          </p:sp>
        </mc:Fallback>
      </mc:AlternateContent>
      <p:sp>
        <p:nvSpPr>
          <p:cNvPr id="206" name="TextBox 205">
            <a:extLst>
              <a:ext uri="{FF2B5EF4-FFF2-40B4-BE49-F238E27FC236}">
                <a16:creationId xmlns:a16="http://schemas.microsoft.com/office/drawing/2014/main" id="{5F095280-CA59-DBFC-42F4-9C48E1CCAAA9}"/>
              </a:ext>
            </a:extLst>
          </p:cNvPr>
          <p:cNvSpPr txBox="1"/>
          <p:nvPr/>
        </p:nvSpPr>
        <p:spPr>
          <a:xfrm>
            <a:off x="155445" y="5365872"/>
            <a:ext cx="4692521" cy="430887"/>
          </a:xfrm>
          <a:prstGeom prst="rect">
            <a:avLst/>
          </a:prstGeom>
          <a:noFill/>
        </p:spPr>
        <p:txBody>
          <a:bodyPr wrap="square" rtlCol="0">
            <a:spAutoFit/>
          </a:bodyPr>
          <a:lstStyle/>
          <a:p>
            <a:r>
              <a:rPr lang="en-US" sz="2200" b="1" dirty="0">
                <a:solidFill>
                  <a:srgbClr val="66FF33"/>
                </a:solidFill>
                <a:latin typeface="+mn-lt"/>
              </a:rPr>
              <a:t>Measure eigenvectors directly!</a:t>
            </a:r>
          </a:p>
        </p:txBody>
      </p:sp>
      <p:grpSp>
        <p:nvGrpSpPr>
          <p:cNvPr id="34" name="Group 33">
            <a:extLst>
              <a:ext uri="{FF2B5EF4-FFF2-40B4-BE49-F238E27FC236}">
                <a16:creationId xmlns:a16="http://schemas.microsoft.com/office/drawing/2014/main" id="{3094E2A7-1C07-466B-9CB4-64D95CD184C4}"/>
              </a:ext>
            </a:extLst>
          </p:cNvPr>
          <p:cNvGrpSpPr/>
          <p:nvPr/>
        </p:nvGrpSpPr>
        <p:grpSpPr>
          <a:xfrm>
            <a:off x="4263514" y="3826262"/>
            <a:ext cx="2828941" cy="1690307"/>
            <a:chOff x="4263514" y="3826262"/>
            <a:chExt cx="2828941" cy="1690307"/>
          </a:xfrm>
        </p:grpSpPr>
        <p:sp>
          <p:nvSpPr>
            <p:cNvPr id="213" name="TextBox 212">
              <a:extLst>
                <a:ext uri="{FF2B5EF4-FFF2-40B4-BE49-F238E27FC236}">
                  <a16:creationId xmlns:a16="http://schemas.microsoft.com/office/drawing/2014/main" id="{3CE2CC54-3FF3-40BF-8DC9-9415BACFE767}"/>
                </a:ext>
              </a:extLst>
            </p:cNvPr>
            <p:cNvSpPr txBox="1"/>
            <p:nvPr/>
          </p:nvSpPr>
          <p:spPr>
            <a:xfrm rot="2106901">
              <a:off x="4263514" y="4484064"/>
              <a:ext cx="1913561" cy="400110"/>
            </a:xfrm>
            <a:prstGeom prst="rect">
              <a:avLst/>
            </a:prstGeom>
            <a:noFill/>
          </p:spPr>
          <p:txBody>
            <a:bodyPr wrap="square" rtlCol="0">
              <a:spAutoFit/>
            </a:bodyPr>
            <a:lstStyle/>
            <a:p>
              <a:r>
                <a:rPr lang="en-US" sz="2000" dirty="0">
                  <a:solidFill>
                    <a:srgbClr val="FFFF00"/>
                  </a:solidFill>
                  <a:latin typeface="+mn-lt"/>
                </a:rPr>
                <a:t>Same pattern</a:t>
              </a:r>
            </a:p>
          </p:txBody>
        </p:sp>
        <p:cxnSp>
          <p:nvCxnSpPr>
            <p:cNvPr id="32" name="Straight Arrow Connector 31">
              <a:extLst>
                <a:ext uri="{FF2B5EF4-FFF2-40B4-BE49-F238E27FC236}">
                  <a16:creationId xmlns:a16="http://schemas.microsoft.com/office/drawing/2014/main" id="{E38CEC01-1C40-4197-B34F-19E3472E96CC}"/>
                </a:ext>
              </a:extLst>
            </p:cNvPr>
            <p:cNvCxnSpPr/>
            <p:nvPr/>
          </p:nvCxnSpPr>
          <p:spPr>
            <a:xfrm>
              <a:off x="4601059" y="3826262"/>
              <a:ext cx="2491396" cy="1690307"/>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07" name="Title 1">
            <a:extLst>
              <a:ext uri="{FF2B5EF4-FFF2-40B4-BE49-F238E27FC236}">
                <a16:creationId xmlns:a16="http://schemas.microsoft.com/office/drawing/2014/main" id="{125174B0-FBF1-D8EE-4B3B-A31E993C45F6}"/>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FF00"/>
                </a:solidFill>
              </a:rPr>
              <a:t>Coherent</a:t>
            </a:r>
            <a:r>
              <a:rPr lang="en-US" b="1" dirty="0">
                <a:solidFill>
                  <a:srgbClr val="FFC000"/>
                </a:solidFill>
              </a:rPr>
              <a:t> iterative phase conjugation</a:t>
            </a:r>
          </a:p>
        </p:txBody>
      </p:sp>
      <p:sp>
        <p:nvSpPr>
          <p:cNvPr id="214" name="TextBox 213">
            <a:extLst>
              <a:ext uri="{FF2B5EF4-FFF2-40B4-BE49-F238E27FC236}">
                <a16:creationId xmlns:a16="http://schemas.microsoft.com/office/drawing/2014/main" id="{238B4447-401F-FAB4-102C-665A90E0A253}"/>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221" name="TextBox 220">
            <a:extLst>
              <a:ext uri="{FF2B5EF4-FFF2-40B4-BE49-F238E27FC236}">
                <a16:creationId xmlns:a16="http://schemas.microsoft.com/office/drawing/2014/main" id="{D51FE4E1-022C-3F8B-9D6B-24DC59324056}"/>
              </a:ext>
            </a:extLst>
          </p:cNvPr>
          <p:cNvSpPr txBox="1"/>
          <p:nvPr/>
        </p:nvSpPr>
        <p:spPr>
          <a:xfrm>
            <a:off x="10652015" y="3125835"/>
            <a:ext cx="1475368" cy="646331"/>
          </a:xfrm>
          <a:prstGeom prst="rect">
            <a:avLst/>
          </a:prstGeom>
          <a:noFill/>
        </p:spPr>
        <p:txBody>
          <a:bodyPr wrap="square" rtlCol="1">
            <a:spAutoFit/>
          </a:bodyPr>
          <a:lstStyle/>
          <a:p>
            <a:pPr algn="ctr"/>
            <a:r>
              <a:rPr lang="en-US" dirty="0">
                <a:solidFill>
                  <a:srgbClr val="FF0000"/>
                </a:solidFill>
                <a:latin typeface="+mn-lt"/>
              </a:rPr>
              <a:t>Reflective particles</a:t>
            </a:r>
            <a:endParaRPr lang="he-IL" dirty="0">
              <a:solidFill>
                <a:srgbClr val="FF0000"/>
              </a:solidFill>
              <a:latin typeface="+mn-lt"/>
            </a:endParaRPr>
          </a:p>
        </p:txBody>
      </p:sp>
      <p:sp>
        <p:nvSpPr>
          <p:cNvPr id="226" name="Freeform 52">
            <a:extLst>
              <a:ext uri="{FF2B5EF4-FFF2-40B4-BE49-F238E27FC236}">
                <a16:creationId xmlns:a16="http://schemas.microsoft.com/office/drawing/2014/main" id="{CA5E2DC9-B1DF-06BA-A579-79CB04B3253A}"/>
              </a:ext>
            </a:extLst>
          </p:cNvPr>
          <p:cNvSpPr/>
          <p:nvPr/>
        </p:nvSpPr>
        <p:spPr>
          <a:xfrm rot="15829775" flipH="1" flipV="1">
            <a:off x="10175348" y="2306691"/>
            <a:ext cx="1265443" cy="440716"/>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grpSp>
        <p:nvGrpSpPr>
          <p:cNvPr id="26" name="Group 25">
            <a:extLst>
              <a:ext uri="{FF2B5EF4-FFF2-40B4-BE49-F238E27FC236}">
                <a16:creationId xmlns:a16="http://schemas.microsoft.com/office/drawing/2014/main" id="{C9937053-B871-0FED-1BDF-4D3CF555EE59}"/>
              </a:ext>
            </a:extLst>
          </p:cNvPr>
          <p:cNvGrpSpPr/>
          <p:nvPr/>
        </p:nvGrpSpPr>
        <p:grpSpPr>
          <a:xfrm>
            <a:off x="599" y="3644177"/>
            <a:ext cx="3222851" cy="1862646"/>
            <a:chOff x="599" y="3644177"/>
            <a:chExt cx="3222851" cy="1862646"/>
          </a:xfrm>
        </p:grpSpPr>
        <p:grpSp>
          <p:nvGrpSpPr>
            <p:cNvPr id="38" name="Group 37">
              <a:extLst>
                <a:ext uri="{FF2B5EF4-FFF2-40B4-BE49-F238E27FC236}">
                  <a16:creationId xmlns:a16="http://schemas.microsoft.com/office/drawing/2014/main" id="{4B043C76-C082-42F6-93D5-647D840E74B2}"/>
                </a:ext>
              </a:extLst>
            </p:cNvPr>
            <p:cNvGrpSpPr/>
            <p:nvPr/>
          </p:nvGrpSpPr>
          <p:grpSpPr>
            <a:xfrm>
              <a:off x="599" y="3752497"/>
              <a:ext cx="3222851" cy="1754326"/>
              <a:chOff x="599" y="3999385"/>
              <a:chExt cx="3222851" cy="1754326"/>
            </a:xfrm>
          </p:grpSpPr>
          <p:pic>
            <p:nvPicPr>
              <p:cNvPr id="219" name="Picture 218">
                <a:extLst>
                  <a:ext uri="{FF2B5EF4-FFF2-40B4-BE49-F238E27FC236}">
                    <a16:creationId xmlns:a16="http://schemas.microsoft.com/office/drawing/2014/main" id="{173EDA5A-6D28-403E-9D50-460BF700EE73}"/>
                  </a:ext>
                </a:extLst>
              </p:cNvPr>
              <p:cNvPicPr>
                <a:picLocks noChangeAspect="1"/>
              </p:cNvPicPr>
              <p:nvPr/>
            </p:nvPicPr>
            <p:blipFill rotWithShape="1">
              <a:blip r:embed="rId4"/>
              <a:srcRect l="27703" t="30505" r="20793" b="16808"/>
              <a:stretch/>
            </p:blipFill>
            <p:spPr>
              <a:xfrm>
                <a:off x="2368193" y="4012935"/>
                <a:ext cx="855257" cy="855652"/>
              </a:xfrm>
              <a:prstGeom prst="rect">
                <a:avLst/>
              </a:prstGeom>
              <a:ln w="19050">
                <a:solidFill>
                  <a:srgbClr val="FFC000"/>
                </a:solidFill>
              </a:ln>
            </p:spPr>
          </p:pic>
          <p:grpSp>
            <p:nvGrpSpPr>
              <p:cNvPr id="31" name="Group 30">
                <a:extLst>
                  <a:ext uri="{FF2B5EF4-FFF2-40B4-BE49-F238E27FC236}">
                    <a16:creationId xmlns:a16="http://schemas.microsoft.com/office/drawing/2014/main" id="{ECC7398D-834D-444A-918C-8E454D1366F1}"/>
                  </a:ext>
                </a:extLst>
              </p:cNvPr>
              <p:cNvGrpSpPr/>
              <p:nvPr/>
            </p:nvGrpSpPr>
            <p:grpSpPr>
              <a:xfrm>
                <a:off x="82819" y="4012935"/>
                <a:ext cx="907556" cy="887167"/>
                <a:chOff x="1723791" y="4684711"/>
                <a:chExt cx="907556" cy="887167"/>
              </a:xfrm>
            </p:grpSpPr>
            <p:pic>
              <p:nvPicPr>
                <p:cNvPr id="223" name="Picture 222">
                  <a:extLst>
                    <a:ext uri="{FF2B5EF4-FFF2-40B4-BE49-F238E27FC236}">
                      <a16:creationId xmlns:a16="http://schemas.microsoft.com/office/drawing/2014/main" id="{11E76008-6093-4484-9807-1D580C082DB1}"/>
                    </a:ext>
                  </a:extLst>
                </p:cNvPr>
                <p:cNvPicPr>
                  <a:picLocks noChangeAspect="1"/>
                </p:cNvPicPr>
                <p:nvPr/>
              </p:nvPicPr>
              <p:blipFill rotWithShape="1">
                <a:blip r:embed="rId5"/>
                <a:srcRect l="27114" t="31635" r="24269" b="19030"/>
                <a:stretch/>
              </p:blipFill>
              <p:spPr>
                <a:xfrm>
                  <a:off x="1723791" y="4684711"/>
                  <a:ext cx="847939" cy="887167"/>
                </a:xfrm>
                <a:prstGeom prst="rect">
                  <a:avLst/>
                </a:prstGeom>
                <a:ln w="19050">
                  <a:noFill/>
                </a:ln>
              </p:spPr>
            </p:pic>
            <p:sp>
              <p:nvSpPr>
                <p:cNvPr id="224" name="Rectangle 223">
                  <a:extLst>
                    <a:ext uri="{FF2B5EF4-FFF2-40B4-BE49-F238E27FC236}">
                      <a16:creationId xmlns:a16="http://schemas.microsoft.com/office/drawing/2014/main" id="{C2546A21-9147-4F39-A544-8120DEC809B4}"/>
                    </a:ext>
                  </a:extLst>
                </p:cNvPr>
                <p:cNvSpPr/>
                <p:nvPr/>
              </p:nvSpPr>
              <p:spPr>
                <a:xfrm>
                  <a:off x="1776089" y="4701379"/>
                  <a:ext cx="855258" cy="8595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BC1D35F-1B01-4D76-92D8-277F79BC69CD}"/>
                      </a:ext>
                    </a:extLst>
                  </p:cNvPr>
                  <p:cNvSpPr txBox="1"/>
                  <p:nvPr/>
                </p:nvSpPr>
                <p:spPr>
                  <a:xfrm>
                    <a:off x="599" y="3999385"/>
                    <a:ext cx="3117453" cy="17543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solidFill>
                                <a:schemeClr val="bg1"/>
                              </a:solidFill>
                              <a:latin typeface="Cambria Math" panose="02040503050406030204" pitchFamily="18" charset="0"/>
                              <a:ea typeface="Cambria Math" panose="02040503050406030204" pitchFamily="18" charset="0"/>
                            </a:rPr>
                            <m:t>=</m:t>
                          </m:r>
                          <m:r>
                            <a:rPr lang="en-US" sz="4800" b="1" i="1" smtClean="0">
                              <a:solidFill>
                                <a:schemeClr val="bg1"/>
                              </a:solidFill>
                              <a:latin typeface="Cambria Math" panose="02040503050406030204" pitchFamily="18" charset="0"/>
                              <a:ea typeface="Cambria Math" panose="02040503050406030204" pitchFamily="18" charset="0"/>
                            </a:rPr>
                            <m:t>𝓣</m:t>
                          </m:r>
                        </m:oMath>
                      </m:oMathPara>
                    </a14:m>
                    <a:endParaRPr lang="en-US" sz="6000" dirty="0"/>
                  </a:p>
                  <a:p>
                    <a:endParaRPr lang="en-US" sz="6000" b="1" dirty="0">
                      <a:solidFill>
                        <a:schemeClr val="bg1"/>
                      </a:solidFill>
                    </a:endParaRPr>
                  </a:p>
                </p:txBody>
              </p:sp>
            </mc:Choice>
            <mc:Fallback xmlns="">
              <p:sp>
                <p:nvSpPr>
                  <p:cNvPr id="35" name="TextBox 34">
                    <a:extLst>
                      <a:ext uri="{FF2B5EF4-FFF2-40B4-BE49-F238E27FC236}">
                        <a16:creationId xmlns:a16="http://schemas.microsoft.com/office/drawing/2014/main" id="{3BC1D35F-1B01-4D76-92D8-277F79BC69CD}"/>
                      </a:ext>
                    </a:extLst>
                  </p:cNvPr>
                  <p:cNvSpPr txBox="1">
                    <a:spLocks noRot="1" noChangeAspect="1" noMove="1" noResize="1" noEditPoints="1" noAdjustHandles="1" noChangeArrowheads="1" noChangeShapeType="1" noTextEdit="1"/>
                  </p:cNvSpPr>
                  <p:nvPr/>
                </p:nvSpPr>
                <p:spPr>
                  <a:xfrm>
                    <a:off x="599" y="3999385"/>
                    <a:ext cx="3117453" cy="1754326"/>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4A20A6CE-35FF-D6F1-38DF-CCCD1E1D203D}"/>
                    </a:ext>
                  </a:extLst>
                </p:cNvPr>
                <p:cNvSpPr txBox="1"/>
                <p:nvPr/>
              </p:nvSpPr>
              <p:spPr>
                <a:xfrm>
                  <a:off x="2004509" y="3644177"/>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27" name="TextBox 226">
                  <a:extLst>
                    <a:ext uri="{FF2B5EF4-FFF2-40B4-BE49-F238E27FC236}">
                      <a16:creationId xmlns:a16="http://schemas.microsoft.com/office/drawing/2014/main" id="{4A20A6CE-35FF-D6F1-38DF-CCCD1E1D203D}"/>
                    </a:ext>
                  </a:extLst>
                </p:cNvPr>
                <p:cNvSpPr txBox="1">
                  <a:spLocks noRot="1" noChangeAspect="1" noMove="1" noResize="1" noEditPoints="1" noAdjustHandles="1" noChangeArrowheads="1" noChangeShapeType="1" noTextEdit="1"/>
                </p:cNvSpPr>
                <p:nvPr/>
              </p:nvSpPr>
              <p:spPr>
                <a:xfrm>
                  <a:off x="2004509" y="3644177"/>
                  <a:ext cx="334341" cy="1015663"/>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9811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circle(ou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5"/>
                                        </p:tgtEl>
                                        <p:attrNameLst>
                                          <p:attrName>style.visibility</p:attrName>
                                        </p:attrNameLst>
                                      </p:cBhvr>
                                      <p:to>
                                        <p:strVal val="visible"/>
                                      </p:to>
                                    </p:set>
                                    <p:animEffect transition="in" filter="wipe(left)">
                                      <p:cBhvr>
                                        <p:cTn id="29" dur="500"/>
                                        <p:tgtEl>
                                          <p:spTgt spid="2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6"/>
                                        </p:tgtEl>
                                        <p:attrNameLst>
                                          <p:attrName>style.visibility</p:attrName>
                                        </p:attrNameLst>
                                      </p:cBhvr>
                                      <p:to>
                                        <p:strVal val="visible"/>
                                      </p:to>
                                    </p:set>
                                    <p:animEffect transition="in" filter="wipe(left)">
                                      <p:cBhvr>
                                        <p:cTn id="34"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205" grpId="0"/>
      <p:bldP spid="20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88" name="3D Model 187" descr="Skin diagram">
                <a:extLst>
                  <a:ext uri="{FF2B5EF4-FFF2-40B4-BE49-F238E27FC236}">
                    <a16:creationId xmlns:a16="http://schemas.microsoft.com/office/drawing/2014/main" id="{E6339CE1-BFCF-46FD-BB5E-21CA59D70351}"/>
                  </a:ext>
                </a:extLst>
              </p:cNvPr>
              <p:cNvGraphicFramePr>
                <a:graphicFrameLocks noChangeAspect="1"/>
              </p:cNvGraphicFramePr>
              <p:nvPr>
                <p:extLst>
                  <p:ext uri="{D42A27DB-BD31-4B8C-83A1-F6EECF244321}">
                    <p14:modId xmlns:p14="http://schemas.microsoft.com/office/powerpoint/2010/main" val="1519056572"/>
                  </p:ext>
                </p:extLst>
              </p:nvPr>
            </p:nvGraphicFramePr>
            <p:xfrm rot="16200000">
              <a:off x="2534422" y="2266319"/>
              <a:ext cx="3074542" cy="2219291"/>
            </p:xfrm>
            <a:graphic>
              <a:graphicData uri="http://schemas.microsoft.com/office/drawing/2017/model3d">
                <am3d:model3d r:embed="rId3">
                  <am3d:spPr>
                    <a:xfrm rot="16200000">
                      <a:off x="0" y="0"/>
                      <a:ext cx="3074542" cy="2219291"/>
                    </a:xfrm>
                    <a:prstGeom prst="rect">
                      <a:avLst/>
                    </a:prstGeom>
                  </am3d:spPr>
                  <am3d:camera>
                    <am3d:pos x="0" y="0" z="72038443"/>
                    <am3d:up dx="0" dy="36000000" dz="0"/>
                    <am3d:lookAt x="0" y="0" z="0"/>
                    <am3d:perspective fov="2700000"/>
                  </am3d:camera>
                  <am3d:trans>
                    <am3d:meterPerModelUnit n="24769670" d="1000000"/>
                    <am3d:preTrans dx="0" dy="-17818104" dz="436000"/>
                    <am3d:scale>
                      <am3d:sx n="1000000" d="1000000"/>
                      <am3d:sy n="1000000" d="1000000"/>
                      <am3d:sz n="1000000" d="1000000"/>
                    </am3d:scale>
                    <am3d:rot ax="-9585403" ay="46915" az="17297"/>
                    <am3d:postTrans dx="0" dy="0" dz="0"/>
                  </am3d:trans>
                  <am3d:raster rName="Office3DRenderer" rVer="16.0.8326">
                    <am3d:blip r:embed="rId4"/>
                  </am3d:raster>
                  <am3d:objViewport viewportSz="34105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8" name="3D Model 187" descr="Skin diagram">
                <a:extLst>
                  <a:ext uri="{FF2B5EF4-FFF2-40B4-BE49-F238E27FC236}">
                    <a16:creationId xmlns:a16="http://schemas.microsoft.com/office/drawing/2014/main" id="{E6339CE1-BFCF-46FD-BB5E-21CA59D70351}"/>
                  </a:ext>
                </a:extLst>
              </p:cNvPr>
              <p:cNvPicPr>
                <a:picLocks noGrp="1" noRot="1" noChangeAspect="1" noMove="1" noResize="1" noEditPoints="1" noAdjustHandles="1" noChangeArrowheads="1" noChangeShapeType="1" noCrop="1"/>
              </p:cNvPicPr>
              <p:nvPr/>
            </p:nvPicPr>
            <p:blipFill>
              <a:blip r:embed="rId4"/>
              <a:stretch>
                <a:fillRect/>
              </a:stretch>
            </p:blipFill>
            <p:spPr>
              <a:xfrm rot="16200000">
                <a:off x="2534422" y="2266319"/>
                <a:ext cx="3074542" cy="2219291"/>
              </a:xfrm>
              <a:prstGeom prst="rect">
                <a:avLst/>
              </a:prstGeom>
            </p:spPr>
          </p:pic>
        </mc:Fallback>
      </mc:AlternateContent>
      <p:sp>
        <p:nvSpPr>
          <p:cNvPr id="216" name="Oval 12">
            <a:extLst>
              <a:ext uri="{FF2B5EF4-FFF2-40B4-BE49-F238E27FC236}">
                <a16:creationId xmlns:a16="http://schemas.microsoft.com/office/drawing/2014/main" id="{F0B34AF6-C16A-448E-8318-28ADCB5845D5}"/>
              </a:ext>
            </a:extLst>
          </p:cNvPr>
          <p:cNvSpPr/>
          <p:nvPr/>
        </p:nvSpPr>
        <p:spPr>
          <a:xfrm rot="152074">
            <a:off x="2905542" y="2193322"/>
            <a:ext cx="1657193" cy="2357936"/>
          </a:xfrm>
          <a:custGeom>
            <a:avLst/>
            <a:gdLst>
              <a:gd name="connsiteX0" fmla="*/ 0 w 1881614"/>
              <a:gd name="connsiteY0" fmla="*/ 1244332 h 2488664"/>
              <a:gd name="connsiteX1" fmla="*/ 940807 w 1881614"/>
              <a:gd name="connsiteY1" fmla="*/ 0 h 2488664"/>
              <a:gd name="connsiteX2" fmla="*/ 1881614 w 1881614"/>
              <a:gd name="connsiteY2" fmla="*/ 1244332 h 2488664"/>
              <a:gd name="connsiteX3" fmla="*/ 940807 w 1881614"/>
              <a:gd name="connsiteY3" fmla="*/ 2488664 h 2488664"/>
              <a:gd name="connsiteX4" fmla="*/ 0 w 1881614"/>
              <a:gd name="connsiteY4" fmla="*/ 1244332 h 2488664"/>
              <a:gd name="connsiteX0" fmla="*/ 36533 w 1918147"/>
              <a:gd name="connsiteY0" fmla="*/ 1305454 h 2549786"/>
              <a:gd name="connsiteX1" fmla="*/ 268154 w 1918147"/>
              <a:gd name="connsiteY1" fmla="*/ 306429 h 2549786"/>
              <a:gd name="connsiteX2" fmla="*/ 977340 w 1918147"/>
              <a:gd name="connsiteY2" fmla="*/ 61122 h 2549786"/>
              <a:gd name="connsiteX3" fmla="*/ 1918147 w 1918147"/>
              <a:gd name="connsiteY3" fmla="*/ 1305454 h 2549786"/>
              <a:gd name="connsiteX4" fmla="*/ 977340 w 1918147"/>
              <a:gd name="connsiteY4" fmla="*/ 2549786 h 2549786"/>
              <a:gd name="connsiteX5" fmla="*/ 36533 w 1918147"/>
              <a:gd name="connsiteY5" fmla="*/ 1305454 h 2549786"/>
              <a:gd name="connsiteX0" fmla="*/ 36533 w 1918147"/>
              <a:gd name="connsiteY0" fmla="*/ 1301391 h 2545723"/>
              <a:gd name="connsiteX1" fmla="*/ 268154 w 1918147"/>
              <a:gd name="connsiteY1" fmla="*/ 302366 h 2545723"/>
              <a:gd name="connsiteX2" fmla="*/ 977340 w 1918147"/>
              <a:gd name="connsiteY2" fmla="*/ 57059 h 2545723"/>
              <a:gd name="connsiteX3" fmla="*/ 1918147 w 1918147"/>
              <a:gd name="connsiteY3" fmla="*/ 1301391 h 2545723"/>
              <a:gd name="connsiteX4" fmla="*/ 977340 w 1918147"/>
              <a:gd name="connsiteY4" fmla="*/ 2545723 h 2545723"/>
              <a:gd name="connsiteX5" fmla="*/ 36533 w 1918147"/>
              <a:gd name="connsiteY5" fmla="*/ 1301391 h 2545723"/>
              <a:gd name="connsiteX0" fmla="*/ 36533 w 1918147"/>
              <a:gd name="connsiteY0" fmla="*/ 1341809 h 2586141"/>
              <a:gd name="connsiteX1" fmla="*/ 268154 w 1918147"/>
              <a:gd name="connsiteY1" fmla="*/ 342784 h 2586141"/>
              <a:gd name="connsiteX2" fmla="*/ 825550 w 1918147"/>
              <a:gd name="connsiteY2" fmla="*/ 109563 h 2586141"/>
              <a:gd name="connsiteX3" fmla="*/ 977340 w 1918147"/>
              <a:gd name="connsiteY3" fmla="*/ 97477 h 2586141"/>
              <a:gd name="connsiteX4" fmla="*/ 1918147 w 1918147"/>
              <a:gd name="connsiteY4" fmla="*/ 1341809 h 2586141"/>
              <a:gd name="connsiteX5" fmla="*/ 977340 w 1918147"/>
              <a:gd name="connsiteY5" fmla="*/ 2586141 h 2586141"/>
              <a:gd name="connsiteX6" fmla="*/ 36533 w 1918147"/>
              <a:gd name="connsiteY6" fmla="*/ 1341809 h 2586141"/>
              <a:gd name="connsiteX0" fmla="*/ 41965 w 1923579"/>
              <a:gd name="connsiteY0" fmla="*/ 1341809 h 2586141"/>
              <a:gd name="connsiteX1" fmla="*/ 246365 w 1923579"/>
              <a:gd name="connsiteY1" fmla="*/ 251302 h 2586141"/>
              <a:gd name="connsiteX2" fmla="*/ 830982 w 1923579"/>
              <a:gd name="connsiteY2" fmla="*/ 109563 h 2586141"/>
              <a:gd name="connsiteX3" fmla="*/ 982772 w 1923579"/>
              <a:gd name="connsiteY3" fmla="*/ 97477 h 2586141"/>
              <a:gd name="connsiteX4" fmla="*/ 1923579 w 1923579"/>
              <a:gd name="connsiteY4" fmla="*/ 1341809 h 2586141"/>
              <a:gd name="connsiteX5" fmla="*/ 982772 w 1923579"/>
              <a:gd name="connsiteY5" fmla="*/ 2586141 h 2586141"/>
              <a:gd name="connsiteX6" fmla="*/ 41965 w 1923579"/>
              <a:gd name="connsiteY6" fmla="*/ 1341809 h 2586141"/>
              <a:gd name="connsiteX0" fmla="*/ 79627 w 1810917"/>
              <a:gd name="connsiteY0" fmla="*/ 1335154 h 2586142"/>
              <a:gd name="connsiteX1" fmla="*/ 133703 w 1810917"/>
              <a:gd name="connsiteY1" fmla="*/ 251302 h 2586142"/>
              <a:gd name="connsiteX2" fmla="*/ 718320 w 1810917"/>
              <a:gd name="connsiteY2" fmla="*/ 109563 h 2586142"/>
              <a:gd name="connsiteX3" fmla="*/ 870110 w 1810917"/>
              <a:gd name="connsiteY3" fmla="*/ 97477 h 2586142"/>
              <a:gd name="connsiteX4" fmla="*/ 1810917 w 1810917"/>
              <a:gd name="connsiteY4" fmla="*/ 1341809 h 2586142"/>
              <a:gd name="connsiteX5" fmla="*/ 870110 w 1810917"/>
              <a:gd name="connsiteY5" fmla="*/ 2586141 h 2586142"/>
              <a:gd name="connsiteX6" fmla="*/ 79627 w 1810917"/>
              <a:gd name="connsiteY6" fmla="*/ 1335154 h 2586142"/>
              <a:gd name="connsiteX0" fmla="*/ 79627 w 1810917"/>
              <a:gd name="connsiteY0" fmla="*/ 1335154 h 2586142"/>
              <a:gd name="connsiteX1" fmla="*/ 133703 w 1810917"/>
              <a:gd name="connsiteY1" fmla="*/ 251302 h 2586142"/>
              <a:gd name="connsiteX2" fmla="*/ 718320 w 1810917"/>
              <a:gd name="connsiteY2" fmla="*/ 109563 h 2586142"/>
              <a:gd name="connsiteX3" fmla="*/ 870110 w 1810917"/>
              <a:gd name="connsiteY3" fmla="*/ 97477 h 2586142"/>
              <a:gd name="connsiteX4" fmla="*/ 1810917 w 1810917"/>
              <a:gd name="connsiteY4" fmla="*/ 1341809 h 2586142"/>
              <a:gd name="connsiteX5" fmla="*/ 870110 w 1810917"/>
              <a:gd name="connsiteY5" fmla="*/ 2586141 h 2586142"/>
              <a:gd name="connsiteX6" fmla="*/ 79627 w 1810917"/>
              <a:gd name="connsiteY6" fmla="*/ 1335154 h 2586142"/>
              <a:gd name="connsiteX0" fmla="*/ 79627 w 1838498"/>
              <a:gd name="connsiteY0" fmla="*/ 1335154 h 2662969"/>
              <a:gd name="connsiteX1" fmla="*/ 133703 w 1838498"/>
              <a:gd name="connsiteY1" fmla="*/ 251302 h 2662969"/>
              <a:gd name="connsiteX2" fmla="*/ 718320 w 1838498"/>
              <a:gd name="connsiteY2" fmla="*/ 109563 h 2662969"/>
              <a:gd name="connsiteX3" fmla="*/ 870110 w 1838498"/>
              <a:gd name="connsiteY3" fmla="*/ 97477 h 2662969"/>
              <a:gd name="connsiteX4" fmla="*/ 1810917 w 1838498"/>
              <a:gd name="connsiteY4" fmla="*/ 1341809 h 2662969"/>
              <a:gd name="connsiteX5" fmla="*/ 1619071 w 1838498"/>
              <a:gd name="connsiteY5" fmla="*/ 2398480 h 2662969"/>
              <a:gd name="connsiteX6" fmla="*/ 870110 w 1838498"/>
              <a:gd name="connsiteY6" fmla="*/ 2586141 h 2662969"/>
              <a:gd name="connsiteX7" fmla="*/ 79627 w 1838498"/>
              <a:gd name="connsiteY7" fmla="*/ 1335154 h 2662969"/>
              <a:gd name="connsiteX0" fmla="*/ 79627 w 1824541"/>
              <a:gd name="connsiteY0" fmla="*/ 1255880 h 2583695"/>
              <a:gd name="connsiteX1" fmla="*/ 133703 w 1824541"/>
              <a:gd name="connsiteY1" fmla="*/ 172028 h 2583695"/>
              <a:gd name="connsiteX2" fmla="*/ 718320 w 1824541"/>
              <a:gd name="connsiteY2" fmla="*/ 30289 h 2583695"/>
              <a:gd name="connsiteX3" fmla="*/ 870110 w 1824541"/>
              <a:gd name="connsiteY3" fmla="*/ 18203 h 2583695"/>
              <a:gd name="connsiteX4" fmla="*/ 1709391 w 1824541"/>
              <a:gd name="connsiteY4" fmla="*/ 171795 h 2583695"/>
              <a:gd name="connsiteX5" fmla="*/ 1810917 w 1824541"/>
              <a:gd name="connsiteY5" fmla="*/ 1262535 h 2583695"/>
              <a:gd name="connsiteX6" fmla="*/ 1619071 w 1824541"/>
              <a:gd name="connsiteY6" fmla="*/ 2319206 h 2583695"/>
              <a:gd name="connsiteX7" fmla="*/ 870110 w 1824541"/>
              <a:gd name="connsiteY7" fmla="*/ 2506867 h 2583695"/>
              <a:gd name="connsiteX8" fmla="*/ 79627 w 1824541"/>
              <a:gd name="connsiteY8" fmla="*/ 1255880 h 2583695"/>
              <a:gd name="connsiteX0" fmla="*/ 39361 w 1784275"/>
              <a:gd name="connsiteY0" fmla="*/ 1255880 h 2598660"/>
              <a:gd name="connsiteX1" fmla="*/ 93437 w 1784275"/>
              <a:gd name="connsiteY1" fmla="*/ 172028 h 2598660"/>
              <a:gd name="connsiteX2" fmla="*/ 678054 w 1784275"/>
              <a:gd name="connsiteY2" fmla="*/ 30289 h 2598660"/>
              <a:gd name="connsiteX3" fmla="*/ 829844 w 1784275"/>
              <a:gd name="connsiteY3" fmla="*/ 18203 h 2598660"/>
              <a:gd name="connsiteX4" fmla="*/ 1669125 w 1784275"/>
              <a:gd name="connsiteY4" fmla="*/ 171795 h 2598660"/>
              <a:gd name="connsiteX5" fmla="*/ 1770651 w 1784275"/>
              <a:gd name="connsiteY5" fmla="*/ 1262535 h 2598660"/>
              <a:gd name="connsiteX6" fmla="*/ 1578805 w 1784275"/>
              <a:gd name="connsiteY6" fmla="*/ 2319206 h 2598660"/>
              <a:gd name="connsiteX7" fmla="*/ 829844 w 1784275"/>
              <a:gd name="connsiteY7" fmla="*/ 2506867 h 2598660"/>
              <a:gd name="connsiteX8" fmla="*/ 207883 w 1784275"/>
              <a:gd name="connsiteY8" fmla="*/ 2495752 h 2598660"/>
              <a:gd name="connsiteX9" fmla="*/ 39361 w 1784275"/>
              <a:gd name="connsiteY9" fmla="*/ 1255880 h 2598660"/>
              <a:gd name="connsiteX0" fmla="*/ 39361 w 1822015"/>
              <a:gd name="connsiteY0" fmla="*/ 1255880 h 2596942"/>
              <a:gd name="connsiteX1" fmla="*/ 93437 w 1822015"/>
              <a:gd name="connsiteY1" fmla="*/ 172028 h 2596942"/>
              <a:gd name="connsiteX2" fmla="*/ 678054 w 1822015"/>
              <a:gd name="connsiteY2" fmla="*/ 30289 h 2596942"/>
              <a:gd name="connsiteX3" fmla="*/ 829844 w 1822015"/>
              <a:gd name="connsiteY3" fmla="*/ 18203 h 2596942"/>
              <a:gd name="connsiteX4" fmla="*/ 1669125 w 1822015"/>
              <a:gd name="connsiteY4" fmla="*/ 171795 h 2596942"/>
              <a:gd name="connsiteX5" fmla="*/ 1770651 w 1822015"/>
              <a:gd name="connsiteY5" fmla="*/ 1262535 h 2596942"/>
              <a:gd name="connsiteX6" fmla="*/ 1719613 w 1822015"/>
              <a:gd name="connsiteY6" fmla="*/ 2359317 h 2596942"/>
              <a:gd name="connsiteX7" fmla="*/ 829844 w 1822015"/>
              <a:gd name="connsiteY7" fmla="*/ 2506867 h 2596942"/>
              <a:gd name="connsiteX8" fmla="*/ 207883 w 1822015"/>
              <a:gd name="connsiteY8" fmla="*/ 2495752 h 2596942"/>
              <a:gd name="connsiteX9" fmla="*/ 39361 w 1822015"/>
              <a:gd name="connsiteY9" fmla="*/ 1255880 h 2596942"/>
              <a:gd name="connsiteX0" fmla="*/ 39361 w 1822015"/>
              <a:gd name="connsiteY0" fmla="*/ 1278202 h 2619264"/>
              <a:gd name="connsiteX1" fmla="*/ 93437 w 1822015"/>
              <a:gd name="connsiteY1" fmla="*/ 194350 h 2619264"/>
              <a:gd name="connsiteX2" fmla="*/ 678054 w 1822015"/>
              <a:gd name="connsiteY2" fmla="*/ 52611 h 2619264"/>
              <a:gd name="connsiteX3" fmla="*/ 829844 w 1822015"/>
              <a:gd name="connsiteY3" fmla="*/ 40525 h 2619264"/>
              <a:gd name="connsiteX4" fmla="*/ 1688669 w 1822015"/>
              <a:gd name="connsiteY4" fmla="*/ 112151 h 2619264"/>
              <a:gd name="connsiteX5" fmla="*/ 1770651 w 1822015"/>
              <a:gd name="connsiteY5" fmla="*/ 1284857 h 2619264"/>
              <a:gd name="connsiteX6" fmla="*/ 1719613 w 1822015"/>
              <a:gd name="connsiteY6" fmla="*/ 2381639 h 2619264"/>
              <a:gd name="connsiteX7" fmla="*/ 829844 w 1822015"/>
              <a:gd name="connsiteY7" fmla="*/ 2529189 h 2619264"/>
              <a:gd name="connsiteX8" fmla="*/ 207883 w 1822015"/>
              <a:gd name="connsiteY8" fmla="*/ 2518074 h 2619264"/>
              <a:gd name="connsiteX9" fmla="*/ 39361 w 1822015"/>
              <a:gd name="connsiteY9" fmla="*/ 1278202 h 2619264"/>
              <a:gd name="connsiteX0" fmla="*/ 39361 w 1822015"/>
              <a:gd name="connsiteY0" fmla="*/ 1278202 h 2619264"/>
              <a:gd name="connsiteX1" fmla="*/ 93437 w 1822015"/>
              <a:gd name="connsiteY1" fmla="*/ 194350 h 2619264"/>
              <a:gd name="connsiteX2" fmla="*/ 678054 w 1822015"/>
              <a:gd name="connsiteY2" fmla="*/ 52611 h 2619264"/>
              <a:gd name="connsiteX3" fmla="*/ 829844 w 1822015"/>
              <a:gd name="connsiteY3" fmla="*/ 40525 h 2619264"/>
              <a:gd name="connsiteX4" fmla="*/ 1688669 w 1822015"/>
              <a:gd name="connsiteY4" fmla="*/ 112151 h 2619264"/>
              <a:gd name="connsiteX5" fmla="*/ 1770651 w 1822015"/>
              <a:gd name="connsiteY5" fmla="*/ 1284857 h 2619264"/>
              <a:gd name="connsiteX6" fmla="*/ 1719613 w 1822015"/>
              <a:gd name="connsiteY6" fmla="*/ 2381639 h 2619264"/>
              <a:gd name="connsiteX7" fmla="*/ 829844 w 1822015"/>
              <a:gd name="connsiteY7" fmla="*/ 2529189 h 2619264"/>
              <a:gd name="connsiteX8" fmla="*/ 207883 w 1822015"/>
              <a:gd name="connsiteY8" fmla="*/ 2518074 h 2619264"/>
              <a:gd name="connsiteX9" fmla="*/ 39361 w 1822015"/>
              <a:gd name="connsiteY9" fmla="*/ 1278202 h 2619264"/>
              <a:gd name="connsiteX0" fmla="*/ 39361 w 1875479"/>
              <a:gd name="connsiteY0" fmla="*/ 1278202 h 2616531"/>
              <a:gd name="connsiteX1" fmla="*/ 93437 w 1875479"/>
              <a:gd name="connsiteY1" fmla="*/ 194350 h 2616531"/>
              <a:gd name="connsiteX2" fmla="*/ 678054 w 1875479"/>
              <a:gd name="connsiteY2" fmla="*/ 52611 h 2616531"/>
              <a:gd name="connsiteX3" fmla="*/ 829844 w 1875479"/>
              <a:gd name="connsiteY3" fmla="*/ 40525 h 2616531"/>
              <a:gd name="connsiteX4" fmla="*/ 1688669 w 1875479"/>
              <a:gd name="connsiteY4" fmla="*/ 112151 h 2616531"/>
              <a:gd name="connsiteX5" fmla="*/ 1770651 w 1875479"/>
              <a:gd name="connsiteY5" fmla="*/ 1284857 h 2616531"/>
              <a:gd name="connsiteX6" fmla="*/ 1803626 w 1875479"/>
              <a:gd name="connsiteY6" fmla="*/ 2447436 h 2616531"/>
              <a:gd name="connsiteX7" fmla="*/ 829844 w 1875479"/>
              <a:gd name="connsiteY7" fmla="*/ 2529189 h 2616531"/>
              <a:gd name="connsiteX8" fmla="*/ 207883 w 1875479"/>
              <a:gd name="connsiteY8" fmla="*/ 2518074 h 2616531"/>
              <a:gd name="connsiteX9" fmla="*/ 39361 w 1875479"/>
              <a:gd name="connsiteY9" fmla="*/ 1278202 h 2616531"/>
              <a:gd name="connsiteX0" fmla="*/ 39361 w 1875479"/>
              <a:gd name="connsiteY0" fmla="*/ 1278202 h 2634842"/>
              <a:gd name="connsiteX1" fmla="*/ 93437 w 1875479"/>
              <a:gd name="connsiteY1" fmla="*/ 194350 h 2634842"/>
              <a:gd name="connsiteX2" fmla="*/ 678054 w 1875479"/>
              <a:gd name="connsiteY2" fmla="*/ 52611 h 2634842"/>
              <a:gd name="connsiteX3" fmla="*/ 829844 w 1875479"/>
              <a:gd name="connsiteY3" fmla="*/ 40525 h 2634842"/>
              <a:gd name="connsiteX4" fmla="*/ 1688669 w 1875479"/>
              <a:gd name="connsiteY4" fmla="*/ 112151 h 2634842"/>
              <a:gd name="connsiteX5" fmla="*/ 1770651 w 1875479"/>
              <a:gd name="connsiteY5" fmla="*/ 1284857 h 2634842"/>
              <a:gd name="connsiteX6" fmla="*/ 1803626 w 1875479"/>
              <a:gd name="connsiteY6" fmla="*/ 2447436 h 2634842"/>
              <a:gd name="connsiteX7" fmla="*/ 924910 w 1875479"/>
              <a:gd name="connsiteY7" fmla="*/ 2582912 h 2634842"/>
              <a:gd name="connsiteX8" fmla="*/ 207883 w 1875479"/>
              <a:gd name="connsiteY8" fmla="*/ 2518074 h 2634842"/>
              <a:gd name="connsiteX9" fmla="*/ 39361 w 1875479"/>
              <a:gd name="connsiteY9" fmla="*/ 1278202 h 2634842"/>
              <a:gd name="connsiteX0" fmla="*/ 42575 w 1878693"/>
              <a:gd name="connsiteY0" fmla="*/ 1278202 h 2708581"/>
              <a:gd name="connsiteX1" fmla="*/ 96651 w 1878693"/>
              <a:gd name="connsiteY1" fmla="*/ 194350 h 2708581"/>
              <a:gd name="connsiteX2" fmla="*/ 681268 w 1878693"/>
              <a:gd name="connsiteY2" fmla="*/ 52611 h 2708581"/>
              <a:gd name="connsiteX3" fmla="*/ 833058 w 1878693"/>
              <a:gd name="connsiteY3" fmla="*/ 40525 h 2708581"/>
              <a:gd name="connsiteX4" fmla="*/ 1691883 w 1878693"/>
              <a:gd name="connsiteY4" fmla="*/ 112151 h 2708581"/>
              <a:gd name="connsiteX5" fmla="*/ 1773865 w 1878693"/>
              <a:gd name="connsiteY5" fmla="*/ 1284857 h 2708581"/>
              <a:gd name="connsiteX6" fmla="*/ 1806840 w 1878693"/>
              <a:gd name="connsiteY6" fmla="*/ 2447436 h 2708581"/>
              <a:gd name="connsiteX7" fmla="*/ 928124 w 1878693"/>
              <a:gd name="connsiteY7" fmla="*/ 2582912 h 2708581"/>
              <a:gd name="connsiteX8" fmla="*/ 266387 w 1878693"/>
              <a:gd name="connsiteY8" fmla="*/ 2623078 h 2708581"/>
              <a:gd name="connsiteX9" fmla="*/ 42575 w 1878693"/>
              <a:gd name="connsiteY9" fmla="*/ 1278202 h 2708581"/>
              <a:gd name="connsiteX0" fmla="*/ 12322 w 1848440"/>
              <a:gd name="connsiteY0" fmla="*/ 1297526 h 2727906"/>
              <a:gd name="connsiteX1" fmla="*/ 129627 w 1848440"/>
              <a:gd name="connsiteY1" fmla="*/ 103126 h 2727906"/>
              <a:gd name="connsiteX2" fmla="*/ 651015 w 1848440"/>
              <a:gd name="connsiteY2" fmla="*/ 71935 h 2727906"/>
              <a:gd name="connsiteX3" fmla="*/ 802805 w 1848440"/>
              <a:gd name="connsiteY3" fmla="*/ 59849 h 2727906"/>
              <a:gd name="connsiteX4" fmla="*/ 1661630 w 1848440"/>
              <a:gd name="connsiteY4" fmla="*/ 131475 h 2727906"/>
              <a:gd name="connsiteX5" fmla="*/ 1743612 w 1848440"/>
              <a:gd name="connsiteY5" fmla="*/ 1304181 h 2727906"/>
              <a:gd name="connsiteX6" fmla="*/ 1776587 w 1848440"/>
              <a:gd name="connsiteY6" fmla="*/ 2466760 h 2727906"/>
              <a:gd name="connsiteX7" fmla="*/ 897871 w 1848440"/>
              <a:gd name="connsiteY7" fmla="*/ 2602236 h 2727906"/>
              <a:gd name="connsiteX8" fmla="*/ 236134 w 1848440"/>
              <a:gd name="connsiteY8" fmla="*/ 2642402 h 2727906"/>
              <a:gd name="connsiteX9" fmla="*/ 12322 w 1848440"/>
              <a:gd name="connsiteY9" fmla="*/ 1297526 h 2727906"/>
              <a:gd name="connsiteX0" fmla="*/ 12432 w 1848550"/>
              <a:gd name="connsiteY0" fmla="*/ 1297526 h 2756471"/>
              <a:gd name="connsiteX1" fmla="*/ 129737 w 1848550"/>
              <a:gd name="connsiteY1" fmla="*/ 103126 h 2756471"/>
              <a:gd name="connsiteX2" fmla="*/ 651125 w 1848550"/>
              <a:gd name="connsiteY2" fmla="*/ 71935 h 2756471"/>
              <a:gd name="connsiteX3" fmla="*/ 802915 w 1848550"/>
              <a:gd name="connsiteY3" fmla="*/ 59849 h 2756471"/>
              <a:gd name="connsiteX4" fmla="*/ 1661740 w 1848550"/>
              <a:gd name="connsiteY4" fmla="*/ 131475 h 2756471"/>
              <a:gd name="connsiteX5" fmla="*/ 1743722 w 1848550"/>
              <a:gd name="connsiteY5" fmla="*/ 1304181 h 2756471"/>
              <a:gd name="connsiteX6" fmla="*/ 1776697 w 1848550"/>
              <a:gd name="connsiteY6" fmla="*/ 2466760 h 2756471"/>
              <a:gd name="connsiteX7" fmla="*/ 897981 w 1848550"/>
              <a:gd name="connsiteY7" fmla="*/ 2602236 h 2756471"/>
              <a:gd name="connsiteX8" fmla="*/ 237742 w 1848550"/>
              <a:gd name="connsiteY8" fmla="*/ 2678196 h 2756471"/>
              <a:gd name="connsiteX9" fmla="*/ 12432 w 1848550"/>
              <a:gd name="connsiteY9" fmla="*/ 1297526 h 2756471"/>
              <a:gd name="connsiteX0" fmla="*/ 12432 w 1848550"/>
              <a:gd name="connsiteY0" fmla="*/ 1297526 h 2769972"/>
              <a:gd name="connsiteX1" fmla="*/ 129737 w 1848550"/>
              <a:gd name="connsiteY1" fmla="*/ 103126 h 2769972"/>
              <a:gd name="connsiteX2" fmla="*/ 651125 w 1848550"/>
              <a:gd name="connsiteY2" fmla="*/ 71935 h 2769972"/>
              <a:gd name="connsiteX3" fmla="*/ 802915 w 1848550"/>
              <a:gd name="connsiteY3" fmla="*/ 59849 h 2769972"/>
              <a:gd name="connsiteX4" fmla="*/ 1661740 w 1848550"/>
              <a:gd name="connsiteY4" fmla="*/ 131475 h 2769972"/>
              <a:gd name="connsiteX5" fmla="*/ 1743722 w 1848550"/>
              <a:gd name="connsiteY5" fmla="*/ 1304181 h 2769972"/>
              <a:gd name="connsiteX6" fmla="*/ 1776697 w 1848550"/>
              <a:gd name="connsiteY6" fmla="*/ 2466760 h 2769972"/>
              <a:gd name="connsiteX7" fmla="*/ 897981 w 1848550"/>
              <a:gd name="connsiteY7" fmla="*/ 2602236 h 2769972"/>
              <a:gd name="connsiteX8" fmla="*/ 237742 w 1848550"/>
              <a:gd name="connsiteY8" fmla="*/ 2678196 h 2769972"/>
              <a:gd name="connsiteX9" fmla="*/ 12432 w 1848550"/>
              <a:gd name="connsiteY9" fmla="*/ 1297526 h 2769972"/>
              <a:gd name="connsiteX0" fmla="*/ 12432 w 1848550"/>
              <a:gd name="connsiteY0" fmla="*/ 1299230 h 2771676"/>
              <a:gd name="connsiteX1" fmla="*/ 129737 w 1848550"/>
              <a:gd name="connsiteY1" fmla="*/ 104830 h 2771676"/>
              <a:gd name="connsiteX2" fmla="*/ 651125 w 1848550"/>
              <a:gd name="connsiteY2" fmla="*/ 73639 h 2771676"/>
              <a:gd name="connsiteX3" fmla="*/ 1092996 w 1848550"/>
              <a:gd name="connsiteY3" fmla="*/ 101775 h 2771676"/>
              <a:gd name="connsiteX4" fmla="*/ 1661740 w 1848550"/>
              <a:gd name="connsiteY4" fmla="*/ 133179 h 2771676"/>
              <a:gd name="connsiteX5" fmla="*/ 1743722 w 1848550"/>
              <a:gd name="connsiteY5" fmla="*/ 1305885 h 2771676"/>
              <a:gd name="connsiteX6" fmla="*/ 1776697 w 1848550"/>
              <a:gd name="connsiteY6" fmla="*/ 2468464 h 2771676"/>
              <a:gd name="connsiteX7" fmla="*/ 897981 w 1848550"/>
              <a:gd name="connsiteY7" fmla="*/ 2603940 h 2771676"/>
              <a:gd name="connsiteX8" fmla="*/ 237742 w 1848550"/>
              <a:gd name="connsiteY8" fmla="*/ 2679900 h 2771676"/>
              <a:gd name="connsiteX9" fmla="*/ 12432 w 1848550"/>
              <a:gd name="connsiteY9" fmla="*/ 1299230 h 2771676"/>
              <a:gd name="connsiteX0" fmla="*/ 12432 w 1842907"/>
              <a:gd name="connsiteY0" fmla="*/ 1299230 h 2771676"/>
              <a:gd name="connsiteX1" fmla="*/ 129737 w 1842907"/>
              <a:gd name="connsiteY1" fmla="*/ 104830 h 2771676"/>
              <a:gd name="connsiteX2" fmla="*/ 651125 w 1842907"/>
              <a:gd name="connsiteY2" fmla="*/ 73639 h 2771676"/>
              <a:gd name="connsiteX3" fmla="*/ 1092996 w 1842907"/>
              <a:gd name="connsiteY3" fmla="*/ 101775 h 2771676"/>
              <a:gd name="connsiteX4" fmla="*/ 1646308 w 1842907"/>
              <a:gd name="connsiteY4" fmla="*/ 169764 h 2771676"/>
              <a:gd name="connsiteX5" fmla="*/ 1743722 w 1842907"/>
              <a:gd name="connsiteY5" fmla="*/ 1305885 h 2771676"/>
              <a:gd name="connsiteX6" fmla="*/ 1776697 w 1842907"/>
              <a:gd name="connsiteY6" fmla="*/ 2468464 h 2771676"/>
              <a:gd name="connsiteX7" fmla="*/ 897981 w 1842907"/>
              <a:gd name="connsiteY7" fmla="*/ 2603940 h 2771676"/>
              <a:gd name="connsiteX8" fmla="*/ 237742 w 1842907"/>
              <a:gd name="connsiteY8" fmla="*/ 2679900 h 2771676"/>
              <a:gd name="connsiteX9" fmla="*/ 12432 w 1842907"/>
              <a:gd name="connsiteY9" fmla="*/ 1299230 h 2771676"/>
              <a:gd name="connsiteX0" fmla="*/ 12432 w 1842907"/>
              <a:gd name="connsiteY0" fmla="*/ 1299230 h 2771676"/>
              <a:gd name="connsiteX1" fmla="*/ 129737 w 1842907"/>
              <a:gd name="connsiteY1" fmla="*/ 104830 h 2771676"/>
              <a:gd name="connsiteX2" fmla="*/ 651125 w 1842907"/>
              <a:gd name="connsiteY2" fmla="*/ 73639 h 2771676"/>
              <a:gd name="connsiteX3" fmla="*/ 1092996 w 1842907"/>
              <a:gd name="connsiteY3" fmla="*/ 101775 h 2771676"/>
              <a:gd name="connsiteX4" fmla="*/ 1646308 w 1842907"/>
              <a:gd name="connsiteY4" fmla="*/ 169764 h 2771676"/>
              <a:gd name="connsiteX5" fmla="*/ 1743722 w 1842907"/>
              <a:gd name="connsiteY5" fmla="*/ 1305885 h 2771676"/>
              <a:gd name="connsiteX6" fmla="*/ 1776697 w 1842907"/>
              <a:gd name="connsiteY6" fmla="*/ 2468464 h 2771676"/>
              <a:gd name="connsiteX7" fmla="*/ 897981 w 1842907"/>
              <a:gd name="connsiteY7" fmla="*/ 2603940 h 2771676"/>
              <a:gd name="connsiteX8" fmla="*/ 237742 w 1842907"/>
              <a:gd name="connsiteY8" fmla="*/ 2679900 h 2771676"/>
              <a:gd name="connsiteX9" fmla="*/ 12432 w 1842907"/>
              <a:gd name="connsiteY9" fmla="*/ 1299230 h 277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907" h="2771676">
                <a:moveTo>
                  <a:pt x="12432" y="1299230"/>
                </a:moveTo>
                <a:cubicBezTo>
                  <a:pt x="-5569" y="870052"/>
                  <a:pt x="-27064" y="312219"/>
                  <a:pt x="129737" y="104830"/>
                </a:cubicBezTo>
                <a:cubicBezTo>
                  <a:pt x="247237" y="-111510"/>
                  <a:pt x="490582" y="74148"/>
                  <a:pt x="651125" y="73639"/>
                </a:cubicBezTo>
                <a:cubicBezTo>
                  <a:pt x="811668" y="73130"/>
                  <a:pt x="927132" y="85754"/>
                  <a:pt x="1092996" y="101775"/>
                </a:cubicBezTo>
                <a:cubicBezTo>
                  <a:pt x="1258860" y="117796"/>
                  <a:pt x="1474625" y="79627"/>
                  <a:pt x="1646308" y="169764"/>
                </a:cubicBezTo>
                <a:cubicBezTo>
                  <a:pt x="1817991" y="259901"/>
                  <a:pt x="1721991" y="922768"/>
                  <a:pt x="1743722" y="1305885"/>
                </a:cubicBezTo>
                <a:cubicBezTo>
                  <a:pt x="1765454" y="1689002"/>
                  <a:pt x="1933498" y="2261075"/>
                  <a:pt x="1776697" y="2468464"/>
                </a:cubicBezTo>
                <a:cubicBezTo>
                  <a:pt x="1619896" y="2675853"/>
                  <a:pt x="1163938" y="2592167"/>
                  <a:pt x="897981" y="2603940"/>
                </a:cubicBezTo>
                <a:cubicBezTo>
                  <a:pt x="618091" y="2688092"/>
                  <a:pt x="369489" y="2888398"/>
                  <a:pt x="237742" y="2679900"/>
                </a:cubicBezTo>
                <a:cubicBezTo>
                  <a:pt x="105995" y="2471402"/>
                  <a:pt x="30433" y="1728408"/>
                  <a:pt x="12432" y="1299230"/>
                </a:cubicBezTo>
                <a:close/>
              </a:path>
            </a:pathLst>
          </a:custGeom>
          <a:solidFill>
            <a:srgbClr val="FFCCCC">
              <a:alpha val="65000"/>
            </a:srgbClr>
          </a:solidFill>
          <a:ln w="38100">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55" name="Slide Number Placeholder 2">
            <a:extLst>
              <a:ext uri="{FF2B5EF4-FFF2-40B4-BE49-F238E27FC236}">
                <a16:creationId xmlns:a16="http://schemas.microsoft.com/office/drawing/2014/main" id="{F6F0BDE2-F627-491F-9AAA-D0FD170B7503}"/>
              </a:ext>
            </a:extLst>
          </p:cNvPr>
          <p:cNvSpPr>
            <a:spLocks noGrp="1"/>
          </p:cNvSpPr>
          <p:nvPr>
            <p:ph type="sldNum" sz="quarter" idx="11"/>
          </p:nvPr>
        </p:nvSpPr>
        <p:spPr>
          <a:xfrm>
            <a:off x="11537535" y="6356351"/>
            <a:ext cx="654465" cy="365125"/>
          </a:xfrm>
        </p:spPr>
        <p:txBody>
          <a:bodyPr/>
          <a:lstStyle/>
          <a:p>
            <a:fld id="{21486E46-8155-4659-B003-5F764003AB30}" type="slidenum">
              <a:rPr lang="he-IL" smtClean="0"/>
              <a:t>2</a:t>
            </a:fld>
            <a:endParaRPr lang="he-IL"/>
          </a:p>
        </p:txBody>
      </p:sp>
      <p:grpSp>
        <p:nvGrpSpPr>
          <p:cNvPr id="9" name="Group 8">
            <a:extLst>
              <a:ext uri="{FF2B5EF4-FFF2-40B4-BE49-F238E27FC236}">
                <a16:creationId xmlns:a16="http://schemas.microsoft.com/office/drawing/2014/main" id="{F30F3783-5973-E4F1-FDAA-76551CEE585F}"/>
              </a:ext>
            </a:extLst>
          </p:cNvPr>
          <p:cNvGrpSpPr/>
          <p:nvPr/>
        </p:nvGrpSpPr>
        <p:grpSpPr>
          <a:xfrm>
            <a:off x="6399406" y="1969631"/>
            <a:ext cx="1402978" cy="2494459"/>
            <a:chOff x="6399406" y="1969631"/>
            <a:chExt cx="1402978" cy="2494459"/>
          </a:xfrm>
        </p:grpSpPr>
        <p:grpSp>
          <p:nvGrpSpPr>
            <p:cNvPr id="157" name="Group 156">
              <a:extLst>
                <a:ext uri="{FF2B5EF4-FFF2-40B4-BE49-F238E27FC236}">
                  <a16:creationId xmlns:a16="http://schemas.microsoft.com/office/drawing/2014/main" id="{34B1503D-57CA-4A9D-B3EC-0C2102A851F5}"/>
                </a:ext>
              </a:extLst>
            </p:cNvPr>
            <p:cNvGrpSpPr>
              <a:grpSpLocks noChangeAspect="1"/>
            </p:cNvGrpSpPr>
            <p:nvPr/>
          </p:nvGrpSpPr>
          <p:grpSpPr>
            <a:xfrm rot="5400000">
              <a:off x="6067861" y="2729568"/>
              <a:ext cx="2066067" cy="1402978"/>
              <a:chOff x="3089025" y="2942753"/>
              <a:chExt cx="312576" cy="447286"/>
            </a:xfrm>
          </p:grpSpPr>
          <p:sp>
            <p:nvSpPr>
              <p:cNvPr id="158" name="Isosceles Triangle 157">
                <a:extLst>
                  <a:ext uri="{FF2B5EF4-FFF2-40B4-BE49-F238E27FC236}">
                    <a16:creationId xmlns:a16="http://schemas.microsoft.com/office/drawing/2014/main" id="{E46D8CB6-E9D5-4BB6-883B-DED00BF2404E}"/>
                  </a:ext>
                </a:extLst>
              </p:cNvPr>
              <p:cNvSpPr/>
              <p:nvPr/>
            </p:nvSpPr>
            <p:spPr>
              <a:xfrm>
                <a:off x="3089025" y="3106541"/>
                <a:ext cx="312576" cy="283498"/>
              </a:xfrm>
              <a:prstGeom prst="triangl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a:extLst>
                  <a:ext uri="{FF2B5EF4-FFF2-40B4-BE49-F238E27FC236}">
                    <a16:creationId xmlns:a16="http://schemas.microsoft.com/office/drawing/2014/main" id="{1301FC9E-4865-4A5D-BB18-44114BDD0353}"/>
                  </a:ext>
                </a:extLst>
              </p:cNvPr>
              <p:cNvSpPr/>
              <p:nvPr/>
            </p:nvSpPr>
            <p:spPr>
              <a:xfrm>
                <a:off x="3089025" y="2942753"/>
                <a:ext cx="312576" cy="320925"/>
              </a:xfrm>
              <a:prstGeom prst="rect">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0" name="TextBox 159">
              <a:extLst>
                <a:ext uri="{FF2B5EF4-FFF2-40B4-BE49-F238E27FC236}">
                  <a16:creationId xmlns:a16="http://schemas.microsoft.com/office/drawing/2014/main" id="{0B6EAD28-D911-44C2-981F-45BCA98C8161}"/>
                </a:ext>
              </a:extLst>
            </p:cNvPr>
            <p:cNvSpPr txBox="1"/>
            <p:nvPr/>
          </p:nvSpPr>
          <p:spPr>
            <a:xfrm>
              <a:off x="6420202" y="1969631"/>
              <a:ext cx="1330960" cy="400110"/>
            </a:xfrm>
            <a:prstGeom prst="rect">
              <a:avLst/>
            </a:prstGeom>
            <a:noFill/>
          </p:spPr>
          <p:txBody>
            <a:bodyPr wrap="square" rtlCol="0">
              <a:spAutoFit/>
            </a:bodyPr>
            <a:lstStyle/>
            <a:p>
              <a:pPr algn="ctr"/>
              <a:r>
                <a:rPr lang="en-US" sz="2000" b="1" dirty="0">
                  <a:solidFill>
                    <a:schemeClr val="bg1"/>
                  </a:solidFill>
                  <a:latin typeface="+mn-lt"/>
                </a:rPr>
                <a:t>Camera</a:t>
              </a:r>
              <a:endParaRPr lang="en-US" sz="2000" b="1" dirty="0">
                <a:latin typeface="+mn-lt"/>
              </a:endParaRPr>
            </a:p>
          </p:txBody>
        </p:sp>
      </p:grpSp>
      <p:sp>
        <p:nvSpPr>
          <p:cNvPr id="161" name="Title 1">
            <a:extLst>
              <a:ext uri="{FF2B5EF4-FFF2-40B4-BE49-F238E27FC236}">
                <a16:creationId xmlns:a16="http://schemas.microsoft.com/office/drawing/2014/main" id="{CA829D32-282A-490F-9E7A-317411974319}"/>
              </a:ext>
            </a:extLst>
          </p:cNvPr>
          <p:cNvSpPr txBox="1">
            <a:spLocks/>
          </p:cNvSpPr>
          <p:nvPr/>
        </p:nvSpPr>
        <p:spPr>
          <a:xfrm>
            <a:off x="91440" y="-244314"/>
            <a:ext cx="12046686" cy="139445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Scattering: the largest barrier to tissue imaging</a:t>
            </a:r>
          </a:p>
        </p:txBody>
      </p:sp>
      <p:sp>
        <p:nvSpPr>
          <p:cNvPr id="162" name="TextBox 161">
            <a:extLst>
              <a:ext uri="{FF2B5EF4-FFF2-40B4-BE49-F238E27FC236}">
                <a16:creationId xmlns:a16="http://schemas.microsoft.com/office/drawing/2014/main" id="{C2F82C97-20D5-4A3D-BDD9-70B1C783C47F}"/>
              </a:ext>
            </a:extLst>
          </p:cNvPr>
          <p:cNvSpPr txBox="1"/>
          <p:nvPr/>
        </p:nvSpPr>
        <p:spPr>
          <a:xfrm>
            <a:off x="2831932" y="4408809"/>
            <a:ext cx="1330960" cy="400110"/>
          </a:xfrm>
          <a:prstGeom prst="rect">
            <a:avLst/>
          </a:prstGeom>
          <a:noFill/>
        </p:spPr>
        <p:txBody>
          <a:bodyPr wrap="square" rtlCol="0">
            <a:spAutoFit/>
          </a:bodyPr>
          <a:lstStyle/>
          <a:p>
            <a:pPr algn="ctr"/>
            <a:r>
              <a:rPr lang="en-US" sz="2000" b="1" dirty="0">
                <a:solidFill>
                  <a:schemeClr val="bg1"/>
                </a:solidFill>
                <a:latin typeface="+mn-lt"/>
              </a:rPr>
              <a:t>Tissue</a:t>
            </a:r>
          </a:p>
        </p:txBody>
      </p:sp>
      <p:sp>
        <p:nvSpPr>
          <p:cNvPr id="182" name="Rectangle 181">
            <a:extLst>
              <a:ext uri="{FF2B5EF4-FFF2-40B4-BE49-F238E27FC236}">
                <a16:creationId xmlns:a16="http://schemas.microsoft.com/office/drawing/2014/main" id="{F920BEE3-7CF6-4669-B9BF-48A5F6E67812}"/>
              </a:ext>
            </a:extLst>
          </p:cNvPr>
          <p:cNvSpPr/>
          <p:nvPr/>
        </p:nvSpPr>
        <p:spPr>
          <a:xfrm>
            <a:off x="2120392" y="1462795"/>
            <a:ext cx="2386665" cy="459433"/>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AFEA9A3-F92F-E5AC-C334-85716FB76B0B}"/>
              </a:ext>
            </a:extLst>
          </p:cNvPr>
          <p:cNvGrpSpPr/>
          <p:nvPr/>
        </p:nvGrpSpPr>
        <p:grpSpPr>
          <a:xfrm>
            <a:off x="8017695" y="2294846"/>
            <a:ext cx="2364486" cy="2908347"/>
            <a:chOff x="8017695" y="2294846"/>
            <a:chExt cx="2364486" cy="2908347"/>
          </a:xfrm>
        </p:grpSpPr>
        <p:grpSp>
          <p:nvGrpSpPr>
            <p:cNvPr id="4" name="Group 3">
              <a:extLst>
                <a:ext uri="{FF2B5EF4-FFF2-40B4-BE49-F238E27FC236}">
                  <a16:creationId xmlns:a16="http://schemas.microsoft.com/office/drawing/2014/main" id="{7CFA44A3-7D72-4952-A90B-C97DD19FE17E}"/>
                </a:ext>
              </a:extLst>
            </p:cNvPr>
            <p:cNvGrpSpPr/>
            <p:nvPr/>
          </p:nvGrpSpPr>
          <p:grpSpPr>
            <a:xfrm>
              <a:off x="8017695" y="2294846"/>
              <a:ext cx="2345436" cy="2645457"/>
              <a:chOff x="7411143" y="2733758"/>
              <a:chExt cx="2345436" cy="2645457"/>
            </a:xfrm>
          </p:grpSpPr>
          <p:pic>
            <p:nvPicPr>
              <p:cNvPr id="3" name="Picture 2" descr="A picture containing close&#10;&#10;Description automatically generated">
                <a:extLst>
                  <a:ext uri="{FF2B5EF4-FFF2-40B4-BE49-F238E27FC236}">
                    <a16:creationId xmlns:a16="http://schemas.microsoft.com/office/drawing/2014/main" id="{9147CF51-A487-4F46-93E4-5A55E6BEE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41929" y="2776412"/>
                <a:ext cx="2305054" cy="2219745"/>
              </a:xfrm>
              <a:prstGeom prst="rect">
                <a:avLst/>
              </a:prstGeom>
              <a:ln w="12700">
                <a:solidFill>
                  <a:schemeClr val="bg1"/>
                </a:solidFill>
              </a:ln>
            </p:spPr>
          </p:pic>
          <p:sp>
            <p:nvSpPr>
              <p:cNvPr id="179" name="TextBox 178">
                <a:extLst>
                  <a:ext uri="{FF2B5EF4-FFF2-40B4-BE49-F238E27FC236}">
                    <a16:creationId xmlns:a16="http://schemas.microsoft.com/office/drawing/2014/main" id="{D14EF98E-0E00-45D0-A5F8-8DCACCA6711B}"/>
                  </a:ext>
                </a:extLst>
              </p:cNvPr>
              <p:cNvSpPr txBox="1"/>
              <p:nvPr/>
            </p:nvSpPr>
            <p:spPr>
              <a:xfrm>
                <a:off x="7411143" y="4979105"/>
                <a:ext cx="2345436" cy="400110"/>
              </a:xfrm>
              <a:prstGeom prst="rect">
                <a:avLst/>
              </a:prstGeom>
              <a:noFill/>
            </p:spPr>
            <p:txBody>
              <a:bodyPr wrap="square" rtlCol="0">
                <a:spAutoFit/>
              </a:bodyPr>
              <a:lstStyle/>
              <a:p>
                <a:pPr algn="ctr"/>
                <a:r>
                  <a:rPr lang="en-US" sz="2000" b="1" dirty="0">
                    <a:solidFill>
                      <a:schemeClr val="bg1"/>
                    </a:solidFill>
                    <a:latin typeface="+mn-lt"/>
                  </a:rPr>
                  <a:t>Camera image</a:t>
                </a:r>
                <a:endParaRPr lang="en-US" sz="2000" b="1" dirty="0">
                  <a:latin typeface="+mn-lt"/>
                </a:endParaRPr>
              </a:p>
            </p:txBody>
          </p:sp>
        </p:grpSp>
        <p:sp>
          <p:nvSpPr>
            <p:cNvPr id="187" name="TextBox 186">
              <a:extLst>
                <a:ext uri="{FF2B5EF4-FFF2-40B4-BE49-F238E27FC236}">
                  <a16:creationId xmlns:a16="http://schemas.microsoft.com/office/drawing/2014/main" id="{274D713A-D0EA-4915-A188-D8055EBA83C4}"/>
                </a:ext>
              </a:extLst>
            </p:cNvPr>
            <p:cNvSpPr txBox="1"/>
            <p:nvPr/>
          </p:nvSpPr>
          <p:spPr>
            <a:xfrm>
              <a:off x="8036745" y="4803083"/>
              <a:ext cx="2345436" cy="400110"/>
            </a:xfrm>
            <a:prstGeom prst="rect">
              <a:avLst/>
            </a:prstGeom>
            <a:noFill/>
          </p:spPr>
          <p:txBody>
            <a:bodyPr wrap="square" rtlCol="0">
              <a:spAutoFit/>
            </a:bodyPr>
            <a:lstStyle/>
            <a:p>
              <a:pPr algn="ctr"/>
              <a:r>
                <a:rPr lang="en-US" sz="2000" b="1" dirty="0">
                  <a:solidFill>
                    <a:schemeClr val="bg1"/>
                  </a:solidFill>
                  <a:latin typeface="+mn-lt"/>
                </a:rPr>
                <a:t>Cannot see inside</a:t>
              </a:r>
              <a:endParaRPr lang="en-US" sz="2000" b="1" dirty="0">
                <a:latin typeface="+mn-lt"/>
              </a:endParaRPr>
            </a:p>
          </p:txBody>
        </p:sp>
      </p:grpSp>
      <p:grpSp>
        <p:nvGrpSpPr>
          <p:cNvPr id="7" name="Group 6">
            <a:extLst>
              <a:ext uri="{FF2B5EF4-FFF2-40B4-BE49-F238E27FC236}">
                <a16:creationId xmlns:a16="http://schemas.microsoft.com/office/drawing/2014/main" id="{69EDA34C-B1DF-5DB3-1DBC-8E67C0DB1C23}"/>
              </a:ext>
            </a:extLst>
          </p:cNvPr>
          <p:cNvGrpSpPr/>
          <p:nvPr/>
        </p:nvGrpSpPr>
        <p:grpSpPr>
          <a:xfrm>
            <a:off x="1008863" y="2766162"/>
            <a:ext cx="1884589" cy="976473"/>
            <a:chOff x="1008863" y="2766162"/>
            <a:chExt cx="1884589" cy="976473"/>
          </a:xfrm>
        </p:grpSpPr>
        <p:sp>
          <p:nvSpPr>
            <p:cNvPr id="156" name="TextBox 155">
              <a:extLst>
                <a:ext uri="{FF2B5EF4-FFF2-40B4-BE49-F238E27FC236}">
                  <a16:creationId xmlns:a16="http://schemas.microsoft.com/office/drawing/2014/main" id="{ACCCA603-AE2E-4697-8FA7-CE535E900768}"/>
                </a:ext>
              </a:extLst>
            </p:cNvPr>
            <p:cNvSpPr txBox="1"/>
            <p:nvPr/>
          </p:nvSpPr>
          <p:spPr>
            <a:xfrm>
              <a:off x="1015449" y="3096304"/>
              <a:ext cx="1707850" cy="646331"/>
            </a:xfrm>
            <a:prstGeom prst="rect">
              <a:avLst/>
            </a:prstGeom>
            <a:noFill/>
          </p:spPr>
          <p:txBody>
            <a:bodyPr wrap="square" rtlCol="0">
              <a:spAutoFit/>
            </a:bodyPr>
            <a:lstStyle/>
            <a:p>
              <a:pPr algn="ctr"/>
              <a:r>
                <a:rPr lang="en-US" b="1" dirty="0">
                  <a:solidFill>
                    <a:srgbClr val="FF0000"/>
                  </a:solidFill>
                  <a:latin typeface="+mn-lt"/>
                </a:rPr>
                <a:t>incident laser illumination</a:t>
              </a:r>
            </a:p>
          </p:txBody>
        </p:sp>
        <p:grpSp>
          <p:nvGrpSpPr>
            <p:cNvPr id="211" name="Group 210">
              <a:extLst>
                <a:ext uri="{FF2B5EF4-FFF2-40B4-BE49-F238E27FC236}">
                  <a16:creationId xmlns:a16="http://schemas.microsoft.com/office/drawing/2014/main" id="{C9F5B1CC-91BD-42FE-9871-586070B176EF}"/>
                </a:ext>
              </a:extLst>
            </p:cNvPr>
            <p:cNvGrpSpPr/>
            <p:nvPr/>
          </p:nvGrpSpPr>
          <p:grpSpPr>
            <a:xfrm rot="20475052">
              <a:off x="1008863" y="2766162"/>
              <a:ext cx="1884589" cy="452911"/>
              <a:chOff x="62128" y="3106714"/>
              <a:chExt cx="1365860" cy="328248"/>
            </a:xfrm>
          </p:grpSpPr>
          <p:grpSp>
            <p:nvGrpSpPr>
              <p:cNvPr id="212" name="Group 211">
                <a:extLst>
                  <a:ext uri="{FF2B5EF4-FFF2-40B4-BE49-F238E27FC236}">
                    <a16:creationId xmlns:a16="http://schemas.microsoft.com/office/drawing/2014/main" id="{871F6B0F-1BB7-4E7C-A8C0-335612EE8476}"/>
                  </a:ext>
                </a:extLst>
              </p:cNvPr>
              <p:cNvGrpSpPr/>
              <p:nvPr/>
            </p:nvGrpSpPr>
            <p:grpSpPr>
              <a:xfrm rot="531693">
                <a:off x="62128" y="3106714"/>
                <a:ext cx="728834" cy="192020"/>
                <a:chOff x="28120" y="3369705"/>
                <a:chExt cx="728834" cy="192020"/>
              </a:xfrm>
            </p:grpSpPr>
            <p:sp>
              <p:nvSpPr>
                <p:cNvPr id="214" name="Rectangle 213">
                  <a:extLst>
                    <a:ext uri="{FF2B5EF4-FFF2-40B4-BE49-F238E27FC236}">
                      <a16:creationId xmlns:a16="http://schemas.microsoft.com/office/drawing/2014/main" id="{79B95380-25F8-4BCD-86A3-62B7D98881B2}"/>
                    </a:ext>
                  </a:extLst>
                </p:cNvPr>
                <p:cNvSpPr/>
                <p:nvPr/>
              </p:nvSpPr>
              <p:spPr>
                <a:xfrm rot="616597">
                  <a:off x="28120" y="3369705"/>
                  <a:ext cx="728834" cy="192020"/>
                </a:xfrm>
                <a:prstGeom prst="rect">
                  <a:avLst/>
                </a:prstGeom>
                <a:solidFill>
                  <a:schemeClr val="tx1">
                    <a:lumMod val="65000"/>
                    <a:lumOff val="35000"/>
                  </a:schemeClr>
                </a:solidFill>
                <a:ln w="12700">
                  <a:solidFill>
                    <a:schemeClr val="bg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dirty="0"/>
                </a:p>
              </p:txBody>
            </p:sp>
            <p:sp>
              <p:nvSpPr>
                <p:cNvPr id="215" name="Oval 214">
                  <a:extLst>
                    <a:ext uri="{FF2B5EF4-FFF2-40B4-BE49-F238E27FC236}">
                      <a16:creationId xmlns:a16="http://schemas.microsoft.com/office/drawing/2014/main" id="{AF2AA677-8EDE-4969-9F99-B365BAC33F3C}"/>
                    </a:ext>
                  </a:extLst>
                </p:cNvPr>
                <p:cNvSpPr>
                  <a:spLocks noChangeAspect="1"/>
                </p:cNvSpPr>
                <p:nvPr/>
              </p:nvSpPr>
              <p:spPr>
                <a:xfrm rot="1145658" flipV="1">
                  <a:off x="380432" y="3397662"/>
                  <a:ext cx="118258" cy="146821"/>
                </a:xfrm>
                <a:prstGeom prst="ellipse">
                  <a:avLst/>
                </a:prstGeom>
                <a:solidFill>
                  <a:srgbClr val="FF0000"/>
                </a:solidFill>
                <a:ln w="12700">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dirty="0"/>
                </a:p>
              </p:txBody>
            </p:sp>
          </p:grpSp>
          <p:cxnSp>
            <p:nvCxnSpPr>
              <p:cNvPr id="213" name="Straight Connector 212">
                <a:extLst>
                  <a:ext uri="{FF2B5EF4-FFF2-40B4-BE49-F238E27FC236}">
                    <a16:creationId xmlns:a16="http://schemas.microsoft.com/office/drawing/2014/main" id="{909F5207-0C46-487F-B1F7-B233FA99983E}"/>
                  </a:ext>
                </a:extLst>
              </p:cNvPr>
              <p:cNvCxnSpPr>
                <a:cxnSpLocks/>
                <a:endCxn id="214" idx="3"/>
              </p:cNvCxnSpPr>
              <p:nvPr/>
            </p:nvCxnSpPr>
            <p:spPr>
              <a:xfrm rot="1124948" flipH="1" flipV="1">
                <a:off x="752204" y="3430691"/>
                <a:ext cx="675784" cy="4271"/>
              </a:xfrm>
              <a:prstGeom prst="line">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13" name="Picture 12">
            <a:extLst>
              <a:ext uri="{FF2B5EF4-FFF2-40B4-BE49-F238E27FC236}">
                <a16:creationId xmlns:a16="http://schemas.microsoft.com/office/drawing/2014/main" id="{CC7FE331-55CF-4361-8D7B-11FFD3F43B02}"/>
              </a:ext>
            </a:extLst>
          </p:cNvPr>
          <p:cNvPicPr>
            <a:picLocks noChangeAspect="1"/>
          </p:cNvPicPr>
          <p:nvPr/>
        </p:nvPicPr>
        <p:blipFill rotWithShape="1">
          <a:blip r:embed="rId6"/>
          <a:srcRect l="26711" t="25785" r="25577" b="15932"/>
          <a:stretch/>
        </p:blipFill>
        <p:spPr>
          <a:xfrm>
            <a:off x="12336461" y="2133283"/>
            <a:ext cx="2692400" cy="2466617"/>
          </a:xfrm>
          <a:prstGeom prst="rect">
            <a:avLst/>
          </a:prstGeom>
          <a:ln w="38100">
            <a:noFill/>
          </a:ln>
        </p:spPr>
      </p:pic>
      <p:sp>
        <p:nvSpPr>
          <p:cNvPr id="2" name="Rectangle 1">
            <a:extLst>
              <a:ext uri="{FF2B5EF4-FFF2-40B4-BE49-F238E27FC236}">
                <a16:creationId xmlns:a16="http://schemas.microsoft.com/office/drawing/2014/main" id="{6871CAA8-9B31-4681-98F6-63C97A101F32}"/>
              </a:ext>
            </a:extLst>
          </p:cNvPr>
          <p:cNvSpPr/>
          <p:nvPr/>
        </p:nvSpPr>
        <p:spPr>
          <a:xfrm>
            <a:off x="4507992" y="2226895"/>
            <a:ext cx="655133" cy="2396717"/>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F4A49472-5C7E-4EAA-B3B3-692C23DE021D}"/>
              </a:ext>
            </a:extLst>
          </p:cNvPr>
          <p:cNvGrpSpPr/>
          <p:nvPr/>
        </p:nvGrpSpPr>
        <p:grpSpPr>
          <a:xfrm rot="1413355">
            <a:off x="4477267" y="1899551"/>
            <a:ext cx="1315986" cy="2989298"/>
            <a:chOff x="9578007" y="4607403"/>
            <a:chExt cx="1499585" cy="3749744"/>
          </a:xfrm>
        </p:grpSpPr>
        <p:grpSp>
          <p:nvGrpSpPr>
            <p:cNvPr id="165" name="Group 164">
              <a:extLst>
                <a:ext uri="{FF2B5EF4-FFF2-40B4-BE49-F238E27FC236}">
                  <a16:creationId xmlns:a16="http://schemas.microsoft.com/office/drawing/2014/main" id="{8C23F453-4E04-4338-9CE4-0A0025A2DF04}"/>
                </a:ext>
              </a:extLst>
            </p:cNvPr>
            <p:cNvGrpSpPr/>
            <p:nvPr/>
          </p:nvGrpSpPr>
          <p:grpSpPr>
            <a:xfrm rot="14699114">
              <a:off x="8650724" y="5969189"/>
              <a:ext cx="2871012" cy="1016445"/>
              <a:chOff x="8650724" y="5969189"/>
              <a:chExt cx="2871012" cy="1016445"/>
            </a:xfrm>
          </p:grpSpPr>
          <p:sp>
            <p:nvSpPr>
              <p:cNvPr id="174" name="Freeform: Shape 40">
                <a:extLst>
                  <a:ext uri="{FF2B5EF4-FFF2-40B4-BE49-F238E27FC236}">
                    <a16:creationId xmlns:a16="http://schemas.microsoft.com/office/drawing/2014/main" id="{53AA00C0-5271-4039-94D9-D3B5CA06864E}"/>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75" name="Freeform: Shape 41">
                <a:extLst>
                  <a:ext uri="{FF2B5EF4-FFF2-40B4-BE49-F238E27FC236}">
                    <a16:creationId xmlns:a16="http://schemas.microsoft.com/office/drawing/2014/main" id="{002A07EA-E58B-48A7-8770-8A15B98DA37F}"/>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76" name="Freeform: Shape 42">
                <a:extLst>
                  <a:ext uri="{FF2B5EF4-FFF2-40B4-BE49-F238E27FC236}">
                    <a16:creationId xmlns:a16="http://schemas.microsoft.com/office/drawing/2014/main" id="{1EB0DDB4-311B-4390-B5FC-1535654F0724}"/>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C000"/>
                  </a:solidFill>
                  <a:effectLst/>
                  <a:uLnTx/>
                  <a:uFillTx/>
                  <a:latin typeface="Calibri"/>
                  <a:ea typeface="+mn-ea"/>
                  <a:cs typeface="+mn-cs"/>
                </a:endParaRPr>
              </a:p>
            </p:txBody>
          </p:sp>
        </p:grpSp>
        <p:grpSp>
          <p:nvGrpSpPr>
            <p:cNvPr id="166" name="Group 165">
              <a:extLst>
                <a:ext uri="{FF2B5EF4-FFF2-40B4-BE49-F238E27FC236}">
                  <a16:creationId xmlns:a16="http://schemas.microsoft.com/office/drawing/2014/main" id="{DFB85CD1-010D-4F4E-9FD0-BFA85531F0F2}"/>
                </a:ext>
              </a:extLst>
            </p:cNvPr>
            <p:cNvGrpSpPr/>
            <p:nvPr/>
          </p:nvGrpSpPr>
          <p:grpSpPr>
            <a:xfrm rot="14699114">
              <a:off x="9133864" y="6413418"/>
              <a:ext cx="2871012" cy="1016445"/>
              <a:chOff x="8650724" y="5969189"/>
              <a:chExt cx="2871012" cy="1016445"/>
            </a:xfrm>
          </p:grpSpPr>
          <p:sp>
            <p:nvSpPr>
              <p:cNvPr id="171" name="Freeform: Shape 40">
                <a:extLst>
                  <a:ext uri="{FF2B5EF4-FFF2-40B4-BE49-F238E27FC236}">
                    <a16:creationId xmlns:a16="http://schemas.microsoft.com/office/drawing/2014/main" id="{247B3523-4DC7-488A-83CF-8146EF36F18B}"/>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72" name="Freeform: Shape 41">
                <a:extLst>
                  <a:ext uri="{FF2B5EF4-FFF2-40B4-BE49-F238E27FC236}">
                    <a16:creationId xmlns:a16="http://schemas.microsoft.com/office/drawing/2014/main" id="{AFC0A07B-68C5-455E-8017-AD0D82B0BDF4}"/>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73" name="Freeform: Shape 42">
                <a:extLst>
                  <a:ext uri="{FF2B5EF4-FFF2-40B4-BE49-F238E27FC236}">
                    <a16:creationId xmlns:a16="http://schemas.microsoft.com/office/drawing/2014/main" id="{721DBEF1-42E3-4765-9280-95A5128EA79E}"/>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C000"/>
                  </a:solidFill>
                  <a:effectLst/>
                  <a:uLnTx/>
                  <a:uFillTx/>
                  <a:latin typeface="Calibri"/>
                  <a:ea typeface="+mn-ea"/>
                  <a:cs typeface="+mn-cs"/>
                </a:endParaRPr>
              </a:p>
            </p:txBody>
          </p:sp>
        </p:grpSp>
        <p:grpSp>
          <p:nvGrpSpPr>
            <p:cNvPr id="167" name="Group 166">
              <a:extLst>
                <a:ext uri="{FF2B5EF4-FFF2-40B4-BE49-F238E27FC236}">
                  <a16:creationId xmlns:a16="http://schemas.microsoft.com/office/drawing/2014/main" id="{26B20754-0780-4801-8FDF-ED5043878CE1}"/>
                </a:ext>
              </a:extLst>
            </p:cNvPr>
            <p:cNvGrpSpPr/>
            <p:nvPr/>
          </p:nvGrpSpPr>
          <p:grpSpPr>
            <a:xfrm rot="14699114">
              <a:off x="9013894" y="5534686"/>
              <a:ext cx="2871012" cy="1016445"/>
              <a:chOff x="8650724" y="5969189"/>
              <a:chExt cx="2871012" cy="1016445"/>
            </a:xfrm>
          </p:grpSpPr>
          <p:sp>
            <p:nvSpPr>
              <p:cNvPr id="168" name="Freeform: Shape 40">
                <a:extLst>
                  <a:ext uri="{FF2B5EF4-FFF2-40B4-BE49-F238E27FC236}">
                    <a16:creationId xmlns:a16="http://schemas.microsoft.com/office/drawing/2014/main" id="{C8620DFD-041E-47D6-807B-7F4D8F101AE2}"/>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69" name="Freeform: Shape 41">
                <a:extLst>
                  <a:ext uri="{FF2B5EF4-FFF2-40B4-BE49-F238E27FC236}">
                    <a16:creationId xmlns:a16="http://schemas.microsoft.com/office/drawing/2014/main" id="{1CEFA0D1-5A04-4A0F-B15E-D51DE47A159E}"/>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70" name="Freeform: Shape 42">
                <a:extLst>
                  <a:ext uri="{FF2B5EF4-FFF2-40B4-BE49-F238E27FC236}">
                    <a16:creationId xmlns:a16="http://schemas.microsoft.com/office/drawing/2014/main" id="{60E2AF74-D5C9-44F8-80D5-C54A1565C1E9}"/>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C000"/>
                  </a:solidFill>
                  <a:effectLst/>
                  <a:uLnTx/>
                  <a:uFillTx/>
                  <a:latin typeface="Calibri"/>
                  <a:ea typeface="+mn-ea"/>
                  <a:cs typeface="+mn-cs"/>
                </a:endParaRPr>
              </a:p>
            </p:txBody>
          </p:sp>
        </p:grpSp>
      </p:grpSp>
      <p:grpSp>
        <p:nvGrpSpPr>
          <p:cNvPr id="6" name="Group 5">
            <a:extLst>
              <a:ext uri="{FF2B5EF4-FFF2-40B4-BE49-F238E27FC236}">
                <a16:creationId xmlns:a16="http://schemas.microsoft.com/office/drawing/2014/main" id="{9F56A3A7-73E8-AE09-D0B5-D48CE58050C9}"/>
              </a:ext>
            </a:extLst>
          </p:cNvPr>
          <p:cNvGrpSpPr/>
          <p:nvPr/>
        </p:nvGrpSpPr>
        <p:grpSpPr>
          <a:xfrm>
            <a:off x="2937749" y="2428833"/>
            <a:ext cx="1621618" cy="1238083"/>
            <a:chOff x="2937749" y="2428833"/>
            <a:chExt cx="1621618" cy="1238083"/>
          </a:xfrm>
        </p:grpSpPr>
        <p:grpSp>
          <p:nvGrpSpPr>
            <p:cNvPr id="191" name="Group 190">
              <a:extLst>
                <a:ext uri="{FF2B5EF4-FFF2-40B4-BE49-F238E27FC236}">
                  <a16:creationId xmlns:a16="http://schemas.microsoft.com/office/drawing/2014/main" id="{2DFD086A-36DF-4337-8294-6005AC9957AF}"/>
                </a:ext>
              </a:extLst>
            </p:cNvPr>
            <p:cNvGrpSpPr/>
            <p:nvPr/>
          </p:nvGrpSpPr>
          <p:grpSpPr>
            <a:xfrm>
              <a:off x="3609203" y="2804204"/>
              <a:ext cx="560781" cy="608265"/>
              <a:chOff x="5768563" y="2472707"/>
              <a:chExt cx="716244" cy="685465"/>
            </a:xfrm>
            <a:effectLst>
              <a:glow rad="63500">
                <a:schemeClr val="accent2">
                  <a:satMod val="175000"/>
                  <a:alpha val="40000"/>
                </a:schemeClr>
              </a:glow>
            </a:effectLst>
          </p:grpSpPr>
          <p:cxnSp>
            <p:nvCxnSpPr>
              <p:cNvPr id="192" name="Straight Arrow Connector 191">
                <a:extLst>
                  <a:ext uri="{FF2B5EF4-FFF2-40B4-BE49-F238E27FC236}">
                    <a16:creationId xmlns:a16="http://schemas.microsoft.com/office/drawing/2014/main" id="{789F1FE5-0277-4A6F-904E-5AEC4458CA26}"/>
                  </a:ext>
                </a:extLst>
              </p:cNvPr>
              <p:cNvCxnSpPr/>
              <p:nvPr/>
            </p:nvCxnSpPr>
            <p:spPr>
              <a:xfrm flipV="1">
                <a:off x="5924089" y="2472707"/>
                <a:ext cx="367644" cy="338889"/>
              </a:xfrm>
              <a:prstGeom prst="straightConnector1">
                <a:avLst/>
              </a:prstGeom>
              <a:noFill/>
              <a:ln w="38100" cap="flat" cmpd="sng" algn="ctr">
                <a:solidFill>
                  <a:srgbClr val="FF0000"/>
                </a:solidFill>
                <a:prstDash val="solid"/>
                <a:tailEnd type="triangle"/>
              </a:ln>
              <a:effectLst/>
            </p:spPr>
          </p:cxnSp>
          <p:cxnSp>
            <p:nvCxnSpPr>
              <p:cNvPr id="193" name="Straight Arrow Connector 192">
                <a:extLst>
                  <a:ext uri="{FF2B5EF4-FFF2-40B4-BE49-F238E27FC236}">
                    <a16:creationId xmlns:a16="http://schemas.microsoft.com/office/drawing/2014/main" id="{4DEAEF56-4C73-4743-B30F-6DFEDB440EF9}"/>
                  </a:ext>
                </a:extLst>
              </p:cNvPr>
              <p:cNvCxnSpPr/>
              <p:nvPr/>
            </p:nvCxnSpPr>
            <p:spPr>
              <a:xfrm>
                <a:off x="5966865" y="2910974"/>
                <a:ext cx="517942" cy="28181"/>
              </a:xfrm>
              <a:prstGeom prst="straightConnector1">
                <a:avLst/>
              </a:prstGeom>
              <a:noFill/>
              <a:ln w="38100" cap="flat" cmpd="sng" algn="ctr">
                <a:solidFill>
                  <a:srgbClr val="FF0000"/>
                </a:solidFill>
                <a:prstDash val="solid"/>
                <a:tailEnd type="triangle"/>
              </a:ln>
              <a:effectLst/>
            </p:spPr>
          </p:cxnSp>
          <p:cxnSp>
            <p:nvCxnSpPr>
              <p:cNvPr id="194" name="Straight Arrow Connector 193">
                <a:extLst>
                  <a:ext uri="{FF2B5EF4-FFF2-40B4-BE49-F238E27FC236}">
                    <a16:creationId xmlns:a16="http://schemas.microsoft.com/office/drawing/2014/main" id="{F9D3C9E9-13AA-40F8-A587-6A8B59ADC3A2}"/>
                  </a:ext>
                </a:extLst>
              </p:cNvPr>
              <p:cNvCxnSpPr/>
              <p:nvPr/>
            </p:nvCxnSpPr>
            <p:spPr>
              <a:xfrm>
                <a:off x="5870477" y="2951154"/>
                <a:ext cx="54000" cy="207018"/>
              </a:xfrm>
              <a:prstGeom prst="straightConnector1">
                <a:avLst/>
              </a:prstGeom>
              <a:noFill/>
              <a:ln w="38100" cap="flat" cmpd="sng" algn="ctr">
                <a:solidFill>
                  <a:srgbClr val="FF0000"/>
                </a:solidFill>
                <a:prstDash val="solid"/>
                <a:tailEnd type="triangle"/>
              </a:ln>
              <a:effectLst/>
            </p:spPr>
          </p:cxnSp>
          <p:cxnSp>
            <p:nvCxnSpPr>
              <p:cNvPr id="195" name="Straight Arrow Connector 194">
                <a:extLst>
                  <a:ext uri="{FF2B5EF4-FFF2-40B4-BE49-F238E27FC236}">
                    <a16:creationId xmlns:a16="http://schemas.microsoft.com/office/drawing/2014/main" id="{C47B08C9-4386-41B3-917D-7C303ED8E267}"/>
                  </a:ext>
                </a:extLst>
              </p:cNvPr>
              <p:cNvCxnSpPr/>
              <p:nvPr/>
            </p:nvCxnSpPr>
            <p:spPr>
              <a:xfrm flipH="1" flipV="1">
                <a:off x="5768563" y="2570490"/>
                <a:ext cx="66236" cy="201232"/>
              </a:xfrm>
              <a:prstGeom prst="straightConnector1">
                <a:avLst/>
              </a:prstGeom>
              <a:noFill/>
              <a:ln w="38100" cap="flat" cmpd="sng" algn="ctr">
                <a:solidFill>
                  <a:srgbClr val="FF0000"/>
                </a:solidFill>
                <a:prstDash val="solid"/>
                <a:tailEnd type="triangle"/>
              </a:ln>
              <a:effectLst/>
            </p:spPr>
          </p:cxnSp>
        </p:grpSp>
        <p:grpSp>
          <p:nvGrpSpPr>
            <p:cNvPr id="5" name="Group 4">
              <a:extLst>
                <a:ext uri="{FF2B5EF4-FFF2-40B4-BE49-F238E27FC236}">
                  <a16:creationId xmlns:a16="http://schemas.microsoft.com/office/drawing/2014/main" id="{E526070B-B165-B999-79C2-FE3DCFE8DD06}"/>
                </a:ext>
              </a:extLst>
            </p:cNvPr>
            <p:cNvGrpSpPr/>
            <p:nvPr/>
          </p:nvGrpSpPr>
          <p:grpSpPr>
            <a:xfrm>
              <a:off x="2937749" y="2428833"/>
              <a:ext cx="1621618" cy="1238083"/>
              <a:chOff x="2937749" y="2405685"/>
              <a:chExt cx="1621618" cy="1238083"/>
            </a:xfrm>
          </p:grpSpPr>
          <p:cxnSp>
            <p:nvCxnSpPr>
              <p:cNvPr id="189" name="Straight Arrow Connector 188">
                <a:extLst>
                  <a:ext uri="{FF2B5EF4-FFF2-40B4-BE49-F238E27FC236}">
                    <a16:creationId xmlns:a16="http://schemas.microsoft.com/office/drawing/2014/main" id="{63E20162-8F4E-4417-85DA-2A12DFD53067}"/>
                  </a:ext>
                </a:extLst>
              </p:cNvPr>
              <p:cNvCxnSpPr/>
              <p:nvPr/>
            </p:nvCxnSpPr>
            <p:spPr>
              <a:xfrm flipV="1">
                <a:off x="2937749" y="3008789"/>
                <a:ext cx="388843" cy="45650"/>
              </a:xfrm>
              <a:prstGeom prst="straightConnector1">
                <a:avLst/>
              </a:prstGeom>
              <a:noFill/>
              <a:ln w="76200" cap="flat" cmpd="sng" algn="ctr">
                <a:solidFill>
                  <a:srgbClr val="FF0000"/>
                </a:solidFill>
                <a:prstDash val="solid"/>
                <a:tailEnd type="triangle"/>
              </a:ln>
              <a:effectLst>
                <a:glow rad="63500">
                  <a:schemeClr val="accent2">
                    <a:satMod val="175000"/>
                    <a:alpha val="40000"/>
                  </a:schemeClr>
                </a:glow>
              </a:effectLst>
            </p:spPr>
          </p:cxnSp>
          <p:cxnSp>
            <p:nvCxnSpPr>
              <p:cNvPr id="190" name="Straight Arrow Connector 189">
                <a:extLst>
                  <a:ext uri="{FF2B5EF4-FFF2-40B4-BE49-F238E27FC236}">
                    <a16:creationId xmlns:a16="http://schemas.microsoft.com/office/drawing/2014/main" id="{F6F731D9-71B4-477B-8C4E-BCD0AC077361}"/>
                  </a:ext>
                </a:extLst>
              </p:cNvPr>
              <p:cNvCxnSpPr>
                <a:cxnSpLocks/>
              </p:cNvCxnSpPr>
              <p:nvPr/>
            </p:nvCxnSpPr>
            <p:spPr>
              <a:xfrm>
                <a:off x="3299834" y="3036175"/>
                <a:ext cx="344575" cy="110097"/>
              </a:xfrm>
              <a:prstGeom prst="straightConnector1">
                <a:avLst/>
              </a:prstGeom>
              <a:noFill/>
              <a:ln w="76200" cap="flat" cmpd="sng" algn="ctr">
                <a:solidFill>
                  <a:srgbClr val="FF0000"/>
                </a:solidFill>
                <a:prstDash val="solid"/>
                <a:tailEnd type="triangle"/>
              </a:ln>
              <a:effectLst>
                <a:glow rad="63500">
                  <a:schemeClr val="accent2">
                    <a:satMod val="175000"/>
                    <a:alpha val="40000"/>
                  </a:schemeClr>
                </a:glow>
              </a:effectLst>
            </p:spPr>
          </p:cxnSp>
          <p:grpSp>
            <p:nvGrpSpPr>
              <p:cNvPr id="200" name="Group 199">
                <a:extLst>
                  <a:ext uri="{FF2B5EF4-FFF2-40B4-BE49-F238E27FC236}">
                    <a16:creationId xmlns:a16="http://schemas.microsoft.com/office/drawing/2014/main" id="{E1A99F5A-4602-41EE-929D-77D02D4C8E74}"/>
                  </a:ext>
                </a:extLst>
              </p:cNvPr>
              <p:cNvGrpSpPr/>
              <p:nvPr/>
            </p:nvGrpSpPr>
            <p:grpSpPr>
              <a:xfrm>
                <a:off x="3588392" y="3392974"/>
                <a:ext cx="450882" cy="250794"/>
                <a:chOff x="5690356" y="3143576"/>
                <a:chExt cx="575879" cy="282624"/>
              </a:xfrm>
              <a:effectLst>
                <a:glow rad="63500">
                  <a:schemeClr val="accent2">
                    <a:satMod val="175000"/>
                    <a:alpha val="40000"/>
                  </a:schemeClr>
                </a:glow>
              </a:effectLst>
            </p:grpSpPr>
            <p:cxnSp>
              <p:nvCxnSpPr>
                <p:cNvPr id="201" name="Straight Arrow Connector 200">
                  <a:extLst>
                    <a:ext uri="{FF2B5EF4-FFF2-40B4-BE49-F238E27FC236}">
                      <a16:creationId xmlns:a16="http://schemas.microsoft.com/office/drawing/2014/main" id="{E7E514EB-F30B-42D6-AEBF-1F0C5BEBA339}"/>
                    </a:ext>
                  </a:extLst>
                </p:cNvPr>
                <p:cNvCxnSpPr/>
                <p:nvPr/>
              </p:nvCxnSpPr>
              <p:spPr>
                <a:xfrm>
                  <a:off x="5949416" y="3235175"/>
                  <a:ext cx="141106" cy="163790"/>
                </a:xfrm>
                <a:prstGeom prst="straightConnector1">
                  <a:avLst/>
                </a:prstGeom>
                <a:noFill/>
                <a:ln w="38100" cap="flat" cmpd="sng" algn="ctr">
                  <a:solidFill>
                    <a:srgbClr val="FF0000"/>
                  </a:solidFill>
                  <a:prstDash val="solid"/>
                  <a:tailEnd type="triangle"/>
                </a:ln>
                <a:effectLst/>
              </p:spPr>
            </p:cxnSp>
            <p:cxnSp>
              <p:nvCxnSpPr>
                <p:cNvPr id="202" name="Straight Arrow Connector 201">
                  <a:extLst>
                    <a:ext uri="{FF2B5EF4-FFF2-40B4-BE49-F238E27FC236}">
                      <a16:creationId xmlns:a16="http://schemas.microsoft.com/office/drawing/2014/main" id="{197B1176-264F-4403-96BD-3233C47D5C1D}"/>
                    </a:ext>
                  </a:extLst>
                </p:cNvPr>
                <p:cNvCxnSpPr/>
                <p:nvPr/>
              </p:nvCxnSpPr>
              <p:spPr>
                <a:xfrm flipV="1">
                  <a:off x="5977628" y="3143576"/>
                  <a:ext cx="288607" cy="38543"/>
                </a:xfrm>
                <a:prstGeom prst="straightConnector1">
                  <a:avLst/>
                </a:prstGeom>
                <a:noFill/>
                <a:ln w="38100" cap="flat" cmpd="sng" algn="ctr">
                  <a:solidFill>
                    <a:srgbClr val="FF0000"/>
                  </a:solidFill>
                  <a:prstDash val="solid"/>
                  <a:tailEnd type="triangle"/>
                </a:ln>
                <a:effectLst/>
              </p:spPr>
            </p:cxnSp>
            <p:cxnSp>
              <p:nvCxnSpPr>
                <p:cNvPr id="203" name="Straight Arrow Connector 202">
                  <a:extLst>
                    <a:ext uri="{FF2B5EF4-FFF2-40B4-BE49-F238E27FC236}">
                      <a16:creationId xmlns:a16="http://schemas.microsoft.com/office/drawing/2014/main" id="{0626CCC3-E5E1-4F21-84E1-E3A4F037126B}"/>
                    </a:ext>
                  </a:extLst>
                </p:cNvPr>
                <p:cNvCxnSpPr/>
                <p:nvPr/>
              </p:nvCxnSpPr>
              <p:spPr>
                <a:xfrm flipH="1">
                  <a:off x="5690356" y="3227801"/>
                  <a:ext cx="159015" cy="198399"/>
                </a:xfrm>
                <a:prstGeom prst="straightConnector1">
                  <a:avLst/>
                </a:prstGeom>
                <a:noFill/>
                <a:ln w="38100" cap="flat" cmpd="sng" algn="ctr">
                  <a:solidFill>
                    <a:srgbClr val="FF0000"/>
                  </a:solidFill>
                  <a:prstDash val="solid"/>
                  <a:tailEnd type="triangle"/>
                </a:ln>
                <a:effectLst/>
              </p:spPr>
            </p:cxnSp>
          </p:grpSp>
          <p:grpSp>
            <p:nvGrpSpPr>
              <p:cNvPr id="204" name="Group 203">
                <a:extLst>
                  <a:ext uri="{FF2B5EF4-FFF2-40B4-BE49-F238E27FC236}">
                    <a16:creationId xmlns:a16="http://schemas.microsoft.com/office/drawing/2014/main" id="{C0B0F543-EFCD-4BBB-A966-57C31327797C}"/>
                  </a:ext>
                </a:extLst>
              </p:cNvPr>
              <p:cNvGrpSpPr/>
              <p:nvPr/>
            </p:nvGrpSpPr>
            <p:grpSpPr>
              <a:xfrm>
                <a:off x="4068140" y="2420138"/>
                <a:ext cx="326600" cy="377032"/>
                <a:chOff x="6325227" y="2047269"/>
                <a:chExt cx="417142" cy="424885"/>
              </a:xfrm>
              <a:effectLst>
                <a:glow rad="63500">
                  <a:schemeClr val="accent2">
                    <a:satMod val="175000"/>
                    <a:alpha val="40000"/>
                  </a:schemeClr>
                </a:glow>
              </a:effectLst>
            </p:grpSpPr>
            <p:cxnSp>
              <p:nvCxnSpPr>
                <p:cNvPr id="205" name="Straight Arrow Connector 204">
                  <a:extLst>
                    <a:ext uri="{FF2B5EF4-FFF2-40B4-BE49-F238E27FC236}">
                      <a16:creationId xmlns:a16="http://schemas.microsoft.com/office/drawing/2014/main" id="{139708FB-3DE3-4880-9566-79D4A7A76637}"/>
                    </a:ext>
                  </a:extLst>
                </p:cNvPr>
                <p:cNvCxnSpPr/>
                <p:nvPr/>
              </p:nvCxnSpPr>
              <p:spPr>
                <a:xfrm>
                  <a:off x="6401311" y="2458969"/>
                  <a:ext cx="341058" cy="13185"/>
                </a:xfrm>
                <a:prstGeom prst="straightConnector1">
                  <a:avLst/>
                </a:prstGeom>
                <a:noFill/>
                <a:ln w="38100" cap="flat" cmpd="sng" algn="ctr">
                  <a:solidFill>
                    <a:srgbClr val="FF0000"/>
                  </a:solidFill>
                  <a:prstDash val="solid"/>
                  <a:tailEnd type="triangle"/>
                </a:ln>
                <a:effectLst/>
              </p:spPr>
            </p:cxnSp>
            <p:cxnSp>
              <p:nvCxnSpPr>
                <p:cNvPr id="206" name="Straight Arrow Connector 205">
                  <a:extLst>
                    <a:ext uri="{FF2B5EF4-FFF2-40B4-BE49-F238E27FC236}">
                      <a16:creationId xmlns:a16="http://schemas.microsoft.com/office/drawing/2014/main" id="{D96504F2-2CA6-4C4D-AFFF-2B105551757A}"/>
                    </a:ext>
                  </a:extLst>
                </p:cNvPr>
                <p:cNvCxnSpPr/>
                <p:nvPr/>
              </p:nvCxnSpPr>
              <p:spPr>
                <a:xfrm flipV="1">
                  <a:off x="6325227" y="2047269"/>
                  <a:ext cx="141514" cy="346927"/>
                </a:xfrm>
                <a:prstGeom prst="straightConnector1">
                  <a:avLst/>
                </a:prstGeom>
                <a:noFill/>
                <a:ln w="38100" cap="flat" cmpd="sng" algn="ctr">
                  <a:solidFill>
                    <a:srgbClr val="FF0000"/>
                  </a:solidFill>
                  <a:prstDash val="solid"/>
                  <a:tailEnd type="triangle"/>
                </a:ln>
                <a:effectLst/>
              </p:spPr>
            </p:cxnSp>
          </p:grpSp>
          <p:grpSp>
            <p:nvGrpSpPr>
              <p:cNvPr id="207" name="Group 206">
                <a:extLst>
                  <a:ext uri="{FF2B5EF4-FFF2-40B4-BE49-F238E27FC236}">
                    <a16:creationId xmlns:a16="http://schemas.microsoft.com/office/drawing/2014/main" id="{46E76AA7-1C76-4BA7-8B91-478F532C3973}"/>
                  </a:ext>
                </a:extLst>
              </p:cNvPr>
              <p:cNvGrpSpPr/>
              <p:nvPr/>
            </p:nvGrpSpPr>
            <p:grpSpPr>
              <a:xfrm>
                <a:off x="3455754" y="2405685"/>
                <a:ext cx="237173" cy="392872"/>
                <a:chOff x="7593100" y="1968220"/>
                <a:chExt cx="302924" cy="442735"/>
              </a:xfrm>
              <a:effectLst>
                <a:glow rad="63500">
                  <a:schemeClr val="accent2">
                    <a:satMod val="175000"/>
                    <a:alpha val="40000"/>
                  </a:schemeClr>
                </a:glow>
              </a:effectLst>
            </p:grpSpPr>
            <p:cxnSp>
              <p:nvCxnSpPr>
                <p:cNvPr id="208" name="Straight Arrow Connector 207">
                  <a:extLst>
                    <a:ext uri="{FF2B5EF4-FFF2-40B4-BE49-F238E27FC236}">
                      <a16:creationId xmlns:a16="http://schemas.microsoft.com/office/drawing/2014/main" id="{BF465121-A318-44D5-96EE-D77EF45111EA}"/>
                    </a:ext>
                  </a:extLst>
                </p:cNvPr>
                <p:cNvCxnSpPr>
                  <a:cxnSpLocks/>
                </p:cNvCxnSpPr>
                <p:nvPr/>
              </p:nvCxnSpPr>
              <p:spPr>
                <a:xfrm flipV="1">
                  <a:off x="7785524" y="2253752"/>
                  <a:ext cx="110500" cy="157203"/>
                </a:xfrm>
                <a:prstGeom prst="straightConnector1">
                  <a:avLst/>
                </a:prstGeom>
                <a:noFill/>
                <a:ln w="38100" cap="flat" cmpd="sng" algn="ctr">
                  <a:solidFill>
                    <a:srgbClr val="FF0000"/>
                  </a:solidFill>
                  <a:prstDash val="solid"/>
                  <a:tailEnd type="triangle"/>
                </a:ln>
                <a:effectLst/>
              </p:spPr>
            </p:cxnSp>
            <p:cxnSp>
              <p:nvCxnSpPr>
                <p:cNvPr id="209" name="Straight Arrow Connector 208">
                  <a:extLst>
                    <a:ext uri="{FF2B5EF4-FFF2-40B4-BE49-F238E27FC236}">
                      <a16:creationId xmlns:a16="http://schemas.microsoft.com/office/drawing/2014/main" id="{1FE21F2A-8F58-40C5-B7D3-66C6955F3E27}"/>
                    </a:ext>
                  </a:extLst>
                </p:cNvPr>
                <p:cNvCxnSpPr>
                  <a:cxnSpLocks/>
                </p:cNvCxnSpPr>
                <p:nvPr/>
              </p:nvCxnSpPr>
              <p:spPr>
                <a:xfrm flipH="1" flipV="1">
                  <a:off x="7694722" y="1968220"/>
                  <a:ext cx="54075" cy="382807"/>
                </a:xfrm>
                <a:prstGeom prst="straightConnector1">
                  <a:avLst/>
                </a:prstGeom>
                <a:noFill/>
                <a:ln w="38100" cap="flat" cmpd="sng" algn="ctr">
                  <a:solidFill>
                    <a:srgbClr val="FF0000"/>
                  </a:solidFill>
                  <a:prstDash val="solid"/>
                  <a:tailEnd type="triangle"/>
                </a:ln>
                <a:effectLst/>
              </p:spPr>
            </p:cxnSp>
            <p:cxnSp>
              <p:nvCxnSpPr>
                <p:cNvPr id="210" name="Straight Arrow Connector 209">
                  <a:extLst>
                    <a:ext uri="{FF2B5EF4-FFF2-40B4-BE49-F238E27FC236}">
                      <a16:creationId xmlns:a16="http://schemas.microsoft.com/office/drawing/2014/main" id="{F0BDEDC2-35FD-4DEC-82E2-3AD57CDDE929}"/>
                    </a:ext>
                  </a:extLst>
                </p:cNvPr>
                <p:cNvCxnSpPr>
                  <a:cxnSpLocks/>
                </p:cNvCxnSpPr>
                <p:nvPr/>
              </p:nvCxnSpPr>
              <p:spPr>
                <a:xfrm flipH="1" flipV="1">
                  <a:off x="7593100" y="2265181"/>
                  <a:ext cx="116358" cy="122697"/>
                </a:xfrm>
                <a:prstGeom prst="straightConnector1">
                  <a:avLst/>
                </a:prstGeom>
                <a:noFill/>
                <a:ln w="38100" cap="flat" cmpd="sng" algn="ctr">
                  <a:solidFill>
                    <a:srgbClr val="FF0000"/>
                  </a:solidFill>
                  <a:prstDash val="solid"/>
                  <a:tailEnd type="triangle"/>
                </a:ln>
                <a:effectLst/>
              </p:spPr>
            </p:cxnSp>
          </p:grpSp>
          <p:grpSp>
            <p:nvGrpSpPr>
              <p:cNvPr id="196" name="Group 195">
                <a:extLst>
                  <a:ext uri="{FF2B5EF4-FFF2-40B4-BE49-F238E27FC236}">
                    <a16:creationId xmlns:a16="http://schemas.microsoft.com/office/drawing/2014/main" id="{E35E1745-CF72-4A7D-B8BE-A7CBB3A5E786}"/>
                  </a:ext>
                </a:extLst>
              </p:cNvPr>
              <p:cNvGrpSpPr/>
              <p:nvPr/>
            </p:nvGrpSpPr>
            <p:grpSpPr>
              <a:xfrm>
                <a:off x="4282776" y="2921331"/>
                <a:ext cx="276591" cy="546768"/>
                <a:chOff x="6621489" y="2604694"/>
                <a:chExt cx="353270" cy="616163"/>
              </a:xfrm>
              <a:effectLst>
                <a:glow rad="63500">
                  <a:schemeClr val="accent2">
                    <a:satMod val="175000"/>
                    <a:alpha val="40000"/>
                  </a:schemeClr>
                </a:glow>
              </a:effectLst>
            </p:grpSpPr>
            <p:cxnSp>
              <p:nvCxnSpPr>
                <p:cNvPr id="197" name="Straight Arrow Connector 196">
                  <a:extLst>
                    <a:ext uri="{FF2B5EF4-FFF2-40B4-BE49-F238E27FC236}">
                      <a16:creationId xmlns:a16="http://schemas.microsoft.com/office/drawing/2014/main" id="{2EBF75DA-DAE7-457A-AFD8-F04A1A48EFB2}"/>
                    </a:ext>
                  </a:extLst>
                </p:cNvPr>
                <p:cNvCxnSpPr>
                  <a:cxnSpLocks/>
                </p:cNvCxnSpPr>
                <p:nvPr/>
              </p:nvCxnSpPr>
              <p:spPr>
                <a:xfrm flipV="1">
                  <a:off x="6621489" y="2604694"/>
                  <a:ext cx="332475" cy="299443"/>
                </a:xfrm>
                <a:prstGeom prst="straightConnector1">
                  <a:avLst/>
                </a:prstGeom>
                <a:noFill/>
                <a:ln w="38100" cap="flat" cmpd="sng" algn="ctr">
                  <a:solidFill>
                    <a:srgbClr val="FF0000"/>
                  </a:solidFill>
                  <a:prstDash val="solid"/>
                  <a:tailEnd type="triangle"/>
                </a:ln>
                <a:effectLst/>
              </p:spPr>
            </p:cxnSp>
            <p:cxnSp>
              <p:nvCxnSpPr>
                <p:cNvPr id="198" name="Straight Arrow Connector 197">
                  <a:extLst>
                    <a:ext uri="{FF2B5EF4-FFF2-40B4-BE49-F238E27FC236}">
                      <a16:creationId xmlns:a16="http://schemas.microsoft.com/office/drawing/2014/main" id="{A003BDF3-2596-4BF0-847D-0912EA5458FB}"/>
                    </a:ext>
                  </a:extLst>
                </p:cNvPr>
                <p:cNvCxnSpPr/>
                <p:nvPr/>
              </p:nvCxnSpPr>
              <p:spPr>
                <a:xfrm flipV="1">
                  <a:off x="6648077" y="2915925"/>
                  <a:ext cx="326682" cy="42895"/>
                </a:xfrm>
                <a:prstGeom prst="straightConnector1">
                  <a:avLst/>
                </a:prstGeom>
                <a:noFill/>
                <a:ln w="38100" cap="flat" cmpd="sng" algn="ctr">
                  <a:solidFill>
                    <a:srgbClr val="FF0000"/>
                  </a:solidFill>
                  <a:prstDash val="solid"/>
                  <a:tailEnd type="triangle"/>
                </a:ln>
                <a:effectLst/>
              </p:spPr>
            </p:cxnSp>
            <p:cxnSp>
              <p:nvCxnSpPr>
                <p:cNvPr id="199" name="Straight Arrow Connector 198">
                  <a:extLst>
                    <a:ext uri="{FF2B5EF4-FFF2-40B4-BE49-F238E27FC236}">
                      <a16:creationId xmlns:a16="http://schemas.microsoft.com/office/drawing/2014/main" id="{520E4387-9450-4003-BCD2-F195C0859E48}"/>
                    </a:ext>
                  </a:extLst>
                </p:cNvPr>
                <p:cNvCxnSpPr/>
                <p:nvPr/>
              </p:nvCxnSpPr>
              <p:spPr>
                <a:xfrm>
                  <a:off x="6623574" y="3057067"/>
                  <a:ext cx="141106" cy="163790"/>
                </a:xfrm>
                <a:prstGeom prst="straightConnector1">
                  <a:avLst/>
                </a:prstGeom>
                <a:noFill/>
                <a:ln w="38100" cap="flat" cmpd="sng" algn="ctr">
                  <a:solidFill>
                    <a:srgbClr val="FF0000"/>
                  </a:solidFill>
                  <a:prstDash val="solid"/>
                  <a:tailEnd type="triangle"/>
                </a:ln>
                <a:effectLst/>
              </p:spPr>
            </p:cxnSp>
          </p:grpSp>
        </p:grpSp>
      </p:grpSp>
    </p:spTree>
    <p:extLst>
      <p:ext uri="{BB962C8B-B14F-4D97-AF65-F5344CB8AC3E}">
        <p14:creationId xmlns:p14="http://schemas.microsoft.com/office/powerpoint/2010/main" val="211309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wipe(left)">
                                      <p:cBhvr>
                                        <p:cTn id="15" dur="500"/>
                                        <p:tgtEl>
                                          <p:spTgt spid="16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a:extLst>
              <a:ext uri="{FF2B5EF4-FFF2-40B4-BE49-F238E27FC236}">
                <a16:creationId xmlns:a16="http://schemas.microsoft.com/office/drawing/2014/main" id="{D5754D96-2442-4D22-9712-0C7FF6F60542}"/>
              </a:ext>
            </a:extLst>
          </p:cNvPr>
          <p:cNvPicPr>
            <a:picLocks noChangeAspect="1"/>
          </p:cNvPicPr>
          <p:nvPr/>
        </p:nvPicPr>
        <p:blipFill rotWithShape="1">
          <a:blip r:embed="rId3"/>
          <a:srcRect l="13419" t="20268"/>
          <a:stretch/>
        </p:blipFill>
        <p:spPr>
          <a:xfrm>
            <a:off x="7033709" y="4837861"/>
            <a:ext cx="1199214" cy="1080000"/>
          </a:xfrm>
          <a:prstGeom prst="rect">
            <a:avLst/>
          </a:prstGeom>
          <a:ln>
            <a:solidFill>
              <a:srgbClr val="FF0000"/>
            </a:solidFill>
          </a:ln>
        </p:spPr>
      </p:pic>
      <p:grpSp>
        <p:nvGrpSpPr>
          <p:cNvPr id="128" name="Group 127">
            <a:extLst>
              <a:ext uri="{FF2B5EF4-FFF2-40B4-BE49-F238E27FC236}">
                <a16:creationId xmlns:a16="http://schemas.microsoft.com/office/drawing/2014/main" id="{09312436-2B89-434E-BD35-204905F2C688}"/>
              </a:ext>
            </a:extLst>
          </p:cNvPr>
          <p:cNvGrpSpPr/>
          <p:nvPr/>
        </p:nvGrpSpPr>
        <p:grpSpPr>
          <a:xfrm rot="16200000">
            <a:off x="9607977" y="1726878"/>
            <a:ext cx="2249793" cy="494044"/>
            <a:chOff x="1081970" y="3224894"/>
            <a:chExt cx="2349551" cy="408215"/>
          </a:xfrm>
          <a:blipFill>
            <a:blip r:embed="rId4"/>
            <a:tile tx="0" ty="0" sx="100000" sy="100000" flip="none" algn="tl"/>
          </a:blipFill>
        </p:grpSpPr>
        <p:sp>
          <p:nvSpPr>
            <p:cNvPr id="129" name="Rectangle 128">
              <a:extLst>
                <a:ext uri="{FF2B5EF4-FFF2-40B4-BE49-F238E27FC236}">
                  <a16:creationId xmlns:a16="http://schemas.microsoft.com/office/drawing/2014/main" id="{AF5CA3A8-6337-4F74-A629-02D09665F57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30" name="Oval 129">
              <a:extLst>
                <a:ext uri="{FF2B5EF4-FFF2-40B4-BE49-F238E27FC236}">
                  <a16:creationId xmlns:a16="http://schemas.microsoft.com/office/drawing/2014/main" id="{408421BE-E2FC-4C0C-A327-A5C20722C01C}"/>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1" name="Oval 130">
              <a:extLst>
                <a:ext uri="{FF2B5EF4-FFF2-40B4-BE49-F238E27FC236}">
                  <a16:creationId xmlns:a16="http://schemas.microsoft.com/office/drawing/2014/main" id="{6DD062E0-1AB4-471D-8A22-4B82BB9A2F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3" name="Oval 132">
              <a:extLst>
                <a:ext uri="{FF2B5EF4-FFF2-40B4-BE49-F238E27FC236}">
                  <a16:creationId xmlns:a16="http://schemas.microsoft.com/office/drawing/2014/main" id="{0F670DFB-C29A-426D-840D-E209091E9DD7}"/>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4" name="Oval 133">
              <a:extLst>
                <a:ext uri="{FF2B5EF4-FFF2-40B4-BE49-F238E27FC236}">
                  <a16:creationId xmlns:a16="http://schemas.microsoft.com/office/drawing/2014/main" id="{A1141541-E44F-4463-9BBE-A2DA4BCCECF8}"/>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5" name="Oval 134">
              <a:extLst>
                <a:ext uri="{FF2B5EF4-FFF2-40B4-BE49-F238E27FC236}">
                  <a16:creationId xmlns:a16="http://schemas.microsoft.com/office/drawing/2014/main" id="{C8E7CD89-32B7-45DC-8D82-0114E92BF58A}"/>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7" name="Oval 136">
              <a:extLst>
                <a:ext uri="{FF2B5EF4-FFF2-40B4-BE49-F238E27FC236}">
                  <a16:creationId xmlns:a16="http://schemas.microsoft.com/office/drawing/2014/main" id="{4443B7FF-47B1-485D-970D-6FEC8680B5F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1" name="Oval 140">
              <a:extLst>
                <a:ext uri="{FF2B5EF4-FFF2-40B4-BE49-F238E27FC236}">
                  <a16:creationId xmlns:a16="http://schemas.microsoft.com/office/drawing/2014/main" id="{02D9318A-B05A-4DD1-A65C-CE5E73E1E06C}"/>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5" name="Oval 164">
              <a:extLst>
                <a:ext uri="{FF2B5EF4-FFF2-40B4-BE49-F238E27FC236}">
                  <a16:creationId xmlns:a16="http://schemas.microsoft.com/office/drawing/2014/main" id="{B43FE8A8-2D5E-4D60-A203-495531E71C96}"/>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6" name="Oval 165">
              <a:extLst>
                <a:ext uri="{FF2B5EF4-FFF2-40B4-BE49-F238E27FC236}">
                  <a16:creationId xmlns:a16="http://schemas.microsoft.com/office/drawing/2014/main" id="{2ACD927C-1116-420C-915C-A6C0A5C52C5E}"/>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7" name="Oval 166">
              <a:extLst>
                <a:ext uri="{FF2B5EF4-FFF2-40B4-BE49-F238E27FC236}">
                  <a16:creationId xmlns:a16="http://schemas.microsoft.com/office/drawing/2014/main" id="{049F790E-181E-421F-8E96-C29A137B355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8" name="Oval 167">
              <a:extLst>
                <a:ext uri="{FF2B5EF4-FFF2-40B4-BE49-F238E27FC236}">
                  <a16:creationId xmlns:a16="http://schemas.microsoft.com/office/drawing/2014/main" id="{F8AAF5C1-3F33-406E-A415-2AD7476C0879}"/>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6" name="Oval 175">
              <a:extLst>
                <a:ext uri="{FF2B5EF4-FFF2-40B4-BE49-F238E27FC236}">
                  <a16:creationId xmlns:a16="http://schemas.microsoft.com/office/drawing/2014/main" id="{2F7FCBD4-D6AB-45C7-A95B-515803761238}"/>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7" name="Oval 176">
              <a:extLst>
                <a:ext uri="{FF2B5EF4-FFF2-40B4-BE49-F238E27FC236}">
                  <a16:creationId xmlns:a16="http://schemas.microsoft.com/office/drawing/2014/main" id="{2F540096-9A18-4EB4-8769-412B437CF16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8" name="Oval 177">
              <a:extLst>
                <a:ext uri="{FF2B5EF4-FFF2-40B4-BE49-F238E27FC236}">
                  <a16:creationId xmlns:a16="http://schemas.microsoft.com/office/drawing/2014/main" id="{154A6673-7632-4EB1-9B55-CC4F3596C439}"/>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9" name="Oval 178">
              <a:extLst>
                <a:ext uri="{FF2B5EF4-FFF2-40B4-BE49-F238E27FC236}">
                  <a16:creationId xmlns:a16="http://schemas.microsoft.com/office/drawing/2014/main" id="{804EE324-EC96-47B0-B60E-A4B5F57EC79F}"/>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0" name="Oval 179">
              <a:extLst>
                <a:ext uri="{FF2B5EF4-FFF2-40B4-BE49-F238E27FC236}">
                  <a16:creationId xmlns:a16="http://schemas.microsoft.com/office/drawing/2014/main" id="{D8CF92BF-4934-4BB0-858A-DAD92B595B4C}"/>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1" name="Oval 180">
              <a:extLst>
                <a:ext uri="{FF2B5EF4-FFF2-40B4-BE49-F238E27FC236}">
                  <a16:creationId xmlns:a16="http://schemas.microsoft.com/office/drawing/2014/main" id="{AA6A7B23-137C-4243-8351-E315087EF2F4}"/>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2" name="Oval 181">
              <a:extLst>
                <a:ext uri="{FF2B5EF4-FFF2-40B4-BE49-F238E27FC236}">
                  <a16:creationId xmlns:a16="http://schemas.microsoft.com/office/drawing/2014/main" id="{9093E98E-BB76-4FF7-A30B-8864B84CC33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3" name="Oval 182">
              <a:extLst>
                <a:ext uri="{FF2B5EF4-FFF2-40B4-BE49-F238E27FC236}">
                  <a16:creationId xmlns:a16="http://schemas.microsoft.com/office/drawing/2014/main" id="{295F50F6-F1AF-4C8E-B2A3-AC06F495AAE8}"/>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4"/>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2D66451-0E89-4A68-8817-EDB362F54CD5}" type="slidenum">
              <a:rPr kumimoji="0" lang="en-US" altLang="he-IL"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altLang="he-IL"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mn-cs"/>
              </a:rPr>
              <a:t>Output wavefront</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62522" y="3771690"/>
            <a:ext cx="741367" cy="929372"/>
            <a:chOff x="5982385" y="1726473"/>
            <a:chExt cx="540328" cy="471200"/>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6204404" y="1879363"/>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5808656" y="1900202"/>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4"/>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7019117" y="1345165"/>
              <a:ext cx="748691" cy="981850"/>
              <a:chOff x="5835442" y="1737298"/>
              <a:chExt cx="475780"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992913" y="1871131"/>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5704707" y="1888442"/>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047890" y="1376850"/>
              <a:ext cx="626697" cy="941007"/>
              <a:chOff x="4799944" y="805044"/>
              <a:chExt cx="205725" cy="215501"/>
            </a:xfrm>
          </p:grpSpPr>
          <p:sp>
            <p:nvSpPr>
              <p:cNvPr id="154" name="Freeform: Shape 42">
                <a:extLst>
                  <a:ext uri="{FF2B5EF4-FFF2-40B4-BE49-F238E27FC236}">
                    <a16:creationId xmlns:a16="http://schemas.microsoft.com/office/drawing/2014/main" id="{0CC16717-2386-45EA-84E8-678B0F936565}"/>
                  </a:ext>
                </a:extLst>
              </p:cNvPr>
              <p:cNvSpPr/>
              <p:nvPr/>
            </p:nvSpPr>
            <p:spPr>
              <a:xfrm rot="5400000" flipV="1">
                <a:off x="4879397" y="894274"/>
                <a:ext cx="195299" cy="5724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722454" y="882534"/>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175292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mn-lt"/>
                <a:ea typeface="+mn-ea"/>
                <a:cs typeface="+mn-cs"/>
              </a:rPr>
              <a:t>Input wavefront</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34" name="Group 33">
            <a:extLst>
              <a:ext uri="{FF2B5EF4-FFF2-40B4-BE49-F238E27FC236}">
                <a16:creationId xmlns:a16="http://schemas.microsoft.com/office/drawing/2014/main" id="{688EC3E2-BDED-4290-ACA7-EA1B85DB3532}"/>
              </a:ext>
            </a:extLst>
          </p:cNvPr>
          <p:cNvGrpSpPr/>
          <p:nvPr/>
        </p:nvGrpSpPr>
        <p:grpSpPr>
          <a:xfrm>
            <a:off x="5708137" y="1322068"/>
            <a:ext cx="3711697" cy="962424"/>
            <a:chOff x="5708137" y="1322068"/>
            <a:chExt cx="3711697" cy="962424"/>
          </a:xfrm>
        </p:grpSpPr>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7" y="1348892"/>
              <a:ext cx="2517697" cy="932889"/>
              <a:chOff x="5959278" y="1736214"/>
              <a:chExt cx="1834970" cy="472983"/>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7496778" y="1911726"/>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6358820" y="1353004"/>
              <a:ext cx="1353483" cy="929372"/>
              <a:chOff x="5193955" y="1727703"/>
              <a:chExt cx="986456" cy="471200"/>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5022649" y="1899009"/>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652884" y="1322068"/>
              <a:ext cx="766950" cy="962424"/>
              <a:chOff x="5908513" y="1704194"/>
              <a:chExt cx="558974" cy="487958"/>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6149164" y="1873830"/>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5737208" y="1875499"/>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38" name="Group 137">
            <a:extLst>
              <a:ext uri="{FF2B5EF4-FFF2-40B4-BE49-F238E27FC236}">
                <a16:creationId xmlns:a16="http://schemas.microsoft.com/office/drawing/2014/main" id="{808B5544-8808-401E-B0DD-D796EF9CFEDE}"/>
              </a:ext>
            </a:extLst>
          </p:cNvPr>
          <p:cNvGrpSpPr/>
          <p:nvPr/>
        </p:nvGrpSpPr>
        <p:grpSpPr>
          <a:xfrm rot="16200000" flipH="1" flipV="1">
            <a:off x="5819603" y="2645697"/>
            <a:ext cx="781625" cy="952200"/>
            <a:chOff x="5959279" y="1736214"/>
            <a:chExt cx="569670" cy="482774"/>
          </a:xfrm>
        </p:grpSpPr>
        <p:sp>
          <p:nvSpPr>
            <p:cNvPr id="139" name="Freeform: Shape 42">
              <a:extLst>
                <a:ext uri="{FF2B5EF4-FFF2-40B4-BE49-F238E27FC236}">
                  <a16:creationId xmlns:a16="http://schemas.microsoft.com/office/drawing/2014/main" id="{94F770FB-27C6-4547-8606-B44AE35F713E}"/>
                </a:ext>
              </a:extLst>
            </p:cNvPr>
            <p:cNvSpPr/>
            <p:nvPr/>
          </p:nvSpPr>
          <p:spPr>
            <a:xfrm rot="16200000">
              <a:off x="5818916" y="1876577"/>
              <a:ext cx="452141" cy="17141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62230 w 2280331"/>
                <a:gd name="connsiteY3" fmla="*/ 412812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551320"/>
                <a:gd name="connsiteX1" fmla="*/ 97722 w 2280331"/>
                <a:gd name="connsiteY1" fmla="*/ 446730 h 551320"/>
                <a:gd name="connsiteX2" fmla="*/ 509551 w 2280331"/>
                <a:gd name="connsiteY2" fmla="*/ 300147 h 551320"/>
                <a:gd name="connsiteX3" fmla="*/ 862230 w 2280331"/>
                <a:gd name="connsiteY3" fmla="*/ 412812 h 551320"/>
                <a:gd name="connsiteX4" fmla="*/ 1263407 w 2280331"/>
                <a:gd name="connsiteY4" fmla="*/ 314107 h 551320"/>
                <a:gd name="connsiteX5" fmla="*/ 1577514 w 2280331"/>
                <a:gd name="connsiteY5" fmla="*/ 460690 h 551320"/>
                <a:gd name="connsiteX6" fmla="*/ 1884640 w 2280331"/>
                <a:gd name="connsiteY6" fmla="*/ 546716 h 551320"/>
                <a:gd name="connsiteX7" fmla="*/ 2247609 w 2280331"/>
                <a:gd name="connsiteY7" fmla="*/ 321087 h 551320"/>
                <a:gd name="connsiteX8" fmla="*/ 2240629 w 2280331"/>
                <a:gd name="connsiteY8" fmla="*/ 76782 h 55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51320">
                  <a:moveTo>
                    <a:pt x="0" y="0"/>
                  </a:moveTo>
                  <a:cubicBezTo>
                    <a:pt x="6398" y="198353"/>
                    <a:pt x="12797" y="396706"/>
                    <a:pt x="97722" y="446730"/>
                  </a:cubicBezTo>
                  <a:cubicBezTo>
                    <a:pt x="182647" y="496754"/>
                    <a:pt x="382133" y="305800"/>
                    <a:pt x="509551" y="300147"/>
                  </a:cubicBezTo>
                  <a:cubicBezTo>
                    <a:pt x="636969" y="294494"/>
                    <a:pt x="736587" y="410485"/>
                    <a:pt x="862230" y="412812"/>
                  </a:cubicBezTo>
                  <a:cubicBezTo>
                    <a:pt x="987873" y="415139"/>
                    <a:pt x="1144193" y="306127"/>
                    <a:pt x="1263407" y="314107"/>
                  </a:cubicBezTo>
                  <a:cubicBezTo>
                    <a:pt x="1382621" y="322087"/>
                    <a:pt x="1473975" y="421922"/>
                    <a:pt x="1577514" y="460690"/>
                  </a:cubicBezTo>
                  <a:cubicBezTo>
                    <a:pt x="1681053" y="499458"/>
                    <a:pt x="1772958" y="569983"/>
                    <a:pt x="1884640" y="546716"/>
                  </a:cubicBezTo>
                  <a:cubicBezTo>
                    <a:pt x="1996322" y="523449"/>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40" name="Freeform: Shape 42">
              <a:extLst>
                <a:ext uri="{FF2B5EF4-FFF2-40B4-BE49-F238E27FC236}">
                  <a16:creationId xmlns:a16="http://schemas.microsoft.com/office/drawing/2014/main" id="{ED5E8B17-112A-447B-9A42-18FB94A0F695}"/>
                </a:ext>
              </a:extLst>
            </p:cNvPr>
            <p:cNvSpPr/>
            <p:nvPr/>
          </p:nvSpPr>
          <p:spPr>
            <a:xfrm rot="16200000">
              <a:off x="6233527" y="1923566"/>
              <a:ext cx="471200" cy="11964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98845 w 2530866"/>
                <a:gd name="connsiteY3" fmla="*/ 330111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84801">
                  <a:moveTo>
                    <a:pt x="0" y="160682"/>
                  </a:moveTo>
                  <a:cubicBezTo>
                    <a:pt x="6398" y="359035"/>
                    <a:pt x="282473" y="62667"/>
                    <a:pt x="425431" y="66518"/>
                  </a:cubicBezTo>
                  <a:cubicBezTo>
                    <a:pt x="568389" y="70369"/>
                    <a:pt x="728845" y="139854"/>
                    <a:pt x="857747" y="183786"/>
                  </a:cubicBezTo>
                  <a:cubicBezTo>
                    <a:pt x="986649" y="227718"/>
                    <a:pt x="1049306" y="323386"/>
                    <a:pt x="1198845" y="330111"/>
                  </a:cubicBezTo>
                  <a:cubicBezTo>
                    <a:pt x="1348384" y="336836"/>
                    <a:pt x="1644076" y="215173"/>
                    <a:pt x="1754979" y="224139"/>
                  </a:cubicBezTo>
                  <a:cubicBezTo>
                    <a:pt x="1865882" y="233105"/>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3" name="Freeform: Shape 162">
            <a:extLst>
              <a:ext uri="{FF2B5EF4-FFF2-40B4-BE49-F238E27FC236}">
                <a16:creationId xmlns:a16="http://schemas.microsoft.com/office/drawing/2014/main" id="{F8C6500D-A5EC-4450-8DC0-F637C8E04AF3}"/>
              </a:ext>
            </a:extLst>
          </p:cNvPr>
          <p:cNvSpPr/>
          <p:nvPr/>
        </p:nvSpPr>
        <p:spPr>
          <a:xfrm>
            <a:off x="5104784" y="1267447"/>
            <a:ext cx="255312" cy="1163571"/>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 name="connsiteX0" fmla="*/ 216744 w 333706"/>
              <a:gd name="connsiteY0" fmla="*/ 145143 h 1362740"/>
              <a:gd name="connsiteX1" fmla="*/ 333664 w 333706"/>
              <a:gd name="connsiteY1" fmla="*/ 394619 h 1362740"/>
              <a:gd name="connsiteX2" fmla="*/ 202230 w 333706"/>
              <a:gd name="connsiteY2" fmla="*/ 725714 h 1362740"/>
              <a:gd name="connsiteX3" fmla="*/ 144172 w 333706"/>
              <a:gd name="connsiteY3" fmla="*/ 986971 h 1362740"/>
              <a:gd name="connsiteX4" fmla="*/ 187715 w 333706"/>
              <a:gd name="connsiteY4" fmla="*/ 1132114 h 1362740"/>
              <a:gd name="connsiteX5" fmla="*/ 202230 w 333706"/>
              <a:gd name="connsiteY5" fmla="*/ 1262743 h 1362740"/>
              <a:gd name="connsiteX6" fmla="*/ 42572 w 333706"/>
              <a:gd name="connsiteY6" fmla="*/ 1277257 h 1362740"/>
              <a:gd name="connsiteX7" fmla="*/ 13544 w 333706"/>
              <a:gd name="connsiteY7" fmla="*/ 130628 h 1362740"/>
              <a:gd name="connsiteX8" fmla="*/ 231258 w 333706"/>
              <a:gd name="connsiteY8" fmla="*/ 29028 h 1362740"/>
              <a:gd name="connsiteX9" fmla="*/ 216744 w 333706"/>
              <a:gd name="connsiteY9" fmla="*/ 145143 h 1362740"/>
              <a:gd name="connsiteX0" fmla="*/ 216744 w 333706"/>
              <a:gd name="connsiteY0" fmla="*/ 145143 h 1362553"/>
              <a:gd name="connsiteX1" fmla="*/ 333664 w 333706"/>
              <a:gd name="connsiteY1" fmla="*/ 394619 h 1362553"/>
              <a:gd name="connsiteX2" fmla="*/ 202230 w 333706"/>
              <a:gd name="connsiteY2" fmla="*/ 725714 h 1362553"/>
              <a:gd name="connsiteX3" fmla="*/ 144172 w 333706"/>
              <a:gd name="connsiteY3" fmla="*/ 986971 h 1362553"/>
              <a:gd name="connsiteX4" fmla="*/ 288052 w 333706"/>
              <a:gd name="connsiteY4" fmla="*/ 1137069 h 1362553"/>
              <a:gd name="connsiteX5" fmla="*/ 202230 w 333706"/>
              <a:gd name="connsiteY5" fmla="*/ 1262743 h 1362553"/>
              <a:gd name="connsiteX6" fmla="*/ 42572 w 333706"/>
              <a:gd name="connsiteY6" fmla="*/ 1277257 h 1362553"/>
              <a:gd name="connsiteX7" fmla="*/ 13544 w 333706"/>
              <a:gd name="connsiteY7" fmla="*/ 130628 h 1362553"/>
              <a:gd name="connsiteX8" fmla="*/ 231258 w 333706"/>
              <a:gd name="connsiteY8" fmla="*/ 29028 h 1362553"/>
              <a:gd name="connsiteX9" fmla="*/ 216744 w 333706"/>
              <a:gd name="connsiteY9" fmla="*/ 145143 h 1362553"/>
              <a:gd name="connsiteX0" fmla="*/ 216744 w 289179"/>
              <a:gd name="connsiteY0" fmla="*/ 145143 h 1362553"/>
              <a:gd name="connsiteX1" fmla="*/ 208242 w 289179"/>
              <a:gd name="connsiteY1" fmla="*/ 305423 h 1362553"/>
              <a:gd name="connsiteX2" fmla="*/ 202230 w 289179"/>
              <a:gd name="connsiteY2" fmla="*/ 725714 h 1362553"/>
              <a:gd name="connsiteX3" fmla="*/ 144172 w 289179"/>
              <a:gd name="connsiteY3" fmla="*/ 986971 h 1362553"/>
              <a:gd name="connsiteX4" fmla="*/ 288052 w 289179"/>
              <a:gd name="connsiteY4" fmla="*/ 1137069 h 1362553"/>
              <a:gd name="connsiteX5" fmla="*/ 202230 w 289179"/>
              <a:gd name="connsiteY5" fmla="*/ 1262743 h 1362553"/>
              <a:gd name="connsiteX6" fmla="*/ 42572 w 289179"/>
              <a:gd name="connsiteY6" fmla="*/ 1277257 h 1362553"/>
              <a:gd name="connsiteX7" fmla="*/ 13544 w 289179"/>
              <a:gd name="connsiteY7" fmla="*/ 130628 h 1362553"/>
              <a:gd name="connsiteX8" fmla="*/ 231258 w 289179"/>
              <a:gd name="connsiteY8" fmla="*/ 29028 h 1362553"/>
              <a:gd name="connsiteX9" fmla="*/ 216744 w 289179"/>
              <a:gd name="connsiteY9" fmla="*/ 145143 h 1362553"/>
              <a:gd name="connsiteX0" fmla="*/ 216744 w 328371"/>
              <a:gd name="connsiteY0" fmla="*/ 145143 h 1362553"/>
              <a:gd name="connsiteX1" fmla="*/ 208242 w 328371"/>
              <a:gd name="connsiteY1" fmla="*/ 305423 h 1362553"/>
              <a:gd name="connsiteX2" fmla="*/ 327653 w 328371"/>
              <a:gd name="connsiteY2" fmla="*/ 725714 h 1362553"/>
              <a:gd name="connsiteX3" fmla="*/ 144172 w 328371"/>
              <a:gd name="connsiteY3" fmla="*/ 986971 h 1362553"/>
              <a:gd name="connsiteX4" fmla="*/ 288052 w 328371"/>
              <a:gd name="connsiteY4" fmla="*/ 1137069 h 1362553"/>
              <a:gd name="connsiteX5" fmla="*/ 202230 w 328371"/>
              <a:gd name="connsiteY5" fmla="*/ 1262743 h 1362553"/>
              <a:gd name="connsiteX6" fmla="*/ 42572 w 328371"/>
              <a:gd name="connsiteY6" fmla="*/ 1277257 h 1362553"/>
              <a:gd name="connsiteX7" fmla="*/ 13544 w 328371"/>
              <a:gd name="connsiteY7" fmla="*/ 130628 h 1362553"/>
              <a:gd name="connsiteX8" fmla="*/ 231258 w 328371"/>
              <a:gd name="connsiteY8" fmla="*/ 29028 h 1362553"/>
              <a:gd name="connsiteX9" fmla="*/ 216744 w 328371"/>
              <a:gd name="connsiteY9" fmla="*/ 145143 h 1362553"/>
              <a:gd name="connsiteX0" fmla="*/ 216744 w 330190"/>
              <a:gd name="connsiteY0" fmla="*/ 145143 h 1362553"/>
              <a:gd name="connsiteX1" fmla="*/ 208242 w 330190"/>
              <a:gd name="connsiteY1" fmla="*/ 305423 h 1362553"/>
              <a:gd name="connsiteX2" fmla="*/ 327653 w 330190"/>
              <a:gd name="connsiteY2" fmla="*/ 725714 h 1362553"/>
              <a:gd name="connsiteX3" fmla="*/ 289662 w 330190"/>
              <a:gd name="connsiteY3" fmla="*/ 982015 h 1362553"/>
              <a:gd name="connsiteX4" fmla="*/ 288052 w 330190"/>
              <a:gd name="connsiteY4" fmla="*/ 1137069 h 1362553"/>
              <a:gd name="connsiteX5" fmla="*/ 202230 w 330190"/>
              <a:gd name="connsiteY5" fmla="*/ 1262743 h 1362553"/>
              <a:gd name="connsiteX6" fmla="*/ 42572 w 330190"/>
              <a:gd name="connsiteY6" fmla="*/ 1277257 h 1362553"/>
              <a:gd name="connsiteX7" fmla="*/ 13544 w 330190"/>
              <a:gd name="connsiteY7" fmla="*/ 130628 h 1362553"/>
              <a:gd name="connsiteX8" fmla="*/ 231258 w 330190"/>
              <a:gd name="connsiteY8" fmla="*/ 29028 h 1362553"/>
              <a:gd name="connsiteX9" fmla="*/ 216744 w 330190"/>
              <a:gd name="connsiteY9" fmla="*/ 145143 h 1362553"/>
              <a:gd name="connsiteX0" fmla="*/ 216744 w 331633"/>
              <a:gd name="connsiteY0" fmla="*/ 145143 h 1362928"/>
              <a:gd name="connsiteX1" fmla="*/ 208242 w 331633"/>
              <a:gd name="connsiteY1" fmla="*/ 305423 h 1362928"/>
              <a:gd name="connsiteX2" fmla="*/ 327653 w 331633"/>
              <a:gd name="connsiteY2" fmla="*/ 725714 h 1362928"/>
              <a:gd name="connsiteX3" fmla="*/ 289662 w 331633"/>
              <a:gd name="connsiteY3" fmla="*/ 982015 h 1362928"/>
              <a:gd name="connsiteX4" fmla="*/ 157613 w 331633"/>
              <a:gd name="connsiteY4" fmla="*/ 1127158 h 1362928"/>
              <a:gd name="connsiteX5" fmla="*/ 202230 w 331633"/>
              <a:gd name="connsiteY5" fmla="*/ 1262743 h 1362928"/>
              <a:gd name="connsiteX6" fmla="*/ 42572 w 331633"/>
              <a:gd name="connsiteY6" fmla="*/ 1277257 h 1362928"/>
              <a:gd name="connsiteX7" fmla="*/ 13544 w 331633"/>
              <a:gd name="connsiteY7" fmla="*/ 130628 h 1362928"/>
              <a:gd name="connsiteX8" fmla="*/ 231258 w 331633"/>
              <a:gd name="connsiteY8" fmla="*/ 29028 h 1362928"/>
              <a:gd name="connsiteX9" fmla="*/ 216744 w 331633"/>
              <a:gd name="connsiteY9" fmla="*/ 145143 h 1362928"/>
              <a:gd name="connsiteX0" fmla="*/ 216744 w 328008"/>
              <a:gd name="connsiteY0" fmla="*/ 145143 h 1362927"/>
              <a:gd name="connsiteX1" fmla="*/ 208242 w 328008"/>
              <a:gd name="connsiteY1" fmla="*/ 305423 h 1362927"/>
              <a:gd name="connsiteX2" fmla="*/ 327653 w 328008"/>
              <a:gd name="connsiteY2" fmla="*/ 725714 h 1362927"/>
              <a:gd name="connsiteX3" fmla="*/ 164240 w 328008"/>
              <a:gd name="connsiteY3" fmla="*/ 872998 h 1362927"/>
              <a:gd name="connsiteX4" fmla="*/ 157613 w 328008"/>
              <a:gd name="connsiteY4" fmla="*/ 1127158 h 1362927"/>
              <a:gd name="connsiteX5" fmla="*/ 202230 w 328008"/>
              <a:gd name="connsiteY5" fmla="*/ 1262743 h 1362927"/>
              <a:gd name="connsiteX6" fmla="*/ 42572 w 328008"/>
              <a:gd name="connsiteY6" fmla="*/ 1277257 h 1362927"/>
              <a:gd name="connsiteX7" fmla="*/ 13544 w 328008"/>
              <a:gd name="connsiteY7" fmla="*/ 130628 h 1362927"/>
              <a:gd name="connsiteX8" fmla="*/ 231258 w 328008"/>
              <a:gd name="connsiteY8" fmla="*/ 29028 h 1362927"/>
              <a:gd name="connsiteX9" fmla="*/ 216744 w 328008"/>
              <a:gd name="connsiteY9" fmla="*/ 145143 h 1362927"/>
              <a:gd name="connsiteX0" fmla="*/ 216744 w 323005"/>
              <a:gd name="connsiteY0" fmla="*/ 145143 h 1362927"/>
              <a:gd name="connsiteX1" fmla="*/ 208242 w 323005"/>
              <a:gd name="connsiteY1" fmla="*/ 305423 h 1362927"/>
              <a:gd name="connsiteX2" fmla="*/ 322636 w 323005"/>
              <a:gd name="connsiteY2" fmla="*/ 542367 h 1362927"/>
              <a:gd name="connsiteX3" fmla="*/ 164240 w 323005"/>
              <a:gd name="connsiteY3" fmla="*/ 872998 h 1362927"/>
              <a:gd name="connsiteX4" fmla="*/ 157613 w 323005"/>
              <a:gd name="connsiteY4" fmla="*/ 1127158 h 1362927"/>
              <a:gd name="connsiteX5" fmla="*/ 202230 w 323005"/>
              <a:gd name="connsiteY5" fmla="*/ 1262743 h 1362927"/>
              <a:gd name="connsiteX6" fmla="*/ 42572 w 323005"/>
              <a:gd name="connsiteY6" fmla="*/ 1277257 h 1362927"/>
              <a:gd name="connsiteX7" fmla="*/ 13544 w 323005"/>
              <a:gd name="connsiteY7" fmla="*/ 130628 h 1362927"/>
              <a:gd name="connsiteX8" fmla="*/ 231258 w 323005"/>
              <a:gd name="connsiteY8" fmla="*/ 29028 h 1362927"/>
              <a:gd name="connsiteX9" fmla="*/ 216744 w 323005"/>
              <a:gd name="connsiteY9" fmla="*/ 145143 h 1362927"/>
              <a:gd name="connsiteX0" fmla="*/ 161559 w 323038"/>
              <a:gd name="connsiteY0" fmla="*/ 144239 h 1362023"/>
              <a:gd name="connsiteX1" fmla="*/ 208242 w 323038"/>
              <a:gd name="connsiteY1" fmla="*/ 304519 h 1362023"/>
              <a:gd name="connsiteX2" fmla="*/ 322636 w 323038"/>
              <a:gd name="connsiteY2" fmla="*/ 541463 h 1362023"/>
              <a:gd name="connsiteX3" fmla="*/ 164240 w 323038"/>
              <a:gd name="connsiteY3" fmla="*/ 872094 h 1362023"/>
              <a:gd name="connsiteX4" fmla="*/ 157613 w 323038"/>
              <a:gd name="connsiteY4" fmla="*/ 1126254 h 1362023"/>
              <a:gd name="connsiteX5" fmla="*/ 202230 w 323038"/>
              <a:gd name="connsiteY5" fmla="*/ 1261839 h 1362023"/>
              <a:gd name="connsiteX6" fmla="*/ 42572 w 323038"/>
              <a:gd name="connsiteY6" fmla="*/ 1276353 h 1362023"/>
              <a:gd name="connsiteX7" fmla="*/ 13544 w 323038"/>
              <a:gd name="connsiteY7" fmla="*/ 129724 h 1362023"/>
              <a:gd name="connsiteX8" fmla="*/ 231258 w 323038"/>
              <a:gd name="connsiteY8" fmla="*/ 28124 h 1362023"/>
              <a:gd name="connsiteX9" fmla="*/ 161559 w 323038"/>
              <a:gd name="connsiteY9" fmla="*/ 144239 h 1362023"/>
              <a:gd name="connsiteX0" fmla="*/ 161559 w 322637"/>
              <a:gd name="connsiteY0" fmla="*/ 144239 h 1362023"/>
              <a:gd name="connsiteX1" fmla="*/ 168107 w 322637"/>
              <a:gd name="connsiteY1" fmla="*/ 398670 h 1362023"/>
              <a:gd name="connsiteX2" fmla="*/ 322636 w 322637"/>
              <a:gd name="connsiteY2" fmla="*/ 541463 h 1362023"/>
              <a:gd name="connsiteX3" fmla="*/ 164240 w 322637"/>
              <a:gd name="connsiteY3" fmla="*/ 872094 h 1362023"/>
              <a:gd name="connsiteX4" fmla="*/ 157613 w 322637"/>
              <a:gd name="connsiteY4" fmla="*/ 1126254 h 1362023"/>
              <a:gd name="connsiteX5" fmla="*/ 202230 w 322637"/>
              <a:gd name="connsiteY5" fmla="*/ 1261839 h 1362023"/>
              <a:gd name="connsiteX6" fmla="*/ 42572 w 322637"/>
              <a:gd name="connsiteY6" fmla="*/ 1276353 h 1362023"/>
              <a:gd name="connsiteX7" fmla="*/ 13544 w 322637"/>
              <a:gd name="connsiteY7" fmla="*/ 129724 h 1362023"/>
              <a:gd name="connsiteX8" fmla="*/ 231258 w 322637"/>
              <a:gd name="connsiteY8" fmla="*/ 28124 h 1362023"/>
              <a:gd name="connsiteX9" fmla="*/ 161559 w 322637"/>
              <a:gd name="connsiteY9" fmla="*/ 144239 h 1362023"/>
              <a:gd name="connsiteX0" fmla="*/ 161559 w 302569"/>
              <a:gd name="connsiteY0" fmla="*/ 144239 h 1362023"/>
              <a:gd name="connsiteX1" fmla="*/ 168107 w 302569"/>
              <a:gd name="connsiteY1" fmla="*/ 398670 h 1362023"/>
              <a:gd name="connsiteX2" fmla="*/ 302567 w 302569"/>
              <a:gd name="connsiteY2" fmla="*/ 690124 h 1362023"/>
              <a:gd name="connsiteX3" fmla="*/ 164240 w 302569"/>
              <a:gd name="connsiteY3" fmla="*/ 872094 h 1362023"/>
              <a:gd name="connsiteX4" fmla="*/ 157613 w 302569"/>
              <a:gd name="connsiteY4" fmla="*/ 1126254 h 1362023"/>
              <a:gd name="connsiteX5" fmla="*/ 202230 w 302569"/>
              <a:gd name="connsiteY5" fmla="*/ 1261839 h 1362023"/>
              <a:gd name="connsiteX6" fmla="*/ 42572 w 302569"/>
              <a:gd name="connsiteY6" fmla="*/ 1276353 h 1362023"/>
              <a:gd name="connsiteX7" fmla="*/ 13544 w 302569"/>
              <a:gd name="connsiteY7" fmla="*/ 129724 h 1362023"/>
              <a:gd name="connsiteX8" fmla="*/ 231258 w 302569"/>
              <a:gd name="connsiteY8" fmla="*/ 28124 h 1362023"/>
              <a:gd name="connsiteX9" fmla="*/ 161559 w 302569"/>
              <a:gd name="connsiteY9" fmla="*/ 144239 h 1362023"/>
              <a:gd name="connsiteX0" fmla="*/ 161559 w 302569"/>
              <a:gd name="connsiteY0" fmla="*/ 144239 h 1362023"/>
              <a:gd name="connsiteX1" fmla="*/ 168107 w 302569"/>
              <a:gd name="connsiteY1" fmla="*/ 398670 h 1362023"/>
              <a:gd name="connsiteX2" fmla="*/ 302567 w 302569"/>
              <a:gd name="connsiteY2" fmla="*/ 690124 h 1362023"/>
              <a:gd name="connsiteX3" fmla="*/ 164240 w 302569"/>
              <a:gd name="connsiteY3" fmla="*/ 872094 h 1362023"/>
              <a:gd name="connsiteX4" fmla="*/ 262153 w 302569"/>
              <a:gd name="connsiteY4" fmla="*/ 1007713 h 1362023"/>
              <a:gd name="connsiteX5" fmla="*/ 157613 w 302569"/>
              <a:gd name="connsiteY5" fmla="*/ 1126254 h 1362023"/>
              <a:gd name="connsiteX6" fmla="*/ 202230 w 302569"/>
              <a:gd name="connsiteY6" fmla="*/ 1261839 h 1362023"/>
              <a:gd name="connsiteX7" fmla="*/ 42572 w 302569"/>
              <a:gd name="connsiteY7" fmla="*/ 1276353 h 1362023"/>
              <a:gd name="connsiteX8" fmla="*/ 13544 w 302569"/>
              <a:gd name="connsiteY8" fmla="*/ 129724 h 1362023"/>
              <a:gd name="connsiteX9" fmla="*/ 231258 w 302569"/>
              <a:gd name="connsiteY9" fmla="*/ 28124 h 1362023"/>
              <a:gd name="connsiteX10" fmla="*/ 161559 w 302569"/>
              <a:gd name="connsiteY10" fmla="*/ 144239 h 136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569" h="1362023">
                <a:moveTo>
                  <a:pt x="161559" y="144239"/>
                </a:moveTo>
                <a:cubicBezTo>
                  <a:pt x="151034" y="205997"/>
                  <a:pt x="144606" y="307689"/>
                  <a:pt x="168107" y="398670"/>
                </a:cubicBezTo>
                <a:cubicBezTo>
                  <a:pt x="191608" y="489651"/>
                  <a:pt x="303212" y="611220"/>
                  <a:pt x="302567" y="690124"/>
                </a:cubicBezTo>
                <a:cubicBezTo>
                  <a:pt x="301922" y="769028"/>
                  <a:pt x="170976" y="819162"/>
                  <a:pt x="164240" y="872094"/>
                </a:cubicBezTo>
                <a:cubicBezTo>
                  <a:pt x="157504" y="925026"/>
                  <a:pt x="263258" y="965353"/>
                  <a:pt x="262153" y="1007713"/>
                </a:cubicBezTo>
                <a:cubicBezTo>
                  <a:pt x="261048" y="1050073"/>
                  <a:pt x="167600" y="1083900"/>
                  <a:pt x="157613" y="1126254"/>
                </a:cubicBezTo>
                <a:cubicBezTo>
                  <a:pt x="147626" y="1168608"/>
                  <a:pt x="221403" y="1236823"/>
                  <a:pt x="202230" y="1261839"/>
                </a:cubicBezTo>
                <a:cubicBezTo>
                  <a:pt x="183057" y="1286855"/>
                  <a:pt x="74020" y="1465039"/>
                  <a:pt x="42572" y="1276353"/>
                </a:cubicBezTo>
                <a:cubicBezTo>
                  <a:pt x="11124" y="1087667"/>
                  <a:pt x="-17904" y="337762"/>
                  <a:pt x="13544" y="129724"/>
                </a:cubicBezTo>
                <a:cubicBezTo>
                  <a:pt x="44992" y="-78314"/>
                  <a:pt x="206589" y="25705"/>
                  <a:pt x="231258" y="28124"/>
                </a:cubicBezTo>
                <a:cubicBezTo>
                  <a:pt x="255927" y="30543"/>
                  <a:pt x="172084" y="82481"/>
                  <a:pt x="161559" y="144239"/>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4" name="Group 123">
            <a:extLst>
              <a:ext uri="{FF2B5EF4-FFF2-40B4-BE49-F238E27FC236}">
                <a16:creationId xmlns:a16="http://schemas.microsoft.com/office/drawing/2014/main" id="{6FE6F92D-CA17-4597-B391-B9D4D306708B}"/>
              </a:ext>
            </a:extLst>
          </p:cNvPr>
          <p:cNvGrpSpPr/>
          <p:nvPr/>
        </p:nvGrpSpPr>
        <p:grpSpPr>
          <a:xfrm>
            <a:off x="113009" y="3665400"/>
            <a:ext cx="2792895" cy="865827"/>
            <a:chOff x="5744807" y="4234567"/>
            <a:chExt cx="3393230" cy="788288"/>
          </a:xfrm>
        </p:grpSpPr>
        <p:sp>
          <p:nvSpPr>
            <p:cNvPr id="125" name="TextBox 124">
              <a:extLst>
                <a:ext uri="{FF2B5EF4-FFF2-40B4-BE49-F238E27FC236}">
                  <a16:creationId xmlns:a16="http://schemas.microsoft.com/office/drawing/2014/main" id="{06BC9AEF-B030-4B10-8CCF-13161F2D781B}"/>
                </a:ext>
              </a:extLst>
            </p:cNvPr>
            <p:cNvSpPr txBox="1"/>
            <p:nvPr/>
          </p:nvSpPr>
          <p:spPr>
            <a:xfrm>
              <a:off x="5744807" y="4234567"/>
              <a:ext cx="3393230" cy="756577"/>
            </a:xfrm>
            <a:prstGeom prst="rect">
              <a:avLst/>
            </a:prstGeom>
            <a:noFill/>
          </p:spPr>
          <p:txBody>
            <a:bodyPr wrap="square">
              <a:spAutoFit/>
            </a:bodyPr>
            <a:lstStyle/>
            <a:p>
              <a:endParaRPr lang="en-US" sz="800" b="1" dirty="0">
                <a:solidFill>
                  <a:schemeClr val="bg1"/>
                </a:solidFill>
                <a:latin typeface="+mn-lt"/>
              </a:endParaRPr>
            </a:p>
            <a:p>
              <a:r>
                <a:rPr lang="en-US" sz="2000" dirty="0">
                  <a:solidFill>
                    <a:schemeClr val="bg1"/>
                  </a:solidFill>
                  <a:latin typeface="+mn-lt"/>
                </a:rPr>
                <a:t>Use</a:t>
              </a:r>
              <a:r>
                <a:rPr lang="en-US" sz="2000" b="1" dirty="0">
                  <a:solidFill>
                    <a:schemeClr val="bg1"/>
                  </a:solidFill>
                  <a:latin typeface="+mn-lt"/>
                </a:rPr>
                <a:t> </a:t>
              </a:r>
              <a:r>
                <a:rPr lang="en-US" sz="2000" b="1" dirty="0">
                  <a:solidFill>
                    <a:srgbClr val="FFFF00"/>
                  </a:solidFill>
                  <a:latin typeface="+mn-lt"/>
                </a:rPr>
                <a:t>power algorithm</a:t>
              </a:r>
              <a:r>
                <a:rPr lang="en-US" sz="2000" dirty="0">
                  <a:solidFill>
                    <a:srgbClr val="FFFF00"/>
                  </a:solidFill>
                  <a:latin typeface="+mn-lt"/>
                </a:rPr>
                <a:t> </a:t>
              </a:r>
              <a:r>
                <a:rPr lang="en-US" sz="2000" dirty="0">
                  <a:solidFill>
                    <a:schemeClr val="bg1"/>
                  </a:solidFill>
                  <a:latin typeface="+mn-lt"/>
                </a:rPr>
                <a:t>to compute eigenvectors.</a:t>
              </a:r>
              <a:endParaRPr lang="he-IL" sz="2000" dirty="0">
                <a:solidFill>
                  <a:schemeClr val="bg1"/>
                </a:solidFill>
                <a:latin typeface="+mn-lt"/>
              </a:endParaRPr>
            </a:p>
          </p:txBody>
        </p:sp>
        <p:sp>
          <p:nvSpPr>
            <p:cNvPr id="127" name="Rectangle 126">
              <a:extLst>
                <a:ext uri="{FF2B5EF4-FFF2-40B4-BE49-F238E27FC236}">
                  <a16:creationId xmlns:a16="http://schemas.microsoft.com/office/drawing/2014/main" id="{019EA847-8AEC-4AFF-B7A1-B5DFD1CC0C74}"/>
                </a:ext>
              </a:extLst>
            </p:cNvPr>
            <p:cNvSpPr/>
            <p:nvPr/>
          </p:nvSpPr>
          <p:spPr>
            <a:xfrm>
              <a:off x="5745123" y="4339287"/>
              <a:ext cx="3190657" cy="68356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pic>
        <p:nvPicPr>
          <p:cNvPr id="136" name="Picture 135">
            <a:extLst>
              <a:ext uri="{FF2B5EF4-FFF2-40B4-BE49-F238E27FC236}">
                <a16:creationId xmlns:a16="http://schemas.microsoft.com/office/drawing/2014/main" id="{04A72836-BA33-4FF2-9962-016DAFD1E9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75000" contrast="-29000"/>
                    </a14:imgEffect>
                  </a14:imgLayer>
                </a14:imgProps>
              </a:ext>
              <a:ext uri="{28A0092B-C50C-407E-A947-70E740481C1C}">
                <a14:useLocalDpi xmlns:a14="http://schemas.microsoft.com/office/drawing/2010/main" val="0"/>
              </a:ext>
            </a:extLst>
          </a:blip>
          <a:srcRect l="27685" r="20210"/>
          <a:stretch/>
        </p:blipFill>
        <p:spPr>
          <a:xfrm>
            <a:off x="3478968" y="2987272"/>
            <a:ext cx="1739362" cy="2614257"/>
          </a:xfrm>
          <a:prstGeom prst="rect">
            <a:avLst/>
          </a:prstGeom>
        </p:spPr>
      </p:pic>
      <p:pic>
        <p:nvPicPr>
          <p:cNvPr id="132" name="Picture 131">
            <a:extLst>
              <a:ext uri="{FF2B5EF4-FFF2-40B4-BE49-F238E27FC236}">
                <a16:creationId xmlns:a16="http://schemas.microsoft.com/office/drawing/2014/main" id="{CA1FE002-AD65-4126-BEC7-D2199E94AA04}"/>
              </a:ext>
            </a:extLst>
          </p:cNvPr>
          <p:cNvPicPr>
            <a:picLocks noChangeAspect="1"/>
          </p:cNvPicPr>
          <p:nvPr/>
        </p:nvPicPr>
        <p:blipFill rotWithShape="1">
          <a:blip r:embed="rId7"/>
          <a:srcRect l="13419" t="20267"/>
          <a:stretch/>
        </p:blipFill>
        <p:spPr>
          <a:xfrm>
            <a:off x="3749042" y="3323019"/>
            <a:ext cx="1199213" cy="1080000"/>
          </a:xfrm>
          <a:prstGeom prst="rect">
            <a:avLst/>
          </a:prstGeom>
          <a:ln>
            <a:solidFill>
              <a:srgbClr val="FFCC66"/>
            </a:solidFill>
          </a:ln>
        </p:spPr>
      </p:pic>
      <p:sp>
        <p:nvSpPr>
          <p:cNvPr id="30" name="Freeform: Shape 29">
            <a:extLst>
              <a:ext uri="{FF2B5EF4-FFF2-40B4-BE49-F238E27FC236}">
                <a16:creationId xmlns:a16="http://schemas.microsoft.com/office/drawing/2014/main" id="{978EEBBB-0752-4ABA-ACB8-419A9983B21C}"/>
              </a:ext>
            </a:extLst>
          </p:cNvPr>
          <p:cNvSpPr/>
          <p:nvPr/>
        </p:nvSpPr>
        <p:spPr>
          <a:xfrm>
            <a:off x="4666267" y="2531165"/>
            <a:ext cx="489833" cy="636105"/>
          </a:xfrm>
          <a:custGeom>
            <a:avLst/>
            <a:gdLst>
              <a:gd name="connsiteX0" fmla="*/ 38255 w 489833"/>
              <a:gd name="connsiteY0" fmla="*/ 636105 h 636105"/>
              <a:gd name="connsiteX1" fmla="*/ 38255 w 489833"/>
              <a:gd name="connsiteY1" fmla="*/ 291548 h 636105"/>
              <a:gd name="connsiteX2" fmla="*/ 435820 w 489833"/>
              <a:gd name="connsiteY2" fmla="*/ 132522 h 636105"/>
              <a:gd name="connsiteX3" fmla="*/ 475576 w 489833"/>
              <a:gd name="connsiteY3" fmla="*/ 0 h 636105"/>
            </a:gdLst>
            <a:ahLst/>
            <a:cxnLst>
              <a:cxn ang="0">
                <a:pos x="connsiteX0" y="connsiteY0"/>
              </a:cxn>
              <a:cxn ang="0">
                <a:pos x="connsiteX1" y="connsiteY1"/>
              </a:cxn>
              <a:cxn ang="0">
                <a:pos x="connsiteX2" y="connsiteY2"/>
              </a:cxn>
              <a:cxn ang="0">
                <a:pos x="connsiteX3" y="connsiteY3"/>
              </a:cxn>
            </a:cxnLst>
            <a:rect l="l" t="t" r="r" b="b"/>
            <a:pathLst>
              <a:path w="489833" h="636105">
                <a:moveTo>
                  <a:pt x="38255" y="636105"/>
                </a:moveTo>
                <a:cubicBezTo>
                  <a:pt x="5124" y="505791"/>
                  <a:pt x="-28006" y="375478"/>
                  <a:pt x="38255" y="291548"/>
                </a:cubicBezTo>
                <a:cubicBezTo>
                  <a:pt x="104516" y="207618"/>
                  <a:pt x="362933" y="181113"/>
                  <a:pt x="435820" y="132522"/>
                </a:cubicBezTo>
                <a:cubicBezTo>
                  <a:pt x="508707" y="83931"/>
                  <a:pt x="492141" y="41965"/>
                  <a:pt x="475576" y="0"/>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TextBox 30">
            <a:extLst>
              <a:ext uri="{FF2B5EF4-FFF2-40B4-BE49-F238E27FC236}">
                <a16:creationId xmlns:a16="http://schemas.microsoft.com/office/drawing/2014/main" id="{9C15EF24-D3FD-4A7F-8D6E-9407E9EF431D}"/>
              </a:ext>
            </a:extLst>
          </p:cNvPr>
          <p:cNvSpPr txBox="1"/>
          <p:nvPr/>
        </p:nvSpPr>
        <p:spPr>
          <a:xfrm>
            <a:off x="3375392" y="5354236"/>
            <a:ext cx="1946511" cy="707886"/>
          </a:xfrm>
          <a:prstGeom prst="rect">
            <a:avLst/>
          </a:prstGeom>
          <a:noFill/>
        </p:spPr>
        <p:txBody>
          <a:bodyPr wrap="square" rtlCol="1">
            <a:spAutoFit/>
          </a:bodyPr>
          <a:lstStyle/>
          <a:p>
            <a:r>
              <a:rPr lang="en-US" sz="2000" dirty="0">
                <a:solidFill>
                  <a:srgbClr val="FFCC00"/>
                </a:solidFill>
                <a:latin typeface="+mn-lt"/>
              </a:rPr>
              <a:t>Initial random excitation wave</a:t>
            </a:r>
            <a:endParaRPr lang="he-IL" sz="2000" dirty="0">
              <a:solidFill>
                <a:srgbClr val="FFCC00"/>
              </a:solidFill>
              <a:latin typeface="+mn-lt"/>
            </a:endParaRPr>
          </a:p>
        </p:txBody>
      </p:sp>
      <p:sp>
        <p:nvSpPr>
          <p:cNvPr id="148" name="TextBox 147">
            <a:extLst>
              <a:ext uri="{FF2B5EF4-FFF2-40B4-BE49-F238E27FC236}">
                <a16:creationId xmlns:a16="http://schemas.microsoft.com/office/drawing/2014/main" id="{87663A7D-8937-463C-9C7A-A75D3F1DE85D}"/>
              </a:ext>
            </a:extLst>
          </p:cNvPr>
          <p:cNvSpPr txBox="1"/>
          <p:nvPr/>
        </p:nvSpPr>
        <p:spPr>
          <a:xfrm>
            <a:off x="5467170" y="5900429"/>
            <a:ext cx="1354729" cy="584775"/>
          </a:xfrm>
          <a:prstGeom prst="rect">
            <a:avLst/>
          </a:prstGeom>
          <a:noFill/>
        </p:spPr>
        <p:txBody>
          <a:bodyPr wrap="square"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Main system Camera</a:t>
            </a:r>
          </a:p>
        </p:txBody>
      </p:sp>
      <p:grpSp>
        <p:nvGrpSpPr>
          <p:cNvPr id="149" name="Group 148">
            <a:extLst>
              <a:ext uri="{FF2B5EF4-FFF2-40B4-BE49-F238E27FC236}">
                <a16:creationId xmlns:a16="http://schemas.microsoft.com/office/drawing/2014/main" id="{262926CE-4C88-4019-BCF1-60086A55D7AC}"/>
              </a:ext>
            </a:extLst>
          </p:cNvPr>
          <p:cNvGrpSpPr/>
          <p:nvPr/>
        </p:nvGrpSpPr>
        <p:grpSpPr>
          <a:xfrm>
            <a:off x="4105403" y="6019291"/>
            <a:ext cx="3722213" cy="528659"/>
            <a:chOff x="4105403" y="6019291"/>
            <a:chExt cx="3722213" cy="528659"/>
          </a:xfrm>
        </p:grpSpPr>
        <p:sp>
          <p:nvSpPr>
            <p:cNvPr id="150" name="Arrow: Bent-Up 149">
              <a:extLst>
                <a:ext uri="{FF2B5EF4-FFF2-40B4-BE49-F238E27FC236}">
                  <a16:creationId xmlns:a16="http://schemas.microsoft.com/office/drawing/2014/main" id="{CFFC235E-998B-4D86-84DB-1A193F55F7C3}"/>
                </a:ext>
              </a:extLst>
            </p:cNvPr>
            <p:cNvSpPr/>
            <p:nvPr/>
          </p:nvSpPr>
          <p:spPr>
            <a:xfrm flipH="1">
              <a:off x="4105403" y="6019291"/>
              <a:ext cx="1906141" cy="528659"/>
            </a:xfrm>
            <a:prstGeom prst="bentUpArrow">
              <a:avLst>
                <a:gd name="adj1" fmla="val 16279"/>
                <a:gd name="adj2" fmla="val 19986"/>
                <a:gd name="adj3" fmla="val 27507"/>
              </a:avLst>
            </a:prstGeom>
            <a:solidFill>
              <a:srgbClr val="D6A3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solidFill>
                  <a:srgbClr val="D6A300"/>
                </a:solidFill>
              </a:endParaRPr>
            </a:p>
          </p:txBody>
        </p:sp>
        <p:sp>
          <p:nvSpPr>
            <p:cNvPr id="151" name="L-Shape 150">
              <a:extLst>
                <a:ext uri="{FF2B5EF4-FFF2-40B4-BE49-F238E27FC236}">
                  <a16:creationId xmlns:a16="http://schemas.microsoft.com/office/drawing/2014/main" id="{5A343A51-24E8-4254-A71A-184ADF59EA39}"/>
                </a:ext>
              </a:extLst>
            </p:cNvPr>
            <p:cNvSpPr/>
            <p:nvPr/>
          </p:nvSpPr>
          <p:spPr>
            <a:xfrm flipH="1">
              <a:off x="6011545" y="6112361"/>
              <a:ext cx="1816071" cy="435589"/>
            </a:xfrm>
            <a:prstGeom prst="corner">
              <a:avLst>
                <a:gd name="adj1" fmla="val 19577"/>
                <a:gd name="adj2" fmla="val 19576"/>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pic>
        <p:nvPicPr>
          <p:cNvPr id="162" name="Picture 161">
            <a:extLst>
              <a:ext uri="{FF2B5EF4-FFF2-40B4-BE49-F238E27FC236}">
                <a16:creationId xmlns:a16="http://schemas.microsoft.com/office/drawing/2014/main" id="{BDBE0642-3363-49E8-ACCC-39C40CAF4A00}"/>
              </a:ext>
            </a:extLst>
          </p:cNvPr>
          <p:cNvPicPr>
            <a:picLocks noChangeAspect="1"/>
          </p:cNvPicPr>
          <p:nvPr/>
        </p:nvPicPr>
        <p:blipFill rotWithShape="1">
          <a:blip r:embed="rId3"/>
          <a:srcRect l="13419" t="20268"/>
          <a:stretch/>
        </p:blipFill>
        <p:spPr>
          <a:xfrm>
            <a:off x="7033709" y="4840811"/>
            <a:ext cx="1199214" cy="1080000"/>
          </a:xfrm>
          <a:prstGeom prst="rect">
            <a:avLst/>
          </a:prstGeom>
          <a:ln>
            <a:solidFill>
              <a:srgbClr val="FF0000"/>
            </a:solidFill>
          </a:ln>
        </p:spPr>
      </p:pic>
      <p:sp>
        <p:nvSpPr>
          <p:cNvPr id="184" name="TextBox 183">
            <a:extLst>
              <a:ext uri="{FF2B5EF4-FFF2-40B4-BE49-F238E27FC236}">
                <a16:creationId xmlns:a16="http://schemas.microsoft.com/office/drawing/2014/main" id="{4B67AA83-0998-42E4-84A6-3319D1F78C6A}"/>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88" name="Title 1">
            <a:extLst>
              <a:ext uri="{FF2B5EF4-FFF2-40B4-BE49-F238E27FC236}">
                <a16:creationId xmlns:a16="http://schemas.microsoft.com/office/drawing/2014/main" id="{704C9A7F-E5BF-9BE2-B442-2C77358AAA0D}"/>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FF00"/>
                </a:solidFill>
              </a:rPr>
              <a:t>Coherent</a:t>
            </a:r>
            <a:r>
              <a:rPr lang="en-US" b="1" dirty="0">
                <a:solidFill>
                  <a:srgbClr val="FFC000"/>
                </a:solidFill>
              </a:rPr>
              <a:t> iterative phase conjugation</a:t>
            </a:r>
          </a:p>
        </p:txBody>
      </p:sp>
      <p:sp>
        <p:nvSpPr>
          <p:cNvPr id="189" name="TextBox 188">
            <a:extLst>
              <a:ext uri="{FF2B5EF4-FFF2-40B4-BE49-F238E27FC236}">
                <a16:creationId xmlns:a16="http://schemas.microsoft.com/office/drawing/2014/main" id="{FE510057-A1D2-5355-A9CA-764C99CD51E7}"/>
              </a:ext>
            </a:extLst>
          </p:cNvPr>
          <p:cNvSpPr txBox="1"/>
          <p:nvPr/>
        </p:nvSpPr>
        <p:spPr>
          <a:xfrm>
            <a:off x="-38198" y="1214534"/>
            <a:ext cx="3058543" cy="1015663"/>
          </a:xfrm>
          <a:prstGeom prst="rect">
            <a:avLst/>
          </a:prstGeom>
          <a:noFill/>
        </p:spPr>
        <p:txBody>
          <a:bodyPr wrap="square" rtlCol="0">
            <a:spAutoFit/>
          </a:bodyPr>
          <a:lstStyle/>
          <a:p>
            <a:pPr algn="ctr"/>
            <a:r>
              <a:rPr lang="en-US" sz="2000" b="1" dirty="0">
                <a:solidFill>
                  <a:schemeClr val="bg1"/>
                </a:solidFill>
                <a:latin typeface="+mn-lt"/>
              </a:rPr>
              <a:t>Focusing wavefront is an </a:t>
            </a:r>
            <a:r>
              <a:rPr lang="en-US" sz="2000" b="1" dirty="0">
                <a:solidFill>
                  <a:srgbClr val="FFFF00"/>
                </a:solidFill>
                <a:latin typeface="+mn-lt"/>
              </a:rPr>
              <a:t>eigenvector</a:t>
            </a:r>
            <a:r>
              <a:rPr lang="en-US" sz="2000" b="1" dirty="0">
                <a:solidFill>
                  <a:schemeClr val="bg1"/>
                </a:solidFill>
                <a:latin typeface="+mn-lt"/>
              </a:rPr>
              <a:t> of transmission matrix</a:t>
            </a:r>
          </a:p>
        </p:txBody>
      </p:sp>
      <p:grpSp>
        <p:nvGrpSpPr>
          <p:cNvPr id="190" name="Group 189">
            <a:extLst>
              <a:ext uri="{FF2B5EF4-FFF2-40B4-BE49-F238E27FC236}">
                <a16:creationId xmlns:a16="http://schemas.microsoft.com/office/drawing/2014/main" id="{C5DB113E-1FE2-7B96-DD39-D68B5ECEDB46}"/>
              </a:ext>
            </a:extLst>
          </p:cNvPr>
          <p:cNvGrpSpPr/>
          <p:nvPr/>
        </p:nvGrpSpPr>
        <p:grpSpPr>
          <a:xfrm>
            <a:off x="-37913" y="2276946"/>
            <a:ext cx="3222850" cy="935441"/>
            <a:chOff x="600" y="3964661"/>
            <a:chExt cx="3222850" cy="935441"/>
          </a:xfrm>
        </p:grpSpPr>
        <p:pic>
          <p:nvPicPr>
            <p:cNvPr id="194" name="Picture 193">
              <a:extLst>
                <a:ext uri="{FF2B5EF4-FFF2-40B4-BE49-F238E27FC236}">
                  <a16:creationId xmlns:a16="http://schemas.microsoft.com/office/drawing/2014/main" id="{727FD24E-1A7D-8FDA-3B54-731B408761CD}"/>
                </a:ext>
              </a:extLst>
            </p:cNvPr>
            <p:cNvPicPr>
              <a:picLocks noChangeAspect="1"/>
            </p:cNvPicPr>
            <p:nvPr/>
          </p:nvPicPr>
          <p:blipFill rotWithShape="1">
            <a:blip r:embed="rId8"/>
            <a:srcRect l="27703" t="30505" r="20793" b="16808"/>
            <a:stretch/>
          </p:blipFill>
          <p:spPr>
            <a:xfrm>
              <a:off x="2368193" y="4012935"/>
              <a:ext cx="855257" cy="855652"/>
            </a:xfrm>
            <a:prstGeom prst="rect">
              <a:avLst/>
            </a:prstGeom>
            <a:ln w="19050">
              <a:solidFill>
                <a:srgbClr val="FFC000"/>
              </a:solidFill>
            </a:ln>
          </p:spPr>
        </p:pic>
        <p:grpSp>
          <p:nvGrpSpPr>
            <p:cNvPr id="195" name="Group 194">
              <a:extLst>
                <a:ext uri="{FF2B5EF4-FFF2-40B4-BE49-F238E27FC236}">
                  <a16:creationId xmlns:a16="http://schemas.microsoft.com/office/drawing/2014/main" id="{149616DF-73D0-C80C-81E2-19F41B71148C}"/>
                </a:ext>
              </a:extLst>
            </p:cNvPr>
            <p:cNvGrpSpPr/>
            <p:nvPr/>
          </p:nvGrpSpPr>
          <p:grpSpPr>
            <a:xfrm>
              <a:off x="82819" y="4012935"/>
              <a:ext cx="907556" cy="887167"/>
              <a:chOff x="1723791" y="4684711"/>
              <a:chExt cx="907556" cy="887167"/>
            </a:xfrm>
          </p:grpSpPr>
          <p:pic>
            <p:nvPicPr>
              <p:cNvPr id="208" name="Picture 207">
                <a:extLst>
                  <a:ext uri="{FF2B5EF4-FFF2-40B4-BE49-F238E27FC236}">
                    <a16:creationId xmlns:a16="http://schemas.microsoft.com/office/drawing/2014/main" id="{A8C4ECF6-BE21-6EC7-95F0-A1B0E525C901}"/>
                  </a:ext>
                </a:extLst>
              </p:cNvPr>
              <p:cNvPicPr>
                <a:picLocks noChangeAspect="1"/>
              </p:cNvPicPr>
              <p:nvPr/>
            </p:nvPicPr>
            <p:blipFill rotWithShape="1">
              <a:blip r:embed="rId9"/>
              <a:srcRect l="27114" t="31635" r="24269" b="19030"/>
              <a:stretch/>
            </p:blipFill>
            <p:spPr>
              <a:xfrm>
                <a:off x="1723791" y="4684711"/>
                <a:ext cx="847939" cy="887167"/>
              </a:xfrm>
              <a:prstGeom prst="rect">
                <a:avLst/>
              </a:prstGeom>
              <a:ln w="19050">
                <a:noFill/>
              </a:ln>
            </p:spPr>
          </p:pic>
          <p:sp>
            <p:nvSpPr>
              <p:cNvPr id="209" name="Rectangle 208">
                <a:extLst>
                  <a:ext uri="{FF2B5EF4-FFF2-40B4-BE49-F238E27FC236}">
                    <a16:creationId xmlns:a16="http://schemas.microsoft.com/office/drawing/2014/main" id="{6B12C3DF-B080-739D-DF7A-C8154D33EB0E}"/>
                  </a:ext>
                </a:extLst>
              </p:cNvPr>
              <p:cNvSpPr/>
              <p:nvPr/>
            </p:nvSpPr>
            <p:spPr>
              <a:xfrm>
                <a:off x="1776089" y="4701379"/>
                <a:ext cx="855258" cy="8595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42AEACD-BCC2-B27E-94CD-A56618CB6B49}"/>
                    </a:ext>
                  </a:extLst>
                </p:cNvPr>
                <p:cNvSpPr txBox="1"/>
                <p:nvPr/>
              </p:nvSpPr>
              <p:spPr>
                <a:xfrm>
                  <a:off x="600" y="3964661"/>
                  <a:ext cx="3117453"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solidFill>
                              <a:schemeClr val="bg1"/>
                            </a:solidFill>
                            <a:latin typeface="Cambria Math" panose="02040503050406030204" pitchFamily="18" charset="0"/>
                            <a:ea typeface="Cambria Math" panose="02040503050406030204" pitchFamily="18" charset="0"/>
                          </a:rPr>
                          <m:t>=</m:t>
                        </m:r>
                        <m:r>
                          <a:rPr lang="en-US" sz="4800" b="1" i="1" smtClean="0">
                            <a:solidFill>
                              <a:schemeClr val="bg1"/>
                            </a:solidFill>
                            <a:latin typeface="Cambria Math" panose="02040503050406030204" pitchFamily="18" charset="0"/>
                            <a:ea typeface="Cambria Math" panose="02040503050406030204" pitchFamily="18" charset="0"/>
                          </a:rPr>
                          <m:t>𝓣</m:t>
                        </m:r>
                      </m:oMath>
                    </m:oMathPara>
                  </a14:m>
                  <a:endParaRPr lang="en-US" sz="6000" b="1" dirty="0">
                    <a:solidFill>
                      <a:schemeClr val="bg1"/>
                    </a:solidFill>
                  </a:endParaRPr>
                </a:p>
              </p:txBody>
            </p:sp>
          </mc:Choice>
          <mc:Fallback xmlns="">
            <p:sp>
              <p:nvSpPr>
                <p:cNvPr id="198" name="TextBox 197">
                  <a:extLst>
                    <a:ext uri="{FF2B5EF4-FFF2-40B4-BE49-F238E27FC236}">
                      <a16:creationId xmlns:a16="http://schemas.microsoft.com/office/drawing/2014/main" id="{942AEACD-BCC2-B27E-94CD-A56618CB6B49}"/>
                    </a:ext>
                  </a:extLst>
                </p:cNvPr>
                <p:cNvSpPr txBox="1">
                  <a:spLocks noRot="1" noChangeAspect="1" noMove="1" noResize="1" noEditPoints="1" noAdjustHandles="1" noChangeArrowheads="1" noChangeShapeType="1" noTextEdit="1"/>
                </p:cNvSpPr>
                <p:nvPr/>
              </p:nvSpPr>
              <p:spPr>
                <a:xfrm>
                  <a:off x="600" y="3964661"/>
                  <a:ext cx="3117453" cy="830997"/>
                </a:xfrm>
                <a:prstGeom prst="rect">
                  <a:avLst/>
                </a:prstGeom>
                <a:blipFill>
                  <a:blip r:embed="rId10"/>
                  <a:stretch>
                    <a:fillRect/>
                  </a:stretch>
                </a:blipFill>
              </p:spPr>
              <p:txBody>
                <a:bodyPr/>
                <a:lstStyle/>
                <a:p>
                  <a:r>
                    <a:rPr lang="en-US">
                      <a:noFill/>
                    </a:rPr>
                    <a:t> </a:t>
                  </a:r>
                </a:p>
              </p:txBody>
            </p:sp>
          </mc:Fallback>
        </mc:AlternateContent>
      </p:grpSp>
      <p:sp>
        <p:nvSpPr>
          <p:cNvPr id="210" name="TextBox 209">
            <a:extLst>
              <a:ext uri="{FF2B5EF4-FFF2-40B4-BE49-F238E27FC236}">
                <a16:creationId xmlns:a16="http://schemas.microsoft.com/office/drawing/2014/main" id="{5E14B415-F6B9-F706-CAE1-97D44C6ADED8}"/>
              </a:ext>
            </a:extLst>
          </p:cNvPr>
          <p:cNvSpPr txBox="1"/>
          <p:nvPr/>
        </p:nvSpPr>
        <p:spPr>
          <a:xfrm>
            <a:off x="94721" y="812526"/>
            <a:ext cx="3269672" cy="400110"/>
          </a:xfrm>
          <a:prstGeom prst="rect">
            <a:avLst/>
          </a:prstGeom>
          <a:noFill/>
        </p:spPr>
        <p:txBody>
          <a:bodyPr wrap="square">
            <a:spAutoFit/>
          </a:bodyPr>
          <a:lstStyle/>
          <a:p>
            <a:r>
              <a:rPr lang="en-US" sz="2000" b="1" dirty="0">
                <a:solidFill>
                  <a:schemeClr val="bg1"/>
                </a:solidFill>
                <a:latin typeface="+mn-lt"/>
              </a:rPr>
              <a:t>Phase conjugation principle: </a:t>
            </a:r>
            <a:endParaRPr lang="he-IL" sz="2000" b="1" dirty="0">
              <a:solidFill>
                <a:schemeClr val="bg1"/>
              </a:solidFill>
              <a:latin typeface="+mn-lt"/>
            </a:endParaRPr>
          </a:p>
        </p:txBody>
      </p:sp>
      <p:grpSp>
        <p:nvGrpSpPr>
          <p:cNvPr id="211" name="Group 210">
            <a:extLst>
              <a:ext uri="{FF2B5EF4-FFF2-40B4-BE49-F238E27FC236}">
                <a16:creationId xmlns:a16="http://schemas.microsoft.com/office/drawing/2014/main" id="{9FF92B27-98D3-C288-F71E-5F705068A4DD}"/>
              </a:ext>
            </a:extLst>
          </p:cNvPr>
          <p:cNvGrpSpPr/>
          <p:nvPr/>
        </p:nvGrpSpPr>
        <p:grpSpPr>
          <a:xfrm rot="19681324">
            <a:off x="173444" y="5383153"/>
            <a:ext cx="3265790" cy="1087597"/>
            <a:chOff x="10041217" y="4496994"/>
            <a:chExt cx="2182107" cy="909020"/>
          </a:xfrm>
        </p:grpSpPr>
        <p:sp>
          <p:nvSpPr>
            <p:cNvPr id="212" name="Oval 211">
              <a:extLst>
                <a:ext uri="{FF2B5EF4-FFF2-40B4-BE49-F238E27FC236}">
                  <a16:creationId xmlns:a16="http://schemas.microsoft.com/office/drawing/2014/main" id="{50A6AE35-3852-F98D-65ED-86ECA7C6DCD2}"/>
                </a:ext>
              </a:extLst>
            </p:cNvPr>
            <p:cNvSpPr/>
            <p:nvPr/>
          </p:nvSpPr>
          <p:spPr>
            <a:xfrm rot="1185560">
              <a:off x="10041217" y="4496994"/>
              <a:ext cx="2182107" cy="909020"/>
            </a:xfrm>
            <a:prstGeom prst="ellipse">
              <a:avLst/>
            </a:prstGeom>
            <a:solidFill>
              <a:srgbClr val="FFFFCC"/>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extBox 212">
              <a:extLst>
                <a:ext uri="{FF2B5EF4-FFF2-40B4-BE49-F238E27FC236}">
                  <a16:creationId xmlns:a16="http://schemas.microsoft.com/office/drawing/2014/main" id="{F33B211B-C3A7-C845-16D4-51E943B19A4F}"/>
                </a:ext>
              </a:extLst>
            </p:cNvPr>
            <p:cNvSpPr txBox="1"/>
            <p:nvPr/>
          </p:nvSpPr>
          <p:spPr>
            <a:xfrm rot="1118466">
              <a:off x="10227477" y="4580868"/>
              <a:ext cx="1829393" cy="694552"/>
            </a:xfrm>
            <a:prstGeom prst="rect">
              <a:avLst/>
            </a:prstGeom>
            <a:noFill/>
          </p:spPr>
          <p:txBody>
            <a:bodyPr wrap="square" rtlCol="0">
              <a:spAutoFit/>
            </a:bodyPr>
            <a:lstStyle/>
            <a:p>
              <a:pPr algn="ctr"/>
              <a:r>
                <a:rPr lang="en-US" sz="2400" b="1" dirty="0">
                  <a:latin typeface="+mn-lt"/>
                </a:rPr>
                <a:t>Computation performed in optics</a:t>
              </a:r>
              <a:endParaRPr lang="en-US" sz="2400" dirty="0">
                <a:latin typeface="+mn-lt"/>
              </a:endParaRPr>
            </a:p>
          </p:txBody>
        </p:sp>
      </p:grpSp>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8E167EE2-C12C-A48A-341F-6901CAE1838E}"/>
                  </a:ext>
                </a:extLst>
              </p:cNvPr>
              <p:cNvSpPr txBox="1"/>
              <p:nvPr/>
            </p:nvSpPr>
            <p:spPr>
              <a:xfrm>
                <a:off x="231845" y="4682588"/>
                <a:ext cx="72487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𝑢</m:t>
                          </m:r>
                        </m:e>
                        <m:sub>
                          <m:r>
                            <a:rPr lang="en-US" sz="2000" b="0" i="1" smtClean="0">
                              <a:solidFill>
                                <a:schemeClr val="bg1"/>
                              </a:solidFill>
                              <a:latin typeface="Cambria Math" panose="02040503050406030204" pitchFamily="18" charset="0"/>
                            </a:rPr>
                            <m:t>𝑜</m:t>
                          </m:r>
                        </m:sub>
                      </m:sSub>
                      <m:r>
                        <m:rPr>
                          <m:nor/>
                        </m:rPr>
                        <a:rPr lang="en-US" sz="2000" b="0" i="0" smtClean="0">
                          <a:solidFill>
                            <a:schemeClr val="bg1"/>
                          </a:solidFill>
                          <a:latin typeface="Cambria Math" panose="02040503050406030204" pitchFamily="18" charset="0"/>
                        </a:rPr>
                        <m:t>,</m:t>
                      </m:r>
                      <m:r>
                        <m:rPr>
                          <m:nor/>
                        </m:rPr>
                        <a:rPr lang="en-US" sz="2000" dirty="0">
                          <a:latin typeface="Arial" charset="0"/>
                          <a:cs typeface="Arial" charset="0"/>
                        </a:rPr>
                        <m:t>we</m:t>
                      </m:r>
                    </m:oMath>
                  </m:oMathPara>
                </a14:m>
                <a:endParaRPr lang="en-US" sz="2000" dirty="0"/>
              </a:p>
            </p:txBody>
          </p:sp>
        </mc:Choice>
        <mc:Fallback xmlns="">
          <p:sp>
            <p:nvSpPr>
              <p:cNvPr id="214" name="TextBox 213">
                <a:extLst>
                  <a:ext uri="{FF2B5EF4-FFF2-40B4-BE49-F238E27FC236}">
                    <a16:creationId xmlns:a16="http://schemas.microsoft.com/office/drawing/2014/main" id="{8E167EE2-C12C-A48A-341F-6901CAE1838E}"/>
                  </a:ext>
                </a:extLst>
              </p:cNvPr>
              <p:cNvSpPr txBox="1">
                <a:spLocks noRot="1" noChangeAspect="1" noMove="1" noResize="1" noEditPoints="1" noAdjustHandles="1" noChangeArrowheads="1" noChangeShapeType="1" noTextEdit="1"/>
              </p:cNvSpPr>
              <p:nvPr/>
            </p:nvSpPr>
            <p:spPr>
              <a:xfrm>
                <a:off x="231845" y="4682588"/>
                <a:ext cx="724877" cy="307777"/>
              </a:xfrm>
              <a:prstGeom prst="rect">
                <a:avLst/>
              </a:prstGeom>
              <a:blipFill>
                <a:blip r:embed="rId11"/>
                <a:stretch>
                  <a:fillRect l="-3361" r="-4202"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F40C577B-6AD3-320E-DEAB-3FC935EF2BC5}"/>
                  </a:ext>
                </a:extLst>
              </p:cNvPr>
              <p:cNvSpPr txBox="1"/>
              <p:nvPr/>
            </p:nvSpPr>
            <p:spPr>
              <a:xfrm>
                <a:off x="601966" y="4682588"/>
                <a:ext cx="123700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bg1"/>
                          </a:solidFill>
                          <a:latin typeface="Cambria Math" panose="02040503050406030204" pitchFamily="18" charset="0"/>
                          <a:ea typeface="Cambria Math" panose="02040503050406030204" pitchFamily="18" charset="0"/>
                        </a:rPr>
                        <m:t>𝑻</m:t>
                      </m:r>
                      <m:d>
                        <m:dPr>
                          <m:ctrlPr>
                            <a:rPr lang="en-US" sz="2000" b="0" i="1" smtClean="0">
                              <a:solidFill>
                                <a:schemeClr val="bg1"/>
                              </a:solidFill>
                              <a:latin typeface="Cambria Math" panose="02040503050406030204" pitchFamily="18" charset="0"/>
                            </a:rPr>
                          </m:ctrlPr>
                        </m:dPr>
                        <m:e>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𝑢</m:t>
                              </m:r>
                            </m:e>
                            <m:sub>
                              <m:r>
                                <a:rPr lang="en-US" sz="2000" b="0" i="1" smtClean="0">
                                  <a:solidFill>
                                    <a:schemeClr val="bg1"/>
                                  </a:solidFill>
                                  <a:latin typeface="Cambria Math" panose="02040503050406030204" pitchFamily="18" charset="0"/>
                                </a:rPr>
                                <m:t>𝑜</m:t>
                              </m:r>
                            </m:sub>
                          </m:sSub>
                        </m:e>
                      </m:d>
                      <m:r>
                        <a:rPr lang="en-US" sz="2000" b="0" i="1" smtClean="0">
                          <a:solidFill>
                            <a:schemeClr val="bg1"/>
                          </a:solidFill>
                          <a:latin typeface="Cambria Math" panose="02040503050406030204" pitchFamily="18" charset="0"/>
                        </a:rPr>
                        <m:t>,</m:t>
                      </m:r>
                      <m:r>
                        <m:rPr>
                          <m:nor/>
                        </m:rPr>
                        <a:rPr lang="en-US" sz="2000" dirty="0">
                          <a:latin typeface="Arial" charset="0"/>
                          <a:cs typeface="Arial" charset="0"/>
                        </a:rPr>
                        <m:t> </m:t>
                      </m:r>
                      <m:r>
                        <m:rPr>
                          <m:nor/>
                        </m:rPr>
                        <a:rPr lang="en-US" sz="2000" dirty="0">
                          <a:latin typeface="Arial" charset="0"/>
                          <a:cs typeface="Arial" charset="0"/>
                        </a:rPr>
                        <m:t>we</m:t>
                      </m:r>
                    </m:oMath>
                  </m:oMathPara>
                </a14:m>
                <a:endParaRPr lang="en-US" sz="2000" dirty="0"/>
              </a:p>
            </p:txBody>
          </p:sp>
        </mc:Choice>
        <mc:Fallback xmlns="">
          <p:sp>
            <p:nvSpPr>
              <p:cNvPr id="215" name="TextBox 214">
                <a:extLst>
                  <a:ext uri="{FF2B5EF4-FFF2-40B4-BE49-F238E27FC236}">
                    <a16:creationId xmlns:a16="http://schemas.microsoft.com/office/drawing/2014/main" id="{F40C577B-6AD3-320E-DEAB-3FC935EF2BC5}"/>
                  </a:ext>
                </a:extLst>
              </p:cNvPr>
              <p:cNvSpPr txBox="1">
                <a:spLocks noRot="1" noChangeAspect="1" noMove="1" noResize="1" noEditPoints="1" noAdjustHandles="1" noChangeArrowheads="1" noChangeShapeType="1" noTextEdit="1"/>
              </p:cNvSpPr>
              <p:nvPr/>
            </p:nvSpPr>
            <p:spPr>
              <a:xfrm>
                <a:off x="601966" y="4682588"/>
                <a:ext cx="1237005" cy="307777"/>
              </a:xfrm>
              <a:prstGeom prst="rect">
                <a:avLst/>
              </a:prstGeom>
              <a:blipFill>
                <a:blip r:embed="rId12"/>
                <a:stretch>
                  <a:fillRect l="-2956" r="-985"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79582693-C8BD-A0E9-A448-5D53F2E25F7F}"/>
                  </a:ext>
                </a:extLst>
              </p:cNvPr>
              <p:cNvSpPr txBox="1"/>
              <p:nvPr/>
            </p:nvSpPr>
            <p:spPr>
              <a:xfrm>
                <a:off x="1357985" y="4682588"/>
                <a:ext cx="200946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bg1"/>
                          </a:solidFill>
                          <a:latin typeface="Cambria Math" panose="02040503050406030204" pitchFamily="18" charset="0"/>
                          <a:ea typeface="Cambria Math" panose="02040503050406030204" pitchFamily="18" charset="0"/>
                        </a:rPr>
                        <m:t>𝑻</m:t>
                      </m:r>
                      <m:r>
                        <a:rPr lang="en-US" sz="2000" b="0" i="1" smtClean="0">
                          <a:solidFill>
                            <a:schemeClr val="bg1"/>
                          </a:solidFill>
                          <a:latin typeface="Cambria Math" panose="02040503050406030204" pitchFamily="18" charset="0"/>
                          <a:ea typeface="Cambria Math" panose="02040503050406030204" pitchFamily="18" charset="0"/>
                        </a:rPr>
                        <m:t>(</m:t>
                      </m:r>
                      <m:r>
                        <a:rPr lang="en-US" sz="2000" b="1" i="1" smtClean="0">
                          <a:solidFill>
                            <a:schemeClr val="bg1"/>
                          </a:solidFill>
                          <a:latin typeface="Cambria Math" panose="02040503050406030204" pitchFamily="18" charset="0"/>
                          <a:ea typeface="Cambria Math" panose="02040503050406030204" pitchFamily="18" charset="0"/>
                        </a:rPr>
                        <m:t>𝑻</m:t>
                      </m:r>
                      <m:r>
                        <a:rPr lang="en-US" sz="2000" b="0" i="1" smtClean="0">
                          <a:solidFill>
                            <a:schemeClr val="bg1"/>
                          </a:solidFill>
                          <a:latin typeface="Cambria Math" panose="02040503050406030204" pitchFamily="18" charset="0"/>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𝑢</m:t>
                          </m:r>
                        </m:e>
                        <m:sub>
                          <m:r>
                            <a:rPr lang="en-US" sz="2000" b="0" i="1" smtClean="0">
                              <a:solidFill>
                                <a:schemeClr val="bg1"/>
                              </a:solidFill>
                              <a:latin typeface="Cambria Math" panose="02040503050406030204" pitchFamily="18" charset="0"/>
                            </a:rPr>
                            <m:t>𝑜</m:t>
                          </m:r>
                        </m:sub>
                      </m:sSub>
                      <m:r>
                        <a:rPr lang="en-US" sz="2000" b="0" i="1" smtClean="0">
                          <a:solidFill>
                            <a:schemeClr val="bg1"/>
                          </a:solidFill>
                          <a:latin typeface="Cambria Math" panose="02040503050406030204" pitchFamily="18" charset="0"/>
                        </a:rPr>
                        <m:t>)</m:t>
                      </m:r>
                      <m:r>
                        <m:rPr>
                          <m:nor/>
                        </m:rPr>
                        <a:rPr lang="en-US" sz="2000" b="0" i="0"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m:t>
                      </m:r>
                      <m:r>
                        <m:rPr>
                          <m:nor/>
                        </m:rPr>
                        <a:rPr lang="en-US" sz="2000" dirty="0">
                          <a:latin typeface="Arial" charset="0"/>
                          <a:cs typeface="Arial" charset="0"/>
                        </a:rPr>
                        <m:t>:  </m:t>
                      </m:r>
                      <m:r>
                        <m:rPr>
                          <m:nor/>
                        </m:rPr>
                        <a:rPr lang="en-US" sz="2000" dirty="0">
                          <a:latin typeface="Arial" charset="0"/>
                          <a:cs typeface="Arial" charset="0"/>
                        </a:rPr>
                        <m:t>we</m:t>
                      </m:r>
                    </m:oMath>
                  </m:oMathPara>
                </a14:m>
                <a:endParaRPr lang="en-US" sz="2000" dirty="0"/>
              </a:p>
            </p:txBody>
          </p:sp>
        </mc:Choice>
        <mc:Fallback xmlns="">
          <p:sp>
            <p:nvSpPr>
              <p:cNvPr id="216" name="TextBox 215">
                <a:extLst>
                  <a:ext uri="{FF2B5EF4-FFF2-40B4-BE49-F238E27FC236}">
                    <a16:creationId xmlns:a16="http://schemas.microsoft.com/office/drawing/2014/main" id="{79582693-C8BD-A0E9-A448-5D53F2E25F7F}"/>
                  </a:ext>
                </a:extLst>
              </p:cNvPr>
              <p:cNvSpPr txBox="1">
                <a:spLocks noRot="1" noChangeAspect="1" noMove="1" noResize="1" noEditPoints="1" noAdjustHandles="1" noChangeArrowheads="1" noChangeShapeType="1" noTextEdit="1"/>
              </p:cNvSpPr>
              <p:nvPr/>
            </p:nvSpPr>
            <p:spPr>
              <a:xfrm>
                <a:off x="1357985" y="4682588"/>
                <a:ext cx="2009461" cy="307777"/>
              </a:xfrm>
              <a:prstGeom prst="rect">
                <a:avLst/>
              </a:prstGeom>
              <a:blipFill>
                <a:blip r:embed="rId13"/>
                <a:stretch>
                  <a:fillRect l="-1216" r="-304" b="-37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a:extLst>
                  <a:ext uri="{FF2B5EF4-FFF2-40B4-BE49-F238E27FC236}">
                    <a16:creationId xmlns:a16="http://schemas.microsoft.com/office/drawing/2014/main" id="{493C2ECF-6FC8-DBA1-C119-D236C40AB7CA}"/>
                  </a:ext>
                </a:extLst>
              </p:cNvPr>
              <p:cNvSpPr txBox="1"/>
              <p:nvPr/>
            </p:nvSpPr>
            <p:spPr>
              <a:xfrm>
                <a:off x="6535252" y="5972399"/>
                <a:ext cx="1503014" cy="73866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ea typeface="Cambria Math" panose="02040503050406030204" pitchFamily="18" charset="0"/>
                            </a:rPr>
                            <m:t>𝑻</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𝑜</m:t>
                          </m:r>
                        </m:sub>
                      </m:sSub>
                      <m:r>
                        <a:rPr lang="en-US" sz="2800" b="0" i="1" smtClean="0">
                          <a:solidFill>
                            <a:schemeClr val="bg1"/>
                          </a:solidFill>
                          <a:latin typeface="Cambria Math" panose="02040503050406030204" pitchFamily="18" charset="0"/>
                        </a:rPr>
                        <m:t>)</m:t>
                      </m:r>
                    </m:oMath>
                  </m:oMathPara>
                </a14:m>
                <a:endParaRPr lang="en-US" sz="2800" b="0" dirty="0">
                  <a:solidFill>
                    <a:schemeClr val="bg1"/>
                  </a:solidFill>
                </a:endParaRPr>
              </a:p>
              <a:p>
                <a:pPr algn="ctr"/>
                <a:endParaRPr lang="en-US" sz="2000" dirty="0"/>
              </a:p>
            </p:txBody>
          </p:sp>
        </mc:Choice>
        <mc:Fallback xmlns="">
          <p:sp>
            <p:nvSpPr>
              <p:cNvPr id="217" name="TextBox 216">
                <a:extLst>
                  <a:ext uri="{FF2B5EF4-FFF2-40B4-BE49-F238E27FC236}">
                    <a16:creationId xmlns:a16="http://schemas.microsoft.com/office/drawing/2014/main" id="{493C2ECF-6FC8-DBA1-C119-D236C40AB7CA}"/>
                  </a:ext>
                </a:extLst>
              </p:cNvPr>
              <p:cNvSpPr txBox="1">
                <a:spLocks noRot="1" noChangeAspect="1" noMove="1" noResize="1" noEditPoints="1" noAdjustHandles="1" noChangeArrowheads="1" noChangeShapeType="1" noTextEdit="1"/>
              </p:cNvSpPr>
              <p:nvPr/>
            </p:nvSpPr>
            <p:spPr>
              <a:xfrm>
                <a:off x="6535252" y="5972399"/>
                <a:ext cx="1503014" cy="73866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a:extLst>
                  <a:ext uri="{FF2B5EF4-FFF2-40B4-BE49-F238E27FC236}">
                    <a16:creationId xmlns:a16="http://schemas.microsoft.com/office/drawing/2014/main" id="{35293C44-4C8E-4AA0-FD5F-3CBCC3C23C8C}"/>
                  </a:ext>
                </a:extLst>
              </p:cNvPr>
              <p:cNvSpPr txBox="1"/>
              <p:nvPr/>
            </p:nvSpPr>
            <p:spPr>
              <a:xfrm>
                <a:off x="3310869" y="2826515"/>
                <a:ext cx="2281813" cy="64633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1</m:t>
                              </m:r>
                            </m:sub>
                          </m:sSub>
                          <m:r>
                            <a:rPr lang="en-US" sz="2800" b="1" i="1"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ea typeface="Cambria Math" panose="02040503050406030204" pitchFamily="18" charset="0"/>
                            </a:rPr>
                            <m:t>𝑻</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𝑜</m:t>
                          </m:r>
                        </m:sub>
                      </m:sSub>
                      <m:r>
                        <a:rPr lang="en-US" sz="2800" b="0" i="1" smtClean="0">
                          <a:solidFill>
                            <a:schemeClr val="bg1"/>
                          </a:solidFill>
                          <a:latin typeface="Cambria Math" panose="02040503050406030204" pitchFamily="18" charset="0"/>
                        </a:rPr>
                        <m:t>)</m:t>
                      </m:r>
                    </m:oMath>
                  </m:oMathPara>
                </a14:m>
                <a:endParaRPr lang="en-US" sz="2800" b="0" dirty="0">
                  <a:solidFill>
                    <a:schemeClr val="bg1"/>
                  </a:solidFill>
                </a:endParaRPr>
              </a:p>
              <a:p>
                <a:pPr algn="ctr"/>
                <a:endParaRPr lang="en-US" sz="1400" dirty="0"/>
              </a:p>
            </p:txBody>
          </p:sp>
        </mc:Choice>
        <mc:Fallback xmlns="">
          <p:sp>
            <p:nvSpPr>
              <p:cNvPr id="218" name="TextBox 217">
                <a:extLst>
                  <a:ext uri="{FF2B5EF4-FFF2-40B4-BE49-F238E27FC236}">
                    <a16:creationId xmlns:a16="http://schemas.microsoft.com/office/drawing/2014/main" id="{35293C44-4C8E-4AA0-FD5F-3CBCC3C23C8C}"/>
                  </a:ext>
                </a:extLst>
              </p:cNvPr>
              <p:cNvSpPr txBox="1">
                <a:spLocks noRot="1" noChangeAspect="1" noMove="1" noResize="1" noEditPoints="1" noAdjustHandles="1" noChangeArrowheads="1" noChangeShapeType="1" noTextEdit="1"/>
              </p:cNvSpPr>
              <p:nvPr/>
            </p:nvSpPr>
            <p:spPr>
              <a:xfrm>
                <a:off x="3310869" y="2826515"/>
                <a:ext cx="2281813" cy="64633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165E1402-69FA-2C6F-8868-14736E1357D0}"/>
                  </a:ext>
                </a:extLst>
              </p:cNvPr>
              <p:cNvSpPr txBox="1"/>
              <p:nvPr/>
            </p:nvSpPr>
            <p:spPr>
              <a:xfrm>
                <a:off x="4216146" y="2827152"/>
                <a:ext cx="1503014" cy="6463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𝑜</m:t>
                          </m:r>
                        </m:sub>
                      </m:sSub>
                    </m:oMath>
                  </m:oMathPara>
                </a14:m>
                <a:endParaRPr lang="en-US" sz="2800" b="0" dirty="0">
                  <a:solidFill>
                    <a:schemeClr val="bg1"/>
                  </a:solidFill>
                </a:endParaRPr>
              </a:p>
              <a:p>
                <a:endParaRPr lang="en-US" sz="1400" dirty="0"/>
              </a:p>
            </p:txBody>
          </p:sp>
        </mc:Choice>
        <mc:Fallback xmlns="">
          <p:sp>
            <p:nvSpPr>
              <p:cNvPr id="220" name="TextBox 219">
                <a:extLst>
                  <a:ext uri="{FF2B5EF4-FFF2-40B4-BE49-F238E27FC236}">
                    <a16:creationId xmlns:a16="http://schemas.microsoft.com/office/drawing/2014/main" id="{165E1402-69FA-2C6F-8868-14736E1357D0}"/>
                  </a:ext>
                </a:extLst>
              </p:cNvPr>
              <p:cNvSpPr txBox="1">
                <a:spLocks noRot="1" noChangeAspect="1" noMove="1" noResize="1" noEditPoints="1" noAdjustHandles="1" noChangeArrowheads="1" noChangeShapeType="1" noTextEdit="1"/>
              </p:cNvSpPr>
              <p:nvPr/>
            </p:nvSpPr>
            <p:spPr>
              <a:xfrm>
                <a:off x="4216146" y="2827152"/>
                <a:ext cx="1503014" cy="646331"/>
              </a:xfrm>
              <a:prstGeom prst="rect">
                <a:avLst/>
              </a:prstGeom>
              <a:blipFill>
                <a:blip r:embed="rId16"/>
                <a:stretch>
                  <a:fillRect/>
                </a:stretch>
              </a:blipFill>
            </p:spPr>
            <p:txBody>
              <a:bodyPr/>
              <a:lstStyle/>
              <a:p>
                <a:r>
                  <a:rPr lang="en-US">
                    <a:noFill/>
                  </a:rPr>
                  <a:t> </a:t>
                </a:r>
              </a:p>
            </p:txBody>
          </p:sp>
        </mc:Fallback>
      </mc:AlternateContent>
      <p:sp>
        <p:nvSpPr>
          <p:cNvPr id="199" name="TextBox 198">
            <a:extLst>
              <a:ext uri="{FF2B5EF4-FFF2-40B4-BE49-F238E27FC236}">
                <a16:creationId xmlns:a16="http://schemas.microsoft.com/office/drawing/2014/main" id="{825448D6-4879-FA09-53DE-22B3A84D0D8E}"/>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200" name="TextBox 199">
            <a:extLst>
              <a:ext uri="{FF2B5EF4-FFF2-40B4-BE49-F238E27FC236}">
                <a16:creationId xmlns:a16="http://schemas.microsoft.com/office/drawing/2014/main" id="{D7CF227F-10F0-6E5D-866E-95C74EA30C56}"/>
              </a:ext>
            </a:extLst>
          </p:cNvPr>
          <p:cNvSpPr txBox="1"/>
          <p:nvPr/>
        </p:nvSpPr>
        <p:spPr>
          <a:xfrm>
            <a:off x="10652015" y="3125835"/>
            <a:ext cx="1475368" cy="646331"/>
          </a:xfrm>
          <a:prstGeom prst="rect">
            <a:avLst/>
          </a:prstGeom>
          <a:noFill/>
        </p:spPr>
        <p:txBody>
          <a:bodyPr wrap="square" rtlCol="1">
            <a:spAutoFit/>
          </a:bodyPr>
          <a:lstStyle/>
          <a:p>
            <a:pPr algn="ctr"/>
            <a:r>
              <a:rPr lang="en-US" dirty="0">
                <a:solidFill>
                  <a:srgbClr val="FF0000"/>
                </a:solidFill>
                <a:latin typeface="+mn-lt"/>
              </a:rPr>
              <a:t>Reflective particles</a:t>
            </a:r>
            <a:endParaRPr lang="he-IL" dirty="0">
              <a:solidFill>
                <a:srgbClr val="FF0000"/>
              </a:solidFill>
              <a:latin typeface="+mn-lt"/>
            </a:endParaRPr>
          </a:p>
        </p:txBody>
      </p:sp>
      <p:sp>
        <p:nvSpPr>
          <p:cNvPr id="201" name="Freeform 52">
            <a:extLst>
              <a:ext uri="{FF2B5EF4-FFF2-40B4-BE49-F238E27FC236}">
                <a16:creationId xmlns:a16="http://schemas.microsoft.com/office/drawing/2014/main" id="{7DECC159-7D87-9585-42AD-7BF23827B526}"/>
              </a:ext>
            </a:extLst>
          </p:cNvPr>
          <p:cNvSpPr/>
          <p:nvPr/>
        </p:nvSpPr>
        <p:spPr>
          <a:xfrm rot="15829775" flipH="1" flipV="1">
            <a:off x="10175348" y="2306691"/>
            <a:ext cx="1265443" cy="440716"/>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018503E3-2F47-A25E-8592-F52A20F48A85}"/>
                  </a:ext>
                </a:extLst>
              </p:cNvPr>
              <p:cNvSpPr txBox="1"/>
              <p:nvPr/>
            </p:nvSpPr>
            <p:spPr>
              <a:xfrm>
                <a:off x="1945467" y="2173047"/>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02" name="TextBox 201">
                <a:extLst>
                  <a:ext uri="{FF2B5EF4-FFF2-40B4-BE49-F238E27FC236}">
                    <a16:creationId xmlns:a16="http://schemas.microsoft.com/office/drawing/2014/main" id="{018503E3-2F47-A25E-8592-F52A20F48A85}"/>
                  </a:ext>
                </a:extLst>
              </p:cNvPr>
              <p:cNvSpPr txBox="1">
                <a:spLocks noRot="1" noChangeAspect="1" noMove="1" noResize="1" noEditPoints="1" noAdjustHandles="1" noChangeArrowheads="1" noChangeShapeType="1" noTextEdit="1"/>
              </p:cNvSpPr>
              <p:nvPr/>
            </p:nvSpPr>
            <p:spPr>
              <a:xfrm>
                <a:off x="1945467" y="2173047"/>
                <a:ext cx="334341" cy="1015663"/>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2627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left)">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wipe(left)">
                                      <p:cBhvr>
                                        <p:cTn id="12" dur="500"/>
                                        <p:tgtEl>
                                          <p:spTgt spid="2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
                                        </p:tgtEl>
                                        <p:attrNameLst>
                                          <p:attrName>style.visibility</p:attrName>
                                        </p:attrNameLst>
                                      </p:cBhvr>
                                      <p:to>
                                        <p:strVal val="visible"/>
                                      </p:to>
                                    </p:set>
                                    <p:animEffect transition="in" filter="wipe(left)">
                                      <p:cBhvr>
                                        <p:cTn id="17" dur="500"/>
                                        <p:tgtEl>
                                          <p:spTgt spid="21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6"/>
                                        </p:tgtEl>
                                        <p:attrNameLst>
                                          <p:attrName>style.visibility</p:attrName>
                                        </p:attrNameLst>
                                      </p:cBhvr>
                                      <p:to>
                                        <p:strVal val="visible"/>
                                      </p:to>
                                    </p:set>
                                    <p:animEffect transition="in" filter="wipe(left)">
                                      <p:cBhvr>
                                        <p:cTn id="21" dur="500"/>
                                        <p:tgtEl>
                                          <p:spTgt spid="2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1"/>
                                        </p:tgtEl>
                                        <p:attrNameLst>
                                          <p:attrName>style.visibility</p:attrName>
                                        </p:attrNameLst>
                                      </p:cBhvr>
                                      <p:to>
                                        <p:strVal val="visible"/>
                                      </p:to>
                                    </p:set>
                                    <p:animEffect transition="in" filter="wipe(left)">
                                      <p:cBhvr>
                                        <p:cTn id="26" dur="500"/>
                                        <p:tgtEl>
                                          <p:spTgt spid="2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0"/>
                                        </p:tgtEl>
                                        <p:attrNameLst>
                                          <p:attrName>style.visibility</p:attrName>
                                        </p:attrNameLst>
                                      </p:cBhvr>
                                      <p:to>
                                        <p:strVal val="visible"/>
                                      </p:to>
                                    </p:set>
                                  </p:childTnLst>
                                </p:cTn>
                              </p:par>
                            </p:childTnLst>
                          </p:cTn>
                        </p:par>
                        <p:par>
                          <p:cTn id="37" fill="hold">
                            <p:stCondLst>
                              <p:cond delay="0"/>
                            </p:stCondLst>
                            <p:childTnLst>
                              <p:par>
                                <p:cTn id="38" presetID="22" presetClass="entr" presetSubtype="4"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4"/>
                                        </p:tgtEl>
                                        <p:attrNameLst>
                                          <p:attrName>style.visibility</p:attrName>
                                        </p:attrNameLst>
                                      </p:cBhvr>
                                      <p:to>
                                        <p:strVal val="visible"/>
                                      </p:to>
                                    </p:set>
                                    <p:animEffect transition="in" filter="fade">
                                      <p:cBhvr>
                                        <p:cTn id="45" dur="500"/>
                                        <p:tgtEl>
                                          <p:spTgt spid="16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7"/>
                                        </p:tgtEl>
                                        <p:attrNameLst>
                                          <p:attrName>style.visibility</p:attrName>
                                        </p:attrNameLst>
                                      </p:cBhvr>
                                      <p:to>
                                        <p:strVal val="visible"/>
                                      </p:to>
                                    </p:set>
                                    <p:animEffect transition="in" filter="wipe(left)">
                                      <p:cBhvr>
                                        <p:cTn id="50" dur="500"/>
                                        <p:tgtEl>
                                          <p:spTgt spid="217"/>
                                        </p:tgtEl>
                                      </p:cBhvr>
                                    </p:animEffec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16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49"/>
                                        </p:tgtEl>
                                        <p:attrNameLst>
                                          <p:attrName>style.visibility</p:attrName>
                                        </p:attrNameLst>
                                      </p:cBhvr>
                                      <p:to>
                                        <p:strVal val="visible"/>
                                      </p:to>
                                    </p:set>
                                    <p:animEffect transition="in" filter="wipe(right)">
                                      <p:cBhvr>
                                        <p:cTn id="58" dur="500"/>
                                        <p:tgtEl>
                                          <p:spTgt spid="149"/>
                                        </p:tgtEl>
                                      </p:cBhvr>
                                    </p:animEffect>
                                  </p:childTnLst>
                                </p:cTn>
                              </p:par>
                            </p:childTnLst>
                          </p:cTn>
                        </p:par>
                        <p:par>
                          <p:cTn id="59" fill="hold">
                            <p:stCondLst>
                              <p:cond delay="500"/>
                            </p:stCondLst>
                            <p:childTnLst>
                              <p:par>
                                <p:cTn id="60" presetID="50" presetClass="path" presetSubtype="0" accel="50000" decel="50000" fill="hold" nodeType="afterEffect">
                                  <p:stCondLst>
                                    <p:cond delay="0"/>
                                  </p:stCondLst>
                                  <p:childTnLst>
                                    <p:animMotion origin="layout" path="M -1.66667E-6 -7.40741E-7 L -0.13398 -7.40741E-7 C -0.19388 -7.40741E-7 -0.26719 -0.06227 -0.26719 -0.11227 L -0.26719 -0.22315 " pathEditMode="relative" rAng="0" ptsTypes="AAAA">
                                      <p:cBhvr>
                                        <p:cTn id="61" dur="2000" fill="hold"/>
                                        <p:tgtEl>
                                          <p:spTgt spid="162"/>
                                        </p:tgtEl>
                                        <p:attrNameLst>
                                          <p:attrName>ppt_x</p:attrName>
                                          <p:attrName>ppt_y</p:attrName>
                                        </p:attrNameLst>
                                      </p:cBhvr>
                                      <p:rCtr x="-13359" y="-11157"/>
                                    </p:animMotion>
                                  </p:childTnLst>
                                </p:cTn>
                              </p:par>
                            </p:childTnLst>
                          </p:cTn>
                        </p:par>
                        <p:par>
                          <p:cTn id="62" fill="hold">
                            <p:stCondLst>
                              <p:cond delay="2500"/>
                            </p:stCondLst>
                            <p:childTnLst>
                              <p:par>
                                <p:cTn id="63" presetID="1" presetClass="entr" presetSubtype="0" fill="hold" grpId="0" nodeType="afterEffect">
                                  <p:stCondLst>
                                    <p:cond delay="0"/>
                                  </p:stCondLst>
                                  <p:childTnLst>
                                    <p:set>
                                      <p:cBhvr>
                                        <p:cTn id="64"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214" grpId="0"/>
      <p:bldP spid="215" grpId="0"/>
      <p:bldP spid="216" grpId="0"/>
      <p:bldP spid="217" grpId="0"/>
      <p:bldP spid="218" grpId="0"/>
      <p:bldP spid="2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a:extLst>
              <a:ext uri="{FF2B5EF4-FFF2-40B4-BE49-F238E27FC236}">
                <a16:creationId xmlns:a16="http://schemas.microsoft.com/office/drawing/2014/main" id="{19C93EB3-9824-4979-9F3A-637C5AFDD714}"/>
              </a:ext>
            </a:extLst>
          </p:cNvPr>
          <p:cNvPicPr>
            <a:picLocks noChangeAspect="1"/>
          </p:cNvPicPr>
          <p:nvPr/>
        </p:nvPicPr>
        <p:blipFill rotWithShape="1">
          <a:blip r:embed="rId3"/>
          <a:srcRect l="13419" t="20268"/>
          <a:stretch/>
        </p:blipFill>
        <p:spPr>
          <a:xfrm>
            <a:off x="7032387" y="4840811"/>
            <a:ext cx="1199214" cy="1080000"/>
          </a:xfrm>
          <a:prstGeom prst="rect">
            <a:avLst/>
          </a:prstGeom>
          <a:ln>
            <a:solidFill>
              <a:srgbClr val="FF0000"/>
            </a:solidFill>
          </a:ln>
        </p:spPr>
      </p:pic>
      <p:grpSp>
        <p:nvGrpSpPr>
          <p:cNvPr id="128" name="Group 127">
            <a:extLst>
              <a:ext uri="{FF2B5EF4-FFF2-40B4-BE49-F238E27FC236}">
                <a16:creationId xmlns:a16="http://schemas.microsoft.com/office/drawing/2014/main" id="{0696CDB6-8741-4C92-B6E2-F8D23CE4C6C3}"/>
              </a:ext>
            </a:extLst>
          </p:cNvPr>
          <p:cNvGrpSpPr/>
          <p:nvPr/>
        </p:nvGrpSpPr>
        <p:grpSpPr>
          <a:xfrm rot="16200000">
            <a:off x="9607977" y="1726878"/>
            <a:ext cx="2249793" cy="494044"/>
            <a:chOff x="1081970" y="3224894"/>
            <a:chExt cx="2349551" cy="408215"/>
          </a:xfrm>
          <a:blipFill>
            <a:blip r:embed="rId4"/>
            <a:tile tx="0" ty="0" sx="100000" sy="100000" flip="none" algn="tl"/>
          </a:blipFill>
        </p:grpSpPr>
        <p:sp>
          <p:nvSpPr>
            <p:cNvPr id="129" name="Rectangle 128">
              <a:extLst>
                <a:ext uri="{FF2B5EF4-FFF2-40B4-BE49-F238E27FC236}">
                  <a16:creationId xmlns:a16="http://schemas.microsoft.com/office/drawing/2014/main" id="{ADFCB8D5-7B4F-46A0-BA9B-B5A255A2BF1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30" name="Oval 129">
              <a:extLst>
                <a:ext uri="{FF2B5EF4-FFF2-40B4-BE49-F238E27FC236}">
                  <a16:creationId xmlns:a16="http://schemas.microsoft.com/office/drawing/2014/main" id="{F70C8C40-0A67-4C44-93CB-BA2DE266DB1D}"/>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1" name="Oval 130">
              <a:extLst>
                <a:ext uri="{FF2B5EF4-FFF2-40B4-BE49-F238E27FC236}">
                  <a16:creationId xmlns:a16="http://schemas.microsoft.com/office/drawing/2014/main" id="{BB8AFE73-FA8C-463D-8FB9-934048557148}"/>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2" name="Oval 131">
              <a:extLst>
                <a:ext uri="{FF2B5EF4-FFF2-40B4-BE49-F238E27FC236}">
                  <a16:creationId xmlns:a16="http://schemas.microsoft.com/office/drawing/2014/main" id="{147265E5-E52A-475A-B9D4-82D059B9D1D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4" name="Oval 133">
              <a:extLst>
                <a:ext uri="{FF2B5EF4-FFF2-40B4-BE49-F238E27FC236}">
                  <a16:creationId xmlns:a16="http://schemas.microsoft.com/office/drawing/2014/main" id="{2CBE3265-FCBF-41E0-AC9C-632B6BAD2819}"/>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5" name="Oval 134">
              <a:extLst>
                <a:ext uri="{FF2B5EF4-FFF2-40B4-BE49-F238E27FC236}">
                  <a16:creationId xmlns:a16="http://schemas.microsoft.com/office/drawing/2014/main" id="{352E00E6-5501-464B-A687-7828B1FABC8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6" name="Oval 135">
              <a:extLst>
                <a:ext uri="{FF2B5EF4-FFF2-40B4-BE49-F238E27FC236}">
                  <a16:creationId xmlns:a16="http://schemas.microsoft.com/office/drawing/2014/main" id="{A2D51156-1AAD-4F2B-90C0-F7E739497039}"/>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7" name="Oval 136">
              <a:extLst>
                <a:ext uri="{FF2B5EF4-FFF2-40B4-BE49-F238E27FC236}">
                  <a16:creationId xmlns:a16="http://schemas.microsoft.com/office/drawing/2014/main" id="{F0469481-9977-473E-BF15-BC3760969F68}"/>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1" name="Oval 140">
              <a:extLst>
                <a:ext uri="{FF2B5EF4-FFF2-40B4-BE49-F238E27FC236}">
                  <a16:creationId xmlns:a16="http://schemas.microsoft.com/office/drawing/2014/main" id="{77DBB8BA-4449-421F-9D6F-1F92B82D460E}"/>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8" name="Oval 147">
              <a:extLst>
                <a:ext uri="{FF2B5EF4-FFF2-40B4-BE49-F238E27FC236}">
                  <a16:creationId xmlns:a16="http://schemas.microsoft.com/office/drawing/2014/main" id="{28828D29-4B40-422A-AD01-D397470A88D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2" name="Oval 161">
              <a:extLst>
                <a:ext uri="{FF2B5EF4-FFF2-40B4-BE49-F238E27FC236}">
                  <a16:creationId xmlns:a16="http://schemas.microsoft.com/office/drawing/2014/main" id="{C16A55A2-1EE9-4256-947B-E9820E23D2B5}"/>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7" name="Oval 166">
              <a:extLst>
                <a:ext uri="{FF2B5EF4-FFF2-40B4-BE49-F238E27FC236}">
                  <a16:creationId xmlns:a16="http://schemas.microsoft.com/office/drawing/2014/main" id="{FBE6C8AB-1338-460D-9714-A7E43679D59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8" name="Oval 167">
              <a:extLst>
                <a:ext uri="{FF2B5EF4-FFF2-40B4-BE49-F238E27FC236}">
                  <a16:creationId xmlns:a16="http://schemas.microsoft.com/office/drawing/2014/main" id="{13B4AED7-D96D-4621-8D2A-A4EA377E2732}"/>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6" name="Oval 175">
              <a:extLst>
                <a:ext uri="{FF2B5EF4-FFF2-40B4-BE49-F238E27FC236}">
                  <a16:creationId xmlns:a16="http://schemas.microsoft.com/office/drawing/2014/main" id="{563A9952-0A49-455A-9EB6-199DC21EB0CF}"/>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7" name="Oval 176">
              <a:extLst>
                <a:ext uri="{FF2B5EF4-FFF2-40B4-BE49-F238E27FC236}">
                  <a16:creationId xmlns:a16="http://schemas.microsoft.com/office/drawing/2014/main" id="{2D7BCE51-0800-42EE-B9EC-C8E836DB7416}"/>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8" name="Oval 177">
              <a:extLst>
                <a:ext uri="{FF2B5EF4-FFF2-40B4-BE49-F238E27FC236}">
                  <a16:creationId xmlns:a16="http://schemas.microsoft.com/office/drawing/2014/main" id="{893F9FB2-0BFD-4910-A47A-CC5E9676B203}"/>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9" name="Oval 178">
              <a:extLst>
                <a:ext uri="{FF2B5EF4-FFF2-40B4-BE49-F238E27FC236}">
                  <a16:creationId xmlns:a16="http://schemas.microsoft.com/office/drawing/2014/main" id="{5F7A8ED9-6D8C-4559-B4AE-A10DEA25ED0B}"/>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3" name="Oval 182">
              <a:extLst>
                <a:ext uri="{FF2B5EF4-FFF2-40B4-BE49-F238E27FC236}">
                  <a16:creationId xmlns:a16="http://schemas.microsoft.com/office/drawing/2014/main" id="{AA8B5908-899A-4644-9B2B-C338C143FCAF}"/>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8" name="Oval 187">
              <a:extLst>
                <a:ext uri="{FF2B5EF4-FFF2-40B4-BE49-F238E27FC236}">
                  <a16:creationId xmlns:a16="http://schemas.microsoft.com/office/drawing/2014/main" id="{9F30F046-C2AB-48C9-978D-B5B13D7C144A}"/>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4" name="Oval 193">
              <a:extLst>
                <a:ext uri="{FF2B5EF4-FFF2-40B4-BE49-F238E27FC236}">
                  <a16:creationId xmlns:a16="http://schemas.microsoft.com/office/drawing/2014/main" id="{51895AE4-1330-430B-8EDC-7BE675B71655}"/>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pic>
        <p:nvPicPr>
          <p:cNvPr id="184" name="Picture 183">
            <a:extLst>
              <a:ext uri="{FF2B5EF4-FFF2-40B4-BE49-F238E27FC236}">
                <a16:creationId xmlns:a16="http://schemas.microsoft.com/office/drawing/2014/main" id="{3603C693-F23F-44DE-B79F-F2F3E127857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75000" contrast="-29000"/>
                    </a14:imgEffect>
                  </a14:imgLayer>
                </a14:imgProps>
              </a:ext>
              <a:ext uri="{28A0092B-C50C-407E-A947-70E740481C1C}">
                <a14:useLocalDpi xmlns:a14="http://schemas.microsoft.com/office/drawing/2010/main" val="0"/>
              </a:ext>
            </a:extLst>
          </a:blip>
          <a:srcRect l="27685" r="20210"/>
          <a:stretch/>
        </p:blipFill>
        <p:spPr>
          <a:xfrm>
            <a:off x="3478968" y="2987272"/>
            <a:ext cx="1739362" cy="2614257"/>
          </a:xfrm>
          <a:prstGeom prst="rect">
            <a:avLst/>
          </a:prstGeom>
        </p:spPr>
      </p:pic>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4"/>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2D66451-0E89-4A68-8817-EDB362F54CD5}" type="slidenum">
              <a:rPr kumimoji="0" lang="en-US" altLang="he-IL"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altLang="he-IL"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mn-cs"/>
              </a:rPr>
              <a:t>Output wavefront</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10913" y="2557380"/>
            <a:ext cx="783448" cy="952200"/>
            <a:chOff x="5959279" y="1736214"/>
            <a:chExt cx="570999" cy="482774"/>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1947" y="1873546"/>
              <a:ext cx="452141" cy="177477"/>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13005 w 2280331"/>
                <a:gd name="connsiteY3" fmla="*/ 232310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566010"/>
                <a:gd name="connsiteX1" fmla="*/ 122335 w 2280331"/>
                <a:gd name="connsiteY1" fmla="*/ 559543 h 566010"/>
                <a:gd name="connsiteX2" fmla="*/ 509551 w 2280331"/>
                <a:gd name="connsiteY2" fmla="*/ 300147 h 566010"/>
                <a:gd name="connsiteX3" fmla="*/ 813005 w 2280331"/>
                <a:gd name="connsiteY3" fmla="*/ 232310 h 566010"/>
                <a:gd name="connsiteX4" fmla="*/ 1263407 w 2280331"/>
                <a:gd name="connsiteY4" fmla="*/ 314107 h 566010"/>
                <a:gd name="connsiteX5" fmla="*/ 1577514 w 2280331"/>
                <a:gd name="connsiteY5" fmla="*/ 460690 h 566010"/>
                <a:gd name="connsiteX6" fmla="*/ 1884641 w 2280331"/>
                <a:gd name="connsiteY6" fmla="*/ 321087 h 566010"/>
                <a:gd name="connsiteX7" fmla="*/ 2247609 w 2280331"/>
                <a:gd name="connsiteY7" fmla="*/ 321087 h 566010"/>
                <a:gd name="connsiteX8" fmla="*/ 2240629 w 2280331"/>
                <a:gd name="connsiteY8" fmla="*/ 76782 h 566010"/>
                <a:gd name="connsiteX0" fmla="*/ 0 w 2280331"/>
                <a:gd name="connsiteY0" fmla="*/ 0 h 570818"/>
                <a:gd name="connsiteX1" fmla="*/ 122335 w 2280331"/>
                <a:gd name="connsiteY1" fmla="*/ 559543 h 570818"/>
                <a:gd name="connsiteX2" fmla="*/ 509551 w 2280331"/>
                <a:gd name="connsiteY2" fmla="*/ 300147 h 570818"/>
                <a:gd name="connsiteX3" fmla="*/ 813005 w 2280331"/>
                <a:gd name="connsiteY3" fmla="*/ 232310 h 570818"/>
                <a:gd name="connsiteX4" fmla="*/ 1238795 w 2280331"/>
                <a:gd name="connsiteY4" fmla="*/ 562299 h 570818"/>
                <a:gd name="connsiteX5" fmla="*/ 1577514 w 2280331"/>
                <a:gd name="connsiteY5" fmla="*/ 460690 h 570818"/>
                <a:gd name="connsiteX6" fmla="*/ 1884641 w 2280331"/>
                <a:gd name="connsiteY6" fmla="*/ 321087 h 570818"/>
                <a:gd name="connsiteX7" fmla="*/ 2247609 w 2280331"/>
                <a:gd name="connsiteY7" fmla="*/ 321087 h 570818"/>
                <a:gd name="connsiteX8" fmla="*/ 2240629 w 2280331"/>
                <a:gd name="connsiteY8" fmla="*/ 76782 h 57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70818">
                  <a:moveTo>
                    <a:pt x="0" y="0"/>
                  </a:moveTo>
                  <a:cubicBezTo>
                    <a:pt x="6398" y="198353"/>
                    <a:pt x="37410" y="509519"/>
                    <a:pt x="122335" y="559543"/>
                  </a:cubicBezTo>
                  <a:cubicBezTo>
                    <a:pt x="207260" y="609567"/>
                    <a:pt x="394439" y="354686"/>
                    <a:pt x="509551" y="300147"/>
                  </a:cubicBezTo>
                  <a:cubicBezTo>
                    <a:pt x="624663" y="245608"/>
                    <a:pt x="691464" y="188618"/>
                    <a:pt x="813005" y="232310"/>
                  </a:cubicBezTo>
                  <a:cubicBezTo>
                    <a:pt x="934546" y="276002"/>
                    <a:pt x="1111377" y="524236"/>
                    <a:pt x="1238795" y="562299"/>
                  </a:cubicBezTo>
                  <a:cubicBezTo>
                    <a:pt x="1366213" y="600362"/>
                    <a:pt x="1469873" y="500892"/>
                    <a:pt x="1577514" y="460690"/>
                  </a:cubicBezTo>
                  <a:cubicBezTo>
                    <a:pt x="1685155" y="420488"/>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2247" y="1920957"/>
              <a:ext cx="471200" cy="12486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329905 w 2530866"/>
                <a:gd name="connsiteY3" fmla="*/ 352670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73190 h 401585"/>
                <a:gd name="connsiteX1" fmla="*/ 425431 w 2530866"/>
                <a:gd name="connsiteY1" fmla="*/ 79026 h 401585"/>
                <a:gd name="connsiteX2" fmla="*/ 857747 w 2530866"/>
                <a:gd name="connsiteY2" fmla="*/ 196294 h 401585"/>
                <a:gd name="connsiteX3" fmla="*/ 1329905 w 2530866"/>
                <a:gd name="connsiteY3" fmla="*/ 365178 h 401585"/>
                <a:gd name="connsiteX4" fmla="*/ 1754979 w 2530866"/>
                <a:gd name="connsiteY4" fmla="*/ 236647 h 401585"/>
                <a:gd name="connsiteX5" fmla="*/ 1864264 w 2530866"/>
                <a:gd name="connsiteY5" fmla="*/ 396415 h 401585"/>
                <a:gd name="connsiteX6" fmla="*/ 2118963 w 2530866"/>
                <a:gd name="connsiteY6" fmla="*/ 3090 h 401585"/>
                <a:gd name="connsiteX7" fmla="*/ 2288568 w 2530866"/>
                <a:gd name="connsiteY7" fmla="*/ 190858 h 401585"/>
                <a:gd name="connsiteX8" fmla="*/ 2527379 w 2530866"/>
                <a:gd name="connsiteY8" fmla="*/ 12507 h 401585"/>
                <a:gd name="connsiteX0" fmla="*/ 0 w 2530866"/>
                <a:gd name="connsiteY0" fmla="*/ 173190 h 401585"/>
                <a:gd name="connsiteX1" fmla="*/ 425432 w 2530866"/>
                <a:gd name="connsiteY1" fmla="*/ 304648 h 401585"/>
                <a:gd name="connsiteX2" fmla="*/ 857747 w 2530866"/>
                <a:gd name="connsiteY2" fmla="*/ 196294 h 401585"/>
                <a:gd name="connsiteX3" fmla="*/ 1329905 w 2530866"/>
                <a:gd name="connsiteY3" fmla="*/ 365178 h 401585"/>
                <a:gd name="connsiteX4" fmla="*/ 1754979 w 2530866"/>
                <a:gd name="connsiteY4" fmla="*/ 236647 h 401585"/>
                <a:gd name="connsiteX5" fmla="*/ 1864264 w 2530866"/>
                <a:gd name="connsiteY5" fmla="*/ 396415 h 401585"/>
                <a:gd name="connsiteX6" fmla="*/ 2118963 w 2530866"/>
                <a:gd name="connsiteY6" fmla="*/ 3090 h 401585"/>
                <a:gd name="connsiteX7" fmla="*/ 2288568 w 2530866"/>
                <a:gd name="connsiteY7" fmla="*/ 190858 h 401585"/>
                <a:gd name="connsiteX8" fmla="*/ 2527379 w 2530866"/>
                <a:gd name="connsiteY8" fmla="*/ 12507 h 40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01585">
                  <a:moveTo>
                    <a:pt x="0" y="173190"/>
                  </a:moveTo>
                  <a:cubicBezTo>
                    <a:pt x="6398" y="371543"/>
                    <a:pt x="282474" y="300797"/>
                    <a:pt x="425432" y="304648"/>
                  </a:cubicBezTo>
                  <a:cubicBezTo>
                    <a:pt x="568390" y="308499"/>
                    <a:pt x="707002" y="186206"/>
                    <a:pt x="857747" y="196294"/>
                  </a:cubicBezTo>
                  <a:cubicBezTo>
                    <a:pt x="1008493" y="206382"/>
                    <a:pt x="1180366" y="358453"/>
                    <a:pt x="1329905" y="365178"/>
                  </a:cubicBezTo>
                  <a:cubicBezTo>
                    <a:pt x="1479444" y="371903"/>
                    <a:pt x="1665919" y="231441"/>
                    <a:pt x="1754979" y="236647"/>
                  </a:cubicBezTo>
                  <a:cubicBezTo>
                    <a:pt x="1844039" y="241853"/>
                    <a:pt x="1803600" y="435341"/>
                    <a:pt x="1864264" y="396415"/>
                  </a:cubicBezTo>
                  <a:cubicBezTo>
                    <a:pt x="1924928" y="357489"/>
                    <a:pt x="2048246" y="37349"/>
                    <a:pt x="2118963" y="3090"/>
                  </a:cubicBezTo>
                  <a:cubicBezTo>
                    <a:pt x="2189680" y="-31169"/>
                    <a:pt x="2229237" y="231576"/>
                    <a:pt x="2288568" y="190858"/>
                  </a:cubicBezTo>
                  <a:cubicBezTo>
                    <a:pt x="2347899" y="150140"/>
                    <a:pt x="2560534" y="114300"/>
                    <a:pt x="2527379" y="12507"/>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4"/>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175292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mn-lt"/>
                <a:ea typeface="+mn-ea"/>
                <a:cs typeface="+mn-cs"/>
              </a:rPr>
              <a:t>Input wavefront</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34" name="Group 33">
            <a:extLst>
              <a:ext uri="{FF2B5EF4-FFF2-40B4-BE49-F238E27FC236}">
                <a16:creationId xmlns:a16="http://schemas.microsoft.com/office/drawing/2014/main" id="{688EC3E2-BDED-4290-ACA7-EA1B85DB3532}"/>
              </a:ext>
            </a:extLst>
          </p:cNvPr>
          <p:cNvGrpSpPr/>
          <p:nvPr/>
        </p:nvGrpSpPr>
        <p:grpSpPr>
          <a:xfrm>
            <a:off x="5787693" y="1354419"/>
            <a:ext cx="3561179" cy="956158"/>
            <a:chOff x="5787693" y="1354419"/>
            <a:chExt cx="3561179" cy="956158"/>
          </a:xfrm>
        </p:grpSpPr>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6341065" y="1358799"/>
              <a:ext cx="1123769" cy="951778"/>
              <a:chOff x="6420572" y="1741237"/>
              <a:chExt cx="819035" cy="482560"/>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6305068" y="1856741"/>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942137" y="1926326"/>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5787693" y="1354419"/>
              <a:ext cx="2481285" cy="935883"/>
              <a:chOff x="4777704" y="1728420"/>
              <a:chExt cx="1808430" cy="474501"/>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6249497" y="1866284"/>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4606398" y="1899726"/>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616295" y="1380799"/>
              <a:ext cx="732577" cy="929371"/>
              <a:chOff x="5881846" y="1733972"/>
              <a:chExt cx="533922" cy="471200"/>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748027" y="1873419"/>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115874" y="1905277"/>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38" name="Group 137">
            <a:extLst>
              <a:ext uri="{FF2B5EF4-FFF2-40B4-BE49-F238E27FC236}">
                <a16:creationId xmlns:a16="http://schemas.microsoft.com/office/drawing/2014/main" id="{808B5544-8808-401E-B0DD-D796EF9CFEDE}"/>
              </a:ext>
            </a:extLst>
          </p:cNvPr>
          <p:cNvGrpSpPr/>
          <p:nvPr/>
        </p:nvGrpSpPr>
        <p:grpSpPr>
          <a:xfrm rot="16200000" flipH="1" flipV="1">
            <a:off x="5808762" y="3740894"/>
            <a:ext cx="781704" cy="952202"/>
            <a:chOff x="5959280" y="1736213"/>
            <a:chExt cx="569728" cy="482775"/>
          </a:xfrm>
        </p:grpSpPr>
        <p:sp>
          <p:nvSpPr>
            <p:cNvPr id="139" name="Freeform: Shape 42">
              <a:extLst>
                <a:ext uri="{FF2B5EF4-FFF2-40B4-BE49-F238E27FC236}">
                  <a16:creationId xmlns:a16="http://schemas.microsoft.com/office/drawing/2014/main" id="{94F770FB-27C6-4547-8606-B44AE35F713E}"/>
                </a:ext>
              </a:extLst>
            </p:cNvPr>
            <p:cNvSpPr/>
            <p:nvPr/>
          </p:nvSpPr>
          <p:spPr>
            <a:xfrm rot="16200000">
              <a:off x="5818455" y="1877038"/>
              <a:ext cx="452141" cy="170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60698"/>
                <a:gd name="connsiteX1" fmla="*/ 97723 w 2280331"/>
                <a:gd name="connsiteY1" fmla="*/ 333916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884641 w 2280331"/>
                <a:gd name="connsiteY6" fmla="*/ 321087 h 548352"/>
                <a:gd name="connsiteX7" fmla="*/ 2247609 w 2280331"/>
                <a:gd name="connsiteY7" fmla="*/ 321087 h 548352"/>
                <a:gd name="connsiteX8" fmla="*/ 2240629 w 2280331"/>
                <a:gd name="connsiteY8" fmla="*/ 76782 h 548352"/>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909252 w 2280331"/>
                <a:gd name="connsiteY6" fmla="*/ 501589 h 548352"/>
                <a:gd name="connsiteX7" fmla="*/ 2247609 w 2280331"/>
                <a:gd name="connsiteY7" fmla="*/ 321087 h 548352"/>
                <a:gd name="connsiteX8" fmla="*/ 2240629 w 2280331"/>
                <a:gd name="connsiteY8" fmla="*/ 76782 h 54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48352">
                  <a:moveTo>
                    <a:pt x="0" y="0"/>
                  </a:moveTo>
                  <a:cubicBezTo>
                    <a:pt x="6398" y="198353"/>
                    <a:pt x="12798" y="242526"/>
                    <a:pt x="97723" y="333916"/>
                  </a:cubicBezTo>
                  <a:cubicBezTo>
                    <a:pt x="182648" y="425306"/>
                    <a:pt x="386236" y="546470"/>
                    <a:pt x="509552" y="548338"/>
                  </a:cubicBezTo>
                  <a:cubicBezTo>
                    <a:pt x="632868" y="550206"/>
                    <a:pt x="711977" y="384161"/>
                    <a:pt x="837619" y="345123"/>
                  </a:cubicBezTo>
                  <a:cubicBezTo>
                    <a:pt x="963261" y="306085"/>
                    <a:pt x="1140091" y="294846"/>
                    <a:pt x="1263407" y="314107"/>
                  </a:cubicBezTo>
                  <a:cubicBezTo>
                    <a:pt x="1386723" y="333368"/>
                    <a:pt x="1469873" y="429443"/>
                    <a:pt x="1577514" y="460690"/>
                  </a:cubicBezTo>
                  <a:cubicBezTo>
                    <a:pt x="1685155" y="491937"/>
                    <a:pt x="1797570" y="524856"/>
                    <a:pt x="1909252" y="501589"/>
                  </a:cubicBezTo>
                  <a:cubicBezTo>
                    <a:pt x="2020934" y="478322"/>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40" name="Freeform: Shape 42">
              <a:extLst>
                <a:ext uri="{FF2B5EF4-FFF2-40B4-BE49-F238E27FC236}">
                  <a16:creationId xmlns:a16="http://schemas.microsoft.com/office/drawing/2014/main" id="{ED5E8B17-112A-447B-9A42-18FB94A0F695}"/>
                </a:ext>
              </a:extLst>
            </p:cNvPr>
            <p:cNvSpPr/>
            <p:nvPr/>
          </p:nvSpPr>
          <p:spPr>
            <a:xfrm rot="16200000">
              <a:off x="6233656" y="1923636"/>
              <a:ext cx="471001" cy="11970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571499 w 2530866"/>
                <a:gd name="connsiteY4" fmla="*/ 224138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29799"/>
                <a:gd name="connsiteY0" fmla="*/ 160682 h 384991"/>
                <a:gd name="connsiteX1" fmla="*/ 425431 w 2529799"/>
                <a:gd name="connsiteY1" fmla="*/ 66518 h 384991"/>
                <a:gd name="connsiteX2" fmla="*/ 857747 w 2529799"/>
                <a:gd name="connsiteY2" fmla="*/ 183786 h 384991"/>
                <a:gd name="connsiteX3" fmla="*/ 1146421 w 2529799"/>
                <a:gd name="connsiteY3" fmla="*/ 330109 h 384991"/>
                <a:gd name="connsiteX4" fmla="*/ 1571499 w 2529799"/>
                <a:gd name="connsiteY4" fmla="*/ 224138 h 384991"/>
                <a:gd name="connsiteX5" fmla="*/ 1864264 w 2529799"/>
                <a:gd name="connsiteY5" fmla="*/ 383907 h 384991"/>
                <a:gd name="connsiteX6" fmla="*/ 2171387 w 2529799"/>
                <a:gd name="connsiteY6" fmla="*/ 283890 h 384991"/>
                <a:gd name="connsiteX7" fmla="*/ 2183723 w 2529799"/>
                <a:gd name="connsiteY7" fmla="*/ 88100 h 384991"/>
                <a:gd name="connsiteX8" fmla="*/ 2527379 w 2529799"/>
                <a:gd name="connsiteY8" fmla="*/ -1 h 38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799" h="384991">
                  <a:moveTo>
                    <a:pt x="0" y="160682"/>
                  </a:moveTo>
                  <a:cubicBezTo>
                    <a:pt x="6398" y="359035"/>
                    <a:pt x="282473" y="62667"/>
                    <a:pt x="425431" y="66518"/>
                  </a:cubicBezTo>
                  <a:cubicBezTo>
                    <a:pt x="568389" y="70369"/>
                    <a:pt x="737582" y="139854"/>
                    <a:pt x="857747" y="183786"/>
                  </a:cubicBezTo>
                  <a:cubicBezTo>
                    <a:pt x="977912" y="227718"/>
                    <a:pt x="1027462" y="323384"/>
                    <a:pt x="1146421" y="330109"/>
                  </a:cubicBezTo>
                  <a:cubicBezTo>
                    <a:pt x="1265380" y="336834"/>
                    <a:pt x="1451858" y="215172"/>
                    <a:pt x="1571499" y="224138"/>
                  </a:cubicBezTo>
                  <a:cubicBezTo>
                    <a:pt x="1691140" y="233104"/>
                    <a:pt x="1764283" y="373948"/>
                    <a:pt x="1864264" y="383907"/>
                  </a:cubicBezTo>
                  <a:cubicBezTo>
                    <a:pt x="1964245" y="393866"/>
                    <a:pt x="2118144" y="333191"/>
                    <a:pt x="2171387" y="283890"/>
                  </a:cubicBezTo>
                  <a:cubicBezTo>
                    <a:pt x="2224630" y="234589"/>
                    <a:pt x="2124392" y="128818"/>
                    <a:pt x="2183723" y="88100"/>
                  </a:cubicBezTo>
                  <a:cubicBezTo>
                    <a:pt x="2243054" y="4738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9" name="Freeform: Shape 148">
            <a:extLst>
              <a:ext uri="{FF2B5EF4-FFF2-40B4-BE49-F238E27FC236}">
                <a16:creationId xmlns:a16="http://schemas.microsoft.com/office/drawing/2014/main" id="{9344A61D-F240-4352-BDB1-7401F064FC66}"/>
              </a:ext>
            </a:extLst>
          </p:cNvPr>
          <p:cNvSpPr/>
          <p:nvPr/>
        </p:nvSpPr>
        <p:spPr>
          <a:xfrm>
            <a:off x="5122054" y="1267447"/>
            <a:ext cx="281585" cy="116402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 name="connsiteX0" fmla="*/ 216744 w 333706"/>
              <a:gd name="connsiteY0" fmla="*/ 145143 h 1362740"/>
              <a:gd name="connsiteX1" fmla="*/ 333664 w 333706"/>
              <a:gd name="connsiteY1" fmla="*/ 394619 h 1362740"/>
              <a:gd name="connsiteX2" fmla="*/ 202230 w 333706"/>
              <a:gd name="connsiteY2" fmla="*/ 725714 h 1362740"/>
              <a:gd name="connsiteX3" fmla="*/ 144172 w 333706"/>
              <a:gd name="connsiteY3" fmla="*/ 986971 h 1362740"/>
              <a:gd name="connsiteX4" fmla="*/ 187715 w 333706"/>
              <a:gd name="connsiteY4" fmla="*/ 1132114 h 1362740"/>
              <a:gd name="connsiteX5" fmla="*/ 202230 w 333706"/>
              <a:gd name="connsiteY5" fmla="*/ 1262743 h 1362740"/>
              <a:gd name="connsiteX6" fmla="*/ 42572 w 333706"/>
              <a:gd name="connsiteY6" fmla="*/ 1277257 h 1362740"/>
              <a:gd name="connsiteX7" fmla="*/ 13544 w 333706"/>
              <a:gd name="connsiteY7" fmla="*/ 130628 h 1362740"/>
              <a:gd name="connsiteX8" fmla="*/ 231258 w 333706"/>
              <a:gd name="connsiteY8" fmla="*/ 29028 h 1362740"/>
              <a:gd name="connsiteX9" fmla="*/ 216744 w 333706"/>
              <a:gd name="connsiteY9" fmla="*/ 145143 h 1362740"/>
              <a:gd name="connsiteX0" fmla="*/ 216744 w 333706"/>
              <a:gd name="connsiteY0" fmla="*/ 145143 h 1362553"/>
              <a:gd name="connsiteX1" fmla="*/ 333664 w 333706"/>
              <a:gd name="connsiteY1" fmla="*/ 394619 h 1362553"/>
              <a:gd name="connsiteX2" fmla="*/ 202230 w 333706"/>
              <a:gd name="connsiteY2" fmla="*/ 725714 h 1362553"/>
              <a:gd name="connsiteX3" fmla="*/ 144172 w 333706"/>
              <a:gd name="connsiteY3" fmla="*/ 986971 h 1362553"/>
              <a:gd name="connsiteX4" fmla="*/ 288052 w 333706"/>
              <a:gd name="connsiteY4" fmla="*/ 1137069 h 1362553"/>
              <a:gd name="connsiteX5" fmla="*/ 202230 w 333706"/>
              <a:gd name="connsiteY5" fmla="*/ 1262743 h 1362553"/>
              <a:gd name="connsiteX6" fmla="*/ 42572 w 333706"/>
              <a:gd name="connsiteY6" fmla="*/ 1277257 h 1362553"/>
              <a:gd name="connsiteX7" fmla="*/ 13544 w 333706"/>
              <a:gd name="connsiteY7" fmla="*/ 130628 h 1362553"/>
              <a:gd name="connsiteX8" fmla="*/ 231258 w 333706"/>
              <a:gd name="connsiteY8" fmla="*/ 29028 h 1362553"/>
              <a:gd name="connsiteX9" fmla="*/ 216744 w 333706"/>
              <a:gd name="connsiteY9" fmla="*/ 145143 h 136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706" h="1362553">
                <a:moveTo>
                  <a:pt x="216744" y="145143"/>
                </a:moveTo>
                <a:cubicBezTo>
                  <a:pt x="233812" y="206075"/>
                  <a:pt x="336083" y="297857"/>
                  <a:pt x="333664" y="394619"/>
                </a:cubicBezTo>
                <a:cubicBezTo>
                  <a:pt x="331245" y="491381"/>
                  <a:pt x="233812" y="626989"/>
                  <a:pt x="202230" y="725714"/>
                </a:cubicBezTo>
                <a:cubicBezTo>
                  <a:pt x="170648" y="824439"/>
                  <a:pt x="129868" y="918412"/>
                  <a:pt x="144172" y="986971"/>
                </a:cubicBezTo>
                <a:cubicBezTo>
                  <a:pt x="158476" y="1055530"/>
                  <a:pt x="278376" y="1091107"/>
                  <a:pt x="288052" y="1137069"/>
                </a:cubicBezTo>
                <a:cubicBezTo>
                  <a:pt x="297728" y="1183031"/>
                  <a:pt x="243143" y="1239378"/>
                  <a:pt x="202230" y="1262743"/>
                </a:cubicBezTo>
                <a:cubicBezTo>
                  <a:pt x="161317" y="1286108"/>
                  <a:pt x="74020" y="1465943"/>
                  <a:pt x="42572" y="1277257"/>
                </a:cubicBezTo>
                <a:cubicBezTo>
                  <a:pt x="11124" y="1088571"/>
                  <a:pt x="-17904" y="338666"/>
                  <a:pt x="13544" y="130628"/>
                </a:cubicBezTo>
                <a:cubicBezTo>
                  <a:pt x="44992" y="-77410"/>
                  <a:pt x="202230" y="24190"/>
                  <a:pt x="231258" y="29028"/>
                </a:cubicBezTo>
                <a:cubicBezTo>
                  <a:pt x="260286" y="33866"/>
                  <a:pt x="199676" y="84211"/>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Freeform: Shape 188">
            <a:extLst>
              <a:ext uri="{FF2B5EF4-FFF2-40B4-BE49-F238E27FC236}">
                <a16:creationId xmlns:a16="http://schemas.microsoft.com/office/drawing/2014/main" id="{27CC2C45-D2D1-45F9-B3B6-54A03025EF0A}"/>
              </a:ext>
            </a:extLst>
          </p:cNvPr>
          <p:cNvSpPr/>
          <p:nvPr/>
        </p:nvSpPr>
        <p:spPr>
          <a:xfrm>
            <a:off x="4666267" y="2531165"/>
            <a:ext cx="489833" cy="636105"/>
          </a:xfrm>
          <a:custGeom>
            <a:avLst/>
            <a:gdLst>
              <a:gd name="connsiteX0" fmla="*/ 38255 w 489833"/>
              <a:gd name="connsiteY0" fmla="*/ 636105 h 636105"/>
              <a:gd name="connsiteX1" fmla="*/ 38255 w 489833"/>
              <a:gd name="connsiteY1" fmla="*/ 291548 h 636105"/>
              <a:gd name="connsiteX2" fmla="*/ 435820 w 489833"/>
              <a:gd name="connsiteY2" fmla="*/ 132522 h 636105"/>
              <a:gd name="connsiteX3" fmla="*/ 475576 w 489833"/>
              <a:gd name="connsiteY3" fmla="*/ 0 h 636105"/>
            </a:gdLst>
            <a:ahLst/>
            <a:cxnLst>
              <a:cxn ang="0">
                <a:pos x="connsiteX0" y="connsiteY0"/>
              </a:cxn>
              <a:cxn ang="0">
                <a:pos x="connsiteX1" y="connsiteY1"/>
              </a:cxn>
              <a:cxn ang="0">
                <a:pos x="connsiteX2" y="connsiteY2"/>
              </a:cxn>
              <a:cxn ang="0">
                <a:pos x="connsiteX3" y="connsiteY3"/>
              </a:cxn>
            </a:cxnLst>
            <a:rect l="l" t="t" r="r" b="b"/>
            <a:pathLst>
              <a:path w="489833" h="636105">
                <a:moveTo>
                  <a:pt x="38255" y="636105"/>
                </a:moveTo>
                <a:cubicBezTo>
                  <a:pt x="5124" y="505791"/>
                  <a:pt x="-28006" y="375478"/>
                  <a:pt x="38255" y="291548"/>
                </a:cubicBezTo>
                <a:cubicBezTo>
                  <a:pt x="104516" y="207618"/>
                  <a:pt x="362933" y="181113"/>
                  <a:pt x="435820" y="132522"/>
                </a:cubicBezTo>
                <a:cubicBezTo>
                  <a:pt x="508707" y="83931"/>
                  <a:pt x="492141" y="41965"/>
                  <a:pt x="475576" y="0"/>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90" name="TextBox 189">
            <a:extLst>
              <a:ext uri="{FF2B5EF4-FFF2-40B4-BE49-F238E27FC236}">
                <a16:creationId xmlns:a16="http://schemas.microsoft.com/office/drawing/2014/main" id="{3E4707E2-CF88-4EBF-84EB-4A8CCA27C440}"/>
              </a:ext>
            </a:extLst>
          </p:cNvPr>
          <p:cNvSpPr txBox="1"/>
          <p:nvPr/>
        </p:nvSpPr>
        <p:spPr>
          <a:xfrm>
            <a:off x="3417468" y="5348705"/>
            <a:ext cx="2132628" cy="707886"/>
          </a:xfrm>
          <a:prstGeom prst="rect">
            <a:avLst/>
          </a:prstGeom>
          <a:noFill/>
        </p:spPr>
        <p:txBody>
          <a:bodyPr wrap="square" rtlCol="1">
            <a:spAutoFit/>
          </a:bodyPr>
          <a:lstStyle/>
          <a:p>
            <a:r>
              <a:rPr lang="en-US" sz="2000" dirty="0">
                <a:solidFill>
                  <a:srgbClr val="FFC000"/>
                </a:solidFill>
                <a:latin typeface="+mn-lt"/>
              </a:rPr>
              <a:t>Next excitation wave</a:t>
            </a:r>
            <a:endParaRPr lang="he-IL" sz="2000" dirty="0">
              <a:solidFill>
                <a:srgbClr val="FFC000"/>
              </a:solidFill>
              <a:latin typeface="+mn-lt"/>
            </a:endParaRPr>
          </a:p>
        </p:txBody>
      </p:sp>
      <p:sp>
        <p:nvSpPr>
          <p:cNvPr id="200" name="TextBox 199">
            <a:extLst>
              <a:ext uri="{FF2B5EF4-FFF2-40B4-BE49-F238E27FC236}">
                <a16:creationId xmlns:a16="http://schemas.microsoft.com/office/drawing/2014/main" id="{1A1454AB-5821-4DED-BE4E-38BCD3F86801}"/>
              </a:ext>
            </a:extLst>
          </p:cNvPr>
          <p:cNvSpPr txBox="1"/>
          <p:nvPr/>
        </p:nvSpPr>
        <p:spPr>
          <a:xfrm>
            <a:off x="5467170" y="5900429"/>
            <a:ext cx="1354729" cy="584775"/>
          </a:xfrm>
          <a:prstGeom prst="rect">
            <a:avLst/>
          </a:prstGeom>
          <a:noFill/>
        </p:spPr>
        <p:txBody>
          <a:bodyPr wrap="square"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Main system Camera</a:t>
            </a:r>
          </a:p>
        </p:txBody>
      </p:sp>
      <p:pic>
        <p:nvPicPr>
          <p:cNvPr id="201" name="Picture 200">
            <a:extLst>
              <a:ext uri="{FF2B5EF4-FFF2-40B4-BE49-F238E27FC236}">
                <a16:creationId xmlns:a16="http://schemas.microsoft.com/office/drawing/2014/main" id="{1F04B8EA-59EE-41A8-82F8-E025C3FE0C1C}"/>
              </a:ext>
            </a:extLst>
          </p:cNvPr>
          <p:cNvPicPr>
            <a:picLocks noChangeAspect="1"/>
          </p:cNvPicPr>
          <p:nvPr/>
        </p:nvPicPr>
        <p:blipFill rotWithShape="1">
          <a:blip r:embed="rId7"/>
          <a:srcRect l="13419" t="20268"/>
          <a:stretch/>
        </p:blipFill>
        <p:spPr>
          <a:xfrm>
            <a:off x="3751001" y="3311762"/>
            <a:ext cx="1221225" cy="1099823"/>
          </a:xfrm>
          <a:prstGeom prst="rect">
            <a:avLst/>
          </a:prstGeom>
          <a:ln>
            <a:solidFill>
              <a:srgbClr val="FFCC66"/>
            </a:solidFill>
          </a:ln>
        </p:spPr>
      </p:pic>
      <p:pic>
        <p:nvPicPr>
          <p:cNvPr id="204" name="Picture 203">
            <a:extLst>
              <a:ext uri="{FF2B5EF4-FFF2-40B4-BE49-F238E27FC236}">
                <a16:creationId xmlns:a16="http://schemas.microsoft.com/office/drawing/2014/main" id="{38B1AACC-459D-452A-8DAE-E6A455F5D44A}"/>
              </a:ext>
            </a:extLst>
          </p:cNvPr>
          <p:cNvPicPr>
            <a:picLocks noChangeAspect="1"/>
          </p:cNvPicPr>
          <p:nvPr/>
        </p:nvPicPr>
        <p:blipFill rotWithShape="1">
          <a:blip r:embed="rId8"/>
          <a:srcRect l="13419" t="20268"/>
          <a:stretch/>
        </p:blipFill>
        <p:spPr>
          <a:xfrm>
            <a:off x="12975817" y="3985727"/>
            <a:ext cx="1199214" cy="1080000"/>
          </a:xfrm>
          <a:prstGeom prst="rect">
            <a:avLst/>
          </a:prstGeom>
          <a:ln>
            <a:solidFill>
              <a:srgbClr val="FF0000"/>
            </a:solidFill>
          </a:ln>
        </p:spPr>
      </p:pic>
      <p:pic>
        <p:nvPicPr>
          <p:cNvPr id="205" name="Picture 204">
            <a:extLst>
              <a:ext uri="{FF2B5EF4-FFF2-40B4-BE49-F238E27FC236}">
                <a16:creationId xmlns:a16="http://schemas.microsoft.com/office/drawing/2014/main" id="{646E9893-15BE-4B5C-BD3C-810F002A481F}"/>
              </a:ext>
            </a:extLst>
          </p:cNvPr>
          <p:cNvPicPr>
            <a:picLocks noChangeAspect="1"/>
          </p:cNvPicPr>
          <p:nvPr/>
        </p:nvPicPr>
        <p:blipFill rotWithShape="1">
          <a:blip r:embed="rId3"/>
          <a:srcRect l="13419" t="20268"/>
          <a:stretch/>
        </p:blipFill>
        <p:spPr>
          <a:xfrm>
            <a:off x="7033709" y="4840811"/>
            <a:ext cx="1199214" cy="1080000"/>
          </a:xfrm>
          <a:prstGeom prst="rect">
            <a:avLst/>
          </a:prstGeom>
          <a:ln>
            <a:solidFill>
              <a:srgbClr val="FF0000"/>
            </a:solidFill>
          </a:ln>
        </p:spPr>
      </p:pic>
      <p:sp>
        <p:nvSpPr>
          <p:cNvPr id="163" name="TextBox 162">
            <a:extLst>
              <a:ext uri="{FF2B5EF4-FFF2-40B4-BE49-F238E27FC236}">
                <a16:creationId xmlns:a16="http://schemas.microsoft.com/office/drawing/2014/main" id="{56008F68-2BE6-4F1C-B6FF-91E396618A9A}"/>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grpSp>
        <p:nvGrpSpPr>
          <p:cNvPr id="164" name="Group 163">
            <a:extLst>
              <a:ext uri="{FF2B5EF4-FFF2-40B4-BE49-F238E27FC236}">
                <a16:creationId xmlns:a16="http://schemas.microsoft.com/office/drawing/2014/main" id="{37572B3E-F959-4E01-8B77-577A04DF9178}"/>
              </a:ext>
            </a:extLst>
          </p:cNvPr>
          <p:cNvGrpSpPr/>
          <p:nvPr/>
        </p:nvGrpSpPr>
        <p:grpSpPr>
          <a:xfrm>
            <a:off x="4105403" y="6019291"/>
            <a:ext cx="3722213" cy="528659"/>
            <a:chOff x="4105403" y="6019291"/>
            <a:chExt cx="3722213" cy="528659"/>
          </a:xfrm>
        </p:grpSpPr>
        <p:sp>
          <p:nvSpPr>
            <p:cNvPr id="165" name="Arrow: Bent-Up 164">
              <a:extLst>
                <a:ext uri="{FF2B5EF4-FFF2-40B4-BE49-F238E27FC236}">
                  <a16:creationId xmlns:a16="http://schemas.microsoft.com/office/drawing/2014/main" id="{F2B33FA9-6185-426F-855E-0A6881E408B6}"/>
                </a:ext>
              </a:extLst>
            </p:cNvPr>
            <p:cNvSpPr/>
            <p:nvPr/>
          </p:nvSpPr>
          <p:spPr>
            <a:xfrm flipH="1">
              <a:off x="4105403" y="6019291"/>
              <a:ext cx="1906141" cy="528659"/>
            </a:xfrm>
            <a:prstGeom prst="bentUpArrow">
              <a:avLst>
                <a:gd name="adj1" fmla="val 16279"/>
                <a:gd name="adj2" fmla="val 19986"/>
                <a:gd name="adj3" fmla="val 27507"/>
              </a:avLst>
            </a:prstGeom>
            <a:solidFill>
              <a:srgbClr val="D6A3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solidFill>
                  <a:srgbClr val="D6A300"/>
                </a:solidFill>
              </a:endParaRPr>
            </a:p>
          </p:txBody>
        </p:sp>
        <p:sp>
          <p:nvSpPr>
            <p:cNvPr id="166" name="L-Shape 165">
              <a:extLst>
                <a:ext uri="{FF2B5EF4-FFF2-40B4-BE49-F238E27FC236}">
                  <a16:creationId xmlns:a16="http://schemas.microsoft.com/office/drawing/2014/main" id="{2A1297B2-8D68-4651-8B9A-EAA5D380BD1F}"/>
                </a:ext>
              </a:extLst>
            </p:cNvPr>
            <p:cNvSpPr/>
            <p:nvPr/>
          </p:nvSpPr>
          <p:spPr>
            <a:xfrm flipH="1">
              <a:off x="6011545" y="6112361"/>
              <a:ext cx="1816071" cy="435589"/>
            </a:xfrm>
            <a:prstGeom prst="corner">
              <a:avLst>
                <a:gd name="adj1" fmla="val 19577"/>
                <a:gd name="adj2" fmla="val 19576"/>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80" name="Title 1">
            <a:extLst>
              <a:ext uri="{FF2B5EF4-FFF2-40B4-BE49-F238E27FC236}">
                <a16:creationId xmlns:a16="http://schemas.microsoft.com/office/drawing/2014/main" id="{960D7EED-9351-07CC-EE8E-EC188447C645}"/>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FF00"/>
                </a:solidFill>
              </a:rPr>
              <a:t>Coherent</a:t>
            </a:r>
            <a:r>
              <a:rPr lang="en-US" b="1" dirty="0">
                <a:solidFill>
                  <a:srgbClr val="FFC000"/>
                </a:solidFill>
              </a:rPr>
              <a:t> iterative phase conjugation</a:t>
            </a:r>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206AF4B2-6277-621B-D958-DED18A086985}"/>
                  </a:ext>
                </a:extLst>
              </p:cNvPr>
              <p:cNvSpPr txBox="1"/>
              <p:nvPr/>
            </p:nvSpPr>
            <p:spPr>
              <a:xfrm>
                <a:off x="3310869" y="2826515"/>
                <a:ext cx="2281813" cy="64633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1</m:t>
                              </m:r>
                            </m:sub>
                          </m:sSub>
                          <m:r>
                            <a:rPr lang="en-US" sz="2800" b="1" i="1"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ea typeface="Cambria Math" panose="02040503050406030204" pitchFamily="18" charset="0"/>
                            </a:rPr>
                            <m:t>𝑻</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𝑜</m:t>
                          </m:r>
                        </m:sub>
                      </m:sSub>
                      <m:r>
                        <a:rPr lang="en-US" sz="2800" b="0" i="1" smtClean="0">
                          <a:solidFill>
                            <a:schemeClr val="bg1"/>
                          </a:solidFill>
                          <a:latin typeface="Cambria Math" panose="02040503050406030204" pitchFamily="18" charset="0"/>
                        </a:rPr>
                        <m:t>)</m:t>
                      </m:r>
                    </m:oMath>
                  </m:oMathPara>
                </a14:m>
                <a:endParaRPr lang="en-US" sz="2800" b="0" dirty="0">
                  <a:solidFill>
                    <a:schemeClr val="bg1"/>
                  </a:solidFill>
                </a:endParaRPr>
              </a:p>
              <a:p>
                <a:pPr algn="ctr"/>
                <a:endParaRPr lang="en-US" sz="1400" dirty="0"/>
              </a:p>
            </p:txBody>
          </p:sp>
        </mc:Choice>
        <mc:Fallback xmlns="">
          <p:sp>
            <p:nvSpPr>
              <p:cNvPr id="181" name="TextBox 180">
                <a:extLst>
                  <a:ext uri="{FF2B5EF4-FFF2-40B4-BE49-F238E27FC236}">
                    <a16:creationId xmlns:a16="http://schemas.microsoft.com/office/drawing/2014/main" id="{206AF4B2-6277-621B-D958-DED18A086985}"/>
                  </a:ext>
                </a:extLst>
              </p:cNvPr>
              <p:cNvSpPr txBox="1">
                <a:spLocks noRot="1" noChangeAspect="1" noMove="1" noResize="1" noEditPoints="1" noAdjustHandles="1" noChangeArrowheads="1" noChangeShapeType="1" noTextEdit="1"/>
              </p:cNvSpPr>
              <p:nvPr/>
            </p:nvSpPr>
            <p:spPr>
              <a:xfrm>
                <a:off x="3310869" y="2826515"/>
                <a:ext cx="2281813" cy="64633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743557FD-66DC-0CCE-CD02-80367B3E0ECA}"/>
                  </a:ext>
                </a:extLst>
              </p:cNvPr>
              <p:cNvSpPr txBox="1"/>
              <p:nvPr/>
            </p:nvSpPr>
            <p:spPr>
              <a:xfrm>
                <a:off x="6535252" y="5972399"/>
                <a:ext cx="1503014" cy="73866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ea typeface="Cambria Math" panose="02040503050406030204" pitchFamily="18" charset="0"/>
                            </a:rPr>
                            <m:t>𝑻</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1</m:t>
                          </m:r>
                        </m:sub>
                      </m:sSub>
                      <m:r>
                        <a:rPr lang="en-US" sz="2800" b="0" i="1" smtClean="0">
                          <a:solidFill>
                            <a:schemeClr val="bg1"/>
                          </a:solidFill>
                          <a:latin typeface="Cambria Math" panose="02040503050406030204" pitchFamily="18" charset="0"/>
                        </a:rPr>
                        <m:t>)</m:t>
                      </m:r>
                    </m:oMath>
                  </m:oMathPara>
                </a14:m>
                <a:endParaRPr lang="en-US" sz="2800" b="0" dirty="0">
                  <a:solidFill>
                    <a:schemeClr val="bg1"/>
                  </a:solidFill>
                </a:endParaRPr>
              </a:p>
              <a:p>
                <a:pPr algn="ctr"/>
                <a:endParaRPr lang="en-US" sz="2000" dirty="0"/>
              </a:p>
            </p:txBody>
          </p:sp>
        </mc:Choice>
        <mc:Fallback xmlns="">
          <p:sp>
            <p:nvSpPr>
              <p:cNvPr id="182" name="TextBox 181">
                <a:extLst>
                  <a:ext uri="{FF2B5EF4-FFF2-40B4-BE49-F238E27FC236}">
                    <a16:creationId xmlns:a16="http://schemas.microsoft.com/office/drawing/2014/main" id="{743557FD-66DC-0CCE-CD02-80367B3E0ECA}"/>
                  </a:ext>
                </a:extLst>
              </p:cNvPr>
              <p:cNvSpPr txBox="1">
                <a:spLocks noRot="1" noChangeAspect="1" noMove="1" noResize="1" noEditPoints="1" noAdjustHandles="1" noChangeArrowheads="1" noChangeShapeType="1" noTextEdit="1"/>
              </p:cNvSpPr>
              <p:nvPr/>
            </p:nvSpPr>
            <p:spPr>
              <a:xfrm>
                <a:off x="6535252" y="5972399"/>
                <a:ext cx="1503014" cy="73866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57950BFB-8486-4226-1A1D-297BCE249649}"/>
                  </a:ext>
                </a:extLst>
              </p:cNvPr>
              <p:cNvSpPr txBox="1"/>
              <p:nvPr/>
            </p:nvSpPr>
            <p:spPr>
              <a:xfrm>
                <a:off x="3306377" y="2826352"/>
                <a:ext cx="2281813" cy="64633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2</m:t>
                              </m:r>
                            </m:sub>
                          </m:sSub>
                          <m:r>
                            <a:rPr lang="en-US" sz="2800" b="1" i="1"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ea typeface="Cambria Math" panose="02040503050406030204" pitchFamily="18" charset="0"/>
                            </a:rPr>
                            <m:t>𝑻</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1</m:t>
                          </m:r>
                        </m:sub>
                      </m:sSub>
                      <m:r>
                        <a:rPr lang="en-US" sz="2800" b="0" i="1" smtClean="0">
                          <a:solidFill>
                            <a:schemeClr val="bg1"/>
                          </a:solidFill>
                          <a:latin typeface="Cambria Math" panose="02040503050406030204" pitchFamily="18" charset="0"/>
                        </a:rPr>
                        <m:t>)</m:t>
                      </m:r>
                    </m:oMath>
                  </m:oMathPara>
                </a14:m>
                <a:endParaRPr lang="en-US" sz="2800" b="0" dirty="0">
                  <a:solidFill>
                    <a:schemeClr val="bg1"/>
                  </a:solidFill>
                </a:endParaRPr>
              </a:p>
              <a:p>
                <a:pPr algn="ctr"/>
                <a:endParaRPr lang="en-US" sz="1400" dirty="0"/>
              </a:p>
            </p:txBody>
          </p:sp>
        </mc:Choice>
        <mc:Fallback xmlns="">
          <p:sp>
            <p:nvSpPr>
              <p:cNvPr id="195" name="TextBox 194">
                <a:extLst>
                  <a:ext uri="{FF2B5EF4-FFF2-40B4-BE49-F238E27FC236}">
                    <a16:creationId xmlns:a16="http://schemas.microsoft.com/office/drawing/2014/main" id="{57950BFB-8486-4226-1A1D-297BCE249649}"/>
                  </a:ext>
                </a:extLst>
              </p:cNvPr>
              <p:cNvSpPr txBox="1">
                <a:spLocks noRot="1" noChangeAspect="1" noMove="1" noResize="1" noEditPoints="1" noAdjustHandles="1" noChangeArrowheads="1" noChangeShapeType="1" noTextEdit="1"/>
              </p:cNvSpPr>
              <p:nvPr/>
            </p:nvSpPr>
            <p:spPr>
              <a:xfrm>
                <a:off x="3306377" y="2826352"/>
                <a:ext cx="2281813" cy="646331"/>
              </a:xfrm>
              <a:prstGeom prst="rect">
                <a:avLst/>
              </a:prstGeom>
              <a:blipFill>
                <a:blip r:embed="rId11"/>
                <a:stretch>
                  <a:fillRect/>
                </a:stretch>
              </a:blipFill>
            </p:spPr>
            <p:txBody>
              <a:bodyPr/>
              <a:lstStyle/>
              <a:p>
                <a:r>
                  <a:rPr lang="en-US">
                    <a:noFill/>
                  </a:rPr>
                  <a:t> </a:t>
                </a:r>
              </a:p>
            </p:txBody>
          </p:sp>
        </mc:Fallback>
      </mc:AlternateContent>
      <p:grpSp>
        <p:nvGrpSpPr>
          <p:cNvPr id="198" name="Group 197">
            <a:extLst>
              <a:ext uri="{FF2B5EF4-FFF2-40B4-BE49-F238E27FC236}">
                <a16:creationId xmlns:a16="http://schemas.microsoft.com/office/drawing/2014/main" id="{2C80AC0C-FF94-64A5-FE2D-FFCD8B16F05A}"/>
              </a:ext>
            </a:extLst>
          </p:cNvPr>
          <p:cNvGrpSpPr/>
          <p:nvPr/>
        </p:nvGrpSpPr>
        <p:grpSpPr>
          <a:xfrm>
            <a:off x="113009" y="3665400"/>
            <a:ext cx="2792895" cy="865827"/>
            <a:chOff x="5744807" y="4234567"/>
            <a:chExt cx="3393230" cy="788288"/>
          </a:xfrm>
        </p:grpSpPr>
        <p:sp>
          <p:nvSpPr>
            <p:cNvPr id="199" name="TextBox 198">
              <a:extLst>
                <a:ext uri="{FF2B5EF4-FFF2-40B4-BE49-F238E27FC236}">
                  <a16:creationId xmlns:a16="http://schemas.microsoft.com/office/drawing/2014/main" id="{46BAB3FD-B13F-3E74-3CFA-002EA25BA438}"/>
                </a:ext>
              </a:extLst>
            </p:cNvPr>
            <p:cNvSpPr txBox="1"/>
            <p:nvPr/>
          </p:nvSpPr>
          <p:spPr>
            <a:xfrm>
              <a:off x="5744807" y="4234567"/>
              <a:ext cx="3393230" cy="756577"/>
            </a:xfrm>
            <a:prstGeom prst="rect">
              <a:avLst/>
            </a:prstGeom>
            <a:noFill/>
          </p:spPr>
          <p:txBody>
            <a:bodyPr wrap="square">
              <a:spAutoFit/>
            </a:bodyPr>
            <a:lstStyle/>
            <a:p>
              <a:endParaRPr lang="en-US" sz="800" b="1" dirty="0">
                <a:solidFill>
                  <a:schemeClr val="bg1"/>
                </a:solidFill>
                <a:latin typeface="+mn-lt"/>
              </a:endParaRPr>
            </a:p>
            <a:p>
              <a:r>
                <a:rPr lang="en-US" sz="2000" dirty="0">
                  <a:solidFill>
                    <a:schemeClr val="bg1"/>
                  </a:solidFill>
                  <a:latin typeface="+mn-lt"/>
                </a:rPr>
                <a:t>Use</a:t>
              </a:r>
              <a:r>
                <a:rPr lang="en-US" sz="2000" b="1" dirty="0">
                  <a:solidFill>
                    <a:schemeClr val="bg1"/>
                  </a:solidFill>
                  <a:latin typeface="+mn-lt"/>
                </a:rPr>
                <a:t> </a:t>
              </a:r>
              <a:r>
                <a:rPr lang="en-US" sz="2000" b="1" dirty="0">
                  <a:solidFill>
                    <a:srgbClr val="FFFF00"/>
                  </a:solidFill>
                  <a:latin typeface="+mn-lt"/>
                </a:rPr>
                <a:t>power algorithm</a:t>
              </a:r>
              <a:r>
                <a:rPr lang="en-US" sz="2000" dirty="0">
                  <a:solidFill>
                    <a:srgbClr val="FFFF00"/>
                  </a:solidFill>
                  <a:latin typeface="+mn-lt"/>
                </a:rPr>
                <a:t> </a:t>
              </a:r>
              <a:r>
                <a:rPr lang="en-US" sz="2000" dirty="0">
                  <a:solidFill>
                    <a:schemeClr val="bg1"/>
                  </a:solidFill>
                  <a:latin typeface="+mn-lt"/>
                </a:rPr>
                <a:t>to compute eigenvectors.</a:t>
              </a:r>
              <a:endParaRPr lang="he-IL" sz="2000" dirty="0">
                <a:solidFill>
                  <a:schemeClr val="bg1"/>
                </a:solidFill>
                <a:latin typeface="+mn-lt"/>
              </a:endParaRPr>
            </a:p>
          </p:txBody>
        </p:sp>
        <p:sp>
          <p:nvSpPr>
            <p:cNvPr id="202" name="Rectangle 201">
              <a:extLst>
                <a:ext uri="{FF2B5EF4-FFF2-40B4-BE49-F238E27FC236}">
                  <a16:creationId xmlns:a16="http://schemas.microsoft.com/office/drawing/2014/main" id="{E23D0046-B82F-B103-BFA9-B8E047AA1A89}"/>
                </a:ext>
              </a:extLst>
            </p:cNvPr>
            <p:cNvSpPr/>
            <p:nvPr/>
          </p:nvSpPr>
          <p:spPr>
            <a:xfrm>
              <a:off x="5745123" y="4339287"/>
              <a:ext cx="3190657" cy="68356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203" name="TextBox 202">
            <a:extLst>
              <a:ext uri="{FF2B5EF4-FFF2-40B4-BE49-F238E27FC236}">
                <a16:creationId xmlns:a16="http://schemas.microsoft.com/office/drawing/2014/main" id="{B6FE2CDE-43B0-6390-DD57-F8F1280E9CB9}"/>
              </a:ext>
            </a:extLst>
          </p:cNvPr>
          <p:cNvSpPr txBox="1"/>
          <p:nvPr/>
        </p:nvSpPr>
        <p:spPr>
          <a:xfrm>
            <a:off x="-38198" y="1214534"/>
            <a:ext cx="3058543" cy="1015663"/>
          </a:xfrm>
          <a:prstGeom prst="rect">
            <a:avLst/>
          </a:prstGeom>
          <a:noFill/>
        </p:spPr>
        <p:txBody>
          <a:bodyPr wrap="square" rtlCol="0">
            <a:spAutoFit/>
          </a:bodyPr>
          <a:lstStyle/>
          <a:p>
            <a:pPr algn="ctr"/>
            <a:r>
              <a:rPr lang="en-US" sz="2000" b="1" dirty="0">
                <a:solidFill>
                  <a:schemeClr val="bg1"/>
                </a:solidFill>
                <a:latin typeface="+mn-lt"/>
              </a:rPr>
              <a:t>Focusing wavefront is an </a:t>
            </a:r>
            <a:r>
              <a:rPr lang="en-US" sz="2000" b="1" dirty="0">
                <a:solidFill>
                  <a:srgbClr val="FFFF00"/>
                </a:solidFill>
                <a:latin typeface="+mn-lt"/>
              </a:rPr>
              <a:t>eigenvector</a:t>
            </a:r>
            <a:r>
              <a:rPr lang="en-US" sz="2000" b="1" dirty="0">
                <a:solidFill>
                  <a:schemeClr val="bg1"/>
                </a:solidFill>
                <a:latin typeface="+mn-lt"/>
              </a:rPr>
              <a:t> of transmission matrix</a:t>
            </a:r>
          </a:p>
        </p:txBody>
      </p:sp>
      <p:sp>
        <p:nvSpPr>
          <p:cNvPr id="224" name="TextBox 223">
            <a:extLst>
              <a:ext uri="{FF2B5EF4-FFF2-40B4-BE49-F238E27FC236}">
                <a16:creationId xmlns:a16="http://schemas.microsoft.com/office/drawing/2014/main" id="{C095FDD6-EC76-230C-7256-264BCAC05510}"/>
              </a:ext>
            </a:extLst>
          </p:cNvPr>
          <p:cNvSpPr txBox="1"/>
          <p:nvPr/>
        </p:nvSpPr>
        <p:spPr>
          <a:xfrm>
            <a:off x="94721" y="812526"/>
            <a:ext cx="3269672" cy="400110"/>
          </a:xfrm>
          <a:prstGeom prst="rect">
            <a:avLst/>
          </a:prstGeom>
          <a:noFill/>
        </p:spPr>
        <p:txBody>
          <a:bodyPr wrap="square">
            <a:spAutoFit/>
          </a:bodyPr>
          <a:lstStyle/>
          <a:p>
            <a:r>
              <a:rPr lang="en-US" sz="2000" b="1" dirty="0">
                <a:solidFill>
                  <a:schemeClr val="bg1"/>
                </a:solidFill>
                <a:latin typeface="+mn-lt"/>
              </a:rPr>
              <a:t>Phase conjugation principle: </a:t>
            </a:r>
            <a:endParaRPr lang="he-IL" sz="2000" b="1" dirty="0">
              <a:solidFill>
                <a:schemeClr val="bg1"/>
              </a:solidFill>
              <a:latin typeface="+mn-lt"/>
            </a:endParaRPr>
          </a:p>
        </p:txBody>
      </p:sp>
      <p:grpSp>
        <p:nvGrpSpPr>
          <p:cNvPr id="225" name="Group 224">
            <a:extLst>
              <a:ext uri="{FF2B5EF4-FFF2-40B4-BE49-F238E27FC236}">
                <a16:creationId xmlns:a16="http://schemas.microsoft.com/office/drawing/2014/main" id="{1A11AF23-6008-7E1D-5C92-51A3D1116AB8}"/>
              </a:ext>
            </a:extLst>
          </p:cNvPr>
          <p:cNvGrpSpPr/>
          <p:nvPr/>
        </p:nvGrpSpPr>
        <p:grpSpPr>
          <a:xfrm rot="19681324">
            <a:off x="173444" y="5383153"/>
            <a:ext cx="3265790" cy="1087597"/>
            <a:chOff x="10041217" y="4496994"/>
            <a:chExt cx="2182107" cy="909020"/>
          </a:xfrm>
        </p:grpSpPr>
        <p:sp>
          <p:nvSpPr>
            <p:cNvPr id="226" name="Oval 225">
              <a:extLst>
                <a:ext uri="{FF2B5EF4-FFF2-40B4-BE49-F238E27FC236}">
                  <a16:creationId xmlns:a16="http://schemas.microsoft.com/office/drawing/2014/main" id="{E62D5FB7-204B-B48D-C1C5-6C89C63F7BBC}"/>
                </a:ext>
              </a:extLst>
            </p:cNvPr>
            <p:cNvSpPr/>
            <p:nvPr/>
          </p:nvSpPr>
          <p:spPr>
            <a:xfrm rot="1185560">
              <a:off x="10041217" y="4496994"/>
              <a:ext cx="2182107" cy="909020"/>
            </a:xfrm>
            <a:prstGeom prst="ellipse">
              <a:avLst/>
            </a:prstGeom>
            <a:solidFill>
              <a:srgbClr val="FFFFCC"/>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extBox 226">
              <a:extLst>
                <a:ext uri="{FF2B5EF4-FFF2-40B4-BE49-F238E27FC236}">
                  <a16:creationId xmlns:a16="http://schemas.microsoft.com/office/drawing/2014/main" id="{A02F3D04-BB03-EBDF-E4D4-3A111B6F0C43}"/>
                </a:ext>
              </a:extLst>
            </p:cNvPr>
            <p:cNvSpPr txBox="1"/>
            <p:nvPr/>
          </p:nvSpPr>
          <p:spPr>
            <a:xfrm rot="1118466">
              <a:off x="10227477" y="4580868"/>
              <a:ext cx="1829393" cy="694552"/>
            </a:xfrm>
            <a:prstGeom prst="rect">
              <a:avLst/>
            </a:prstGeom>
            <a:noFill/>
          </p:spPr>
          <p:txBody>
            <a:bodyPr wrap="square" rtlCol="0">
              <a:spAutoFit/>
            </a:bodyPr>
            <a:lstStyle/>
            <a:p>
              <a:pPr algn="ctr"/>
              <a:r>
                <a:rPr lang="en-US" sz="2400" b="1" dirty="0">
                  <a:latin typeface="+mn-lt"/>
                </a:rPr>
                <a:t>Computation performed in optics</a:t>
              </a:r>
              <a:endParaRPr lang="en-US" sz="2400" dirty="0">
                <a:latin typeface="+mn-lt"/>
              </a:endParaRPr>
            </a:p>
          </p:txBody>
        </p:sp>
      </p:grpSp>
      <mc:AlternateContent xmlns:mc="http://schemas.openxmlformats.org/markup-compatibility/2006" xmlns:a14="http://schemas.microsoft.com/office/drawing/2010/main">
        <mc:Choice Requires="a14">
          <p:sp>
            <p:nvSpPr>
              <p:cNvPr id="228" name="TextBox 227">
                <a:extLst>
                  <a:ext uri="{FF2B5EF4-FFF2-40B4-BE49-F238E27FC236}">
                    <a16:creationId xmlns:a16="http://schemas.microsoft.com/office/drawing/2014/main" id="{A0CD9C6F-3056-BA4A-0393-8F5C17F9FEC4}"/>
                  </a:ext>
                </a:extLst>
              </p:cNvPr>
              <p:cNvSpPr txBox="1"/>
              <p:nvPr/>
            </p:nvSpPr>
            <p:spPr>
              <a:xfrm>
                <a:off x="231845" y="4682588"/>
                <a:ext cx="72487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𝑢</m:t>
                          </m:r>
                        </m:e>
                        <m:sub>
                          <m:r>
                            <a:rPr lang="en-US" sz="2000" b="0" i="1" smtClean="0">
                              <a:solidFill>
                                <a:schemeClr val="bg1"/>
                              </a:solidFill>
                              <a:latin typeface="Cambria Math" panose="02040503050406030204" pitchFamily="18" charset="0"/>
                            </a:rPr>
                            <m:t>𝑜</m:t>
                          </m:r>
                        </m:sub>
                      </m:sSub>
                      <m:r>
                        <m:rPr>
                          <m:nor/>
                        </m:rPr>
                        <a:rPr lang="en-US" sz="2000" b="0" i="0" smtClean="0">
                          <a:solidFill>
                            <a:schemeClr val="bg1"/>
                          </a:solidFill>
                          <a:latin typeface="Cambria Math" panose="02040503050406030204" pitchFamily="18" charset="0"/>
                        </a:rPr>
                        <m:t>,</m:t>
                      </m:r>
                      <m:r>
                        <m:rPr>
                          <m:nor/>
                        </m:rPr>
                        <a:rPr lang="en-US" sz="2000" dirty="0">
                          <a:latin typeface="Arial" charset="0"/>
                          <a:cs typeface="Arial" charset="0"/>
                        </a:rPr>
                        <m:t>we</m:t>
                      </m:r>
                    </m:oMath>
                  </m:oMathPara>
                </a14:m>
                <a:endParaRPr lang="en-US" sz="2000" dirty="0"/>
              </a:p>
            </p:txBody>
          </p:sp>
        </mc:Choice>
        <mc:Fallback xmlns="">
          <p:sp>
            <p:nvSpPr>
              <p:cNvPr id="228" name="TextBox 227">
                <a:extLst>
                  <a:ext uri="{FF2B5EF4-FFF2-40B4-BE49-F238E27FC236}">
                    <a16:creationId xmlns:a16="http://schemas.microsoft.com/office/drawing/2014/main" id="{A0CD9C6F-3056-BA4A-0393-8F5C17F9FEC4}"/>
                  </a:ext>
                </a:extLst>
              </p:cNvPr>
              <p:cNvSpPr txBox="1">
                <a:spLocks noRot="1" noChangeAspect="1" noMove="1" noResize="1" noEditPoints="1" noAdjustHandles="1" noChangeArrowheads="1" noChangeShapeType="1" noTextEdit="1"/>
              </p:cNvSpPr>
              <p:nvPr/>
            </p:nvSpPr>
            <p:spPr>
              <a:xfrm>
                <a:off x="231845" y="4682588"/>
                <a:ext cx="724877" cy="307777"/>
              </a:xfrm>
              <a:prstGeom prst="rect">
                <a:avLst/>
              </a:prstGeom>
              <a:blipFill>
                <a:blip r:embed="rId15"/>
                <a:stretch>
                  <a:fillRect l="-3361" r="-4202"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237C16F6-F05B-A4BB-2118-ABFB4EDC76B8}"/>
                  </a:ext>
                </a:extLst>
              </p:cNvPr>
              <p:cNvSpPr txBox="1"/>
              <p:nvPr/>
            </p:nvSpPr>
            <p:spPr>
              <a:xfrm>
                <a:off x="601966" y="4682588"/>
                <a:ext cx="123700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bg1"/>
                          </a:solidFill>
                          <a:latin typeface="Cambria Math" panose="02040503050406030204" pitchFamily="18" charset="0"/>
                          <a:ea typeface="Cambria Math" panose="02040503050406030204" pitchFamily="18" charset="0"/>
                        </a:rPr>
                        <m:t>𝑻</m:t>
                      </m:r>
                      <m:d>
                        <m:dPr>
                          <m:ctrlPr>
                            <a:rPr lang="en-US" sz="2000" b="0" i="1" smtClean="0">
                              <a:solidFill>
                                <a:schemeClr val="bg1"/>
                              </a:solidFill>
                              <a:latin typeface="Cambria Math" panose="02040503050406030204" pitchFamily="18" charset="0"/>
                            </a:rPr>
                          </m:ctrlPr>
                        </m:dPr>
                        <m:e>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𝑢</m:t>
                              </m:r>
                            </m:e>
                            <m:sub>
                              <m:r>
                                <a:rPr lang="en-US" sz="2000" b="0" i="1" smtClean="0">
                                  <a:solidFill>
                                    <a:schemeClr val="bg1"/>
                                  </a:solidFill>
                                  <a:latin typeface="Cambria Math" panose="02040503050406030204" pitchFamily="18" charset="0"/>
                                </a:rPr>
                                <m:t>𝑜</m:t>
                              </m:r>
                            </m:sub>
                          </m:sSub>
                        </m:e>
                      </m:d>
                      <m:r>
                        <a:rPr lang="en-US" sz="2000" b="0" i="1" smtClean="0">
                          <a:solidFill>
                            <a:schemeClr val="bg1"/>
                          </a:solidFill>
                          <a:latin typeface="Cambria Math" panose="02040503050406030204" pitchFamily="18" charset="0"/>
                        </a:rPr>
                        <m:t>,</m:t>
                      </m:r>
                      <m:r>
                        <m:rPr>
                          <m:nor/>
                        </m:rPr>
                        <a:rPr lang="en-US" sz="2000" dirty="0">
                          <a:latin typeface="Arial" charset="0"/>
                          <a:cs typeface="Arial" charset="0"/>
                        </a:rPr>
                        <m:t> </m:t>
                      </m:r>
                      <m:r>
                        <m:rPr>
                          <m:nor/>
                        </m:rPr>
                        <a:rPr lang="en-US" sz="2000" dirty="0">
                          <a:latin typeface="Arial" charset="0"/>
                          <a:cs typeface="Arial" charset="0"/>
                        </a:rPr>
                        <m:t>we</m:t>
                      </m:r>
                    </m:oMath>
                  </m:oMathPara>
                </a14:m>
                <a:endParaRPr lang="en-US" sz="2000" dirty="0"/>
              </a:p>
            </p:txBody>
          </p:sp>
        </mc:Choice>
        <mc:Fallback xmlns="">
          <p:sp>
            <p:nvSpPr>
              <p:cNvPr id="229" name="TextBox 228">
                <a:extLst>
                  <a:ext uri="{FF2B5EF4-FFF2-40B4-BE49-F238E27FC236}">
                    <a16:creationId xmlns:a16="http://schemas.microsoft.com/office/drawing/2014/main" id="{237C16F6-F05B-A4BB-2118-ABFB4EDC76B8}"/>
                  </a:ext>
                </a:extLst>
              </p:cNvPr>
              <p:cNvSpPr txBox="1">
                <a:spLocks noRot="1" noChangeAspect="1" noMove="1" noResize="1" noEditPoints="1" noAdjustHandles="1" noChangeArrowheads="1" noChangeShapeType="1" noTextEdit="1"/>
              </p:cNvSpPr>
              <p:nvPr/>
            </p:nvSpPr>
            <p:spPr>
              <a:xfrm>
                <a:off x="601966" y="4682588"/>
                <a:ext cx="1237005" cy="307777"/>
              </a:xfrm>
              <a:prstGeom prst="rect">
                <a:avLst/>
              </a:prstGeom>
              <a:blipFill>
                <a:blip r:embed="rId16"/>
                <a:stretch>
                  <a:fillRect l="-2956" r="-985"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47AA5EF7-1AC0-D34B-0570-748654D93F5F}"/>
                  </a:ext>
                </a:extLst>
              </p:cNvPr>
              <p:cNvSpPr txBox="1"/>
              <p:nvPr/>
            </p:nvSpPr>
            <p:spPr>
              <a:xfrm>
                <a:off x="1357985" y="4682588"/>
                <a:ext cx="200946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bg1"/>
                          </a:solidFill>
                          <a:latin typeface="Cambria Math" panose="02040503050406030204" pitchFamily="18" charset="0"/>
                          <a:ea typeface="Cambria Math" panose="02040503050406030204" pitchFamily="18" charset="0"/>
                        </a:rPr>
                        <m:t>𝑻</m:t>
                      </m:r>
                      <m:r>
                        <a:rPr lang="en-US" sz="2000" b="0" i="1" smtClean="0">
                          <a:solidFill>
                            <a:schemeClr val="bg1"/>
                          </a:solidFill>
                          <a:latin typeface="Cambria Math" panose="02040503050406030204" pitchFamily="18" charset="0"/>
                          <a:ea typeface="Cambria Math" panose="02040503050406030204" pitchFamily="18" charset="0"/>
                        </a:rPr>
                        <m:t>(</m:t>
                      </m:r>
                      <m:r>
                        <a:rPr lang="en-US" sz="2000" b="1" i="1" smtClean="0">
                          <a:solidFill>
                            <a:schemeClr val="bg1"/>
                          </a:solidFill>
                          <a:latin typeface="Cambria Math" panose="02040503050406030204" pitchFamily="18" charset="0"/>
                          <a:ea typeface="Cambria Math" panose="02040503050406030204" pitchFamily="18" charset="0"/>
                        </a:rPr>
                        <m:t>𝑻</m:t>
                      </m:r>
                      <m:r>
                        <a:rPr lang="en-US" sz="2000" b="0" i="1" smtClean="0">
                          <a:solidFill>
                            <a:schemeClr val="bg1"/>
                          </a:solidFill>
                          <a:latin typeface="Cambria Math" panose="02040503050406030204" pitchFamily="18" charset="0"/>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𝑢</m:t>
                          </m:r>
                        </m:e>
                        <m:sub>
                          <m:r>
                            <a:rPr lang="en-US" sz="2000" b="0" i="1" smtClean="0">
                              <a:solidFill>
                                <a:schemeClr val="bg1"/>
                              </a:solidFill>
                              <a:latin typeface="Cambria Math" panose="02040503050406030204" pitchFamily="18" charset="0"/>
                            </a:rPr>
                            <m:t>𝑜</m:t>
                          </m:r>
                        </m:sub>
                      </m:sSub>
                      <m:r>
                        <a:rPr lang="en-US" sz="2000" b="0" i="1" smtClean="0">
                          <a:solidFill>
                            <a:schemeClr val="bg1"/>
                          </a:solidFill>
                          <a:latin typeface="Cambria Math" panose="02040503050406030204" pitchFamily="18" charset="0"/>
                        </a:rPr>
                        <m:t>)</m:t>
                      </m:r>
                      <m:r>
                        <m:rPr>
                          <m:nor/>
                        </m:rPr>
                        <a:rPr lang="en-US" sz="2000" b="0" i="0"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m:t>
                      </m:r>
                      <m:r>
                        <m:rPr>
                          <m:nor/>
                        </m:rPr>
                        <a:rPr lang="en-US" sz="2000" dirty="0">
                          <a:latin typeface="Arial" charset="0"/>
                          <a:cs typeface="Arial" charset="0"/>
                        </a:rPr>
                        <m:t>:  </m:t>
                      </m:r>
                      <m:r>
                        <m:rPr>
                          <m:nor/>
                        </m:rPr>
                        <a:rPr lang="en-US" sz="2000" dirty="0">
                          <a:latin typeface="Arial" charset="0"/>
                          <a:cs typeface="Arial" charset="0"/>
                        </a:rPr>
                        <m:t>we</m:t>
                      </m:r>
                    </m:oMath>
                  </m:oMathPara>
                </a14:m>
                <a:endParaRPr lang="en-US" sz="2000" dirty="0"/>
              </a:p>
            </p:txBody>
          </p:sp>
        </mc:Choice>
        <mc:Fallback xmlns="">
          <p:sp>
            <p:nvSpPr>
              <p:cNvPr id="230" name="TextBox 229">
                <a:extLst>
                  <a:ext uri="{FF2B5EF4-FFF2-40B4-BE49-F238E27FC236}">
                    <a16:creationId xmlns:a16="http://schemas.microsoft.com/office/drawing/2014/main" id="{47AA5EF7-1AC0-D34B-0570-748654D93F5F}"/>
                  </a:ext>
                </a:extLst>
              </p:cNvPr>
              <p:cNvSpPr txBox="1">
                <a:spLocks noRot="1" noChangeAspect="1" noMove="1" noResize="1" noEditPoints="1" noAdjustHandles="1" noChangeArrowheads="1" noChangeShapeType="1" noTextEdit="1"/>
              </p:cNvSpPr>
              <p:nvPr/>
            </p:nvSpPr>
            <p:spPr>
              <a:xfrm>
                <a:off x="1357985" y="4682588"/>
                <a:ext cx="2009461" cy="307777"/>
              </a:xfrm>
              <a:prstGeom prst="rect">
                <a:avLst/>
              </a:prstGeom>
              <a:blipFill>
                <a:blip r:embed="rId17"/>
                <a:stretch>
                  <a:fillRect l="-1216" r="-304" b="-37255"/>
                </a:stretch>
              </a:blipFill>
            </p:spPr>
            <p:txBody>
              <a:bodyPr/>
              <a:lstStyle/>
              <a:p>
                <a:r>
                  <a:rPr lang="en-US">
                    <a:noFill/>
                  </a:rPr>
                  <a:t> </a:t>
                </a:r>
              </a:p>
            </p:txBody>
          </p:sp>
        </mc:Fallback>
      </mc:AlternateContent>
      <p:sp>
        <p:nvSpPr>
          <p:cNvPr id="212" name="TextBox 211">
            <a:extLst>
              <a:ext uri="{FF2B5EF4-FFF2-40B4-BE49-F238E27FC236}">
                <a16:creationId xmlns:a16="http://schemas.microsoft.com/office/drawing/2014/main" id="{C7C6118E-14E9-0D48-1F01-1B5DBB18EBEE}"/>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213" name="TextBox 212">
            <a:extLst>
              <a:ext uri="{FF2B5EF4-FFF2-40B4-BE49-F238E27FC236}">
                <a16:creationId xmlns:a16="http://schemas.microsoft.com/office/drawing/2014/main" id="{D2EACFDF-9FF5-E4CD-557D-EFFD42A8ED96}"/>
              </a:ext>
            </a:extLst>
          </p:cNvPr>
          <p:cNvSpPr txBox="1"/>
          <p:nvPr/>
        </p:nvSpPr>
        <p:spPr>
          <a:xfrm>
            <a:off x="10652015" y="3125835"/>
            <a:ext cx="1475368" cy="646331"/>
          </a:xfrm>
          <a:prstGeom prst="rect">
            <a:avLst/>
          </a:prstGeom>
          <a:noFill/>
        </p:spPr>
        <p:txBody>
          <a:bodyPr wrap="square" rtlCol="1">
            <a:spAutoFit/>
          </a:bodyPr>
          <a:lstStyle/>
          <a:p>
            <a:pPr algn="ctr"/>
            <a:r>
              <a:rPr lang="en-US" dirty="0">
                <a:solidFill>
                  <a:srgbClr val="FF0000"/>
                </a:solidFill>
                <a:latin typeface="+mn-lt"/>
              </a:rPr>
              <a:t>Reflective particles</a:t>
            </a:r>
            <a:endParaRPr lang="he-IL" dirty="0">
              <a:solidFill>
                <a:srgbClr val="FF0000"/>
              </a:solidFill>
              <a:latin typeface="+mn-lt"/>
            </a:endParaRPr>
          </a:p>
        </p:txBody>
      </p:sp>
      <p:sp>
        <p:nvSpPr>
          <p:cNvPr id="214" name="Freeform 52">
            <a:extLst>
              <a:ext uri="{FF2B5EF4-FFF2-40B4-BE49-F238E27FC236}">
                <a16:creationId xmlns:a16="http://schemas.microsoft.com/office/drawing/2014/main" id="{08808370-B6D0-5FB2-7658-4A95DEA5223B}"/>
              </a:ext>
            </a:extLst>
          </p:cNvPr>
          <p:cNvSpPr/>
          <p:nvPr/>
        </p:nvSpPr>
        <p:spPr>
          <a:xfrm rot="15829775" flipH="1" flipV="1">
            <a:off x="10175348" y="2306691"/>
            <a:ext cx="1265443" cy="440716"/>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grpSp>
        <p:nvGrpSpPr>
          <p:cNvPr id="238" name="Group 237">
            <a:extLst>
              <a:ext uri="{FF2B5EF4-FFF2-40B4-BE49-F238E27FC236}">
                <a16:creationId xmlns:a16="http://schemas.microsoft.com/office/drawing/2014/main" id="{F2709277-680E-1CE2-5FA4-75AA44499CC8}"/>
              </a:ext>
            </a:extLst>
          </p:cNvPr>
          <p:cNvGrpSpPr/>
          <p:nvPr/>
        </p:nvGrpSpPr>
        <p:grpSpPr>
          <a:xfrm>
            <a:off x="-37913" y="2276946"/>
            <a:ext cx="3222850" cy="935441"/>
            <a:chOff x="600" y="3964661"/>
            <a:chExt cx="3222850" cy="935441"/>
          </a:xfrm>
        </p:grpSpPr>
        <p:pic>
          <p:nvPicPr>
            <p:cNvPr id="239" name="Picture 238">
              <a:extLst>
                <a:ext uri="{FF2B5EF4-FFF2-40B4-BE49-F238E27FC236}">
                  <a16:creationId xmlns:a16="http://schemas.microsoft.com/office/drawing/2014/main" id="{79D2F26E-528D-32C7-785F-061506248652}"/>
                </a:ext>
              </a:extLst>
            </p:cNvPr>
            <p:cNvPicPr>
              <a:picLocks noChangeAspect="1"/>
            </p:cNvPicPr>
            <p:nvPr/>
          </p:nvPicPr>
          <p:blipFill rotWithShape="1">
            <a:blip r:embed="rId18"/>
            <a:srcRect l="27703" t="30505" r="20793" b="16808"/>
            <a:stretch/>
          </p:blipFill>
          <p:spPr>
            <a:xfrm>
              <a:off x="2368193" y="4012935"/>
              <a:ext cx="855257" cy="855652"/>
            </a:xfrm>
            <a:prstGeom prst="rect">
              <a:avLst/>
            </a:prstGeom>
            <a:ln w="19050">
              <a:solidFill>
                <a:srgbClr val="FFC000"/>
              </a:solidFill>
            </a:ln>
          </p:spPr>
        </p:pic>
        <p:grpSp>
          <p:nvGrpSpPr>
            <p:cNvPr id="240" name="Group 239">
              <a:extLst>
                <a:ext uri="{FF2B5EF4-FFF2-40B4-BE49-F238E27FC236}">
                  <a16:creationId xmlns:a16="http://schemas.microsoft.com/office/drawing/2014/main" id="{C84B8AB4-7F19-4F58-64DC-A475125E6439}"/>
                </a:ext>
              </a:extLst>
            </p:cNvPr>
            <p:cNvGrpSpPr/>
            <p:nvPr/>
          </p:nvGrpSpPr>
          <p:grpSpPr>
            <a:xfrm>
              <a:off x="82819" y="4012935"/>
              <a:ext cx="907556" cy="887167"/>
              <a:chOff x="1723791" y="4684711"/>
              <a:chExt cx="907556" cy="887167"/>
            </a:xfrm>
          </p:grpSpPr>
          <p:pic>
            <p:nvPicPr>
              <p:cNvPr id="242" name="Picture 241">
                <a:extLst>
                  <a:ext uri="{FF2B5EF4-FFF2-40B4-BE49-F238E27FC236}">
                    <a16:creationId xmlns:a16="http://schemas.microsoft.com/office/drawing/2014/main" id="{B8D57181-86FC-F62C-0502-D5623B91AD82}"/>
                  </a:ext>
                </a:extLst>
              </p:cNvPr>
              <p:cNvPicPr>
                <a:picLocks noChangeAspect="1"/>
              </p:cNvPicPr>
              <p:nvPr/>
            </p:nvPicPr>
            <p:blipFill rotWithShape="1">
              <a:blip r:embed="rId19"/>
              <a:srcRect l="27114" t="31635" r="24269" b="19030"/>
              <a:stretch/>
            </p:blipFill>
            <p:spPr>
              <a:xfrm>
                <a:off x="1723791" y="4684711"/>
                <a:ext cx="847939" cy="887167"/>
              </a:xfrm>
              <a:prstGeom prst="rect">
                <a:avLst/>
              </a:prstGeom>
              <a:ln w="19050">
                <a:noFill/>
              </a:ln>
            </p:spPr>
          </p:pic>
          <p:sp>
            <p:nvSpPr>
              <p:cNvPr id="243" name="Rectangle 242">
                <a:extLst>
                  <a:ext uri="{FF2B5EF4-FFF2-40B4-BE49-F238E27FC236}">
                    <a16:creationId xmlns:a16="http://schemas.microsoft.com/office/drawing/2014/main" id="{9CDEA00B-C3A6-E8FD-1AB4-63D284AD2774}"/>
                  </a:ext>
                </a:extLst>
              </p:cNvPr>
              <p:cNvSpPr/>
              <p:nvPr/>
            </p:nvSpPr>
            <p:spPr>
              <a:xfrm>
                <a:off x="1776089" y="4701379"/>
                <a:ext cx="855258" cy="8595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B5470333-D175-F14B-E803-1AD767B9EA43}"/>
                    </a:ext>
                  </a:extLst>
                </p:cNvPr>
                <p:cNvSpPr txBox="1"/>
                <p:nvPr/>
              </p:nvSpPr>
              <p:spPr>
                <a:xfrm>
                  <a:off x="600" y="3964661"/>
                  <a:ext cx="3117453"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solidFill>
                              <a:schemeClr val="bg1"/>
                            </a:solidFill>
                            <a:latin typeface="Cambria Math" panose="02040503050406030204" pitchFamily="18" charset="0"/>
                            <a:ea typeface="Cambria Math" panose="02040503050406030204" pitchFamily="18" charset="0"/>
                          </a:rPr>
                          <m:t>=</m:t>
                        </m:r>
                        <m:r>
                          <a:rPr lang="en-US" sz="4800" b="1" i="1" smtClean="0">
                            <a:solidFill>
                              <a:schemeClr val="bg1"/>
                            </a:solidFill>
                            <a:latin typeface="Cambria Math" panose="02040503050406030204" pitchFamily="18" charset="0"/>
                            <a:ea typeface="Cambria Math" panose="02040503050406030204" pitchFamily="18" charset="0"/>
                          </a:rPr>
                          <m:t>𝓣</m:t>
                        </m:r>
                      </m:oMath>
                    </m:oMathPara>
                  </a14:m>
                  <a:endParaRPr lang="en-US" sz="6000" b="1" dirty="0">
                    <a:solidFill>
                      <a:schemeClr val="bg1"/>
                    </a:solidFill>
                  </a:endParaRPr>
                </a:p>
              </p:txBody>
            </p:sp>
          </mc:Choice>
          <mc:Fallback xmlns="">
            <p:sp>
              <p:nvSpPr>
                <p:cNvPr id="241" name="TextBox 240">
                  <a:extLst>
                    <a:ext uri="{FF2B5EF4-FFF2-40B4-BE49-F238E27FC236}">
                      <a16:creationId xmlns:a16="http://schemas.microsoft.com/office/drawing/2014/main" id="{B5470333-D175-F14B-E803-1AD767B9EA43}"/>
                    </a:ext>
                  </a:extLst>
                </p:cNvPr>
                <p:cNvSpPr txBox="1">
                  <a:spLocks noRot="1" noChangeAspect="1" noMove="1" noResize="1" noEditPoints="1" noAdjustHandles="1" noChangeArrowheads="1" noChangeShapeType="1" noTextEdit="1"/>
                </p:cNvSpPr>
                <p:nvPr/>
              </p:nvSpPr>
              <p:spPr>
                <a:xfrm>
                  <a:off x="600" y="3964661"/>
                  <a:ext cx="3117453" cy="830997"/>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56A6773A-88EE-49B0-D43A-F8C7AAC099F6}"/>
                  </a:ext>
                </a:extLst>
              </p:cNvPr>
              <p:cNvSpPr txBox="1"/>
              <p:nvPr/>
            </p:nvSpPr>
            <p:spPr>
              <a:xfrm>
                <a:off x="1945467" y="2173047"/>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44" name="TextBox 243">
                <a:extLst>
                  <a:ext uri="{FF2B5EF4-FFF2-40B4-BE49-F238E27FC236}">
                    <a16:creationId xmlns:a16="http://schemas.microsoft.com/office/drawing/2014/main" id="{56A6773A-88EE-49B0-D43A-F8C7AAC099F6}"/>
                  </a:ext>
                </a:extLst>
              </p:cNvPr>
              <p:cNvSpPr txBox="1">
                <a:spLocks noRot="1" noChangeAspect="1" noMove="1" noResize="1" noEditPoints="1" noAdjustHandles="1" noChangeArrowheads="1" noChangeShapeType="1" noTextEdit="1"/>
              </p:cNvSpPr>
              <p:nvPr/>
            </p:nvSpPr>
            <p:spPr>
              <a:xfrm>
                <a:off x="1945467" y="2173047"/>
                <a:ext cx="334341" cy="1015663"/>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4596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81"/>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82"/>
                                        </p:tgtEl>
                                        <p:attrNameLst>
                                          <p:attrName>style.visibility</p:attrName>
                                        </p:attrNameLst>
                                      </p:cBhvr>
                                      <p:to>
                                        <p:strVal val="visible"/>
                                      </p:to>
                                    </p:set>
                                  </p:childTnLst>
                                </p:cTn>
                              </p:par>
                            </p:childTnLst>
                          </p:cTn>
                        </p:par>
                        <p:par>
                          <p:cTn id="13" fill="hold">
                            <p:stCondLst>
                              <p:cond delay="0"/>
                            </p:stCondLst>
                            <p:childTnLst>
                              <p:par>
                                <p:cTn id="14" presetID="50" presetClass="path" presetSubtype="0" accel="50000" decel="50000" fill="hold" nodeType="afterEffect">
                                  <p:stCondLst>
                                    <p:cond delay="0"/>
                                  </p:stCondLst>
                                  <p:childTnLst>
                                    <p:animMotion origin="layout" path="M -1.66667E-6 -7.40741E-7 L -0.13424 -7.40741E-7 C -0.1944 -7.40741E-7 -0.26849 -0.06157 -0.26849 -0.11134 L -0.26849 -0.22222 " pathEditMode="relative" rAng="0" ptsTypes="AAAA">
                                      <p:cBhvr>
                                        <p:cTn id="15" dur="2000" fill="hold"/>
                                        <p:tgtEl>
                                          <p:spTgt spid="205"/>
                                        </p:tgtEl>
                                        <p:attrNameLst>
                                          <p:attrName>ppt_x</p:attrName>
                                          <p:attrName>ppt_y</p:attrName>
                                        </p:attrNameLst>
                                      </p:cBhvr>
                                      <p:rCtr x="-13424" y="-11111"/>
                                    </p:animMotion>
                                  </p:childTnLst>
                                </p:cTn>
                              </p:par>
                              <p:par>
                                <p:cTn id="16" presetID="1" presetClass="entr" presetSubtype="0" fill="hold" nodeType="withEffect">
                                  <p:stCondLst>
                                    <p:cond delay="0"/>
                                  </p:stCondLst>
                                  <p:childTnLst>
                                    <p:set>
                                      <p:cBhvr>
                                        <p:cTn id="17" dur="1" fill="hold">
                                          <p:stCondLst>
                                            <p:cond delay="0"/>
                                          </p:stCondLst>
                                        </p:cTn>
                                        <p:tgtEl>
                                          <p:spTgt spid="150"/>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19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7566AB9E-396E-4C9E-B48A-065F6578B15D}"/>
              </a:ext>
            </a:extLst>
          </p:cNvPr>
          <p:cNvGrpSpPr/>
          <p:nvPr/>
        </p:nvGrpSpPr>
        <p:grpSpPr>
          <a:xfrm rot="16200000">
            <a:off x="9607977" y="1726878"/>
            <a:ext cx="2249793" cy="494044"/>
            <a:chOff x="1081970" y="3224894"/>
            <a:chExt cx="2349551" cy="408215"/>
          </a:xfrm>
          <a:blipFill>
            <a:blip r:embed="rId3"/>
            <a:tile tx="0" ty="0" sx="100000" sy="100000" flip="none" algn="tl"/>
          </a:blipFill>
        </p:grpSpPr>
        <p:sp>
          <p:nvSpPr>
            <p:cNvPr id="149" name="Rectangle 148">
              <a:extLst>
                <a:ext uri="{FF2B5EF4-FFF2-40B4-BE49-F238E27FC236}">
                  <a16:creationId xmlns:a16="http://schemas.microsoft.com/office/drawing/2014/main" id="{34C6A21B-F985-4471-A523-E2AE1EC1B97C}"/>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56" name="Oval 155">
              <a:extLst>
                <a:ext uri="{FF2B5EF4-FFF2-40B4-BE49-F238E27FC236}">
                  <a16:creationId xmlns:a16="http://schemas.microsoft.com/office/drawing/2014/main" id="{0E5ED5E6-0E0F-4C31-B27C-2AB371EE7311}"/>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7" name="Oval 156">
              <a:extLst>
                <a:ext uri="{FF2B5EF4-FFF2-40B4-BE49-F238E27FC236}">
                  <a16:creationId xmlns:a16="http://schemas.microsoft.com/office/drawing/2014/main" id="{7968AC2B-2F94-49C4-9199-6D92B4102409}"/>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2" name="Oval 171">
              <a:extLst>
                <a:ext uri="{FF2B5EF4-FFF2-40B4-BE49-F238E27FC236}">
                  <a16:creationId xmlns:a16="http://schemas.microsoft.com/office/drawing/2014/main" id="{3EF60953-BE56-4113-B118-24D09212D848}"/>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3" name="Oval 172">
              <a:extLst>
                <a:ext uri="{FF2B5EF4-FFF2-40B4-BE49-F238E27FC236}">
                  <a16:creationId xmlns:a16="http://schemas.microsoft.com/office/drawing/2014/main" id="{A88B3988-1426-457E-B66D-01870131B15E}"/>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4" name="Oval 173">
              <a:extLst>
                <a:ext uri="{FF2B5EF4-FFF2-40B4-BE49-F238E27FC236}">
                  <a16:creationId xmlns:a16="http://schemas.microsoft.com/office/drawing/2014/main" id="{C916162C-2C03-4BCB-8334-046ED5A32AFB}"/>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5" name="Oval 204">
              <a:extLst>
                <a:ext uri="{FF2B5EF4-FFF2-40B4-BE49-F238E27FC236}">
                  <a16:creationId xmlns:a16="http://schemas.microsoft.com/office/drawing/2014/main" id="{698212F5-BA4D-4232-9EAF-1069ED18EEA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6" name="Oval 205">
              <a:extLst>
                <a:ext uri="{FF2B5EF4-FFF2-40B4-BE49-F238E27FC236}">
                  <a16:creationId xmlns:a16="http://schemas.microsoft.com/office/drawing/2014/main" id="{1509D1C8-074C-4479-8699-1E88FE1E30B3}"/>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7" name="Oval 206">
              <a:extLst>
                <a:ext uri="{FF2B5EF4-FFF2-40B4-BE49-F238E27FC236}">
                  <a16:creationId xmlns:a16="http://schemas.microsoft.com/office/drawing/2014/main" id="{2D67635F-CE4C-47CF-83B8-86281D367E5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8" name="Oval 207">
              <a:extLst>
                <a:ext uri="{FF2B5EF4-FFF2-40B4-BE49-F238E27FC236}">
                  <a16:creationId xmlns:a16="http://schemas.microsoft.com/office/drawing/2014/main" id="{924FB50C-D5C0-4357-A0B3-430281C1D53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1" name="Oval 210">
              <a:extLst>
                <a:ext uri="{FF2B5EF4-FFF2-40B4-BE49-F238E27FC236}">
                  <a16:creationId xmlns:a16="http://schemas.microsoft.com/office/drawing/2014/main" id="{D90EC848-D767-4F2E-8419-64F46A26686D}"/>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2" name="Oval 211">
              <a:extLst>
                <a:ext uri="{FF2B5EF4-FFF2-40B4-BE49-F238E27FC236}">
                  <a16:creationId xmlns:a16="http://schemas.microsoft.com/office/drawing/2014/main" id="{BC15EB0F-0275-403C-A5E4-262BFCA8DED2}"/>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3" name="Oval 212">
              <a:extLst>
                <a:ext uri="{FF2B5EF4-FFF2-40B4-BE49-F238E27FC236}">
                  <a16:creationId xmlns:a16="http://schemas.microsoft.com/office/drawing/2014/main" id="{4CEAD899-E67C-4DFF-BCF5-DEAE1B47095D}"/>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5" name="Oval 214">
              <a:extLst>
                <a:ext uri="{FF2B5EF4-FFF2-40B4-BE49-F238E27FC236}">
                  <a16:creationId xmlns:a16="http://schemas.microsoft.com/office/drawing/2014/main" id="{6AB6EAA8-2C4C-4F66-874D-3A820E7E53A5}"/>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6" name="Oval 215">
              <a:extLst>
                <a:ext uri="{FF2B5EF4-FFF2-40B4-BE49-F238E27FC236}">
                  <a16:creationId xmlns:a16="http://schemas.microsoft.com/office/drawing/2014/main" id="{59E72B4D-1055-4F68-9486-22657E658B72}"/>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7" name="Oval 216">
              <a:extLst>
                <a:ext uri="{FF2B5EF4-FFF2-40B4-BE49-F238E27FC236}">
                  <a16:creationId xmlns:a16="http://schemas.microsoft.com/office/drawing/2014/main" id="{4EAA82B9-1B6A-452F-B03D-C117105F51A8}"/>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8" name="Oval 217">
              <a:extLst>
                <a:ext uri="{FF2B5EF4-FFF2-40B4-BE49-F238E27FC236}">
                  <a16:creationId xmlns:a16="http://schemas.microsoft.com/office/drawing/2014/main" id="{1B3521BB-1DB1-4691-BB52-F60A3E9F3F6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9" name="Oval 218">
              <a:extLst>
                <a:ext uri="{FF2B5EF4-FFF2-40B4-BE49-F238E27FC236}">
                  <a16:creationId xmlns:a16="http://schemas.microsoft.com/office/drawing/2014/main" id="{5A67D265-5F42-4151-A2FA-6AA8DBCA30B7}"/>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0" name="Oval 219">
              <a:extLst>
                <a:ext uri="{FF2B5EF4-FFF2-40B4-BE49-F238E27FC236}">
                  <a16:creationId xmlns:a16="http://schemas.microsoft.com/office/drawing/2014/main" id="{EC6AB130-1269-46E1-8AD1-B66FEC2F116C}"/>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1" name="Oval 220">
              <a:extLst>
                <a:ext uri="{FF2B5EF4-FFF2-40B4-BE49-F238E27FC236}">
                  <a16:creationId xmlns:a16="http://schemas.microsoft.com/office/drawing/2014/main" id="{06BEB73D-EB2E-4376-9A6C-477D2B0159F9}"/>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2D66451-0E89-4A68-8817-EDB362F54CD5}" type="slidenum">
              <a:rPr kumimoji="0" lang="en-US" altLang="he-IL"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a:t>
            </a:fld>
            <a:endParaRPr kumimoji="0" lang="en-US" altLang="he-IL"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1"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Main system Camera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mn-cs"/>
              </a:rPr>
              <a:t>Output wavefront</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9" name="TextBox 58">
            <a:extLst>
              <a:ext uri="{FF2B5EF4-FFF2-40B4-BE49-F238E27FC236}">
                <a16:creationId xmlns:a16="http://schemas.microsoft.com/office/drawing/2014/main" id="{1D6D6302-D124-4393-9902-F84727558D86}"/>
              </a:ext>
            </a:extLst>
          </p:cNvPr>
          <p:cNvSpPr txBox="1"/>
          <p:nvPr/>
        </p:nvSpPr>
        <p:spPr>
          <a:xfrm>
            <a:off x="5931189" y="825210"/>
            <a:ext cx="175292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mn-lt"/>
                <a:ea typeface="+mn-ea"/>
                <a:cs typeface="+mn-cs"/>
              </a:rPr>
              <a:t>Input wavefront</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38" name="Group 137">
            <a:extLst>
              <a:ext uri="{FF2B5EF4-FFF2-40B4-BE49-F238E27FC236}">
                <a16:creationId xmlns:a16="http://schemas.microsoft.com/office/drawing/2014/main" id="{808B5544-8808-401E-B0DD-D796EF9CFEDE}"/>
              </a:ext>
            </a:extLst>
          </p:cNvPr>
          <p:cNvGrpSpPr/>
          <p:nvPr/>
        </p:nvGrpSpPr>
        <p:grpSpPr>
          <a:xfrm rot="16200000" flipH="1" flipV="1">
            <a:off x="5828634" y="3741014"/>
            <a:ext cx="781704" cy="952202"/>
            <a:chOff x="5959280" y="1736213"/>
            <a:chExt cx="569728" cy="482775"/>
          </a:xfrm>
        </p:grpSpPr>
        <p:sp>
          <p:nvSpPr>
            <p:cNvPr id="139" name="Freeform: Shape 42">
              <a:extLst>
                <a:ext uri="{FF2B5EF4-FFF2-40B4-BE49-F238E27FC236}">
                  <a16:creationId xmlns:a16="http://schemas.microsoft.com/office/drawing/2014/main" id="{94F770FB-27C6-4547-8606-B44AE35F713E}"/>
                </a:ext>
              </a:extLst>
            </p:cNvPr>
            <p:cNvSpPr/>
            <p:nvPr/>
          </p:nvSpPr>
          <p:spPr>
            <a:xfrm rot="16200000">
              <a:off x="5818455" y="1877038"/>
              <a:ext cx="452141" cy="170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60698"/>
                <a:gd name="connsiteX1" fmla="*/ 97723 w 2280331"/>
                <a:gd name="connsiteY1" fmla="*/ 333916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884641 w 2280331"/>
                <a:gd name="connsiteY6" fmla="*/ 321087 h 548352"/>
                <a:gd name="connsiteX7" fmla="*/ 2247609 w 2280331"/>
                <a:gd name="connsiteY7" fmla="*/ 321087 h 548352"/>
                <a:gd name="connsiteX8" fmla="*/ 2240629 w 2280331"/>
                <a:gd name="connsiteY8" fmla="*/ 76782 h 548352"/>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909252 w 2280331"/>
                <a:gd name="connsiteY6" fmla="*/ 501589 h 548352"/>
                <a:gd name="connsiteX7" fmla="*/ 2247609 w 2280331"/>
                <a:gd name="connsiteY7" fmla="*/ 321087 h 548352"/>
                <a:gd name="connsiteX8" fmla="*/ 2240629 w 2280331"/>
                <a:gd name="connsiteY8" fmla="*/ 76782 h 54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48352">
                  <a:moveTo>
                    <a:pt x="0" y="0"/>
                  </a:moveTo>
                  <a:cubicBezTo>
                    <a:pt x="6398" y="198353"/>
                    <a:pt x="12798" y="242526"/>
                    <a:pt x="97723" y="333916"/>
                  </a:cubicBezTo>
                  <a:cubicBezTo>
                    <a:pt x="182648" y="425306"/>
                    <a:pt x="386236" y="546470"/>
                    <a:pt x="509552" y="548338"/>
                  </a:cubicBezTo>
                  <a:cubicBezTo>
                    <a:pt x="632868" y="550206"/>
                    <a:pt x="711977" y="384161"/>
                    <a:pt x="837619" y="345123"/>
                  </a:cubicBezTo>
                  <a:cubicBezTo>
                    <a:pt x="963261" y="306085"/>
                    <a:pt x="1140091" y="294846"/>
                    <a:pt x="1263407" y="314107"/>
                  </a:cubicBezTo>
                  <a:cubicBezTo>
                    <a:pt x="1386723" y="333368"/>
                    <a:pt x="1469873" y="429443"/>
                    <a:pt x="1577514" y="460690"/>
                  </a:cubicBezTo>
                  <a:cubicBezTo>
                    <a:pt x="1685155" y="491937"/>
                    <a:pt x="1797570" y="524856"/>
                    <a:pt x="1909252" y="501589"/>
                  </a:cubicBezTo>
                  <a:cubicBezTo>
                    <a:pt x="2020934" y="478322"/>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40" name="Freeform: Shape 42">
              <a:extLst>
                <a:ext uri="{FF2B5EF4-FFF2-40B4-BE49-F238E27FC236}">
                  <a16:creationId xmlns:a16="http://schemas.microsoft.com/office/drawing/2014/main" id="{ED5E8B17-112A-447B-9A42-18FB94A0F695}"/>
                </a:ext>
              </a:extLst>
            </p:cNvPr>
            <p:cNvSpPr/>
            <p:nvPr/>
          </p:nvSpPr>
          <p:spPr>
            <a:xfrm rot="16200000">
              <a:off x="6233656" y="1923636"/>
              <a:ext cx="471001" cy="11970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571499 w 2530866"/>
                <a:gd name="connsiteY4" fmla="*/ 224138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29799"/>
                <a:gd name="connsiteY0" fmla="*/ 160682 h 384991"/>
                <a:gd name="connsiteX1" fmla="*/ 425431 w 2529799"/>
                <a:gd name="connsiteY1" fmla="*/ 66518 h 384991"/>
                <a:gd name="connsiteX2" fmla="*/ 857747 w 2529799"/>
                <a:gd name="connsiteY2" fmla="*/ 183786 h 384991"/>
                <a:gd name="connsiteX3" fmla="*/ 1146421 w 2529799"/>
                <a:gd name="connsiteY3" fmla="*/ 330109 h 384991"/>
                <a:gd name="connsiteX4" fmla="*/ 1571499 w 2529799"/>
                <a:gd name="connsiteY4" fmla="*/ 224138 h 384991"/>
                <a:gd name="connsiteX5" fmla="*/ 1864264 w 2529799"/>
                <a:gd name="connsiteY5" fmla="*/ 383907 h 384991"/>
                <a:gd name="connsiteX6" fmla="*/ 2171387 w 2529799"/>
                <a:gd name="connsiteY6" fmla="*/ 283890 h 384991"/>
                <a:gd name="connsiteX7" fmla="*/ 2183723 w 2529799"/>
                <a:gd name="connsiteY7" fmla="*/ 88100 h 384991"/>
                <a:gd name="connsiteX8" fmla="*/ 2527379 w 2529799"/>
                <a:gd name="connsiteY8" fmla="*/ -1 h 38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799" h="384991">
                  <a:moveTo>
                    <a:pt x="0" y="160682"/>
                  </a:moveTo>
                  <a:cubicBezTo>
                    <a:pt x="6398" y="359035"/>
                    <a:pt x="282473" y="62667"/>
                    <a:pt x="425431" y="66518"/>
                  </a:cubicBezTo>
                  <a:cubicBezTo>
                    <a:pt x="568389" y="70369"/>
                    <a:pt x="737582" y="139854"/>
                    <a:pt x="857747" y="183786"/>
                  </a:cubicBezTo>
                  <a:cubicBezTo>
                    <a:pt x="977912" y="227718"/>
                    <a:pt x="1027462" y="323384"/>
                    <a:pt x="1146421" y="330109"/>
                  </a:cubicBezTo>
                  <a:cubicBezTo>
                    <a:pt x="1265380" y="336834"/>
                    <a:pt x="1451858" y="215172"/>
                    <a:pt x="1571499" y="224138"/>
                  </a:cubicBezTo>
                  <a:cubicBezTo>
                    <a:pt x="1691140" y="233104"/>
                    <a:pt x="1764283" y="373948"/>
                    <a:pt x="1864264" y="383907"/>
                  </a:cubicBezTo>
                  <a:cubicBezTo>
                    <a:pt x="1964245" y="393866"/>
                    <a:pt x="2118144" y="333191"/>
                    <a:pt x="2171387" y="283890"/>
                  </a:cubicBezTo>
                  <a:cubicBezTo>
                    <a:pt x="2224630" y="234589"/>
                    <a:pt x="2124392" y="128818"/>
                    <a:pt x="2183723" y="88100"/>
                  </a:cubicBezTo>
                  <a:cubicBezTo>
                    <a:pt x="2243054" y="4738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7" name="Isosceles Triangle 136">
            <a:extLst>
              <a:ext uri="{FF2B5EF4-FFF2-40B4-BE49-F238E27FC236}">
                <a16:creationId xmlns:a16="http://schemas.microsoft.com/office/drawing/2014/main" id="{E485265A-B612-4F33-B832-B84A627B171D}"/>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20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41" name="Freeform: Shape 140">
            <a:extLst>
              <a:ext uri="{FF2B5EF4-FFF2-40B4-BE49-F238E27FC236}">
                <a16:creationId xmlns:a16="http://schemas.microsoft.com/office/drawing/2014/main" id="{E7BA78C9-FFAC-4334-BC42-D6B40A865EE4}"/>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8" name="Group 147">
            <a:extLst>
              <a:ext uri="{FF2B5EF4-FFF2-40B4-BE49-F238E27FC236}">
                <a16:creationId xmlns:a16="http://schemas.microsoft.com/office/drawing/2014/main" id="{39AD12F5-3284-42DD-8FE2-3354C6516302}"/>
              </a:ext>
            </a:extLst>
          </p:cNvPr>
          <p:cNvGrpSpPr/>
          <p:nvPr/>
        </p:nvGrpSpPr>
        <p:grpSpPr>
          <a:xfrm>
            <a:off x="5708138" y="1348891"/>
            <a:ext cx="3775276" cy="988536"/>
            <a:chOff x="5708138" y="1348891"/>
            <a:chExt cx="3775276" cy="988536"/>
          </a:xfrm>
        </p:grpSpPr>
        <p:grpSp>
          <p:nvGrpSpPr>
            <p:cNvPr id="150" name="Group 149">
              <a:extLst>
                <a:ext uri="{FF2B5EF4-FFF2-40B4-BE49-F238E27FC236}">
                  <a16:creationId xmlns:a16="http://schemas.microsoft.com/office/drawing/2014/main" id="{6962CE3D-E49D-4559-B6F8-F3891234E3FD}"/>
                </a:ext>
              </a:extLst>
            </p:cNvPr>
            <p:cNvGrpSpPr/>
            <p:nvPr/>
          </p:nvGrpSpPr>
          <p:grpSpPr>
            <a:xfrm rot="10800000" flipH="1" flipV="1">
              <a:off x="5708138" y="1348891"/>
              <a:ext cx="787244" cy="952202"/>
              <a:chOff x="5959278" y="1736214"/>
              <a:chExt cx="573766" cy="482775"/>
            </a:xfrm>
          </p:grpSpPr>
          <p:sp>
            <p:nvSpPr>
              <p:cNvPr id="167" name="Freeform: Shape 42">
                <a:extLst>
                  <a:ext uri="{FF2B5EF4-FFF2-40B4-BE49-F238E27FC236}">
                    <a16:creationId xmlns:a16="http://schemas.microsoft.com/office/drawing/2014/main" id="{6BECC7D1-F18C-433F-9E19-DAAFF3EB55D2}"/>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8" name="Freeform: Shape 42">
                <a:extLst>
                  <a:ext uri="{FF2B5EF4-FFF2-40B4-BE49-F238E27FC236}">
                    <a16:creationId xmlns:a16="http://schemas.microsoft.com/office/drawing/2014/main" id="{A0B45887-7E26-4D9C-ACD0-9726ECB82F85}"/>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51" name="Group 150">
              <a:extLst>
                <a:ext uri="{FF2B5EF4-FFF2-40B4-BE49-F238E27FC236}">
                  <a16:creationId xmlns:a16="http://schemas.microsoft.com/office/drawing/2014/main" id="{2476AF68-4346-449F-98ED-BB452CB5AFD8}"/>
                </a:ext>
              </a:extLst>
            </p:cNvPr>
            <p:cNvGrpSpPr/>
            <p:nvPr/>
          </p:nvGrpSpPr>
          <p:grpSpPr>
            <a:xfrm rot="10800000" flipH="1" flipV="1">
              <a:off x="7408889" y="1369790"/>
              <a:ext cx="760883" cy="952200"/>
              <a:chOff x="5959278" y="1736214"/>
              <a:chExt cx="554553" cy="482774"/>
            </a:xfrm>
          </p:grpSpPr>
          <p:sp>
            <p:nvSpPr>
              <p:cNvPr id="165" name="Freeform: Shape 42">
                <a:extLst>
                  <a:ext uri="{FF2B5EF4-FFF2-40B4-BE49-F238E27FC236}">
                    <a16:creationId xmlns:a16="http://schemas.microsoft.com/office/drawing/2014/main" id="{7178D2DC-82D8-400E-8C16-375A0CCCCE6D}"/>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6" name="Freeform: Shape 42">
                <a:extLst>
                  <a:ext uri="{FF2B5EF4-FFF2-40B4-BE49-F238E27FC236}">
                    <a16:creationId xmlns:a16="http://schemas.microsoft.com/office/drawing/2014/main" id="{2384D7E1-D743-4D1C-998A-E7E28CDC1DAA}"/>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62" name="Group 161">
              <a:extLst>
                <a:ext uri="{FF2B5EF4-FFF2-40B4-BE49-F238E27FC236}">
                  <a16:creationId xmlns:a16="http://schemas.microsoft.com/office/drawing/2014/main" id="{3C3E933E-86F8-4889-83A6-9FB6A67E4F80}"/>
                </a:ext>
              </a:extLst>
            </p:cNvPr>
            <p:cNvGrpSpPr/>
            <p:nvPr/>
          </p:nvGrpSpPr>
          <p:grpSpPr>
            <a:xfrm rot="10800000" flipH="1" flipV="1">
              <a:off x="8722528" y="1385225"/>
              <a:ext cx="760886" cy="952202"/>
              <a:chOff x="5959278" y="1736214"/>
              <a:chExt cx="554555" cy="482775"/>
            </a:xfrm>
          </p:grpSpPr>
          <p:sp>
            <p:nvSpPr>
              <p:cNvPr id="163" name="Freeform: Shape 42">
                <a:extLst>
                  <a:ext uri="{FF2B5EF4-FFF2-40B4-BE49-F238E27FC236}">
                    <a16:creationId xmlns:a16="http://schemas.microsoft.com/office/drawing/2014/main" id="{825A00A2-78D8-4FF3-BE12-BFB65700A9B6}"/>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4" name="Freeform: Shape 42">
                <a:extLst>
                  <a:ext uri="{FF2B5EF4-FFF2-40B4-BE49-F238E27FC236}">
                    <a16:creationId xmlns:a16="http://schemas.microsoft.com/office/drawing/2014/main" id="{EB08A085-8F82-4017-9E09-F8423BBE2E72}"/>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76" name="Group 175">
            <a:extLst>
              <a:ext uri="{FF2B5EF4-FFF2-40B4-BE49-F238E27FC236}">
                <a16:creationId xmlns:a16="http://schemas.microsoft.com/office/drawing/2014/main" id="{A5222AC1-845A-4213-9A1D-0AD19897D6D4}"/>
              </a:ext>
            </a:extLst>
          </p:cNvPr>
          <p:cNvGrpSpPr/>
          <p:nvPr/>
        </p:nvGrpSpPr>
        <p:grpSpPr>
          <a:xfrm>
            <a:off x="5786803" y="1204705"/>
            <a:ext cx="4400888" cy="1260721"/>
            <a:chOff x="5786803" y="1204705"/>
            <a:chExt cx="4400888" cy="1260721"/>
          </a:xfrm>
        </p:grpSpPr>
        <p:grpSp>
          <p:nvGrpSpPr>
            <p:cNvPr id="177" name="Group 176">
              <a:extLst>
                <a:ext uri="{FF2B5EF4-FFF2-40B4-BE49-F238E27FC236}">
                  <a16:creationId xmlns:a16="http://schemas.microsoft.com/office/drawing/2014/main" id="{053C6DE2-8C3C-4DCD-9146-33F902C81744}"/>
                </a:ext>
              </a:extLst>
            </p:cNvPr>
            <p:cNvGrpSpPr/>
            <p:nvPr/>
          </p:nvGrpSpPr>
          <p:grpSpPr>
            <a:xfrm flipH="1" flipV="1">
              <a:off x="6985228" y="1346819"/>
              <a:ext cx="892270" cy="981850"/>
              <a:chOff x="5765747" y="1736536"/>
              <a:chExt cx="567023" cy="452141"/>
            </a:xfrm>
          </p:grpSpPr>
          <p:sp>
            <p:nvSpPr>
              <p:cNvPr id="188" name="Freeform: Shape 42">
                <a:extLst>
                  <a:ext uri="{FF2B5EF4-FFF2-40B4-BE49-F238E27FC236}">
                    <a16:creationId xmlns:a16="http://schemas.microsoft.com/office/drawing/2014/main" id="{2A35C68C-17FB-4629-8D22-220F275ADDBA}"/>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89" name="Freeform: Shape 42">
                <a:extLst>
                  <a:ext uri="{FF2B5EF4-FFF2-40B4-BE49-F238E27FC236}">
                    <a16:creationId xmlns:a16="http://schemas.microsoft.com/office/drawing/2014/main" id="{17A95477-20DE-4691-8F62-DB1048E51B2E}"/>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A0471D11-FCAA-42D7-BDBF-39B733432E8E}"/>
                </a:ext>
              </a:extLst>
            </p:cNvPr>
            <p:cNvGrpSpPr/>
            <p:nvPr/>
          </p:nvGrpSpPr>
          <p:grpSpPr>
            <a:xfrm>
              <a:off x="9210970" y="1416599"/>
              <a:ext cx="478827" cy="919567"/>
              <a:chOff x="4853481" y="814147"/>
              <a:chExt cx="157184" cy="210591"/>
            </a:xfrm>
          </p:grpSpPr>
          <p:sp>
            <p:nvSpPr>
              <p:cNvPr id="183" name="Freeform: Shape 42">
                <a:extLst>
                  <a:ext uri="{FF2B5EF4-FFF2-40B4-BE49-F238E27FC236}">
                    <a16:creationId xmlns:a16="http://schemas.microsoft.com/office/drawing/2014/main" id="{04C5DF13-5814-4D2C-AC38-1B366B88EDDD}"/>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84" name="Freeform: Shape 42">
                <a:extLst>
                  <a:ext uri="{FF2B5EF4-FFF2-40B4-BE49-F238E27FC236}">
                    <a16:creationId xmlns:a16="http://schemas.microsoft.com/office/drawing/2014/main" id="{8314BFA6-0605-4F1B-B621-414F0791EE99}"/>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79" name="Straight Connector 178">
              <a:extLst>
                <a:ext uri="{FF2B5EF4-FFF2-40B4-BE49-F238E27FC236}">
                  <a16:creationId xmlns:a16="http://schemas.microsoft.com/office/drawing/2014/main" id="{2670163E-56F6-4841-970B-B3E89716F5CC}"/>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99CF8F7-2932-44F7-BEB8-C11FCC38BA99}"/>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1" name="Isosceles Triangle 180">
              <a:extLst>
                <a:ext uri="{FF2B5EF4-FFF2-40B4-BE49-F238E27FC236}">
                  <a16:creationId xmlns:a16="http://schemas.microsoft.com/office/drawing/2014/main" id="{94941453-A6E7-4974-AC4C-FFB813E9C0A9}"/>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2" name="Isosceles Triangle 181">
              <a:extLst>
                <a:ext uri="{FF2B5EF4-FFF2-40B4-BE49-F238E27FC236}">
                  <a16:creationId xmlns:a16="http://schemas.microsoft.com/office/drawing/2014/main" id="{CA15883D-C727-43F2-929A-2593D460EBA6}"/>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202" name="Group 201">
            <a:extLst>
              <a:ext uri="{FF2B5EF4-FFF2-40B4-BE49-F238E27FC236}">
                <a16:creationId xmlns:a16="http://schemas.microsoft.com/office/drawing/2014/main" id="{3DA6C0C9-B927-4326-B89C-16EC03EE239D}"/>
              </a:ext>
            </a:extLst>
          </p:cNvPr>
          <p:cNvGrpSpPr/>
          <p:nvPr/>
        </p:nvGrpSpPr>
        <p:grpSpPr>
          <a:xfrm rot="16200000" flipH="1" flipV="1">
            <a:off x="5809014" y="2559279"/>
            <a:ext cx="787246" cy="952202"/>
            <a:chOff x="5959279" y="1736213"/>
            <a:chExt cx="573767" cy="482775"/>
          </a:xfrm>
        </p:grpSpPr>
        <p:sp>
          <p:nvSpPr>
            <p:cNvPr id="203" name="Freeform: Shape 42">
              <a:extLst>
                <a:ext uri="{FF2B5EF4-FFF2-40B4-BE49-F238E27FC236}">
                  <a16:creationId xmlns:a16="http://schemas.microsoft.com/office/drawing/2014/main" id="{5B885CEA-A26F-492D-953E-868882545003}"/>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04" name="Freeform: Shape 42">
              <a:extLst>
                <a:ext uri="{FF2B5EF4-FFF2-40B4-BE49-F238E27FC236}">
                  <a16:creationId xmlns:a16="http://schemas.microsoft.com/office/drawing/2014/main" id="{D1877C08-55B6-4B82-A91A-F997F2601F9E}"/>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9" name="Freeform 52">
            <a:extLst>
              <a:ext uri="{FF2B5EF4-FFF2-40B4-BE49-F238E27FC236}">
                <a16:creationId xmlns:a16="http://schemas.microsoft.com/office/drawing/2014/main" id="{AE80EC01-FC42-4441-9291-2F6BB12AC269}"/>
              </a:ext>
            </a:extLst>
          </p:cNvPr>
          <p:cNvSpPr/>
          <p:nvPr/>
        </p:nvSpPr>
        <p:spPr>
          <a:xfrm rot="11366618" flipH="1" flipV="1">
            <a:off x="10575624" y="1443268"/>
            <a:ext cx="615252" cy="376305"/>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w="76200">
            <a:solidFill>
              <a:srgbClr val="FFC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10" name="TextBox 209">
            <a:extLst>
              <a:ext uri="{FF2B5EF4-FFF2-40B4-BE49-F238E27FC236}">
                <a16:creationId xmlns:a16="http://schemas.microsoft.com/office/drawing/2014/main" id="{58A50855-EBC2-409E-862D-C9C4F9218A90}"/>
              </a:ext>
            </a:extLst>
          </p:cNvPr>
          <p:cNvSpPr txBox="1"/>
          <p:nvPr/>
        </p:nvSpPr>
        <p:spPr>
          <a:xfrm>
            <a:off x="10926908" y="1238442"/>
            <a:ext cx="1475368" cy="461665"/>
          </a:xfrm>
          <a:prstGeom prst="rect">
            <a:avLst/>
          </a:prstGeom>
          <a:noFill/>
        </p:spPr>
        <p:txBody>
          <a:bodyPr wrap="square"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mn-ea"/>
              </a:rPr>
              <a:t>Focus</a:t>
            </a:r>
            <a:endParaRPr kumimoji="0" lang="he-IL" sz="2400" b="1" i="0" u="none" strike="noStrike" kern="1200" cap="none" spc="0" normalizeH="0" baseline="0" noProof="0" dirty="0">
              <a:ln>
                <a:noFill/>
              </a:ln>
              <a:solidFill>
                <a:srgbClr val="FFC000"/>
              </a:solidFill>
              <a:effectLst/>
              <a:uLnTx/>
              <a:uFillTx/>
              <a:latin typeface="Calibri"/>
              <a:ea typeface="+mn-ea"/>
              <a:cs typeface="Arial" panose="020B0604020202020204" pitchFamily="34" charset="0"/>
            </a:endParaRPr>
          </a:p>
        </p:txBody>
      </p:sp>
      <p:pic>
        <p:nvPicPr>
          <p:cNvPr id="185" name="Picture 184">
            <a:extLst>
              <a:ext uri="{FF2B5EF4-FFF2-40B4-BE49-F238E27FC236}">
                <a16:creationId xmlns:a16="http://schemas.microsoft.com/office/drawing/2014/main" id="{E635DC5A-BF77-4F76-9C4E-4734FCBF82F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75000" contrast="-29000"/>
                    </a14:imgEffect>
                  </a14:imgLayer>
                </a14:imgProps>
              </a:ext>
              <a:ext uri="{28A0092B-C50C-407E-A947-70E740481C1C}">
                <a14:useLocalDpi xmlns:a14="http://schemas.microsoft.com/office/drawing/2010/main" val="0"/>
              </a:ext>
            </a:extLst>
          </a:blip>
          <a:srcRect l="27685" r="20210"/>
          <a:stretch/>
        </p:blipFill>
        <p:spPr>
          <a:xfrm>
            <a:off x="3478968" y="2987272"/>
            <a:ext cx="1739362" cy="2614257"/>
          </a:xfrm>
          <a:prstGeom prst="rect">
            <a:avLst/>
          </a:prstGeom>
        </p:spPr>
      </p:pic>
      <p:sp>
        <p:nvSpPr>
          <p:cNvPr id="196" name="Freeform: Shape 195">
            <a:extLst>
              <a:ext uri="{FF2B5EF4-FFF2-40B4-BE49-F238E27FC236}">
                <a16:creationId xmlns:a16="http://schemas.microsoft.com/office/drawing/2014/main" id="{450728D5-8D45-42EC-B22A-477C3A5438BC}"/>
              </a:ext>
            </a:extLst>
          </p:cNvPr>
          <p:cNvSpPr/>
          <p:nvPr/>
        </p:nvSpPr>
        <p:spPr>
          <a:xfrm>
            <a:off x="4666267" y="2531165"/>
            <a:ext cx="489833" cy="636105"/>
          </a:xfrm>
          <a:custGeom>
            <a:avLst/>
            <a:gdLst>
              <a:gd name="connsiteX0" fmla="*/ 38255 w 489833"/>
              <a:gd name="connsiteY0" fmla="*/ 636105 h 636105"/>
              <a:gd name="connsiteX1" fmla="*/ 38255 w 489833"/>
              <a:gd name="connsiteY1" fmla="*/ 291548 h 636105"/>
              <a:gd name="connsiteX2" fmla="*/ 435820 w 489833"/>
              <a:gd name="connsiteY2" fmla="*/ 132522 h 636105"/>
              <a:gd name="connsiteX3" fmla="*/ 475576 w 489833"/>
              <a:gd name="connsiteY3" fmla="*/ 0 h 636105"/>
            </a:gdLst>
            <a:ahLst/>
            <a:cxnLst>
              <a:cxn ang="0">
                <a:pos x="connsiteX0" y="connsiteY0"/>
              </a:cxn>
              <a:cxn ang="0">
                <a:pos x="connsiteX1" y="connsiteY1"/>
              </a:cxn>
              <a:cxn ang="0">
                <a:pos x="connsiteX2" y="connsiteY2"/>
              </a:cxn>
              <a:cxn ang="0">
                <a:pos x="connsiteX3" y="connsiteY3"/>
              </a:cxn>
            </a:cxnLst>
            <a:rect l="l" t="t" r="r" b="b"/>
            <a:pathLst>
              <a:path w="489833" h="636105">
                <a:moveTo>
                  <a:pt x="38255" y="636105"/>
                </a:moveTo>
                <a:cubicBezTo>
                  <a:pt x="5124" y="505791"/>
                  <a:pt x="-28006" y="375478"/>
                  <a:pt x="38255" y="291548"/>
                </a:cubicBezTo>
                <a:cubicBezTo>
                  <a:pt x="104516" y="207618"/>
                  <a:pt x="362933" y="181113"/>
                  <a:pt x="435820" y="132522"/>
                </a:cubicBezTo>
                <a:cubicBezTo>
                  <a:pt x="508707" y="83931"/>
                  <a:pt x="492141" y="41965"/>
                  <a:pt x="475576" y="0"/>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97" name="TextBox 196">
            <a:extLst>
              <a:ext uri="{FF2B5EF4-FFF2-40B4-BE49-F238E27FC236}">
                <a16:creationId xmlns:a16="http://schemas.microsoft.com/office/drawing/2014/main" id="{4C74108B-4F74-44A9-8B02-58611DFF9EA0}"/>
              </a:ext>
            </a:extLst>
          </p:cNvPr>
          <p:cNvSpPr txBox="1"/>
          <p:nvPr/>
        </p:nvSpPr>
        <p:spPr>
          <a:xfrm>
            <a:off x="3417468" y="5348705"/>
            <a:ext cx="2132628" cy="707886"/>
          </a:xfrm>
          <a:prstGeom prst="rect">
            <a:avLst/>
          </a:prstGeom>
          <a:noFill/>
        </p:spPr>
        <p:txBody>
          <a:bodyPr wrap="square" rtlCol="1">
            <a:spAutoFit/>
          </a:bodyPr>
          <a:lstStyle/>
          <a:p>
            <a:r>
              <a:rPr lang="en-US" sz="2000" dirty="0">
                <a:solidFill>
                  <a:srgbClr val="FFC000"/>
                </a:solidFill>
                <a:latin typeface="+mn-lt"/>
              </a:rPr>
              <a:t>Next excitation wave</a:t>
            </a:r>
            <a:endParaRPr lang="he-IL" sz="2000" dirty="0">
              <a:solidFill>
                <a:srgbClr val="FFC000"/>
              </a:solidFill>
              <a:latin typeface="+mn-lt"/>
            </a:endParaRPr>
          </a:p>
        </p:txBody>
      </p:sp>
      <p:pic>
        <p:nvPicPr>
          <p:cNvPr id="175" name="Picture 174">
            <a:extLst>
              <a:ext uri="{FF2B5EF4-FFF2-40B4-BE49-F238E27FC236}">
                <a16:creationId xmlns:a16="http://schemas.microsoft.com/office/drawing/2014/main" id="{07949821-A423-491A-8633-2FC83D533105}"/>
              </a:ext>
            </a:extLst>
          </p:cNvPr>
          <p:cNvPicPr>
            <a:picLocks noChangeAspect="1"/>
          </p:cNvPicPr>
          <p:nvPr/>
        </p:nvPicPr>
        <p:blipFill rotWithShape="1">
          <a:blip r:embed="rId6"/>
          <a:srcRect l="13419" t="20268"/>
          <a:stretch/>
        </p:blipFill>
        <p:spPr>
          <a:xfrm>
            <a:off x="3770201" y="3321194"/>
            <a:ext cx="1199214" cy="1080000"/>
          </a:xfrm>
          <a:prstGeom prst="rect">
            <a:avLst/>
          </a:prstGeom>
          <a:ln>
            <a:solidFill>
              <a:srgbClr val="FFCC66"/>
            </a:solidFill>
          </a:ln>
        </p:spPr>
      </p:pic>
      <p:pic>
        <p:nvPicPr>
          <p:cNvPr id="225" name="Picture 224">
            <a:extLst>
              <a:ext uri="{FF2B5EF4-FFF2-40B4-BE49-F238E27FC236}">
                <a16:creationId xmlns:a16="http://schemas.microsoft.com/office/drawing/2014/main" id="{5759957B-2288-4618-BB5B-CECD21A4AA77}"/>
              </a:ext>
            </a:extLst>
          </p:cNvPr>
          <p:cNvPicPr>
            <a:picLocks noChangeAspect="1"/>
          </p:cNvPicPr>
          <p:nvPr/>
        </p:nvPicPr>
        <p:blipFill rotWithShape="1">
          <a:blip r:embed="rId7"/>
          <a:srcRect l="13419" t="20268"/>
          <a:stretch/>
        </p:blipFill>
        <p:spPr>
          <a:xfrm>
            <a:off x="7021200" y="4847899"/>
            <a:ext cx="1199214" cy="1080000"/>
          </a:xfrm>
          <a:prstGeom prst="rect">
            <a:avLst/>
          </a:prstGeom>
          <a:ln>
            <a:solidFill>
              <a:srgbClr val="FF0000"/>
            </a:solidFill>
          </a:ln>
        </p:spPr>
      </p:pic>
      <p:sp>
        <p:nvSpPr>
          <p:cNvPr id="230" name="TextBox 229">
            <a:extLst>
              <a:ext uri="{FF2B5EF4-FFF2-40B4-BE49-F238E27FC236}">
                <a16:creationId xmlns:a16="http://schemas.microsoft.com/office/drawing/2014/main" id="{688CEF1E-D1EF-45AD-8D59-3669CFFA1DA1}"/>
              </a:ext>
            </a:extLst>
          </p:cNvPr>
          <p:cNvSpPr txBox="1"/>
          <p:nvPr/>
        </p:nvSpPr>
        <p:spPr>
          <a:xfrm>
            <a:off x="8172410" y="5772829"/>
            <a:ext cx="3030960" cy="830997"/>
          </a:xfrm>
          <a:prstGeom prst="rect">
            <a:avLst/>
          </a:prstGeom>
          <a:noFill/>
        </p:spPr>
        <p:txBody>
          <a:bodyPr wrap="square" rtlCol="1">
            <a:spAutoFit/>
          </a:bodyPr>
          <a:lstStyle/>
          <a:p>
            <a:r>
              <a:rPr lang="en-US" sz="2400" b="1" dirty="0">
                <a:solidFill>
                  <a:srgbClr val="FFC000"/>
                </a:solidFill>
                <a:latin typeface="+mn-lt"/>
              </a:rPr>
              <a:t>Eigenvector=</a:t>
            </a:r>
          </a:p>
          <a:p>
            <a:r>
              <a:rPr lang="en-US" sz="2400" b="1" dirty="0">
                <a:solidFill>
                  <a:srgbClr val="FFC000"/>
                </a:solidFill>
                <a:latin typeface="+mn-lt"/>
              </a:rPr>
              <a:t>focusing </a:t>
            </a:r>
            <a:r>
              <a:rPr lang="en-US" sz="2400" b="1" dirty="0" err="1">
                <a:solidFill>
                  <a:srgbClr val="FFC000"/>
                </a:solidFill>
                <a:latin typeface="+mn-lt"/>
              </a:rPr>
              <a:t>wavefront</a:t>
            </a:r>
            <a:endParaRPr lang="en-US" sz="2400" b="1" dirty="0">
              <a:solidFill>
                <a:srgbClr val="FFC000"/>
              </a:solidFill>
              <a:latin typeface="+mn-lt"/>
            </a:endParaRPr>
          </a:p>
        </p:txBody>
      </p:sp>
      <p:sp>
        <p:nvSpPr>
          <p:cNvPr id="158" name="TextBox 157">
            <a:extLst>
              <a:ext uri="{FF2B5EF4-FFF2-40B4-BE49-F238E27FC236}">
                <a16:creationId xmlns:a16="http://schemas.microsoft.com/office/drawing/2014/main" id="{C13325FB-9BC4-428C-A0E0-6CFE294DECDD}"/>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grpSp>
        <p:nvGrpSpPr>
          <p:cNvPr id="159" name="Group 158">
            <a:extLst>
              <a:ext uri="{FF2B5EF4-FFF2-40B4-BE49-F238E27FC236}">
                <a16:creationId xmlns:a16="http://schemas.microsoft.com/office/drawing/2014/main" id="{8BBCA013-1895-4019-96AF-42CE84D8001F}"/>
              </a:ext>
            </a:extLst>
          </p:cNvPr>
          <p:cNvGrpSpPr/>
          <p:nvPr/>
        </p:nvGrpSpPr>
        <p:grpSpPr>
          <a:xfrm>
            <a:off x="4105403" y="6019291"/>
            <a:ext cx="3722213" cy="528659"/>
            <a:chOff x="4105403" y="6019291"/>
            <a:chExt cx="3722213" cy="528659"/>
          </a:xfrm>
        </p:grpSpPr>
        <p:sp>
          <p:nvSpPr>
            <p:cNvPr id="169" name="Arrow: Bent-Up 168">
              <a:extLst>
                <a:ext uri="{FF2B5EF4-FFF2-40B4-BE49-F238E27FC236}">
                  <a16:creationId xmlns:a16="http://schemas.microsoft.com/office/drawing/2014/main" id="{4531BAEC-5DBD-472D-B855-5B0F682429C5}"/>
                </a:ext>
              </a:extLst>
            </p:cNvPr>
            <p:cNvSpPr/>
            <p:nvPr/>
          </p:nvSpPr>
          <p:spPr>
            <a:xfrm flipH="1">
              <a:off x="4105403" y="6019291"/>
              <a:ext cx="1906141" cy="528659"/>
            </a:xfrm>
            <a:prstGeom prst="bentUpArrow">
              <a:avLst>
                <a:gd name="adj1" fmla="val 16279"/>
                <a:gd name="adj2" fmla="val 19986"/>
                <a:gd name="adj3" fmla="val 27507"/>
              </a:avLst>
            </a:prstGeom>
            <a:solidFill>
              <a:srgbClr val="D6A3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solidFill>
                  <a:srgbClr val="D6A300"/>
                </a:solidFill>
              </a:endParaRPr>
            </a:p>
          </p:txBody>
        </p:sp>
        <p:sp>
          <p:nvSpPr>
            <p:cNvPr id="170" name="L-Shape 169">
              <a:extLst>
                <a:ext uri="{FF2B5EF4-FFF2-40B4-BE49-F238E27FC236}">
                  <a16:creationId xmlns:a16="http://schemas.microsoft.com/office/drawing/2014/main" id="{D3A4BDFD-EB13-46C7-8AB1-9CCD30FF4E37}"/>
                </a:ext>
              </a:extLst>
            </p:cNvPr>
            <p:cNvSpPr/>
            <p:nvPr/>
          </p:nvSpPr>
          <p:spPr>
            <a:xfrm flipH="1">
              <a:off x="6011545" y="6112361"/>
              <a:ext cx="1816071" cy="435589"/>
            </a:xfrm>
            <a:prstGeom prst="corner">
              <a:avLst>
                <a:gd name="adj1" fmla="val 19577"/>
                <a:gd name="adj2" fmla="val 19576"/>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71" name="Title 1">
            <a:extLst>
              <a:ext uri="{FF2B5EF4-FFF2-40B4-BE49-F238E27FC236}">
                <a16:creationId xmlns:a16="http://schemas.microsoft.com/office/drawing/2014/main" id="{F2D871E6-7045-F4D3-1946-1E33FAFC891C}"/>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FF00"/>
                </a:solidFill>
              </a:rPr>
              <a:t>Coherent</a:t>
            </a:r>
            <a:r>
              <a:rPr lang="en-US" b="1" dirty="0">
                <a:solidFill>
                  <a:srgbClr val="FFC000"/>
                </a:solidFill>
              </a:rPr>
              <a:t> iterative phase conjugation</a:t>
            </a:r>
          </a:p>
        </p:txBody>
      </p:sp>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F8A20C67-BDE7-8CE6-650F-0463D221FBD7}"/>
                  </a:ext>
                </a:extLst>
              </p:cNvPr>
              <p:cNvSpPr txBox="1"/>
              <p:nvPr/>
            </p:nvSpPr>
            <p:spPr>
              <a:xfrm>
                <a:off x="6535252" y="5972399"/>
                <a:ext cx="1503014" cy="73866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ea typeface="Cambria Math" panose="02040503050406030204" pitchFamily="18" charset="0"/>
                            </a:rPr>
                            <m:t>𝑻</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2</m:t>
                          </m:r>
                        </m:sub>
                      </m:sSub>
                      <m:r>
                        <a:rPr lang="en-US" sz="2800" b="0" i="1" smtClean="0">
                          <a:solidFill>
                            <a:schemeClr val="bg1"/>
                          </a:solidFill>
                          <a:latin typeface="Cambria Math" panose="02040503050406030204" pitchFamily="18" charset="0"/>
                        </a:rPr>
                        <m:t>)</m:t>
                      </m:r>
                    </m:oMath>
                  </m:oMathPara>
                </a14:m>
                <a:endParaRPr lang="en-US" sz="2800" b="0" dirty="0">
                  <a:solidFill>
                    <a:schemeClr val="bg1"/>
                  </a:solidFill>
                </a:endParaRPr>
              </a:p>
              <a:p>
                <a:pPr algn="ctr"/>
                <a:endParaRPr lang="en-US" sz="2000" dirty="0"/>
              </a:p>
            </p:txBody>
          </p:sp>
        </mc:Choice>
        <mc:Fallback xmlns="">
          <p:sp>
            <p:nvSpPr>
              <p:cNvPr id="190" name="TextBox 189">
                <a:extLst>
                  <a:ext uri="{FF2B5EF4-FFF2-40B4-BE49-F238E27FC236}">
                    <a16:creationId xmlns:a16="http://schemas.microsoft.com/office/drawing/2014/main" id="{F8A20C67-BDE7-8CE6-650F-0463D221FBD7}"/>
                  </a:ext>
                </a:extLst>
              </p:cNvPr>
              <p:cNvSpPr txBox="1">
                <a:spLocks noRot="1" noChangeAspect="1" noMove="1" noResize="1" noEditPoints="1" noAdjustHandles="1" noChangeArrowheads="1" noChangeShapeType="1" noTextEdit="1"/>
              </p:cNvSpPr>
              <p:nvPr/>
            </p:nvSpPr>
            <p:spPr>
              <a:xfrm>
                <a:off x="6535252" y="5972399"/>
                <a:ext cx="1503014" cy="73866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B020900E-8DA6-A473-031F-6A9335E8DF63}"/>
                  </a:ext>
                </a:extLst>
              </p:cNvPr>
              <p:cNvSpPr txBox="1"/>
              <p:nvPr/>
            </p:nvSpPr>
            <p:spPr>
              <a:xfrm>
                <a:off x="3306377" y="2826352"/>
                <a:ext cx="2281813" cy="64633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3</m:t>
                              </m:r>
                            </m:sub>
                          </m:sSub>
                          <m:r>
                            <a:rPr lang="en-US" sz="2800" b="1" i="1"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ea typeface="Cambria Math" panose="02040503050406030204" pitchFamily="18" charset="0"/>
                            </a:rPr>
                            <m:t>𝑻</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𝑢</m:t>
                          </m:r>
                        </m:e>
                        <m:sub>
                          <m:r>
                            <a:rPr lang="en-US" sz="2800" b="0" i="1" smtClean="0">
                              <a:solidFill>
                                <a:schemeClr val="bg1"/>
                              </a:solidFill>
                              <a:latin typeface="Cambria Math" panose="02040503050406030204" pitchFamily="18" charset="0"/>
                            </a:rPr>
                            <m:t>2</m:t>
                          </m:r>
                        </m:sub>
                      </m:sSub>
                      <m:r>
                        <a:rPr lang="en-US" sz="2800" b="0" i="1" smtClean="0">
                          <a:solidFill>
                            <a:schemeClr val="bg1"/>
                          </a:solidFill>
                          <a:latin typeface="Cambria Math" panose="02040503050406030204" pitchFamily="18" charset="0"/>
                        </a:rPr>
                        <m:t>)</m:t>
                      </m:r>
                    </m:oMath>
                  </m:oMathPara>
                </a14:m>
                <a:endParaRPr lang="en-US" sz="2800" b="0" dirty="0">
                  <a:solidFill>
                    <a:schemeClr val="bg1"/>
                  </a:solidFill>
                </a:endParaRPr>
              </a:p>
              <a:p>
                <a:pPr algn="ctr"/>
                <a:endParaRPr lang="en-US" sz="1400" dirty="0"/>
              </a:p>
            </p:txBody>
          </p:sp>
        </mc:Choice>
        <mc:Fallback xmlns="">
          <p:sp>
            <p:nvSpPr>
              <p:cNvPr id="194" name="TextBox 193">
                <a:extLst>
                  <a:ext uri="{FF2B5EF4-FFF2-40B4-BE49-F238E27FC236}">
                    <a16:creationId xmlns:a16="http://schemas.microsoft.com/office/drawing/2014/main" id="{B020900E-8DA6-A473-031F-6A9335E8DF63}"/>
                  </a:ext>
                </a:extLst>
              </p:cNvPr>
              <p:cNvSpPr txBox="1">
                <a:spLocks noRot="1" noChangeAspect="1" noMove="1" noResize="1" noEditPoints="1" noAdjustHandles="1" noChangeArrowheads="1" noChangeShapeType="1" noTextEdit="1"/>
              </p:cNvSpPr>
              <p:nvPr/>
            </p:nvSpPr>
            <p:spPr>
              <a:xfrm>
                <a:off x="3306377" y="2826352"/>
                <a:ext cx="2281813" cy="646331"/>
              </a:xfrm>
              <a:prstGeom prst="rect">
                <a:avLst/>
              </a:prstGeom>
              <a:blipFill>
                <a:blip r:embed="rId9"/>
                <a:stretch>
                  <a:fillRect/>
                </a:stretch>
              </a:blipFill>
            </p:spPr>
            <p:txBody>
              <a:bodyPr/>
              <a:lstStyle/>
              <a:p>
                <a:r>
                  <a:rPr lang="en-US">
                    <a:noFill/>
                  </a:rPr>
                  <a:t> </a:t>
                </a:r>
              </a:p>
            </p:txBody>
          </p:sp>
        </mc:Fallback>
      </mc:AlternateContent>
      <p:grpSp>
        <p:nvGrpSpPr>
          <p:cNvPr id="195" name="Group 194">
            <a:extLst>
              <a:ext uri="{FF2B5EF4-FFF2-40B4-BE49-F238E27FC236}">
                <a16:creationId xmlns:a16="http://schemas.microsoft.com/office/drawing/2014/main" id="{D01CBC23-B52E-7AC4-D6A3-8A25C9F70417}"/>
              </a:ext>
            </a:extLst>
          </p:cNvPr>
          <p:cNvGrpSpPr/>
          <p:nvPr/>
        </p:nvGrpSpPr>
        <p:grpSpPr>
          <a:xfrm>
            <a:off x="113009" y="3665400"/>
            <a:ext cx="2792895" cy="865827"/>
            <a:chOff x="5744807" y="4234567"/>
            <a:chExt cx="3393230" cy="788288"/>
          </a:xfrm>
        </p:grpSpPr>
        <p:sp>
          <p:nvSpPr>
            <p:cNvPr id="198" name="TextBox 197">
              <a:extLst>
                <a:ext uri="{FF2B5EF4-FFF2-40B4-BE49-F238E27FC236}">
                  <a16:creationId xmlns:a16="http://schemas.microsoft.com/office/drawing/2014/main" id="{1F0FBC86-1091-7802-770E-8E1950173091}"/>
                </a:ext>
              </a:extLst>
            </p:cNvPr>
            <p:cNvSpPr txBox="1"/>
            <p:nvPr/>
          </p:nvSpPr>
          <p:spPr>
            <a:xfrm>
              <a:off x="5744807" y="4234567"/>
              <a:ext cx="3393230" cy="756577"/>
            </a:xfrm>
            <a:prstGeom prst="rect">
              <a:avLst/>
            </a:prstGeom>
            <a:noFill/>
          </p:spPr>
          <p:txBody>
            <a:bodyPr wrap="square">
              <a:spAutoFit/>
            </a:bodyPr>
            <a:lstStyle/>
            <a:p>
              <a:endParaRPr lang="en-US" sz="800" b="1" dirty="0">
                <a:solidFill>
                  <a:schemeClr val="bg1"/>
                </a:solidFill>
                <a:latin typeface="+mn-lt"/>
              </a:endParaRPr>
            </a:p>
            <a:p>
              <a:r>
                <a:rPr lang="en-US" sz="2000" dirty="0">
                  <a:solidFill>
                    <a:schemeClr val="bg1"/>
                  </a:solidFill>
                  <a:latin typeface="+mn-lt"/>
                </a:rPr>
                <a:t>Use</a:t>
              </a:r>
              <a:r>
                <a:rPr lang="en-US" sz="2000" b="1" dirty="0">
                  <a:solidFill>
                    <a:schemeClr val="bg1"/>
                  </a:solidFill>
                  <a:latin typeface="+mn-lt"/>
                </a:rPr>
                <a:t> </a:t>
              </a:r>
              <a:r>
                <a:rPr lang="en-US" sz="2000" b="1" dirty="0">
                  <a:solidFill>
                    <a:srgbClr val="FFFF00"/>
                  </a:solidFill>
                  <a:latin typeface="+mn-lt"/>
                </a:rPr>
                <a:t>power algorithm</a:t>
              </a:r>
              <a:r>
                <a:rPr lang="en-US" sz="2000" dirty="0">
                  <a:solidFill>
                    <a:srgbClr val="FFFF00"/>
                  </a:solidFill>
                  <a:latin typeface="+mn-lt"/>
                </a:rPr>
                <a:t> </a:t>
              </a:r>
              <a:r>
                <a:rPr lang="en-US" sz="2000" dirty="0">
                  <a:solidFill>
                    <a:schemeClr val="bg1"/>
                  </a:solidFill>
                  <a:latin typeface="+mn-lt"/>
                </a:rPr>
                <a:t>to compute eigenvectors.</a:t>
              </a:r>
              <a:endParaRPr lang="he-IL" sz="2000" dirty="0">
                <a:solidFill>
                  <a:schemeClr val="bg1"/>
                </a:solidFill>
                <a:latin typeface="+mn-lt"/>
              </a:endParaRPr>
            </a:p>
          </p:txBody>
        </p:sp>
        <p:sp>
          <p:nvSpPr>
            <p:cNvPr id="199" name="Rectangle 198">
              <a:extLst>
                <a:ext uri="{FF2B5EF4-FFF2-40B4-BE49-F238E27FC236}">
                  <a16:creationId xmlns:a16="http://schemas.microsoft.com/office/drawing/2014/main" id="{23E54BF0-3281-6CFF-4D9D-1EECB363048B}"/>
                </a:ext>
              </a:extLst>
            </p:cNvPr>
            <p:cNvSpPr/>
            <p:nvPr/>
          </p:nvSpPr>
          <p:spPr>
            <a:xfrm>
              <a:off x="5745123" y="4339287"/>
              <a:ext cx="3190657" cy="68356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200" name="TextBox 199">
            <a:extLst>
              <a:ext uri="{FF2B5EF4-FFF2-40B4-BE49-F238E27FC236}">
                <a16:creationId xmlns:a16="http://schemas.microsoft.com/office/drawing/2014/main" id="{A31B711F-C562-D8D9-5EE4-163914674EAB}"/>
              </a:ext>
            </a:extLst>
          </p:cNvPr>
          <p:cNvSpPr txBox="1"/>
          <p:nvPr/>
        </p:nvSpPr>
        <p:spPr>
          <a:xfrm>
            <a:off x="-38198" y="1214534"/>
            <a:ext cx="3058543" cy="1015663"/>
          </a:xfrm>
          <a:prstGeom prst="rect">
            <a:avLst/>
          </a:prstGeom>
          <a:noFill/>
        </p:spPr>
        <p:txBody>
          <a:bodyPr wrap="square" rtlCol="0">
            <a:spAutoFit/>
          </a:bodyPr>
          <a:lstStyle/>
          <a:p>
            <a:pPr algn="ctr"/>
            <a:r>
              <a:rPr lang="en-US" sz="2000" b="1" dirty="0">
                <a:solidFill>
                  <a:schemeClr val="bg1"/>
                </a:solidFill>
                <a:latin typeface="+mn-lt"/>
              </a:rPr>
              <a:t>Focusing wavefront is an </a:t>
            </a:r>
            <a:r>
              <a:rPr lang="en-US" sz="2000" b="1" dirty="0">
                <a:solidFill>
                  <a:srgbClr val="FFFF00"/>
                </a:solidFill>
                <a:latin typeface="+mn-lt"/>
              </a:rPr>
              <a:t>eigenvector</a:t>
            </a:r>
            <a:r>
              <a:rPr lang="en-US" sz="2000" b="1" dirty="0">
                <a:solidFill>
                  <a:schemeClr val="bg1"/>
                </a:solidFill>
                <a:latin typeface="+mn-lt"/>
              </a:rPr>
              <a:t> of transmission matrix</a:t>
            </a:r>
          </a:p>
        </p:txBody>
      </p:sp>
      <p:sp>
        <p:nvSpPr>
          <p:cNvPr id="231" name="TextBox 230">
            <a:extLst>
              <a:ext uri="{FF2B5EF4-FFF2-40B4-BE49-F238E27FC236}">
                <a16:creationId xmlns:a16="http://schemas.microsoft.com/office/drawing/2014/main" id="{A354202E-8C96-5D5F-9734-0EB606A968A2}"/>
              </a:ext>
            </a:extLst>
          </p:cNvPr>
          <p:cNvSpPr txBox="1"/>
          <p:nvPr/>
        </p:nvSpPr>
        <p:spPr>
          <a:xfrm>
            <a:off x="94721" y="812526"/>
            <a:ext cx="3269672" cy="400110"/>
          </a:xfrm>
          <a:prstGeom prst="rect">
            <a:avLst/>
          </a:prstGeom>
          <a:noFill/>
        </p:spPr>
        <p:txBody>
          <a:bodyPr wrap="square">
            <a:spAutoFit/>
          </a:bodyPr>
          <a:lstStyle/>
          <a:p>
            <a:r>
              <a:rPr lang="en-US" sz="2000" b="1" dirty="0">
                <a:solidFill>
                  <a:schemeClr val="bg1"/>
                </a:solidFill>
                <a:latin typeface="+mn-lt"/>
              </a:rPr>
              <a:t>Phase conjugation principle: </a:t>
            </a:r>
            <a:endParaRPr lang="he-IL" sz="2000" b="1" dirty="0">
              <a:solidFill>
                <a:schemeClr val="bg1"/>
              </a:solidFill>
              <a:latin typeface="+mn-lt"/>
            </a:endParaRPr>
          </a:p>
        </p:txBody>
      </p:sp>
      <p:grpSp>
        <p:nvGrpSpPr>
          <p:cNvPr id="232" name="Group 231">
            <a:extLst>
              <a:ext uri="{FF2B5EF4-FFF2-40B4-BE49-F238E27FC236}">
                <a16:creationId xmlns:a16="http://schemas.microsoft.com/office/drawing/2014/main" id="{C9F194EF-B0E3-63F7-7CC8-BD93B6A296BD}"/>
              </a:ext>
            </a:extLst>
          </p:cNvPr>
          <p:cNvGrpSpPr/>
          <p:nvPr/>
        </p:nvGrpSpPr>
        <p:grpSpPr>
          <a:xfrm rot="19681324">
            <a:off x="173444" y="5383153"/>
            <a:ext cx="3265790" cy="1087597"/>
            <a:chOff x="10041217" y="4496994"/>
            <a:chExt cx="2182107" cy="909020"/>
          </a:xfrm>
        </p:grpSpPr>
        <p:sp>
          <p:nvSpPr>
            <p:cNvPr id="233" name="Oval 232">
              <a:extLst>
                <a:ext uri="{FF2B5EF4-FFF2-40B4-BE49-F238E27FC236}">
                  <a16:creationId xmlns:a16="http://schemas.microsoft.com/office/drawing/2014/main" id="{57ACD860-CFB2-1D4A-B50F-3ACE82597925}"/>
                </a:ext>
              </a:extLst>
            </p:cNvPr>
            <p:cNvSpPr/>
            <p:nvPr/>
          </p:nvSpPr>
          <p:spPr>
            <a:xfrm rot="1185560">
              <a:off x="10041217" y="4496994"/>
              <a:ext cx="2182107" cy="909020"/>
            </a:xfrm>
            <a:prstGeom prst="ellipse">
              <a:avLst/>
            </a:prstGeom>
            <a:solidFill>
              <a:srgbClr val="FFFFCC"/>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xtBox 244">
              <a:extLst>
                <a:ext uri="{FF2B5EF4-FFF2-40B4-BE49-F238E27FC236}">
                  <a16:creationId xmlns:a16="http://schemas.microsoft.com/office/drawing/2014/main" id="{9746B269-83DE-2289-9825-90C8D36BE471}"/>
                </a:ext>
              </a:extLst>
            </p:cNvPr>
            <p:cNvSpPr txBox="1"/>
            <p:nvPr/>
          </p:nvSpPr>
          <p:spPr>
            <a:xfrm rot="1118466">
              <a:off x="10227477" y="4580868"/>
              <a:ext cx="1829393" cy="694552"/>
            </a:xfrm>
            <a:prstGeom prst="rect">
              <a:avLst/>
            </a:prstGeom>
            <a:noFill/>
          </p:spPr>
          <p:txBody>
            <a:bodyPr wrap="square" rtlCol="0">
              <a:spAutoFit/>
            </a:bodyPr>
            <a:lstStyle/>
            <a:p>
              <a:pPr algn="ctr"/>
              <a:r>
                <a:rPr lang="en-US" sz="2400" b="1" dirty="0">
                  <a:latin typeface="+mn-lt"/>
                </a:rPr>
                <a:t>Computation performed in optics</a:t>
              </a:r>
              <a:endParaRPr lang="en-US" sz="2400" dirty="0">
                <a:latin typeface="+mn-lt"/>
              </a:endParaRPr>
            </a:p>
          </p:txBody>
        </p:sp>
      </p:grpSp>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7ACA456F-13B3-1ADB-5E83-6A8243B02AB1}"/>
                  </a:ext>
                </a:extLst>
              </p:cNvPr>
              <p:cNvSpPr txBox="1"/>
              <p:nvPr/>
            </p:nvSpPr>
            <p:spPr>
              <a:xfrm>
                <a:off x="231845" y="4682588"/>
                <a:ext cx="72487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𝑢</m:t>
                          </m:r>
                        </m:e>
                        <m:sub>
                          <m:r>
                            <a:rPr lang="en-US" sz="2000" b="0" i="1" smtClean="0">
                              <a:solidFill>
                                <a:schemeClr val="bg1"/>
                              </a:solidFill>
                              <a:latin typeface="Cambria Math" panose="02040503050406030204" pitchFamily="18" charset="0"/>
                            </a:rPr>
                            <m:t>𝑜</m:t>
                          </m:r>
                        </m:sub>
                      </m:sSub>
                      <m:r>
                        <m:rPr>
                          <m:nor/>
                        </m:rPr>
                        <a:rPr lang="en-US" sz="2000" b="0" i="0" smtClean="0">
                          <a:solidFill>
                            <a:schemeClr val="bg1"/>
                          </a:solidFill>
                          <a:latin typeface="Cambria Math" panose="02040503050406030204" pitchFamily="18" charset="0"/>
                        </a:rPr>
                        <m:t>,</m:t>
                      </m:r>
                      <m:r>
                        <m:rPr>
                          <m:nor/>
                        </m:rPr>
                        <a:rPr lang="en-US" sz="2000" dirty="0">
                          <a:latin typeface="Arial" charset="0"/>
                          <a:cs typeface="Arial" charset="0"/>
                        </a:rPr>
                        <m:t>we</m:t>
                      </m:r>
                    </m:oMath>
                  </m:oMathPara>
                </a14:m>
                <a:endParaRPr lang="en-US" sz="2000" dirty="0"/>
              </a:p>
            </p:txBody>
          </p:sp>
        </mc:Choice>
        <mc:Fallback xmlns="">
          <p:sp>
            <p:nvSpPr>
              <p:cNvPr id="246" name="TextBox 245">
                <a:extLst>
                  <a:ext uri="{FF2B5EF4-FFF2-40B4-BE49-F238E27FC236}">
                    <a16:creationId xmlns:a16="http://schemas.microsoft.com/office/drawing/2014/main" id="{7ACA456F-13B3-1ADB-5E83-6A8243B02AB1}"/>
                  </a:ext>
                </a:extLst>
              </p:cNvPr>
              <p:cNvSpPr txBox="1">
                <a:spLocks noRot="1" noChangeAspect="1" noMove="1" noResize="1" noEditPoints="1" noAdjustHandles="1" noChangeArrowheads="1" noChangeShapeType="1" noTextEdit="1"/>
              </p:cNvSpPr>
              <p:nvPr/>
            </p:nvSpPr>
            <p:spPr>
              <a:xfrm>
                <a:off x="231845" y="4682588"/>
                <a:ext cx="724877" cy="307777"/>
              </a:xfrm>
              <a:prstGeom prst="rect">
                <a:avLst/>
              </a:prstGeom>
              <a:blipFill>
                <a:blip r:embed="rId11"/>
                <a:stretch>
                  <a:fillRect l="-3361" r="-4202"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6EF47385-679B-ED0F-5314-F8F6B900564A}"/>
                  </a:ext>
                </a:extLst>
              </p:cNvPr>
              <p:cNvSpPr txBox="1"/>
              <p:nvPr/>
            </p:nvSpPr>
            <p:spPr>
              <a:xfrm>
                <a:off x="601966" y="4682588"/>
                <a:ext cx="123700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bg1"/>
                          </a:solidFill>
                          <a:latin typeface="Cambria Math" panose="02040503050406030204" pitchFamily="18" charset="0"/>
                          <a:ea typeface="Cambria Math" panose="02040503050406030204" pitchFamily="18" charset="0"/>
                        </a:rPr>
                        <m:t>𝑻</m:t>
                      </m:r>
                      <m:d>
                        <m:dPr>
                          <m:ctrlPr>
                            <a:rPr lang="en-US" sz="2000" b="0" i="1" smtClean="0">
                              <a:solidFill>
                                <a:schemeClr val="bg1"/>
                              </a:solidFill>
                              <a:latin typeface="Cambria Math" panose="02040503050406030204" pitchFamily="18" charset="0"/>
                            </a:rPr>
                          </m:ctrlPr>
                        </m:dPr>
                        <m:e>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𝑢</m:t>
                              </m:r>
                            </m:e>
                            <m:sub>
                              <m:r>
                                <a:rPr lang="en-US" sz="2000" b="0" i="1" smtClean="0">
                                  <a:solidFill>
                                    <a:schemeClr val="bg1"/>
                                  </a:solidFill>
                                  <a:latin typeface="Cambria Math" panose="02040503050406030204" pitchFamily="18" charset="0"/>
                                </a:rPr>
                                <m:t>𝑜</m:t>
                              </m:r>
                            </m:sub>
                          </m:sSub>
                        </m:e>
                      </m:d>
                      <m:r>
                        <a:rPr lang="en-US" sz="2000" b="0" i="1" smtClean="0">
                          <a:solidFill>
                            <a:schemeClr val="bg1"/>
                          </a:solidFill>
                          <a:latin typeface="Cambria Math" panose="02040503050406030204" pitchFamily="18" charset="0"/>
                        </a:rPr>
                        <m:t>,</m:t>
                      </m:r>
                      <m:r>
                        <m:rPr>
                          <m:nor/>
                        </m:rPr>
                        <a:rPr lang="en-US" sz="2000" dirty="0">
                          <a:latin typeface="Arial" charset="0"/>
                          <a:cs typeface="Arial" charset="0"/>
                        </a:rPr>
                        <m:t> </m:t>
                      </m:r>
                      <m:r>
                        <m:rPr>
                          <m:nor/>
                        </m:rPr>
                        <a:rPr lang="en-US" sz="2000" dirty="0">
                          <a:latin typeface="Arial" charset="0"/>
                          <a:cs typeface="Arial" charset="0"/>
                        </a:rPr>
                        <m:t>we</m:t>
                      </m:r>
                    </m:oMath>
                  </m:oMathPara>
                </a14:m>
                <a:endParaRPr lang="en-US" sz="2000" dirty="0"/>
              </a:p>
            </p:txBody>
          </p:sp>
        </mc:Choice>
        <mc:Fallback xmlns="">
          <p:sp>
            <p:nvSpPr>
              <p:cNvPr id="247" name="TextBox 246">
                <a:extLst>
                  <a:ext uri="{FF2B5EF4-FFF2-40B4-BE49-F238E27FC236}">
                    <a16:creationId xmlns:a16="http://schemas.microsoft.com/office/drawing/2014/main" id="{6EF47385-679B-ED0F-5314-F8F6B900564A}"/>
                  </a:ext>
                </a:extLst>
              </p:cNvPr>
              <p:cNvSpPr txBox="1">
                <a:spLocks noRot="1" noChangeAspect="1" noMove="1" noResize="1" noEditPoints="1" noAdjustHandles="1" noChangeArrowheads="1" noChangeShapeType="1" noTextEdit="1"/>
              </p:cNvSpPr>
              <p:nvPr/>
            </p:nvSpPr>
            <p:spPr>
              <a:xfrm>
                <a:off x="601966" y="4682588"/>
                <a:ext cx="1237005" cy="307777"/>
              </a:xfrm>
              <a:prstGeom prst="rect">
                <a:avLst/>
              </a:prstGeom>
              <a:blipFill>
                <a:blip r:embed="rId12"/>
                <a:stretch>
                  <a:fillRect l="-2956" r="-985"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B691AEFE-D756-6554-70D2-5D5691F3425C}"/>
                  </a:ext>
                </a:extLst>
              </p:cNvPr>
              <p:cNvSpPr txBox="1"/>
              <p:nvPr/>
            </p:nvSpPr>
            <p:spPr>
              <a:xfrm>
                <a:off x="1357985" y="4682588"/>
                <a:ext cx="200946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bg1"/>
                          </a:solidFill>
                          <a:latin typeface="Cambria Math" panose="02040503050406030204" pitchFamily="18" charset="0"/>
                          <a:ea typeface="Cambria Math" panose="02040503050406030204" pitchFamily="18" charset="0"/>
                        </a:rPr>
                        <m:t>𝑻</m:t>
                      </m:r>
                      <m:r>
                        <a:rPr lang="en-US" sz="2000" b="0" i="1" smtClean="0">
                          <a:solidFill>
                            <a:schemeClr val="bg1"/>
                          </a:solidFill>
                          <a:latin typeface="Cambria Math" panose="02040503050406030204" pitchFamily="18" charset="0"/>
                          <a:ea typeface="Cambria Math" panose="02040503050406030204" pitchFamily="18" charset="0"/>
                        </a:rPr>
                        <m:t>(</m:t>
                      </m:r>
                      <m:r>
                        <a:rPr lang="en-US" sz="2000" b="1" i="1" smtClean="0">
                          <a:solidFill>
                            <a:schemeClr val="bg1"/>
                          </a:solidFill>
                          <a:latin typeface="Cambria Math" panose="02040503050406030204" pitchFamily="18" charset="0"/>
                          <a:ea typeface="Cambria Math" panose="02040503050406030204" pitchFamily="18" charset="0"/>
                        </a:rPr>
                        <m:t>𝑻</m:t>
                      </m:r>
                      <m:r>
                        <a:rPr lang="en-US" sz="2000" b="0" i="1" smtClean="0">
                          <a:solidFill>
                            <a:schemeClr val="bg1"/>
                          </a:solidFill>
                          <a:latin typeface="Cambria Math" panose="02040503050406030204" pitchFamily="18" charset="0"/>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𝑢</m:t>
                          </m:r>
                        </m:e>
                        <m:sub>
                          <m:r>
                            <a:rPr lang="en-US" sz="2000" b="0" i="1" smtClean="0">
                              <a:solidFill>
                                <a:schemeClr val="bg1"/>
                              </a:solidFill>
                              <a:latin typeface="Cambria Math" panose="02040503050406030204" pitchFamily="18" charset="0"/>
                            </a:rPr>
                            <m:t>𝑜</m:t>
                          </m:r>
                        </m:sub>
                      </m:sSub>
                      <m:r>
                        <a:rPr lang="en-US" sz="2000" b="0" i="1" smtClean="0">
                          <a:solidFill>
                            <a:schemeClr val="bg1"/>
                          </a:solidFill>
                          <a:latin typeface="Cambria Math" panose="02040503050406030204" pitchFamily="18" charset="0"/>
                        </a:rPr>
                        <m:t>)</m:t>
                      </m:r>
                      <m:r>
                        <m:rPr>
                          <m:nor/>
                        </m:rPr>
                        <a:rPr lang="en-US" sz="2000" b="0" i="0"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m:t>
                      </m:r>
                      <m:r>
                        <m:rPr>
                          <m:nor/>
                        </m:rPr>
                        <a:rPr lang="en-US" sz="2000" dirty="0">
                          <a:latin typeface="Arial" charset="0"/>
                          <a:cs typeface="Arial" charset="0"/>
                        </a:rPr>
                        <m:t>:  </m:t>
                      </m:r>
                      <m:r>
                        <m:rPr>
                          <m:nor/>
                        </m:rPr>
                        <a:rPr lang="en-US" sz="2000" dirty="0">
                          <a:latin typeface="Arial" charset="0"/>
                          <a:cs typeface="Arial" charset="0"/>
                        </a:rPr>
                        <m:t>we</m:t>
                      </m:r>
                    </m:oMath>
                  </m:oMathPara>
                </a14:m>
                <a:endParaRPr lang="en-US" sz="2000" dirty="0"/>
              </a:p>
            </p:txBody>
          </p:sp>
        </mc:Choice>
        <mc:Fallback xmlns="">
          <p:sp>
            <p:nvSpPr>
              <p:cNvPr id="248" name="TextBox 247">
                <a:extLst>
                  <a:ext uri="{FF2B5EF4-FFF2-40B4-BE49-F238E27FC236}">
                    <a16:creationId xmlns:a16="http://schemas.microsoft.com/office/drawing/2014/main" id="{B691AEFE-D756-6554-70D2-5D5691F3425C}"/>
                  </a:ext>
                </a:extLst>
              </p:cNvPr>
              <p:cNvSpPr txBox="1">
                <a:spLocks noRot="1" noChangeAspect="1" noMove="1" noResize="1" noEditPoints="1" noAdjustHandles="1" noChangeArrowheads="1" noChangeShapeType="1" noTextEdit="1"/>
              </p:cNvSpPr>
              <p:nvPr/>
            </p:nvSpPr>
            <p:spPr>
              <a:xfrm>
                <a:off x="1357985" y="4682588"/>
                <a:ext cx="2009461" cy="307777"/>
              </a:xfrm>
              <a:prstGeom prst="rect">
                <a:avLst/>
              </a:prstGeom>
              <a:blipFill>
                <a:blip r:embed="rId13"/>
                <a:stretch>
                  <a:fillRect l="-1216" r="-304" b="-37255"/>
                </a:stretch>
              </a:blipFill>
            </p:spPr>
            <p:txBody>
              <a:bodyPr/>
              <a:lstStyle/>
              <a:p>
                <a:r>
                  <a:rPr lang="en-US">
                    <a:noFill/>
                  </a:rPr>
                  <a:t> </a:t>
                </a:r>
              </a:p>
            </p:txBody>
          </p:sp>
        </mc:Fallback>
      </mc:AlternateContent>
      <p:grpSp>
        <p:nvGrpSpPr>
          <p:cNvPr id="227" name="Group 226">
            <a:extLst>
              <a:ext uri="{FF2B5EF4-FFF2-40B4-BE49-F238E27FC236}">
                <a16:creationId xmlns:a16="http://schemas.microsoft.com/office/drawing/2014/main" id="{6AADA598-6AE6-2508-2BFA-CC2AA214D18F}"/>
              </a:ext>
            </a:extLst>
          </p:cNvPr>
          <p:cNvGrpSpPr/>
          <p:nvPr/>
        </p:nvGrpSpPr>
        <p:grpSpPr>
          <a:xfrm rot="695755">
            <a:off x="8299933" y="3679735"/>
            <a:ext cx="3555320" cy="768804"/>
            <a:chOff x="5733009" y="5862741"/>
            <a:chExt cx="2622599" cy="768804"/>
          </a:xfrm>
        </p:grpSpPr>
        <p:sp>
          <p:nvSpPr>
            <p:cNvPr id="228" name="Oval 227">
              <a:extLst>
                <a:ext uri="{FF2B5EF4-FFF2-40B4-BE49-F238E27FC236}">
                  <a16:creationId xmlns:a16="http://schemas.microsoft.com/office/drawing/2014/main" id="{2A78A487-3E2F-DB1E-4B59-D365C6FBEA38}"/>
                </a:ext>
              </a:extLst>
            </p:cNvPr>
            <p:cNvSpPr/>
            <p:nvPr/>
          </p:nvSpPr>
          <p:spPr>
            <a:xfrm>
              <a:off x="5811789" y="5862741"/>
              <a:ext cx="2505113" cy="768804"/>
            </a:xfrm>
            <a:prstGeom prst="ellipse">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228">
              <a:extLst>
                <a:ext uri="{FF2B5EF4-FFF2-40B4-BE49-F238E27FC236}">
                  <a16:creationId xmlns:a16="http://schemas.microsoft.com/office/drawing/2014/main" id="{6D37A94A-7716-6A5A-6613-7D7649DE5DC0}"/>
                </a:ext>
              </a:extLst>
            </p:cNvPr>
            <p:cNvSpPr txBox="1"/>
            <p:nvPr/>
          </p:nvSpPr>
          <p:spPr>
            <a:xfrm>
              <a:off x="5733009" y="6009719"/>
              <a:ext cx="2622599" cy="461665"/>
            </a:xfrm>
            <a:prstGeom prst="rect">
              <a:avLst/>
            </a:prstGeom>
            <a:noFill/>
          </p:spPr>
          <p:txBody>
            <a:bodyPr wrap="square" rtlCol="0">
              <a:spAutoFit/>
            </a:bodyPr>
            <a:lstStyle/>
            <a:p>
              <a:pPr algn="ctr"/>
              <a:r>
                <a:rPr lang="en-US" sz="2400" b="1" dirty="0">
                  <a:latin typeface="+mn-lt"/>
                </a:rPr>
                <a:t>Rapid convergence</a:t>
              </a:r>
            </a:p>
          </p:txBody>
        </p:sp>
      </p:grpSp>
      <p:sp>
        <p:nvSpPr>
          <p:cNvPr id="234" name="TextBox 233">
            <a:extLst>
              <a:ext uri="{FF2B5EF4-FFF2-40B4-BE49-F238E27FC236}">
                <a16:creationId xmlns:a16="http://schemas.microsoft.com/office/drawing/2014/main" id="{71C03C4E-11DD-A80E-C4C6-CC4C086677D9}"/>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235" name="TextBox 234">
            <a:extLst>
              <a:ext uri="{FF2B5EF4-FFF2-40B4-BE49-F238E27FC236}">
                <a16:creationId xmlns:a16="http://schemas.microsoft.com/office/drawing/2014/main" id="{3AD565A1-7F55-14E7-F60D-FE78BC9C5267}"/>
              </a:ext>
            </a:extLst>
          </p:cNvPr>
          <p:cNvSpPr txBox="1"/>
          <p:nvPr/>
        </p:nvSpPr>
        <p:spPr>
          <a:xfrm>
            <a:off x="10652015" y="3125835"/>
            <a:ext cx="1475368" cy="646331"/>
          </a:xfrm>
          <a:prstGeom prst="rect">
            <a:avLst/>
          </a:prstGeom>
          <a:noFill/>
        </p:spPr>
        <p:txBody>
          <a:bodyPr wrap="square" rtlCol="1">
            <a:spAutoFit/>
          </a:bodyPr>
          <a:lstStyle/>
          <a:p>
            <a:pPr algn="ctr"/>
            <a:r>
              <a:rPr lang="en-US" dirty="0">
                <a:solidFill>
                  <a:srgbClr val="FF0000"/>
                </a:solidFill>
                <a:latin typeface="+mn-lt"/>
              </a:rPr>
              <a:t>Reflective particles</a:t>
            </a:r>
            <a:endParaRPr lang="he-IL" dirty="0">
              <a:solidFill>
                <a:srgbClr val="FF0000"/>
              </a:solidFill>
              <a:latin typeface="+mn-lt"/>
            </a:endParaRPr>
          </a:p>
        </p:txBody>
      </p:sp>
      <p:sp>
        <p:nvSpPr>
          <p:cNvPr id="236" name="Freeform 52">
            <a:extLst>
              <a:ext uri="{FF2B5EF4-FFF2-40B4-BE49-F238E27FC236}">
                <a16:creationId xmlns:a16="http://schemas.microsoft.com/office/drawing/2014/main" id="{9FDC2011-E043-D52B-CF47-184D4CEAA5E0}"/>
              </a:ext>
            </a:extLst>
          </p:cNvPr>
          <p:cNvSpPr/>
          <p:nvPr/>
        </p:nvSpPr>
        <p:spPr>
          <a:xfrm rot="15829775" flipH="1" flipV="1">
            <a:off x="10175348" y="2306691"/>
            <a:ext cx="1265443" cy="440716"/>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grpSp>
        <p:nvGrpSpPr>
          <p:cNvPr id="237" name="Group 236">
            <a:extLst>
              <a:ext uri="{FF2B5EF4-FFF2-40B4-BE49-F238E27FC236}">
                <a16:creationId xmlns:a16="http://schemas.microsoft.com/office/drawing/2014/main" id="{3F25F3C6-1740-1246-D17B-75B217E9EB61}"/>
              </a:ext>
            </a:extLst>
          </p:cNvPr>
          <p:cNvGrpSpPr/>
          <p:nvPr/>
        </p:nvGrpSpPr>
        <p:grpSpPr>
          <a:xfrm>
            <a:off x="-37913" y="2276946"/>
            <a:ext cx="3222850" cy="935441"/>
            <a:chOff x="600" y="3964661"/>
            <a:chExt cx="3222850" cy="935441"/>
          </a:xfrm>
        </p:grpSpPr>
        <p:pic>
          <p:nvPicPr>
            <p:cNvPr id="238" name="Picture 237">
              <a:extLst>
                <a:ext uri="{FF2B5EF4-FFF2-40B4-BE49-F238E27FC236}">
                  <a16:creationId xmlns:a16="http://schemas.microsoft.com/office/drawing/2014/main" id="{B7545064-131D-D464-5AFC-844B3F09E4A9}"/>
                </a:ext>
              </a:extLst>
            </p:cNvPr>
            <p:cNvPicPr>
              <a:picLocks noChangeAspect="1"/>
            </p:cNvPicPr>
            <p:nvPr/>
          </p:nvPicPr>
          <p:blipFill rotWithShape="1">
            <a:blip r:embed="rId6"/>
            <a:srcRect l="27703" t="30505" r="20793" b="16808"/>
            <a:stretch/>
          </p:blipFill>
          <p:spPr>
            <a:xfrm>
              <a:off x="2368193" y="4012935"/>
              <a:ext cx="855257" cy="855652"/>
            </a:xfrm>
            <a:prstGeom prst="rect">
              <a:avLst/>
            </a:prstGeom>
            <a:ln w="19050">
              <a:solidFill>
                <a:srgbClr val="FFC000"/>
              </a:solidFill>
            </a:ln>
          </p:spPr>
        </p:pic>
        <p:grpSp>
          <p:nvGrpSpPr>
            <p:cNvPr id="239" name="Group 238">
              <a:extLst>
                <a:ext uri="{FF2B5EF4-FFF2-40B4-BE49-F238E27FC236}">
                  <a16:creationId xmlns:a16="http://schemas.microsoft.com/office/drawing/2014/main" id="{77745077-6AFB-8452-E620-683AEB19F0F8}"/>
                </a:ext>
              </a:extLst>
            </p:cNvPr>
            <p:cNvGrpSpPr/>
            <p:nvPr/>
          </p:nvGrpSpPr>
          <p:grpSpPr>
            <a:xfrm>
              <a:off x="82819" y="4012935"/>
              <a:ext cx="907556" cy="887167"/>
              <a:chOff x="1723791" y="4684711"/>
              <a:chExt cx="907556" cy="887167"/>
            </a:xfrm>
          </p:grpSpPr>
          <p:pic>
            <p:nvPicPr>
              <p:cNvPr id="241" name="Picture 240">
                <a:extLst>
                  <a:ext uri="{FF2B5EF4-FFF2-40B4-BE49-F238E27FC236}">
                    <a16:creationId xmlns:a16="http://schemas.microsoft.com/office/drawing/2014/main" id="{42896B3A-BD27-6D8A-B89B-2490A5D9FD4F}"/>
                  </a:ext>
                </a:extLst>
              </p:cNvPr>
              <p:cNvPicPr>
                <a:picLocks noChangeAspect="1"/>
              </p:cNvPicPr>
              <p:nvPr/>
            </p:nvPicPr>
            <p:blipFill rotWithShape="1">
              <a:blip r:embed="rId7"/>
              <a:srcRect l="27114" t="31635" r="24269" b="19030"/>
              <a:stretch/>
            </p:blipFill>
            <p:spPr>
              <a:xfrm>
                <a:off x="1723791" y="4684711"/>
                <a:ext cx="847939" cy="887167"/>
              </a:xfrm>
              <a:prstGeom prst="rect">
                <a:avLst/>
              </a:prstGeom>
              <a:ln w="19050">
                <a:noFill/>
              </a:ln>
            </p:spPr>
          </p:pic>
          <p:sp>
            <p:nvSpPr>
              <p:cNvPr id="242" name="Rectangle 241">
                <a:extLst>
                  <a:ext uri="{FF2B5EF4-FFF2-40B4-BE49-F238E27FC236}">
                    <a16:creationId xmlns:a16="http://schemas.microsoft.com/office/drawing/2014/main" id="{4F375CE0-918C-0822-2E38-4CD316ED64FE}"/>
                  </a:ext>
                </a:extLst>
              </p:cNvPr>
              <p:cNvSpPr/>
              <p:nvPr/>
            </p:nvSpPr>
            <p:spPr>
              <a:xfrm>
                <a:off x="1776089" y="4701379"/>
                <a:ext cx="855258" cy="8595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40" name="TextBox 239">
                  <a:extLst>
                    <a:ext uri="{FF2B5EF4-FFF2-40B4-BE49-F238E27FC236}">
                      <a16:creationId xmlns:a16="http://schemas.microsoft.com/office/drawing/2014/main" id="{D280C724-5B34-B3FD-C327-D561BB2EFF80}"/>
                    </a:ext>
                  </a:extLst>
                </p:cNvPr>
                <p:cNvSpPr txBox="1"/>
                <p:nvPr/>
              </p:nvSpPr>
              <p:spPr>
                <a:xfrm>
                  <a:off x="600" y="3964661"/>
                  <a:ext cx="3117453"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solidFill>
                              <a:schemeClr val="bg1"/>
                            </a:solidFill>
                            <a:latin typeface="Cambria Math" panose="02040503050406030204" pitchFamily="18" charset="0"/>
                            <a:ea typeface="Cambria Math" panose="02040503050406030204" pitchFamily="18" charset="0"/>
                          </a:rPr>
                          <m:t>=</m:t>
                        </m:r>
                        <m:r>
                          <a:rPr lang="en-US" sz="4800" b="1" i="1" smtClean="0">
                            <a:solidFill>
                              <a:schemeClr val="bg1"/>
                            </a:solidFill>
                            <a:latin typeface="Cambria Math" panose="02040503050406030204" pitchFamily="18" charset="0"/>
                            <a:ea typeface="Cambria Math" panose="02040503050406030204" pitchFamily="18" charset="0"/>
                          </a:rPr>
                          <m:t>𝓣</m:t>
                        </m:r>
                      </m:oMath>
                    </m:oMathPara>
                  </a14:m>
                  <a:endParaRPr lang="en-US" sz="6000" b="1" dirty="0">
                    <a:solidFill>
                      <a:schemeClr val="bg1"/>
                    </a:solidFill>
                  </a:endParaRPr>
                </a:p>
              </p:txBody>
            </p:sp>
          </mc:Choice>
          <mc:Fallback xmlns="">
            <p:sp>
              <p:nvSpPr>
                <p:cNvPr id="240" name="TextBox 239">
                  <a:extLst>
                    <a:ext uri="{FF2B5EF4-FFF2-40B4-BE49-F238E27FC236}">
                      <a16:creationId xmlns:a16="http://schemas.microsoft.com/office/drawing/2014/main" id="{D280C724-5B34-B3FD-C327-D561BB2EFF80}"/>
                    </a:ext>
                  </a:extLst>
                </p:cNvPr>
                <p:cNvSpPr txBox="1">
                  <a:spLocks noRot="1" noChangeAspect="1" noMove="1" noResize="1" noEditPoints="1" noAdjustHandles="1" noChangeArrowheads="1" noChangeShapeType="1" noTextEdit="1"/>
                </p:cNvSpPr>
                <p:nvPr/>
              </p:nvSpPr>
              <p:spPr>
                <a:xfrm>
                  <a:off x="600" y="3964661"/>
                  <a:ext cx="3117453" cy="830997"/>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E8B04F93-CB06-7244-9429-71F5D9013E02}"/>
                  </a:ext>
                </a:extLst>
              </p:cNvPr>
              <p:cNvSpPr txBox="1"/>
              <p:nvPr/>
            </p:nvSpPr>
            <p:spPr>
              <a:xfrm>
                <a:off x="1945467" y="2173047"/>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43" name="TextBox 242">
                <a:extLst>
                  <a:ext uri="{FF2B5EF4-FFF2-40B4-BE49-F238E27FC236}">
                    <a16:creationId xmlns:a16="http://schemas.microsoft.com/office/drawing/2014/main" id="{E8B04F93-CB06-7244-9429-71F5D9013E02}"/>
                  </a:ext>
                </a:extLst>
              </p:cNvPr>
              <p:cNvSpPr txBox="1">
                <a:spLocks noRot="1" noChangeAspect="1" noMove="1" noResize="1" noEditPoints="1" noAdjustHandles="1" noChangeArrowheads="1" noChangeShapeType="1" noTextEdit="1"/>
              </p:cNvSpPr>
              <p:nvPr/>
            </p:nvSpPr>
            <p:spPr>
              <a:xfrm>
                <a:off x="1945467" y="2173047"/>
                <a:ext cx="334341" cy="101566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9309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wipe(right)">
                                      <p:cBhvr>
                                        <p:cTn id="15" dur="500"/>
                                        <p:tgtEl>
                                          <p:spTgt spid="2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09"/>
                                        </p:tgtEl>
                                        <p:attrNameLst>
                                          <p:attrName>style.visibility</p:attrName>
                                        </p:attrNameLst>
                                      </p:cBhvr>
                                      <p:to>
                                        <p:strVal val="visible"/>
                                      </p:to>
                                    </p:set>
                                    <p:animEffect transition="in" filter="wipe(right)">
                                      <p:cBhvr>
                                        <p:cTn id="18" dur="500"/>
                                        <p:tgtEl>
                                          <p:spTgt spid="20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7"/>
                                        </p:tgtEl>
                                        <p:attrNameLst>
                                          <p:attrName>style.visibility</p:attrName>
                                        </p:attrNameLst>
                                      </p:cBhvr>
                                      <p:to>
                                        <p:strVal val="visible"/>
                                      </p:to>
                                    </p:set>
                                    <p:animEffect transition="in" filter="wipe(left)">
                                      <p:cBhvr>
                                        <p:cTn id="23"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210" grpId="0"/>
      <p:bldP spid="2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extBox 247">
            <a:extLst>
              <a:ext uri="{FF2B5EF4-FFF2-40B4-BE49-F238E27FC236}">
                <a16:creationId xmlns:a16="http://schemas.microsoft.com/office/drawing/2014/main" id="{0390CFC6-BF1D-EE96-69AF-314AFC9A71B8}"/>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23</a:t>
            </a:fld>
            <a:endParaRPr lang="en-US" altLang="he-IL" dirty="0"/>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lvl="0">
              <a:defRPr/>
            </a:pPr>
            <a:r>
              <a:rPr lang="en-US" sz="1600" b="1" dirty="0">
                <a:solidFill>
                  <a:srgbClr val="FF0000"/>
                </a:solidFill>
                <a:latin typeface="+mn-lt"/>
              </a:rPr>
              <a:t>Output wavefront</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pPr lvl="0">
              <a:defRPr/>
            </a:pPr>
            <a:r>
              <a:rPr lang="en-US" sz="1600" b="1" dirty="0">
                <a:solidFill>
                  <a:srgbClr val="FFC000"/>
                </a:solidFill>
                <a:latin typeface="+mn-lt"/>
              </a:rPr>
              <a:t>Input wavefront</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Problems with coherent approach</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118" name="Group 117">
            <a:extLst>
              <a:ext uri="{FF2B5EF4-FFF2-40B4-BE49-F238E27FC236}">
                <a16:creationId xmlns:a16="http://schemas.microsoft.com/office/drawing/2014/main" id="{E462A0D0-7BDC-CB05-E4C6-874E492949EE}"/>
              </a:ext>
            </a:extLst>
          </p:cNvPr>
          <p:cNvGrpSpPr/>
          <p:nvPr/>
        </p:nvGrpSpPr>
        <p:grpSpPr>
          <a:xfrm rot="16200000" flipH="1" flipV="1">
            <a:off x="5862522" y="3771690"/>
            <a:ext cx="741367" cy="929372"/>
            <a:chOff x="5982385" y="1726473"/>
            <a:chExt cx="540328" cy="471200"/>
          </a:xfrm>
        </p:grpSpPr>
        <p:sp>
          <p:nvSpPr>
            <p:cNvPr id="119" name="Freeform: Shape 42">
              <a:extLst>
                <a:ext uri="{FF2B5EF4-FFF2-40B4-BE49-F238E27FC236}">
                  <a16:creationId xmlns:a16="http://schemas.microsoft.com/office/drawing/2014/main" id="{9CC41995-6F5E-8309-0207-90A4C555B20D}"/>
                </a:ext>
              </a:extLst>
            </p:cNvPr>
            <p:cNvSpPr/>
            <p:nvPr/>
          </p:nvSpPr>
          <p:spPr>
            <a:xfrm rot="16200000">
              <a:off x="6204404" y="1879363"/>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0" name="Freeform: Shape 42">
              <a:extLst>
                <a:ext uri="{FF2B5EF4-FFF2-40B4-BE49-F238E27FC236}">
                  <a16:creationId xmlns:a16="http://schemas.microsoft.com/office/drawing/2014/main" id="{F16BA2DC-C194-EC20-0B6B-CCEC1E1E2C0B}"/>
                </a:ext>
              </a:extLst>
            </p:cNvPr>
            <p:cNvSpPr/>
            <p:nvPr/>
          </p:nvSpPr>
          <p:spPr>
            <a:xfrm rot="16200000">
              <a:off x="5808656" y="1900202"/>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28" name="Group 127">
            <a:extLst>
              <a:ext uri="{FF2B5EF4-FFF2-40B4-BE49-F238E27FC236}">
                <a16:creationId xmlns:a16="http://schemas.microsoft.com/office/drawing/2014/main" id="{B2CC56E7-D578-01CD-3D6A-B60262D71DE4}"/>
              </a:ext>
            </a:extLst>
          </p:cNvPr>
          <p:cNvGrpSpPr/>
          <p:nvPr/>
        </p:nvGrpSpPr>
        <p:grpSpPr>
          <a:xfrm>
            <a:off x="6799873" y="4343885"/>
            <a:ext cx="2027986" cy="1552090"/>
            <a:chOff x="6799873" y="4343885"/>
            <a:chExt cx="2027986" cy="1552090"/>
          </a:xfrm>
        </p:grpSpPr>
        <p:pic>
          <p:nvPicPr>
            <p:cNvPr id="129" name="Picture 128">
              <a:extLst>
                <a:ext uri="{FF2B5EF4-FFF2-40B4-BE49-F238E27FC236}">
                  <a16:creationId xmlns:a16="http://schemas.microsoft.com/office/drawing/2014/main" id="{0D11CCA1-8D48-F30F-BE18-5623F580085A}"/>
                </a:ext>
              </a:extLst>
            </p:cNvPr>
            <p:cNvPicPr>
              <a:picLocks noChangeAspect="1"/>
            </p:cNvPicPr>
            <p:nvPr/>
          </p:nvPicPr>
          <p:blipFill rotWithShape="1">
            <a:blip r:embed="rId4">
              <a:extLst>
                <a:ext uri="{28A0092B-C50C-407E-A947-70E740481C1C}">
                  <a14:useLocalDpi xmlns:a14="http://schemas.microsoft.com/office/drawing/2010/main" val="0"/>
                </a:ext>
              </a:extLst>
            </a:blip>
            <a:srcRect l="8584" t="5894" r="24698" b="17557"/>
            <a:stretch/>
          </p:blipFill>
          <p:spPr>
            <a:xfrm>
              <a:off x="6799873" y="4343885"/>
              <a:ext cx="1620910" cy="1522083"/>
            </a:xfrm>
            <a:prstGeom prst="rect">
              <a:avLst/>
            </a:prstGeom>
          </p:spPr>
        </p:pic>
        <p:sp>
          <p:nvSpPr>
            <p:cNvPr id="130" name="TextBox 129">
              <a:extLst>
                <a:ext uri="{FF2B5EF4-FFF2-40B4-BE49-F238E27FC236}">
                  <a16:creationId xmlns:a16="http://schemas.microsoft.com/office/drawing/2014/main" id="{B4C33D3D-67FC-5F2E-5414-08E705BF9224}"/>
                </a:ext>
              </a:extLst>
            </p:cNvPr>
            <p:cNvSpPr txBox="1"/>
            <p:nvPr/>
          </p:nvSpPr>
          <p:spPr>
            <a:xfrm>
              <a:off x="7106874" y="4469893"/>
              <a:ext cx="1720985" cy="307777"/>
            </a:xfrm>
            <a:prstGeom prst="rect">
              <a:avLst/>
            </a:prstGeom>
            <a:noFill/>
            <a:ln>
              <a:noFill/>
            </a:ln>
          </p:spPr>
          <p:txBody>
            <a:bodyPr wrap="square" rtlCol="1">
              <a:spAutoFit/>
            </a:bodyPr>
            <a:lstStyle/>
            <a:p>
              <a:r>
                <a:rPr lang="en-US" sz="1400" b="1" dirty="0">
                  <a:solidFill>
                    <a:srgbClr val="FF0000"/>
                  </a:solidFill>
                </a:rPr>
                <a:t>output wave</a:t>
              </a:r>
            </a:p>
          </p:txBody>
        </p:sp>
        <p:sp>
          <p:nvSpPr>
            <p:cNvPr id="131" name="Rectangle 130">
              <a:extLst>
                <a:ext uri="{FF2B5EF4-FFF2-40B4-BE49-F238E27FC236}">
                  <a16:creationId xmlns:a16="http://schemas.microsoft.com/office/drawing/2014/main" id="{ED4D0C85-CBA9-9722-342F-BDCF7AAC43DF}"/>
                </a:ext>
              </a:extLst>
            </p:cNvPr>
            <p:cNvSpPr/>
            <p:nvPr/>
          </p:nvSpPr>
          <p:spPr>
            <a:xfrm>
              <a:off x="7066365" y="4525569"/>
              <a:ext cx="1387073" cy="137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32" name="Group 31">
            <a:extLst>
              <a:ext uri="{FF2B5EF4-FFF2-40B4-BE49-F238E27FC236}">
                <a16:creationId xmlns:a16="http://schemas.microsoft.com/office/drawing/2014/main" id="{90749D92-1430-9593-1D1D-E45FD96608B9}"/>
              </a:ext>
            </a:extLst>
          </p:cNvPr>
          <p:cNvGrpSpPr/>
          <p:nvPr/>
        </p:nvGrpSpPr>
        <p:grpSpPr>
          <a:xfrm>
            <a:off x="3886509" y="2583510"/>
            <a:ext cx="1562355" cy="1464594"/>
            <a:chOff x="3886509" y="2583510"/>
            <a:chExt cx="1562355" cy="1464594"/>
          </a:xfrm>
        </p:grpSpPr>
        <p:pic>
          <p:nvPicPr>
            <p:cNvPr id="134" name="Picture 133">
              <a:extLst>
                <a:ext uri="{FF2B5EF4-FFF2-40B4-BE49-F238E27FC236}">
                  <a16:creationId xmlns:a16="http://schemas.microsoft.com/office/drawing/2014/main" id="{451A5ED9-BF80-975E-8791-320D03ACF090}"/>
                </a:ext>
              </a:extLst>
            </p:cNvPr>
            <p:cNvPicPr>
              <a:picLocks/>
            </p:cNvPicPr>
            <p:nvPr/>
          </p:nvPicPr>
          <p:blipFill rotWithShape="1">
            <a:blip r:embed="rId5">
              <a:extLst>
                <a:ext uri="{28A0092B-C50C-407E-A947-70E740481C1C}">
                  <a14:useLocalDpi xmlns:a14="http://schemas.microsoft.com/office/drawing/2010/main" val="0"/>
                </a:ext>
              </a:extLst>
            </a:blip>
            <a:srcRect l="12162" t="11460" r="20076" b="19718"/>
            <a:stretch/>
          </p:blipFill>
          <p:spPr>
            <a:xfrm>
              <a:off x="3886509" y="2583510"/>
              <a:ext cx="1562355" cy="1457355"/>
            </a:xfrm>
            <a:prstGeom prst="rect">
              <a:avLst/>
            </a:prstGeom>
          </p:spPr>
        </p:pic>
        <p:sp>
          <p:nvSpPr>
            <p:cNvPr id="135" name="TextBox 134">
              <a:extLst>
                <a:ext uri="{FF2B5EF4-FFF2-40B4-BE49-F238E27FC236}">
                  <a16:creationId xmlns:a16="http://schemas.microsoft.com/office/drawing/2014/main" id="{26C8FE34-50AB-B663-DC40-D91AEFF69D81}"/>
                </a:ext>
              </a:extLst>
            </p:cNvPr>
            <p:cNvSpPr txBox="1"/>
            <p:nvPr/>
          </p:nvSpPr>
          <p:spPr>
            <a:xfrm>
              <a:off x="4049989" y="2649050"/>
              <a:ext cx="1166322" cy="307777"/>
            </a:xfrm>
            <a:prstGeom prst="rect">
              <a:avLst/>
            </a:prstGeom>
            <a:noFill/>
          </p:spPr>
          <p:txBody>
            <a:bodyPr wrap="square" rtlCol="1">
              <a:spAutoFit/>
            </a:bodyPr>
            <a:lstStyle/>
            <a:p>
              <a:r>
                <a:rPr lang="en-US" sz="1400" b="1" dirty="0">
                  <a:solidFill>
                    <a:srgbClr val="FFC000"/>
                  </a:solidFill>
                </a:rPr>
                <a:t>input wave</a:t>
              </a:r>
            </a:p>
          </p:txBody>
        </p:sp>
        <p:sp>
          <p:nvSpPr>
            <p:cNvPr id="136" name="Rectangle 135">
              <a:extLst>
                <a:ext uri="{FF2B5EF4-FFF2-40B4-BE49-F238E27FC236}">
                  <a16:creationId xmlns:a16="http://schemas.microsoft.com/office/drawing/2014/main" id="{F48658B9-02AC-127C-7548-44D86C3F26E2}"/>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30" name="Group 29">
            <a:extLst>
              <a:ext uri="{FF2B5EF4-FFF2-40B4-BE49-F238E27FC236}">
                <a16:creationId xmlns:a16="http://schemas.microsoft.com/office/drawing/2014/main" id="{C50D42F4-874A-CAC3-95D7-217AF18844E0}"/>
              </a:ext>
            </a:extLst>
          </p:cNvPr>
          <p:cNvGrpSpPr/>
          <p:nvPr/>
        </p:nvGrpSpPr>
        <p:grpSpPr>
          <a:xfrm>
            <a:off x="10478633" y="2651175"/>
            <a:ext cx="1613878" cy="1389690"/>
            <a:chOff x="10301710" y="3759203"/>
            <a:chExt cx="1613878" cy="1389690"/>
          </a:xfrm>
        </p:grpSpPr>
        <p:sp>
          <p:nvSpPr>
            <p:cNvPr id="148" name="Rectangle 147">
              <a:extLst>
                <a:ext uri="{FF2B5EF4-FFF2-40B4-BE49-F238E27FC236}">
                  <a16:creationId xmlns:a16="http://schemas.microsoft.com/office/drawing/2014/main" id="{953B98FA-9C7B-09F9-1132-B879E7DAE31B}"/>
                </a:ext>
              </a:extLst>
            </p:cNvPr>
            <p:cNvSpPr/>
            <p:nvPr/>
          </p:nvSpPr>
          <p:spPr>
            <a:xfrm>
              <a:off x="10400534" y="3774037"/>
              <a:ext cx="1415558" cy="1374856"/>
            </a:xfrm>
            <a:prstGeom prst="rect">
              <a:avLst/>
            </a:prstGeom>
            <a:solidFill>
              <a:schemeClr val="tx1"/>
            </a:solid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pic>
          <p:nvPicPr>
            <p:cNvPr id="138" name="Picture 137">
              <a:extLst>
                <a:ext uri="{FF2B5EF4-FFF2-40B4-BE49-F238E27FC236}">
                  <a16:creationId xmlns:a16="http://schemas.microsoft.com/office/drawing/2014/main" id="{C7EDCD09-058D-3455-16D7-EA763D9143D9}"/>
                </a:ext>
              </a:extLst>
            </p:cNvPr>
            <p:cNvPicPr>
              <a:picLocks noChangeAspect="1"/>
            </p:cNvPicPr>
            <p:nvPr/>
          </p:nvPicPr>
          <p:blipFill rotWithShape="1">
            <a:blip r:embed="rId6">
              <a:duotone>
                <a:prstClr val="black"/>
                <a:srgbClr val="FFFF99">
                  <a:tint val="45000"/>
                  <a:satMod val="400000"/>
                </a:srgbClr>
              </a:duotone>
            </a:blip>
            <a:srcRect l="35956" t="36131" r="20793" b="16808"/>
            <a:stretch/>
          </p:blipFill>
          <p:spPr>
            <a:xfrm>
              <a:off x="10502314" y="3876867"/>
              <a:ext cx="1136477" cy="1209354"/>
            </a:xfrm>
            <a:prstGeom prst="rect">
              <a:avLst/>
            </a:prstGeom>
            <a:ln w="19050">
              <a:noFill/>
            </a:ln>
          </p:spPr>
        </p:pic>
        <p:sp>
          <p:nvSpPr>
            <p:cNvPr id="140" name="TextBox 139">
              <a:extLst>
                <a:ext uri="{FF2B5EF4-FFF2-40B4-BE49-F238E27FC236}">
                  <a16:creationId xmlns:a16="http://schemas.microsoft.com/office/drawing/2014/main" id="{B6A5BE22-2BD7-E2FD-60C5-06E7540E32A1}"/>
                </a:ext>
              </a:extLst>
            </p:cNvPr>
            <p:cNvSpPr txBox="1"/>
            <p:nvPr/>
          </p:nvSpPr>
          <p:spPr>
            <a:xfrm>
              <a:off x="10301710" y="3759203"/>
              <a:ext cx="1613878" cy="307777"/>
            </a:xfrm>
            <a:prstGeom prst="rect">
              <a:avLst/>
            </a:prstGeom>
            <a:noFill/>
          </p:spPr>
          <p:txBody>
            <a:bodyPr wrap="square" rtlCol="1">
              <a:spAutoFit/>
            </a:bodyPr>
            <a:lstStyle/>
            <a:p>
              <a:r>
                <a:rPr lang="en-US" sz="1400" b="1" dirty="0">
                  <a:solidFill>
                    <a:srgbClr val="FFFF99"/>
                  </a:solidFill>
                </a:rPr>
                <a:t>Back-plane wave</a:t>
              </a:r>
            </a:p>
          </p:txBody>
        </p:sp>
      </p:grpSp>
      <p:sp>
        <p:nvSpPr>
          <p:cNvPr id="163" name="TextBox 162">
            <a:extLst>
              <a:ext uri="{FF2B5EF4-FFF2-40B4-BE49-F238E27FC236}">
                <a16:creationId xmlns:a16="http://schemas.microsoft.com/office/drawing/2014/main" id="{2491CE8C-238F-F985-325E-125989CC53E0}"/>
              </a:ext>
            </a:extLst>
          </p:cNvPr>
          <p:cNvSpPr txBox="1"/>
          <p:nvPr/>
        </p:nvSpPr>
        <p:spPr>
          <a:xfrm>
            <a:off x="355638" y="1765075"/>
            <a:ext cx="2785039" cy="400110"/>
          </a:xfrm>
          <a:prstGeom prst="rect">
            <a:avLst/>
          </a:prstGeom>
          <a:noFill/>
        </p:spPr>
        <p:txBody>
          <a:bodyPr wrap="square" rtlCol="0">
            <a:spAutoFit/>
          </a:bodyPr>
          <a:lstStyle/>
          <a:p>
            <a:r>
              <a:rPr lang="en-US" sz="2000" b="1" dirty="0">
                <a:solidFill>
                  <a:schemeClr val="bg1"/>
                </a:solidFill>
                <a:latin typeface="+mn-lt"/>
              </a:rPr>
              <a:t>Transmission matrices</a:t>
            </a:r>
          </a:p>
        </p:txBody>
      </p:sp>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6543FCBE-FF1B-D638-7CEA-4E7F7624F8C5}"/>
                  </a:ext>
                </a:extLst>
              </p:cNvPr>
              <p:cNvSpPr txBox="1"/>
              <p:nvPr/>
            </p:nvSpPr>
            <p:spPr>
              <a:xfrm>
                <a:off x="522209" y="5874165"/>
                <a:ext cx="3507674" cy="84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r>
                            <a:rPr lang="en-US" sz="4800" b="1" i="1" smtClean="0">
                              <a:solidFill>
                                <a:schemeClr val="bg1"/>
                              </a:solidFill>
                              <a:latin typeface="Cambria Math" panose="02040503050406030204" pitchFamily="18" charset="0"/>
                              <a:ea typeface="Cambria Math" panose="02040503050406030204" pitchFamily="18" charset="0"/>
                            </a:rPr>
                            <m:t>=</m:t>
                          </m:r>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𝒐</m:t>
                          </m:r>
                        </m:sup>
                      </m:sSup>
                      <m:r>
                        <a:rPr lang="en-US" sz="4800" b="1" i="1" smtClean="0">
                          <a:solidFill>
                            <a:schemeClr val="bg1"/>
                          </a:solidFill>
                          <a:latin typeface="Cambria Math" panose="02040503050406030204" pitchFamily="18" charset="0"/>
                          <a:ea typeface="Cambria Math" panose="02040503050406030204" pitchFamily="18" charset="0"/>
                        </a:rPr>
                        <m:t>⋅</m:t>
                      </m:r>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𝒊</m:t>
                          </m:r>
                        </m:sup>
                      </m:sSup>
                    </m:oMath>
                  </m:oMathPara>
                </a14:m>
                <a:endParaRPr lang="en-US" sz="6000" b="1" dirty="0">
                  <a:solidFill>
                    <a:schemeClr val="bg1"/>
                  </a:solidFill>
                </a:endParaRPr>
              </a:p>
            </p:txBody>
          </p:sp>
        </mc:Choice>
        <mc:Fallback xmlns="">
          <p:sp>
            <p:nvSpPr>
              <p:cNvPr id="222" name="TextBox 221">
                <a:extLst>
                  <a:ext uri="{FF2B5EF4-FFF2-40B4-BE49-F238E27FC236}">
                    <a16:creationId xmlns:a16="http://schemas.microsoft.com/office/drawing/2014/main" id="{6543FCBE-FF1B-D638-7CEA-4E7F7624F8C5}"/>
                  </a:ext>
                </a:extLst>
              </p:cNvPr>
              <p:cNvSpPr txBox="1">
                <a:spLocks noRot="1" noChangeAspect="1" noMove="1" noResize="1" noEditPoints="1" noAdjustHandles="1" noChangeArrowheads="1" noChangeShapeType="1" noTextEdit="1"/>
              </p:cNvSpPr>
              <p:nvPr/>
            </p:nvSpPr>
            <p:spPr>
              <a:xfrm>
                <a:off x="522209" y="5874165"/>
                <a:ext cx="3507674" cy="849913"/>
              </a:xfrm>
              <a:prstGeom prst="rect">
                <a:avLst/>
              </a:prstGeom>
              <a:blipFill>
                <a:blip r:embed="rId12"/>
                <a:stretch>
                  <a:fillRect/>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AE25B54E-0391-6557-EAEB-23173E0B110B}"/>
              </a:ext>
            </a:extLst>
          </p:cNvPr>
          <p:cNvGrpSpPr/>
          <p:nvPr/>
        </p:nvGrpSpPr>
        <p:grpSpPr>
          <a:xfrm>
            <a:off x="5277983" y="3321937"/>
            <a:ext cx="5478224" cy="849913"/>
            <a:chOff x="5277983" y="3321937"/>
            <a:chExt cx="5478224" cy="849913"/>
          </a:xfrm>
        </p:grpSpPr>
        <p:sp>
          <p:nvSpPr>
            <p:cNvPr id="31" name="Arrow: Curved Right 30">
              <a:extLst>
                <a:ext uri="{FF2B5EF4-FFF2-40B4-BE49-F238E27FC236}">
                  <a16:creationId xmlns:a16="http://schemas.microsoft.com/office/drawing/2014/main" id="{4238038B-28D2-C1AA-36E5-1D44B0B91E3B}"/>
                </a:ext>
              </a:extLst>
            </p:cNvPr>
            <p:cNvSpPr/>
            <p:nvPr/>
          </p:nvSpPr>
          <p:spPr>
            <a:xfrm rot="16200000">
              <a:off x="7702158" y="1018597"/>
              <a:ext cx="629874" cy="5478224"/>
            </a:xfrm>
            <a:prstGeom prst="curvedRightArrow">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28" name="TextBox 227">
                  <a:extLst>
                    <a:ext uri="{FF2B5EF4-FFF2-40B4-BE49-F238E27FC236}">
                      <a16:creationId xmlns:a16="http://schemas.microsoft.com/office/drawing/2014/main" id="{531617BA-AAB3-8D97-39AC-F9DD5153F77B}"/>
                    </a:ext>
                  </a:extLst>
                </p:cNvPr>
                <p:cNvSpPr txBox="1"/>
                <p:nvPr/>
              </p:nvSpPr>
              <p:spPr>
                <a:xfrm>
                  <a:off x="6764317" y="3321937"/>
                  <a:ext cx="3117453" cy="84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𝒊</m:t>
                            </m:r>
                          </m:sup>
                        </m:sSup>
                      </m:oMath>
                    </m:oMathPara>
                  </a14:m>
                  <a:endParaRPr lang="en-US" sz="6000" b="1" dirty="0">
                    <a:solidFill>
                      <a:schemeClr val="bg1"/>
                    </a:solidFill>
                  </a:endParaRPr>
                </a:p>
              </p:txBody>
            </p:sp>
          </mc:Choice>
          <mc:Fallback xmlns="">
            <p:sp>
              <p:nvSpPr>
                <p:cNvPr id="228" name="TextBox 227">
                  <a:extLst>
                    <a:ext uri="{FF2B5EF4-FFF2-40B4-BE49-F238E27FC236}">
                      <a16:creationId xmlns:a16="http://schemas.microsoft.com/office/drawing/2014/main" id="{531617BA-AAB3-8D97-39AC-F9DD5153F77B}"/>
                    </a:ext>
                  </a:extLst>
                </p:cNvPr>
                <p:cNvSpPr txBox="1">
                  <a:spLocks noRot="1" noChangeAspect="1" noMove="1" noResize="1" noEditPoints="1" noAdjustHandles="1" noChangeArrowheads="1" noChangeShapeType="1" noTextEdit="1"/>
                </p:cNvSpPr>
                <p:nvPr/>
              </p:nvSpPr>
              <p:spPr>
                <a:xfrm>
                  <a:off x="6764317" y="3321937"/>
                  <a:ext cx="3117453" cy="849913"/>
                </a:xfrm>
                <a:prstGeom prst="rect">
                  <a:avLst/>
                </a:prstGeom>
                <a:blipFill>
                  <a:blip r:embed="rId14"/>
                  <a:stretch>
                    <a:fillRect/>
                  </a:stretch>
                </a:blipFill>
              </p:spPr>
              <p:txBody>
                <a:bodyPr/>
                <a:lstStyle/>
                <a:p>
                  <a:r>
                    <a:rPr lang="en-US">
                      <a:noFill/>
                    </a:rPr>
                    <a:t> </a:t>
                  </a:r>
                </a:p>
              </p:txBody>
            </p:sp>
          </mc:Fallback>
        </mc:AlternateContent>
      </p:grpSp>
      <p:grpSp>
        <p:nvGrpSpPr>
          <p:cNvPr id="36" name="Group 35">
            <a:extLst>
              <a:ext uri="{FF2B5EF4-FFF2-40B4-BE49-F238E27FC236}">
                <a16:creationId xmlns:a16="http://schemas.microsoft.com/office/drawing/2014/main" id="{7EF678D2-4B80-31A0-162C-BA78413CE10B}"/>
              </a:ext>
            </a:extLst>
          </p:cNvPr>
          <p:cNvGrpSpPr/>
          <p:nvPr/>
        </p:nvGrpSpPr>
        <p:grpSpPr>
          <a:xfrm>
            <a:off x="8277402" y="4558856"/>
            <a:ext cx="3549401" cy="1194913"/>
            <a:chOff x="8277402" y="4558856"/>
            <a:chExt cx="3549401" cy="1194913"/>
          </a:xfrm>
        </p:grpSpPr>
        <p:sp>
          <p:nvSpPr>
            <p:cNvPr id="150" name="Arrow: Curved Right 149">
              <a:extLst>
                <a:ext uri="{FF2B5EF4-FFF2-40B4-BE49-F238E27FC236}">
                  <a16:creationId xmlns:a16="http://schemas.microsoft.com/office/drawing/2014/main" id="{8AA2CF8A-92C4-6853-A3D8-41F3272DC0BC}"/>
                </a:ext>
              </a:extLst>
            </p:cNvPr>
            <p:cNvSpPr/>
            <p:nvPr/>
          </p:nvSpPr>
          <p:spPr>
            <a:xfrm rot="14418340" flipV="1">
              <a:off x="9454678" y="3381580"/>
              <a:ext cx="629874" cy="2984426"/>
            </a:xfrm>
            <a:prstGeom prst="curvedRightArrow">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F6235C6F-DDBF-C3F8-FDF7-1BCCC8334ABA}"/>
                    </a:ext>
                  </a:extLst>
                </p:cNvPr>
                <p:cNvSpPr txBox="1"/>
                <p:nvPr/>
              </p:nvSpPr>
              <p:spPr>
                <a:xfrm>
                  <a:off x="8709350" y="4903856"/>
                  <a:ext cx="3117453" cy="84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𝒐</m:t>
                            </m:r>
                          </m:sup>
                        </m:sSup>
                      </m:oMath>
                    </m:oMathPara>
                  </a14:m>
                  <a:endParaRPr lang="en-US" sz="6000" b="1" dirty="0">
                    <a:solidFill>
                      <a:schemeClr val="bg1"/>
                    </a:solidFill>
                  </a:endParaRPr>
                </a:p>
              </p:txBody>
            </p:sp>
          </mc:Choice>
          <mc:Fallback xmlns="">
            <p:sp>
              <p:nvSpPr>
                <p:cNvPr id="229" name="TextBox 228">
                  <a:extLst>
                    <a:ext uri="{FF2B5EF4-FFF2-40B4-BE49-F238E27FC236}">
                      <a16:creationId xmlns:a16="http://schemas.microsoft.com/office/drawing/2014/main" id="{F6235C6F-DDBF-C3F8-FDF7-1BCCC8334ABA}"/>
                    </a:ext>
                  </a:extLst>
                </p:cNvPr>
                <p:cNvSpPr txBox="1">
                  <a:spLocks noRot="1" noChangeAspect="1" noMove="1" noResize="1" noEditPoints="1" noAdjustHandles="1" noChangeArrowheads="1" noChangeShapeType="1" noTextEdit="1"/>
                </p:cNvSpPr>
                <p:nvPr/>
              </p:nvSpPr>
              <p:spPr>
                <a:xfrm>
                  <a:off x="8709350" y="4903856"/>
                  <a:ext cx="3117453" cy="849913"/>
                </a:xfrm>
                <a:prstGeom prst="rect">
                  <a:avLst/>
                </a:prstGeom>
                <a:blipFill>
                  <a:blip r:embed="rId15"/>
                  <a:stretch>
                    <a:fillRect/>
                  </a:stretch>
                </a:blipFill>
              </p:spPr>
              <p:txBody>
                <a:bodyPr/>
                <a:lstStyle/>
                <a:p>
                  <a:r>
                    <a:rPr lang="en-US">
                      <a:noFill/>
                    </a:rPr>
                    <a:t> </a:t>
                  </a:r>
                </a:p>
              </p:txBody>
            </p:sp>
          </mc:Fallback>
        </mc:AlternateContent>
      </p:grpSp>
      <p:grpSp>
        <p:nvGrpSpPr>
          <p:cNvPr id="176" name="Group 175">
            <a:extLst>
              <a:ext uri="{FF2B5EF4-FFF2-40B4-BE49-F238E27FC236}">
                <a16:creationId xmlns:a16="http://schemas.microsoft.com/office/drawing/2014/main" id="{08E64D36-CEEF-891C-73A4-80801559BCD2}"/>
              </a:ext>
            </a:extLst>
          </p:cNvPr>
          <p:cNvGrpSpPr/>
          <p:nvPr/>
        </p:nvGrpSpPr>
        <p:grpSpPr>
          <a:xfrm>
            <a:off x="9819940" y="1383286"/>
            <a:ext cx="588455" cy="869962"/>
            <a:chOff x="9254628" y="3026530"/>
            <a:chExt cx="679824" cy="525773"/>
          </a:xfrm>
          <a:effectLst>
            <a:glow rad="63500">
              <a:schemeClr val="accent6">
                <a:satMod val="175000"/>
                <a:alpha val="40000"/>
              </a:schemeClr>
            </a:glow>
          </a:effectLst>
        </p:grpSpPr>
        <p:sp>
          <p:nvSpPr>
            <p:cNvPr id="217" name="Freeform: Shape 216">
              <a:extLst>
                <a:ext uri="{FF2B5EF4-FFF2-40B4-BE49-F238E27FC236}">
                  <a16:creationId xmlns:a16="http://schemas.microsoft.com/office/drawing/2014/main" id="{348BE9F2-2F5E-58B7-B0CD-74F43A81100D}"/>
                </a:ext>
              </a:extLst>
            </p:cNvPr>
            <p:cNvSpPr/>
            <p:nvPr/>
          </p:nvSpPr>
          <p:spPr>
            <a:xfrm rot="15859582">
              <a:off x="9134818" y="3178050"/>
              <a:ext cx="462044" cy="222423"/>
            </a:xfrm>
            <a:custGeom>
              <a:avLst/>
              <a:gdLst>
                <a:gd name="connsiteX0" fmla="*/ 0 w 1315720"/>
                <a:gd name="connsiteY0" fmla="*/ 0 h 233680"/>
                <a:gd name="connsiteX1" fmla="*/ 25400 w 1315720"/>
                <a:gd name="connsiteY1" fmla="*/ 5080 h 233680"/>
                <a:gd name="connsiteX2" fmla="*/ 111760 w 1315720"/>
                <a:gd name="connsiteY2" fmla="*/ 96520 h 233680"/>
                <a:gd name="connsiteX3" fmla="*/ 157480 w 1315720"/>
                <a:gd name="connsiteY3" fmla="*/ 152400 h 233680"/>
                <a:gd name="connsiteX4" fmla="*/ 228600 w 1315720"/>
                <a:gd name="connsiteY4" fmla="*/ 111760 h 233680"/>
                <a:gd name="connsiteX5" fmla="*/ 264160 w 1315720"/>
                <a:gd name="connsiteY5" fmla="*/ 81280 h 233680"/>
                <a:gd name="connsiteX6" fmla="*/ 284480 w 1315720"/>
                <a:gd name="connsiteY6" fmla="*/ 121920 h 233680"/>
                <a:gd name="connsiteX7" fmla="*/ 381000 w 1315720"/>
                <a:gd name="connsiteY7" fmla="*/ 152400 h 233680"/>
                <a:gd name="connsiteX8" fmla="*/ 406400 w 1315720"/>
                <a:gd name="connsiteY8" fmla="*/ 147320 h 233680"/>
                <a:gd name="connsiteX9" fmla="*/ 477520 w 1315720"/>
                <a:gd name="connsiteY9" fmla="*/ 91440 h 233680"/>
                <a:gd name="connsiteX10" fmla="*/ 523240 w 1315720"/>
                <a:gd name="connsiteY10" fmla="*/ 132080 h 233680"/>
                <a:gd name="connsiteX11" fmla="*/ 584200 w 1315720"/>
                <a:gd name="connsiteY11" fmla="*/ 193040 h 233680"/>
                <a:gd name="connsiteX12" fmla="*/ 701040 w 1315720"/>
                <a:gd name="connsiteY12" fmla="*/ 233680 h 233680"/>
                <a:gd name="connsiteX13" fmla="*/ 751840 w 1315720"/>
                <a:gd name="connsiteY13" fmla="*/ 218440 h 233680"/>
                <a:gd name="connsiteX14" fmla="*/ 858520 w 1315720"/>
                <a:gd name="connsiteY14" fmla="*/ 152400 h 233680"/>
                <a:gd name="connsiteX15" fmla="*/ 975360 w 1315720"/>
                <a:gd name="connsiteY15" fmla="*/ 60960 h 233680"/>
                <a:gd name="connsiteX16" fmla="*/ 1056640 w 1315720"/>
                <a:gd name="connsiteY16" fmla="*/ 111760 h 233680"/>
                <a:gd name="connsiteX17" fmla="*/ 1097280 w 1315720"/>
                <a:gd name="connsiteY17" fmla="*/ 157480 h 233680"/>
                <a:gd name="connsiteX18" fmla="*/ 1137920 w 1315720"/>
                <a:gd name="connsiteY18" fmla="*/ 187960 h 233680"/>
                <a:gd name="connsiteX19" fmla="*/ 1234440 w 1315720"/>
                <a:gd name="connsiteY19" fmla="*/ 121920 h 233680"/>
                <a:gd name="connsiteX20" fmla="*/ 1280160 w 1315720"/>
                <a:gd name="connsiteY20" fmla="*/ 76200 h 233680"/>
                <a:gd name="connsiteX21" fmla="*/ 1300480 w 1315720"/>
                <a:gd name="connsiteY21" fmla="*/ 60960 h 233680"/>
                <a:gd name="connsiteX22" fmla="*/ 1315720 w 1315720"/>
                <a:gd name="connsiteY22" fmla="*/ 50800 h 2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5720" h="233680">
                  <a:moveTo>
                    <a:pt x="0" y="0"/>
                  </a:moveTo>
                  <a:cubicBezTo>
                    <a:pt x="8467" y="1693"/>
                    <a:pt x="18078" y="504"/>
                    <a:pt x="25400" y="5080"/>
                  </a:cubicBezTo>
                  <a:cubicBezTo>
                    <a:pt x="89901" y="45393"/>
                    <a:pt x="72158" y="43718"/>
                    <a:pt x="111760" y="96520"/>
                  </a:cubicBezTo>
                  <a:cubicBezTo>
                    <a:pt x="126200" y="115773"/>
                    <a:pt x="142240" y="133773"/>
                    <a:pt x="157480" y="152400"/>
                  </a:cubicBezTo>
                  <a:cubicBezTo>
                    <a:pt x="181187" y="138853"/>
                    <a:pt x="205882" y="126906"/>
                    <a:pt x="228600" y="111760"/>
                  </a:cubicBezTo>
                  <a:cubicBezTo>
                    <a:pt x="241590" y="103100"/>
                    <a:pt x="248800" y="78487"/>
                    <a:pt x="264160" y="81280"/>
                  </a:cubicBezTo>
                  <a:cubicBezTo>
                    <a:pt x="279061" y="83989"/>
                    <a:pt x="271543" y="114045"/>
                    <a:pt x="284480" y="121920"/>
                  </a:cubicBezTo>
                  <a:cubicBezTo>
                    <a:pt x="313300" y="139463"/>
                    <a:pt x="348827" y="142240"/>
                    <a:pt x="381000" y="152400"/>
                  </a:cubicBezTo>
                  <a:cubicBezTo>
                    <a:pt x="389467" y="150707"/>
                    <a:pt x="399437" y="152426"/>
                    <a:pt x="406400" y="147320"/>
                  </a:cubicBezTo>
                  <a:cubicBezTo>
                    <a:pt x="492888" y="83895"/>
                    <a:pt x="425002" y="104569"/>
                    <a:pt x="477520" y="91440"/>
                  </a:cubicBezTo>
                  <a:cubicBezTo>
                    <a:pt x="492760" y="104987"/>
                    <a:pt x="508475" y="118018"/>
                    <a:pt x="523240" y="132080"/>
                  </a:cubicBezTo>
                  <a:cubicBezTo>
                    <a:pt x="544049" y="151898"/>
                    <a:pt x="560959" y="176138"/>
                    <a:pt x="584200" y="193040"/>
                  </a:cubicBezTo>
                  <a:cubicBezTo>
                    <a:pt x="600081" y="204590"/>
                    <a:pt x="688673" y="229875"/>
                    <a:pt x="701040" y="233680"/>
                  </a:cubicBezTo>
                  <a:cubicBezTo>
                    <a:pt x="717973" y="228600"/>
                    <a:pt x="736808" y="227745"/>
                    <a:pt x="751840" y="218440"/>
                  </a:cubicBezTo>
                  <a:cubicBezTo>
                    <a:pt x="883493" y="136940"/>
                    <a:pt x="739580" y="188082"/>
                    <a:pt x="858520" y="152400"/>
                  </a:cubicBezTo>
                  <a:cubicBezTo>
                    <a:pt x="960833" y="66242"/>
                    <a:pt x="917419" y="89930"/>
                    <a:pt x="975360" y="60960"/>
                  </a:cubicBezTo>
                  <a:cubicBezTo>
                    <a:pt x="1002453" y="77893"/>
                    <a:pt x="1031590" y="91929"/>
                    <a:pt x="1056640" y="111760"/>
                  </a:cubicBezTo>
                  <a:cubicBezTo>
                    <a:pt x="1072627" y="124416"/>
                    <a:pt x="1082404" y="143534"/>
                    <a:pt x="1097280" y="157480"/>
                  </a:cubicBezTo>
                  <a:cubicBezTo>
                    <a:pt x="1109633" y="169061"/>
                    <a:pt x="1124373" y="177800"/>
                    <a:pt x="1137920" y="187960"/>
                  </a:cubicBezTo>
                  <a:cubicBezTo>
                    <a:pt x="1181158" y="162017"/>
                    <a:pt x="1196712" y="155456"/>
                    <a:pt x="1234440" y="121920"/>
                  </a:cubicBezTo>
                  <a:cubicBezTo>
                    <a:pt x="1250549" y="107601"/>
                    <a:pt x="1262918" y="89132"/>
                    <a:pt x="1280160" y="76200"/>
                  </a:cubicBezTo>
                  <a:cubicBezTo>
                    <a:pt x="1286933" y="71120"/>
                    <a:pt x="1293590" y="65881"/>
                    <a:pt x="1300480" y="60960"/>
                  </a:cubicBezTo>
                  <a:cubicBezTo>
                    <a:pt x="1305448" y="57411"/>
                    <a:pt x="1315720" y="50800"/>
                    <a:pt x="1315720" y="5080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18" name="Freeform: Shape 217">
              <a:extLst>
                <a:ext uri="{FF2B5EF4-FFF2-40B4-BE49-F238E27FC236}">
                  <a16:creationId xmlns:a16="http://schemas.microsoft.com/office/drawing/2014/main" id="{2C7FD0B5-E398-213C-23C8-D163DBB783EE}"/>
                </a:ext>
              </a:extLst>
            </p:cNvPr>
            <p:cNvSpPr/>
            <p:nvPr/>
          </p:nvSpPr>
          <p:spPr>
            <a:xfrm rot="4500102">
              <a:off x="9356182" y="3175936"/>
              <a:ext cx="479725" cy="180914"/>
            </a:xfrm>
            <a:custGeom>
              <a:avLst/>
              <a:gdLst>
                <a:gd name="connsiteX0" fmla="*/ 0 w 1300480"/>
                <a:gd name="connsiteY0" fmla="*/ 118952 h 190072"/>
                <a:gd name="connsiteX1" fmla="*/ 157480 w 1300480"/>
                <a:gd name="connsiteY1" fmla="*/ 17352 h 190072"/>
                <a:gd name="connsiteX2" fmla="*/ 213360 w 1300480"/>
                <a:gd name="connsiteY2" fmla="*/ 2112 h 190072"/>
                <a:gd name="connsiteX3" fmla="*/ 269240 w 1300480"/>
                <a:gd name="connsiteY3" fmla="*/ 63072 h 190072"/>
                <a:gd name="connsiteX4" fmla="*/ 314960 w 1300480"/>
                <a:gd name="connsiteY4" fmla="*/ 98632 h 190072"/>
                <a:gd name="connsiteX5" fmla="*/ 619760 w 1300480"/>
                <a:gd name="connsiteY5" fmla="*/ 42752 h 190072"/>
                <a:gd name="connsiteX6" fmla="*/ 762000 w 1300480"/>
                <a:gd name="connsiteY6" fmla="*/ 144352 h 190072"/>
                <a:gd name="connsiteX7" fmla="*/ 848360 w 1300480"/>
                <a:gd name="connsiteY7" fmla="*/ 190072 h 190072"/>
                <a:gd name="connsiteX8" fmla="*/ 904240 w 1300480"/>
                <a:gd name="connsiteY8" fmla="*/ 179912 h 190072"/>
                <a:gd name="connsiteX9" fmla="*/ 1071880 w 1300480"/>
                <a:gd name="connsiteY9" fmla="*/ 118952 h 190072"/>
                <a:gd name="connsiteX10" fmla="*/ 1102360 w 1300480"/>
                <a:gd name="connsiteY10" fmla="*/ 129112 h 190072"/>
                <a:gd name="connsiteX11" fmla="*/ 1137920 w 1300480"/>
                <a:gd name="connsiteY11" fmla="*/ 149432 h 190072"/>
                <a:gd name="connsiteX12" fmla="*/ 1188720 w 1300480"/>
                <a:gd name="connsiteY12" fmla="*/ 164672 h 190072"/>
                <a:gd name="connsiteX13" fmla="*/ 1244600 w 1300480"/>
                <a:gd name="connsiteY13" fmla="*/ 118952 h 190072"/>
                <a:gd name="connsiteX14" fmla="*/ 1300480 w 1300480"/>
                <a:gd name="connsiteY14" fmla="*/ 63072 h 19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480" h="190072">
                  <a:moveTo>
                    <a:pt x="0" y="118952"/>
                  </a:moveTo>
                  <a:cubicBezTo>
                    <a:pt x="52493" y="85085"/>
                    <a:pt x="102688" y="47357"/>
                    <a:pt x="157480" y="17352"/>
                  </a:cubicBezTo>
                  <a:cubicBezTo>
                    <a:pt x="174414" y="8079"/>
                    <a:pt x="195490" y="-5198"/>
                    <a:pt x="213360" y="2112"/>
                  </a:cubicBezTo>
                  <a:cubicBezTo>
                    <a:pt x="238873" y="12549"/>
                    <a:pt x="249255" y="44086"/>
                    <a:pt x="269240" y="63072"/>
                  </a:cubicBezTo>
                  <a:cubicBezTo>
                    <a:pt x="283238" y="76370"/>
                    <a:pt x="299720" y="86779"/>
                    <a:pt x="314960" y="98632"/>
                  </a:cubicBezTo>
                  <a:cubicBezTo>
                    <a:pt x="415299" y="58496"/>
                    <a:pt x="499973" y="12805"/>
                    <a:pt x="619760" y="42752"/>
                  </a:cubicBezTo>
                  <a:cubicBezTo>
                    <a:pt x="676287" y="56884"/>
                    <a:pt x="710505" y="117090"/>
                    <a:pt x="762000" y="144352"/>
                  </a:cubicBezTo>
                  <a:lnTo>
                    <a:pt x="848360" y="190072"/>
                  </a:lnTo>
                  <a:cubicBezTo>
                    <a:pt x="866987" y="186685"/>
                    <a:pt x="886336" y="186066"/>
                    <a:pt x="904240" y="179912"/>
                  </a:cubicBezTo>
                  <a:cubicBezTo>
                    <a:pt x="1144110" y="97457"/>
                    <a:pt x="911702" y="158997"/>
                    <a:pt x="1071880" y="118952"/>
                  </a:cubicBezTo>
                  <a:cubicBezTo>
                    <a:pt x="1082040" y="122339"/>
                    <a:pt x="1092636" y="124624"/>
                    <a:pt x="1102360" y="129112"/>
                  </a:cubicBezTo>
                  <a:cubicBezTo>
                    <a:pt x="1114756" y="134833"/>
                    <a:pt x="1125296" y="144234"/>
                    <a:pt x="1137920" y="149432"/>
                  </a:cubicBezTo>
                  <a:cubicBezTo>
                    <a:pt x="1154267" y="156163"/>
                    <a:pt x="1171787" y="159592"/>
                    <a:pt x="1188720" y="164672"/>
                  </a:cubicBezTo>
                  <a:cubicBezTo>
                    <a:pt x="1207347" y="149432"/>
                    <a:pt x="1227172" y="135550"/>
                    <a:pt x="1244600" y="118952"/>
                  </a:cubicBezTo>
                  <a:cubicBezTo>
                    <a:pt x="1304590" y="61819"/>
                    <a:pt x="1269685" y="63072"/>
                    <a:pt x="1300480" y="63072"/>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19" name="Freeform: Shape 218">
              <a:extLst>
                <a:ext uri="{FF2B5EF4-FFF2-40B4-BE49-F238E27FC236}">
                  <a16:creationId xmlns:a16="http://schemas.microsoft.com/office/drawing/2014/main" id="{175B4F57-D133-013A-E5B6-A680051AF8E8}"/>
                </a:ext>
              </a:extLst>
            </p:cNvPr>
            <p:cNvSpPr/>
            <p:nvPr/>
          </p:nvSpPr>
          <p:spPr>
            <a:xfrm rot="5400000">
              <a:off x="9570198" y="3188048"/>
              <a:ext cx="500190" cy="228319"/>
            </a:xfrm>
            <a:custGeom>
              <a:avLst/>
              <a:gdLst>
                <a:gd name="connsiteX0" fmla="*/ 0 w 1503680"/>
                <a:gd name="connsiteY0" fmla="*/ 147320 h 239876"/>
                <a:gd name="connsiteX1" fmla="*/ 162560 w 1503680"/>
                <a:gd name="connsiteY1" fmla="*/ 20320 h 239876"/>
                <a:gd name="connsiteX2" fmla="*/ 187960 w 1503680"/>
                <a:gd name="connsiteY2" fmla="*/ 66040 h 239876"/>
                <a:gd name="connsiteX3" fmla="*/ 254000 w 1503680"/>
                <a:gd name="connsiteY3" fmla="*/ 172720 h 239876"/>
                <a:gd name="connsiteX4" fmla="*/ 553720 w 1503680"/>
                <a:gd name="connsiteY4" fmla="*/ 66040 h 239876"/>
                <a:gd name="connsiteX5" fmla="*/ 650240 w 1503680"/>
                <a:gd name="connsiteY5" fmla="*/ 182880 h 239876"/>
                <a:gd name="connsiteX6" fmla="*/ 695960 w 1503680"/>
                <a:gd name="connsiteY6" fmla="*/ 193040 h 239876"/>
                <a:gd name="connsiteX7" fmla="*/ 873760 w 1503680"/>
                <a:gd name="connsiteY7" fmla="*/ 96520 h 239876"/>
                <a:gd name="connsiteX8" fmla="*/ 909320 w 1503680"/>
                <a:gd name="connsiteY8" fmla="*/ 121920 h 239876"/>
                <a:gd name="connsiteX9" fmla="*/ 975360 w 1503680"/>
                <a:gd name="connsiteY9" fmla="*/ 223520 h 239876"/>
                <a:gd name="connsiteX10" fmla="*/ 995680 w 1503680"/>
                <a:gd name="connsiteY10" fmla="*/ 238760 h 239876"/>
                <a:gd name="connsiteX11" fmla="*/ 1198880 w 1503680"/>
                <a:gd name="connsiteY11" fmla="*/ 55880 h 239876"/>
                <a:gd name="connsiteX12" fmla="*/ 1270000 w 1503680"/>
                <a:gd name="connsiteY12" fmla="*/ 0 h 239876"/>
                <a:gd name="connsiteX13" fmla="*/ 1315720 w 1503680"/>
                <a:gd name="connsiteY13" fmla="*/ 86360 h 239876"/>
                <a:gd name="connsiteX14" fmla="*/ 1356360 w 1503680"/>
                <a:gd name="connsiteY14" fmla="*/ 167640 h 239876"/>
                <a:gd name="connsiteX15" fmla="*/ 1447800 w 1503680"/>
                <a:gd name="connsiteY15" fmla="*/ 208280 h 239876"/>
                <a:gd name="connsiteX16" fmla="*/ 1503680 w 1503680"/>
                <a:gd name="connsiteY16" fmla="*/ 218440 h 23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3680" h="239876">
                  <a:moveTo>
                    <a:pt x="0" y="147320"/>
                  </a:moveTo>
                  <a:cubicBezTo>
                    <a:pt x="54187" y="104987"/>
                    <a:pt x="99446" y="47613"/>
                    <a:pt x="162560" y="20320"/>
                  </a:cubicBezTo>
                  <a:cubicBezTo>
                    <a:pt x="178562" y="13400"/>
                    <a:pt x="180163" y="50447"/>
                    <a:pt x="187960" y="66040"/>
                  </a:cubicBezTo>
                  <a:cubicBezTo>
                    <a:pt x="240549" y="171217"/>
                    <a:pt x="201067" y="146253"/>
                    <a:pt x="254000" y="172720"/>
                  </a:cubicBezTo>
                  <a:cubicBezTo>
                    <a:pt x="363236" y="94695"/>
                    <a:pt x="392728" y="49612"/>
                    <a:pt x="553720" y="66040"/>
                  </a:cubicBezTo>
                  <a:cubicBezTo>
                    <a:pt x="591707" y="69916"/>
                    <a:pt x="627587" y="164224"/>
                    <a:pt x="650240" y="182880"/>
                  </a:cubicBezTo>
                  <a:cubicBezTo>
                    <a:pt x="662291" y="192805"/>
                    <a:pt x="680720" y="189653"/>
                    <a:pt x="695960" y="193040"/>
                  </a:cubicBezTo>
                  <a:cubicBezTo>
                    <a:pt x="733647" y="167915"/>
                    <a:pt x="821221" y="100898"/>
                    <a:pt x="873760" y="96520"/>
                  </a:cubicBezTo>
                  <a:cubicBezTo>
                    <a:pt x="888276" y="95310"/>
                    <a:pt x="897467" y="113453"/>
                    <a:pt x="909320" y="121920"/>
                  </a:cubicBezTo>
                  <a:cubicBezTo>
                    <a:pt x="931333" y="155787"/>
                    <a:pt x="951351" y="191037"/>
                    <a:pt x="975360" y="223520"/>
                  </a:cubicBezTo>
                  <a:cubicBezTo>
                    <a:pt x="980393" y="230329"/>
                    <a:pt x="988907" y="243840"/>
                    <a:pt x="995680" y="238760"/>
                  </a:cubicBezTo>
                  <a:cubicBezTo>
                    <a:pt x="1068581" y="184084"/>
                    <a:pt x="1130143" y="115706"/>
                    <a:pt x="1198880" y="55880"/>
                  </a:cubicBezTo>
                  <a:cubicBezTo>
                    <a:pt x="1221621" y="36086"/>
                    <a:pt x="1246293" y="18627"/>
                    <a:pt x="1270000" y="0"/>
                  </a:cubicBezTo>
                  <a:cubicBezTo>
                    <a:pt x="1285240" y="28787"/>
                    <a:pt x="1302070" y="56786"/>
                    <a:pt x="1315720" y="86360"/>
                  </a:cubicBezTo>
                  <a:cubicBezTo>
                    <a:pt x="1327570" y="112036"/>
                    <a:pt x="1328873" y="149714"/>
                    <a:pt x="1356360" y="167640"/>
                  </a:cubicBezTo>
                  <a:cubicBezTo>
                    <a:pt x="1384298" y="185861"/>
                    <a:pt x="1416267" y="197407"/>
                    <a:pt x="1447800" y="208280"/>
                  </a:cubicBezTo>
                  <a:cubicBezTo>
                    <a:pt x="1465698" y="214452"/>
                    <a:pt x="1485053" y="215053"/>
                    <a:pt x="1503680" y="21844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grpSp>
      <p:sp>
        <p:nvSpPr>
          <p:cNvPr id="3" name="Rectangle: Rounded Corners 2">
            <a:extLst>
              <a:ext uri="{FF2B5EF4-FFF2-40B4-BE49-F238E27FC236}">
                <a16:creationId xmlns:a16="http://schemas.microsoft.com/office/drawing/2014/main" id="{BBA0123B-C2F3-EBAF-E04C-28C1DEF7409B}"/>
              </a:ext>
            </a:extLst>
          </p:cNvPr>
          <p:cNvSpPr/>
          <p:nvPr/>
        </p:nvSpPr>
        <p:spPr>
          <a:xfrm>
            <a:off x="3779524" y="3978193"/>
            <a:ext cx="3524496" cy="2596612"/>
          </a:xfrm>
          <a:prstGeom prst="roundRect">
            <a:avLst/>
          </a:prstGeom>
          <a:solidFill>
            <a:srgbClr val="FFFFCC"/>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9B2DEE8-A33C-05CB-B1D2-69C09A4861A2}"/>
              </a:ext>
            </a:extLst>
          </p:cNvPr>
          <p:cNvSpPr txBox="1"/>
          <p:nvPr/>
        </p:nvSpPr>
        <p:spPr>
          <a:xfrm>
            <a:off x="3791511" y="4261678"/>
            <a:ext cx="3840603" cy="2369880"/>
          </a:xfrm>
          <a:prstGeom prst="rect">
            <a:avLst/>
          </a:prstGeom>
          <a:noFill/>
        </p:spPr>
        <p:txBody>
          <a:bodyPr wrap="square" rtlCol="0">
            <a:spAutoFit/>
          </a:bodyPr>
          <a:lstStyle/>
          <a:p>
            <a:r>
              <a:rPr lang="en-US" sz="2000" b="1" dirty="0">
                <a:latin typeface="+mn-lt"/>
              </a:rPr>
              <a:t>Model assumes:</a:t>
            </a:r>
          </a:p>
          <a:p>
            <a:endParaRPr lang="en-US" sz="2000" b="1" dirty="0">
              <a:latin typeface="+mn-lt"/>
            </a:endParaRPr>
          </a:p>
          <a:p>
            <a:r>
              <a:rPr lang="en-US" sz="2000" b="1" dirty="0">
                <a:latin typeface="+mn-lt"/>
              </a:rPr>
              <a:t>No multiple scattering between reflective particles</a:t>
            </a:r>
          </a:p>
          <a:p>
            <a:pPr marL="342900" indent="-342900">
              <a:buFont typeface="Arial" panose="020B0604020202020204" pitchFamily="34" charset="0"/>
              <a:buChar char="•"/>
            </a:pPr>
            <a:endParaRPr lang="en-US" sz="800" b="1" dirty="0">
              <a:latin typeface="+mn-lt"/>
            </a:endParaRPr>
          </a:p>
          <a:p>
            <a:r>
              <a:rPr lang="en-US" sz="2000" b="1" dirty="0">
                <a:latin typeface="+mn-lt"/>
              </a:rPr>
              <a:t>No backscattering from tissue structures</a:t>
            </a:r>
          </a:p>
          <a:p>
            <a:endParaRPr lang="en-US" sz="2000" b="1" dirty="0">
              <a:latin typeface="+mn-lt"/>
            </a:endParaRPr>
          </a:p>
        </p:txBody>
      </p:sp>
      <p:grpSp>
        <p:nvGrpSpPr>
          <p:cNvPr id="69" name="Group 68">
            <a:extLst>
              <a:ext uri="{FF2B5EF4-FFF2-40B4-BE49-F238E27FC236}">
                <a16:creationId xmlns:a16="http://schemas.microsoft.com/office/drawing/2014/main" id="{F2CDBF91-02A4-8A63-8376-FCA2025463D3}"/>
              </a:ext>
            </a:extLst>
          </p:cNvPr>
          <p:cNvGrpSpPr/>
          <p:nvPr/>
        </p:nvGrpSpPr>
        <p:grpSpPr>
          <a:xfrm>
            <a:off x="9837850" y="1386974"/>
            <a:ext cx="523591" cy="923237"/>
            <a:chOff x="9928945" y="3929821"/>
            <a:chExt cx="523591" cy="923237"/>
          </a:xfrm>
        </p:grpSpPr>
        <p:grpSp>
          <p:nvGrpSpPr>
            <p:cNvPr id="68" name="Group 67">
              <a:extLst>
                <a:ext uri="{FF2B5EF4-FFF2-40B4-BE49-F238E27FC236}">
                  <a16:creationId xmlns:a16="http://schemas.microsoft.com/office/drawing/2014/main" id="{ED07C4AA-98E2-FB9E-946D-C48493799403}"/>
                </a:ext>
              </a:extLst>
            </p:cNvPr>
            <p:cNvGrpSpPr/>
            <p:nvPr/>
          </p:nvGrpSpPr>
          <p:grpSpPr>
            <a:xfrm>
              <a:off x="9999049" y="3929821"/>
              <a:ext cx="301087" cy="398981"/>
              <a:chOff x="9999049" y="3929821"/>
              <a:chExt cx="301087" cy="398981"/>
            </a:xfrm>
          </p:grpSpPr>
          <p:sp>
            <p:nvSpPr>
              <p:cNvPr id="220" name="Oval 219">
                <a:extLst>
                  <a:ext uri="{FF2B5EF4-FFF2-40B4-BE49-F238E27FC236}">
                    <a16:creationId xmlns:a16="http://schemas.microsoft.com/office/drawing/2014/main" id="{57740B47-3F35-F993-8398-0C295B4871E5}"/>
                  </a:ext>
                </a:extLst>
              </p:cNvPr>
              <p:cNvSpPr/>
              <p:nvPr/>
            </p:nvSpPr>
            <p:spPr>
              <a:xfrm rot="16200000">
                <a:off x="10201024" y="4089683"/>
                <a:ext cx="87558" cy="110666"/>
              </a:xfrm>
              <a:prstGeom prst="ellipse">
                <a:avLst/>
              </a:prstGeom>
              <a:blipFill>
                <a:blip r:embed="rId3"/>
                <a:tile tx="0" ty="0" sx="100000" sy="100000" flip="none" algn="tl"/>
              </a:blip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cxnSp>
            <p:nvCxnSpPr>
              <p:cNvPr id="29" name="Straight Connector 28">
                <a:extLst>
                  <a:ext uri="{FF2B5EF4-FFF2-40B4-BE49-F238E27FC236}">
                    <a16:creationId xmlns:a16="http://schemas.microsoft.com/office/drawing/2014/main" id="{43FBFA66-C763-B32F-6402-F472F4725605}"/>
                  </a:ext>
                </a:extLst>
              </p:cNvPr>
              <p:cNvCxnSpPr>
                <a:cxnSpLocks/>
              </p:cNvCxnSpPr>
              <p:nvPr/>
            </p:nvCxnSpPr>
            <p:spPr>
              <a:xfrm flipH="1" flipV="1">
                <a:off x="10111781" y="3929821"/>
                <a:ext cx="63822" cy="979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1C6F5F17-A374-7C7B-D0F4-93433A97F001}"/>
                  </a:ext>
                </a:extLst>
              </p:cNvPr>
              <p:cNvCxnSpPr>
                <a:cxnSpLocks/>
              </p:cNvCxnSpPr>
              <p:nvPr/>
            </p:nvCxnSpPr>
            <p:spPr>
              <a:xfrm flipH="1">
                <a:off x="9999049" y="4143765"/>
                <a:ext cx="9111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80D23EC9-51DA-2EAA-2879-1D1D1D11C15A}"/>
                  </a:ext>
                </a:extLst>
              </p:cNvPr>
              <p:cNvCxnSpPr>
                <a:cxnSpLocks/>
              </p:cNvCxnSpPr>
              <p:nvPr/>
            </p:nvCxnSpPr>
            <p:spPr>
              <a:xfrm flipH="1">
                <a:off x="10122037" y="4264981"/>
                <a:ext cx="59662" cy="6382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DF1A08EF-E3CC-7C15-78CC-186266FD1DA7}"/>
                </a:ext>
              </a:extLst>
            </p:cNvPr>
            <p:cNvGrpSpPr/>
            <p:nvPr/>
          </p:nvGrpSpPr>
          <p:grpSpPr>
            <a:xfrm>
              <a:off x="10151449" y="4301677"/>
              <a:ext cx="301087" cy="398981"/>
              <a:chOff x="9999049" y="3929821"/>
              <a:chExt cx="301087" cy="398981"/>
            </a:xfrm>
          </p:grpSpPr>
          <p:sp>
            <p:nvSpPr>
              <p:cNvPr id="232" name="Oval 231">
                <a:extLst>
                  <a:ext uri="{FF2B5EF4-FFF2-40B4-BE49-F238E27FC236}">
                    <a16:creationId xmlns:a16="http://schemas.microsoft.com/office/drawing/2014/main" id="{5DF000EC-7C82-AA7E-8EB9-4540ED9F6772}"/>
                  </a:ext>
                </a:extLst>
              </p:cNvPr>
              <p:cNvSpPr/>
              <p:nvPr/>
            </p:nvSpPr>
            <p:spPr>
              <a:xfrm rot="16200000">
                <a:off x="10201024" y="4089683"/>
                <a:ext cx="87558" cy="110666"/>
              </a:xfrm>
              <a:prstGeom prst="ellipse">
                <a:avLst/>
              </a:prstGeom>
              <a:blipFill>
                <a:blip r:embed="rId3"/>
                <a:tile tx="0" ty="0" sx="100000" sy="100000" flip="none" algn="tl"/>
              </a:blip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cxnSp>
            <p:nvCxnSpPr>
              <p:cNvPr id="233" name="Straight Connector 232">
                <a:extLst>
                  <a:ext uri="{FF2B5EF4-FFF2-40B4-BE49-F238E27FC236}">
                    <a16:creationId xmlns:a16="http://schemas.microsoft.com/office/drawing/2014/main" id="{B7F6F1AA-3C50-3246-F8EA-324A9D4C25B0}"/>
                  </a:ext>
                </a:extLst>
              </p:cNvPr>
              <p:cNvCxnSpPr>
                <a:cxnSpLocks/>
              </p:cNvCxnSpPr>
              <p:nvPr/>
            </p:nvCxnSpPr>
            <p:spPr>
              <a:xfrm flipH="1" flipV="1">
                <a:off x="10111781" y="3929821"/>
                <a:ext cx="63822" cy="979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BF5F04A-38E2-C46D-CECA-4D2BF43E6A67}"/>
                  </a:ext>
                </a:extLst>
              </p:cNvPr>
              <p:cNvCxnSpPr>
                <a:cxnSpLocks/>
              </p:cNvCxnSpPr>
              <p:nvPr/>
            </p:nvCxnSpPr>
            <p:spPr>
              <a:xfrm flipH="1">
                <a:off x="9999049" y="4143765"/>
                <a:ext cx="9111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006C4F9F-8E5A-86ED-1E87-FAD3D9A5FB47}"/>
                  </a:ext>
                </a:extLst>
              </p:cNvPr>
              <p:cNvCxnSpPr>
                <a:cxnSpLocks/>
              </p:cNvCxnSpPr>
              <p:nvPr/>
            </p:nvCxnSpPr>
            <p:spPr>
              <a:xfrm flipH="1">
                <a:off x="10122037" y="4264981"/>
                <a:ext cx="59662" cy="6382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A1B72805-819C-E5CE-44DD-1CF34CFAAA2E}"/>
                </a:ext>
              </a:extLst>
            </p:cNvPr>
            <p:cNvGrpSpPr/>
            <p:nvPr/>
          </p:nvGrpSpPr>
          <p:grpSpPr>
            <a:xfrm>
              <a:off x="9928945" y="4454077"/>
              <a:ext cx="301087" cy="398981"/>
              <a:chOff x="9999049" y="3929821"/>
              <a:chExt cx="301087" cy="398981"/>
            </a:xfrm>
          </p:grpSpPr>
          <p:sp>
            <p:nvSpPr>
              <p:cNvPr id="237" name="Oval 236">
                <a:extLst>
                  <a:ext uri="{FF2B5EF4-FFF2-40B4-BE49-F238E27FC236}">
                    <a16:creationId xmlns:a16="http://schemas.microsoft.com/office/drawing/2014/main" id="{2741C1A1-3FAD-47BB-5829-312F48A15964}"/>
                  </a:ext>
                </a:extLst>
              </p:cNvPr>
              <p:cNvSpPr/>
              <p:nvPr/>
            </p:nvSpPr>
            <p:spPr>
              <a:xfrm rot="16200000">
                <a:off x="10201024" y="4089683"/>
                <a:ext cx="87558" cy="110666"/>
              </a:xfrm>
              <a:prstGeom prst="ellipse">
                <a:avLst/>
              </a:prstGeom>
              <a:blipFill>
                <a:blip r:embed="rId3"/>
                <a:tile tx="0" ty="0" sx="100000" sy="100000" flip="none" algn="tl"/>
              </a:blip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cxnSp>
            <p:nvCxnSpPr>
              <p:cNvPr id="238" name="Straight Connector 237">
                <a:extLst>
                  <a:ext uri="{FF2B5EF4-FFF2-40B4-BE49-F238E27FC236}">
                    <a16:creationId xmlns:a16="http://schemas.microsoft.com/office/drawing/2014/main" id="{6B161937-641C-60BD-0AFF-A4639FF35496}"/>
                  </a:ext>
                </a:extLst>
              </p:cNvPr>
              <p:cNvCxnSpPr>
                <a:cxnSpLocks/>
              </p:cNvCxnSpPr>
              <p:nvPr/>
            </p:nvCxnSpPr>
            <p:spPr>
              <a:xfrm flipH="1" flipV="1">
                <a:off x="10111781" y="3929821"/>
                <a:ext cx="63822" cy="979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B032606-7A3D-923C-D1F6-DBCF175B455F}"/>
                  </a:ext>
                </a:extLst>
              </p:cNvPr>
              <p:cNvCxnSpPr>
                <a:cxnSpLocks/>
              </p:cNvCxnSpPr>
              <p:nvPr/>
            </p:nvCxnSpPr>
            <p:spPr>
              <a:xfrm flipH="1">
                <a:off x="9999049" y="4143765"/>
                <a:ext cx="9111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BC3FEA4-586C-946D-2072-573AC4063785}"/>
                  </a:ext>
                </a:extLst>
              </p:cNvPr>
              <p:cNvCxnSpPr>
                <a:cxnSpLocks/>
              </p:cNvCxnSpPr>
              <p:nvPr/>
            </p:nvCxnSpPr>
            <p:spPr>
              <a:xfrm flipH="1">
                <a:off x="10122037" y="4264981"/>
                <a:ext cx="59662" cy="6382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241" name="Rectangle: Rounded Corners 240">
            <a:extLst>
              <a:ext uri="{FF2B5EF4-FFF2-40B4-BE49-F238E27FC236}">
                <a16:creationId xmlns:a16="http://schemas.microsoft.com/office/drawing/2014/main" id="{9C241E32-58E4-D891-ECD1-2C30FECAA79C}"/>
              </a:ext>
            </a:extLst>
          </p:cNvPr>
          <p:cNvSpPr/>
          <p:nvPr/>
        </p:nvSpPr>
        <p:spPr>
          <a:xfrm>
            <a:off x="7349052" y="3966001"/>
            <a:ext cx="4760587" cy="2596612"/>
          </a:xfrm>
          <a:prstGeom prst="roundRect">
            <a:avLst/>
          </a:prstGeom>
          <a:solidFill>
            <a:srgbClr val="FFFFCC"/>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extBox 241">
            <a:extLst>
              <a:ext uri="{FF2B5EF4-FFF2-40B4-BE49-F238E27FC236}">
                <a16:creationId xmlns:a16="http://schemas.microsoft.com/office/drawing/2014/main" id="{316A622B-EB64-0ACA-3CCC-F789BB03F18E}"/>
              </a:ext>
            </a:extLst>
          </p:cNvPr>
          <p:cNvSpPr txBox="1"/>
          <p:nvPr/>
        </p:nvSpPr>
        <p:spPr>
          <a:xfrm>
            <a:off x="7403714" y="4022577"/>
            <a:ext cx="4906730" cy="2492990"/>
          </a:xfrm>
          <a:prstGeom prst="rect">
            <a:avLst/>
          </a:prstGeom>
          <a:noFill/>
        </p:spPr>
        <p:txBody>
          <a:bodyPr wrap="square" rtlCol="0">
            <a:spAutoFit/>
          </a:bodyPr>
          <a:lstStyle/>
          <a:p>
            <a:r>
              <a:rPr lang="en-US" sz="2000" b="1" dirty="0">
                <a:latin typeface="+mn-lt"/>
              </a:rPr>
              <a:t>In this work:</a:t>
            </a:r>
          </a:p>
          <a:p>
            <a:r>
              <a:rPr lang="en-US" sz="2000" b="1" dirty="0">
                <a:latin typeface="+mn-lt"/>
              </a:rPr>
              <a:t>Use </a:t>
            </a:r>
            <a:r>
              <a:rPr lang="en-US" sz="2000" b="1" i="1" dirty="0">
                <a:solidFill>
                  <a:schemeClr val="accent6"/>
                </a:solidFill>
                <a:latin typeface="+mn-lt"/>
              </a:rPr>
              <a:t>fluorescent</a:t>
            </a:r>
            <a:r>
              <a:rPr lang="en-US" sz="2000" b="1" dirty="0">
                <a:latin typeface="+mn-lt"/>
              </a:rPr>
              <a:t> particles rather than </a:t>
            </a:r>
            <a:r>
              <a:rPr lang="en-US" sz="2000" b="1" i="1" dirty="0">
                <a:solidFill>
                  <a:schemeClr val="accent6"/>
                </a:solidFill>
                <a:latin typeface="+mn-lt"/>
              </a:rPr>
              <a:t>reflective</a:t>
            </a:r>
            <a:r>
              <a:rPr lang="en-US" sz="2000" b="1" dirty="0">
                <a:latin typeface="+mn-lt"/>
              </a:rPr>
              <a:t> ones</a:t>
            </a:r>
          </a:p>
          <a:p>
            <a:endParaRPr lang="en-US" sz="800" b="1" dirty="0">
              <a:latin typeface="+mn-lt"/>
            </a:endParaRPr>
          </a:p>
          <a:p>
            <a:r>
              <a:rPr lang="en-US" sz="2000" b="1" dirty="0">
                <a:latin typeface="+mn-lt"/>
              </a:rPr>
              <a:t>Emitted light does not excite tissue again</a:t>
            </a:r>
          </a:p>
          <a:p>
            <a:endParaRPr lang="en-US" sz="800" b="1" dirty="0">
              <a:latin typeface="+mn-lt"/>
            </a:endParaRPr>
          </a:p>
          <a:p>
            <a:r>
              <a:rPr lang="en-US" sz="2000" b="1" dirty="0">
                <a:latin typeface="+mn-lt"/>
              </a:rPr>
              <a:t>As we filter only the emission wavelength, even in thick tissue backscattering from the tissue itself is not measured </a:t>
            </a:r>
          </a:p>
        </p:txBody>
      </p:sp>
      <p:grpSp>
        <p:nvGrpSpPr>
          <p:cNvPr id="231" name="Group 230">
            <a:extLst>
              <a:ext uri="{FF2B5EF4-FFF2-40B4-BE49-F238E27FC236}">
                <a16:creationId xmlns:a16="http://schemas.microsoft.com/office/drawing/2014/main" id="{CEB1F7E8-7F27-34BA-F38A-B5B1E88FD22D}"/>
              </a:ext>
            </a:extLst>
          </p:cNvPr>
          <p:cNvGrpSpPr/>
          <p:nvPr/>
        </p:nvGrpSpPr>
        <p:grpSpPr>
          <a:xfrm rot="20882459">
            <a:off x="7915691" y="3240831"/>
            <a:ext cx="3555320" cy="768804"/>
            <a:chOff x="5733009" y="5862741"/>
            <a:chExt cx="2622599" cy="768804"/>
          </a:xfrm>
        </p:grpSpPr>
        <p:sp>
          <p:nvSpPr>
            <p:cNvPr id="243" name="Oval 242">
              <a:extLst>
                <a:ext uri="{FF2B5EF4-FFF2-40B4-BE49-F238E27FC236}">
                  <a16:creationId xmlns:a16="http://schemas.microsoft.com/office/drawing/2014/main" id="{581C8EAC-BF23-6243-2CAE-83A76F87D712}"/>
                </a:ext>
              </a:extLst>
            </p:cNvPr>
            <p:cNvSpPr/>
            <p:nvPr/>
          </p:nvSpPr>
          <p:spPr>
            <a:xfrm>
              <a:off x="5811789" y="5862741"/>
              <a:ext cx="2505113" cy="768804"/>
            </a:xfrm>
            <a:prstGeom prst="ellipse">
              <a:avLst/>
            </a:prstGeom>
            <a:solidFill>
              <a:srgbClr val="66FF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a:extLst>
                <a:ext uri="{FF2B5EF4-FFF2-40B4-BE49-F238E27FC236}">
                  <a16:creationId xmlns:a16="http://schemas.microsoft.com/office/drawing/2014/main" id="{7AB47BAF-B1DC-1526-C55D-765CFA5B3921}"/>
                </a:ext>
              </a:extLst>
            </p:cNvPr>
            <p:cNvSpPr txBox="1"/>
            <p:nvPr/>
          </p:nvSpPr>
          <p:spPr>
            <a:xfrm>
              <a:off x="5733009" y="6009719"/>
              <a:ext cx="2622599" cy="461665"/>
            </a:xfrm>
            <a:prstGeom prst="rect">
              <a:avLst/>
            </a:prstGeom>
            <a:noFill/>
          </p:spPr>
          <p:txBody>
            <a:bodyPr wrap="square" rtlCol="0">
              <a:spAutoFit/>
            </a:bodyPr>
            <a:lstStyle/>
            <a:p>
              <a:pPr algn="ctr"/>
              <a:r>
                <a:rPr lang="en-US" sz="2400" b="1" dirty="0">
                  <a:latin typeface="+mn-lt"/>
                </a:rPr>
                <a:t>Applies for thick layers</a:t>
              </a:r>
            </a:p>
          </p:txBody>
        </p:sp>
      </p:grpSp>
      <p:grpSp>
        <p:nvGrpSpPr>
          <p:cNvPr id="245" name="Group 244">
            <a:extLst>
              <a:ext uri="{FF2B5EF4-FFF2-40B4-BE49-F238E27FC236}">
                <a16:creationId xmlns:a16="http://schemas.microsoft.com/office/drawing/2014/main" id="{CAA71197-9606-F66C-CF8D-652CC45C72F1}"/>
              </a:ext>
            </a:extLst>
          </p:cNvPr>
          <p:cNvGrpSpPr/>
          <p:nvPr/>
        </p:nvGrpSpPr>
        <p:grpSpPr>
          <a:xfrm rot="20882459">
            <a:off x="3595604" y="3382778"/>
            <a:ext cx="3832876" cy="768804"/>
            <a:chOff x="5733009" y="5862741"/>
            <a:chExt cx="2700252" cy="768804"/>
          </a:xfrm>
        </p:grpSpPr>
        <p:sp>
          <p:nvSpPr>
            <p:cNvPr id="246" name="Oval 245">
              <a:extLst>
                <a:ext uri="{FF2B5EF4-FFF2-40B4-BE49-F238E27FC236}">
                  <a16:creationId xmlns:a16="http://schemas.microsoft.com/office/drawing/2014/main" id="{D096B54A-E288-6A60-54F7-0215D552C510}"/>
                </a:ext>
              </a:extLst>
            </p:cNvPr>
            <p:cNvSpPr/>
            <p:nvPr/>
          </p:nvSpPr>
          <p:spPr>
            <a:xfrm>
              <a:off x="5811789" y="5862741"/>
              <a:ext cx="2505113" cy="768804"/>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extBox 246">
              <a:extLst>
                <a:ext uri="{FF2B5EF4-FFF2-40B4-BE49-F238E27FC236}">
                  <a16:creationId xmlns:a16="http://schemas.microsoft.com/office/drawing/2014/main" id="{C7850A2F-20D5-51BC-B05A-8C8EC5C82254}"/>
                </a:ext>
              </a:extLst>
            </p:cNvPr>
            <p:cNvSpPr txBox="1"/>
            <p:nvPr/>
          </p:nvSpPr>
          <p:spPr>
            <a:xfrm>
              <a:off x="5733009" y="6009718"/>
              <a:ext cx="2700252" cy="461665"/>
            </a:xfrm>
            <a:prstGeom prst="rect">
              <a:avLst/>
            </a:prstGeom>
            <a:noFill/>
          </p:spPr>
          <p:txBody>
            <a:bodyPr wrap="square" rtlCol="0">
              <a:spAutoFit/>
            </a:bodyPr>
            <a:lstStyle/>
            <a:p>
              <a:pPr algn="ctr"/>
              <a:r>
                <a:rPr lang="en-US" sz="2400" b="1" dirty="0">
                  <a:latin typeface="+mn-lt"/>
                </a:rPr>
                <a:t>Applies only to thin layers</a:t>
              </a:r>
            </a:p>
          </p:txBody>
        </p:sp>
      </p:grpSp>
      <p:grpSp>
        <p:nvGrpSpPr>
          <p:cNvPr id="251" name="Group 250">
            <a:extLst>
              <a:ext uri="{FF2B5EF4-FFF2-40B4-BE49-F238E27FC236}">
                <a16:creationId xmlns:a16="http://schemas.microsoft.com/office/drawing/2014/main" id="{C911672E-1B67-9CD9-C1BA-1AF5B26558D4}"/>
              </a:ext>
            </a:extLst>
          </p:cNvPr>
          <p:cNvGrpSpPr/>
          <p:nvPr/>
        </p:nvGrpSpPr>
        <p:grpSpPr>
          <a:xfrm>
            <a:off x="-19189" y="4781721"/>
            <a:ext cx="3755064" cy="1065959"/>
            <a:chOff x="-19189" y="4781721"/>
            <a:chExt cx="3755064" cy="1065959"/>
          </a:xfrm>
        </p:grpSpPr>
        <p:grpSp>
          <p:nvGrpSpPr>
            <p:cNvPr id="252" name="Group 251">
              <a:extLst>
                <a:ext uri="{FF2B5EF4-FFF2-40B4-BE49-F238E27FC236}">
                  <a16:creationId xmlns:a16="http://schemas.microsoft.com/office/drawing/2014/main" id="{78BE52DE-7224-AE97-F5BE-C65E44BCB7A7}"/>
                </a:ext>
              </a:extLst>
            </p:cNvPr>
            <p:cNvGrpSpPr/>
            <p:nvPr/>
          </p:nvGrpSpPr>
          <p:grpSpPr>
            <a:xfrm>
              <a:off x="-19189" y="4781721"/>
              <a:ext cx="3755064" cy="1065959"/>
              <a:chOff x="-19189" y="4781721"/>
              <a:chExt cx="3755064" cy="1065959"/>
            </a:xfrm>
          </p:grpSpPr>
          <p:grpSp>
            <p:nvGrpSpPr>
              <p:cNvPr id="254" name="Group 253">
                <a:extLst>
                  <a:ext uri="{FF2B5EF4-FFF2-40B4-BE49-F238E27FC236}">
                    <a16:creationId xmlns:a16="http://schemas.microsoft.com/office/drawing/2014/main" id="{5E9B7266-BA76-1CC9-70F0-4ABD0147F821}"/>
                  </a:ext>
                </a:extLst>
              </p:cNvPr>
              <p:cNvGrpSpPr/>
              <p:nvPr/>
            </p:nvGrpSpPr>
            <p:grpSpPr>
              <a:xfrm>
                <a:off x="-19189" y="4781721"/>
                <a:ext cx="1445994" cy="1048392"/>
                <a:chOff x="6799873" y="4343885"/>
                <a:chExt cx="2164606" cy="1552090"/>
              </a:xfrm>
            </p:grpSpPr>
            <p:pic>
              <p:nvPicPr>
                <p:cNvPr id="261" name="Picture 260">
                  <a:extLst>
                    <a:ext uri="{FF2B5EF4-FFF2-40B4-BE49-F238E27FC236}">
                      <a16:creationId xmlns:a16="http://schemas.microsoft.com/office/drawing/2014/main" id="{8D708EFD-5A49-8B8C-123F-2FC7C0C477AC}"/>
                    </a:ext>
                  </a:extLst>
                </p:cNvPr>
                <p:cNvPicPr>
                  <a:picLocks noChangeAspect="1"/>
                </p:cNvPicPr>
                <p:nvPr/>
              </p:nvPicPr>
              <p:blipFill rotWithShape="1">
                <a:blip r:embed="rId4">
                  <a:extLst>
                    <a:ext uri="{28A0092B-C50C-407E-A947-70E740481C1C}">
                      <a14:useLocalDpi xmlns:a14="http://schemas.microsoft.com/office/drawing/2010/main" val="0"/>
                    </a:ext>
                  </a:extLst>
                </a:blip>
                <a:srcRect l="8584" t="5894" r="24698" b="17557"/>
                <a:stretch/>
              </p:blipFill>
              <p:spPr>
                <a:xfrm>
                  <a:off x="6799873" y="4343885"/>
                  <a:ext cx="1620910" cy="1522083"/>
                </a:xfrm>
                <a:prstGeom prst="rect">
                  <a:avLst/>
                </a:prstGeom>
              </p:spPr>
            </p:pic>
            <p:sp>
              <p:nvSpPr>
                <p:cNvPr id="262" name="TextBox 261">
                  <a:extLst>
                    <a:ext uri="{FF2B5EF4-FFF2-40B4-BE49-F238E27FC236}">
                      <a16:creationId xmlns:a16="http://schemas.microsoft.com/office/drawing/2014/main" id="{10060BEB-6B03-3745-CFBC-0CF6A66745A2}"/>
                    </a:ext>
                  </a:extLst>
                </p:cNvPr>
                <p:cNvSpPr txBox="1"/>
                <p:nvPr/>
              </p:nvSpPr>
              <p:spPr>
                <a:xfrm>
                  <a:off x="6915238" y="4442819"/>
                  <a:ext cx="2049241" cy="455648"/>
                </a:xfrm>
                <a:prstGeom prst="rect">
                  <a:avLst/>
                </a:prstGeom>
                <a:noFill/>
                <a:ln>
                  <a:noFill/>
                </a:ln>
              </p:spPr>
              <p:txBody>
                <a:bodyPr wrap="square" rtlCol="1">
                  <a:spAutoFit/>
                </a:bodyPr>
                <a:lstStyle/>
                <a:p>
                  <a:r>
                    <a:rPr lang="en-US" sz="1400" b="1" dirty="0">
                      <a:solidFill>
                        <a:srgbClr val="FF0000"/>
                      </a:solidFill>
                      <a:latin typeface="+mn-lt"/>
                    </a:rPr>
                    <a:t>output wave</a:t>
                  </a:r>
                </a:p>
              </p:txBody>
            </p:sp>
            <p:sp>
              <p:nvSpPr>
                <p:cNvPr id="263" name="Rectangle 262">
                  <a:extLst>
                    <a:ext uri="{FF2B5EF4-FFF2-40B4-BE49-F238E27FC236}">
                      <a16:creationId xmlns:a16="http://schemas.microsoft.com/office/drawing/2014/main" id="{CFF46E0A-5D65-D573-EA41-C74058FE4781}"/>
                    </a:ext>
                  </a:extLst>
                </p:cNvPr>
                <p:cNvSpPr/>
                <p:nvPr/>
              </p:nvSpPr>
              <p:spPr>
                <a:xfrm>
                  <a:off x="7066365" y="4525569"/>
                  <a:ext cx="1387073" cy="137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55" name="TextBox 254">
                    <a:extLst>
                      <a:ext uri="{FF2B5EF4-FFF2-40B4-BE49-F238E27FC236}">
                        <a16:creationId xmlns:a16="http://schemas.microsoft.com/office/drawing/2014/main" id="{6B9D1CB1-4975-5C12-3F37-99375E1190F0}"/>
                      </a:ext>
                    </a:extLst>
                  </p:cNvPr>
                  <p:cNvSpPr txBox="1"/>
                  <p:nvPr/>
                </p:nvSpPr>
                <p:spPr>
                  <a:xfrm>
                    <a:off x="1361952" y="4914891"/>
                    <a:ext cx="656484"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a:solidFill>
                                <a:schemeClr val="bg1"/>
                              </a:solidFill>
                              <a:latin typeface="Cambria Math" panose="02040503050406030204" pitchFamily="18" charset="0"/>
                              <a:ea typeface="Cambria Math" panose="02040503050406030204" pitchFamily="18" charset="0"/>
                            </a:rPr>
                            <m:t>𝓣</m:t>
                          </m:r>
                        </m:oMath>
                      </m:oMathPara>
                    </a14:m>
                    <a:endParaRPr lang="en-US" sz="6000" b="1" dirty="0">
                      <a:solidFill>
                        <a:schemeClr val="bg1"/>
                      </a:solidFill>
                    </a:endParaRPr>
                  </a:p>
                </p:txBody>
              </p:sp>
            </mc:Choice>
            <mc:Fallback xmlns="">
              <p:sp>
                <p:nvSpPr>
                  <p:cNvPr id="255" name="TextBox 254">
                    <a:extLst>
                      <a:ext uri="{FF2B5EF4-FFF2-40B4-BE49-F238E27FC236}">
                        <a16:creationId xmlns:a16="http://schemas.microsoft.com/office/drawing/2014/main" id="{6B9D1CB1-4975-5C12-3F37-99375E1190F0}"/>
                      </a:ext>
                    </a:extLst>
                  </p:cNvPr>
                  <p:cNvSpPr txBox="1">
                    <a:spLocks noRot="1" noChangeAspect="1" noMove="1" noResize="1" noEditPoints="1" noAdjustHandles="1" noChangeArrowheads="1" noChangeShapeType="1" noTextEdit="1"/>
                  </p:cNvSpPr>
                  <p:nvPr/>
                </p:nvSpPr>
                <p:spPr>
                  <a:xfrm>
                    <a:off x="1361952" y="4914891"/>
                    <a:ext cx="656484" cy="83099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B0D20E96-8E9D-7FAD-7F1F-BD98827FD84B}"/>
                      </a:ext>
                    </a:extLst>
                  </p:cNvPr>
                  <p:cNvSpPr txBox="1"/>
                  <p:nvPr/>
                </p:nvSpPr>
                <p:spPr>
                  <a:xfrm>
                    <a:off x="771220" y="4931055"/>
                    <a:ext cx="101269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solidFill>
                                <a:schemeClr val="bg1"/>
                              </a:solidFill>
                              <a:latin typeface="Cambria Math" panose="02040503050406030204" pitchFamily="18" charset="0"/>
                            </a:rPr>
                            <m:t>=</m:t>
                          </m:r>
                        </m:oMath>
                      </m:oMathPara>
                    </a14:m>
                    <a:endParaRPr lang="en-US" sz="4400" b="1" dirty="0">
                      <a:solidFill>
                        <a:schemeClr val="bg1"/>
                      </a:solidFill>
                    </a:endParaRPr>
                  </a:p>
                </p:txBody>
              </p:sp>
            </mc:Choice>
            <mc:Fallback xmlns="">
              <p:sp>
                <p:nvSpPr>
                  <p:cNvPr id="256" name="TextBox 255">
                    <a:extLst>
                      <a:ext uri="{FF2B5EF4-FFF2-40B4-BE49-F238E27FC236}">
                        <a16:creationId xmlns:a16="http://schemas.microsoft.com/office/drawing/2014/main" id="{B0D20E96-8E9D-7FAD-7F1F-BD98827FD84B}"/>
                      </a:ext>
                    </a:extLst>
                  </p:cNvPr>
                  <p:cNvSpPr txBox="1">
                    <a:spLocks noRot="1" noChangeAspect="1" noMove="1" noResize="1" noEditPoints="1" noAdjustHandles="1" noChangeArrowheads="1" noChangeShapeType="1" noTextEdit="1"/>
                  </p:cNvSpPr>
                  <p:nvPr/>
                </p:nvSpPr>
                <p:spPr>
                  <a:xfrm>
                    <a:off x="771220" y="4931055"/>
                    <a:ext cx="1012692" cy="769441"/>
                  </a:xfrm>
                  <a:prstGeom prst="rect">
                    <a:avLst/>
                  </a:prstGeom>
                  <a:blipFill>
                    <a:blip r:embed="rId17"/>
                    <a:stretch>
                      <a:fillRect/>
                    </a:stretch>
                  </a:blipFill>
                </p:spPr>
                <p:txBody>
                  <a:bodyPr/>
                  <a:lstStyle/>
                  <a:p>
                    <a:r>
                      <a:rPr lang="en-US">
                        <a:noFill/>
                      </a:rPr>
                      <a:t> </a:t>
                    </a:r>
                  </a:p>
                </p:txBody>
              </p:sp>
            </mc:Fallback>
          </mc:AlternateContent>
          <p:grpSp>
            <p:nvGrpSpPr>
              <p:cNvPr id="257" name="Group 256">
                <a:extLst>
                  <a:ext uri="{FF2B5EF4-FFF2-40B4-BE49-F238E27FC236}">
                    <a16:creationId xmlns:a16="http://schemas.microsoft.com/office/drawing/2014/main" id="{1C15EADD-3809-AB81-9C70-C6B371B5033B}"/>
                  </a:ext>
                </a:extLst>
              </p:cNvPr>
              <p:cNvGrpSpPr/>
              <p:nvPr/>
            </p:nvGrpSpPr>
            <p:grpSpPr>
              <a:xfrm>
                <a:off x="2366947" y="4859107"/>
                <a:ext cx="1368928" cy="988573"/>
                <a:chOff x="3831073" y="2583510"/>
                <a:chExt cx="2013483" cy="1464594"/>
              </a:xfrm>
            </p:grpSpPr>
            <p:pic>
              <p:nvPicPr>
                <p:cNvPr id="258" name="Picture 257">
                  <a:extLst>
                    <a:ext uri="{FF2B5EF4-FFF2-40B4-BE49-F238E27FC236}">
                      <a16:creationId xmlns:a16="http://schemas.microsoft.com/office/drawing/2014/main" id="{B939AECC-DB50-FDF8-93B7-59C1F6CD14BC}"/>
                    </a:ext>
                  </a:extLst>
                </p:cNvPr>
                <p:cNvPicPr>
                  <a:picLocks/>
                </p:cNvPicPr>
                <p:nvPr/>
              </p:nvPicPr>
              <p:blipFill rotWithShape="1">
                <a:blip r:embed="rId18" cstate="print">
                  <a:extLst>
                    <a:ext uri="{28A0092B-C50C-407E-A947-70E740481C1C}">
                      <a14:useLocalDpi xmlns:a14="http://schemas.microsoft.com/office/drawing/2010/main" val="0"/>
                    </a:ext>
                  </a:extLst>
                </a:blip>
                <a:srcRect l="12162" t="11460" r="20076" b="19718"/>
                <a:stretch/>
              </p:blipFill>
              <p:spPr>
                <a:xfrm>
                  <a:off x="3886509" y="2583510"/>
                  <a:ext cx="1562355" cy="1457355"/>
                </a:xfrm>
                <a:prstGeom prst="rect">
                  <a:avLst/>
                </a:prstGeom>
              </p:spPr>
            </p:pic>
            <p:sp>
              <p:nvSpPr>
                <p:cNvPr id="259" name="TextBox 258">
                  <a:extLst>
                    <a:ext uri="{FF2B5EF4-FFF2-40B4-BE49-F238E27FC236}">
                      <a16:creationId xmlns:a16="http://schemas.microsoft.com/office/drawing/2014/main" id="{F3B1AF36-4A93-725D-AEB1-E2F16C023067}"/>
                    </a:ext>
                  </a:extLst>
                </p:cNvPr>
                <p:cNvSpPr txBox="1"/>
                <p:nvPr/>
              </p:nvSpPr>
              <p:spPr>
                <a:xfrm>
                  <a:off x="3831073" y="2594860"/>
                  <a:ext cx="2013483" cy="455979"/>
                </a:xfrm>
                <a:prstGeom prst="rect">
                  <a:avLst/>
                </a:prstGeom>
                <a:noFill/>
              </p:spPr>
              <p:txBody>
                <a:bodyPr wrap="square" rtlCol="1">
                  <a:spAutoFit/>
                </a:bodyPr>
                <a:lstStyle/>
                <a:p>
                  <a:r>
                    <a:rPr lang="en-US" sz="1400" b="1" dirty="0">
                      <a:solidFill>
                        <a:srgbClr val="FFC000"/>
                      </a:solidFill>
                      <a:latin typeface="+mn-lt"/>
                    </a:rPr>
                    <a:t>input wave</a:t>
                  </a:r>
                </a:p>
              </p:txBody>
            </p:sp>
            <p:sp>
              <p:nvSpPr>
                <p:cNvPr id="260" name="Rectangle 259">
                  <a:extLst>
                    <a:ext uri="{FF2B5EF4-FFF2-40B4-BE49-F238E27FC236}">
                      <a16:creationId xmlns:a16="http://schemas.microsoft.com/office/drawing/2014/main" id="{728ABE0F-5B64-0108-69ED-B6CBF0179516}"/>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19C41631-C7B7-2A2A-17C8-2A4B8FEE5BE8}"/>
                    </a:ext>
                  </a:extLst>
                </p:cNvPr>
                <p:cNvSpPr txBox="1"/>
                <p:nvPr/>
              </p:nvSpPr>
              <p:spPr>
                <a:xfrm>
                  <a:off x="1933480" y="4800821"/>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53" name="TextBox 252">
                  <a:extLst>
                    <a:ext uri="{FF2B5EF4-FFF2-40B4-BE49-F238E27FC236}">
                      <a16:creationId xmlns:a16="http://schemas.microsoft.com/office/drawing/2014/main" id="{19C41631-C7B7-2A2A-17C8-2A4B8FEE5BE8}"/>
                    </a:ext>
                  </a:extLst>
                </p:cNvPr>
                <p:cNvSpPr txBox="1">
                  <a:spLocks noRot="1" noChangeAspect="1" noMove="1" noResize="1" noEditPoints="1" noAdjustHandles="1" noChangeArrowheads="1" noChangeShapeType="1" noTextEdit="1"/>
                </p:cNvSpPr>
                <p:nvPr/>
              </p:nvSpPr>
              <p:spPr>
                <a:xfrm>
                  <a:off x="1933480" y="4800821"/>
                  <a:ext cx="334341" cy="1015663"/>
                </a:xfrm>
                <a:prstGeom prst="rect">
                  <a:avLst/>
                </a:prstGeom>
                <a:blipFill>
                  <a:blip r:embed="rId19"/>
                  <a:stretch>
                    <a:fillRect/>
                  </a:stretch>
                </a:blipFill>
              </p:spPr>
              <p:txBody>
                <a:bodyPr/>
                <a:lstStyle/>
                <a:p>
                  <a:r>
                    <a:rPr lang="en-US">
                      <a:noFill/>
                    </a:rPr>
                    <a:t> </a:t>
                  </a:r>
                </a:p>
              </p:txBody>
            </p:sp>
          </mc:Fallback>
        </mc:AlternateContent>
      </p:grpSp>
      <p:grpSp>
        <p:nvGrpSpPr>
          <p:cNvPr id="264" name="Group 263">
            <a:extLst>
              <a:ext uri="{FF2B5EF4-FFF2-40B4-BE49-F238E27FC236}">
                <a16:creationId xmlns:a16="http://schemas.microsoft.com/office/drawing/2014/main" id="{586693C0-3539-4EE2-0E51-9EC4567EE37B}"/>
              </a:ext>
            </a:extLst>
          </p:cNvPr>
          <p:cNvGrpSpPr/>
          <p:nvPr/>
        </p:nvGrpSpPr>
        <p:grpSpPr>
          <a:xfrm>
            <a:off x="-43573" y="3471451"/>
            <a:ext cx="3464405" cy="1120047"/>
            <a:chOff x="-43573" y="3471451"/>
            <a:chExt cx="3464405" cy="1120047"/>
          </a:xfrm>
        </p:grpSpPr>
        <p:grpSp>
          <p:nvGrpSpPr>
            <p:cNvPr id="265" name="Group 264">
              <a:extLst>
                <a:ext uri="{FF2B5EF4-FFF2-40B4-BE49-F238E27FC236}">
                  <a16:creationId xmlns:a16="http://schemas.microsoft.com/office/drawing/2014/main" id="{CEF65543-090C-4918-5876-A4E3379AECA0}"/>
                </a:ext>
              </a:extLst>
            </p:cNvPr>
            <p:cNvGrpSpPr/>
            <p:nvPr/>
          </p:nvGrpSpPr>
          <p:grpSpPr>
            <a:xfrm>
              <a:off x="-43573" y="3471451"/>
              <a:ext cx="3464405" cy="1067841"/>
              <a:chOff x="-43573" y="3471451"/>
              <a:chExt cx="3464405" cy="1067841"/>
            </a:xfrm>
          </p:grpSpPr>
          <p:grpSp>
            <p:nvGrpSpPr>
              <p:cNvPr id="267" name="Group 266">
                <a:extLst>
                  <a:ext uri="{FF2B5EF4-FFF2-40B4-BE49-F238E27FC236}">
                    <a16:creationId xmlns:a16="http://schemas.microsoft.com/office/drawing/2014/main" id="{7078E990-1005-B658-E475-C2CFAEC7913A}"/>
                  </a:ext>
                </a:extLst>
              </p:cNvPr>
              <p:cNvGrpSpPr/>
              <p:nvPr/>
            </p:nvGrpSpPr>
            <p:grpSpPr>
              <a:xfrm>
                <a:off x="-43573" y="3477177"/>
                <a:ext cx="1445994" cy="1048392"/>
                <a:chOff x="6799873" y="4343885"/>
                <a:chExt cx="2164606" cy="1552090"/>
              </a:xfrm>
            </p:grpSpPr>
            <p:pic>
              <p:nvPicPr>
                <p:cNvPr id="274" name="Picture 273">
                  <a:extLst>
                    <a:ext uri="{FF2B5EF4-FFF2-40B4-BE49-F238E27FC236}">
                      <a16:creationId xmlns:a16="http://schemas.microsoft.com/office/drawing/2014/main" id="{6DCFFA81-064A-98E2-9C4B-315CBA309F9F}"/>
                    </a:ext>
                  </a:extLst>
                </p:cNvPr>
                <p:cNvPicPr>
                  <a:picLocks noChangeAspect="1"/>
                </p:cNvPicPr>
                <p:nvPr/>
              </p:nvPicPr>
              <p:blipFill rotWithShape="1">
                <a:blip r:embed="rId4">
                  <a:extLst>
                    <a:ext uri="{28A0092B-C50C-407E-A947-70E740481C1C}">
                      <a14:useLocalDpi xmlns:a14="http://schemas.microsoft.com/office/drawing/2010/main" val="0"/>
                    </a:ext>
                  </a:extLst>
                </a:blip>
                <a:srcRect l="8584" t="5894" r="24698" b="17557"/>
                <a:stretch/>
              </p:blipFill>
              <p:spPr>
                <a:xfrm>
                  <a:off x="6799873" y="4343885"/>
                  <a:ext cx="1620910" cy="1522083"/>
                </a:xfrm>
                <a:prstGeom prst="rect">
                  <a:avLst/>
                </a:prstGeom>
              </p:spPr>
            </p:pic>
            <p:sp>
              <p:nvSpPr>
                <p:cNvPr id="275" name="TextBox 274">
                  <a:extLst>
                    <a:ext uri="{FF2B5EF4-FFF2-40B4-BE49-F238E27FC236}">
                      <a16:creationId xmlns:a16="http://schemas.microsoft.com/office/drawing/2014/main" id="{348B3746-0024-5EF2-217F-DF7DB5145B7F}"/>
                    </a:ext>
                  </a:extLst>
                </p:cNvPr>
                <p:cNvSpPr txBox="1"/>
                <p:nvPr/>
              </p:nvSpPr>
              <p:spPr>
                <a:xfrm>
                  <a:off x="6915238" y="4442819"/>
                  <a:ext cx="2049241" cy="455648"/>
                </a:xfrm>
                <a:prstGeom prst="rect">
                  <a:avLst/>
                </a:prstGeom>
                <a:noFill/>
                <a:ln>
                  <a:noFill/>
                </a:ln>
              </p:spPr>
              <p:txBody>
                <a:bodyPr wrap="square" rtlCol="1">
                  <a:spAutoFit/>
                </a:bodyPr>
                <a:lstStyle/>
                <a:p>
                  <a:r>
                    <a:rPr lang="en-US" sz="1400" b="1" dirty="0">
                      <a:solidFill>
                        <a:srgbClr val="FF0000"/>
                      </a:solidFill>
                      <a:latin typeface="+mn-lt"/>
                    </a:rPr>
                    <a:t>output wave</a:t>
                  </a:r>
                </a:p>
              </p:txBody>
            </p:sp>
            <p:sp>
              <p:nvSpPr>
                <p:cNvPr id="276" name="Rectangle 275">
                  <a:extLst>
                    <a:ext uri="{FF2B5EF4-FFF2-40B4-BE49-F238E27FC236}">
                      <a16:creationId xmlns:a16="http://schemas.microsoft.com/office/drawing/2014/main" id="{61EC9F69-4AC8-4516-EC64-7BF58DC6C0DE}"/>
                    </a:ext>
                  </a:extLst>
                </p:cNvPr>
                <p:cNvSpPr/>
                <p:nvPr/>
              </p:nvSpPr>
              <p:spPr>
                <a:xfrm>
                  <a:off x="7066365" y="4525569"/>
                  <a:ext cx="1387073" cy="137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4FC81180-B40B-40DD-CA82-E625F0672D7F}"/>
                      </a:ext>
                    </a:extLst>
                  </p:cNvPr>
                  <p:cNvSpPr txBox="1"/>
                  <p:nvPr/>
                </p:nvSpPr>
                <p:spPr>
                  <a:xfrm>
                    <a:off x="1338728" y="3471451"/>
                    <a:ext cx="1685197" cy="1015663"/>
                  </a:xfrm>
                  <a:prstGeom prst="rect">
                    <a:avLst/>
                  </a:prstGeom>
                  <a:noFill/>
                </p:spPr>
                <p:txBody>
                  <a:bodyPr wrap="square" rtlCol="0">
                    <a:spAutoFit/>
                  </a:bodyPr>
                  <a:lstStyle/>
                  <a:p>
                    <a14:m>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𝒐</m:t>
                            </m:r>
                          </m:sup>
                        </m:sSup>
                      </m:oMath>
                    </a14:m>
                    <a:r>
                      <a:rPr lang="en-US" sz="6000" b="1" dirty="0">
                        <a:solidFill>
                          <a:schemeClr val="bg1"/>
                        </a:solidFill>
                        <a:ea typeface="Cambria Math" panose="02040503050406030204" pitchFamily="18" charset="0"/>
                      </a:rPr>
                      <a:t> </a:t>
                    </a:r>
                    <a14:m>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a14:m>
                    <a:endParaRPr lang="en-US" sz="6000" b="1" dirty="0">
                      <a:solidFill>
                        <a:schemeClr val="bg1"/>
                      </a:solidFill>
                    </a:endParaRPr>
                  </a:p>
                </p:txBody>
              </p:sp>
            </mc:Choice>
            <mc:Fallback xmlns="">
              <p:sp>
                <p:nvSpPr>
                  <p:cNvPr id="268" name="TextBox 267">
                    <a:extLst>
                      <a:ext uri="{FF2B5EF4-FFF2-40B4-BE49-F238E27FC236}">
                        <a16:creationId xmlns:a16="http://schemas.microsoft.com/office/drawing/2014/main" id="{4FC81180-B40B-40DD-CA82-E625F0672D7F}"/>
                      </a:ext>
                    </a:extLst>
                  </p:cNvPr>
                  <p:cNvSpPr txBox="1">
                    <a:spLocks noRot="1" noChangeAspect="1" noMove="1" noResize="1" noEditPoints="1" noAdjustHandles="1" noChangeArrowheads="1" noChangeShapeType="1" noTextEdit="1"/>
                  </p:cNvSpPr>
                  <p:nvPr/>
                </p:nvSpPr>
                <p:spPr>
                  <a:xfrm>
                    <a:off x="1338728" y="3471451"/>
                    <a:ext cx="1685197" cy="101566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1B7BB240-9CD2-E352-29CC-BD26E388F02C}"/>
                      </a:ext>
                    </a:extLst>
                  </p:cNvPr>
                  <p:cNvSpPr txBox="1"/>
                  <p:nvPr/>
                </p:nvSpPr>
                <p:spPr>
                  <a:xfrm>
                    <a:off x="746836" y="3626511"/>
                    <a:ext cx="101269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solidFill>
                                <a:schemeClr val="bg1"/>
                              </a:solidFill>
                              <a:latin typeface="Cambria Math" panose="02040503050406030204" pitchFamily="18" charset="0"/>
                            </a:rPr>
                            <m:t>=</m:t>
                          </m:r>
                        </m:oMath>
                      </m:oMathPara>
                    </a14:m>
                    <a:endParaRPr lang="en-US" sz="4400" b="1" dirty="0">
                      <a:solidFill>
                        <a:schemeClr val="bg1"/>
                      </a:solidFill>
                    </a:endParaRPr>
                  </a:p>
                </p:txBody>
              </p:sp>
            </mc:Choice>
            <mc:Fallback xmlns="">
              <p:sp>
                <p:nvSpPr>
                  <p:cNvPr id="206" name="TextBox 205">
                    <a:extLst>
                      <a:ext uri="{FF2B5EF4-FFF2-40B4-BE49-F238E27FC236}">
                        <a16:creationId xmlns:a16="http://schemas.microsoft.com/office/drawing/2014/main" id="{463310D0-9444-0E46-7058-9145BC0D3ABC}"/>
                      </a:ext>
                    </a:extLst>
                  </p:cNvPr>
                  <p:cNvSpPr txBox="1">
                    <a:spLocks noRot="1" noChangeAspect="1" noMove="1" noResize="1" noEditPoints="1" noAdjustHandles="1" noChangeArrowheads="1" noChangeShapeType="1" noTextEdit="1"/>
                  </p:cNvSpPr>
                  <p:nvPr/>
                </p:nvSpPr>
                <p:spPr>
                  <a:xfrm>
                    <a:off x="746836" y="3626511"/>
                    <a:ext cx="1012692" cy="769441"/>
                  </a:xfrm>
                  <a:prstGeom prst="rect">
                    <a:avLst/>
                  </a:prstGeom>
                  <a:blipFill>
                    <a:blip r:embed="rId11"/>
                    <a:stretch>
                      <a:fillRect/>
                    </a:stretch>
                  </a:blipFill>
                </p:spPr>
                <p:txBody>
                  <a:bodyPr/>
                  <a:lstStyle/>
                  <a:p>
                    <a:r>
                      <a:rPr lang="en-US">
                        <a:noFill/>
                      </a:rPr>
                      <a:t> </a:t>
                    </a:r>
                  </a:p>
                </p:txBody>
              </p:sp>
            </mc:Fallback>
          </mc:AlternateContent>
          <p:grpSp>
            <p:nvGrpSpPr>
              <p:cNvPr id="270" name="Group 269">
                <a:extLst>
                  <a:ext uri="{FF2B5EF4-FFF2-40B4-BE49-F238E27FC236}">
                    <a16:creationId xmlns:a16="http://schemas.microsoft.com/office/drawing/2014/main" id="{D3BE51A6-1BE7-875A-D9CB-A641865E3740}"/>
                  </a:ext>
                </a:extLst>
              </p:cNvPr>
              <p:cNvGrpSpPr/>
              <p:nvPr/>
            </p:nvGrpSpPr>
            <p:grpSpPr>
              <a:xfrm>
                <a:off x="2383103" y="3550719"/>
                <a:ext cx="1037729" cy="988573"/>
                <a:chOff x="10307735" y="3688827"/>
                <a:chExt cx="1630889" cy="1460066"/>
              </a:xfrm>
            </p:grpSpPr>
            <p:sp>
              <p:nvSpPr>
                <p:cNvPr id="271" name="Rectangle 270">
                  <a:extLst>
                    <a:ext uri="{FF2B5EF4-FFF2-40B4-BE49-F238E27FC236}">
                      <a16:creationId xmlns:a16="http://schemas.microsoft.com/office/drawing/2014/main" id="{B9466BFD-DCC4-648D-1C60-4F4BEE4888C9}"/>
                    </a:ext>
                  </a:extLst>
                </p:cNvPr>
                <p:cNvSpPr/>
                <p:nvPr/>
              </p:nvSpPr>
              <p:spPr>
                <a:xfrm>
                  <a:off x="10307735" y="3774036"/>
                  <a:ext cx="1526549" cy="1374857"/>
                </a:xfrm>
                <a:prstGeom prst="rect">
                  <a:avLst/>
                </a:prstGeom>
                <a:solidFill>
                  <a:schemeClr val="tx1"/>
                </a:solid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pic>
              <p:nvPicPr>
                <p:cNvPr id="272" name="Picture 271">
                  <a:extLst>
                    <a:ext uri="{FF2B5EF4-FFF2-40B4-BE49-F238E27FC236}">
                      <a16:creationId xmlns:a16="http://schemas.microsoft.com/office/drawing/2014/main" id="{88D6269E-371C-BF3D-C38D-C04F3AD9AFDD}"/>
                    </a:ext>
                  </a:extLst>
                </p:cNvPr>
                <p:cNvPicPr>
                  <a:picLocks noChangeAspect="1"/>
                </p:cNvPicPr>
                <p:nvPr/>
              </p:nvPicPr>
              <p:blipFill rotWithShape="1">
                <a:blip r:embed="rId6">
                  <a:duotone>
                    <a:prstClr val="black"/>
                    <a:srgbClr val="FFFF99">
                      <a:tint val="45000"/>
                      <a:satMod val="400000"/>
                    </a:srgbClr>
                  </a:duotone>
                </a:blip>
                <a:srcRect l="35956" t="36131" r="20793" b="16808"/>
                <a:stretch/>
              </p:blipFill>
              <p:spPr>
                <a:xfrm>
                  <a:off x="10502314" y="3876867"/>
                  <a:ext cx="1136477" cy="1209354"/>
                </a:xfrm>
                <a:prstGeom prst="rect">
                  <a:avLst/>
                </a:prstGeom>
                <a:ln w="19050">
                  <a:noFill/>
                </a:ln>
              </p:spPr>
            </p:pic>
            <p:sp>
              <p:nvSpPr>
                <p:cNvPr id="273" name="TextBox 272">
                  <a:extLst>
                    <a:ext uri="{FF2B5EF4-FFF2-40B4-BE49-F238E27FC236}">
                      <a16:creationId xmlns:a16="http://schemas.microsoft.com/office/drawing/2014/main" id="{B6B80D32-42CB-C2E1-A9E3-F3C389899A2F}"/>
                    </a:ext>
                  </a:extLst>
                </p:cNvPr>
                <p:cNvSpPr txBox="1"/>
                <p:nvPr/>
              </p:nvSpPr>
              <p:spPr>
                <a:xfrm>
                  <a:off x="10319521" y="3688827"/>
                  <a:ext cx="1619103" cy="772766"/>
                </a:xfrm>
                <a:prstGeom prst="rect">
                  <a:avLst/>
                </a:prstGeom>
                <a:noFill/>
              </p:spPr>
              <p:txBody>
                <a:bodyPr wrap="square" rtlCol="1">
                  <a:spAutoFit/>
                </a:bodyPr>
                <a:lstStyle/>
                <a:p>
                  <a:r>
                    <a:rPr lang="en-US" sz="1400" b="1" dirty="0">
                      <a:solidFill>
                        <a:srgbClr val="FFFF99"/>
                      </a:solidFill>
                      <a:latin typeface="+mn-lt"/>
                    </a:rPr>
                    <a:t>Back-plane wave</a:t>
                  </a:r>
                </a:p>
              </p:txBody>
            </p:sp>
          </p:grpSp>
        </p:grpSp>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D378E371-A436-40FD-60C5-EAE8785454E9}"/>
                    </a:ext>
                  </a:extLst>
                </p:cNvPr>
                <p:cNvSpPr txBox="1"/>
                <p:nvPr/>
              </p:nvSpPr>
              <p:spPr>
                <a:xfrm>
                  <a:off x="1935409" y="3575835"/>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66" name="TextBox 265">
                  <a:extLst>
                    <a:ext uri="{FF2B5EF4-FFF2-40B4-BE49-F238E27FC236}">
                      <a16:creationId xmlns:a16="http://schemas.microsoft.com/office/drawing/2014/main" id="{D378E371-A436-40FD-60C5-EAE8785454E9}"/>
                    </a:ext>
                  </a:extLst>
                </p:cNvPr>
                <p:cNvSpPr txBox="1">
                  <a:spLocks noRot="1" noChangeAspect="1" noMove="1" noResize="1" noEditPoints="1" noAdjustHandles="1" noChangeArrowheads="1" noChangeShapeType="1" noTextEdit="1"/>
                </p:cNvSpPr>
                <p:nvPr/>
              </p:nvSpPr>
              <p:spPr>
                <a:xfrm>
                  <a:off x="1935409" y="3575835"/>
                  <a:ext cx="334341" cy="1015663"/>
                </a:xfrm>
                <a:prstGeom prst="rect">
                  <a:avLst/>
                </a:prstGeom>
                <a:blipFill>
                  <a:blip r:embed="rId21"/>
                  <a:stretch>
                    <a:fillRect/>
                  </a:stretch>
                </a:blipFill>
              </p:spPr>
              <p:txBody>
                <a:bodyPr/>
                <a:lstStyle/>
                <a:p>
                  <a:r>
                    <a:rPr lang="en-US">
                      <a:noFill/>
                    </a:rPr>
                    <a:t> </a:t>
                  </a:r>
                </a:p>
              </p:txBody>
            </p:sp>
          </mc:Fallback>
        </mc:AlternateContent>
      </p:grpSp>
      <p:grpSp>
        <p:nvGrpSpPr>
          <p:cNvPr id="277" name="Group 276">
            <a:extLst>
              <a:ext uri="{FF2B5EF4-FFF2-40B4-BE49-F238E27FC236}">
                <a16:creationId xmlns:a16="http://schemas.microsoft.com/office/drawing/2014/main" id="{489E906B-37C0-40F5-AD47-D07114AB5AF5}"/>
              </a:ext>
            </a:extLst>
          </p:cNvPr>
          <p:cNvGrpSpPr/>
          <p:nvPr/>
        </p:nvGrpSpPr>
        <p:grpSpPr>
          <a:xfrm>
            <a:off x="99058" y="2212627"/>
            <a:ext cx="4360170" cy="1082505"/>
            <a:chOff x="99058" y="2212627"/>
            <a:chExt cx="4360170" cy="1082505"/>
          </a:xfrm>
        </p:grpSpPr>
        <p:grpSp>
          <p:nvGrpSpPr>
            <p:cNvPr id="278" name="Group 277">
              <a:extLst>
                <a:ext uri="{FF2B5EF4-FFF2-40B4-BE49-F238E27FC236}">
                  <a16:creationId xmlns:a16="http://schemas.microsoft.com/office/drawing/2014/main" id="{C8D02C63-0666-932F-0B28-B6571D1A56BE}"/>
                </a:ext>
              </a:extLst>
            </p:cNvPr>
            <p:cNvGrpSpPr/>
            <p:nvPr/>
          </p:nvGrpSpPr>
          <p:grpSpPr>
            <a:xfrm>
              <a:off x="99058" y="2212627"/>
              <a:ext cx="4360170" cy="1023152"/>
              <a:chOff x="99058" y="2212627"/>
              <a:chExt cx="4360170" cy="1023152"/>
            </a:xfrm>
          </p:grpSpPr>
          <mc:AlternateContent xmlns:mc="http://schemas.openxmlformats.org/markup-compatibility/2006" xmlns:a14="http://schemas.microsoft.com/office/drawing/2010/main">
            <mc:Choice Requires="a14">
              <p:sp>
                <p:nvSpPr>
                  <p:cNvPr id="280" name="TextBox 279">
                    <a:extLst>
                      <a:ext uri="{FF2B5EF4-FFF2-40B4-BE49-F238E27FC236}">
                        <a16:creationId xmlns:a16="http://schemas.microsoft.com/office/drawing/2014/main" id="{CFD583C4-ABA7-BE43-D475-403C34EF248A}"/>
                      </a:ext>
                    </a:extLst>
                  </p:cNvPr>
                  <p:cNvSpPr txBox="1"/>
                  <p:nvPr/>
                </p:nvSpPr>
                <p:spPr>
                  <a:xfrm>
                    <a:off x="1341775" y="2212627"/>
                    <a:ext cx="3117453" cy="1015663"/>
                  </a:xfrm>
                  <a:prstGeom prst="rect">
                    <a:avLst/>
                  </a:prstGeom>
                  <a:noFill/>
                </p:spPr>
                <p:txBody>
                  <a:bodyPr wrap="square" rtlCol="0">
                    <a:spAutoFit/>
                  </a:bodyPr>
                  <a:lstStyle/>
                  <a:p>
                    <a14:m>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𝒊</m:t>
                            </m:r>
                          </m:sup>
                        </m:sSup>
                      </m:oMath>
                    </a14:m>
                    <a:r>
                      <a:rPr lang="en-US" sz="6000" b="1" dirty="0">
                        <a:solidFill>
                          <a:schemeClr val="bg1"/>
                        </a:solidFill>
                      </a:rPr>
                      <a:t>    </a:t>
                    </a:r>
                  </a:p>
                </p:txBody>
              </p:sp>
            </mc:Choice>
            <mc:Fallback xmlns="">
              <p:sp>
                <p:nvSpPr>
                  <p:cNvPr id="280" name="TextBox 279">
                    <a:extLst>
                      <a:ext uri="{FF2B5EF4-FFF2-40B4-BE49-F238E27FC236}">
                        <a16:creationId xmlns:a16="http://schemas.microsoft.com/office/drawing/2014/main" id="{CFD583C4-ABA7-BE43-D475-403C34EF248A}"/>
                      </a:ext>
                    </a:extLst>
                  </p:cNvPr>
                  <p:cNvSpPr txBox="1">
                    <a:spLocks noRot="1" noChangeAspect="1" noMove="1" noResize="1" noEditPoints="1" noAdjustHandles="1" noChangeArrowheads="1" noChangeShapeType="1" noTextEdit="1"/>
                  </p:cNvSpPr>
                  <p:nvPr/>
                </p:nvSpPr>
                <p:spPr>
                  <a:xfrm>
                    <a:off x="1341775" y="2212627"/>
                    <a:ext cx="3117453" cy="1015663"/>
                  </a:xfrm>
                  <a:prstGeom prst="rect">
                    <a:avLst/>
                  </a:prstGeom>
                  <a:blipFill>
                    <a:blip r:embed="rId22"/>
                    <a:stretch>
                      <a:fillRect/>
                    </a:stretch>
                  </a:blipFill>
                </p:spPr>
                <p:txBody>
                  <a:bodyPr/>
                  <a:lstStyle/>
                  <a:p>
                    <a:r>
                      <a:rPr lang="en-US">
                        <a:noFill/>
                      </a:rPr>
                      <a:t> </a:t>
                    </a:r>
                  </a:p>
                </p:txBody>
              </p:sp>
            </mc:Fallback>
          </mc:AlternateContent>
          <p:grpSp>
            <p:nvGrpSpPr>
              <p:cNvPr id="281" name="Group 280">
                <a:extLst>
                  <a:ext uri="{FF2B5EF4-FFF2-40B4-BE49-F238E27FC236}">
                    <a16:creationId xmlns:a16="http://schemas.microsoft.com/office/drawing/2014/main" id="{1E46FA9C-2DD6-1F03-5122-F09B1FF3BE3C}"/>
                  </a:ext>
                </a:extLst>
              </p:cNvPr>
              <p:cNvGrpSpPr/>
              <p:nvPr/>
            </p:nvGrpSpPr>
            <p:grpSpPr>
              <a:xfrm>
                <a:off x="99058" y="2216357"/>
                <a:ext cx="1242034" cy="988573"/>
                <a:chOff x="10319521" y="3688827"/>
                <a:chExt cx="1951972" cy="1460066"/>
              </a:xfrm>
            </p:grpSpPr>
            <p:sp>
              <p:nvSpPr>
                <p:cNvPr id="287" name="Rectangle 286">
                  <a:extLst>
                    <a:ext uri="{FF2B5EF4-FFF2-40B4-BE49-F238E27FC236}">
                      <a16:creationId xmlns:a16="http://schemas.microsoft.com/office/drawing/2014/main" id="{C1CD1972-3B5E-5D77-C495-51F56F8EB67F}"/>
                    </a:ext>
                  </a:extLst>
                </p:cNvPr>
                <p:cNvSpPr/>
                <p:nvPr/>
              </p:nvSpPr>
              <p:spPr>
                <a:xfrm>
                  <a:off x="10400534" y="3774037"/>
                  <a:ext cx="1415558" cy="1374856"/>
                </a:xfrm>
                <a:prstGeom prst="rect">
                  <a:avLst/>
                </a:prstGeom>
                <a:solidFill>
                  <a:schemeClr val="tx1"/>
                </a:solid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pic>
              <p:nvPicPr>
                <p:cNvPr id="288" name="Picture 287">
                  <a:extLst>
                    <a:ext uri="{FF2B5EF4-FFF2-40B4-BE49-F238E27FC236}">
                      <a16:creationId xmlns:a16="http://schemas.microsoft.com/office/drawing/2014/main" id="{4D3AFCE5-C2EA-F491-625D-47C1DC7539CD}"/>
                    </a:ext>
                  </a:extLst>
                </p:cNvPr>
                <p:cNvPicPr>
                  <a:picLocks noChangeAspect="1"/>
                </p:cNvPicPr>
                <p:nvPr/>
              </p:nvPicPr>
              <p:blipFill rotWithShape="1">
                <a:blip r:embed="rId6">
                  <a:duotone>
                    <a:prstClr val="black"/>
                    <a:srgbClr val="FFFF99">
                      <a:tint val="45000"/>
                      <a:satMod val="400000"/>
                    </a:srgbClr>
                  </a:duotone>
                </a:blip>
                <a:srcRect l="35956" t="36131" r="20793" b="16808"/>
                <a:stretch/>
              </p:blipFill>
              <p:spPr>
                <a:xfrm>
                  <a:off x="10502314" y="3876867"/>
                  <a:ext cx="1136477" cy="1209354"/>
                </a:xfrm>
                <a:prstGeom prst="rect">
                  <a:avLst/>
                </a:prstGeom>
                <a:ln w="19050">
                  <a:noFill/>
                </a:ln>
              </p:spPr>
            </p:pic>
            <p:sp>
              <p:nvSpPr>
                <p:cNvPr id="289" name="TextBox 288">
                  <a:extLst>
                    <a:ext uri="{FF2B5EF4-FFF2-40B4-BE49-F238E27FC236}">
                      <a16:creationId xmlns:a16="http://schemas.microsoft.com/office/drawing/2014/main" id="{71676BC8-ECA4-F3F3-1465-9EC69741D875}"/>
                    </a:ext>
                  </a:extLst>
                </p:cNvPr>
                <p:cNvSpPr txBox="1"/>
                <p:nvPr/>
              </p:nvSpPr>
              <p:spPr>
                <a:xfrm>
                  <a:off x="10319521" y="3688827"/>
                  <a:ext cx="1951972" cy="772766"/>
                </a:xfrm>
                <a:prstGeom prst="rect">
                  <a:avLst/>
                </a:prstGeom>
                <a:noFill/>
              </p:spPr>
              <p:txBody>
                <a:bodyPr wrap="square" rtlCol="1">
                  <a:spAutoFit/>
                </a:bodyPr>
                <a:lstStyle/>
                <a:p>
                  <a:r>
                    <a:rPr lang="en-US" sz="1400" b="1" dirty="0">
                      <a:solidFill>
                        <a:srgbClr val="FFFF99"/>
                      </a:solidFill>
                      <a:latin typeface="+mn-lt"/>
                    </a:rPr>
                    <a:t>Back-plane  wave</a:t>
                  </a:r>
                </a:p>
              </p:txBody>
            </p:sp>
          </p:grpSp>
          <p:grpSp>
            <p:nvGrpSpPr>
              <p:cNvPr id="282" name="Group 281">
                <a:extLst>
                  <a:ext uri="{FF2B5EF4-FFF2-40B4-BE49-F238E27FC236}">
                    <a16:creationId xmlns:a16="http://schemas.microsoft.com/office/drawing/2014/main" id="{E0AB473A-6BE7-86EC-8FCD-1337278E9328}"/>
                  </a:ext>
                </a:extLst>
              </p:cNvPr>
              <p:cNvGrpSpPr/>
              <p:nvPr/>
            </p:nvGrpSpPr>
            <p:grpSpPr>
              <a:xfrm>
                <a:off x="2321199" y="2247206"/>
                <a:ext cx="1368928" cy="988573"/>
                <a:chOff x="3831073" y="2583510"/>
                <a:chExt cx="2013483" cy="1464594"/>
              </a:xfrm>
            </p:grpSpPr>
            <p:pic>
              <p:nvPicPr>
                <p:cNvPr id="284" name="Picture 283">
                  <a:extLst>
                    <a:ext uri="{FF2B5EF4-FFF2-40B4-BE49-F238E27FC236}">
                      <a16:creationId xmlns:a16="http://schemas.microsoft.com/office/drawing/2014/main" id="{705383B6-FED6-56FD-6AE8-822632A167AD}"/>
                    </a:ext>
                  </a:extLst>
                </p:cNvPr>
                <p:cNvPicPr>
                  <a:picLocks/>
                </p:cNvPicPr>
                <p:nvPr/>
              </p:nvPicPr>
              <p:blipFill rotWithShape="1">
                <a:blip r:embed="rId18" cstate="print">
                  <a:extLst>
                    <a:ext uri="{28A0092B-C50C-407E-A947-70E740481C1C}">
                      <a14:useLocalDpi xmlns:a14="http://schemas.microsoft.com/office/drawing/2010/main" val="0"/>
                    </a:ext>
                  </a:extLst>
                </a:blip>
                <a:srcRect l="12162" t="11460" r="20076" b="19718"/>
                <a:stretch/>
              </p:blipFill>
              <p:spPr>
                <a:xfrm>
                  <a:off x="3886509" y="2583510"/>
                  <a:ext cx="1562355" cy="1457355"/>
                </a:xfrm>
                <a:prstGeom prst="rect">
                  <a:avLst/>
                </a:prstGeom>
              </p:spPr>
            </p:pic>
            <p:sp>
              <p:nvSpPr>
                <p:cNvPr id="285" name="TextBox 284">
                  <a:extLst>
                    <a:ext uri="{FF2B5EF4-FFF2-40B4-BE49-F238E27FC236}">
                      <a16:creationId xmlns:a16="http://schemas.microsoft.com/office/drawing/2014/main" id="{65BA5655-50A3-A69D-448C-88E991B522B8}"/>
                    </a:ext>
                  </a:extLst>
                </p:cNvPr>
                <p:cNvSpPr txBox="1"/>
                <p:nvPr/>
              </p:nvSpPr>
              <p:spPr>
                <a:xfrm>
                  <a:off x="3831073" y="2594860"/>
                  <a:ext cx="2013483" cy="455979"/>
                </a:xfrm>
                <a:prstGeom prst="rect">
                  <a:avLst/>
                </a:prstGeom>
                <a:noFill/>
              </p:spPr>
              <p:txBody>
                <a:bodyPr wrap="square" rtlCol="1">
                  <a:spAutoFit/>
                </a:bodyPr>
                <a:lstStyle/>
                <a:p>
                  <a:r>
                    <a:rPr lang="en-US" sz="1400" b="1" dirty="0">
                      <a:solidFill>
                        <a:srgbClr val="FFC000"/>
                      </a:solidFill>
                      <a:latin typeface="+mn-lt"/>
                    </a:rPr>
                    <a:t>input wave</a:t>
                  </a:r>
                </a:p>
              </p:txBody>
            </p:sp>
            <p:sp>
              <p:nvSpPr>
                <p:cNvPr id="286" name="Rectangle 285">
                  <a:extLst>
                    <a:ext uri="{FF2B5EF4-FFF2-40B4-BE49-F238E27FC236}">
                      <a16:creationId xmlns:a16="http://schemas.microsoft.com/office/drawing/2014/main" id="{32A12DA3-9FB7-B1D1-3489-B5A86286B058}"/>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83" name="TextBox 282">
                    <a:extLst>
                      <a:ext uri="{FF2B5EF4-FFF2-40B4-BE49-F238E27FC236}">
                        <a16:creationId xmlns:a16="http://schemas.microsoft.com/office/drawing/2014/main" id="{48A8A809-33B6-2B47-7389-2E6EE8B04E28}"/>
                      </a:ext>
                    </a:extLst>
                  </p:cNvPr>
                  <p:cNvSpPr txBox="1"/>
                  <p:nvPr/>
                </p:nvSpPr>
                <p:spPr>
                  <a:xfrm>
                    <a:off x="749884" y="2367687"/>
                    <a:ext cx="101269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solidFill>
                                <a:schemeClr val="bg1"/>
                              </a:solidFill>
                              <a:latin typeface="Cambria Math" panose="02040503050406030204" pitchFamily="18" charset="0"/>
                            </a:rPr>
                            <m:t>=</m:t>
                          </m:r>
                        </m:oMath>
                      </m:oMathPara>
                    </a14:m>
                    <a:endParaRPr lang="en-US" sz="4400" b="1" dirty="0">
                      <a:solidFill>
                        <a:schemeClr val="bg1"/>
                      </a:solidFill>
                    </a:endParaRPr>
                  </a:p>
                </p:txBody>
              </p:sp>
            </mc:Choice>
            <mc:Fallback xmlns="">
              <p:sp>
                <p:nvSpPr>
                  <p:cNvPr id="33" name="TextBox 32">
                    <a:extLst>
                      <a:ext uri="{FF2B5EF4-FFF2-40B4-BE49-F238E27FC236}">
                        <a16:creationId xmlns:a16="http://schemas.microsoft.com/office/drawing/2014/main" id="{15AB6AA9-BE36-8715-83D6-9124FB2DB8E1}"/>
                      </a:ext>
                    </a:extLst>
                  </p:cNvPr>
                  <p:cNvSpPr txBox="1">
                    <a:spLocks noRot="1" noChangeAspect="1" noMove="1" noResize="1" noEditPoints="1" noAdjustHandles="1" noChangeArrowheads="1" noChangeShapeType="1" noTextEdit="1"/>
                  </p:cNvSpPr>
                  <p:nvPr/>
                </p:nvSpPr>
                <p:spPr>
                  <a:xfrm>
                    <a:off x="749884" y="2367687"/>
                    <a:ext cx="1012692" cy="769441"/>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9" name="TextBox 278">
                  <a:extLst>
                    <a:ext uri="{FF2B5EF4-FFF2-40B4-BE49-F238E27FC236}">
                      <a16:creationId xmlns:a16="http://schemas.microsoft.com/office/drawing/2014/main" id="{814E8CF3-D4EE-68E9-E47E-74BBDD917576}"/>
                    </a:ext>
                  </a:extLst>
                </p:cNvPr>
                <p:cNvSpPr txBox="1"/>
                <p:nvPr/>
              </p:nvSpPr>
              <p:spPr>
                <a:xfrm>
                  <a:off x="1935408" y="2279469"/>
                  <a:ext cx="334341"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1" i="1" smtClean="0">
                            <a:solidFill>
                              <a:schemeClr val="bg1"/>
                            </a:solidFill>
                            <a:latin typeface="Cambria Math" panose="02040503050406030204" pitchFamily="18" charset="0"/>
                            <a:ea typeface="Cambria Math" panose="02040503050406030204" pitchFamily="18" charset="0"/>
                          </a:rPr>
                          <m:t>⋅</m:t>
                        </m:r>
                      </m:oMath>
                    </m:oMathPara>
                  </a14:m>
                  <a:endParaRPr lang="en-US" sz="6000" dirty="0"/>
                </a:p>
              </p:txBody>
            </p:sp>
          </mc:Choice>
          <mc:Fallback xmlns="">
            <p:sp>
              <p:nvSpPr>
                <p:cNvPr id="279" name="TextBox 278">
                  <a:extLst>
                    <a:ext uri="{FF2B5EF4-FFF2-40B4-BE49-F238E27FC236}">
                      <a16:creationId xmlns:a16="http://schemas.microsoft.com/office/drawing/2014/main" id="{814E8CF3-D4EE-68E9-E47E-74BBDD917576}"/>
                    </a:ext>
                  </a:extLst>
                </p:cNvPr>
                <p:cNvSpPr txBox="1">
                  <a:spLocks noRot="1" noChangeAspect="1" noMove="1" noResize="1" noEditPoints="1" noAdjustHandles="1" noChangeArrowheads="1" noChangeShapeType="1" noTextEdit="1"/>
                </p:cNvSpPr>
                <p:nvPr/>
              </p:nvSpPr>
              <p:spPr>
                <a:xfrm>
                  <a:off x="1935408" y="2279469"/>
                  <a:ext cx="334341" cy="1015663"/>
                </a:xfrm>
                <a:prstGeom prst="rect">
                  <a:avLst/>
                </a:prstGeom>
                <a:blipFill>
                  <a:blip r:embed="rId2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13957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3"/>
                                        </p:tgtEl>
                                        <p:attrNameLst>
                                          <p:attrName>style.visibility</p:attrName>
                                        </p:attrNameLst>
                                      </p:cBhvr>
                                      <p:to>
                                        <p:strVal val="visible"/>
                                      </p:to>
                                    </p:set>
                                    <p:animEffect transition="in" filter="wipe(left)">
                                      <p:cBhvr>
                                        <p:cTn id="11" dur="500"/>
                                        <p:tgtEl>
                                          <p:spTgt spid="16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wipe(left)">
                                      <p:cBhvr>
                                        <p:cTn id="15" dur="500"/>
                                        <p:tgtEl>
                                          <p:spTgt spid="27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right)">
                                      <p:cBhvr>
                                        <p:cTn id="20" dur="500"/>
                                        <p:tgtEl>
                                          <p:spTgt spid="3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64"/>
                                        </p:tgtEl>
                                        <p:attrNameLst>
                                          <p:attrName>style.visibility</p:attrName>
                                        </p:attrNameLst>
                                      </p:cBhvr>
                                      <p:to>
                                        <p:strVal val="visible"/>
                                      </p:to>
                                    </p:set>
                                    <p:animEffect transition="in" filter="wipe(left)">
                                      <p:cBhvr>
                                        <p:cTn id="24" dur="500"/>
                                        <p:tgtEl>
                                          <p:spTgt spid="26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51"/>
                                        </p:tgtEl>
                                        <p:attrNameLst>
                                          <p:attrName>style.visibility</p:attrName>
                                        </p:attrNameLst>
                                      </p:cBhvr>
                                      <p:to>
                                        <p:strVal val="visible"/>
                                      </p:to>
                                    </p:set>
                                    <p:animEffect transition="in" filter="wipe(left)">
                                      <p:cBhvr>
                                        <p:cTn id="29" dur="500"/>
                                        <p:tgtEl>
                                          <p:spTgt spid="25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22"/>
                                        </p:tgtEl>
                                        <p:attrNameLst>
                                          <p:attrName>style.visibility</p:attrName>
                                        </p:attrNameLst>
                                      </p:cBhvr>
                                      <p:to>
                                        <p:strVal val="visible"/>
                                      </p:to>
                                    </p:set>
                                    <p:animEffect transition="in" filter="wipe(left)">
                                      <p:cBhvr>
                                        <p:cTn id="33" dur="500"/>
                                        <p:tgtEl>
                                          <p:spTgt spid="22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par>
                          <p:cTn id="38" fill="hold">
                            <p:stCondLst>
                              <p:cond delay="0"/>
                            </p:stCondLst>
                            <p:childTnLst>
                              <p:par>
                                <p:cTn id="39" presetID="22" presetClass="entr" presetSubtype="8" fill="hold" nodeType="afterEffect">
                                  <p:stCondLst>
                                    <p:cond delay="0"/>
                                  </p:stCondLst>
                                  <p:childTnLst>
                                    <p:set>
                                      <p:cBhvr>
                                        <p:cTn id="40" dur="1" fill="hold">
                                          <p:stCondLst>
                                            <p:cond delay="0"/>
                                          </p:stCondLst>
                                        </p:cTn>
                                        <p:tgtEl>
                                          <p:spTgt spid="26">
                                            <p:txEl>
                                              <p:pRg st="0" end="0"/>
                                            </p:txEl>
                                          </p:spTgt>
                                        </p:tgtEl>
                                        <p:attrNameLst>
                                          <p:attrName>style.visibility</p:attrName>
                                        </p:attrNameLst>
                                      </p:cBhvr>
                                      <p:to>
                                        <p:strVal val="visible"/>
                                      </p:to>
                                    </p:set>
                                    <p:animEffect transition="in" filter="wipe(left)">
                                      <p:cBhvr>
                                        <p:cTn id="41" dur="500"/>
                                        <p:tgtEl>
                                          <p:spTgt spid="26">
                                            <p:txEl>
                                              <p:pRg st="0" end="0"/>
                                            </p:txEl>
                                          </p:spTgt>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26">
                                            <p:txEl>
                                              <p:pRg st="2" end="2"/>
                                            </p:txEl>
                                          </p:spTgt>
                                        </p:tgtEl>
                                        <p:attrNameLst>
                                          <p:attrName>style.visibility</p:attrName>
                                        </p:attrNameLst>
                                      </p:cBhvr>
                                      <p:to>
                                        <p:strVal val="visible"/>
                                      </p:to>
                                    </p:set>
                                    <p:animEffect transition="in" filter="wipe(left)">
                                      <p:cBhvr>
                                        <p:cTn id="45" dur="500"/>
                                        <p:tgtEl>
                                          <p:spTgt spid="2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6">
                                            <p:txEl>
                                              <p:pRg st="4" end="4"/>
                                            </p:txEl>
                                          </p:spTgt>
                                        </p:tgtEl>
                                        <p:attrNameLst>
                                          <p:attrName>style.visibility</p:attrName>
                                        </p:attrNameLst>
                                      </p:cBhvr>
                                      <p:to>
                                        <p:strVal val="visible"/>
                                      </p:to>
                                    </p:set>
                                    <p:animEffect transition="in" filter="wipe(left)">
                                      <p:cBhvr>
                                        <p:cTn id="50" dur="500"/>
                                        <p:tgtEl>
                                          <p:spTgt spid="26">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right)">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45"/>
                                        </p:tgtEl>
                                        <p:attrNameLst>
                                          <p:attrName>style.visibility</p:attrName>
                                        </p:attrNameLst>
                                      </p:cBhvr>
                                      <p:to>
                                        <p:strVal val="visible"/>
                                      </p:to>
                                    </p:set>
                                    <p:animEffect transition="in" filter="wipe(left)">
                                      <p:cBhvr>
                                        <p:cTn id="60" dur="500"/>
                                        <p:tgtEl>
                                          <p:spTgt spid="24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1"/>
                                        </p:tgtEl>
                                        <p:attrNameLst>
                                          <p:attrName>style.visibility</p:attrName>
                                        </p:attrNameLst>
                                      </p:cBhvr>
                                      <p:to>
                                        <p:strVal val="visible"/>
                                      </p:to>
                                    </p:set>
                                  </p:childTnLst>
                                </p:cTn>
                              </p:par>
                            </p:childTnLst>
                          </p:cTn>
                        </p:par>
                        <p:par>
                          <p:cTn id="65" fill="hold">
                            <p:stCondLst>
                              <p:cond delay="0"/>
                            </p:stCondLst>
                            <p:childTnLst>
                              <p:par>
                                <p:cTn id="66" presetID="22" presetClass="entr" presetSubtype="8" fill="hold" nodeType="afterEffect">
                                  <p:stCondLst>
                                    <p:cond delay="0"/>
                                  </p:stCondLst>
                                  <p:childTnLst>
                                    <p:set>
                                      <p:cBhvr>
                                        <p:cTn id="67" dur="1" fill="hold">
                                          <p:stCondLst>
                                            <p:cond delay="0"/>
                                          </p:stCondLst>
                                        </p:cTn>
                                        <p:tgtEl>
                                          <p:spTgt spid="242">
                                            <p:txEl>
                                              <p:pRg st="0" end="0"/>
                                            </p:txEl>
                                          </p:spTgt>
                                        </p:tgtEl>
                                        <p:attrNameLst>
                                          <p:attrName>style.visibility</p:attrName>
                                        </p:attrNameLst>
                                      </p:cBhvr>
                                      <p:to>
                                        <p:strVal val="visible"/>
                                      </p:to>
                                    </p:set>
                                    <p:animEffect transition="in" filter="wipe(left)">
                                      <p:cBhvr>
                                        <p:cTn id="68" dur="500"/>
                                        <p:tgtEl>
                                          <p:spTgt spid="242">
                                            <p:txEl>
                                              <p:pRg st="0" end="0"/>
                                            </p:txEl>
                                          </p:spTgt>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242">
                                            <p:txEl>
                                              <p:pRg st="1" end="1"/>
                                            </p:txEl>
                                          </p:spTgt>
                                        </p:tgtEl>
                                        <p:attrNameLst>
                                          <p:attrName>style.visibility</p:attrName>
                                        </p:attrNameLst>
                                      </p:cBhvr>
                                      <p:to>
                                        <p:strVal val="visible"/>
                                      </p:to>
                                    </p:set>
                                    <p:animEffect transition="in" filter="wipe(left)">
                                      <p:cBhvr>
                                        <p:cTn id="72" dur="500"/>
                                        <p:tgtEl>
                                          <p:spTgt spid="242">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42">
                                            <p:txEl>
                                              <p:pRg st="3" end="3"/>
                                            </p:txEl>
                                          </p:spTgt>
                                        </p:tgtEl>
                                        <p:attrNameLst>
                                          <p:attrName>style.visibility</p:attrName>
                                        </p:attrNameLst>
                                      </p:cBhvr>
                                      <p:to>
                                        <p:strVal val="visible"/>
                                      </p:to>
                                    </p:set>
                                    <p:animEffect transition="in" filter="wipe(left)">
                                      <p:cBhvr>
                                        <p:cTn id="77" dur="500"/>
                                        <p:tgtEl>
                                          <p:spTgt spid="24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42">
                                            <p:txEl>
                                              <p:pRg st="5" end="5"/>
                                            </p:txEl>
                                          </p:spTgt>
                                        </p:tgtEl>
                                        <p:attrNameLst>
                                          <p:attrName>style.visibility</p:attrName>
                                        </p:attrNameLst>
                                      </p:cBhvr>
                                      <p:to>
                                        <p:strVal val="visible"/>
                                      </p:to>
                                    </p:set>
                                    <p:animEffect transition="in" filter="wipe(left)">
                                      <p:cBhvr>
                                        <p:cTn id="82" dur="500"/>
                                        <p:tgtEl>
                                          <p:spTgt spid="242">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31"/>
                                        </p:tgtEl>
                                        <p:attrNameLst>
                                          <p:attrName>style.visibility</p:attrName>
                                        </p:attrNameLst>
                                      </p:cBhvr>
                                      <p:to>
                                        <p:strVal val="visible"/>
                                      </p:to>
                                    </p:set>
                                    <p:animEffect transition="in" filter="wipe(left)">
                                      <p:cBhvr>
                                        <p:cTn id="87"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222" grpId="0"/>
      <p:bldP spid="3" grpId="0" animBg="1"/>
      <p:bldP spid="2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5C3E7-FD9F-A475-A265-143E36A9CC51}"/>
              </a:ext>
            </a:extLst>
          </p:cNvPr>
          <p:cNvSpPr>
            <a:spLocks noGrp="1"/>
          </p:cNvSpPr>
          <p:nvPr>
            <p:ph type="sldNum" sz="quarter" idx="12"/>
          </p:nvPr>
        </p:nvSpPr>
        <p:spPr/>
        <p:txBody>
          <a:bodyPr/>
          <a:lstStyle/>
          <a:p>
            <a:fld id="{A2D66451-0E89-4A68-8817-EDB362F54CD5}" type="slidenum">
              <a:rPr lang="en-US" altLang="he-IL" smtClean="0"/>
              <a:pPr/>
              <a:t>24</a:t>
            </a:fld>
            <a:endParaRPr lang="en-US" altLang="he-IL" dirty="0"/>
          </a:p>
        </p:txBody>
      </p:sp>
      <p:sp>
        <p:nvSpPr>
          <p:cNvPr id="3" name="Title 1">
            <a:extLst>
              <a:ext uri="{FF2B5EF4-FFF2-40B4-BE49-F238E27FC236}">
                <a16:creationId xmlns:a16="http://schemas.microsoft.com/office/drawing/2014/main" id="{2134B3DD-BEAD-E218-CE47-E2188B8FBBB6}"/>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Challenges in the incoherent case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ACD5F51-66DB-9744-C0CB-914AC9CCAADC}"/>
                  </a:ext>
                </a:extLst>
              </p:cNvPr>
              <p:cNvSpPr txBox="1"/>
              <p:nvPr/>
            </p:nvSpPr>
            <p:spPr>
              <a:xfrm>
                <a:off x="1237676" y="1343891"/>
                <a:ext cx="5297054" cy="3056414"/>
              </a:xfrm>
              <a:prstGeom prst="rect">
                <a:avLst/>
              </a:prstGeom>
              <a:noFill/>
            </p:spPr>
            <p:txBody>
              <a:bodyPr wrap="square" rtlCol="0">
                <a:spAutoFit/>
              </a:bodyPr>
              <a:lstStyle/>
              <a:p>
                <a:r>
                  <a:rPr lang="en-US" sz="2400" b="1" dirty="0">
                    <a:solidFill>
                      <a:srgbClr val="FFFF00"/>
                    </a:solidFill>
                    <a:latin typeface="+mn-lt"/>
                  </a:rPr>
                  <a:t>Coherent</a:t>
                </a:r>
                <a:r>
                  <a:rPr lang="en-US" sz="2400" b="1" dirty="0">
                    <a:solidFill>
                      <a:schemeClr val="bg1"/>
                    </a:solidFill>
                    <a:latin typeface="+mn-lt"/>
                  </a:rPr>
                  <a:t> </a:t>
                </a:r>
              </a:p>
              <a:p>
                <a:endParaRPr lang="en-US" sz="2400" b="1" dirty="0">
                  <a:solidFill>
                    <a:schemeClr val="bg1"/>
                  </a:solidFill>
                  <a:latin typeface="+mn-lt"/>
                </a:endParaRPr>
              </a:p>
              <a:p>
                <a:r>
                  <a:rPr lang="en-US" sz="2400" b="1" i="1" dirty="0">
                    <a:solidFill>
                      <a:srgbClr val="66FF33"/>
                    </a:solidFill>
                    <a:latin typeface="+mn-lt"/>
                  </a:rPr>
                  <a:t>Linear </a:t>
                </a:r>
                <a:r>
                  <a:rPr lang="en-US" sz="2400" b="1" dirty="0">
                    <a:solidFill>
                      <a:schemeClr val="bg1"/>
                    </a:solidFill>
                    <a:latin typeface="+mn-lt"/>
                  </a:rPr>
                  <a:t>light transmission</a:t>
                </a:r>
              </a:p>
              <a:p>
                <a14:m>
                  <m:oMath xmlns:m="http://schemas.openxmlformats.org/officeDocument/2006/math">
                    <m:sSub>
                      <m:sSubPr>
                        <m:ctrlPr>
                          <a:rPr lang="en-US" sz="2400" b="1" i="1" smtClean="0">
                            <a:solidFill>
                              <a:schemeClr val="bg1"/>
                            </a:solidFill>
                            <a:latin typeface="Cambria Math" panose="02040503050406030204" pitchFamily="18" charset="0"/>
                          </a:rPr>
                        </m:ctrlPr>
                      </m:sSubPr>
                      <m:e>
                        <m:r>
                          <a:rPr lang="en-US" sz="2400" b="1" i="1" smtClean="0">
                            <a:solidFill>
                              <a:schemeClr val="bg1"/>
                            </a:solidFill>
                            <a:latin typeface="Cambria Math" panose="02040503050406030204" pitchFamily="18" charset="0"/>
                          </a:rPr>
                          <m:t>𝒖</m:t>
                        </m:r>
                      </m:e>
                      <m:sub>
                        <m:r>
                          <a:rPr lang="en-US" sz="2400" b="1" i="1" smtClean="0">
                            <a:solidFill>
                              <a:schemeClr val="bg1"/>
                            </a:solidFill>
                            <a:latin typeface="Cambria Math" panose="02040503050406030204" pitchFamily="18" charset="0"/>
                          </a:rPr>
                          <m:t>𝒐𝒖𝒕</m:t>
                        </m:r>
                      </m:sub>
                    </m:sSub>
                    <m:r>
                      <a:rPr lang="en-US" sz="2400" b="1" i="1" smtClean="0">
                        <a:solidFill>
                          <a:schemeClr val="bg1"/>
                        </a:solidFill>
                        <a:latin typeface="Cambria Math" panose="02040503050406030204" pitchFamily="18" charset="0"/>
                      </a:rPr>
                      <m:t>=</m:t>
                    </m:r>
                  </m:oMath>
                </a14:m>
                <a:r>
                  <a:rPr lang="en-US" sz="2400" b="1" dirty="0">
                    <a:solidFill>
                      <a:schemeClr val="bg1"/>
                    </a:solidFill>
                    <a:ea typeface="Cambria Math" panose="02040503050406030204" pitchFamily="18" charset="0"/>
                  </a:rPr>
                  <a:t> </a:t>
                </a:r>
                <a14:m>
                  <m:oMath xmlns:m="http://schemas.openxmlformats.org/officeDocument/2006/math">
                    <m:sSup>
                      <m:sSupPr>
                        <m:ctrlPr>
                          <a:rPr lang="en-US" sz="2400" b="1" i="1">
                            <a:solidFill>
                              <a:schemeClr val="bg1"/>
                            </a:solidFill>
                            <a:latin typeface="Cambria Math" panose="02040503050406030204" pitchFamily="18" charset="0"/>
                            <a:ea typeface="Cambria Math" panose="02040503050406030204" pitchFamily="18" charset="0"/>
                          </a:rPr>
                        </m:ctrlPr>
                      </m:sSupPr>
                      <m:e>
                        <m:r>
                          <a:rPr lang="en-US" sz="2400" b="1" i="1" smtClean="0">
                            <a:solidFill>
                              <a:schemeClr val="bg1"/>
                            </a:solidFill>
                            <a:latin typeface="Cambria Math" panose="02040503050406030204" pitchFamily="18" charset="0"/>
                            <a:ea typeface="Cambria Math" panose="02040503050406030204" pitchFamily="18" charset="0"/>
                          </a:rPr>
                          <m:t>𝓣</m:t>
                        </m:r>
                      </m:e>
                      <m:sup>
                        <m:r>
                          <a:rPr lang="en-US" sz="2400" b="1" i="1" smtClean="0">
                            <a:solidFill>
                              <a:schemeClr val="bg1"/>
                            </a:solidFill>
                            <a:latin typeface="Cambria Math" panose="02040503050406030204" pitchFamily="18" charset="0"/>
                            <a:ea typeface="Cambria Math" panose="02040503050406030204" pitchFamily="18" charset="0"/>
                          </a:rPr>
                          <m:t>𝒐</m:t>
                        </m:r>
                      </m:sup>
                    </m:sSup>
                    <m:r>
                      <a:rPr lang="en-US" sz="2400" b="1" i="1" smtClean="0">
                        <a:solidFill>
                          <a:schemeClr val="bg1"/>
                        </a:solidFill>
                        <a:latin typeface="Cambria Math" panose="02040503050406030204" pitchFamily="18" charset="0"/>
                        <a:ea typeface="Cambria Math" panose="02040503050406030204" pitchFamily="18" charset="0"/>
                      </a:rPr>
                      <m:t>⋅</m:t>
                    </m:r>
                    <m:sSup>
                      <m:sSupPr>
                        <m:ctrlPr>
                          <a:rPr lang="en-US" sz="2400" b="1" i="1">
                            <a:solidFill>
                              <a:schemeClr val="bg1"/>
                            </a:solidFill>
                            <a:latin typeface="Cambria Math" panose="02040503050406030204" pitchFamily="18" charset="0"/>
                            <a:ea typeface="Cambria Math" panose="02040503050406030204" pitchFamily="18" charset="0"/>
                          </a:rPr>
                        </m:ctrlPr>
                      </m:sSupPr>
                      <m:e>
                        <m:r>
                          <a:rPr lang="en-US" sz="2400" b="1" i="1" smtClean="0">
                            <a:solidFill>
                              <a:schemeClr val="bg1"/>
                            </a:solidFill>
                            <a:latin typeface="Cambria Math" panose="02040503050406030204" pitchFamily="18" charset="0"/>
                            <a:ea typeface="Cambria Math" panose="02040503050406030204" pitchFamily="18" charset="0"/>
                          </a:rPr>
                          <m:t>𝓣</m:t>
                        </m:r>
                      </m:e>
                      <m:sup>
                        <m:r>
                          <a:rPr lang="en-US" sz="2400" b="1" i="1" smtClean="0">
                            <a:solidFill>
                              <a:schemeClr val="bg1"/>
                            </a:solidFill>
                            <a:latin typeface="Cambria Math" panose="02040503050406030204" pitchFamily="18" charset="0"/>
                            <a:ea typeface="Cambria Math" panose="02040503050406030204" pitchFamily="18" charset="0"/>
                          </a:rPr>
                          <m:t>𝒊</m:t>
                        </m:r>
                      </m:sup>
                    </m:sSup>
                    <m:r>
                      <a:rPr lang="en-US" sz="2400" b="1" i="1" smtClean="0">
                        <a:solidFill>
                          <a:schemeClr val="bg1"/>
                        </a:solidFill>
                        <a:latin typeface="Cambria Math" panose="02040503050406030204" pitchFamily="18" charset="0"/>
                        <a:ea typeface="Cambria Math" panose="02040503050406030204" pitchFamily="18" charset="0"/>
                      </a:rPr>
                      <m:t>⋅</m:t>
                    </m:r>
                    <m:sSub>
                      <m:sSubPr>
                        <m:ctrlPr>
                          <a:rPr lang="en-US" sz="2400" b="1" i="1">
                            <a:solidFill>
                              <a:schemeClr val="bg1"/>
                            </a:solidFill>
                            <a:latin typeface="Cambria Math" panose="02040503050406030204" pitchFamily="18" charset="0"/>
                          </a:rPr>
                        </m:ctrlPr>
                      </m:sSubPr>
                      <m:e>
                        <m:r>
                          <a:rPr lang="en-US" sz="2400" b="1" i="1" smtClean="0">
                            <a:solidFill>
                              <a:schemeClr val="bg1"/>
                            </a:solidFill>
                            <a:latin typeface="Cambria Math" panose="02040503050406030204" pitchFamily="18" charset="0"/>
                          </a:rPr>
                          <m:t>𝒖</m:t>
                        </m:r>
                      </m:e>
                      <m:sub>
                        <m:r>
                          <a:rPr lang="en-US" sz="2400" b="1" i="1" smtClean="0">
                            <a:solidFill>
                              <a:schemeClr val="bg1"/>
                            </a:solidFill>
                            <a:latin typeface="Cambria Math" panose="02040503050406030204" pitchFamily="18" charset="0"/>
                          </a:rPr>
                          <m:t>𝒊𝒏</m:t>
                        </m:r>
                      </m:sub>
                    </m:sSub>
                  </m:oMath>
                </a14:m>
                <a:endParaRPr lang="en-US" sz="2400" b="1" dirty="0">
                  <a:solidFill>
                    <a:schemeClr val="bg1"/>
                  </a:solidFill>
                  <a:latin typeface="+mn-lt"/>
                </a:endParaRPr>
              </a:p>
              <a:p>
                <a:endParaRPr lang="en-US" sz="2400" b="1" dirty="0">
                  <a:solidFill>
                    <a:schemeClr val="bg1"/>
                  </a:solidFill>
                  <a:latin typeface="+mn-lt"/>
                </a:endParaRPr>
              </a:p>
              <a:p>
                <a:r>
                  <a:rPr lang="en-US" sz="2400" b="1" dirty="0">
                    <a:solidFill>
                      <a:schemeClr val="bg1"/>
                    </a:solidFill>
                    <a:latin typeface="+mn-lt"/>
                  </a:rPr>
                  <a:t>Camera measures </a:t>
                </a:r>
                <a14:m>
                  <m:oMath xmlns:m="http://schemas.openxmlformats.org/officeDocument/2006/math">
                    <m:sSup>
                      <m:sSupPr>
                        <m:ctrlPr>
                          <a:rPr lang="en-US" sz="2400" b="1" i="1" smtClean="0">
                            <a:solidFill>
                              <a:schemeClr val="bg1"/>
                            </a:solidFill>
                            <a:latin typeface="Cambria Math" panose="02040503050406030204" pitchFamily="18" charset="0"/>
                          </a:rPr>
                        </m:ctrlPr>
                      </m:sSupPr>
                      <m:e>
                        <m:r>
                          <a:rPr lang="en-US" sz="2400" b="1" i="1" smtClean="0">
                            <a:solidFill>
                              <a:schemeClr val="bg1"/>
                            </a:solidFill>
                            <a:latin typeface="Cambria Math" panose="02040503050406030204" pitchFamily="18" charset="0"/>
                          </a:rPr>
                          <m:t>𝑰</m:t>
                        </m:r>
                        <m:r>
                          <a:rPr lang="en-US" sz="2400" b="1" i="1" smtClean="0">
                            <a:solidFill>
                              <a:schemeClr val="bg1"/>
                            </a:solidFill>
                            <a:latin typeface="Cambria Math" panose="02040503050406030204" pitchFamily="18" charset="0"/>
                          </a:rPr>
                          <m:t>=|</m:t>
                        </m:r>
                        <m:sSub>
                          <m:sSubPr>
                            <m:ctrlPr>
                              <a:rPr lang="en-US" sz="2400" b="1" i="1">
                                <a:solidFill>
                                  <a:schemeClr val="bg1"/>
                                </a:solidFill>
                                <a:latin typeface="Cambria Math" panose="02040503050406030204" pitchFamily="18" charset="0"/>
                              </a:rPr>
                            </m:ctrlPr>
                          </m:sSubPr>
                          <m:e>
                            <m:r>
                              <a:rPr lang="en-US" sz="2400" b="1" i="1" smtClean="0">
                                <a:solidFill>
                                  <a:schemeClr val="bg1"/>
                                </a:solidFill>
                                <a:latin typeface="Cambria Math" panose="02040503050406030204" pitchFamily="18" charset="0"/>
                              </a:rPr>
                              <m:t>𝒖</m:t>
                            </m:r>
                          </m:e>
                          <m:sub>
                            <m:r>
                              <a:rPr lang="en-US" sz="2400" b="1" i="1" smtClean="0">
                                <a:solidFill>
                                  <a:schemeClr val="bg1"/>
                                </a:solidFill>
                                <a:latin typeface="Cambria Math" panose="02040503050406030204" pitchFamily="18" charset="0"/>
                              </a:rPr>
                              <m:t>𝒐𝒖𝒕</m:t>
                            </m:r>
                          </m:sub>
                        </m:sSub>
                        <m:r>
                          <a:rPr lang="en-US" sz="2400" b="1" i="1" smtClean="0">
                            <a:solidFill>
                              <a:schemeClr val="bg1"/>
                            </a:solidFill>
                            <a:latin typeface="Cambria Math" panose="02040503050406030204" pitchFamily="18" charset="0"/>
                          </a:rPr>
                          <m:t>|</m:t>
                        </m:r>
                      </m:e>
                      <m:sup>
                        <m:r>
                          <a:rPr lang="en-US" sz="2400" b="1" i="1" smtClean="0">
                            <a:solidFill>
                              <a:schemeClr val="bg1"/>
                            </a:solidFill>
                            <a:latin typeface="Cambria Math" panose="02040503050406030204" pitchFamily="18" charset="0"/>
                          </a:rPr>
                          <m:t>𝟐</m:t>
                        </m:r>
                      </m:sup>
                    </m:sSup>
                  </m:oMath>
                </a14:m>
                <a:endParaRPr lang="en-US" sz="2400" b="1" dirty="0">
                  <a:solidFill>
                    <a:schemeClr val="bg1"/>
                  </a:solidFill>
                  <a:latin typeface="+mn-lt"/>
                </a:endParaRPr>
              </a:p>
              <a:p>
                <a:endParaRPr lang="en-US" sz="2400" b="1" dirty="0">
                  <a:solidFill>
                    <a:schemeClr val="bg1"/>
                  </a:solidFill>
                  <a:latin typeface="+mn-lt"/>
                </a:endParaRPr>
              </a:p>
              <a:p>
                <a:endParaRPr lang="en-US" sz="2400" b="1" dirty="0">
                  <a:latin typeface="+mn-lt"/>
                </a:endParaRPr>
              </a:p>
            </p:txBody>
          </p:sp>
        </mc:Choice>
        <mc:Fallback xmlns="">
          <p:sp>
            <p:nvSpPr>
              <p:cNvPr id="4" name="TextBox 3">
                <a:extLst>
                  <a:ext uri="{FF2B5EF4-FFF2-40B4-BE49-F238E27FC236}">
                    <a16:creationId xmlns:a16="http://schemas.microsoft.com/office/drawing/2014/main" id="{EACD5F51-66DB-9744-C0CB-914AC9CCAADC}"/>
                  </a:ext>
                </a:extLst>
              </p:cNvPr>
              <p:cNvSpPr txBox="1">
                <a:spLocks noRot="1" noChangeAspect="1" noMove="1" noResize="1" noEditPoints="1" noAdjustHandles="1" noChangeArrowheads="1" noChangeShapeType="1" noTextEdit="1"/>
              </p:cNvSpPr>
              <p:nvPr/>
            </p:nvSpPr>
            <p:spPr>
              <a:xfrm>
                <a:off x="1237676" y="1343891"/>
                <a:ext cx="5297054" cy="3056414"/>
              </a:xfrm>
              <a:prstGeom prst="rect">
                <a:avLst/>
              </a:prstGeom>
              <a:blipFill>
                <a:blip r:embed="rId3"/>
                <a:stretch>
                  <a:fillRect l="-1726" t="-1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E56C1B-0519-67ED-B56B-1D7B0335CE86}"/>
                  </a:ext>
                </a:extLst>
              </p:cNvPr>
              <p:cNvSpPr txBox="1"/>
              <p:nvPr/>
            </p:nvSpPr>
            <p:spPr>
              <a:xfrm>
                <a:off x="6183745" y="1343891"/>
                <a:ext cx="5297055" cy="3952364"/>
              </a:xfrm>
              <a:prstGeom prst="rect">
                <a:avLst/>
              </a:prstGeom>
              <a:noFill/>
            </p:spPr>
            <p:txBody>
              <a:bodyPr wrap="square" rtlCol="0">
                <a:spAutoFit/>
              </a:bodyPr>
              <a:lstStyle/>
              <a:p>
                <a:r>
                  <a:rPr lang="en-US" sz="2400" b="1" dirty="0">
                    <a:solidFill>
                      <a:srgbClr val="FFFF00"/>
                    </a:solidFill>
                    <a:latin typeface="+mn-lt"/>
                  </a:rPr>
                  <a:t>Incoherent</a:t>
                </a:r>
              </a:p>
              <a:p>
                <a:endParaRPr lang="en-US" sz="2400" b="1" dirty="0">
                  <a:solidFill>
                    <a:schemeClr val="bg1"/>
                  </a:solidFill>
                  <a:latin typeface="+mn-lt"/>
                </a:endParaRPr>
              </a:p>
              <a:p>
                <a:r>
                  <a:rPr lang="en-US" sz="2400" b="1" i="1" dirty="0">
                    <a:solidFill>
                      <a:srgbClr val="FF0000"/>
                    </a:solidFill>
                    <a:latin typeface="+mn-lt"/>
                  </a:rPr>
                  <a:t>Non-linear</a:t>
                </a:r>
                <a:r>
                  <a:rPr lang="en-US" sz="2400" b="1" dirty="0">
                    <a:solidFill>
                      <a:schemeClr val="bg1"/>
                    </a:solidFill>
                    <a:latin typeface="+mn-lt"/>
                  </a:rPr>
                  <a:t> light transmission</a:t>
                </a:r>
              </a:p>
              <a:p>
                <a:r>
                  <a:rPr lang="en-US" sz="2400" b="1" dirty="0">
                    <a:solidFill>
                      <a:schemeClr val="bg1"/>
                    </a:solidFill>
                    <a:latin typeface="+mn-lt"/>
                  </a:rPr>
                  <a:t>Excitation light at fluorescent spots </a:t>
                </a:r>
              </a:p>
              <a:p>
                <a:pPr/>
                <a14:m>
                  <m:oMathPara xmlns:m="http://schemas.openxmlformats.org/officeDocument/2006/math">
                    <m:oMathParaPr>
                      <m:jc m:val="centerGroup"/>
                    </m:oMathParaPr>
                    <m:oMath xmlns:m="http://schemas.openxmlformats.org/officeDocument/2006/math">
                      <m:r>
                        <a:rPr lang="en-US" sz="2400" b="1" i="1" smtClean="0">
                          <a:solidFill>
                            <a:schemeClr val="bg1"/>
                          </a:solidFill>
                          <a:latin typeface="Cambria Math" panose="02040503050406030204" pitchFamily="18" charset="0"/>
                        </a:rPr>
                        <m:t>𝒗</m:t>
                      </m:r>
                      <m:r>
                        <a:rPr lang="en-US" sz="2400" b="1" i="1" smtClean="0">
                          <a:solidFill>
                            <a:schemeClr val="bg1"/>
                          </a:solidFill>
                          <a:latin typeface="Cambria Math" panose="02040503050406030204" pitchFamily="18" charset="0"/>
                        </a:rPr>
                        <m:t>=</m:t>
                      </m:r>
                      <m:sSup>
                        <m:sSupPr>
                          <m:ctrlPr>
                            <a:rPr lang="en-US" sz="2400" b="1" i="1">
                              <a:solidFill>
                                <a:schemeClr val="bg1"/>
                              </a:solidFill>
                              <a:latin typeface="Cambria Math" panose="02040503050406030204" pitchFamily="18" charset="0"/>
                              <a:ea typeface="Cambria Math" panose="02040503050406030204" pitchFamily="18" charset="0"/>
                            </a:rPr>
                          </m:ctrlPr>
                        </m:sSupPr>
                        <m:e>
                          <m:r>
                            <a:rPr lang="en-US" sz="2400" b="1" i="1" smtClean="0">
                              <a:solidFill>
                                <a:schemeClr val="bg1"/>
                              </a:solidFill>
                              <a:latin typeface="Cambria Math" panose="02040503050406030204" pitchFamily="18" charset="0"/>
                              <a:ea typeface="Cambria Math" panose="02040503050406030204" pitchFamily="18" charset="0"/>
                            </a:rPr>
                            <m:t>𝓣</m:t>
                          </m:r>
                        </m:e>
                        <m:sup>
                          <m:r>
                            <a:rPr lang="en-US" sz="2400" b="1" i="1" smtClean="0">
                              <a:solidFill>
                                <a:schemeClr val="bg1"/>
                              </a:solidFill>
                              <a:latin typeface="Cambria Math" panose="02040503050406030204" pitchFamily="18" charset="0"/>
                              <a:ea typeface="Cambria Math" panose="02040503050406030204" pitchFamily="18" charset="0"/>
                            </a:rPr>
                            <m:t>𝒊</m:t>
                          </m:r>
                        </m:sup>
                      </m:sSup>
                      <m:r>
                        <a:rPr lang="en-US" sz="2400" b="1" i="1" smtClean="0">
                          <a:solidFill>
                            <a:schemeClr val="bg1"/>
                          </a:solidFill>
                          <a:latin typeface="Cambria Math" panose="02040503050406030204" pitchFamily="18" charset="0"/>
                          <a:ea typeface="Cambria Math" panose="02040503050406030204" pitchFamily="18" charset="0"/>
                        </a:rPr>
                        <m:t>⋅</m:t>
                      </m:r>
                      <m:sSub>
                        <m:sSubPr>
                          <m:ctrlPr>
                            <a:rPr lang="en-US" sz="2400" b="1" i="1">
                              <a:solidFill>
                                <a:schemeClr val="bg1"/>
                              </a:solidFill>
                              <a:latin typeface="Cambria Math" panose="02040503050406030204" pitchFamily="18" charset="0"/>
                            </a:rPr>
                          </m:ctrlPr>
                        </m:sSubPr>
                        <m:e>
                          <m:r>
                            <a:rPr lang="en-US" sz="2400" b="1" i="1" smtClean="0">
                              <a:solidFill>
                                <a:schemeClr val="bg1"/>
                              </a:solidFill>
                              <a:latin typeface="Cambria Math" panose="02040503050406030204" pitchFamily="18" charset="0"/>
                            </a:rPr>
                            <m:t>𝒖</m:t>
                          </m:r>
                        </m:e>
                        <m:sub>
                          <m:r>
                            <a:rPr lang="en-US" sz="2400" b="1" i="1" smtClean="0">
                              <a:solidFill>
                                <a:schemeClr val="bg1"/>
                              </a:solidFill>
                              <a:latin typeface="Cambria Math" panose="02040503050406030204" pitchFamily="18" charset="0"/>
                            </a:rPr>
                            <m:t>𝒊𝒏</m:t>
                          </m:r>
                        </m:sub>
                      </m:sSub>
                    </m:oMath>
                  </m:oMathPara>
                </a14:m>
                <a:endParaRPr lang="en-US" sz="2400" b="1" dirty="0">
                  <a:solidFill>
                    <a:schemeClr val="bg1"/>
                  </a:solidFill>
                  <a:latin typeface="+mn-lt"/>
                </a:endParaRPr>
              </a:p>
              <a:p>
                <a:r>
                  <a:rPr lang="en-US" sz="2400" b="1" dirty="0">
                    <a:solidFill>
                      <a:schemeClr val="bg1"/>
                    </a:solidFill>
                    <a:latin typeface="+mn-lt"/>
                  </a:rPr>
                  <a:t>Camera measures emission </a:t>
                </a:r>
              </a:p>
              <a:p>
                <a:pPr/>
                <a14:m>
                  <m:oMathPara xmlns:m="http://schemas.openxmlformats.org/officeDocument/2006/math">
                    <m:oMathParaPr>
                      <m:jc m:val="centerGroup"/>
                    </m:oMathParaPr>
                    <m:oMath xmlns:m="http://schemas.openxmlformats.org/officeDocument/2006/math">
                      <m:r>
                        <a:rPr lang="en-US" sz="2400" b="1" i="1" smtClean="0">
                          <a:solidFill>
                            <a:schemeClr val="bg1"/>
                          </a:solidFill>
                          <a:latin typeface="Cambria Math" panose="02040503050406030204" pitchFamily="18" charset="0"/>
                        </a:rPr>
                        <m:t>𝑰</m:t>
                      </m:r>
                      <m:r>
                        <a:rPr lang="en-US" sz="2400" b="1" i="1" smtClean="0">
                          <a:solidFill>
                            <a:schemeClr val="bg1"/>
                          </a:solidFill>
                          <a:latin typeface="Cambria Math" panose="02040503050406030204" pitchFamily="18" charset="0"/>
                        </a:rPr>
                        <m:t>=</m:t>
                      </m:r>
                      <m:nary>
                        <m:naryPr>
                          <m:chr m:val="∑"/>
                          <m:supHide m:val="on"/>
                          <m:ctrlPr>
                            <a:rPr lang="en-US" sz="2400" b="1" i="1" smtClean="0">
                              <a:solidFill>
                                <a:schemeClr val="bg1"/>
                              </a:solidFill>
                              <a:latin typeface="Cambria Math" panose="02040503050406030204" pitchFamily="18" charset="0"/>
                            </a:rPr>
                          </m:ctrlPr>
                        </m:naryPr>
                        <m:sub>
                          <m:r>
                            <m:rPr>
                              <m:brk m:alnAt="7"/>
                            </m:rPr>
                            <a:rPr lang="en-US" sz="2400" b="1" i="1" smtClean="0">
                              <a:solidFill>
                                <a:schemeClr val="bg1"/>
                              </a:solidFill>
                              <a:latin typeface="Cambria Math" panose="02040503050406030204" pitchFamily="18" charset="0"/>
                            </a:rPr>
                            <m:t>𝒌</m:t>
                          </m:r>
                        </m:sub>
                        <m:sup/>
                        <m:e>
                          <m:sSup>
                            <m:sSupPr>
                              <m:ctrlPr>
                                <a:rPr lang="en-US" sz="2400" b="1" i="1" smtClean="0">
                                  <a:solidFill>
                                    <a:schemeClr val="bg1"/>
                                  </a:solidFill>
                                  <a:latin typeface="Cambria Math" panose="02040503050406030204" pitchFamily="18" charset="0"/>
                                </a:rPr>
                              </m:ctrlPr>
                            </m:sSupPr>
                            <m:e>
                              <m:d>
                                <m:dPr>
                                  <m:begChr m:val="|"/>
                                  <m:endChr m:val="|"/>
                                  <m:ctrlPr>
                                    <a:rPr lang="en-US" sz="2400" b="1" i="1" smtClean="0">
                                      <a:solidFill>
                                        <a:schemeClr val="bg1"/>
                                      </a:solidFill>
                                      <a:latin typeface="Cambria Math" panose="02040503050406030204" pitchFamily="18" charset="0"/>
                                    </a:rPr>
                                  </m:ctrlPr>
                                </m:dPr>
                                <m:e>
                                  <m:sSubSup>
                                    <m:sSubSupPr>
                                      <m:ctrlPr>
                                        <a:rPr lang="en-US" sz="2400" b="1" i="1" smtClean="0">
                                          <a:solidFill>
                                            <a:schemeClr val="bg1"/>
                                          </a:solidFill>
                                          <a:latin typeface="Cambria Math" panose="02040503050406030204" pitchFamily="18" charset="0"/>
                                        </a:rPr>
                                      </m:ctrlPr>
                                    </m:sSubSupPr>
                                    <m:e>
                                      <m:r>
                                        <a:rPr lang="en-US" sz="2400" b="1" i="1" smtClean="0">
                                          <a:solidFill>
                                            <a:schemeClr val="bg1"/>
                                          </a:solidFill>
                                          <a:latin typeface="Cambria Math" panose="02040503050406030204" pitchFamily="18" charset="0"/>
                                          <a:ea typeface="Cambria Math" panose="02040503050406030204" pitchFamily="18" charset="0"/>
                                        </a:rPr>
                                        <m:t>𝓣</m:t>
                                      </m:r>
                                    </m:e>
                                    <m:sub>
                                      <m:r>
                                        <a:rPr lang="en-US" sz="2400" b="1" i="1" smtClean="0">
                                          <a:solidFill>
                                            <a:schemeClr val="bg1"/>
                                          </a:solidFill>
                                          <a:latin typeface="Cambria Math" panose="02040503050406030204" pitchFamily="18" charset="0"/>
                                        </a:rPr>
                                        <m:t>𝒌</m:t>
                                      </m:r>
                                    </m:sub>
                                    <m:sup>
                                      <m:r>
                                        <a:rPr lang="en-US" sz="2400" b="1" i="1" smtClean="0">
                                          <a:solidFill>
                                            <a:schemeClr val="bg1"/>
                                          </a:solidFill>
                                          <a:latin typeface="Cambria Math" panose="02040503050406030204" pitchFamily="18" charset="0"/>
                                        </a:rPr>
                                        <m:t>𝒐</m:t>
                                      </m:r>
                                    </m:sup>
                                  </m:sSubSup>
                                </m:e>
                              </m:d>
                            </m:e>
                            <m:sup>
                              <m:r>
                                <a:rPr lang="en-US" sz="2400" b="1" i="1" smtClean="0">
                                  <a:solidFill>
                                    <a:schemeClr val="bg1"/>
                                  </a:solidFill>
                                  <a:latin typeface="Cambria Math" panose="02040503050406030204" pitchFamily="18" charset="0"/>
                                </a:rPr>
                                <m:t>𝟐</m:t>
                              </m:r>
                            </m:sup>
                          </m:sSup>
                        </m:e>
                      </m:nary>
                      <m:r>
                        <a:rPr lang="en-US" sz="2400" b="1" i="1" smtClean="0">
                          <a:solidFill>
                            <a:schemeClr val="bg1"/>
                          </a:solidFill>
                          <a:latin typeface="Cambria Math" panose="02040503050406030204" pitchFamily="18" charset="0"/>
                          <a:ea typeface="Cambria Math" panose="02040503050406030204" pitchFamily="18" charset="0"/>
                        </a:rPr>
                        <m:t>⋅</m:t>
                      </m:r>
                      <m:sSup>
                        <m:sSupPr>
                          <m:ctrlPr>
                            <a:rPr lang="en-US" sz="2400" b="1" i="1" smtClean="0">
                              <a:solidFill>
                                <a:schemeClr val="bg1"/>
                              </a:solidFill>
                              <a:latin typeface="Cambria Math" panose="02040503050406030204" pitchFamily="18" charset="0"/>
                              <a:ea typeface="Cambria Math" panose="02040503050406030204" pitchFamily="18" charset="0"/>
                            </a:rPr>
                          </m:ctrlPr>
                        </m:sSupPr>
                        <m:e>
                          <m:d>
                            <m:dPr>
                              <m:begChr m:val="|"/>
                              <m:endChr m:val="|"/>
                              <m:ctrlPr>
                                <a:rPr lang="en-US" sz="2400" b="1" i="1" smtClean="0">
                                  <a:solidFill>
                                    <a:schemeClr val="bg1"/>
                                  </a:solidFill>
                                  <a:latin typeface="Cambria Math" panose="02040503050406030204" pitchFamily="18" charset="0"/>
                                  <a:ea typeface="Cambria Math" panose="02040503050406030204" pitchFamily="18" charset="0"/>
                                </a:rPr>
                              </m:ctrlPr>
                            </m:dPr>
                            <m:e>
                              <m:sSub>
                                <m:sSubPr>
                                  <m:ctrlPr>
                                    <a:rPr lang="en-US" sz="2400" b="1" i="1" smtClean="0">
                                      <a:solidFill>
                                        <a:schemeClr val="bg1"/>
                                      </a:solidFill>
                                      <a:latin typeface="Cambria Math" panose="02040503050406030204" pitchFamily="18" charset="0"/>
                                      <a:ea typeface="Cambria Math" panose="02040503050406030204" pitchFamily="18" charset="0"/>
                                    </a:rPr>
                                  </m:ctrlPr>
                                </m:sSubPr>
                                <m:e>
                                  <m:r>
                                    <a:rPr lang="en-US" sz="2400" b="1" i="1" smtClean="0">
                                      <a:solidFill>
                                        <a:schemeClr val="bg1"/>
                                      </a:solidFill>
                                      <a:latin typeface="Cambria Math" panose="02040503050406030204" pitchFamily="18" charset="0"/>
                                      <a:ea typeface="Cambria Math" panose="02040503050406030204" pitchFamily="18" charset="0"/>
                                    </a:rPr>
                                    <m:t>𝒗</m:t>
                                  </m:r>
                                </m:e>
                                <m:sub>
                                  <m:r>
                                    <a:rPr lang="en-US" sz="2400" b="1" i="1" smtClean="0">
                                      <a:solidFill>
                                        <a:schemeClr val="bg1"/>
                                      </a:solidFill>
                                      <a:latin typeface="Cambria Math" panose="02040503050406030204" pitchFamily="18" charset="0"/>
                                      <a:ea typeface="Cambria Math" panose="02040503050406030204" pitchFamily="18" charset="0"/>
                                    </a:rPr>
                                    <m:t>𝒌</m:t>
                                  </m:r>
                                </m:sub>
                              </m:sSub>
                            </m:e>
                          </m:d>
                        </m:e>
                        <m:sup>
                          <m:r>
                            <a:rPr lang="en-US" sz="2400" b="1" i="1" smtClean="0">
                              <a:solidFill>
                                <a:schemeClr val="bg1"/>
                              </a:solidFill>
                              <a:latin typeface="Cambria Math" panose="02040503050406030204" pitchFamily="18" charset="0"/>
                              <a:ea typeface="Cambria Math" panose="02040503050406030204" pitchFamily="18" charset="0"/>
                            </a:rPr>
                            <m:t>𝟐</m:t>
                          </m:r>
                        </m:sup>
                      </m:sSup>
                    </m:oMath>
                  </m:oMathPara>
                </a14:m>
                <a:endParaRPr lang="en-US" sz="2400" b="1" dirty="0">
                  <a:solidFill>
                    <a:schemeClr val="bg1"/>
                  </a:solidFill>
                  <a:latin typeface="+mn-lt"/>
                </a:endParaRPr>
              </a:p>
              <a:p>
                <a:endParaRPr lang="en-US" sz="2400" b="1" dirty="0">
                  <a:solidFill>
                    <a:schemeClr val="bg1"/>
                  </a:solidFill>
                  <a:latin typeface="+mn-lt"/>
                </a:endParaRPr>
              </a:p>
              <a:p>
                <a:endParaRPr lang="en-US" sz="2400" b="1" dirty="0">
                  <a:latin typeface="+mn-lt"/>
                </a:endParaRPr>
              </a:p>
            </p:txBody>
          </p:sp>
        </mc:Choice>
        <mc:Fallback xmlns="">
          <p:sp>
            <p:nvSpPr>
              <p:cNvPr id="5" name="TextBox 4">
                <a:extLst>
                  <a:ext uri="{FF2B5EF4-FFF2-40B4-BE49-F238E27FC236}">
                    <a16:creationId xmlns:a16="http://schemas.microsoft.com/office/drawing/2014/main" id="{2FE56C1B-0519-67ED-B56B-1D7B0335CE86}"/>
                  </a:ext>
                </a:extLst>
              </p:cNvPr>
              <p:cNvSpPr txBox="1">
                <a:spLocks noRot="1" noChangeAspect="1" noMove="1" noResize="1" noEditPoints="1" noAdjustHandles="1" noChangeArrowheads="1" noChangeShapeType="1" noTextEdit="1"/>
              </p:cNvSpPr>
              <p:nvPr/>
            </p:nvSpPr>
            <p:spPr>
              <a:xfrm>
                <a:off x="6183745" y="1343891"/>
                <a:ext cx="5297055" cy="3952364"/>
              </a:xfrm>
              <a:prstGeom prst="rect">
                <a:avLst/>
              </a:prstGeom>
              <a:blipFill>
                <a:blip r:embed="rId4"/>
                <a:stretch>
                  <a:fillRect l="-1726" t="-1233"/>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C533A469-859E-5B11-ABEB-CE0ED2ED64C2}"/>
              </a:ext>
            </a:extLst>
          </p:cNvPr>
          <p:cNvGrpSpPr/>
          <p:nvPr/>
        </p:nvGrpSpPr>
        <p:grpSpPr>
          <a:xfrm>
            <a:off x="5993573" y="4559685"/>
            <a:ext cx="4880988" cy="2072023"/>
            <a:chOff x="5811789" y="5862741"/>
            <a:chExt cx="2505113" cy="768804"/>
          </a:xfrm>
        </p:grpSpPr>
        <p:sp>
          <p:nvSpPr>
            <p:cNvPr id="7" name="Oval 6">
              <a:extLst>
                <a:ext uri="{FF2B5EF4-FFF2-40B4-BE49-F238E27FC236}">
                  <a16:creationId xmlns:a16="http://schemas.microsoft.com/office/drawing/2014/main" id="{2B3A05A9-637D-9294-C1AA-B8994CCAFBDE}"/>
                </a:ext>
              </a:extLst>
            </p:cNvPr>
            <p:cNvSpPr/>
            <p:nvPr/>
          </p:nvSpPr>
          <p:spPr>
            <a:xfrm>
              <a:off x="5811789" y="5862741"/>
              <a:ext cx="2505113" cy="768804"/>
            </a:xfrm>
            <a:prstGeom prst="ellipse">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B9827C-E579-1E19-7E0B-CE050C2167A8}"/>
                </a:ext>
              </a:extLst>
            </p:cNvPr>
            <p:cNvSpPr txBox="1"/>
            <p:nvPr/>
          </p:nvSpPr>
          <p:spPr>
            <a:xfrm>
              <a:off x="5876214" y="6037303"/>
              <a:ext cx="2430745" cy="445370"/>
            </a:xfrm>
            <a:prstGeom prst="rect">
              <a:avLst/>
            </a:prstGeom>
            <a:noFill/>
          </p:spPr>
          <p:txBody>
            <a:bodyPr wrap="square" rtlCol="0">
              <a:spAutoFit/>
            </a:bodyPr>
            <a:lstStyle/>
            <a:p>
              <a:pPr algn="ctr"/>
              <a:r>
                <a:rPr lang="en-US" sz="2400" b="1" dirty="0">
                  <a:latin typeface="+mn-lt"/>
                </a:rPr>
                <a:t>Our contribution: </a:t>
              </a:r>
              <a:r>
                <a:rPr lang="en-US" sz="2400" b="1" i="1" dirty="0">
                  <a:solidFill>
                    <a:srgbClr val="FF6600"/>
                  </a:solidFill>
                  <a:latin typeface="+mn-lt"/>
                </a:rPr>
                <a:t>incoherent</a:t>
              </a:r>
              <a:r>
                <a:rPr lang="en-US" sz="2400" b="1" i="1" dirty="0">
                  <a:solidFill>
                    <a:srgbClr val="FF9900"/>
                  </a:solidFill>
                  <a:latin typeface="+mn-lt"/>
                </a:rPr>
                <a:t> </a:t>
              </a:r>
              <a:r>
                <a:rPr lang="en-US" sz="2400" b="1" dirty="0">
                  <a:latin typeface="+mn-lt"/>
                </a:rPr>
                <a:t>iterative phase conjugation, despite non-linearity </a:t>
              </a:r>
            </a:p>
          </p:txBody>
        </p:sp>
      </p:grpSp>
    </p:spTree>
    <p:extLst>
      <p:ext uri="{BB962C8B-B14F-4D97-AF65-F5344CB8AC3E}">
        <p14:creationId xmlns:p14="http://schemas.microsoft.com/office/powerpoint/2010/main" val="38815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1445B-F182-C28B-B28F-85EEEF0B2416}"/>
              </a:ext>
            </a:extLst>
          </p:cNvPr>
          <p:cNvSpPr>
            <a:spLocks noGrp="1"/>
          </p:cNvSpPr>
          <p:nvPr>
            <p:ph type="sldNum" sz="quarter" idx="12"/>
          </p:nvPr>
        </p:nvSpPr>
        <p:spPr/>
        <p:txBody>
          <a:bodyPr/>
          <a:lstStyle/>
          <a:p>
            <a:fld id="{A2D66451-0E89-4A68-8817-EDB362F54CD5}" type="slidenum">
              <a:rPr lang="en-US" altLang="he-IL" smtClean="0"/>
              <a:pPr/>
              <a:t>25</a:t>
            </a:fld>
            <a:endParaRPr lang="en-US" altLang="he-IL" dirty="0"/>
          </a:p>
        </p:txBody>
      </p:sp>
      <p:sp>
        <p:nvSpPr>
          <p:cNvPr id="3" name="Title 1">
            <a:extLst>
              <a:ext uri="{FF2B5EF4-FFF2-40B4-BE49-F238E27FC236}">
                <a16:creationId xmlns:a16="http://schemas.microsoft.com/office/drawing/2014/main" id="{F6E87E69-6006-D89A-F09D-731BA5CC1410}"/>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Convergence rate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56CAE4E-F998-826C-129A-015A11C97EB6}"/>
                  </a:ext>
                </a:extLst>
              </p:cNvPr>
              <p:cNvSpPr txBox="1"/>
              <p:nvPr/>
            </p:nvSpPr>
            <p:spPr>
              <a:xfrm>
                <a:off x="1089893" y="974437"/>
                <a:ext cx="10247528" cy="6524863"/>
              </a:xfrm>
              <a:prstGeom prst="rect">
                <a:avLst/>
              </a:prstGeom>
              <a:noFill/>
            </p:spPr>
            <p:txBody>
              <a:bodyPr wrap="square" rtlCol="0">
                <a:spAutoFit/>
              </a:bodyPr>
              <a:lstStyle/>
              <a:p>
                <a:r>
                  <a:rPr lang="en-US" sz="2800" b="1" dirty="0">
                    <a:solidFill>
                      <a:schemeClr val="bg1"/>
                    </a:solidFill>
                    <a:latin typeface="+mn-lt"/>
                  </a:rPr>
                  <a:t>Theorem</a:t>
                </a:r>
              </a:p>
              <a:p>
                <a:endParaRPr lang="en-US" sz="2800" b="1" dirty="0">
                  <a:solidFill>
                    <a:srgbClr val="FFFF00"/>
                  </a:solidFill>
                  <a:latin typeface="+mn-lt"/>
                </a:endParaRPr>
              </a:p>
              <a:p>
                <a:r>
                  <a:rPr lang="en-US" sz="2800" b="1" dirty="0">
                    <a:solidFill>
                      <a:srgbClr val="FFFF00"/>
                    </a:solidFill>
                    <a:latin typeface="+mn-lt"/>
                  </a:rPr>
                  <a:t>Coherent</a:t>
                </a:r>
                <a:r>
                  <a:rPr lang="en-US" sz="2800" b="1" dirty="0">
                    <a:solidFill>
                      <a:schemeClr val="bg1"/>
                    </a:solidFill>
                    <a:latin typeface="+mn-lt"/>
                  </a:rPr>
                  <a:t> iterative phase conjugation converges as an </a:t>
                </a:r>
                <a:r>
                  <a:rPr lang="en-US" sz="2800" b="1" dirty="0">
                    <a:solidFill>
                      <a:srgbClr val="66FF33"/>
                    </a:solidFill>
                    <a:latin typeface="+mn-lt"/>
                  </a:rPr>
                  <a:t>exponential</a:t>
                </a:r>
                <a:r>
                  <a:rPr lang="en-US" sz="2800" b="1" dirty="0">
                    <a:solidFill>
                      <a:schemeClr val="bg1"/>
                    </a:solidFill>
                    <a:latin typeface="+mn-lt"/>
                  </a:rPr>
                  <a:t> series</a:t>
                </a:r>
              </a:p>
              <a:p>
                <a:pPr/>
                <a14:m>
                  <m:oMathPara xmlns:m="http://schemas.openxmlformats.org/officeDocument/2006/math">
                    <m:oMathParaPr>
                      <m:jc m:val="centerGroup"/>
                    </m:oMathParaPr>
                    <m:oMath xmlns:m="http://schemas.openxmlformats.org/officeDocument/2006/math">
                      <m:sSubSup>
                        <m:sSubSupPr>
                          <m:ctrlPr>
                            <a:rPr lang="en-US" sz="2800" b="1" i="1" smtClean="0">
                              <a:solidFill>
                                <a:schemeClr val="bg1"/>
                              </a:solidFill>
                              <a:latin typeface="Cambria Math" panose="02040503050406030204" pitchFamily="18" charset="0"/>
                            </a:rPr>
                          </m:ctrlPr>
                        </m:sSubSupPr>
                        <m:e>
                          <m:r>
                            <a:rPr lang="en-US" sz="2800" b="1" i="1" smtClean="0">
                              <a:solidFill>
                                <a:schemeClr val="bg1"/>
                              </a:solidFill>
                              <a:latin typeface="Cambria Math" panose="02040503050406030204" pitchFamily="18" charset="0"/>
                            </a:rPr>
                            <m:t>𝒆</m:t>
                          </m:r>
                        </m:e>
                        <m:sub>
                          <m:r>
                            <a:rPr lang="en-US" sz="2800" b="1" i="1" smtClean="0">
                              <a:solidFill>
                                <a:schemeClr val="bg1"/>
                              </a:solidFill>
                              <a:latin typeface="Cambria Math" panose="02040503050406030204" pitchFamily="18" charset="0"/>
                            </a:rPr>
                            <m:t>𝒌</m:t>
                          </m:r>
                        </m:sub>
                        <m:sup>
                          <m:r>
                            <a:rPr lang="en-US" sz="2800" b="1" i="1"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𝒕</m:t>
                          </m:r>
                          <m:r>
                            <a:rPr lang="en-US" sz="2800" b="1" i="1" smtClean="0">
                              <a:solidFill>
                                <a:schemeClr val="bg1"/>
                              </a:solidFill>
                              <a:latin typeface="Cambria Math" panose="02040503050406030204" pitchFamily="18" charset="0"/>
                            </a:rPr>
                            <m:t>)</m:t>
                          </m:r>
                        </m:sup>
                      </m:sSubSup>
                      <m:r>
                        <a:rPr lang="en-US" sz="2800" b="1" i="1" smtClean="0">
                          <a:solidFill>
                            <a:schemeClr val="bg1"/>
                          </a:solidFill>
                          <a:latin typeface="Cambria Math" panose="02040503050406030204" pitchFamily="18" charset="0"/>
                        </a:rPr>
                        <m:t>=</m:t>
                      </m:r>
                      <m:sSup>
                        <m:sSupPr>
                          <m:ctrlPr>
                            <a:rPr lang="en-US" sz="2800" b="1" i="1" smtClean="0">
                              <a:solidFill>
                                <a:schemeClr val="bg1"/>
                              </a:solidFill>
                              <a:latin typeface="Cambria Math" panose="02040503050406030204" pitchFamily="18" charset="0"/>
                            </a:rPr>
                          </m:ctrlPr>
                        </m:sSupPr>
                        <m:e>
                          <m:d>
                            <m:dPr>
                              <m:ctrlPr>
                                <a:rPr lang="en-US" sz="2800" b="1" i="1" smtClean="0">
                                  <a:solidFill>
                                    <a:schemeClr val="bg1"/>
                                  </a:solidFill>
                                  <a:latin typeface="Cambria Math" panose="02040503050406030204" pitchFamily="18" charset="0"/>
                                </a:rPr>
                              </m:ctrlPr>
                            </m:dPr>
                            <m:e>
                              <m:sSub>
                                <m:sSubPr>
                                  <m:ctrlPr>
                                    <a:rPr lang="en-US" sz="2800" b="1"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rPr>
                                    <m:t>𝝀</m:t>
                                  </m:r>
                                </m:e>
                                <m:sub>
                                  <m:r>
                                    <a:rPr lang="en-US" sz="2800" b="1" i="1" smtClean="0">
                                      <a:solidFill>
                                        <a:schemeClr val="bg1"/>
                                      </a:solidFill>
                                      <a:latin typeface="Cambria Math" panose="02040503050406030204" pitchFamily="18" charset="0"/>
                                    </a:rPr>
                                    <m:t>𝒌</m:t>
                                  </m:r>
                                </m:sub>
                              </m:sSub>
                            </m:e>
                          </m:d>
                        </m:e>
                        <m:sup>
                          <m:r>
                            <a:rPr lang="en-US" sz="2800" b="1" i="1" smtClean="0">
                              <a:solidFill>
                                <a:srgbClr val="66FF33"/>
                              </a:solidFill>
                              <a:latin typeface="Cambria Math" panose="02040503050406030204" pitchFamily="18" charset="0"/>
                            </a:rPr>
                            <m:t>𝒕</m:t>
                          </m:r>
                        </m:sup>
                      </m:sSup>
                    </m:oMath>
                  </m:oMathPara>
                </a14:m>
                <a:endParaRPr lang="en-US" sz="2800" b="1" dirty="0">
                  <a:solidFill>
                    <a:schemeClr val="bg1"/>
                  </a:solidFill>
                  <a:latin typeface="+mn-lt"/>
                </a:endParaRPr>
              </a:p>
              <a:p>
                <a:endParaRPr lang="en-US" sz="2800" b="1" dirty="0">
                  <a:solidFill>
                    <a:schemeClr val="bg1"/>
                  </a:solidFill>
                  <a:latin typeface="+mn-lt"/>
                </a:endParaRPr>
              </a:p>
              <a:p>
                <a:r>
                  <a:rPr lang="en-US" sz="2800" b="1" dirty="0">
                    <a:solidFill>
                      <a:srgbClr val="FFFF00"/>
                    </a:solidFill>
                    <a:latin typeface="+mn-lt"/>
                  </a:rPr>
                  <a:t>Incoherent</a:t>
                </a:r>
                <a:r>
                  <a:rPr lang="en-US" sz="2800" b="1" dirty="0">
                    <a:solidFill>
                      <a:schemeClr val="bg1"/>
                    </a:solidFill>
                    <a:latin typeface="+mn-lt"/>
                  </a:rPr>
                  <a:t> iterative phase conjugation converges as a </a:t>
                </a:r>
                <a:r>
                  <a:rPr lang="en-US" sz="2800" b="1" i="1" dirty="0">
                    <a:solidFill>
                      <a:srgbClr val="66FF33"/>
                    </a:solidFill>
                    <a:latin typeface="+mn-lt"/>
                  </a:rPr>
                  <a:t>doubly exponential </a:t>
                </a:r>
                <a:r>
                  <a:rPr lang="en-US" sz="2800" b="1" dirty="0">
                    <a:solidFill>
                      <a:schemeClr val="bg1"/>
                    </a:solidFill>
                    <a:latin typeface="+mn-lt"/>
                  </a:rPr>
                  <a:t>series</a:t>
                </a:r>
              </a:p>
              <a:p>
                <a:pPr/>
                <a14:m>
                  <m:oMathPara xmlns:m="http://schemas.openxmlformats.org/officeDocument/2006/math">
                    <m:oMathParaPr>
                      <m:jc m:val="centerGroup"/>
                    </m:oMathParaPr>
                    <m:oMath xmlns:m="http://schemas.openxmlformats.org/officeDocument/2006/math">
                      <m:sSubSup>
                        <m:sSubSupPr>
                          <m:ctrlPr>
                            <a:rPr lang="en-US" sz="2800" b="1" i="1" smtClean="0">
                              <a:solidFill>
                                <a:schemeClr val="bg1"/>
                              </a:solidFill>
                              <a:latin typeface="Cambria Math" panose="02040503050406030204" pitchFamily="18" charset="0"/>
                            </a:rPr>
                          </m:ctrlPr>
                        </m:sSubSupPr>
                        <m:e>
                          <m:r>
                            <a:rPr lang="en-US" sz="2800" b="1" i="1" smtClean="0">
                              <a:solidFill>
                                <a:schemeClr val="bg1"/>
                              </a:solidFill>
                              <a:latin typeface="Cambria Math" panose="02040503050406030204" pitchFamily="18" charset="0"/>
                            </a:rPr>
                            <m:t>𝒆</m:t>
                          </m:r>
                        </m:e>
                        <m:sub>
                          <m:r>
                            <a:rPr lang="en-US" sz="2800" b="1" i="1" smtClean="0">
                              <a:solidFill>
                                <a:schemeClr val="bg1"/>
                              </a:solidFill>
                              <a:latin typeface="Cambria Math" panose="02040503050406030204" pitchFamily="18" charset="0"/>
                            </a:rPr>
                            <m:t>𝒌</m:t>
                          </m:r>
                        </m:sub>
                        <m:sup>
                          <m:r>
                            <a:rPr lang="en-US" sz="2800" b="1" i="1" smtClean="0">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𝒕</m:t>
                          </m:r>
                          <m:r>
                            <a:rPr lang="en-US" sz="2800" b="1" i="1" smtClean="0">
                              <a:solidFill>
                                <a:schemeClr val="bg1"/>
                              </a:solidFill>
                              <a:latin typeface="Cambria Math" panose="02040503050406030204" pitchFamily="18" charset="0"/>
                            </a:rPr>
                            <m:t>)</m:t>
                          </m:r>
                        </m:sup>
                      </m:sSubSup>
                      <m:r>
                        <a:rPr lang="en-US" sz="2800" b="1" i="1" smtClean="0">
                          <a:solidFill>
                            <a:schemeClr val="bg1"/>
                          </a:solidFill>
                          <a:latin typeface="Cambria Math" panose="02040503050406030204" pitchFamily="18" charset="0"/>
                        </a:rPr>
                        <m:t>=</m:t>
                      </m:r>
                      <m:sSup>
                        <m:sSupPr>
                          <m:ctrlPr>
                            <a:rPr lang="en-US" sz="2800" b="1" i="1" smtClean="0">
                              <a:solidFill>
                                <a:schemeClr val="bg1"/>
                              </a:solidFill>
                              <a:latin typeface="Cambria Math" panose="02040503050406030204" pitchFamily="18" charset="0"/>
                            </a:rPr>
                          </m:ctrlPr>
                        </m:sSupPr>
                        <m:e>
                          <m:d>
                            <m:dPr>
                              <m:ctrlPr>
                                <a:rPr lang="en-US" sz="2800" b="1" i="1" smtClean="0">
                                  <a:solidFill>
                                    <a:schemeClr val="bg1"/>
                                  </a:solidFill>
                                  <a:latin typeface="Cambria Math" panose="02040503050406030204" pitchFamily="18" charset="0"/>
                                </a:rPr>
                              </m:ctrlPr>
                            </m:dPr>
                            <m:e>
                              <m:sSub>
                                <m:sSubPr>
                                  <m:ctrlPr>
                                    <a:rPr lang="en-US" sz="2800" b="1"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rPr>
                                    <m:t>𝝀</m:t>
                                  </m:r>
                                </m:e>
                                <m:sub>
                                  <m:r>
                                    <a:rPr lang="en-US" sz="2800" b="1" i="1" smtClean="0">
                                      <a:solidFill>
                                        <a:schemeClr val="bg1"/>
                                      </a:solidFill>
                                      <a:latin typeface="Cambria Math" panose="02040503050406030204" pitchFamily="18" charset="0"/>
                                    </a:rPr>
                                    <m:t>𝒌</m:t>
                                  </m:r>
                                </m:sub>
                              </m:sSub>
                            </m:e>
                          </m:d>
                        </m:e>
                        <m:sup>
                          <m:sSup>
                            <m:sSupPr>
                              <m:ctrlPr>
                                <a:rPr lang="en-US" sz="2800" b="1" i="1" smtClean="0">
                                  <a:solidFill>
                                    <a:srgbClr val="66FF33"/>
                                  </a:solidFill>
                                  <a:latin typeface="Cambria Math" panose="02040503050406030204" pitchFamily="18" charset="0"/>
                                </a:rPr>
                              </m:ctrlPr>
                            </m:sSupPr>
                            <m:e>
                              <m:r>
                                <a:rPr lang="en-US" sz="2800" b="1" i="1" smtClean="0">
                                  <a:solidFill>
                                    <a:srgbClr val="66FF33"/>
                                  </a:solidFill>
                                  <a:latin typeface="Cambria Math" panose="02040503050406030204" pitchFamily="18" charset="0"/>
                                </a:rPr>
                                <m:t>𝟐</m:t>
                              </m:r>
                            </m:e>
                            <m:sup>
                              <m:r>
                                <a:rPr lang="en-US" sz="2800" b="1" i="1" smtClean="0">
                                  <a:solidFill>
                                    <a:srgbClr val="66FF33"/>
                                  </a:solidFill>
                                  <a:latin typeface="Cambria Math" panose="02040503050406030204" pitchFamily="18" charset="0"/>
                                </a:rPr>
                                <m:t>𝒕</m:t>
                              </m:r>
                            </m:sup>
                          </m:sSup>
                        </m:sup>
                      </m:sSup>
                    </m:oMath>
                  </m:oMathPara>
                </a14:m>
                <a:endParaRPr lang="en-US" sz="2800" b="1" dirty="0">
                  <a:solidFill>
                    <a:schemeClr val="bg1"/>
                  </a:solidFill>
                  <a:latin typeface="+mn-lt"/>
                </a:endParaRPr>
              </a:p>
              <a:p>
                <a:endParaRPr lang="en-US" sz="2400" b="1" dirty="0">
                  <a:solidFill>
                    <a:schemeClr val="bg1"/>
                  </a:solidFill>
                  <a:latin typeface="+mn-lt"/>
                </a:endParaRPr>
              </a:p>
              <a:p>
                <a:endParaRPr lang="en-US" sz="2400" b="1" dirty="0">
                  <a:solidFill>
                    <a:schemeClr val="bg1"/>
                  </a:solidFill>
                  <a:latin typeface="+mn-lt"/>
                </a:endParaRPr>
              </a:p>
              <a:p>
                <a:r>
                  <a:rPr lang="en-US" sz="2400" b="1" dirty="0">
                    <a:solidFill>
                      <a:schemeClr val="bg1"/>
                    </a:solidFill>
                    <a:latin typeface="+mn-lt"/>
                  </a:rPr>
                  <a:t>       where </a:t>
                </a:r>
                <a14:m>
                  <m:oMath xmlns:m="http://schemas.openxmlformats.org/officeDocument/2006/math">
                    <m:sSubSup>
                      <m:sSubSupPr>
                        <m:ctrlPr>
                          <a:rPr lang="en-US" sz="2400" b="1" i="1" smtClean="0">
                            <a:solidFill>
                              <a:schemeClr val="bg1"/>
                            </a:solidFill>
                            <a:latin typeface="Cambria Math" panose="02040503050406030204" pitchFamily="18" charset="0"/>
                          </a:rPr>
                        </m:ctrlPr>
                      </m:sSubSupPr>
                      <m:e>
                        <m:r>
                          <a:rPr lang="en-US" sz="2400" b="1" i="1" smtClean="0">
                            <a:solidFill>
                              <a:schemeClr val="bg1"/>
                            </a:solidFill>
                            <a:latin typeface="Cambria Math" panose="02040503050406030204" pitchFamily="18" charset="0"/>
                          </a:rPr>
                          <m:t>𝒆</m:t>
                        </m:r>
                      </m:e>
                      <m:sub>
                        <m:r>
                          <a:rPr lang="en-US" sz="2400" b="1" i="1" smtClean="0">
                            <a:solidFill>
                              <a:schemeClr val="bg1"/>
                            </a:solidFill>
                            <a:latin typeface="Cambria Math" panose="02040503050406030204" pitchFamily="18" charset="0"/>
                          </a:rPr>
                          <m:t>𝒌</m:t>
                        </m:r>
                      </m:sub>
                      <m:sup>
                        <m:r>
                          <a:rPr lang="en-US" sz="2400" b="1" i="1" smtClean="0">
                            <a:solidFill>
                              <a:schemeClr val="bg1"/>
                            </a:solidFill>
                            <a:latin typeface="Cambria Math" panose="02040503050406030204" pitchFamily="18" charset="0"/>
                          </a:rPr>
                          <m:t>(</m:t>
                        </m:r>
                        <m:r>
                          <a:rPr lang="en-US" sz="2400" b="1" i="1" smtClean="0">
                            <a:solidFill>
                              <a:schemeClr val="bg1"/>
                            </a:solidFill>
                            <a:latin typeface="Cambria Math" panose="02040503050406030204" pitchFamily="18" charset="0"/>
                          </a:rPr>
                          <m:t>𝒕</m:t>
                        </m:r>
                        <m:r>
                          <a:rPr lang="en-US" sz="2400" b="1" i="1" smtClean="0">
                            <a:solidFill>
                              <a:schemeClr val="bg1"/>
                            </a:solidFill>
                            <a:latin typeface="Cambria Math" panose="02040503050406030204" pitchFamily="18" charset="0"/>
                          </a:rPr>
                          <m:t>)</m:t>
                        </m:r>
                      </m:sup>
                    </m:sSubSup>
                    <m:r>
                      <a:rPr lang="en-US" sz="2400" b="1" i="1" smtClean="0">
                        <a:solidFill>
                          <a:schemeClr val="bg1"/>
                        </a:solidFill>
                        <a:latin typeface="Cambria Math" panose="02040503050406030204" pitchFamily="18" charset="0"/>
                      </a:rPr>
                      <m:t> </m:t>
                    </m:r>
                  </m:oMath>
                </a14:m>
                <a:r>
                  <a:rPr lang="en-US" sz="2400" b="1" dirty="0">
                    <a:solidFill>
                      <a:schemeClr val="bg1"/>
                    </a:solidFill>
                    <a:latin typeface="+mn-lt"/>
                  </a:rPr>
                  <a:t>denotes power at the k</a:t>
                </a:r>
                <a:r>
                  <a:rPr lang="en-US" sz="2400" b="1" baseline="30000" dirty="0">
                    <a:solidFill>
                      <a:schemeClr val="bg1"/>
                    </a:solidFill>
                    <a:latin typeface="+mn-lt"/>
                  </a:rPr>
                  <a:t>th</a:t>
                </a:r>
                <a:r>
                  <a:rPr lang="en-US" sz="2400" b="1" dirty="0">
                    <a:solidFill>
                      <a:schemeClr val="bg1"/>
                    </a:solidFill>
                    <a:latin typeface="+mn-lt"/>
                  </a:rPr>
                  <a:t> particle at the </a:t>
                </a:r>
                <a:r>
                  <a:rPr lang="en-US" sz="2400" b="1" dirty="0" err="1">
                    <a:solidFill>
                      <a:schemeClr val="bg1"/>
                    </a:solidFill>
                    <a:latin typeface="+mn-lt"/>
                  </a:rPr>
                  <a:t>t</a:t>
                </a:r>
                <a:r>
                  <a:rPr lang="en-US" sz="2400" b="1" baseline="30000" dirty="0" err="1">
                    <a:solidFill>
                      <a:schemeClr val="bg1"/>
                    </a:solidFill>
                    <a:latin typeface="+mn-lt"/>
                  </a:rPr>
                  <a:t>th</a:t>
                </a:r>
                <a:r>
                  <a:rPr lang="en-US" sz="2400" b="1" dirty="0">
                    <a:solidFill>
                      <a:schemeClr val="bg1"/>
                    </a:solidFill>
                    <a:latin typeface="+mn-lt"/>
                  </a:rPr>
                  <a:t> iteration.  </a:t>
                </a:r>
              </a:p>
              <a:p>
                <a:endParaRPr lang="en-US" sz="2400" b="1" dirty="0">
                  <a:solidFill>
                    <a:schemeClr val="bg1"/>
                  </a:solidFill>
                  <a:latin typeface="+mn-lt"/>
                </a:endParaRPr>
              </a:p>
              <a:p>
                <a:endParaRPr lang="en-US" sz="2400" b="1" dirty="0">
                  <a:solidFill>
                    <a:schemeClr val="bg1"/>
                  </a:solidFill>
                  <a:latin typeface="+mn-lt"/>
                </a:endParaRPr>
              </a:p>
              <a:p>
                <a:endParaRPr lang="en-US" sz="2400" b="1" dirty="0">
                  <a:latin typeface="+mn-lt"/>
                </a:endParaRPr>
              </a:p>
            </p:txBody>
          </p:sp>
        </mc:Choice>
        <mc:Fallback xmlns="">
          <p:sp>
            <p:nvSpPr>
              <p:cNvPr id="4" name="TextBox 3">
                <a:extLst>
                  <a:ext uri="{FF2B5EF4-FFF2-40B4-BE49-F238E27FC236}">
                    <a16:creationId xmlns:a16="http://schemas.microsoft.com/office/drawing/2014/main" id="{A56CAE4E-F998-826C-129A-015A11C97EB6}"/>
                  </a:ext>
                </a:extLst>
              </p:cNvPr>
              <p:cNvSpPr txBox="1">
                <a:spLocks noRot="1" noChangeAspect="1" noMove="1" noResize="1" noEditPoints="1" noAdjustHandles="1" noChangeArrowheads="1" noChangeShapeType="1" noTextEdit="1"/>
              </p:cNvSpPr>
              <p:nvPr/>
            </p:nvSpPr>
            <p:spPr>
              <a:xfrm>
                <a:off x="1089893" y="974437"/>
                <a:ext cx="10247528" cy="6524863"/>
              </a:xfrm>
              <a:prstGeom prst="rect">
                <a:avLst/>
              </a:prstGeom>
              <a:blipFill>
                <a:blip r:embed="rId3"/>
                <a:stretch>
                  <a:fillRect l="-1249" t="-935"/>
                </a:stretch>
              </a:blipFill>
            </p:spPr>
            <p:txBody>
              <a:bodyPr/>
              <a:lstStyle/>
              <a:p>
                <a:r>
                  <a:rPr lang="en-US">
                    <a:noFill/>
                  </a:rPr>
                  <a:t> </a:t>
                </a:r>
              </a:p>
            </p:txBody>
          </p:sp>
        </mc:Fallback>
      </mc:AlternateContent>
    </p:spTree>
    <p:extLst>
      <p:ext uri="{BB962C8B-B14F-4D97-AF65-F5344CB8AC3E}">
        <p14:creationId xmlns:p14="http://schemas.microsoft.com/office/powerpoint/2010/main" val="124017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1445B-F182-C28B-B28F-85EEEF0B2416}"/>
              </a:ext>
            </a:extLst>
          </p:cNvPr>
          <p:cNvSpPr>
            <a:spLocks noGrp="1"/>
          </p:cNvSpPr>
          <p:nvPr>
            <p:ph type="sldNum" sz="quarter" idx="12"/>
          </p:nvPr>
        </p:nvSpPr>
        <p:spPr/>
        <p:txBody>
          <a:bodyPr/>
          <a:lstStyle/>
          <a:p>
            <a:fld id="{A2D66451-0E89-4A68-8817-EDB362F54CD5}" type="slidenum">
              <a:rPr lang="en-US" altLang="he-IL" smtClean="0"/>
              <a:pPr/>
              <a:t>26</a:t>
            </a:fld>
            <a:endParaRPr lang="en-US" altLang="he-IL" dirty="0"/>
          </a:p>
        </p:txBody>
      </p:sp>
      <p:sp>
        <p:nvSpPr>
          <p:cNvPr id="3" name="Title 1">
            <a:extLst>
              <a:ext uri="{FF2B5EF4-FFF2-40B4-BE49-F238E27FC236}">
                <a16:creationId xmlns:a16="http://schemas.microsoft.com/office/drawing/2014/main" id="{F6E87E69-6006-D89A-F09D-731BA5CC1410}"/>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Convergence rate</a:t>
            </a:r>
          </a:p>
        </p:txBody>
      </p:sp>
      <p:sp>
        <p:nvSpPr>
          <p:cNvPr id="4" name="TextBox 3">
            <a:extLst>
              <a:ext uri="{FF2B5EF4-FFF2-40B4-BE49-F238E27FC236}">
                <a16:creationId xmlns:a16="http://schemas.microsoft.com/office/drawing/2014/main" id="{A56CAE4E-F998-826C-129A-015A11C97EB6}"/>
              </a:ext>
            </a:extLst>
          </p:cNvPr>
          <p:cNvSpPr txBox="1"/>
          <p:nvPr/>
        </p:nvSpPr>
        <p:spPr>
          <a:xfrm>
            <a:off x="304599" y="805163"/>
            <a:ext cx="10247528" cy="5201424"/>
          </a:xfrm>
          <a:prstGeom prst="rect">
            <a:avLst/>
          </a:prstGeom>
          <a:noFill/>
        </p:spPr>
        <p:txBody>
          <a:bodyPr wrap="square" rtlCol="0">
            <a:spAutoFit/>
          </a:bodyPr>
          <a:lstStyle/>
          <a:p>
            <a:r>
              <a:rPr lang="en-US" sz="2800" b="1" dirty="0">
                <a:solidFill>
                  <a:schemeClr val="bg1"/>
                </a:solidFill>
                <a:latin typeface="+mn-lt"/>
              </a:rPr>
              <a:t>Typically, 2-6 iterations</a:t>
            </a:r>
          </a:p>
          <a:p>
            <a:endParaRPr lang="en-US" sz="2800" b="1" dirty="0">
              <a:solidFill>
                <a:schemeClr val="bg1"/>
              </a:solidFill>
              <a:latin typeface="+mn-lt"/>
            </a:endParaRPr>
          </a:p>
          <a:p>
            <a:endParaRPr lang="en-US" sz="2800" b="1" dirty="0">
              <a:solidFill>
                <a:schemeClr val="bg1"/>
              </a:solidFill>
              <a:latin typeface="+mn-lt"/>
            </a:endParaRPr>
          </a:p>
          <a:p>
            <a:endParaRPr lang="en-US" sz="2800" b="1" dirty="0">
              <a:solidFill>
                <a:schemeClr val="bg1"/>
              </a:solidFill>
              <a:latin typeface="+mn-lt"/>
            </a:endParaRPr>
          </a:p>
          <a:p>
            <a:endParaRPr lang="en-US" sz="2800" b="1" dirty="0">
              <a:solidFill>
                <a:schemeClr val="bg1"/>
              </a:solidFill>
              <a:latin typeface="+mn-lt"/>
            </a:endParaRPr>
          </a:p>
          <a:p>
            <a:endParaRPr lang="en-US" sz="2800" b="1" dirty="0">
              <a:solidFill>
                <a:schemeClr val="bg1"/>
              </a:solidFill>
              <a:latin typeface="+mn-lt"/>
            </a:endParaRPr>
          </a:p>
          <a:p>
            <a:endParaRPr lang="en-US" sz="2800" b="1" dirty="0">
              <a:solidFill>
                <a:schemeClr val="bg1"/>
              </a:solidFill>
              <a:latin typeface="+mn-lt"/>
            </a:endParaRPr>
          </a:p>
          <a:p>
            <a:endParaRPr lang="en-US" sz="2800" b="1" dirty="0">
              <a:solidFill>
                <a:schemeClr val="bg1"/>
              </a:solidFill>
              <a:latin typeface="+mn-lt"/>
            </a:endParaRPr>
          </a:p>
          <a:p>
            <a:r>
              <a:rPr lang="en-US" sz="2800" b="1" dirty="0">
                <a:solidFill>
                  <a:schemeClr val="bg1"/>
                </a:solidFill>
                <a:latin typeface="+mn-lt"/>
              </a:rPr>
              <a:t>Total convergence: 10-30 images</a:t>
            </a:r>
          </a:p>
          <a:p>
            <a:endParaRPr lang="en-US" sz="2800" b="1" dirty="0">
              <a:solidFill>
                <a:schemeClr val="bg1"/>
              </a:solidFill>
              <a:latin typeface="+mn-lt"/>
            </a:endParaRPr>
          </a:p>
          <a:p>
            <a:r>
              <a:rPr lang="en-US" sz="2800" b="1" dirty="0">
                <a:solidFill>
                  <a:schemeClr val="bg1"/>
                </a:solidFill>
                <a:latin typeface="+mn-lt"/>
              </a:rPr>
              <a:t>Previous wavefront shaping approaches: thousands of images</a:t>
            </a:r>
          </a:p>
          <a:p>
            <a:endParaRPr lang="en-US" sz="2400" b="1" dirty="0">
              <a:latin typeface="+mn-lt"/>
            </a:endParaRPr>
          </a:p>
        </p:txBody>
      </p:sp>
      <p:grpSp>
        <p:nvGrpSpPr>
          <p:cNvPr id="6" name="Group 5">
            <a:extLst>
              <a:ext uri="{FF2B5EF4-FFF2-40B4-BE49-F238E27FC236}">
                <a16:creationId xmlns:a16="http://schemas.microsoft.com/office/drawing/2014/main" id="{5DB93535-65C8-911E-9FD7-E58381B23698}"/>
              </a:ext>
            </a:extLst>
          </p:cNvPr>
          <p:cNvGrpSpPr/>
          <p:nvPr/>
        </p:nvGrpSpPr>
        <p:grpSpPr>
          <a:xfrm>
            <a:off x="3952879" y="852669"/>
            <a:ext cx="7611960" cy="3203035"/>
            <a:chOff x="265539" y="3384779"/>
            <a:chExt cx="7611960" cy="3203035"/>
          </a:xfrm>
        </p:grpSpPr>
        <p:sp>
          <p:nvSpPr>
            <p:cNvPr id="7" name="Rectangle: Rounded Corners 6">
              <a:extLst>
                <a:ext uri="{FF2B5EF4-FFF2-40B4-BE49-F238E27FC236}">
                  <a16:creationId xmlns:a16="http://schemas.microsoft.com/office/drawing/2014/main" id="{144492B4-2D73-46A1-75C7-29097018DBFB}"/>
                </a:ext>
              </a:extLst>
            </p:cNvPr>
            <p:cNvSpPr/>
            <p:nvPr/>
          </p:nvSpPr>
          <p:spPr>
            <a:xfrm>
              <a:off x="265539" y="3384779"/>
              <a:ext cx="7611960" cy="3203035"/>
            </a:xfrm>
            <a:prstGeom prst="round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212FA6D-5DA1-8D97-2AC3-AC9417DB76CC}"/>
                </a:ext>
              </a:extLst>
            </p:cNvPr>
            <p:cNvGrpSpPr/>
            <p:nvPr/>
          </p:nvGrpSpPr>
          <p:grpSpPr>
            <a:xfrm>
              <a:off x="317245" y="3689228"/>
              <a:ext cx="7366158" cy="2861931"/>
              <a:chOff x="317245" y="3689228"/>
              <a:chExt cx="7366158" cy="2861931"/>
            </a:xfrm>
          </p:grpSpPr>
          <p:grpSp>
            <p:nvGrpSpPr>
              <p:cNvPr id="9" name="Group 8">
                <a:extLst>
                  <a:ext uri="{FF2B5EF4-FFF2-40B4-BE49-F238E27FC236}">
                    <a16:creationId xmlns:a16="http://schemas.microsoft.com/office/drawing/2014/main" id="{F1E0271E-2891-AD29-923A-B103B8C1662F}"/>
                  </a:ext>
                </a:extLst>
              </p:cNvPr>
              <p:cNvGrpSpPr/>
              <p:nvPr/>
            </p:nvGrpSpPr>
            <p:grpSpPr>
              <a:xfrm>
                <a:off x="317245" y="3785580"/>
                <a:ext cx="7366158" cy="2765579"/>
                <a:chOff x="317245" y="3785580"/>
                <a:chExt cx="7366158" cy="2765579"/>
              </a:xfrm>
            </p:grpSpPr>
            <p:graphicFrame>
              <p:nvGraphicFramePr>
                <p:cNvPr id="19" name="Object 18">
                  <a:extLst>
                    <a:ext uri="{FF2B5EF4-FFF2-40B4-BE49-F238E27FC236}">
                      <a16:creationId xmlns:a16="http://schemas.microsoft.com/office/drawing/2014/main" id="{AAC7CC6C-2FF5-2E53-6D1C-435A25EEDCF4}"/>
                    </a:ext>
                  </a:extLst>
                </p:cNvPr>
                <p:cNvGraphicFramePr>
                  <a:graphicFrameLocks noChangeAspect="1"/>
                </p:cNvGraphicFramePr>
                <p:nvPr/>
              </p:nvGraphicFramePr>
              <p:xfrm>
                <a:off x="247092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3" imgW="1072981" imgH="1072793" progId="Acrobat.Document.2015">
                        <p:embed/>
                      </p:oleObj>
                    </mc:Choice>
                    <mc:Fallback>
                      <p:oleObj name="Acrobat Document" r:id="rId3" imgW="1072981" imgH="1072793" progId="Acrobat.Document.2015">
                        <p:embed/>
                        <p:pic>
                          <p:nvPicPr>
                            <p:cNvPr id="19" name="Object 18">
                              <a:extLst>
                                <a:ext uri="{FF2B5EF4-FFF2-40B4-BE49-F238E27FC236}">
                                  <a16:creationId xmlns:a16="http://schemas.microsoft.com/office/drawing/2014/main" id="{AAC7CC6C-2FF5-2E53-6D1C-435A25EEDCF4}"/>
                                </a:ext>
                              </a:extLst>
                            </p:cNvPr>
                            <p:cNvPicPr/>
                            <p:nvPr/>
                          </p:nvPicPr>
                          <p:blipFill>
                            <a:blip r:embed="rId4"/>
                            <a:stretch>
                              <a:fillRect/>
                            </a:stretch>
                          </p:blipFill>
                          <p:spPr>
                            <a:xfrm>
                              <a:off x="2470923" y="5036753"/>
                              <a:ext cx="1188720" cy="118872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7899CE4-F860-7779-46E5-5421A6BE0474}"/>
                    </a:ext>
                  </a:extLst>
                </p:cNvPr>
                <p:cNvGraphicFramePr>
                  <a:graphicFrameLocks noChangeAspect="1"/>
                </p:cNvGraphicFramePr>
                <p:nvPr/>
              </p:nvGraphicFramePr>
              <p:xfrm>
                <a:off x="3812176"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5" imgW="1072981" imgH="1072793" progId="Acrobat.Document.2015">
                        <p:embed/>
                      </p:oleObj>
                    </mc:Choice>
                    <mc:Fallback>
                      <p:oleObj name="Acrobat Document" r:id="rId5" imgW="1072981" imgH="1072793" progId="Acrobat.Document.2015">
                        <p:embed/>
                        <p:pic>
                          <p:nvPicPr>
                            <p:cNvPr id="20" name="Object 19">
                              <a:extLst>
                                <a:ext uri="{FF2B5EF4-FFF2-40B4-BE49-F238E27FC236}">
                                  <a16:creationId xmlns:a16="http://schemas.microsoft.com/office/drawing/2014/main" id="{B7899CE4-F860-7779-46E5-5421A6BE0474}"/>
                                </a:ext>
                              </a:extLst>
                            </p:cNvPr>
                            <p:cNvPicPr/>
                            <p:nvPr/>
                          </p:nvPicPr>
                          <p:blipFill>
                            <a:blip r:embed="rId6"/>
                            <a:stretch>
                              <a:fillRect/>
                            </a:stretch>
                          </p:blipFill>
                          <p:spPr>
                            <a:xfrm>
                              <a:off x="3812176" y="5036753"/>
                              <a:ext cx="1188720" cy="118872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50AC565D-3743-5711-9B8B-5FC0393A6ABC}"/>
                    </a:ext>
                  </a:extLst>
                </p:cNvPr>
                <p:cNvGraphicFramePr>
                  <a:graphicFrameLocks noChangeAspect="1"/>
                </p:cNvGraphicFramePr>
                <p:nvPr/>
              </p:nvGraphicFramePr>
              <p:xfrm>
                <a:off x="5153429"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7" imgW="1072981" imgH="1072793" progId="Acrobat.Document.2015">
                        <p:embed/>
                      </p:oleObj>
                    </mc:Choice>
                    <mc:Fallback>
                      <p:oleObj name="Acrobat Document" r:id="rId7" imgW="1072981" imgH="1072793" progId="Acrobat.Document.2015">
                        <p:embed/>
                        <p:pic>
                          <p:nvPicPr>
                            <p:cNvPr id="21" name="Object 20">
                              <a:extLst>
                                <a:ext uri="{FF2B5EF4-FFF2-40B4-BE49-F238E27FC236}">
                                  <a16:creationId xmlns:a16="http://schemas.microsoft.com/office/drawing/2014/main" id="{50AC565D-3743-5711-9B8B-5FC0393A6ABC}"/>
                                </a:ext>
                              </a:extLst>
                            </p:cNvPr>
                            <p:cNvPicPr/>
                            <p:nvPr/>
                          </p:nvPicPr>
                          <p:blipFill>
                            <a:blip r:embed="rId8"/>
                            <a:stretch>
                              <a:fillRect/>
                            </a:stretch>
                          </p:blipFill>
                          <p:spPr>
                            <a:xfrm>
                              <a:off x="5153429" y="5036753"/>
                              <a:ext cx="1188720" cy="118872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2A43CD28-C5F9-84AD-07E1-4CBFA8E21B70}"/>
                    </a:ext>
                  </a:extLst>
                </p:cNvPr>
                <p:cNvGraphicFramePr>
                  <a:graphicFrameLocks noChangeAspect="1"/>
                </p:cNvGraphicFramePr>
                <p:nvPr/>
              </p:nvGraphicFramePr>
              <p:xfrm>
                <a:off x="64946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9" imgW="1072981" imgH="1072793" progId="Acrobat.Document.2015">
                        <p:embed/>
                      </p:oleObj>
                    </mc:Choice>
                    <mc:Fallback>
                      <p:oleObj name="Acrobat Document" r:id="rId9" imgW="1072981" imgH="1072793" progId="Acrobat.Document.2015">
                        <p:embed/>
                        <p:pic>
                          <p:nvPicPr>
                            <p:cNvPr id="22" name="Object 21">
                              <a:extLst>
                                <a:ext uri="{FF2B5EF4-FFF2-40B4-BE49-F238E27FC236}">
                                  <a16:creationId xmlns:a16="http://schemas.microsoft.com/office/drawing/2014/main" id="{2A43CD28-C5F9-84AD-07E1-4CBFA8E21B70}"/>
                                </a:ext>
                              </a:extLst>
                            </p:cNvPr>
                            <p:cNvPicPr/>
                            <p:nvPr/>
                          </p:nvPicPr>
                          <p:blipFill>
                            <a:blip r:embed="rId10"/>
                            <a:stretch>
                              <a:fillRect/>
                            </a:stretch>
                          </p:blipFill>
                          <p:spPr>
                            <a:xfrm>
                              <a:off x="6494683" y="5036753"/>
                              <a:ext cx="1188720" cy="1188720"/>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3E50F44C-505C-53F3-C5FD-47C5E9C967EE}"/>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24" name="TextBox 23">
                  <a:extLst>
                    <a:ext uri="{FF2B5EF4-FFF2-40B4-BE49-F238E27FC236}">
                      <a16:creationId xmlns:a16="http://schemas.microsoft.com/office/drawing/2014/main" id="{9E2D528E-3838-FDE3-F79A-F6181D0C342A}"/>
                    </a:ext>
                  </a:extLst>
                </p:cNvPr>
                <p:cNvSpPr txBox="1"/>
                <p:nvPr/>
              </p:nvSpPr>
              <p:spPr>
                <a:xfrm>
                  <a:off x="2648049"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1</a:t>
                  </a:r>
                </a:p>
              </p:txBody>
            </p:sp>
            <p:sp>
              <p:nvSpPr>
                <p:cNvPr id="25" name="TextBox 24">
                  <a:extLst>
                    <a:ext uri="{FF2B5EF4-FFF2-40B4-BE49-F238E27FC236}">
                      <a16:creationId xmlns:a16="http://schemas.microsoft.com/office/drawing/2014/main" id="{25CB168E-C22F-4BBB-2E1E-73C4E6B813A1}"/>
                    </a:ext>
                  </a:extLst>
                </p:cNvPr>
                <p:cNvSpPr txBox="1"/>
                <p:nvPr/>
              </p:nvSpPr>
              <p:spPr>
                <a:xfrm>
                  <a:off x="4025754"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2</a:t>
                  </a:r>
                </a:p>
              </p:txBody>
            </p:sp>
            <p:sp>
              <p:nvSpPr>
                <p:cNvPr id="26" name="TextBox 25">
                  <a:extLst>
                    <a:ext uri="{FF2B5EF4-FFF2-40B4-BE49-F238E27FC236}">
                      <a16:creationId xmlns:a16="http://schemas.microsoft.com/office/drawing/2014/main" id="{1E360276-54AB-0A4A-E9FA-89B685A5A863}"/>
                    </a:ext>
                  </a:extLst>
                </p:cNvPr>
                <p:cNvSpPr txBox="1"/>
                <p:nvPr/>
              </p:nvSpPr>
              <p:spPr>
                <a:xfrm>
                  <a:off x="5367007"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3</a:t>
                  </a:r>
                </a:p>
              </p:txBody>
            </p:sp>
            <p:sp>
              <p:nvSpPr>
                <p:cNvPr id="27" name="TextBox 26">
                  <a:extLst>
                    <a:ext uri="{FF2B5EF4-FFF2-40B4-BE49-F238E27FC236}">
                      <a16:creationId xmlns:a16="http://schemas.microsoft.com/office/drawing/2014/main" id="{790793EE-C900-FFE4-7A42-BCF3E09EB34A}"/>
                    </a:ext>
                  </a:extLst>
                </p:cNvPr>
                <p:cNvSpPr txBox="1"/>
                <p:nvPr/>
              </p:nvSpPr>
              <p:spPr>
                <a:xfrm>
                  <a:off x="67082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28" name="TextBox 27">
                  <a:extLst>
                    <a:ext uri="{FF2B5EF4-FFF2-40B4-BE49-F238E27FC236}">
                      <a16:creationId xmlns:a16="http://schemas.microsoft.com/office/drawing/2014/main" id="{126461BC-D2C0-6AB8-028D-9AA1E165D83A}"/>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9" name="TextBox 28">
                  <a:extLst>
                    <a:ext uri="{FF2B5EF4-FFF2-40B4-BE49-F238E27FC236}">
                      <a16:creationId xmlns:a16="http://schemas.microsoft.com/office/drawing/2014/main" id="{F27C9133-97E4-BB17-37DA-C4796C513E87}"/>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pSp>
          <p:grpSp>
            <p:nvGrpSpPr>
              <p:cNvPr id="10" name="Group 9">
                <a:extLst>
                  <a:ext uri="{FF2B5EF4-FFF2-40B4-BE49-F238E27FC236}">
                    <a16:creationId xmlns:a16="http://schemas.microsoft.com/office/drawing/2014/main" id="{88BFB133-DE54-4A7F-251D-47F6C24D1DAE}"/>
                  </a:ext>
                </a:extLst>
              </p:cNvPr>
              <p:cNvGrpSpPr/>
              <p:nvPr/>
            </p:nvGrpSpPr>
            <p:grpSpPr>
              <a:xfrm>
                <a:off x="680470" y="3689228"/>
                <a:ext cx="6983167" cy="2529157"/>
                <a:chOff x="680470" y="3689228"/>
                <a:chExt cx="6983167" cy="2529157"/>
              </a:xfrm>
            </p:grpSpPr>
            <p:grpSp>
              <p:nvGrpSpPr>
                <p:cNvPr id="11" name="Group 10">
                  <a:extLst>
                    <a:ext uri="{FF2B5EF4-FFF2-40B4-BE49-F238E27FC236}">
                      <a16:creationId xmlns:a16="http://schemas.microsoft.com/office/drawing/2014/main" id="{CF9467FB-A2D2-8839-90B3-49D5964BE704}"/>
                    </a:ext>
                  </a:extLst>
                </p:cNvPr>
                <p:cNvGrpSpPr/>
                <p:nvPr/>
              </p:nvGrpSpPr>
              <p:grpSpPr>
                <a:xfrm>
                  <a:off x="680470" y="3689228"/>
                  <a:ext cx="6983167" cy="1194202"/>
                  <a:chOff x="680470" y="3689228"/>
                  <a:chExt cx="6983167" cy="1194202"/>
                </a:xfrm>
              </p:grpSpPr>
              <p:graphicFrame>
                <p:nvGraphicFramePr>
                  <p:cNvPr id="14" name="Object 13">
                    <a:extLst>
                      <a:ext uri="{FF2B5EF4-FFF2-40B4-BE49-F238E27FC236}">
                        <a16:creationId xmlns:a16="http://schemas.microsoft.com/office/drawing/2014/main" id="{CC1F97E4-7E94-52AC-DAD1-2611DFF0AAE4}"/>
                      </a:ext>
                    </a:extLst>
                  </p:cNvPr>
                  <p:cNvGraphicFramePr>
                    <a:graphicFrameLocks noChangeAspect="1"/>
                  </p:cNvGraphicFramePr>
                  <p:nvPr/>
                </p:nvGraphicFramePr>
                <p:xfrm>
                  <a:off x="2469450"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1" imgW="1072981" imgH="1072793" progId="Acrobat.Document.2015">
                          <p:embed/>
                        </p:oleObj>
                      </mc:Choice>
                      <mc:Fallback>
                        <p:oleObj name="Acrobat Document" r:id="rId11" imgW="1072981" imgH="1072793" progId="Acrobat.Document.2015">
                          <p:embed/>
                          <p:pic>
                            <p:nvPicPr>
                              <p:cNvPr id="14" name="Object 13">
                                <a:extLst>
                                  <a:ext uri="{FF2B5EF4-FFF2-40B4-BE49-F238E27FC236}">
                                    <a16:creationId xmlns:a16="http://schemas.microsoft.com/office/drawing/2014/main" id="{CC1F97E4-7E94-52AC-DAD1-2611DFF0AAE4}"/>
                                  </a:ext>
                                </a:extLst>
                              </p:cNvPr>
                              <p:cNvPicPr/>
                              <p:nvPr/>
                            </p:nvPicPr>
                            <p:blipFill>
                              <a:blip r:embed="rId12"/>
                              <a:stretch>
                                <a:fillRect/>
                              </a:stretch>
                            </p:blipFill>
                            <p:spPr>
                              <a:xfrm>
                                <a:off x="2469450" y="3689228"/>
                                <a:ext cx="1188720" cy="118872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9214BB8-9CAE-5A42-3A32-84BE535A3783}"/>
                      </a:ext>
                    </a:extLst>
                  </p:cNvPr>
                  <p:cNvGraphicFramePr>
                    <a:graphicFrameLocks noChangeAspect="1"/>
                  </p:cNvGraphicFramePr>
                  <p:nvPr/>
                </p:nvGraphicFramePr>
                <p:xfrm>
                  <a:off x="3804605"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3" imgW="1072981" imgH="1072793" progId="Acrobat.Document.2015">
                          <p:embed/>
                        </p:oleObj>
                      </mc:Choice>
                      <mc:Fallback>
                        <p:oleObj name="Acrobat Document" r:id="rId13" imgW="1072981" imgH="1072793" progId="Acrobat.Document.2015">
                          <p:embed/>
                          <p:pic>
                            <p:nvPicPr>
                              <p:cNvPr id="15" name="Object 14">
                                <a:extLst>
                                  <a:ext uri="{FF2B5EF4-FFF2-40B4-BE49-F238E27FC236}">
                                    <a16:creationId xmlns:a16="http://schemas.microsoft.com/office/drawing/2014/main" id="{D9214BB8-9CAE-5A42-3A32-84BE535A3783}"/>
                                  </a:ext>
                                </a:extLst>
                              </p:cNvPr>
                              <p:cNvPicPr/>
                              <p:nvPr/>
                            </p:nvPicPr>
                            <p:blipFill>
                              <a:blip r:embed="rId14"/>
                              <a:stretch>
                                <a:fillRect/>
                              </a:stretch>
                            </p:blipFill>
                            <p:spPr>
                              <a:xfrm>
                                <a:off x="3804605" y="3689228"/>
                                <a:ext cx="1188720" cy="118872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8ACBF2B-5910-E143-AEB3-ED04938B7A57}"/>
                      </a:ext>
                    </a:extLst>
                  </p:cNvPr>
                  <p:cNvGraphicFramePr>
                    <a:graphicFrameLocks noChangeAspect="1"/>
                  </p:cNvGraphicFramePr>
                  <p:nvPr/>
                </p:nvGraphicFramePr>
                <p:xfrm>
                  <a:off x="5139760"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5" imgW="1072981" imgH="1072793" progId="Acrobat.Document.2015">
                          <p:embed/>
                        </p:oleObj>
                      </mc:Choice>
                      <mc:Fallback>
                        <p:oleObj name="Acrobat Document" r:id="rId15" imgW="1072981" imgH="1072793" progId="Acrobat.Document.2015">
                          <p:embed/>
                          <p:pic>
                            <p:nvPicPr>
                              <p:cNvPr id="16" name="Object 15">
                                <a:extLst>
                                  <a:ext uri="{FF2B5EF4-FFF2-40B4-BE49-F238E27FC236}">
                                    <a16:creationId xmlns:a16="http://schemas.microsoft.com/office/drawing/2014/main" id="{18ACBF2B-5910-E143-AEB3-ED04938B7A57}"/>
                                  </a:ext>
                                </a:extLst>
                              </p:cNvPr>
                              <p:cNvPicPr/>
                              <p:nvPr/>
                            </p:nvPicPr>
                            <p:blipFill>
                              <a:blip r:embed="rId16"/>
                              <a:stretch>
                                <a:fillRect/>
                              </a:stretch>
                            </p:blipFill>
                            <p:spPr>
                              <a:xfrm>
                                <a:off x="5139760" y="3689228"/>
                                <a:ext cx="1188720" cy="118872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1EA0427-4B8B-EC25-EC98-F80632F7281C}"/>
                      </a:ext>
                    </a:extLst>
                  </p:cNvPr>
                  <p:cNvGraphicFramePr>
                    <a:graphicFrameLocks noChangeAspect="1"/>
                  </p:cNvGraphicFramePr>
                  <p:nvPr/>
                </p:nvGraphicFramePr>
                <p:xfrm>
                  <a:off x="64749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7" imgW="1072981" imgH="1072793" progId="Acrobat.Document.2015">
                          <p:embed/>
                        </p:oleObj>
                      </mc:Choice>
                      <mc:Fallback>
                        <p:oleObj name="Acrobat Document" r:id="rId17" imgW="1072981" imgH="1072793" progId="Acrobat.Document.2015">
                          <p:embed/>
                          <p:pic>
                            <p:nvPicPr>
                              <p:cNvPr id="17" name="Object 16">
                                <a:extLst>
                                  <a:ext uri="{FF2B5EF4-FFF2-40B4-BE49-F238E27FC236}">
                                    <a16:creationId xmlns:a16="http://schemas.microsoft.com/office/drawing/2014/main" id="{C1EA0427-4B8B-EC25-EC98-F80632F7281C}"/>
                                  </a:ext>
                                </a:extLst>
                              </p:cNvPr>
                              <p:cNvPicPr/>
                              <p:nvPr/>
                            </p:nvPicPr>
                            <p:blipFill>
                              <a:blip r:embed="rId18"/>
                              <a:stretch>
                                <a:fillRect/>
                              </a:stretch>
                            </p:blipFill>
                            <p:spPr>
                              <a:xfrm>
                                <a:off x="6474917" y="3689228"/>
                                <a:ext cx="1188720" cy="118872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650B5256-CA7F-1A63-BD35-D51A1D896D02}"/>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12" name="Object 11">
                  <a:extLst>
                    <a:ext uri="{FF2B5EF4-FFF2-40B4-BE49-F238E27FC236}">
                      <a16:creationId xmlns:a16="http://schemas.microsoft.com/office/drawing/2014/main" id="{40141DE1-1CCD-E11A-E7B7-E7B4C370EBB3}"/>
                    </a:ext>
                  </a:extLst>
                </p:cNvPr>
                <p:cNvGraphicFramePr>
                  <a:graphicFrameLocks noChangeAspect="1"/>
                </p:cNvGraphicFramePr>
                <p:nvPr/>
              </p:nvGraphicFramePr>
              <p:xfrm>
                <a:off x="1133198" y="5034272"/>
                <a:ext cx="1188720" cy="1184113"/>
              </p:xfrm>
              <a:graphic>
                <a:graphicData uri="http://schemas.openxmlformats.org/presentationml/2006/ole">
                  <mc:AlternateContent xmlns:mc="http://schemas.openxmlformats.org/markup-compatibility/2006">
                    <mc:Choice xmlns:v="urn:schemas-microsoft-com:vml" Requires="v">
                      <p:oleObj name="Acrobat Document" r:id="rId19" imgW="1638247" imgH="1631879" progId="Acrobat.Document.2015">
                        <p:embed/>
                      </p:oleObj>
                    </mc:Choice>
                    <mc:Fallback>
                      <p:oleObj name="Acrobat Document" r:id="rId19" imgW="1638247" imgH="1631879" progId="Acrobat.Document.2015">
                        <p:embed/>
                        <p:pic>
                          <p:nvPicPr>
                            <p:cNvPr id="12" name="Object 11">
                              <a:extLst>
                                <a:ext uri="{FF2B5EF4-FFF2-40B4-BE49-F238E27FC236}">
                                  <a16:creationId xmlns:a16="http://schemas.microsoft.com/office/drawing/2014/main" id="{40141DE1-1CCD-E11A-E7B7-E7B4C370EBB3}"/>
                                </a:ext>
                              </a:extLst>
                            </p:cNvPr>
                            <p:cNvPicPr/>
                            <p:nvPr/>
                          </p:nvPicPr>
                          <p:blipFill>
                            <a:blip r:embed="rId20"/>
                            <a:stretch>
                              <a:fillRect/>
                            </a:stretch>
                          </p:blipFill>
                          <p:spPr>
                            <a:xfrm>
                              <a:off x="1133198" y="5034272"/>
                              <a:ext cx="1188720" cy="118411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44AB2C9-90C8-A197-90C6-FDA5C5577AC7}"/>
                    </a:ext>
                  </a:extLst>
                </p:cNvPr>
                <p:cNvGraphicFramePr>
                  <a:graphicFrameLocks noChangeAspect="1"/>
                </p:cNvGraphicFramePr>
                <p:nvPr/>
              </p:nvGraphicFramePr>
              <p:xfrm>
                <a:off x="1129670" y="3689228"/>
                <a:ext cx="1188720" cy="1184113"/>
              </p:xfrm>
              <a:graphic>
                <a:graphicData uri="http://schemas.openxmlformats.org/presentationml/2006/ole">
                  <mc:AlternateContent xmlns:mc="http://schemas.openxmlformats.org/markup-compatibility/2006">
                    <mc:Choice xmlns:v="urn:schemas-microsoft-com:vml" Requires="v">
                      <p:oleObj name="Acrobat Document" r:id="rId21" imgW="1638247" imgH="1631879" progId="Acrobat.Document.2015">
                        <p:embed/>
                      </p:oleObj>
                    </mc:Choice>
                    <mc:Fallback>
                      <p:oleObj name="Acrobat Document" r:id="rId21" imgW="1638247" imgH="1631879" progId="Acrobat.Document.2015">
                        <p:embed/>
                        <p:pic>
                          <p:nvPicPr>
                            <p:cNvPr id="13" name="Object 12">
                              <a:extLst>
                                <a:ext uri="{FF2B5EF4-FFF2-40B4-BE49-F238E27FC236}">
                                  <a16:creationId xmlns:a16="http://schemas.microsoft.com/office/drawing/2014/main" id="{E44AB2C9-90C8-A197-90C6-FDA5C5577AC7}"/>
                                </a:ext>
                              </a:extLst>
                            </p:cNvPr>
                            <p:cNvPicPr/>
                            <p:nvPr/>
                          </p:nvPicPr>
                          <p:blipFill>
                            <a:blip r:embed="rId22"/>
                            <a:stretch>
                              <a:fillRect/>
                            </a:stretch>
                          </p:blipFill>
                          <p:spPr>
                            <a:xfrm>
                              <a:off x="1129670" y="3689228"/>
                              <a:ext cx="1188720" cy="1184113"/>
                            </a:xfrm>
                            <a:prstGeom prst="rect">
                              <a:avLst/>
                            </a:prstGeom>
                          </p:spPr>
                        </p:pic>
                      </p:oleObj>
                    </mc:Fallback>
                  </mc:AlternateContent>
                </a:graphicData>
              </a:graphic>
            </p:graphicFrame>
          </p:grpSp>
        </p:grpSp>
      </p:grpSp>
      <p:sp>
        <p:nvSpPr>
          <p:cNvPr id="30" name="TextBox 29">
            <a:extLst>
              <a:ext uri="{FF2B5EF4-FFF2-40B4-BE49-F238E27FC236}">
                <a16:creationId xmlns:a16="http://schemas.microsoft.com/office/drawing/2014/main" id="{E9F4CEA8-5833-D61C-2FD3-26086C17AC3C}"/>
              </a:ext>
            </a:extLst>
          </p:cNvPr>
          <p:cNvSpPr txBox="1"/>
          <p:nvPr/>
        </p:nvSpPr>
        <p:spPr>
          <a:xfrm>
            <a:off x="1121368" y="1763038"/>
            <a:ext cx="2766416" cy="1815882"/>
          </a:xfrm>
          <a:prstGeom prst="rect">
            <a:avLst/>
          </a:prstGeom>
          <a:noFill/>
        </p:spPr>
        <p:txBody>
          <a:bodyPr wrap="square" rtlCol="0">
            <a:spAutoFit/>
          </a:bodyPr>
          <a:lstStyle/>
          <a:p>
            <a:pPr algn="r"/>
            <a:r>
              <a:rPr lang="en-US" sz="2800" b="1" dirty="0">
                <a:solidFill>
                  <a:schemeClr val="bg1"/>
                </a:solidFill>
                <a:latin typeface="+mn-lt"/>
              </a:rPr>
              <a:t>Each iteration uses 5 images to estimate phase</a:t>
            </a:r>
          </a:p>
          <a:p>
            <a:pPr algn="r"/>
            <a:endParaRPr lang="en-US" sz="2800" dirty="0"/>
          </a:p>
        </p:txBody>
      </p:sp>
      <p:grpSp>
        <p:nvGrpSpPr>
          <p:cNvPr id="38" name="Group 37">
            <a:extLst>
              <a:ext uri="{FF2B5EF4-FFF2-40B4-BE49-F238E27FC236}">
                <a16:creationId xmlns:a16="http://schemas.microsoft.com/office/drawing/2014/main" id="{D3E8A646-0660-1852-2FBE-0247C1B2462E}"/>
              </a:ext>
            </a:extLst>
          </p:cNvPr>
          <p:cNvGrpSpPr/>
          <p:nvPr/>
        </p:nvGrpSpPr>
        <p:grpSpPr>
          <a:xfrm>
            <a:off x="3325718" y="2876493"/>
            <a:ext cx="7668515" cy="1514359"/>
            <a:chOff x="3357854" y="3488613"/>
            <a:chExt cx="7668515" cy="1514359"/>
          </a:xfrm>
        </p:grpSpPr>
        <p:sp>
          <p:nvSpPr>
            <p:cNvPr id="33" name="Arc 32">
              <a:extLst>
                <a:ext uri="{FF2B5EF4-FFF2-40B4-BE49-F238E27FC236}">
                  <a16:creationId xmlns:a16="http://schemas.microsoft.com/office/drawing/2014/main" id="{8B2F856E-D3B4-5E2F-54AD-0AB310E66571}"/>
                </a:ext>
              </a:extLst>
            </p:cNvPr>
            <p:cNvSpPr/>
            <p:nvPr/>
          </p:nvSpPr>
          <p:spPr>
            <a:xfrm flipH="1" flipV="1">
              <a:off x="3357854" y="3488613"/>
              <a:ext cx="3902100" cy="1346670"/>
            </a:xfrm>
            <a:prstGeom prst="arc">
              <a:avLst>
                <a:gd name="adj1" fmla="val 11670129"/>
                <a:gd name="adj2" fmla="val 189054"/>
              </a:avLst>
            </a:prstGeom>
            <a:ln w="38100">
              <a:solidFill>
                <a:srgbClr val="FFFF9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6A68BA0E-4673-4E50-785F-536C1ABB9016}"/>
                </a:ext>
              </a:extLst>
            </p:cNvPr>
            <p:cNvSpPr/>
            <p:nvPr/>
          </p:nvSpPr>
          <p:spPr>
            <a:xfrm flipH="1" flipV="1">
              <a:off x="3367283" y="3552982"/>
              <a:ext cx="5264904" cy="1346670"/>
            </a:xfrm>
            <a:prstGeom prst="arc">
              <a:avLst>
                <a:gd name="adj1" fmla="val 11343036"/>
                <a:gd name="adj2" fmla="val 21590966"/>
              </a:avLst>
            </a:prstGeom>
            <a:ln w="38100">
              <a:solidFill>
                <a:srgbClr val="FFFF9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2545AAD4-292C-1C69-E7FD-E11D29B6AFEE}"/>
                </a:ext>
              </a:extLst>
            </p:cNvPr>
            <p:cNvSpPr/>
            <p:nvPr/>
          </p:nvSpPr>
          <p:spPr>
            <a:xfrm flipH="1" flipV="1">
              <a:off x="3371000" y="3551724"/>
              <a:ext cx="6602441" cy="1430997"/>
            </a:xfrm>
            <a:prstGeom prst="arc">
              <a:avLst>
                <a:gd name="adj1" fmla="val 11201090"/>
                <a:gd name="adj2" fmla="val 21590966"/>
              </a:avLst>
            </a:prstGeom>
            <a:ln w="38100">
              <a:solidFill>
                <a:srgbClr val="FFFF9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C5CF77CC-0915-75F4-694E-655D8D2A7DE7}"/>
                </a:ext>
              </a:extLst>
            </p:cNvPr>
            <p:cNvSpPr/>
            <p:nvPr/>
          </p:nvSpPr>
          <p:spPr>
            <a:xfrm flipH="1" flipV="1">
              <a:off x="3396984" y="3571975"/>
              <a:ext cx="7629385" cy="1430997"/>
            </a:xfrm>
            <a:prstGeom prst="arc">
              <a:avLst>
                <a:gd name="adj1" fmla="val 11090070"/>
                <a:gd name="adj2" fmla="val 21590966"/>
              </a:avLst>
            </a:prstGeom>
            <a:ln w="38100">
              <a:solidFill>
                <a:srgbClr val="FFFF9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03668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wipe(left)">
                                      <p:cBhvr>
                                        <p:cTn id="25" dur="500"/>
                                        <p:tgtEl>
                                          <p:spTgt spid="4">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0" end="10"/>
                                            </p:txEl>
                                          </p:spTgt>
                                        </p:tgtEl>
                                        <p:attrNameLst>
                                          <p:attrName>style.visibility</p:attrName>
                                        </p:attrNameLst>
                                      </p:cBhvr>
                                      <p:to>
                                        <p:strVal val="visible"/>
                                      </p:to>
                                    </p:set>
                                    <p:animEffect transition="in" filter="wipe(left)">
                                      <p:cBhvr>
                                        <p:cTn id="30"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1445B-F182-C28B-B28F-85EEEF0B2416}"/>
              </a:ext>
            </a:extLst>
          </p:cNvPr>
          <p:cNvSpPr>
            <a:spLocks noGrp="1"/>
          </p:cNvSpPr>
          <p:nvPr>
            <p:ph type="sldNum" sz="quarter" idx="12"/>
          </p:nvPr>
        </p:nvSpPr>
        <p:spPr/>
        <p:txBody>
          <a:bodyPr/>
          <a:lstStyle/>
          <a:p>
            <a:fld id="{A2D66451-0E89-4A68-8817-EDB362F54CD5}" type="slidenum">
              <a:rPr lang="en-US" altLang="he-IL" smtClean="0"/>
              <a:pPr/>
              <a:t>27</a:t>
            </a:fld>
            <a:endParaRPr lang="en-US" altLang="he-IL" dirty="0"/>
          </a:p>
        </p:txBody>
      </p:sp>
      <p:sp>
        <p:nvSpPr>
          <p:cNvPr id="3" name="Title 1">
            <a:extLst>
              <a:ext uri="{FF2B5EF4-FFF2-40B4-BE49-F238E27FC236}">
                <a16:creationId xmlns:a16="http://schemas.microsoft.com/office/drawing/2014/main" id="{F6E87E69-6006-D89A-F09D-731BA5CC1410}"/>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Challenges in our approach</a:t>
            </a:r>
          </a:p>
        </p:txBody>
      </p:sp>
      <p:sp>
        <p:nvSpPr>
          <p:cNvPr id="5" name="TextBox 4">
            <a:extLst>
              <a:ext uri="{FF2B5EF4-FFF2-40B4-BE49-F238E27FC236}">
                <a16:creationId xmlns:a16="http://schemas.microsoft.com/office/drawing/2014/main" id="{CF2AA021-FBAE-0BC1-27B4-D1E9AE226CE0}"/>
              </a:ext>
            </a:extLst>
          </p:cNvPr>
          <p:cNvSpPr txBox="1"/>
          <p:nvPr/>
        </p:nvSpPr>
        <p:spPr>
          <a:xfrm>
            <a:off x="1557620" y="4956013"/>
            <a:ext cx="11594592" cy="892552"/>
          </a:xfrm>
          <a:prstGeom prst="rect">
            <a:avLst/>
          </a:prstGeom>
          <a:noFill/>
        </p:spPr>
        <p:txBody>
          <a:bodyPr wrap="square" rtlCol="0">
            <a:spAutoFit/>
          </a:bodyPr>
          <a:lstStyle/>
          <a:p>
            <a:r>
              <a:rPr lang="en-US" sz="2800" b="1" dirty="0">
                <a:solidFill>
                  <a:schemeClr val="bg1"/>
                </a:solidFill>
                <a:latin typeface="+mn-lt"/>
              </a:rPr>
              <a:t>Currently applies only for a sparse set of incoherent sources.		</a:t>
            </a:r>
          </a:p>
          <a:p>
            <a:endParaRPr lang="en-US" sz="2400" b="1" dirty="0">
              <a:latin typeface="+mn-lt"/>
            </a:endParaRPr>
          </a:p>
        </p:txBody>
      </p:sp>
      <p:grpSp>
        <p:nvGrpSpPr>
          <p:cNvPr id="6" name="Group 5">
            <a:extLst>
              <a:ext uri="{FF2B5EF4-FFF2-40B4-BE49-F238E27FC236}">
                <a16:creationId xmlns:a16="http://schemas.microsoft.com/office/drawing/2014/main" id="{5DB93535-65C8-911E-9FD7-E58381B23698}"/>
              </a:ext>
            </a:extLst>
          </p:cNvPr>
          <p:cNvGrpSpPr/>
          <p:nvPr/>
        </p:nvGrpSpPr>
        <p:grpSpPr>
          <a:xfrm>
            <a:off x="1872666" y="1112633"/>
            <a:ext cx="7611960" cy="3203035"/>
            <a:chOff x="265539" y="3384779"/>
            <a:chExt cx="7611960" cy="3203035"/>
          </a:xfrm>
        </p:grpSpPr>
        <p:sp>
          <p:nvSpPr>
            <p:cNvPr id="7" name="Rectangle: Rounded Corners 6">
              <a:extLst>
                <a:ext uri="{FF2B5EF4-FFF2-40B4-BE49-F238E27FC236}">
                  <a16:creationId xmlns:a16="http://schemas.microsoft.com/office/drawing/2014/main" id="{144492B4-2D73-46A1-75C7-29097018DBFB}"/>
                </a:ext>
              </a:extLst>
            </p:cNvPr>
            <p:cNvSpPr/>
            <p:nvPr/>
          </p:nvSpPr>
          <p:spPr>
            <a:xfrm>
              <a:off x="265539" y="3384779"/>
              <a:ext cx="7611960" cy="3203035"/>
            </a:xfrm>
            <a:prstGeom prst="round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212FA6D-5DA1-8D97-2AC3-AC9417DB76CC}"/>
                </a:ext>
              </a:extLst>
            </p:cNvPr>
            <p:cNvGrpSpPr/>
            <p:nvPr/>
          </p:nvGrpSpPr>
          <p:grpSpPr>
            <a:xfrm>
              <a:off x="317245" y="3689228"/>
              <a:ext cx="7366158" cy="2861931"/>
              <a:chOff x="317245" y="3689228"/>
              <a:chExt cx="7366158" cy="2861931"/>
            </a:xfrm>
          </p:grpSpPr>
          <p:grpSp>
            <p:nvGrpSpPr>
              <p:cNvPr id="9" name="Group 8">
                <a:extLst>
                  <a:ext uri="{FF2B5EF4-FFF2-40B4-BE49-F238E27FC236}">
                    <a16:creationId xmlns:a16="http://schemas.microsoft.com/office/drawing/2014/main" id="{F1E0271E-2891-AD29-923A-B103B8C1662F}"/>
                  </a:ext>
                </a:extLst>
              </p:cNvPr>
              <p:cNvGrpSpPr/>
              <p:nvPr/>
            </p:nvGrpSpPr>
            <p:grpSpPr>
              <a:xfrm>
                <a:off x="317245" y="3785580"/>
                <a:ext cx="7366158" cy="2765579"/>
                <a:chOff x="317245" y="3785580"/>
                <a:chExt cx="7366158" cy="2765579"/>
              </a:xfrm>
            </p:grpSpPr>
            <p:graphicFrame>
              <p:nvGraphicFramePr>
                <p:cNvPr id="19" name="Object 18">
                  <a:extLst>
                    <a:ext uri="{FF2B5EF4-FFF2-40B4-BE49-F238E27FC236}">
                      <a16:creationId xmlns:a16="http://schemas.microsoft.com/office/drawing/2014/main" id="{AAC7CC6C-2FF5-2E53-6D1C-435A25EEDCF4}"/>
                    </a:ext>
                  </a:extLst>
                </p:cNvPr>
                <p:cNvGraphicFramePr>
                  <a:graphicFrameLocks noChangeAspect="1"/>
                </p:cNvGraphicFramePr>
                <p:nvPr>
                  <p:extLst>
                    <p:ext uri="{D42A27DB-BD31-4B8C-83A1-F6EECF244321}">
                      <p14:modId xmlns:p14="http://schemas.microsoft.com/office/powerpoint/2010/main" val="330479131"/>
                    </p:ext>
                  </p:extLst>
                </p:nvPr>
              </p:nvGraphicFramePr>
              <p:xfrm>
                <a:off x="247092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3" imgW="1072981" imgH="1072793" progId="Acrobat.Document.2015">
                        <p:embed/>
                      </p:oleObj>
                    </mc:Choice>
                    <mc:Fallback>
                      <p:oleObj name="Acrobat Document" r:id="rId3" imgW="1072981" imgH="1072793" progId="Acrobat.Document.2015">
                        <p:embed/>
                        <p:pic>
                          <p:nvPicPr>
                            <p:cNvPr id="200" name="Object 199">
                              <a:extLst>
                                <a:ext uri="{FF2B5EF4-FFF2-40B4-BE49-F238E27FC236}">
                                  <a16:creationId xmlns:a16="http://schemas.microsoft.com/office/drawing/2014/main" id="{3405A9E5-7F91-11E0-8DC9-B8139CB12C79}"/>
                                </a:ext>
                              </a:extLst>
                            </p:cNvPr>
                            <p:cNvPicPr/>
                            <p:nvPr/>
                          </p:nvPicPr>
                          <p:blipFill>
                            <a:blip r:embed="rId4"/>
                            <a:stretch>
                              <a:fillRect/>
                            </a:stretch>
                          </p:blipFill>
                          <p:spPr>
                            <a:xfrm>
                              <a:off x="2470923" y="5036753"/>
                              <a:ext cx="1188720" cy="118872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7899CE4-F860-7779-46E5-5421A6BE0474}"/>
                    </a:ext>
                  </a:extLst>
                </p:cNvPr>
                <p:cNvGraphicFramePr>
                  <a:graphicFrameLocks noChangeAspect="1"/>
                </p:cNvGraphicFramePr>
                <p:nvPr>
                  <p:extLst>
                    <p:ext uri="{D42A27DB-BD31-4B8C-83A1-F6EECF244321}">
                      <p14:modId xmlns:p14="http://schemas.microsoft.com/office/powerpoint/2010/main" val="3693634746"/>
                    </p:ext>
                  </p:extLst>
                </p:nvPr>
              </p:nvGraphicFramePr>
              <p:xfrm>
                <a:off x="3812176"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5" imgW="1072981" imgH="1072793" progId="Acrobat.Document.2015">
                        <p:embed/>
                      </p:oleObj>
                    </mc:Choice>
                    <mc:Fallback>
                      <p:oleObj name="Acrobat Document" r:id="rId5" imgW="1072981" imgH="1072793" progId="Acrobat.Document.2015">
                        <p:embed/>
                        <p:pic>
                          <p:nvPicPr>
                            <p:cNvPr id="206" name="Object 205">
                              <a:extLst>
                                <a:ext uri="{FF2B5EF4-FFF2-40B4-BE49-F238E27FC236}">
                                  <a16:creationId xmlns:a16="http://schemas.microsoft.com/office/drawing/2014/main" id="{B6694430-22A2-C8F4-1397-5F394DCD88C8}"/>
                                </a:ext>
                              </a:extLst>
                            </p:cNvPr>
                            <p:cNvPicPr/>
                            <p:nvPr/>
                          </p:nvPicPr>
                          <p:blipFill>
                            <a:blip r:embed="rId6"/>
                            <a:stretch>
                              <a:fillRect/>
                            </a:stretch>
                          </p:blipFill>
                          <p:spPr>
                            <a:xfrm>
                              <a:off x="3812176" y="5036753"/>
                              <a:ext cx="1188720" cy="118872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50AC565D-3743-5711-9B8B-5FC0393A6ABC}"/>
                    </a:ext>
                  </a:extLst>
                </p:cNvPr>
                <p:cNvGraphicFramePr>
                  <a:graphicFrameLocks noChangeAspect="1"/>
                </p:cNvGraphicFramePr>
                <p:nvPr>
                  <p:extLst>
                    <p:ext uri="{D42A27DB-BD31-4B8C-83A1-F6EECF244321}">
                      <p14:modId xmlns:p14="http://schemas.microsoft.com/office/powerpoint/2010/main" val="615380000"/>
                    </p:ext>
                  </p:extLst>
                </p:nvPr>
              </p:nvGraphicFramePr>
              <p:xfrm>
                <a:off x="5153429"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7" imgW="1072981" imgH="1072793" progId="Acrobat.Document.2015">
                        <p:embed/>
                      </p:oleObj>
                    </mc:Choice>
                    <mc:Fallback>
                      <p:oleObj name="Acrobat Document" r:id="rId7" imgW="1072981" imgH="1072793" progId="Acrobat.Document.2015">
                        <p:embed/>
                        <p:pic>
                          <p:nvPicPr>
                            <p:cNvPr id="207" name="Object 206">
                              <a:extLst>
                                <a:ext uri="{FF2B5EF4-FFF2-40B4-BE49-F238E27FC236}">
                                  <a16:creationId xmlns:a16="http://schemas.microsoft.com/office/drawing/2014/main" id="{CBF74ED2-762E-BAAE-8DC9-FCB65B9358F6}"/>
                                </a:ext>
                              </a:extLst>
                            </p:cNvPr>
                            <p:cNvPicPr/>
                            <p:nvPr/>
                          </p:nvPicPr>
                          <p:blipFill>
                            <a:blip r:embed="rId8"/>
                            <a:stretch>
                              <a:fillRect/>
                            </a:stretch>
                          </p:blipFill>
                          <p:spPr>
                            <a:xfrm>
                              <a:off x="5153429" y="5036753"/>
                              <a:ext cx="1188720" cy="118872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2A43CD28-C5F9-84AD-07E1-4CBFA8E21B70}"/>
                    </a:ext>
                  </a:extLst>
                </p:cNvPr>
                <p:cNvGraphicFramePr>
                  <a:graphicFrameLocks noChangeAspect="1"/>
                </p:cNvGraphicFramePr>
                <p:nvPr>
                  <p:extLst>
                    <p:ext uri="{D42A27DB-BD31-4B8C-83A1-F6EECF244321}">
                      <p14:modId xmlns:p14="http://schemas.microsoft.com/office/powerpoint/2010/main" val="1311258981"/>
                    </p:ext>
                  </p:extLst>
                </p:nvPr>
              </p:nvGraphicFramePr>
              <p:xfrm>
                <a:off x="64946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9" imgW="1072981" imgH="1072793" progId="Acrobat.Document.2015">
                        <p:embed/>
                      </p:oleObj>
                    </mc:Choice>
                    <mc:Fallback>
                      <p:oleObj name="Acrobat Document" r:id="rId9" imgW="1072981" imgH="1072793" progId="Acrobat.Document.2015">
                        <p:embed/>
                        <p:pic>
                          <p:nvPicPr>
                            <p:cNvPr id="208" name="Object 207">
                              <a:extLst>
                                <a:ext uri="{FF2B5EF4-FFF2-40B4-BE49-F238E27FC236}">
                                  <a16:creationId xmlns:a16="http://schemas.microsoft.com/office/drawing/2014/main" id="{50D5A7AA-3894-CE32-541B-2847ACC9950A}"/>
                                </a:ext>
                              </a:extLst>
                            </p:cNvPr>
                            <p:cNvPicPr/>
                            <p:nvPr/>
                          </p:nvPicPr>
                          <p:blipFill>
                            <a:blip r:embed="rId10"/>
                            <a:stretch>
                              <a:fillRect/>
                            </a:stretch>
                          </p:blipFill>
                          <p:spPr>
                            <a:xfrm>
                              <a:off x="6494683" y="5036753"/>
                              <a:ext cx="1188720" cy="1188720"/>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3E50F44C-505C-53F3-C5FD-47C5E9C967EE}"/>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24" name="TextBox 23">
                  <a:extLst>
                    <a:ext uri="{FF2B5EF4-FFF2-40B4-BE49-F238E27FC236}">
                      <a16:creationId xmlns:a16="http://schemas.microsoft.com/office/drawing/2014/main" id="{9E2D528E-3838-FDE3-F79A-F6181D0C342A}"/>
                    </a:ext>
                  </a:extLst>
                </p:cNvPr>
                <p:cNvSpPr txBox="1"/>
                <p:nvPr/>
              </p:nvSpPr>
              <p:spPr>
                <a:xfrm>
                  <a:off x="2648049"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1</a:t>
                  </a:r>
                </a:p>
              </p:txBody>
            </p:sp>
            <p:sp>
              <p:nvSpPr>
                <p:cNvPr id="25" name="TextBox 24">
                  <a:extLst>
                    <a:ext uri="{FF2B5EF4-FFF2-40B4-BE49-F238E27FC236}">
                      <a16:creationId xmlns:a16="http://schemas.microsoft.com/office/drawing/2014/main" id="{25CB168E-C22F-4BBB-2E1E-73C4E6B813A1}"/>
                    </a:ext>
                  </a:extLst>
                </p:cNvPr>
                <p:cNvSpPr txBox="1"/>
                <p:nvPr/>
              </p:nvSpPr>
              <p:spPr>
                <a:xfrm>
                  <a:off x="4025754"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2</a:t>
                  </a:r>
                </a:p>
              </p:txBody>
            </p:sp>
            <p:sp>
              <p:nvSpPr>
                <p:cNvPr id="26" name="TextBox 25">
                  <a:extLst>
                    <a:ext uri="{FF2B5EF4-FFF2-40B4-BE49-F238E27FC236}">
                      <a16:creationId xmlns:a16="http://schemas.microsoft.com/office/drawing/2014/main" id="{1E360276-54AB-0A4A-E9FA-89B685A5A863}"/>
                    </a:ext>
                  </a:extLst>
                </p:cNvPr>
                <p:cNvSpPr txBox="1"/>
                <p:nvPr/>
              </p:nvSpPr>
              <p:spPr>
                <a:xfrm>
                  <a:off x="5367007"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3</a:t>
                  </a:r>
                </a:p>
              </p:txBody>
            </p:sp>
            <p:sp>
              <p:nvSpPr>
                <p:cNvPr id="27" name="TextBox 26">
                  <a:extLst>
                    <a:ext uri="{FF2B5EF4-FFF2-40B4-BE49-F238E27FC236}">
                      <a16:creationId xmlns:a16="http://schemas.microsoft.com/office/drawing/2014/main" id="{790793EE-C900-FFE4-7A42-BCF3E09EB34A}"/>
                    </a:ext>
                  </a:extLst>
                </p:cNvPr>
                <p:cNvSpPr txBox="1"/>
                <p:nvPr/>
              </p:nvSpPr>
              <p:spPr>
                <a:xfrm>
                  <a:off x="67082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28" name="TextBox 27">
                  <a:extLst>
                    <a:ext uri="{FF2B5EF4-FFF2-40B4-BE49-F238E27FC236}">
                      <a16:creationId xmlns:a16="http://schemas.microsoft.com/office/drawing/2014/main" id="{126461BC-D2C0-6AB8-028D-9AA1E165D83A}"/>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9" name="TextBox 28">
                  <a:extLst>
                    <a:ext uri="{FF2B5EF4-FFF2-40B4-BE49-F238E27FC236}">
                      <a16:creationId xmlns:a16="http://schemas.microsoft.com/office/drawing/2014/main" id="{F27C9133-97E4-BB17-37DA-C4796C513E87}"/>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pSp>
          <p:grpSp>
            <p:nvGrpSpPr>
              <p:cNvPr id="10" name="Group 9">
                <a:extLst>
                  <a:ext uri="{FF2B5EF4-FFF2-40B4-BE49-F238E27FC236}">
                    <a16:creationId xmlns:a16="http://schemas.microsoft.com/office/drawing/2014/main" id="{88BFB133-DE54-4A7F-251D-47F6C24D1DAE}"/>
                  </a:ext>
                </a:extLst>
              </p:cNvPr>
              <p:cNvGrpSpPr/>
              <p:nvPr/>
            </p:nvGrpSpPr>
            <p:grpSpPr>
              <a:xfrm>
                <a:off x="680470" y="3689228"/>
                <a:ext cx="6983167" cy="2529157"/>
                <a:chOff x="680470" y="3689228"/>
                <a:chExt cx="6983167" cy="2529157"/>
              </a:xfrm>
            </p:grpSpPr>
            <p:grpSp>
              <p:nvGrpSpPr>
                <p:cNvPr id="11" name="Group 10">
                  <a:extLst>
                    <a:ext uri="{FF2B5EF4-FFF2-40B4-BE49-F238E27FC236}">
                      <a16:creationId xmlns:a16="http://schemas.microsoft.com/office/drawing/2014/main" id="{CF9467FB-A2D2-8839-90B3-49D5964BE704}"/>
                    </a:ext>
                  </a:extLst>
                </p:cNvPr>
                <p:cNvGrpSpPr/>
                <p:nvPr/>
              </p:nvGrpSpPr>
              <p:grpSpPr>
                <a:xfrm>
                  <a:off x="680470" y="3689228"/>
                  <a:ext cx="6983167" cy="1194202"/>
                  <a:chOff x="680470" y="3689228"/>
                  <a:chExt cx="6983167" cy="1194202"/>
                </a:xfrm>
              </p:grpSpPr>
              <p:graphicFrame>
                <p:nvGraphicFramePr>
                  <p:cNvPr id="14" name="Object 13">
                    <a:extLst>
                      <a:ext uri="{FF2B5EF4-FFF2-40B4-BE49-F238E27FC236}">
                        <a16:creationId xmlns:a16="http://schemas.microsoft.com/office/drawing/2014/main" id="{CC1F97E4-7E94-52AC-DAD1-2611DFF0AAE4}"/>
                      </a:ext>
                    </a:extLst>
                  </p:cNvPr>
                  <p:cNvGraphicFramePr>
                    <a:graphicFrameLocks noChangeAspect="1"/>
                  </p:cNvGraphicFramePr>
                  <p:nvPr>
                    <p:extLst>
                      <p:ext uri="{D42A27DB-BD31-4B8C-83A1-F6EECF244321}">
                        <p14:modId xmlns:p14="http://schemas.microsoft.com/office/powerpoint/2010/main" val="1780100946"/>
                      </p:ext>
                    </p:extLst>
                  </p:nvPr>
                </p:nvGraphicFramePr>
                <p:xfrm>
                  <a:off x="2469450"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1" imgW="1072981" imgH="1072793" progId="Acrobat.Document.2015">
                          <p:embed/>
                        </p:oleObj>
                      </mc:Choice>
                      <mc:Fallback>
                        <p:oleObj name="Acrobat Document" r:id="rId11" imgW="1072981" imgH="1072793" progId="Acrobat.Document.2015">
                          <p:embed/>
                          <p:pic>
                            <p:nvPicPr>
                              <p:cNvPr id="168" name="Object 167">
                                <a:extLst>
                                  <a:ext uri="{FF2B5EF4-FFF2-40B4-BE49-F238E27FC236}">
                                    <a16:creationId xmlns:a16="http://schemas.microsoft.com/office/drawing/2014/main" id="{B4BD3666-B6DF-5CFB-F6D6-50881CCC8099}"/>
                                  </a:ext>
                                </a:extLst>
                              </p:cNvPr>
                              <p:cNvPicPr/>
                              <p:nvPr/>
                            </p:nvPicPr>
                            <p:blipFill>
                              <a:blip r:embed="rId12"/>
                              <a:stretch>
                                <a:fillRect/>
                              </a:stretch>
                            </p:blipFill>
                            <p:spPr>
                              <a:xfrm>
                                <a:off x="2469450" y="3689228"/>
                                <a:ext cx="1188720" cy="118872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9214BB8-9CAE-5A42-3A32-84BE535A3783}"/>
                      </a:ext>
                    </a:extLst>
                  </p:cNvPr>
                  <p:cNvGraphicFramePr>
                    <a:graphicFrameLocks noChangeAspect="1"/>
                  </p:cNvGraphicFramePr>
                  <p:nvPr>
                    <p:extLst>
                      <p:ext uri="{D42A27DB-BD31-4B8C-83A1-F6EECF244321}">
                        <p14:modId xmlns:p14="http://schemas.microsoft.com/office/powerpoint/2010/main" val="368085856"/>
                      </p:ext>
                    </p:extLst>
                  </p:nvPr>
                </p:nvGraphicFramePr>
                <p:xfrm>
                  <a:off x="3804605"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3" imgW="1072981" imgH="1072793" progId="Acrobat.Document.2015">
                          <p:embed/>
                        </p:oleObj>
                      </mc:Choice>
                      <mc:Fallback>
                        <p:oleObj name="Acrobat Document" r:id="rId13" imgW="1072981" imgH="1072793" progId="Acrobat.Document.2015">
                          <p:embed/>
                          <p:pic>
                            <p:nvPicPr>
                              <p:cNvPr id="176" name="Object 175">
                                <a:extLst>
                                  <a:ext uri="{FF2B5EF4-FFF2-40B4-BE49-F238E27FC236}">
                                    <a16:creationId xmlns:a16="http://schemas.microsoft.com/office/drawing/2014/main" id="{97F88609-B218-5D5D-C031-5DE0411DCB47}"/>
                                  </a:ext>
                                </a:extLst>
                              </p:cNvPr>
                              <p:cNvPicPr/>
                              <p:nvPr/>
                            </p:nvPicPr>
                            <p:blipFill>
                              <a:blip r:embed="rId14"/>
                              <a:stretch>
                                <a:fillRect/>
                              </a:stretch>
                            </p:blipFill>
                            <p:spPr>
                              <a:xfrm>
                                <a:off x="3804605" y="3689228"/>
                                <a:ext cx="1188720" cy="118872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8ACBF2B-5910-E143-AEB3-ED04938B7A57}"/>
                      </a:ext>
                    </a:extLst>
                  </p:cNvPr>
                  <p:cNvGraphicFramePr>
                    <a:graphicFrameLocks noChangeAspect="1"/>
                  </p:cNvGraphicFramePr>
                  <p:nvPr>
                    <p:extLst>
                      <p:ext uri="{D42A27DB-BD31-4B8C-83A1-F6EECF244321}">
                        <p14:modId xmlns:p14="http://schemas.microsoft.com/office/powerpoint/2010/main" val="3617504391"/>
                      </p:ext>
                    </p:extLst>
                  </p:nvPr>
                </p:nvGraphicFramePr>
                <p:xfrm>
                  <a:off x="5139760"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5" imgW="1072981" imgH="1072793" progId="Acrobat.Document.2015">
                          <p:embed/>
                        </p:oleObj>
                      </mc:Choice>
                      <mc:Fallback>
                        <p:oleObj name="Acrobat Document" r:id="rId15" imgW="1072981" imgH="1072793" progId="Acrobat.Document.2015">
                          <p:embed/>
                          <p:pic>
                            <p:nvPicPr>
                              <p:cNvPr id="177" name="Object 176">
                                <a:extLst>
                                  <a:ext uri="{FF2B5EF4-FFF2-40B4-BE49-F238E27FC236}">
                                    <a16:creationId xmlns:a16="http://schemas.microsoft.com/office/drawing/2014/main" id="{3BFF748A-6519-3DD6-41B2-0495E369F578}"/>
                                  </a:ext>
                                </a:extLst>
                              </p:cNvPr>
                              <p:cNvPicPr/>
                              <p:nvPr/>
                            </p:nvPicPr>
                            <p:blipFill>
                              <a:blip r:embed="rId16"/>
                              <a:stretch>
                                <a:fillRect/>
                              </a:stretch>
                            </p:blipFill>
                            <p:spPr>
                              <a:xfrm>
                                <a:off x="5139760" y="3689228"/>
                                <a:ext cx="1188720" cy="118872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1EA0427-4B8B-EC25-EC98-F80632F7281C}"/>
                      </a:ext>
                    </a:extLst>
                  </p:cNvPr>
                  <p:cNvGraphicFramePr>
                    <a:graphicFrameLocks noChangeAspect="1"/>
                  </p:cNvGraphicFramePr>
                  <p:nvPr>
                    <p:extLst>
                      <p:ext uri="{D42A27DB-BD31-4B8C-83A1-F6EECF244321}">
                        <p14:modId xmlns:p14="http://schemas.microsoft.com/office/powerpoint/2010/main" val="3720446849"/>
                      </p:ext>
                    </p:extLst>
                  </p:nvPr>
                </p:nvGraphicFramePr>
                <p:xfrm>
                  <a:off x="64749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7" imgW="1072981" imgH="1072793" progId="Acrobat.Document.2015">
                          <p:embed/>
                        </p:oleObj>
                      </mc:Choice>
                      <mc:Fallback>
                        <p:oleObj name="Acrobat Document" r:id="rId17" imgW="1072981" imgH="1072793" progId="Acrobat.Document.2015">
                          <p:embed/>
                          <p:pic>
                            <p:nvPicPr>
                              <p:cNvPr id="194" name="Object 193">
                                <a:extLst>
                                  <a:ext uri="{FF2B5EF4-FFF2-40B4-BE49-F238E27FC236}">
                                    <a16:creationId xmlns:a16="http://schemas.microsoft.com/office/drawing/2014/main" id="{BDB53E04-DB1D-EB39-F78B-1321FB5EE428}"/>
                                  </a:ext>
                                </a:extLst>
                              </p:cNvPr>
                              <p:cNvPicPr/>
                              <p:nvPr/>
                            </p:nvPicPr>
                            <p:blipFill>
                              <a:blip r:embed="rId18"/>
                              <a:stretch>
                                <a:fillRect/>
                              </a:stretch>
                            </p:blipFill>
                            <p:spPr>
                              <a:xfrm>
                                <a:off x="6474917" y="3689228"/>
                                <a:ext cx="1188720" cy="118872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650B5256-CA7F-1A63-BD35-D51A1D896D02}"/>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12" name="Object 11">
                  <a:extLst>
                    <a:ext uri="{FF2B5EF4-FFF2-40B4-BE49-F238E27FC236}">
                      <a16:creationId xmlns:a16="http://schemas.microsoft.com/office/drawing/2014/main" id="{40141DE1-1CCD-E11A-E7B7-E7B4C370EBB3}"/>
                    </a:ext>
                  </a:extLst>
                </p:cNvPr>
                <p:cNvGraphicFramePr>
                  <a:graphicFrameLocks noChangeAspect="1"/>
                </p:cNvGraphicFramePr>
                <p:nvPr>
                  <p:extLst>
                    <p:ext uri="{D42A27DB-BD31-4B8C-83A1-F6EECF244321}">
                      <p14:modId xmlns:p14="http://schemas.microsoft.com/office/powerpoint/2010/main" val="2189097648"/>
                    </p:ext>
                  </p:extLst>
                </p:nvPr>
              </p:nvGraphicFramePr>
              <p:xfrm>
                <a:off x="1133198" y="5034272"/>
                <a:ext cx="1188720" cy="1184113"/>
              </p:xfrm>
              <a:graphic>
                <a:graphicData uri="http://schemas.openxmlformats.org/presentationml/2006/ole">
                  <mc:AlternateContent xmlns:mc="http://schemas.openxmlformats.org/markup-compatibility/2006">
                    <mc:Choice xmlns:v="urn:schemas-microsoft-com:vml" Requires="v">
                      <p:oleObj name="Acrobat Document" r:id="rId19" imgW="1638247" imgH="1631879" progId="Acrobat.Document.2015">
                        <p:embed/>
                      </p:oleObj>
                    </mc:Choice>
                    <mc:Fallback>
                      <p:oleObj name="Acrobat Document" r:id="rId19" imgW="1638247" imgH="1631879" progId="Acrobat.Document.2015">
                        <p:embed/>
                        <p:pic>
                          <p:nvPicPr>
                            <p:cNvPr id="166" name="Object 165">
                              <a:extLst>
                                <a:ext uri="{FF2B5EF4-FFF2-40B4-BE49-F238E27FC236}">
                                  <a16:creationId xmlns:a16="http://schemas.microsoft.com/office/drawing/2014/main" id="{0DCC0FE6-3BA4-9229-388C-B90C4BBC123B}"/>
                                </a:ext>
                              </a:extLst>
                            </p:cNvPr>
                            <p:cNvPicPr/>
                            <p:nvPr/>
                          </p:nvPicPr>
                          <p:blipFill>
                            <a:blip r:embed="rId20"/>
                            <a:stretch>
                              <a:fillRect/>
                            </a:stretch>
                          </p:blipFill>
                          <p:spPr>
                            <a:xfrm>
                              <a:off x="1133198" y="5034272"/>
                              <a:ext cx="1188720" cy="118411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44AB2C9-90C8-A197-90C6-FDA5C5577AC7}"/>
                    </a:ext>
                  </a:extLst>
                </p:cNvPr>
                <p:cNvGraphicFramePr>
                  <a:graphicFrameLocks noChangeAspect="1"/>
                </p:cNvGraphicFramePr>
                <p:nvPr>
                  <p:extLst>
                    <p:ext uri="{D42A27DB-BD31-4B8C-83A1-F6EECF244321}">
                      <p14:modId xmlns:p14="http://schemas.microsoft.com/office/powerpoint/2010/main" val="2766192387"/>
                    </p:ext>
                  </p:extLst>
                </p:nvPr>
              </p:nvGraphicFramePr>
              <p:xfrm>
                <a:off x="1129670" y="3689228"/>
                <a:ext cx="1188720" cy="1184113"/>
              </p:xfrm>
              <a:graphic>
                <a:graphicData uri="http://schemas.openxmlformats.org/presentationml/2006/ole">
                  <mc:AlternateContent xmlns:mc="http://schemas.openxmlformats.org/markup-compatibility/2006">
                    <mc:Choice xmlns:v="urn:schemas-microsoft-com:vml" Requires="v">
                      <p:oleObj name="Acrobat Document" r:id="rId21" imgW="1638247" imgH="1631879" progId="Acrobat.Document.2015">
                        <p:embed/>
                      </p:oleObj>
                    </mc:Choice>
                    <mc:Fallback>
                      <p:oleObj name="Acrobat Document" r:id="rId21" imgW="1638247" imgH="1631879" progId="Acrobat.Document.2015">
                        <p:embed/>
                        <p:pic>
                          <p:nvPicPr>
                            <p:cNvPr id="167" name="Object 166">
                              <a:extLst>
                                <a:ext uri="{FF2B5EF4-FFF2-40B4-BE49-F238E27FC236}">
                                  <a16:creationId xmlns:a16="http://schemas.microsoft.com/office/drawing/2014/main" id="{774423C9-C91C-72FC-F0AB-B54903ECBF67}"/>
                                </a:ext>
                              </a:extLst>
                            </p:cNvPr>
                            <p:cNvPicPr/>
                            <p:nvPr/>
                          </p:nvPicPr>
                          <p:blipFill>
                            <a:blip r:embed="rId22"/>
                            <a:stretch>
                              <a:fillRect/>
                            </a:stretch>
                          </p:blipFill>
                          <p:spPr>
                            <a:xfrm>
                              <a:off x="1129670" y="3689228"/>
                              <a:ext cx="1188720" cy="1184113"/>
                            </a:xfrm>
                            <a:prstGeom prst="rect">
                              <a:avLst/>
                            </a:prstGeom>
                          </p:spPr>
                        </p:pic>
                      </p:oleObj>
                    </mc:Fallback>
                  </mc:AlternateContent>
                </a:graphicData>
              </a:graphic>
            </p:graphicFrame>
          </p:grpSp>
        </p:grpSp>
      </p:grpSp>
      <p:grpSp>
        <p:nvGrpSpPr>
          <p:cNvPr id="34" name="Group 33">
            <a:extLst>
              <a:ext uri="{FF2B5EF4-FFF2-40B4-BE49-F238E27FC236}">
                <a16:creationId xmlns:a16="http://schemas.microsoft.com/office/drawing/2014/main" id="{AD08036E-83CA-D760-ABBB-25096C14A13A}"/>
              </a:ext>
            </a:extLst>
          </p:cNvPr>
          <p:cNvGrpSpPr/>
          <p:nvPr/>
        </p:nvGrpSpPr>
        <p:grpSpPr>
          <a:xfrm>
            <a:off x="2560320" y="1344168"/>
            <a:ext cx="3445772" cy="3611845"/>
            <a:chOff x="2560320" y="1344168"/>
            <a:chExt cx="3445772" cy="3611845"/>
          </a:xfrm>
        </p:grpSpPr>
        <p:cxnSp>
          <p:nvCxnSpPr>
            <p:cNvPr id="31" name="Straight Arrow Connector 30">
              <a:extLst>
                <a:ext uri="{FF2B5EF4-FFF2-40B4-BE49-F238E27FC236}">
                  <a16:creationId xmlns:a16="http://schemas.microsoft.com/office/drawing/2014/main" id="{436BCB9C-C152-E9FD-E9AE-B0C1C430A92D}"/>
                </a:ext>
              </a:extLst>
            </p:cNvPr>
            <p:cNvCxnSpPr>
              <a:cxnSpLocks/>
            </p:cNvCxnSpPr>
            <p:nvPr/>
          </p:nvCxnSpPr>
          <p:spPr>
            <a:xfrm>
              <a:off x="3750125" y="2488557"/>
              <a:ext cx="2255967" cy="2467456"/>
            </a:xfrm>
            <a:prstGeom prst="straightConnector1">
              <a:avLst/>
            </a:prstGeom>
            <a:ln w="38100">
              <a:solidFill>
                <a:srgbClr val="FFFF99"/>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60C0E95-6916-DFC2-CBE1-E61F2F1590C6}"/>
                </a:ext>
              </a:extLst>
            </p:cNvPr>
            <p:cNvSpPr/>
            <p:nvPr/>
          </p:nvSpPr>
          <p:spPr>
            <a:xfrm>
              <a:off x="2560320" y="1344168"/>
              <a:ext cx="1529871" cy="1267116"/>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552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1445B-F182-C28B-B28F-85EEEF0B2416}"/>
              </a:ext>
            </a:extLst>
          </p:cNvPr>
          <p:cNvSpPr>
            <a:spLocks noGrp="1"/>
          </p:cNvSpPr>
          <p:nvPr>
            <p:ph type="sldNum" sz="quarter" idx="12"/>
          </p:nvPr>
        </p:nvSpPr>
        <p:spPr/>
        <p:txBody>
          <a:bodyPr/>
          <a:lstStyle/>
          <a:p>
            <a:fld id="{A2D66451-0E89-4A68-8817-EDB362F54CD5}" type="slidenum">
              <a:rPr lang="en-US" altLang="he-IL" smtClean="0"/>
              <a:pPr/>
              <a:t>28</a:t>
            </a:fld>
            <a:endParaRPr lang="en-US" altLang="he-IL" dirty="0"/>
          </a:p>
        </p:txBody>
      </p:sp>
      <p:sp>
        <p:nvSpPr>
          <p:cNvPr id="3" name="Title 1">
            <a:extLst>
              <a:ext uri="{FF2B5EF4-FFF2-40B4-BE49-F238E27FC236}">
                <a16:creationId xmlns:a16="http://schemas.microsoft.com/office/drawing/2014/main" id="{F6E87E69-6006-D89A-F09D-731BA5CC1410}"/>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Summary</a:t>
            </a:r>
          </a:p>
        </p:txBody>
      </p:sp>
      <p:sp>
        <p:nvSpPr>
          <p:cNvPr id="4" name="TextBox 3">
            <a:extLst>
              <a:ext uri="{FF2B5EF4-FFF2-40B4-BE49-F238E27FC236}">
                <a16:creationId xmlns:a16="http://schemas.microsoft.com/office/drawing/2014/main" id="{A56CAE4E-F998-826C-129A-015A11C97EB6}"/>
              </a:ext>
            </a:extLst>
          </p:cNvPr>
          <p:cNvSpPr txBox="1"/>
          <p:nvPr/>
        </p:nvSpPr>
        <p:spPr>
          <a:xfrm>
            <a:off x="1076411" y="626617"/>
            <a:ext cx="10247528" cy="3016210"/>
          </a:xfrm>
          <a:prstGeom prst="rect">
            <a:avLst/>
          </a:prstGeom>
          <a:noFill/>
        </p:spPr>
        <p:txBody>
          <a:bodyPr wrap="square" rtlCol="0">
            <a:spAutoFit/>
          </a:bodyPr>
          <a:lstStyle/>
          <a:p>
            <a:r>
              <a:rPr lang="en-US" sz="2800" b="1" dirty="0">
                <a:solidFill>
                  <a:schemeClr val="bg1"/>
                </a:solidFill>
                <a:latin typeface="+mn-lt"/>
              </a:rPr>
              <a:t>Fast estimation of wavefront shaping modulation</a:t>
            </a:r>
          </a:p>
          <a:p>
            <a:r>
              <a:rPr lang="en-US" sz="2800" b="1" dirty="0">
                <a:solidFill>
                  <a:schemeClr val="bg1"/>
                </a:solidFill>
                <a:latin typeface="+mn-lt"/>
              </a:rPr>
              <a:t>	Modulation: eigenvector of transmission matrix, 		              	use power iterations</a:t>
            </a:r>
          </a:p>
          <a:p>
            <a:r>
              <a:rPr lang="en-US" sz="2800" b="1" dirty="0">
                <a:solidFill>
                  <a:schemeClr val="bg1"/>
                </a:solidFill>
                <a:latin typeface="+mn-lt"/>
              </a:rPr>
              <a:t>	Incoherent emission </a:t>
            </a:r>
            <a:r>
              <a:rPr lang="en-US" sz="2800" b="1" i="1" dirty="0">
                <a:solidFill>
                  <a:srgbClr val="FFFFCC"/>
                </a:solidFill>
                <a:latin typeface="+mn-lt"/>
              </a:rPr>
              <a:t>accelerates</a:t>
            </a:r>
            <a:r>
              <a:rPr lang="en-US" sz="2800" b="1" dirty="0">
                <a:solidFill>
                  <a:schemeClr val="bg1"/>
                </a:solidFill>
                <a:latin typeface="+mn-lt"/>
              </a:rPr>
              <a:t> convergence </a:t>
            </a:r>
          </a:p>
          <a:p>
            <a:endParaRPr lang="en-US" sz="1100" b="1" dirty="0">
              <a:solidFill>
                <a:schemeClr val="bg1"/>
              </a:solidFill>
              <a:latin typeface="+mn-lt"/>
            </a:endParaRPr>
          </a:p>
          <a:p>
            <a:r>
              <a:rPr lang="en-US" sz="2800" b="1" dirty="0">
                <a:solidFill>
                  <a:schemeClr val="bg1"/>
                </a:solidFill>
                <a:latin typeface="+mn-lt"/>
              </a:rPr>
              <a:t>Orders of magnitude speed up compared to previous strategies</a:t>
            </a:r>
          </a:p>
          <a:p>
            <a:endParaRPr lang="en-US" sz="1100" b="1" dirty="0">
              <a:solidFill>
                <a:schemeClr val="bg1"/>
              </a:solidFill>
              <a:latin typeface="+mn-lt"/>
            </a:endParaRPr>
          </a:p>
          <a:p>
            <a:r>
              <a:rPr lang="en-US" sz="2800" b="1" dirty="0">
                <a:solidFill>
                  <a:schemeClr val="bg1"/>
                </a:solidFill>
                <a:latin typeface="+mn-lt"/>
              </a:rPr>
              <a:t>Can use one modulation to image a region behind the tissue</a:t>
            </a:r>
            <a:endParaRPr lang="en-US" sz="2400" b="1" dirty="0">
              <a:latin typeface="+mn-lt"/>
            </a:endParaRPr>
          </a:p>
        </p:txBody>
      </p:sp>
      <p:grpSp>
        <p:nvGrpSpPr>
          <p:cNvPr id="14" name="Group 13">
            <a:extLst>
              <a:ext uri="{FF2B5EF4-FFF2-40B4-BE49-F238E27FC236}">
                <a16:creationId xmlns:a16="http://schemas.microsoft.com/office/drawing/2014/main" id="{5497096C-77CD-833A-6CCD-F7B443E99FB8}"/>
              </a:ext>
            </a:extLst>
          </p:cNvPr>
          <p:cNvGrpSpPr/>
          <p:nvPr/>
        </p:nvGrpSpPr>
        <p:grpSpPr>
          <a:xfrm>
            <a:off x="2171675" y="3760845"/>
            <a:ext cx="7825466" cy="3020907"/>
            <a:chOff x="2565216" y="3632430"/>
            <a:chExt cx="7825466" cy="3020907"/>
          </a:xfrm>
        </p:grpSpPr>
        <p:sp>
          <p:nvSpPr>
            <p:cNvPr id="6" name="Rectangle: Rounded Corners 5">
              <a:extLst>
                <a:ext uri="{FF2B5EF4-FFF2-40B4-BE49-F238E27FC236}">
                  <a16:creationId xmlns:a16="http://schemas.microsoft.com/office/drawing/2014/main" id="{B3C5B6BB-E7A4-0F3B-CDBF-CB7ACA847871}"/>
                </a:ext>
              </a:extLst>
            </p:cNvPr>
            <p:cNvSpPr/>
            <p:nvPr/>
          </p:nvSpPr>
          <p:spPr>
            <a:xfrm>
              <a:off x="2565216" y="3645130"/>
              <a:ext cx="7825466" cy="3008207"/>
            </a:xfrm>
            <a:prstGeom prst="round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4410570-963B-4C8B-9B41-2652281D7ADD}"/>
                </a:ext>
              </a:extLst>
            </p:cNvPr>
            <p:cNvGrpSpPr/>
            <p:nvPr/>
          </p:nvGrpSpPr>
          <p:grpSpPr>
            <a:xfrm>
              <a:off x="2874040" y="3632430"/>
              <a:ext cx="7201154" cy="2877622"/>
              <a:chOff x="2874040" y="3632430"/>
              <a:chExt cx="7201154" cy="2877622"/>
            </a:xfrm>
          </p:grpSpPr>
          <p:sp>
            <p:nvSpPr>
              <p:cNvPr id="7" name="TextBox 6">
                <a:extLst>
                  <a:ext uri="{FF2B5EF4-FFF2-40B4-BE49-F238E27FC236}">
                    <a16:creationId xmlns:a16="http://schemas.microsoft.com/office/drawing/2014/main" id="{2BB8FDAD-8830-D152-D4C8-CEFEFBFC55E2}"/>
                  </a:ext>
                </a:extLst>
              </p:cNvPr>
              <p:cNvSpPr txBox="1"/>
              <p:nvPr/>
            </p:nvSpPr>
            <p:spPr>
              <a:xfrm>
                <a:off x="5120985" y="3645130"/>
                <a:ext cx="2690581" cy="646331"/>
              </a:xfrm>
              <a:prstGeom prst="rect">
                <a:avLst/>
              </a:prstGeom>
              <a:noFill/>
            </p:spPr>
            <p:txBody>
              <a:bodyPr wrap="square" rtlCol="0">
                <a:spAutoFit/>
              </a:bodyPr>
              <a:lstStyle/>
              <a:p>
                <a:pPr algn="ctr"/>
                <a:r>
                  <a:rPr lang="en-US" b="1" dirty="0">
                    <a:solidFill>
                      <a:schemeClr val="bg1"/>
                    </a:solidFill>
                    <a:latin typeface="+mn-lt"/>
                  </a:rPr>
                  <a:t>Image with our modulation</a:t>
                </a:r>
              </a:p>
            </p:txBody>
          </p:sp>
          <p:sp>
            <p:nvSpPr>
              <p:cNvPr id="8" name="TextBox 7">
                <a:extLst>
                  <a:ext uri="{FF2B5EF4-FFF2-40B4-BE49-F238E27FC236}">
                    <a16:creationId xmlns:a16="http://schemas.microsoft.com/office/drawing/2014/main" id="{8C27536A-3B73-E845-944B-42D358F5D8EF}"/>
                  </a:ext>
                </a:extLst>
              </p:cNvPr>
              <p:cNvSpPr txBox="1"/>
              <p:nvPr/>
            </p:nvSpPr>
            <p:spPr>
              <a:xfrm>
                <a:off x="2906532" y="3899130"/>
                <a:ext cx="2194037" cy="369332"/>
              </a:xfrm>
              <a:prstGeom prst="rect">
                <a:avLst/>
              </a:prstGeom>
              <a:noFill/>
            </p:spPr>
            <p:txBody>
              <a:bodyPr wrap="square" rtlCol="0">
                <a:spAutoFit/>
              </a:bodyPr>
              <a:lstStyle/>
              <a:p>
                <a:pPr algn="ctr"/>
                <a:r>
                  <a:rPr lang="en-US" b="1" dirty="0">
                    <a:solidFill>
                      <a:schemeClr val="bg1"/>
                    </a:solidFill>
                    <a:latin typeface="+mn-lt"/>
                  </a:rPr>
                  <a:t>Conventional image </a:t>
                </a:r>
              </a:p>
            </p:txBody>
          </p:sp>
          <p:sp>
            <p:nvSpPr>
              <p:cNvPr id="9" name="TextBox 8">
                <a:extLst>
                  <a:ext uri="{FF2B5EF4-FFF2-40B4-BE49-F238E27FC236}">
                    <a16:creationId xmlns:a16="http://schemas.microsoft.com/office/drawing/2014/main" id="{BC8C84C6-2406-DF6D-4C7B-64E42A907272}"/>
                  </a:ext>
                </a:extLst>
              </p:cNvPr>
              <p:cNvSpPr txBox="1"/>
              <p:nvPr/>
            </p:nvSpPr>
            <p:spPr>
              <a:xfrm>
                <a:off x="7848142" y="3632430"/>
                <a:ext cx="2149816" cy="646331"/>
              </a:xfrm>
              <a:prstGeom prst="rect">
                <a:avLst/>
              </a:prstGeom>
              <a:noFill/>
            </p:spPr>
            <p:txBody>
              <a:bodyPr wrap="square" rtlCol="0">
                <a:spAutoFit/>
              </a:bodyPr>
              <a:lstStyle/>
              <a:p>
                <a:pPr algn="ctr"/>
                <a:r>
                  <a:rPr lang="en-US" b="1" dirty="0">
                    <a:solidFill>
                      <a:schemeClr val="bg1"/>
                    </a:solidFill>
                    <a:latin typeface="+mn-lt"/>
                  </a:rPr>
                  <a:t>Reference (validation camera)</a:t>
                </a:r>
              </a:p>
            </p:txBody>
          </p:sp>
          <p:pic>
            <p:nvPicPr>
              <p:cNvPr id="10" name="Picture 9" descr="Background pattern&#10;&#10;Description automatically generated">
                <a:extLst>
                  <a:ext uri="{FF2B5EF4-FFF2-40B4-BE49-F238E27FC236}">
                    <a16:creationId xmlns:a16="http://schemas.microsoft.com/office/drawing/2014/main" id="{E84E396D-3918-FADB-189B-0E673B13C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040" y="4224052"/>
                <a:ext cx="2292665" cy="2286000"/>
              </a:xfrm>
              <a:prstGeom prst="rect">
                <a:avLst/>
              </a:prstGeom>
            </p:spPr>
          </p:pic>
          <p:graphicFrame>
            <p:nvGraphicFramePr>
              <p:cNvPr id="11" name="Object 10">
                <a:extLst>
                  <a:ext uri="{FF2B5EF4-FFF2-40B4-BE49-F238E27FC236}">
                    <a16:creationId xmlns:a16="http://schemas.microsoft.com/office/drawing/2014/main" id="{B48CCEB6-9E4B-324C-4789-77250C85E8AF}"/>
                  </a:ext>
                </a:extLst>
              </p:cNvPr>
              <p:cNvGraphicFramePr>
                <a:graphicFrameLocks noChangeAspect="1"/>
              </p:cNvGraphicFramePr>
              <p:nvPr>
                <p:extLst>
                  <p:ext uri="{D42A27DB-BD31-4B8C-83A1-F6EECF244321}">
                    <p14:modId xmlns:p14="http://schemas.microsoft.com/office/powerpoint/2010/main" val="3751724714"/>
                  </p:ext>
                </p:extLst>
              </p:nvPr>
            </p:nvGraphicFramePr>
            <p:xfrm>
              <a:off x="7789194" y="4224052"/>
              <a:ext cx="2286000" cy="2286000"/>
            </p:xfrm>
            <a:graphic>
              <a:graphicData uri="http://schemas.openxmlformats.org/presentationml/2006/ole">
                <mc:AlternateContent xmlns:mc="http://schemas.openxmlformats.org/markup-compatibility/2006">
                  <mc:Choice xmlns:v="urn:schemas-microsoft-com:vml" Requires="v">
                    <p:oleObj name="Acrobat Document" r:id="rId4" imgW="1625458" imgH="1625457" progId="Acrobat.Document.2015">
                      <p:embed/>
                    </p:oleObj>
                  </mc:Choice>
                  <mc:Fallback>
                    <p:oleObj name="Acrobat Document" r:id="rId4" imgW="1625458" imgH="1625457" progId="Acrobat.Document.2015">
                      <p:embed/>
                      <p:pic>
                        <p:nvPicPr>
                          <p:cNvPr id="3" name="Object 2">
                            <a:extLst>
                              <a:ext uri="{FF2B5EF4-FFF2-40B4-BE49-F238E27FC236}">
                                <a16:creationId xmlns:a16="http://schemas.microsoft.com/office/drawing/2014/main" id="{0E037E86-B576-7FD1-8430-56CBFF7DF409}"/>
                              </a:ext>
                            </a:extLst>
                          </p:cNvPr>
                          <p:cNvPicPr/>
                          <p:nvPr/>
                        </p:nvPicPr>
                        <p:blipFill>
                          <a:blip r:embed="rId5"/>
                          <a:stretch>
                            <a:fillRect/>
                          </a:stretch>
                        </p:blipFill>
                        <p:spPr>
                          <a:xfrm>
                            <a:off x="7789194" y="4224052"/>
                            <a:ext cx="2286000" cy="22860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68466B4-1E57-72A8-F6B5-B43A4408272A}"/>
                  </a:ext>
                </a:extLst>
              </p:cNvPr>
              <p:cNvGraphicFramePr>
                <a:graphicFrameLocks noChangeAspect="1"/>
              </p:cNvGraphicFramePr>
              <p:nvPr>
                <p:extLst>
                  <p:ext uri="{D42A27DB-BD31-4B8C-83A1-F6EECF244321}">
                    <p14:modId xmlns:p14="http://schemas.microsoft.com/office/powerpoint/2010/main" val="141482079"/>
                  </p:ext>
                </p:extLst>
              </p:nvPr>
            </p:nvGraphicFramePr>
            <p:xfrm>
              <a:off x="5330502" y="4224052"/>
              <a:ext cx="2294895" cy="2286000"/>
            </p:xfrm>
            <a:graphic>
              <a:graphicData uri="http://schemas.openxmlformats.org/presentationml/2006/ole">
                <mc:AlternateContent xmlns:mc="http://schemas.openxmlformats.org/markup-compatibility/2006">
                  <mc:Choice xmlns:v="urn:schemas-microsoft-com:vml" Requires="v">
                    <p:oleObj name="Acrobat Document" r:id="rId6" imgW="1638247" imgH="1631879" progId="Acrobat.Document.2015">
                      <p:embed/>
                    </p:oleObj>
                  </mc:Choice>
                  <mc:Fallback>
                    <p:oleObj name="Acrobat Document" r:id="rId6" imgW="1638247" imgH="1631879" progId="Acrobat.Document.2015">
                      <p:embed/>
                      <p:pic>
                        <p:nvPicPr>
                          <p:cNvPr id="26" name="Object 25">
                            <a:extLst>
                              <a:ext uri="{FF2B5EF4-FFF2-40B4-BE49-F238E27FC236}">
                                <a16:creationId xmlns:a16="http://schemas.microsoft.com/office/drawing/2014/main" id="{A4EF0C2D-DC31-CF26-307E-2D565B9BA0F9}"/>
                              </a:ext>
                            </a:extLst>
                          </p:cNvPr>
                          <p:cNvPicPr/>
                          <p:nvPr/>
                        </p:nvPicPr>
                        <p:blipFill>
                          <a:blip r:embed="rId7"/>
                          <a:stretch>
                            <a:fillRect/>
                          </a:stretch>
                        </p:blipFill>
                        <p:spPr>
                          <a:xfrm>
                            <a:off x="5330502" y="4224052"/>
                            <a:ext cx="2294895" cy="2286000"/>
                          </a:xfrm>
                          <a:prstGeom prst="rect">
                            <a:avLst/>
                          </a:prstGeom>
                        </p:spPr>
                      </p:pic>
                    </p:oleObj>
                  </mc:Fallback>
                </mc:AlternateContent>
              </a:graphicData>
            </a:graphic>
          </p:graphicFrame>
        </p:grpSp>
      </p:grpSp>
    </p:spTree>
    <p:extLst>
      <p:ext uri="{BB962C8B-B14F-4D97-AF65-F5344CB8AC3E}">
        <p14:creationId xmlns:p14="http://schemas.microsoft.com/office/powerpoint/2010/main" val="141660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left)">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1445B-F182-C28B-B28F-85EEEF0B2416}"/>
              </a:ext>
            </a:extLst>
          </p:cNvPr>
          <p:cNvSpPr>
            <a:spLocks noGrp="1"/>
          </p:cNvSpPr>
          <p:nvPr>
            <p:ph type="sldNum" sz="quarter" idx="12"/>
          </p:nvPr>
        </p:nvSpPr>
        <p:spPr/>
        <p:txBody>
          <a:bodyPr/>
          <a:lstStyle/>
          <a:p>
            <a:fld id="{A2D66451-0E89-4A68-8817-EDB362F54CD5}" type="slidenum">
              <a:rPr lang="en-US" altLang="he-IL" smtClean="0"/>
              <a:pPr/>
              <a:t>29</a:t>
            </a:fld>
            <a:endParaRPr lang="en-US" altLang="he-IL" dirty="0"/>
          </a:p>
        </p:txBody>
      </p:sp>
      <p:sp>
        <p:nvSpPr>
          <p:cNvPr id="3" name="Title 1">
            <a:extLst>
              <a:ext uri="{FF2B5EF4-FFF2-40B4-BE49-F238E27FC236}">
                <a16:creationId xmlns:a16="http://schemas.microsoft.com/office/drawing/2014/main" id="{F6E87E69-6006-D89A-F09D-731BA5CC1410}"/>
              </a:ext>
            </a:extLst>
          </p:cNvPr>
          <p:cNvSpPr txBox="1">
            <a:spLocks/>
          </p:cNvSpPr>
          <p:nvPr/>
        </p:nvSpPr>
        <p:spPr>
          <a:xfrm>
            <a:off x="-1274749" y="0"/>
            <a:ext cx="12192000" cy="69447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Paper</a:t>
            </a:r>
          </a:p>
        </p:txBody>
      </p:sp>
      <p:sp>
        <p:nvSpPr>
          <p:cNvPr id="4" name="TextBox 3">
            <a:extLst>
              <a:ext uri="{FF2B5EF4-FFF2-40B4-BE49-F238E27FC236}">
                <a16:creationId xmlns:a16="http://schemas.microsoft.com/office/drawing/2014/main" id="{A56CAE4E-F998-826C-129A-015A11C97EB6}"/>
              </a:ext>
            </a:extLst>
          </p:cNvPr>
          <p:cNvSpPr txBox="1"/>
          <p:nvPr/>
        </p:nvSpPr>
        <p:spPr>
          <a:xfrm>
            <a:off x="4048846" y="1007824"/>
            <a:ext cx="6366019" cy="2554545"/>
          </a:xfrm>
          <a:prstGeom prst="rect">
            <a:avLst/>
          </a:prstGeom>
          <a:noFill/>
        </p:spPr>
        <p:txBody>
          <a:bodyPr wrap="square" rtlCol="0">
            <a:spAutoFit/>
          </a:bodyPr>
          <a:lstStyle/>
          <a:p>
            <a:r>
              <a:rPr lang="en-US" sz="3600" b="1" dirty="0">
                <a:solidFill>
                  <a:schemeClr val="bg1"/>
                </a:solidFill>
                <a:latin typeface="+mn-lt"/>
              </a:rPr>
              <a:t>Fluorescent wavefront shaping using incoherent iterative phase conjugation</a:t>
            </a:r>
          </a:p>
          <a:p>
            <a:r>
              <a:rPr lang="en-US" sz="2800" b="1" dirty="0" err="1">
                <a:solidFill>
                  <a:schemeClr val="bg1"/>
                </a:solidFill>
                <a:latin typeface="+mn-lt"/>
              </a:rPr>
              <a:t>Dror</a:t>
            </a:r>
            <a:r>
              <a:rPr lang="en-US" sz="2800" b="1" dirty="0">
                <a:solidFill>
                  <a:schemeClr val="bg1"/>
                </a:solidFill>
                <a:latin typeface="+mn-lt"/>
              </a:rPr>
              <a:t> </a:t>
            </a:r>
            <a:r>
              <a:rPr lang="en-US" sz="2800" b="1" dirty="0" err="1">
                <a:solidFill>
                  <a:schemeClr val="bg1"/>
                </a:solidFill>
                <a:latin typeface="+mn-lt"/>
              </a:rPr>
              <a:t>Aizik</a:t>
            </a:r>
            <a:r>
              <a:rPr lang="en-US" sz="2800" b="1" dirty="0">
                <a:solidFill>
                  <a:schemeClr val="bg1"/>
                </a:solidFill>
                <a:latin typeface="+mn-lt"/>
              </a:rPr>
              <a:t>, </a:t>
            </a:r>
            <a:r>
              <a:rPr lang="en-US" sz="2800" b="1" dirty="0" err="1">
                <a:solidFill>
                  <a:schemeClr val="bg1"/>
                </a:solidFill>
                <a:latin typeface="+mn-lt"/>
              </a:rPr>
              <a:t>Ioannis</a:t>
            </a:r>
            <a:r>
              <a:rPr lang="en-US" sz="2800" b="1" dirty="0">
                <a:solidFill>
                  <a:schemeClr val="bg1"/>
                </a:solidFill>
                <a:latin typeface="+mn-lt"/>
              </a:rPr>
              <a:t> </a:t>
            </a:r>
            <a:r>
              <a:rPr lang="en-US" sz="2800" b="1" dirty="0" err="1">
                <a:solidFill>
                  <a:schemeClr val="bg1"/>
                </a:solidFill>
                <a:latin typeface="+mn-lt"/>
              </a:rPr>
              <a:t>Gkioulekas</a:t>
            </a:r>
            <a:r>
              <a:rPr lang="en-US" sz="2800" b="1" dirty="0">
                <a:solidFill>
                  <a:schemeClr val="bg1"/>
                </a:solidFill>
                <a:latin typeface="+mn-lt"/>
              </a:rPr>
              <a:t>, Anat Levin </a:t>
            </a:r>
          </a:p>
          <a:p>
            <a:endParaRPr lang="en-US" sz="2400" b="1" dirty="0">
              <a:latin typeface="+mn-lt"/>
            </a:endParaRPr>
          </a:p>
        </p:txBody>
      </p:sp>
      <p:grpSp>
        <p:nvGrpSpPr>
          <p:cNvPr id="14" name="Group 13">
            <a:extLst>
              <a:ext uri="{FF2B5EF4-FFF2-40B4-BE49-F238E27FC236}">
                <a16:creationId xmlns:a16="http://schemas.microsoft.com/office/drawing/2014/main" id="{5497096C-77CD-833A-6CCD-F7B443E99FB8}"/>
              </a:ext>
            </a:extLst>
          </p:cNvPr>
          <p:cNvGrpSpPr/>
          <p:nvPr/>
        </p:nvGrpSpPr>
        <p:grpSpPr>
          <a:xfrm>
            <a:off x="2171675" y="3760845"/>
            <a:ext cx="7825466" cy="3020907"/>
            <a:chOff x="2565216" y="3632430"/>
            <a:chExt cx="7825466" cy="3020907"/>
          </a:xfrm>
        </p:grpSpPr>
        <p:sp>
          <p:nvSpPr>
            <p:cNvPr id="6" name="Rectangle: Rounded Corners 5">
              <a:extLst>
                <a:ext uri="{FF2B5EF4-FFF2-40B4-BE49-F238E27FC236}">
                  <a16:creationId xmlns:a16="http://schemas.microsoft.com/office/drawing/2014/main" id="{B3C5B6BB-E7A4-0F3B-CDBF-CB7ACA847871}"/>
                </a:ext>
              </a:extLst>
            </p:cNvPr>
            <p:cNvSpPr/>
            <p:nvPr/>
          </p:nvSpPr>
          <p:spPr>
            <a:xfrm>
              <a:off x="2565216" y="3645130"/>
              <a:ext cx="7825466" cy="3008207"/>
            </a:xfrm>
            <a:prstGeom prst="round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4410570-963B-4C8B-9B41-2652281D7ADD}"/>
                </a:ext>
              </a:extLst>
            </p:cNvPr>
            <p:cNvGrpSpPr/>
            <p:nvPr/>
          </p:nvGrpSpPr>
          <p:grpSpPr>
            <a:xfrm>
              <a:off x="2874040" y="3632430"/>
              <a:ext cx="7201154" cy="2877622"/>
              <a:chOff x="2874040" y="3632430"/>
              <a:chExt cx="7201154" cy="2877622"/>
            </a:xfrm>
          </p:grpSpPr>
          <p:sp>
            <p:nvSpPr>
              <p:cNvPr id="7" name="TextBox 6">
                <a:extLst>
                  <a:ext uri="{FF2B5EF4-FFF2-40B4-BE49-F238E27FC236}">
                    <a16:creationId xmlns:a16="http://schemas.microsoft.com/office/drawing/2014/main" id="{2BB8FDAD-8830-D152-D4C8-CEFEFBFC55E2}"/>
                  </a:ext>
                </a:extLst>
              </p:cNvPr>
              <p:cNvSpPr txBox="1"/>
              <p:nvPr/>
            </p:nvSpPr>
            <p:spPr>
              <a:xfrm>
                <a:off x="5120985" y="3645130"/>
                <a:ext cx="2690581" cy="646331"/>
              </a:xfrm>
              <a:prstGeom prst="rect">
                <a:avLst/>
              </a:prstGeom>
              <a:noFill/>
            </p:spPr>
            <p:txBody>
              <a:bodyPr wrap="square" rtlCol="0">
                <a:spAutoFit/>
              </a:bodyPr>
              <a:lstStyle/>
              <a:p>
                <a:pPr algn="ctr"/>
                <a:r>
                  <a:rPr lang="en-US" b="1" dirty="0">
                    <a:solidFill>
                      <a:schemeClr val="bg1"/>
                    </a:solidFill>
                    <a:latin typeface="+mn-lt"/>
                  </a:rPr>
                  <a:t>Image with our modulation</a:t>
                </a:r>
              </a:p>
            </p:txBody>
          </p:sp>
          <p:sp>
            <p:nvSpPr>
              <p:cNvPr id="8" name="TextBox 7">
                <a:extLst>
                  <a:ext uri="{FF2B5EF4-FFF2-40B4-BE49-F238E27FC236}">
                    <a16:creationId xmlns:a16="http://schemas.microsoft.com/office/drawing/2014/main" id="{8C27536A-3B73-E845-944B-42D358F5D8EF}"/>
                  </a:ext>
                </a:extLst>
              </p:cNvPr>
              <p:cNvSpPr txBox="1"/>
              <p:nvPr/>
            </p:nvSpPr>
            <p:spPr>
              <a:xfrm>
                <a:off x="2906532" y="3899130"/>
                <a:ext cx="2194037" cy="369332"/>
              </a:xfrm>
              <a:prstGeom prst="rect">
                <a:avLst/>
              </a:prstGeom>
              <a:noFill/>
            </p:spPr>
            <p:txBody>
              <a:bodyPr wrap="square" rtlCol="0">
                <a:spAutoFit/>
              </a:bodyPr>
              <a:lstStyle/>
              <a:p>
                <a:pPr algn="ctr"/>
                <a:r>
                  <a:rPr lang="en-US" b="1" dirty="0">
                    <a:solidFill>
                      <a:schemeClr val="bg1"/>
                    </a:solidFill>
                    <a:latin typeface="+mn-lt"/>
                  </a:rPr>
                  <a:t>Conventional image </a:t>
                </a:r>
              </a:p>
            </p:txBody>
          </p:sp>
          <p:sp>
            <p:nvSpPr>
              <p:cNvPr id="9" name="TextBox 8">
                <a:extLst>
                  <a:ext uri="{FF2B5EF4-FFF2-40B4-BE49-F238E27FC236}">
                    <a16:creationId xmlns:a16="http://schemas.microsoft.com/office/drawing/2014/main" id="{BC8C84C6-2406-DF6D-4C7B-64E42A907272}"/>
                  </a:ext>
                </a:extLst>
              </p:cNvPr>
              <p:cNvSpPr txBox="1"/>
              <p:nvPr/>
            </p:nvSpPr>
            <p:spPr>
              <a:xfrm>
                <a:off x="7848142" y="3632430"/>
                <a:ext cx="2149816" cy="646331"/>
              </a:xfrm>
              <a:prstGeom prst="rect">
                <a:avLst/>
              </a:prstGeom>
              <a:noFill/>
            </p:spPr>
            <p:txBody>
              <a:bodyPr wrap="square" rtlCol="0">
                <a:spAutoFit/>
              </a:bodyPr>
              <a:lstStyle/>
              <a:p>
                <a:pPr algn="ctr"/>
                <a:r>
                  <a:rPr lang="en-US" b="1" dirty="0">
                    <a:solidFill>
                      <a:schemeClr val="bg1"/>
                    </a:solidFill>
                    <a:latin typeface="+mn-lt"/>
                  </a:rPr>
                  <a:t>Reference (validation camera)</a:t>
                </a:r>
              </a:p>
            </p:txBody>
          </p:sp>
          <p:pic>
            <p:nvPicPr>
              <p:cNvPr id="10" name="Picture 9" descr="Background pattern&#10;&#10;Description automatically generated">
                <a:extLst>
                  <a:ext uri="{FF2B5EF4-FFF2-40B4-BE49-F238E27FC236}">
                    <a16:creationId xmlns:a16="http://schemas.microsoft.com/office/drawing/2014/main" id="{E84E396D-3918-FADB-189B-0E673B13C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040" y="4224052"/>
                <a:ext cx="2292665" cy="2286000"/>
              </a:xfrm>
              <a:prstGeom prst="rect">
                <a:avLst/>
              </a:prstGeom>
            </p:spPr>
          </p:pic>
          <p:graphicFrame>
            <p:nvGraphicFramePr>
              <p:cNvPr id="11" name="Object 10">
                <a:extLst>
                  <a:ext uri="{FF2B5EF4-FFF2-40B4-BE49-F238E27FC236}">
                    <a16:creationId xmlns:a16="http://schemas.microsoft.com/office/drawing/2014/main" id="{B48CCEB6-9E4B-324C-4789-77250C85E8AF}"/>
                  </a:ext>
                </a:extLst>
              </p:cNvPr>
              <p:cNvGraphicFramePr>
                <a:graphicFrameLocks noChangeAspect="1"/>
              </p:cNvGraphicFramePr>
              <p:nvPr/>
            </p:nvGraphicFramePr>
            <p:xfrm>
              <a:off x="7789194" y="4224052"/>
              <a:ext cx="2286000" cy="2286000"/>
            </p:xfrm>
            <a:graphic>
              <a:graphicData uri="http://schemas.openxmlformats.org/presentationml/2006/ole">
                <mc:AlternateContent xmlns:mc="http://schemas.openxmlformats.org/markup-compatibility/2006">
                  <mc:Choice xmlns:v="urn:schemas-microsoft-com:vml" Requires="v">
                    <p:oleObj name="Acrobat Document" r:id="rId4" imgW="1625458" imgH="1625457" progId="Acrobat.Document.2015">
                      <p:embed/>
                    </p:oleObj>
                  </mc:Choice>
                  <mc:Fallback>
                    <p:oleObj name="Acrobat Document" r:id="rId4" imgW="1625458" imgH="1625457" progId="Acrobat.Document.2015">
                      <p:embed/>
                      <p:pic>
                        <p:nvPicPr>
                          <p:cNvPr id="11" name="Object 10">
                            <a:extLst>
                              <a:ext uri="{FF2B5EF4-FFF2-40B4-BE49-F238E27FC236}">
                                <a16:creationId xmlns:a16="http://schemas.microsoft.com/office/drawing/2014/main" id="{B48CCEB6-9E4B-324C-4789-77250C85E8AF}"/>
                              </a:ext>
                            </a:extLst>
                          </p:cNvPr>
                          <p:cNvPicPr/>
                          <p:nvPr/>
                        </p:nvPicPr>
                        <p:blipFill>
                          <a:blip r:embed="rId5"/>
                          <a:stretch>
                            <a:fillRect/>
                          </a:stretch>
                        </p:blipFill>
                        <p:spPr>
                          <a:xfrm>
                            <a:off x="7789194" y="4224052"/>
                            <a:ext cx="2286000" cy="22860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68466B4-1E57-72A8-F6B5-B43A4408272A}"/>
                  </a:ext>
                </a:extLst>
              </p:cNvPr>
              <p:cNvGraphicFramePr>
                <a:graphicFrameLocks noChangeAspect="1"/>
              </p:cNvGraphicFramePr>
              <p:nvPr/>
            </p:nvGraphicFramePr>
            <p:xfrm>
              <a:off x="5330502" y="4224052"/>
              <a:ext cx="2294895" cy="2286000"/>
            </p:xfrm>
            <a:graphic>
              <a:graphicData uri="http://schemas.openxmlformats.org/presentationml/2006/ole">
                <mc:AlternateContent xmlns:mc="http://schemas.openxmlformats.org/markup-compatibility/2006">
                  <mc:Choice xmlns:v="urn:schemas-microsoft-com:vml" Requires="v">
                    <p:oleObj name="Acrobat Document" r:id="rId6" imgW="1638247" imgH="1631879" progId="Acrobat.Document.2015">
                      <p:embed/>
                    </p:oleObj>
                  </mc:Choice>
                  <mc:Fallback>
                    <p:oleObj name="Acrobat Document" r:id="rId6" imgW="1638247" imgH="1631879" progId="Acrobat.Document.2015">
                      <p:embed/>
                      <p:pic>
                        <p:nvPicPr>
                          <p:cNvPr id="12" name="Object 11">
                            <a:extLst>
                              <a:ext uri="{FF2B5EF4-FFF2-40B4-BE49-F238E27FC236}">
                                <a16:creationId xmlns:a16="http://schemas.microsoft.com/office/drawing/2014/main" id="{568466B4-1E57-72A8-F6B5-B43A4408272A}"/>
                              </a:ext>
                            </a:extLst>
                          </p:cNvPr>
                          <p:cNvPicPr/>
                          <p:nvPr/>
                        </p:nvPicPr>
                        <p:blipFill>
                          <a:blip r:embed="rId7"/>
                          <a:stretch>
                            <a:fillRect/>
                          </a:stretch>
                        </p:blipFill>
                        <p:spPr>
                          <a:xfrm>
                            <a:off x="5330502" y="4224052"/>
                            <a:ext cx="2294895" cy="2286000"/>
                          </a:xfrm>
                          <a:prstGeom prst="rect">
                            <a:avLst/>
                          </a:prstGeom>
                        </p:spPr>
                      </p:pic>
                    </p:oleObj>
                  </mc:Fallback>
                </mc:AlternateContent>
              </a:graphicData>
            </a:graphic>
          </p:graphicFrame>
        </p:grpSp>
      </p:grpSp>
      <p:pic>
        <p:nvPicPr>
          <p:cNvPr id="15" name="Picture 14" descr="Qr code&#10;&#10;Description automatically generated">
            <a:extLst>
              <a:ext uri="{FF2B5EF4-FFF2-40B4-BE49-F238E27FC236}">
                <a16:creationId xmlns:a16="http://schemas.microsoft.com/office/drawing/2014/main" id="{72AD3660-5119-1418-7CC3-AC0C9E2058F9}"/>
              </a:ext>
            </a:extLst>
          </p:cNvPr>
          <p:cNvPicPr>
            <a:picLocks noChangeAspect="1"/>
          </p:cNvPicPr>
          <p:nvPr/>
        </p:nvPicPr>
        <p:blipFill rotWithShape="1">
          <a:blip r:embed="rId8">
            <a:extLst>
              <a:ext uri="{28A0092B-C50C-407E-A947-70E740481C1C}">
                <a14:useLocalDpi xmlns:a14="http://schemas.microsoft.com/office/drawing/2010/main" val="0"/>
              </a:ext>
            </a:extLst>
          </a:blip>
          <a:srcRect b="30375"/>
          <a:stretch/>
        </p:blipFill>
        <p:spPr>
          <a:xfrm>
            <a:off x="13363" y="0"/>
            <a:ext cx="3693739" cy="3703334"/>
          </a:xfrm>
          <a:prstGeom prst="rect">
            <a:avLst/>
          </a:prstGeom>
        </p:spPr>
      </p:pic>
      <p:sp>
        <p:nvSpPr>
          <p:cNvPr id="17" name="Speech Bubble: Rectangle with Corners Rounded 16">
            <a:extLst>
              <a:ext uri="{FF2B5EF4-FFF2-40B4-BE49-F238E27FC236}">
                <a16:creationId xmlns:a16="http://schemas.microsoft.com/office/drawing/2014/main" id="{72C174E3-3CAE-FCE6-589C-4CE5940C9FF9}"/>
              </a:ext>
            </a:extLst>
          </p:cNvPr>
          <p:cNvSpPr/>
          <p:nvPr/>
        </p:nvSpPr>
        <p:spPr>
          <a:xfrm>
            <a:off x="141118" y="3760845"/>
            <a:ext cx="1932972" cy="615544"/>
          </a:xfrm>
          <a:prstGeom prst="wedgeRoundRectCallout">
            <a:avLst>
              <a:gd name="adj1" fmla="val -15445"/>
              <a:gd name="adj2" fmla="val -84172"/>
              <a:gd name="adj3" fmla="val 16667"/>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Scan me</a:t>
            </a:r>
          </a:p>
        </p:txBody>
      </p:sp>
      <p:pic>
        <p:nvPicPr>
          <p:cNvPr id="18" name="Picture 2" descr="https://png2.kisspng.com/sh/edee8992f3dd5c2bea2ffa2d42794a21/L0KzQYm3U8EzN51vfZH0aYP2gLBuTgNuaaN5iNp4bnWwfbFpifxmNaFth9DuLXPvecG0ggJ1NaVmg9c2dHjoPcHvjB5mNaF0iAZAcnWwRbLoVvI3amU9SaQBYkGxQ4W8V8U4QGE2TaQ5OEe4QYmBVcI6OV91htk=/kisspng-smartphone-mobile-phone-clip-art-take-the-phone-posture-5aa6b6b48126b1.3457578015208751885291.png">
            <a:extLst>
              <a:ext uri="{FF2B5EF4-FFF2-40B4-BE49-F238E27FC236}">
                <a16:creationId xmlns:a16="http://schemas.microsoft.com/office/drawing/2014/main" id="{62A070EB-226C-924C-D59F-67F3C1D31A7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380" t="1" b="57502"/>
          <a:stretch/>
        </p:blipFill>
        <p:spPr bwMode="auto">
          <a:xfrm rot="20619600" flipH="1">
            <a:off x="79976" y="3825049"/>
            <a:ext cx="3202563" cy="2682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39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B0D1EB4-EB0A-4522-8FFA-3614688BCA20}"/>
              </a:ext>
            </a:extLst>
          </p:cNvPr>
          <p:cNvGrpSpPr/>
          <p:nvPr/>
        </p:nvGrpSpPr>
        <p:grpSpPr>
          <a:xfrm>
            <a:off x="5786803" y="1204705"/>
            <a:ext cx="4400888" cy="1260721"/>
            <a:chOff x="5786803" y="1204705"/>
            <a:chExt cx="4400888" cy="1260721"/>
          </a:xfrm>
        </p:grpSpPr>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FDF249F8-28FC-4641-86A4-4E1CB71F0A6E}"/>
                </a:ext>
              </a:extLst>
            </p:cNvPr>
            <p:cNvGrpSpPr/>
            <p:nvPr/>
          </p:nvGrpSpPr>
          <p:grpSpPr>
            <a:xfrm rot="16200000">
              <a:off x="9297699" y="1428180"/>
              <a:ext cx="891636" cy="797783"/>
              <a:chOff x="20075880" y="28884135"/>
              <a:chExt cx="1251232" cy="525034"/>
            </a:xfrm>
          </p:grpSpPr>
          <p:cxnSp>
            <p:nvCxnSpPr>
              <p:cNvPr id="200" name="Straight Connector 199">
                <a:extLst>
                  <a:ext uri="{FF2B5EF4-FFF2-40B4-BE49-F238E27FC236}">
                    <a16:creationId xmlns:a16="http://schemas.microsoft.com/office/drawing/2014/main" id="{B199B3CF-F884-4E79-AF5D-4535313D2EF6}"/>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1" name="Straight Connector 200">
                <a:extLst>
                  <a:ext uri="{FF2B5EF4-FFF2-40B4-BE49-F238E27FC236}">
                    <a16:creationId xmlns:a16="http://schemas.microsoft.com/office/drawing/2014/main" id="{93B2C6E9-C9E0-4C1D-B876-DD6372D524FF}"/>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2" name="Straight Connector 201">
                <a:extLst>
                  <a:ext uri="{FF2B5EF4-FFF2-40B4-BE49-F238E27FC236}">
                    <a16:creationId xmlns:a16="http://schemas.microsoft.com/office/drawing/2014/main" id="{B89459F0-7407-4B3B-A28F-EFF648B38EE7}"/>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03" name="Group 202">
              <a:extLst>
                <a:ext uri="{FF2B5EF4-FFF2-40B4-BE49-F238E27FC236}">
                  <a16:creationId xmlns:a16="http://schemas.microsoft.com/office/drawing/2014/main" id="{22A426DA-0468-4ED1-B519-4A6C3F2139AC}"/>
                </a:ext>
              </a:extLst>
            </p:cNvPr>
            <p:cNvGrpSpPr/>
            <p:nvPr/>
          </p:nvGrpSpPr>
          <p:grpSpPr>
            <a:xfrm rot="16200000">
              <a:off x="6969247" y="1433983"/>
              <a:ext cx="891636" cy="797783"/>
              <a:chOff x="20075880" y="28884135"/>
              <a:chExt cx="1251232" cy="525034"/>
            </a:xfrm>
          </p:grpSpPr>
          <p:cxnSp>
            <p:nvCxnSpPr>
              <p:cNvPr id="204" name="Straight Connector 203">
                <a:extLst>
                  <a:ext uri="{FF2B5EF4-FFF2-40B4-BE49-F238E27FC236}">
                    <a16:creationId xmlns:a16="http://schemas.microsoft.com/office/drawing/2014/main" id="{FBB4B643-E107-4310-A182-9144FC4DEDAC}"/>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5" name="Straight Connector 204">
                <a:extLst>
                  <a:ext uri="{FF2B5EF4-FFF2-40B4-BE49-F238E27FC236}">
                    <a16:creationId xmlns:a16="http://schemas.microsoft.com/office/drawing/2014/main" id="{FC91B64B-A013-4A44-96B6-31910078AEDF}"/>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6" name="Straight Connector 205">
                <a:extLst>
                  <a:ext uri="{FF2B5EF4-FFF2-40B4-BE49-F238E27FC236}">
                    <a16:creationId xmlns:a16="http://schemas.microsoft.com/office/drawing/2014/main" id="{89277532-B81D-408C-B782-AFE000CC6C03}"/>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11613317" flipH="1">
            <a:off x="10415071" y="2711216"/>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54398" y="3093534"/>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pic>
        <p:nvPicPr>
          <p:cNvPr id="79" name="Picture 78">
            <a:extLst>
              <a:ext uri="{FF2B5EF4-FFF2-40B4-BE49-F238E27FC236}">
                <a16:creationId xmlns:a16="http://schemas.microsoft.com/office/drawing/2014/main" id="{4B4DA439-C535-4AB0-B120-68CFAB954C80}"/>
              </a:ext>
            </a:extLst>
          </p:cNvPr>
          <p:cNvPicPr preferRelativeResize="0">
            <a:picLocks noChangeAspect="1"/>
          </p:cNvPicPr>
          <p:nvPr/>
        </p:nvPicPr>
        <p:blipFill rotWithShape="1">
          <a:blip r:embed="rId4"/>
          <a:srcRect l="28708" t="72743" r="49355" b="1123"/>
          <a:stretch/>
        </p:blipFill>
        <p:spPr>
          <a:xfrm>
            <a:off x="7091809" y="2991059"/>
            <a:ext cx="2156722" cy="1629887"/>
          </a:xfrm>
          <a:prstGeom prst="rect">
            <a:avLst/>
          </a:prstGeom>
          <a:ln>
            <a:solidFill>
              <a:srgbClr val="FFFFCC"/>
            </a:solidFill>
          </a:ln>
        </p:spPr>
      </p:pic>
      <p:sp>
        <p:nvSpPr>
          <p:cNvPr id="72" name="TextBox 71">
            <a:extLst>
              <a:ext uri="{FF2B5EF4-FFF2-40B4-BE49-F238E27FC236}">
                <a16:creationId xmlns:a16="http://schemas.microsoft.com/office/drawing/2014/main" id="{6C651340-0D68-45A8-A1CB-6FDC798F5B55}"/>
              </a:ext>
            </a:extLst>
          </p:cNvPr>
          <p:cNvSpPr txBox="1"/>
          <p:nvPr/>
        </p:nvSpPr>
        <p:spPr>
          <a:xfrm>
            <a:off x="7081656" y="4038926"/>
            <a:ext cx="2194572" cy="584775"/>
          </a:xfrm>
          <a:prstGeom prst="rect">
            <a:avLst/>
          </a:prstGeom>
          <a:noFill/>
        </p:spPr>
        <p:txBody>
          <a:bodyPr wrap="square" rtlCol="1">
            <a:spAutoFit/>
          </a:bodyPr>
          <a:lstStyle/>
          <a:p>
            <a:pPr algn="ctr"/>
            <a:r>
              <a:rPr lang="en-US" sz="1600" dirty="0">
                <a:solidFill>
                  <a:schemeClr val="bg1"/>
                </a:solidFill>
                <a:latin typeface="+mn-lt"/>
              </a:rPr>
              <a:t>Image through thin tissue</a:t>
            </a:r>
          </a:p>
        </p:txBody>
      </p:sp>
      <p:sp>
        <p:nvSpPr>
          <p:cNvPr id="106" name="TextBox 105">
            <a:extLst>
              <a:ext uri="{FF2B5EF4-FFF2-40B4-BE49-F238E27FC236}">
                <a16:creationId xmlns:a16="http://schemas.microsoft.com/office/drawing/2014/main" id="{BFE7312B-C28A-4BD9-A5CD-074A2A87D7E5}"/>
              </a:ext>
            </a:extLst>
          </p:cNvPr>
          <p:cNvSpPr txBox="1"/>
          <p:nvPr/>
        </p:nvSpPr>
        <p:spPr>
          <a:xfrm>
            <a:off x="9753699"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107" name="Title 1">
            <a:extLst>
              <a:ext uri="{FF2B5EF4-FFF2-40B4-BE49-F238E27FC236}">
                <a16:creationId xmlns:a16="http://schemas.microsoft.com/office/drawing/2014/main" id="{A79330BB-0927-4B97-B210-DB4048FBABBB}"/>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Wavefront shaping principles</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48" name="Isosceles Triangle 147">
            <a:extLst>
              <a:ext uri="{FF2B5EF4-FFF2-40B4-BE49-F238E27FC236}">
                <a16:creationId xmlns:a16="http://schemas.microsoft.com/office/drawing/2014/main" id="{B3913E70-F5AD-495E-ABA2-7EB861288565}"/>
              </a:ext>
            </a:extLst>
          </p:cNvPr>
          <p:cNvSpPr/>
          <p:nvPr/>
        </p:nvSpPr>
        <p:spPr>
          <a:xfrm rot="5400000">
            <a:off x="9733419" y="1780837"/>
            <a:ext cx="1350291" cy="15381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3" name="Group 2">
            <a:extLst>
              <a:ext uri="{FF2B5EF4-FFF2-40B4-BE49-F238E27FC236}">
                <a16:creationId xmlns:a16="http://schemas.microsoft.com/office/drawing/2014/main" id="{7105A5D5-796E-4161-8786-EDD39F5AFCC7}"/>
              </a:ext>
            </a:extLst>
          </p:cNvPr>
          <p:cNvGrpSpPr/>
          <p:nvPr/>
        </p:nvGrpSpPr>
        <p:grpSpPr>
          <a:xfrm>
            <a:off x="3440004" y="825625"/>
            <a:ext cx="6890153" cy="1774902"/>
            <a:chOff x="3440004" y="825625"/>
            <a:chExt cx="6890153" cy="1774902"/>
          </a:xfrm>
        </p:grpSpPr>
        <p:grpSp>
          <p:nvGrpSpPr>
            <p:cNvPr id="35" name="Group 34">
              <a:extLst>
                <a:ext uri="{FF2B5EF4-FFF2-40B4-BE49-F238E27FC236}">
                  <a16:creationId xmlns:a16="http://schemas.microsoft.com/office/drawing/2014/main" id="{B7B8DDA8-D0D9-4715-8D90-B83C6D0E96FD}"/>
                </a:ext>
              </a:extLst>
            </p:cNvPr>
            <p:cNvGrpSpPr/>
            <p:nvPr/>
          </p:nvGrpSpPr>
          <p:grpSpPr>
            <a:xfrm>
              <a:off x="3440004" y="825625"/>
              <a:ext cx="6890153" cy="1665366"/>
              <a:chOff x="3323291" y="836106"/>
              <a:chExt cx="6890153" cy="1665366"/>
            </a:xfrm>
          </p:grpSpPr>
          <p:sp>
            <p:nvSpPr>
              <p:cNvPr id="59" name="TextBox 58">
                <a:extLst>
                  <a:ext uri="{FF2B5EF4-FFF2-40B4-BE49-F238E27FC236}">
                    <a16:creationId xmlns:a16="http://schemas.microsoft.com/office/drawing/2014/main" id="{1D6D6302-D124-4393-9902-F84727558D86}"/>
                  </a:ext>
                </a:extLst>
              </p:cNvPr>
              <p:cNvSpPr txBox="1"/>
              <p:nvPr/>
            </p:nvSpPr>
            <p:spPr>
              <a:xfrm>
                <a:off x="5953558" y="836106"/>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grpSp>
            <p:nvGrpSpPr>
              <p:cNvPr id="34" name="Group 33">
                <a:extLst>
                  <a:ext uri="{FF2B5EF4-FFF2-40B4-BE49-F238E27FC236}">
                    <a16:creationId xmlns:a16="http://schemas.microsoft.com/office/drawing/2014/main" id="{BB529F2E-E39C-499F-949B-500D1A2BD5F6}"/>
                  </a:ext>
                </a:extLst>
              </p:cNvPr>
              <p:cNvGrpSpPr/>
              <p:nvPr/>
            </p:nvGrpSpPr>
            <p:grpSpPr>
              <a:xfrm>
                <a:off x="3323291" y="1219626"/>
                <a:ext cx="6890153" cy="1281846"/>
                <a:chOff x="3323291" y="1219626"/>
                <a:chExt cx="6890153" cy="1281846"/>
              </a:xfrm>
            </p:grpSpPr>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323291" y="1219626"/>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323291" y="2501472"/>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385767" y="1415422"/>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4" name="Group 93">
                  <a:extLst>
                    <a:ext uri="{FF2B5EF4-FFF2-40B4-BE49-F238E27FC236}">
                      <a16:creationId xmlns:a16="http://schemas.microsoft.com/office/drawing/2014/main" id="{7DA9C8D6-27D4-4699-9BFB-F91AD6A2639B}"/>
                    </a:ext>
                  </a:extLst>
                </p:cNvPr>
                <p:cNvGrpSpPr/>
                <p:nvPr/>
              </p:nvGrpSpPr>
              <p:grpSpPr>
                <a:xfrm>
                  <a:off x="4931083" y="1427020"/>
                  <a:ext cx="1275176" cy="878940"/>
                  <a:chOff x="3263241" y="7941479"/>
                  <a:chExt cx="1488320" cy="923427"/>
                </a:xfrm>
              </p:grpSpPr>
              <p:cxnSp>
                <p:nvCxnSpPr>
                  <p:cNvPr id="136" name="Straight Connector 135">
                    <a:extLst>
                      <a:ext uri="{FF2B5EF4-FFF2-40B4-BE49-F238E27FC236}">
                        <a16:creationId xmlns:a16="http://schemas.microsoft.com/office/drawing/2014/main" id="{1E7E684B-B4B8-4735-9D0B-02A3CF5D902E}"/>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a:extLst>
                      <a:ext uri="{FF2B5EF4-FFF2-40B4-BE49-F238E27FC236}">
                        <a16:creationId xmlns:a16="http://schemas.microsoft.com/office/drawing/2014/main" id="{954A7305-D2E5-4359-95E2-BD9492DCF4CB}"/>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Straight Connector 137">
                    <a:extLst>
                      <a:ext uri="{FF2B5EF4-FFF2-40B4-BE49-F238E27FC236}">
                        <a16:creationId xmlns:a16="http://schemas.microsoft.com/office/drawing/2014/main" id="{E179AAB4-6713-4080-96F0-8BAC46C6F1C1}"/>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9" name="Straight Connector 138">
                    <a:extLst>
                      <a:ext uri="{FF2B5EF4-FFF2-40B4-BE49-F238E27FC236}">
                        <a16:creationId xmlns:a16="http://schemas.microsoft.com/office/drawing/2014/main" id="{B408DC30-1DD8-4E9C-ACDE-FC2259993A86}"/>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Straight Connector 139">
                    <a:extLst>
                      <a:ext uri="{FF2B5EF4-FFF2-40B4-BE49-F238E27FC236}">
                        <a16:creationId xmlns:a16="http://schemas.microsoft.com/office/drawing/2014/main" id="{0E36E5E0-612C-44C6-93C3-0B3CBDD66925}"/>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1" name="Straight Connector 140">
                    <a:extLst>
                      <a:ext uri="{FF2B5EF4-FFF2-40B4-BE49-F238E27FC236}">
                        <a16:creationId xmlns:a16="http://schemas.microsoft.com/office/drawing/2014/main" id="{5A8DA187-FBD6-49C2-8A15-30EE5EA01E06}"/>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5" name="Group 94">
                  <a:extLst>
                    <a:ext uri="{FF2B5EF4-FFF2-40B4-BE49-F238E27FC236}">
                      <a16:creationId xmlns:a16="http://schemas.microsoft.com/office/drawing/2014/main" id="{7E8CC24F-5733-4097-B651-7DC8033711E5}"/>
                    </a:ext>
                  </a:extLst>
                </p:cNvPr>
                <p:cNvGrpSpPr/>
                <p:nvPr/>
              </p:nvGrpSpPr>
              <p:grpSpPr>
                <a:xfrm>
                  <a:off x="6486917" y="1403866"/>
                  <a:ext cx="1275176" cy="878940"/>
                  <a:chOff x="3263241" y="7941479"/>
                  <a:chExt cx="1488320" cy="923427"/>
                </a:xfrm>
              </p:grpSpPr>
              <p:cxnSp>
                <p:nvCxnSpPr>
                  <p:cNvPr id="130" name="Straight Connector 129">
                    <a:extLst>
                      <a:ext uri="{FF2B5EF4-FFF2-40B4-BE49-F238E27FC236}">
                        <a16:creationId xmlns:a16="http://schemas.microsoft.com/office/drawing/2014/main" id="{2095B647-BDE1-41F5-95D4-C15B317D320F}"/>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5E334DA1-1F32-48C3-9CCC-B3E5BF7C7C92}"/>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a:extLst>
                      <a:ext uri="{FF2B5EF4-FFF2-40B4-BE49-F238E27FC236}">
                        <a16:creationId xmlns:a16="http://schemas.microsoft.com/office/drawing/2014/main" id="{D2800C98-E1C5-4C99-ABC1-08E2BFD274B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Straight Connector 132">
                    <a:extLst>
                      <a:ext uri="{FF2B5EF4-FFF2-40B4-BE49-F238E27FC236}">
                        <a16:creationId xmlns:a16="http://schemas.microsoft.com/office/drawing/2014/main" id="{DF1013A6-8277-40D3-88D2-66506075232B}"/>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4" name="Straight Connector 133">
                    <a:extLst>
                      <a:ext uri="{FF2B5EF4-FFF2-40B4-BE49-F238E27FC236}">
                        <a16:creationId xmlns:a16="http://schemas.microsoft.com/office/drawing/2014/main" id="{AD3873A0-D2B6-4930-AABE-71D493D9E108}"/>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a:extLst>
                      <a:ext uri="{FF2B5EF4-FFF2-40B4-BE49-F238E27FC236}">
                        <a16:creationId xmlns:a16="http://schemas.microsoft.com/office/drawing/2014/main" id="{DB872DA0-34A4-4F83-BBD3-08DDC5BBA949}"/>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6" name="Group 95">
                  <a:extLst>
                    <a:ext uri="{FF2B5EF4-FFF2-40B4-BE49-F238E27FC236}">
                      <a16:creationId xmlns:a16="http://schemas.microsoft.com/office/drawing/2014/main" id="{C6FE6787-8532-4692-AA31-91FBE81E2BA6}"/>
                    </a:ext>
                  </a:extLst>
                </p:cNvPr>
                <p:cNvGrpSpPr/>
                <p:nvPr/>
              </p:nvGrpSpPr>
              <p:grpSpPr>
                <a:xfrm>
                  <a:off x="8032233" y="1415462"/>
                  <a:ext cx="1275176" cy="878940"/>
                  <a:chOff x="3263241" y="7941479"/>
                  <a:chExt cx="1488320" cy="923427"/>
                </a:xfrm>
              </p:grpSpPr>
              <p:cxnSp>
                <p:nvCxnSpPr>
                  <p:cNvPr id="124" name="Straight Connector 123">
                    <a:extLst>
                      <a:ext uri="{FF2B5EF4-FFF2-40B4-BE49-F238E27FC236}">
                        <a16:creationId xmlns:a16="http://schemas.microsoft.com/office/drawing/2014/main" id="{6AD25816-5084-497F-AD02-9B7F8DBDFE77}"/>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0762467C-35DE-4B94-922E-5984E92E6137}"/>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Straight Connector 125">
                    <a:extLst>
                      <a:ext uri="{FF2B5EF4-FFF2-40B4-BE49-F238E27FC236}">
                        <a16:creationId xmlns:a16="http://schemas.microsoft.com/office/drawing/2014/main" id="{AEEC45F5-0132-4C51-8598-09BDB0069582}"/>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a:extLst>
                      <a:ext uri="{FF2B5EF4-FFF2-40B4-BE49-F238E27FC236}">
                        <a16:creationId xmlns:a16="http://schemas.microsoft.com/office/drawing/2014/main" id="{7614E287-1B5E-4B79-AE6B-C57F103D26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 name="Straight Connector 127">
                    <a:extLst>
                      <a:ext uri="{FF2B5EF4-FFF2-40B4-BE49-F238E27FC236}">
                        <a16:creationId xmlns:a16="http://schemas.microsoft.com/office/drawing/2014/main" id="{00A520B3-DE72-4EC4-B1FC-218B96E9A4BF}"/>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9" name="Straight Connector 128">
                    <a:extLst>
                      <a:ext uri="{FF2B5EF4-FFF2-40B4-BE49-F238E27FC236}">
                        <a16:creationId xmlns:a16="http://schemas.microsoft.com/office/drawing/2014/main" id="{90A53295-D7FF-49C4-9551-13A4F848F221}"/>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7" name="Group 96">
                  <a:extLst>
                    <a:ext uri="{FF2B5EF4-FFF2-40B4-BE49-F238E27FC236}">
                      <a16:creationId xmlns:a16="http://schemas.microsoft.com/office/drawing/2014/main" id="{9AD943E4-36CE-44B1-95A9-CFA3D581A68F}"/>
                    </a:ext>
                  </a:extLst>
                </p:cNvPr>
                <p:cNvGrpSpPr/>
                <p:nvPr/>
              </p:nvGrpSpPr>
              <p:grpSpPr>
                <a:xfrm>
                  <a:off x="8805920" y="1403866"/>
                  <a:ext cx="1275176" cy="878940"/>
                  <a:chOff x="3263241" y="7941479"/>
                  <a:chExt cx="1488320" cy="923427"/>
                </a:xfrm>
              </p:grpSpPr>
              <p:cxnSp>
                <p:nvCxnSpPr>
                  <p:cNvPr id="118" name="Straight Connector 117">
                    <a:extLst>
                      <a:ext uri="{FF2B5EF4-FFF2-40B4-BE49-F238E27FC236}">
                        <a16:creationId xmlns:a16="http://schemas.microsoft.com/office/drawing/2014/main" id="{475327A9-58D0-4BE6-982E-5060D8CAC15C}"/>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a:extLst>
                      <a:ext uri="{FF2B5EF4-FFF2-40B4-BE49-F238E27FC236}">
                        <a16:creationId xmlns:a16="http://schemas.microsoft.com/office/drawing/2014/main" id="{CE61457D-C9E8-45DB-A499-4AD92DABF3A9}"/>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a:extLst>
                      <a:ext uri="{FF2B5EF4-FFF2-40B4-BE49-F238E27FC236}">
                        <a16:creationId xmlns:a16="http://schemas.microsoft.com/office/drawing/2014/main" id="{A223B4D2-45F3-4280-9B31-1B8D08E7DFF9}"/>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a:extLst>
                      <a:ext uri="{FF2B5EF4-FFF2-40B4-BE49-F238E27FC236}">
                        <a16:creationId xmlns:a16="http://schemas.microsoft.com/office/drawing/2014/main" id="{CB9CA4BC-A19B-4DF1-9B9C-876F6F066EDF}"/>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F2D43FD9-C6EE-44D9-B805-E7EEFF519C28}"/>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BF34436E-526F-4BFF-A229-A30FCBE9E297}"/>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62" name="Freeform 52">
            <a:extLst>
              <a:ext uri="{FF2B5EF4-FFF2-40B4-BE49-F238E27FC236}">
                <a16:creationId xmlns:a16="http://schemas.microsoft.com/office/drawing/2014/main" id="{B58101A4-0CB9-4E03-9BFF-655DC917E645}"/>
              </a:ext>
            </a:extLst>
          </p:cNvPr>
          <p:cNvSpPr/>
          <p:nvPr/>
        </p:nvSpPr>
        <p:spPr>
          <a:xfrm rot="11351264" flipH="1" flipV="1">
            <a:off x="10556997" y="1373413"/>
            <a:ext cx="508757" cy="391330"/>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C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grpSp>
        <p:nvGrpSpPr>
          <p:cNvPr id="31" name="Group 30">
            <a:extLst>
              <a:ext uri="{FF2B5EF4-FFF2-40B4-BE49-F238E27FC236}">
                <a16:creationId xmlns:a16="http://schemas.microsoft.com/office/drawing/2014/main" id="{338AD3AC-B0D5-453E-BB3D-647F0FB5F830}"/>
              </a:ext>
            </a:extLst>
          </p:cNvPr>
          <p:cNvGrpSpPr/>
          <p:nvPr/>
        </p:nvGrpSpPr>
        <p:grpSpPr>
          <a:xfrm>
            <a:off x="5595711" y="1295261"/>
            <a:ext cx="1284459" cy="3451761"/>
            <a:chOff x="5595711" y="1295261"/>
            <a:chExt cx="1284459" cy="3451761"/>
          </a:xfrm>
        </p:grpSpPr>
        <p:grpSp>
          <p:nvGrpSpPr>
            <p:cNvPr id="45" name="Group 44">
              <a:extLst>
                <a:ext uri="{FF2B5EF4-FFF2-40B4-BE49-F238E27FC236}">
                  <a16:creationId xmlns:a16="http://schemas.microsoft.com/office/drawing/2014/main" id="{7584F35D-88C7-4358-BD46-B4905718FC2D}"/>
                </a:ext>
              </a:extLst>
            </p:cNvPr>
            <p:cNvGrpSpPr/>
            <p:nvPr/>
          </p:nvGrpSpPr>
          <p:grpSpPr>
            <a:xfrm>
              <a:off x="5595711" y="1295261"/>
              <a:ext cx="1284459" cy="3451761"/>
              <a:chOff x="5595711" y="1295261"/>
              <a:chExt cx="1284459" cy="3451761"/>
            </a:xfrm>
          </p:grpSpPr>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207" name="Group 206">
              <a:extLst>
                <a:ext uri="{FF2B5EF4-FFF2-40B4-BE49-F238E27FC236}">
                  <a16:creationId xmlns:a16="http://schemas.microsoft.com/office/drawing/2014/main" id="{FB8A94A8-EE5A-4124-95EF-E56B6BA0D7B6}"/>
                </a:ext>
              </a:extLst>
            </p:cNvPr>
            <p:cNvGrpSpPr/>
            <p:nvPr/>
          </p:nvGrpSpPr>
          <p:grpSpPr>
            <a:xfrm rot="10800000">
              <a:off x="5819839" y="2668924"/>
              <a:ext cx="865602" cy="797783"/>
              <a:chOff x="20075880" y="28884135"/>
              <a:chExt cx="1251232" cy="525034"/>
            </a:xfrm>
          </p:grpSpPr>
          <p:cxnSp>
            <p:nvCxnSpPr>
              <p:cNvPr id="208" name="Straight Connector 207">
                <a:extLst>
                  <a:ext uri="{FF2B5EF4-FFF2-40B4-BE49-F238E27FC236}">
                    <a16:creationId xmlns:a16="http://schemas.microsoft.com/office/drawing/2014/main" id="{FAE412E3-0232-4A53-9A5C-A7BEEAEFE5B1}"/>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9" name="Straight Connector 208">
                <a:extLst>
                  <a:ext uri="{FF2B5EF4-FFF2-40B4-BE49-F238E27FC236}">
                    <a16:creationId xmlns:a16="http://schemas.microsoft.com/office/drawing/2014/main" id="{98A0D553-9B36-485A-ABE1-F60D15A4F862}"/>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0" name="Straight Connector 209">
                <a:extLst>
                  <a:ext uri="{FF2B5EF4-FFF2-40B4-BE49-F238E27FC236}">
                    <a16:creationId xmlns:a16="http://schemas.microsoft.com/office/drawing/2014/main" id="{2D0390C0-93B3-4C8F-8275-BC1457290529}"/>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11" name="Group 210">
              <a:extLst>
                <a:ext uri="{FF2B5EF4-FFF2-40B4-BE49-F238E27FC236}">
                  <a16:creationId xmlns:a16="http://schemas.microsoft.com/office/drawing/2014/main" id="{33B559F4-3781-40C5-906A-13B11CBEB41B}"/>
                </a:ext>
              </a:extLst>
            </p:cNvPr>
            <p:cNvGrpSpPr/>
            <p:nvPr/>
          </p:nvGrpSpPr>
          <p:grpSpPr>
            <a:xfrm rot="10800000">
              <a:off x="5828697" y="3806003"/>
              <a:ext cx="865602" cy="797783"/>
              <a:chOff x="20075880" y="28884135"/>
              <a:chExt cx="1251232" cy="525034"/>
            </a:xfrm>
          </p:grpSpPr>
          <p:cxnSp>
            <p:nvCxnSpPr>
              <p:cNvPr id="212" name="Straight Connector 211">
                <a:extLst>
                  <a:ext uri="{FF2B5EF4-FFF2-40B4-BE49-F238E27FC236}">
                    <a16:creationId xmlns:a16="http://schemas.microsoft.com/office/drawing/2014/main" id="{E11B404F-04BD-4398-9DB3-227D41759457}"/>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3" name="Straight Connector 212">
                <a:extLst>
                  <a:ext uri="{FF2B5EF4-FFF2-40B4-BE49-F238E27FC236}">
                    <a16:creationId xmlns:a16="http://schemas.microsoft.com/office/drawing/2014/main" id="{843D8794-C467-489E-8358-1ECB26BA9AD3}"/>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4" name="Straight Connector 213">
                <a:extLst>
                  <a:ext uri="{FF2B5EF4-FFF2-40B4-BE49-F238E27FC236}">
                    <a16:creationId xmlns:a16="http://schemas.microsoft.com/office/drawing/2014/main" id="{434F87B1-FC28-4B55-9604-698EDB6894D7}"/>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63" name="TextBox 162">
            <a:extLst>
              <a:ext uri="{FF2B5EF4-FFF2-40B4-BE49-F238E27FC236}">
                <a16:creationId xmlns:a16="http://schemas.microsoft.com/office/drawing/2014/main" id="{82ABDEE5-44EC-4FBE-9ABB-B9D5101D4F83}"/>
              </a:ext>
            </a:extLst>
          </p:cNvPr>
          <p:cNvSpPr txBox="1"/>
          <p:nvPr/>
        </p:nvSpPr>
        <p:spPr>
          <a:xfrm>
            <a:off x="10780181" y="1115047"/>
            <a:ext cx="1475368" cy="923330"/>
          </a:xfrm>
          <a:prstGeom prst="rect">
            <a:avLst/>
          </a:prstGeom>
          <a:noFill/>
        </p:spPr>
        <p:txBody>
          <a:bodyPr wrap="square" rtlCol="1">
            <a:spAutoFit/>
          </a:bodyPr>
          <a:lstStyle/>
          <a:p>
            <a:pPr algn="ctr"/>
            <a:r>
              <a:rPr lang="en-US" dirty="0">
                <a:solidFill>
                  <a:srgbClr val="FFC000"/>
                </a:solidFill>
                <a:latin typeface="+mn-lt"/>
              </a:rPr>
              <a:t>Focus through thin slice</a:t>
            </a:r>
            <a:endParaRPr lang="he-IL" dirty="0">
              <a:solidFill>
                <a:srgbClr val="FFC000"/>
              </a:solidFill>
              <a:latin typeface="+mn-lt"/>
            </a:endParaRPr>
          </a:p>
        </p:txBody>
      </p:sp>
      <p:grpSp>
        <p:nvGrpSpPr>
          <p:cNvPr id="37" name="Group 36">
            <a:extLst>
              <a:ext uri="{FF2B5EF4-FFF2-40B4-BE49-F238E27FC236}">
                <a16:creationId xmlns:a16="http://schemas.microsoft.com/office/drawing/2014/main" id="{D5FA9A57-3BC3-48D0-802F-08B75A50B33E}"/>
              </a:ext>
            </a:extLst>
          </p:cNvPr>
          <p:cNvGrpSpPr/>
          <p:nvPr/>
        </p:nvGrpSpPr>
        <p:grpSpPr>
          <a:xfrm>
            <a:off x="1534686" y="1052213"/>
            <a:ext cx="1767574" cy="1035497"/>
            <a:chOff x="1534686" y="1052213"/>
            <a:chExt cx="1767574" cy="1035497"/>
          </a:xfrm>
        </p:grpSpPr>
        <p:grpSp>
          <p:nvGrpSpPr>
            <p:cNvPr id="155" name="Group 154">
              <a:extLst>
                <a:ext uri="{FF2B5EF4-FFF2-40B4-BE49-F238E27FC236}">
                  <a16:creationId xmlns:a16="http://schemas.microsoft.com/office/drawing/2014/main" id="{2B5AA749-EF15-49AE-B829-73014AD57483}"/>
                </a:ext>
              </a:extLst>
            </p:cNvPr>
            <p:cNvGrpSpPr/>
            <p:nvPr/>
          </p:nvGrpSpPr>
          <p:grpSpPr>
            <a:xfrm rot="20442112">
              <a:off x="1574481" y="1595176"/>
              <a:ext cx="1727779" cy="492534"/>
              <a:chOff x="65036" y="3105105"/>
              <a:chExt cx="899041" cy="244938"/>
            </a:xfrm>
          </p:grpSpPr>
          <p:cxnSp>
            <p:nvCxnSpPr>
              <p:cNvPr id="157" name="Straight Connector 156">
                <a:extLst>
                  <a:ext uri="{FF2B5EF4-FFF2-40B4-BE49-F238E27FC236}">
                    <a16:creationId xmlns:a16="http://schemas.microsoft.com/office/drawing/2014/main" id="{F7C52C19-8C6D-4B54-8AF9-25629B400CAB}"/>
                  </a:ext>
                </a:extLst>
              </p:cNvPr>
              <p:cNvCxnSpPr>
                <a:cxnSpLocks/>
              </p:cNvCxnSpPr>
              <p:nvPr/>
            </p:nvCxnSpPr>
            <p:spPr>
              <a:xfrm rot="1157888" flipH="1" flipV="1">
                <a:off x="751773" y="3346093"/>
                <a:ext cx="212304" cy="3950"/>
              </a:xfrm>
              <a:prstGeom prst="line">
                <a:avLst/>
              </a:prstGeom>
              <a:ln w="38100">
                <a:solidFill>
                  <a:srgbClr val="D6A300">
                    <a:alpha val="38000"/>
                  </a:srgbClr>
                </a:solidFill>
                <a:headEnd type="none" w="sm" len="sm"/>
                <a:tailEnd type="none"/>
              </a:ln>
              <a:effectLst>
                <a:glow rad="228600">
                  <a:schemeClr val="accent6">
                    <a:satMod val="175000"/>
                    <a:alpha val="67000"/>
                  </a:schemeClr>
                </a:glow>
              </a:effectLst>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E364FF4C-6936-48E5-963C-2754E0DBF4C0}"/>
                  </a:ext>
                </a:extLst>
              </p:cNvPr>
              <p:cNvGrpSpPr/>
              <p:nvPr/>
            </p:nvGrpSpPr>
            <p:grpSpPr>
              <a:xfrm rot="531693">
                <a:off x="65036" y="3105105"/>
                <a:ext cx="728834" cy="192020"/>
                <a:chOff x="30745" y="3367668"/>
                <a:chExt cx="728834" cy="192020"/>
              </a:xfrm>
            </p:grpSpPr>
            <p:sp>
              <p:nvSpPr>
                <p:cNvPr id="158" name="Rectangle 157">
                  <a:extLst>
                    <a:ext uri="{FF2B5EF4-FFF2-40B4-BE49-F238E27FC236}">
                      <a16:creationId xmlns:a16="http://schemas.microsoft.com/office/drawing/2014/main" id="{5BEE7894-BE7A-4FFB-9A14-E4C699B1F802}"/>
                    </a:ext>
                  </a:extLst>
                </p:cNvPr>
                <p:cNvSpPr/>
                <p:nvPr/>
              </p:nvSpPr>
              <p:spPr>
                <a:xfrm rot="616597">
                  <a:off x="30745" y="3367668"/>
                  <a:ext cx="728834" cy="192020"/>
                </a:xfrm>
                <a:prstGeom prst="rect">
                  <a:avLst/>
                </a:prstGeom>
                <a:solidFill>
                  <a:schemeClr val="tx1">
                    <a:lumMod val="65000"/>
                    <a:lumOff val="3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a:p>
              </p:txBody>
            </p:sp>
            <p:sp>
              <p:nvSpPr>
                <p:cNvPr id="159" name="Oval 158">
                  <a:extLst>
                    <a:ext uri="{FF2B5EF4-FFF2-40B4-BE49-F238E27FC236}">
                      <a16:creationId xmlns:a16="http://schemas.microsoft.com/office/drawing/2014/main" id="{AC68095D-0F90-4602-94EA-696ECEC62879}"/>
                    </a:ext>
                  </a:extLst>
                </p:cNvPr>
                <p:cNvSpPr>
                  <a:spLocks noChangeAspect="1"/>
                </p:cNvSpPr>
                <p:nvPr/>
              </p:nvSpPr>
              <p:spPr>
                <a:xfrm rot="626195" flipV="1">
                  <a:off x="422873" y="3406249"/>
                  <a:ext cx="93996" cy="116698"/>
                </a:xfrm>
                <a:prstGeom prst="ellipse">
                  <a:avLst/>
                </a:prstGeom>
                <a:solidFill>
                  <a:srgbClr val="D6A300"/>
                </a:solidFill>
                <a:ln w="127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dirty="0"/>
                </a:p>
              </p:txBody>
            </p:sp>
          </p:grpSp>
        </p:grpSp>
        <p:sp>
          <p:nvSpPr>
            <p:cNvPr id="164" name="Rectangle 163">
              <a:extLst>
                <a:ext uri="{FF2B5EF4-FFF2-40B4-BE49-F238E27FC236}">
                  <a16:creationId xmlns:a16="http://schemas.microsoft.com/office/drawing/2014/main" id="{21CB00A4-0335-456C-850B-FFFC4D4865EA}"/>
                </a:ext>
              </a:extLst>
            </p:cNvPr>
            <p:cNvSpPr/>
            <p:nvPr/>
          </p:nvSpPr>
          <p:spPr>
            <a:xfrm>
              <a:off x="1534686" y="1052213"/>
              <a:ext cx="1542869"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C00"/>
                  </a:solidFill>
                  <a:effectLst/>
                  <a:uLnTx/>
                  <a:uFillTx/>
                  <a:ea typeface="+mn-ea"/>
                  <a:cs typeface="Arial" panose="020B0604020202020204" pitchFamily="34" charset="0"/>
                </a:rPr>
                <a:t>Excitation laser source</a:t>
              </a:r>
              <a:endParaRPr kumimoji="0" lang="he-IL" sz="1600" b="1" i="0" u="none" strike="noStrike" kern="1200" cap="none" spc="0" normalizeH="0" baseline="0" noProof="0" dirty="0">
                <a:ln>
                  <a:noFill/>
                </a:ln>
                <a:solidFill>
                  <a:srgbClr val="FFCC00"/>
                </a:solidFill>
                <a:effectLst/>
                <a:uLnTx/>
                <a:uFillTx/>
                <a:ea typeface="+mn-ea"/>
                <a:cs typeface="Arial" panose="020B0604020202020204" pitchFamily="34" charset="0"/>
              </a:endParaRPr>
            </a:p>
          </p:txBody>
        </p:sp>
      </p:grpSp>
    </p:spTree>
    <p:extLst>
      <p:ext uri="{BB962C8B-B14F-4D97-AF65-F5344CB8AC3E}">
        <p14:creationId xmlns:p14="http://schemas.microsoft.com/office/powerpoint/2010/main" val="357588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1"/>
                                        </p:tgtEl>
                                        <p:attrNameLst>
                                          <p:attrName>style.visibility</p:attrName>
                                        </p:attrNameLst>
                                      </p:cBhvr>
                                      <p:to>
                                        <p:strVal val="visible"/>
                                      </p:to>
                                    </p:set>
                                    <p:animEffect transition="in" filter="fade">
                                      <p:cBhvr>
                                        <p:cTn id="15" dur="500"/>
                                        <p:tgtEl>
                                          <p:spTgt spid="191"/>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fade">
                                      <p:cBhvr>
                                        <p:cTn id="20" dur="500"/>
                                        <p:tgtEl>
                                          <p:spTgt spid="19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3"/>
                                        </p:tgtEl>
                                        <p:attrNameLst>
                                          <p:attrName>style.visibility</p:attrName>
                                        </p:attrNameLst>
                                      </p:cBhvr>
                                      <p:to>
                                        <p:strVal val="visible"/>
                                      </p:to>
                                    </p:set>
                                    <p:animEffect transition="in" filter="fade">
                                      <p:cBhvr>
                                        <p:cTn id="23" dur="500"/>
                                        <p:tgtEl>
                                          <p:spTgt spid="193"/>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500"/>
                                        <p:tgtEl>
                                          <p:spTgt spid="30"/>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8"/>
                                        </p:tgtEl>
                                        <p:attrNameLst>
                                          <p:attrName>style.visibility</p:attrName>
                                        </p:attrNameLst>
                                      </p:cBhvr>
                                      <p:to>
                                        <p:strVal val="visible"/>
                                      </p:to>
                                    </p:set>
                                  </p:childTnLst>
                                </p:cTn>
                              </p:par>
                            </p:childTnLst>
                          </p:cTn>
                        </p:par>
                        <p:par>
                          <p:cTn id="51" fill="hold">
                            <p:stCondLst>
                              <p:cond delay="0"/>
                            </p:stCondLst>
                            <p:childTnLst>
                              <p:par>
                                <p:cTn id="52" presetID="22" presetClass="entr" presetSubtype="2" fill="hold" grpId="0" nodeType="afterEffect">
                                  <p:stCondLst>
                                    <p:cond delay="0"/>
                                  </p:stCondLst>
                                  <p:childTnLst>
                                    <p:set>
                                      <p:cBhvr>
                                        <p:cTn id="53" dur="1" fill="hold">
                                          <p:stCondLst>
                                            <p:cond delay="0"/>
                                          </p:stCondLst>
                                        </p:cTn>
                                        <p:tgtEl>
                                          <p:spTgt spid="163"/>
                                        </p:tgtEl>
                                        <p:attrNameLst>
                                          <p:attrName>style.visibility</p:attrName>
                                        </p:attrNameLst>
                                      </p:cBhvr>
                                      <p:to>
                                        <p:strVal val="visible"/>
                                      </p:to>
                                    </p:set>
                                    <p:animEffect transition="in" filter="wipe(right)">
                                      <p:cBhvr>
                                        <p:cTn id="54" dur="500"/>
                                        <p:tgtEl>
                                          <p:spTgt spid="163"/>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162"/>
                                        </p:tgtEl>
                                        <p:attrNameLst>
                                          <p:attrName>style.visibility</p:attrName>
                                        </p:attrNameLst>
                                      </p:cBhvr>
                                      <p:to>
                                        <p:strVal val="visible"/>
                                      </p:to>
                                    </p:set>
                                    <p:animEffect transition="in" filter="wipe(right)">
                                      <p:cBhvr>
                                        <p:cTn id="58"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2" grpId="0"/>
      <p:bldP spid="61" grpId="0"/>
      <p:bldP spid="191" grpId="0" animBg="1"/>
      <p:bldP spid="192" grpId="0" animBg="1"/>
      <p:bldP spid="193" grpId="0" animBg="1"/>
      <p:bldP spid="148" grpId="0" animBg="1"/>
      <p:bldP spid="162" grpId="0" animBg="1"/>
      <p:bldP spid="163"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76540C7-499F-4D3C-9B00-0A2F027995BA}"/>
              </a:ext>
            </a:extLst>
          </p:cNvPr>
          <p:cNvGrpSpPr/>
          <p:nvPr/>
        </p:nvGrpSpPr>
        <p:grpSpPr>
          <a:xfrm>
            <a:off x="7081656" y="2991059"/>
            <a:ext cx="2194572" cy="1632642"/>
            <a:chOff x="7081656" y="2991059"/>
            <a:chExt cx="2194572" cy="1632642"/>
          </a:xfrm>
        </p:grpSpPr>
        <p:pic>
          <p:nvPicPr>
            <p:cNvPr id="326" name="Picture 325">
              <a:extLst>
                <a:ext uri="{FF2B5EF4-FFF2-40B4-BE49-F238E27FC236}">
                  <a16:creationId xmlns:a16="http://schemas.microsoft.com/office/drawing/2014/main" id="{3C476EB8-C60F-4E70-91D1-E3F9294BCD80}"/>
                </a:ext>
              </a:extLst>
            </p:cNvPr>
            <p:cNvPicPr preferRelativeResize="0">
              <a:picLocks noChangeAspect="1"/>
            </p:cNvPicPr>
            <p:nvPr/>
          </p:nvPicPr>
          <p:blipFill rotWithShape="1">
            <a:blip r:embed="rId3"/>
            <a:srcRect l="28708" t="72743" r="49355" b="1123"/>
            <a:stretch/>
          </p:blipFill>
          <p:spPr>
            <a:xfrm>
              <a:off x="7091809" y="2991059"/>
              <a:ext cx="2156722" cy="1629887"/>
            </a:xfrm>
            <a:prstGeom prst="rect">
              <a:avLst/>
            </a:prstGeom>
            <a:ln>
              <a:solidFill>
                <a:srgbClr val="FFFFCC"/>
              </a:solidFill>
            </a:ln>
          </p:spPr>
        </p:pic>
        <p:sp>
          <p:nvSpPr>
            <p:cNvPr id="327" name="TextBox 326">
              <a:extLst>
                <a:ext uri="{FF2B5EF4-FFF2-40B4-BE49-F238E27FC236}">
                  <a16:creationId xmlns:a16="http://schemas.microsoft.com/office/drawing/2014/main" id="{6EE549D9-AB6C-44EA-83CF-84A0EBB75FB8}"/>
                </a:ext>
              </a:extLst>
            </p:cNvPr>
            <p:cNvSpPr txBox="1"/>
            <p:nvPr/>
          </p:nvSpPr>
          <p:spPr>
            <a:xfrm>
              <a:off x="7081656" y="4038926"/>
              <a:ext cx="2194572" cy="584775"/>
            </a:xfrm>
            <a:prstGeom prst="rect">
              <a:avLst/>
            </a:prstGeom>
            <a:noFill/>
          </p:spPr>
          <p:txBody>
            <a:bodyPr wrap="square" rtlCol="1">
              <a:spAutoFit/>
            </a:bodyPr>
            <a:lstStyle/>
            <a:p>
              <a:pPr algn="ctr"/>
              <a:r>
                <a:rPr lang="en-US" sz="1600" dirty="0">
                  <a:solidFill>
                    <a:schemeClr val="bg1"/>
                  </a:solidFill>
                  <a:latin typeface="+mn-lt"/>
                </a:rPr>
                <a:t>Image through thin tissue</a:t>
              </a:r>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4"/>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30</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107" name="Title 1">
            <a:extLst>
              <a:ext uri="{FF2B5EF4-FFF2-40B4-BE49-F238E27FC236}">
                <a16:creationId xmlns:a16="http://schemas.microsoft.com/office/drawing/2014/main" id="{A79330BB-0927-4B97-B210-DB4048FBABBB}"/>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Application example: adaptive optics</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4"/>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82771A9-11A0-4309-AF68-7DD72AAAE84D}"/>
              </a:ext>
            </a:extLst>
          </p:cNvPr>
          <p:cNvGrpSpPr/>
          <p:nvPr/>
        </p:nvGrpSpPr>
        <p:grpSpPr>
          <a:xfrm>
            <a:off x="7072884" y="4762469"/>
            <a:ext cx="2194572" cy="1702481"/>
            <a:chOff x="7103926" y="2983361"/>
            <a:chExt cx="2194572" cy="1702481"/>
          </a:xfrm>
        </p:grpSpPr>
        <p:pic>
          <p:nvPicPr>
            <p:cNvPr id="324" name="Picture 323">
              <a:extLst>
                <a:ext uri="{FF2B5EF4-FFF2-40B4-BE49-F238E27FC236}">
                  <a16:creationId xmlns:a16="http://schemas.microsoft.com/office/drawing/2014/main" id="{C5809AFC-5DDB-4294-A442-89F934057B49}"/>
                </a:ext>
              </a:extLst>
            </p:cNvPr>
            <p:cNvPicPr preferRelativeResize="0">
              <a:picLocks noChangeAspect="1"/>
            </p:cNvPicPr>
            <p:nvPr/>
          </p:nvPicPr>
          <p:blipFill rotWithShape="1">
            <a:blip r:embed="rId3"/>
            <a:srcRect l="5674" t="72590" r="72770" b="516"/>
            <a:stretch/>
          </p:blipFill>
          <p:spPr>
            <a:xfrm>
              <a:off x="7132999" y="2983361"/>
              <a:ext cx="2136913" cy="1646452"/>
            </a:xfrm>
            <a:prstGeom prst="rect">
              <a:avLst/>
            </a:prstGeom>
            <a:ln>
              <a:solidFill>
                <a:srgbClr val="FFFFCC"/>
              </a:solidFill>
            </a:ln>
          </p:spPr>
        </p:pic>
        <p:sp>
          <p:nvSpPr>
            <p:cNvPr id="325" name="TextBox 324">
              <a:extLst>
                <a:ext uri="{FF2B5EF4-FFF2-40B4-BE49-F238E27FC236}">
                  <a16:creationId xmlns:a16="http://schemas.microsoft.com/office/drawing/2014/main" id="{A1AE81D6-50A5-4B84-848D-C85AD43FE2DF}"/>
                </a:ext>
              </a:extLst>
            </p:cNvPr>
            <p:cNvSpPr txBox="1"/>
            <p:nvPr/>
          </p:nvSpPr>
          <p:spPr>
            <a:xfrm>
              <a:off x="7103926" y="4101067"/>
              <a:ext cx="2194572" cy="584775"/>
            </a:xfrm>
            <a:prstGeom prst="rect">
              <a:avLst/>
            </a:prstGeom>
            <a:noFill/>
          </p:spPr>
          <p:txBody>
            <a:bodyPr wrap="square" rtlCol="1">
              <a:spAutoFit/>
            </a:bodyPr>
            <a:lstStyle/>
            <a:p>
              <a:pPr algn="ctr"/>
              <a:r>
                <a:rPr lang="en-US" sz="1600" dirty="0">
                  <a:solidFill>
                    <a:schemeClr val="bg1"/>
                  </a:solidFill>
                  <a:latin typeface="+mn-lt"/>
                </a:rPr>
                <a:t>Image through thick scattering tissue.</a:t>
              </a:r>
            </a:p>
          </p:txBody>
        </p:sp>
      </p:grpSp>
      <p:sp>
        <p:nvSpPr>
          <p:cNvPr id="150" name="Freeform: Shape 149">
            <a:extLst>
              <a:ext uri="{FF2B5EF4-FFF2-40B4-BE49-F238E27FC236}">
                <a16:creationId xmlns:a16="http://schemas.microsoft.com/office/drawing/2014/main" id="{AADD19D1-B797-4612-9780-67B067F695D6}"/>
              </a:ext>
            </a:extLst>
          </p:cNvPr>
          <p:cNvSpPr/>
          <p:nvPr/>
        </p:nvSpPr>
        <p:spPr>
          <a:xfrm rot="16200000">
            <a:off x="6141920" y="2987810"/>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8973592D-45FA-449E-90F8-F7FA6BCFB1C3}"/>
              </a:ext>
            </a:extLst>
          </p:cNvPr>
          <p:cNvSpPr txBox="1"/>
          <p:nvPr/>
        </p:nvSpPr>
        <p:spPr>
          <a:xfrm>
            <a:off x="4201979" y="3298367"/>
            <a:ext cx="1603955" cy="584775"/>
          </a:xfrm>
          <a:prstGeom prst="rect">
            <a:avLst/>
          </a:prstGeom>
          <a:noFill/>
        </p:spPr>
        <p:txBody>
          <a:bodyPr wrap="square" rtlCol="0">
            <a:spAutoFit/>
          </a:bodyPr>
          <a:lstStyle/>
          <a:p>
            <a:pPr algn="ctr"/>
            <a:r>
              <a:rPr lang="en-US" sz="1600" dirty="0">
                <a:solidFill>
                  <a:schemeClr val="bg1"/>
                </a:solidFill>
                <a:latin typeface="+mn-lt"/>
              </a:rPr>
              <a:t>Correction element</a:t>
            </a:r>
          </a:p>
        </p:txBody>
      </p:sp>
      <p:grpSp>
        <p:nvGrpSpPr>
          <p:cNvPr id="165" name="Group 164">
            <a:extLst>
              <a:ext uri="{FF2B5EF4-FFF2-40B4-BE49-F238E27FC236}">
                <a16:creationId xmlns:a16="http://schemas.microsoft.com/office/drawing/2014/main" id="{1D1D0F43-D0D6-47DF-AC2E-5340681A5F92}"/>
              </a:ext>
            </a:extLst>
          </p:cNvPr>
          <p:cNvGrpSpPr/>
          <p:nvPr/>
        </p:nvGrpSpPr>
        <p:grpSpPr>
          <a:xfrm rot="10800000">
            <a:off x="5810207" y="3827144"/>
            <a:ext cx="865602" cy="797783"/>
            <a:chOff x="20075880" y="28884135"/>
            <a:chExt cx="1251232" cy="525034"/>
          </a:xfrm>
        </p:grpSpPr>
        <p:cxnSp>
          <p:nvCxnSpPr>
            <p:cNvPr id="166" name="Straight Connector 165">
              <a:extLst>
                <a:ext uri="{FF2B5EF4-FFF2-40B4-BE49-F238E27FC236}">
                  <a16:creationId xmlns:a16="http://schemas.microsoft.com/office/drawing/2014/main" id="{AE84D323-F285-4E5A-9D3C-6EB5CBAB484D}"/>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C76BF02C-DDCD-4610-894A-D44C6E9C89B6}"/>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7EAC8349-5148-4ED6-9552-7D1FDBA0E26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76" name="Picture 175">
            <a:extLst>
              <a:ext uri="{FF2B5EF4-FFF2-40B4-BE49-F238E27FC236}">
                <a16:creationId xmlns:a16="http://schemas.microsoft.com/office/drawing/2014/main" id="{1F2A8093-C899-4A94-8BC2-55A6485FADDB}"/>
              </a:ext>
            </a:extLst>
          </p:cNvPr>
          <p:cNvPicPr preferRelativeResize="0">
            <a:picLocks noChangeAspect="1"/>
          </p:cNvPicPr>
          <p:nvPr/>
        </p:nvPicPr>
        <p:blipFill rotWithShape="1">
          <a:blip r:embed="rId3"/>
          <a:srcRect l="52407" t="72357" r="25686" b="1727"/>
          <a:stretch/>
        </p:blipFill>
        <p:spPr>
          <a:xfrm>
            <a:off x="9422926" y="4768730"/>
            <a:ext cx="2136913" cy="1651765"/>
          </a:xfrm>
          <a:prstGeom prst="rect">
            <a:avLst/>
          </a:prstGeom>
          <a:ln>
            <a:solidFill>
              <a:srgbClr val="FFFFCC"/>
            </a:solidFill>
          </a:ln>
        </p:spPr>
      </p:pic>
      <p:sp>
        <p:nvSpPr>
          <p:cNvPr id="177" name="TextBox 176">
            <a:extLst>
              <a:ext uri="{FF2B5EF4-FFF2-40B4-BE49-F238E27FC236}">
                <a16:creationId xmlns:a16="http://schemas.microsoft.com/office/drawing/2014/main" id="{88F2067C-91EE-491B-BA65-7406AF5E9B19}"/>
              </a:ext>
            </a:extLst>
          </p:cNvPr>
          <p:cNvSpPr txBox="1"/>
          <p:nvPr/>
        </p:nvSpPr>
        <p:spPr>
          <a:xfrm>
            <a:off x="9237571" y="5872191"/>
            <a:ext cx="2484756" cy="584775"/>
          </a:xfrm>
          <a:prstGeom prst="rect">
            <a:avLst/>
          </a:prstGeom>
          <a:noFill/>
        </p:spPr>
        <p:txBody>
          <a:bodyPr wrap="square" rtlCol="1">
            <a:spAutoFit/>
          </a:bodyPr>
          <a:lstStyle/>
          <a:p>
            <a:pPr algn="ctr"/>
            <a:r>
              <a:rPr lang="en-US" sz="1600" dirty="0">
                <a:solidFill>
                  <a:schemeClr val="bg1"/>
                </a:solidFill>
                <a:latin typeface="+mn-lt"/>
              </a:rPr>
              <a:t>Image </a:t>
            </a:r>
            <a:r>
              <a:rPr lang="en-US" sz="1600" dirty="0" err="1">
                <a:solidFill>
                  <a:schemeClr val="bg1"/>
                </a:solidFill>
                <a:latin typeface="+mn-lt"/>
              </a:rPr>
              <a:t>thr</a:t>
            </a:r>
            <a:r>
              <a:rPr lang="en-US" sz="1600" dirty="0">
                <a:solidFill>
                  <a:schemeClr val="bg1"/>
                </a:solidFill>
                <a:latin typeface="+mn-lt"/>
              </a:rPr>
              <a:t>. thick tissue +  correction element</a:t>
            </a:r>
          </a:p>
        </p:txBody>
      </p:sp>
      <p:grpSp>
        <p:nvGrpSpPr>
          <p:cNvPr id="178" name="Group 177">
            <a:extLst>
              <a:ext uri="{FF2B5EF4-FFF2-40B4-BE49-F238E27FC236}">
                <a16:creationId xmlns:a16="http://schemas.microsoft.com/office/drawing/2014/main" id="{18D82FA4-9EAD-4191-B509-C844587DE243}"/>
              </a:ext>
            </a:extLst>
          </p:cNvPr>
          <p:cNvGrpSpPr/>
          <p:nvPr/>
        </p:nvGrpSpPr>
        <p:grpSpPr>
          <a:xfrm rot="873301">
            <a:off x="10464858" y="4561850"/>
            <a:ext cx="2091505" cy="1149915"/>
            <a:chOff x="4737005" y="4732341"/>
            <a:chExt cx="2091505" cy="1149915"/>
          </a:xfrm>
        </p:grpSpPr>
        <p:sp>
          <p:nvSpPr>
            <p:cNvPr id="179" name="Explosion: 8 Points 178">
              <a:extLst>
                <a:ext uri="{FF2B5EF4-FFF2-40B4-BE49-F238E27FC236}">
                  <a16:creationId xmlns:a16="http://schemas.microsoft.com/office/drawing/2014/main" id="{8CBB9A20-8A12-4BF8-ABDB-DA2B31D8F9F1}"/>
                </a:ext>
              </a:extLst>
            </p:cNvPr>
            <p:cNvSpPr/>
            <p:nvPr/>
          </p:nvSpPr>
          <p:spPr>
            <a:xfrm>
              <a:off x="4737005" y="4732341"/>
              <a:ext cx="2091505" cy="1149915"/>
            </a:xfrm>
            <a:prstGeom prst="irregularSeal1">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extBox 181">
              <a:extLst>
                <a:ext uri="{FF2B5EF4-FFF2-40B4-BE49-F238E27FC236}">
                  <a16:creationId xmlns:a16="http://schemas.microsoft.com/office/drawing/2014/main" id="{99E24665-92CF-43E5-A6E8-FCF826DE39C0}"/>
                </a:ext>
              </a:extLst>
            </p:cNvPr>
            <p:cNvSpPr txBox="1"/>
            <p:nvPr/>
          </p:nvSpPr>
          <p:spPr>
            <a:xfrm>
              <a:off x="4962291" y="4931831"/>
              <a:ext cx="1605724" cy="646331"/>
            </a:xfrm>
            <a:prstGeom prst="rect">
              <a:avLst/>
            </a:prstGeom>
            <a:noFill/>
          </p:spPr>
          <p:txBody>
            <a:bodyPr wrap="square" rtlCol="0">
              <a:spAutoFit/>
            </a:bodyPr>
            <a:lstStyle/>
            <a:p>
              <a:pPr algn="ctr"/>
              <a:r>
                <a:rPr lang="en-US" b="1" dirty="0">
                  <a:latin typeface="+mn-lt"/>
                </a:rPr>
                <a:t>Undo scattering</a:t>
              </a:r>
              <a:endParaRPr lang="en-US" dirty="0">
                <a:latin typeface="+mn-lt"/>
              </a:endParaRPr>
            </a:p>
          </p:txBody>
        </p:sp>
      </p:grpSp>
      <p:sp>
        <p:nvSpPr>
          <p:cNvPr id="194" name="Arrow: Up-Down 193">
            <a:extLst>
              <a:ext uri="{FF2B5EF4-FFF2-40B4-BE49-F238E27FC236}">
                <a16:creationId xmlns:a16="http://schemas.microsoft.com/office/drawing/2014/main" id="{76D68847-F101-4F0B-AEB0-6BBA2703106D}"/>
              </a:ext>
            </a:extLst>
          </p:cNvPr>
          <p:cNvSpPr/>
          <p:nvPr/>
        </p:nvSpPr>
        <p:spPr>
          <a:xfrm rot="18897317">
            <a:off x="9432824" y="3536385"/>
            <a:ext cx="366856" cy="1658059"/>
          </a:xfrm>
          <a:prstGeom prst="upDownArrow">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39989D40-8012-49F6-93FB-B32239281E2C}"/>
              </a:ext>
            </a:extLst>
          </p:cNvPr>
          <p:cNvSpPr txBox="1"/>
          <p:nvPr/>
        </p:nvSpPr>
        <p:spPr>
          <a:xfrm rot="2662571">
            <a:off x="9030049" y="4083253"/>
            <a:ext cx="2279642" cy="369332"/>
          </a:xfrm>
          <a:prstGeom prst="rect">
            <a:avLst/>
          </a:prstGeom>
          <a:noFill/>
        </p:spPr>
        <p:txBody>
          <a:bodyPr wrap="square" rtlCol="0">
            <a:spAutoFit/>
          </a:bodyPr>
          <a:lstStyle/>
          <a:p>
            <a:r>
              <a:rPr lang="en-US" dirty="0">
                <a:solidFill>
                  <a:srgbClr val="FFFF00"/>
                </a:solidFill>
              </a:rPr>
              <a:t>Same pattern</a:t>
            </a:r>
          </a:p>
        </p:txBody>
      </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200" name="TextBox 199">
            <a:extLst>
              <a:ext uri="{FF2B5EF4-FFF2-40B4-BE49-F238E27FC236}">
                <a16:creationId xmlns:a16="http://schemas.microsoft.com/office/drawing/2014/main" id="{1FA89B8D-DF52-4129-A9FB-5180EA16C899}"/>
              </a:ext>
            </a:extLst>
          </p:cNvPr>
          <p:cNvSpPr txBox="1"/>
          <p:nvPr/>
        </p:nvSpPr>
        <p:spPr>
          <a:xfrm>
            <a:off x="39376" y="1412773"/>
            <a:ext cx="4621896" cy="2677656"/>
          </a:xfrm>
          <a:prstGeom prst="rect">
            <a:avLst/>
          </a:prstGeom>
          <a:noFill/>
        </p:spPr>
        <p:txBody>
          <a:bodyPr wrap="square" rtlCol="0">
            <a:spAutoFit/>
          </a:bodyPr>
          <a:lstStyle/>
          <a:p>
            <a:r>
              <a:rPr lang="en-US" sz="2400" b="1" dirty="0">
                <a:solidFill>
                  <a:schemeClr val="bg1"/>
                </a:solidFill>
                <a:latin typeface="+mn-lt"/>
              </a:rPr>
              <a:t>Adaptive optics = </a:t>
            </a:r>
          </a:p>
          <a:p>
            <a:r>
              <a:rPr lang="en-US" sz="2400" b="1" dirty="0">
                <a:solidFill>
                  <a:schemeClr val="bg1"/>
                </a:solidFill>
                <a:latin typeface="+mn-lt"/>
              </a:rPr>
              <a:t>overcoming </a:t>
            </a:r>
            <a:r>
              <a:rPr lang="en-US" sz="2400" b="1" i="1" dirty="0">
                <a:solidFill>
                  <a:schemeClr val="bg1"/>
                </a:solidFill>
                <a:latin typeface="+mn-lt"/>
              </a:rPr>
              <a:t>the</a:t>
            </a:r>
          </a:p>
          <a:p>
            <a:r>
              <a:rPr lang="en-US" sz="2400" b="1" dirty="0">
                <a:solidFill>
                  <a:schemeClr val="bg1"/>
                </a:solidFill>
                <a:latin typeface="+mn-lt"/>
              </a:rPr>
              <a:t>fundamental challenge</a:t>
            </a:r>
          </a:p>
          <a:p>
            <a:r>
              <a:rPr lang="en-US" sz="2400" b="1" dirty="0">
                <a:solidFill>
                  <a:schemeClr val="bg1"/>
                </a:solidFill>
                <a:latin typeface="+mn-lt"/>
              </a:rPr>
              <a:t>of optics</a:t>
            </a:r>
          </a:p>
          <a:p>
            <a:endParaRPr lang="en-US" sz="2400" b="1" dirty="0">
              <a:solidFill>
                <a:schemeClr val="bg1"/>
              </a:solidFill>
              <a:latin typeface="+mn-lt"/>
            </a:endParaRPr>
          </a:p>
          <a:p>
            <a:r>
              <a:rPr lang="en-US" sz="2400" b="1" dirty="0">
                <a:solidFill>
                  <a:schemeClr val="bg1"/>
                </a:solidFill>
                <a:latin typeface="+mn-lt"/>
              </a:rPr>
              <a:t>No practical algorithm for finding correction element. </a:t>
            </a:r>
          </a:p>
        </p:txBody>
      </p:sp>
      <p:sp>
        <p:nvSpPr>
          <p:cNvPr id="163" name="TextBox 162">
            <a:extLst>
              <a:ext uri="{FF2B5EF4-FFF2-40B4-BE49-F238E27FC236}">
                <a16:creationId xmlns:a16="http://schemas.microsoft.com/office/drawing/2014/main" id="{FEC941E7-FC45-433E-AD84-33B164CBD75B}"/>
              </a:ext>
            </a:extLst>
          </p:cNvPr>
          <p:cNvSpPr txBox="1"/>
          <p:nvPr/>
        </p:nvSpPr>
        <p:spPr>
          <a:xfrm>
            <a:off x="132776" y="4460661"/>
            <a:ext cx="5008782" cy="1200329"/>
          </a:xfrm>
          <a:prstGeom prst="rect">
            <a:avLst/>
          </a:prstGeom>
          <a:noFill/>
          <a:ln>
            <a:solidFill>
              <a:srgbClr val="00FF00"/>
            </a:solidFill>
          </a:ln>
        </p:spPr>
        <p:txBody>
          <a:bodyPr wrap="square">
            <a:spAutoFit/>
          </a:bodyPr>
          <a:lstStyle/>
          <a:p>
            <a:r>
              <a:rPr lang="en-US" sz="2400" b="1" dirty="0">
                <a:solidFill>
                  <a:schemeClr val="bg1"/>
                </a:solidFill>
                <a:latin typeface="+mn-lt"/>
              </a:rPr>
              <a:t>Existing approaches: invasive camera from the other side, costly optimization.</a:t>
            </a:r>
          </a:p>
        </p:txBody>
      </p:sp>
      <p:grpSp>
        <p:nvGrpSpPr>
          <p:cNvPr id="189" name="Group 188">
            <a:extLst>
              <a:ext uri="{FF2B5EF4-FFF2-40B4-BE49-F238E27FC236}">
                <a16:creationId xmlns:a16="http://schemas.microsoft.com/office/drawing/2014/main" id="{EFA28A29-C9CE-44FB-87C6-0D4E43107E38}"/>
              </a:ext>
            </a:extLst>
          </p:cNvPr>
          <p:cNvGrpSpPr/>
          <p:nvPr/>
        </p:nvGrpSpPr>
        <p:grpSpPr>
          <a:xfrm>
            <a:off x="10834770" y="1220650"/>
            <a:ext cx="1354729" cy="1674426"/>
            <a:chOff x="10834770" y="1220650"/>
            <a:chExt cx="1354729" cy="1674426"/>
          </a:xfrm>
        </p:grpSpPr>
        <p:sp>
          <p:nvSpPr>
            <p:cNvPr id="190" name="TextBox 189">
              <a:extLst>
                <a:ext uri="{FF2B5EF4-FFF2-40B4-BE49-F238E27FC236}">
                  <a16:creationId xmlns:a16="http://schemas.microsoft.com/office/drawing/2014/main" id="{6615EAA9-1C8A-4AC0-A223-4EDA8C9C4B4A}"/>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66FF33"/>
                  </a:solidFill>
                  <a:latin typeface="+mn-lt"/>
                </a:rPr>
                <a:t>Validation Camera</a:t>
              </a:r>
            </a:p>
          </p:txBody>
        </p:sp>
        <p:grpSp>
          <p:nvGrpSpPr>
            <p:cNvPr id="201" name="Group 200">
              <a:extLst>
                <a:ext uri="{FF2B5EF4-FFF2-40B4-BE49-F238E27FC236}">
                  <a16:creationId xmlns:a16="http://schemas.microsoft.com/office/drawing/2014/main" id="{BB13D7B5-D367-49EE-A235-C27ED8CBE98A}"/>
                </a:ext>
              </a:extLst>
            </p:cNvPr>
            <p:cNvGrpSpPr/>
            <p:nvPr/>
          </p:nvGrpSpPr>
          <p:grpSpPr>
            <a:xfrm>
              <a:off x="11023600" y="1220650"/>
              <a:ext cx="953560" cy="1098057"/>
              <a:chOff x="821515" y="2506101"/>
              <a:chExt cx="647334" cy="455371"/>
            </a:xfrm>
            <a:solidFill>
              <a:schemeClr val="bg1">
                <a:lumMod val="50000"/>
              </a:schemeClr>
            </a:solidFill>
          </p:grpSpPr>
          <p:sp>
            <p:nvSpPr>
              <p:cNvPr id="202" name="Rectangle 201">
                <a:extLst>
                  <a:ext uri="{FF2B5EF4-FFF2-40B4-BE49-F238E27FC236}">
                    <a16:creationId xmlns:a16="http://schemas.microsoft.com/office/drawing/2014/main" id="{309651A6-12C2-4670-8E3A-888B6D4F3E7B}"/>
                  </a:ext>
                </a:extLst>
              </p:cNvPr>
              <p:cNvSpPr/>
              <p:nvPr/>
            </p:nvSpPr>
            <p:spPr>
              <a:xfrm>
                <a:off x="1041251" y="2506101"/>
                <a:ext cx="427598" cy="451553"/>
              </a:xfrm>
              <a:prstGeom prst="rect">
                <a:avLst/>
              </a:prstGeom>
              <a:grp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3" name="Flowchart: Manual Operation 202">
                <a:extLst>
                  <a:ext uri="{FF2B5EF4-FFF2-40B4-BE49-F238E27FC236}">
                    <a16:creationId xmlns:a16="http://schemas.microsoft.com/office/drawing/2014/main" id="{5FAB4301-183B-4ABC-91A2-7F1B562A8392}"/>
                  </a:ext>
                </a:extLst>
              </p:cNvPr>
              <p:cNvSpPr/>
              <p:nvPr/>
            </p:nvSpPr>
            <p:spPr>
              <a:xfrm rot="16200000">
                <a:off x="720491" y="2640713"/>
                <a:ext cx="421783" cy="219735"/>
              </a:xfrm>
              <a:prstGeom prst="flowChartManualOperation">
                <a:avLst/>
              </a:prstGeom>
              <a:grp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sp>
        <p:nvSpPr>
          <p:cNvPr id="132" name="TextBox 131">
            <a:extLst>
              <a:ext uri="{FF2B5EF4-FFF2-40B4-BE49-F238E27FC236}">
                <a16:creationId xmlns:a16="http://schemas.microsoft.com/office/drawing/2014/main" id="{A0A0EE05-5AFE-42F7-8D71-F9CA0A4678C7}"/>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Tree>
    <p:extLst>
      <p:ext uri="{BB962C8B-B14F-4D97-AF65-F5344CB8AC3E}">
        <p14:creationId xmlns:p14="http://schemas.microsoft.com/office/powerpoint/2010/main" val="295735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righ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wipe(left)">
                                      <p:cBhvr>
                                        <p:cTn id="1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31</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150" name="Freeform: Shape 149">
            <a:extLst>
              <a:ext uri="{FF2B5EF4-FFF2-40B4-BE49-F238E27FC236}">
                <a16:creationId xmlns:a16="http://schemas.microsoft.com/office/drawing/2014/main" id="{AADD19D1-B797-4612-9780-67B067F695D6}"/>
              </a:ext>
            </a:extLst>
          </p:cNvPr>
          <p:cNvSpPr/>
          <p:nvPr/>
        </p:nvSpPr>
        <p:spPr>
          <a:xfrm rot="16200000">
            <a:off x="6141920" y="2987810"/>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8973592D-45FA-449E-90F8-F7FA6BCFB1C3}"/>
              </a:ext>
            </a:extLst>
          </p:cNvPr>
          <p:cNvSpPr txBox="1"/>
          <p:nvPr/>
        </p:nvSpPr>
        <p:spPr>
          <a:xfrm>
            <a:off x="4201979" y="3298367"/>
            <a:ext cx="1603955" cy="584775"/>
          </a:xfrm>
          <a:prstGeom prst="rect">
            <a:avLst/>
          </a:prstGeom>
          <a:noFill/>
        </p:spPr>
        <p:txBody>
          <a:bodyPr wrap="square" rtlCol="0">
            <a:spAutoFit/>
          </a:bodyPr>
          <a:lstStyle/>
          <a:p>
            <a:pPr algn="ctr"/>
            <a:r>
              <a:rPr lang="en-US" sz="1600" dirty="0">
                <a:solidFill>
                  <a:schemeClr val="bg1"/>
                </a:solidFill>
                <a:latin typeface="+mn-lt"/>
              </a:rPr>
              <a:t>Correction element</a:t>
            </a:r>
          </a:p>
        </p:txBody>
      </p:sp>
      <p:grpSp>
        <p:nvGrpSpPr>
          <p:cNvPr id="165" name="Group 164">
            <a:extLst>
              <a:ext uri="{FF2B5EF4-FFF2-40B4-BE49-F238E27FC236}">
                <a16:creationId xmlns:a16="http://schemas.microsoft.com/office/drawing/2014/main" id="{1D1D0F43-D0D6-47DF-AC2E-5340681A5F92}"/>
              </a:ext>
            </a:extLst>
          </p:cNvPr>
          <p:cNvGrpSpPr/>
          <p:nvPr/>
        </p:nvGrpSpPr>
        <p:grpSpPr>
          <a:xfrm rot="10800000">
            <a:off x="5810207" y="3827144"/>
            <a:ext cx="865602" cy="797783"/>
            <a:chOff x="20075880" y="28884135"/>
            <a:chExt cx="1251232" cy="525034"/>
          </a:xfrm>
        </p:grpSpPr>
        <p:cxnSp>
          <p:nvCxnSpPr>
            <p:cNvPr id="166" name="Straight Connector 165">
              <a:extLst>
                <a:ext uri="{FF2B5EF4-FFF2-40B4-BE49-F238E27FC236}">
                  <a16:creationId xmlns:a16="http://schemas.microsoft.com/office/drawing/2014/main" id="{AE84D323-F285-4E5A-9D3C-6EB5CBAB484D}"/>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C76BF02C-DDCD-4610-894A-D44C6E9C89B6}"/>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7EAC8349-5148-4ED6-9552-7D1FDBA0E26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spTree>
    <p:extLst>
      <p:ext uri="{BB962C8B-B14F-4D97-AF65-F5344CB8AC3E}">
        <p14:creationId xmlns:p14="http://schemas.microsoft.com/office/powerpoint/2010/main" val="1917764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32</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150" name="Freeform: Shape 149">
            <a:extLst>
              <a:ext uri="{FF2B5EF4-FFF2-40B4-BE49-F238E27FC236}">
                <a16:creationId xmlns:a16="http://schemas.microsoft.com/office/drawing/2014/main" id="{AADD19D1-B797-4612-9780-67B067F695D6}"/>
              </a:ext>
            </a:extLst>
          </p:cNvPr>
          <p:cNvSpPr/>
          <p:nvPr/>
        </p:nvSpPr>
        <p:spPr>
          <a:xfrm rot="16200000">
            <a:off x="6141920" y="2987810"/>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8973592D-45FA-449E-90F8-F7FA6BCFB1C3}"/>
              </a:ext>
            </a:extLst>
          </p:cNvPr>
          <p:cNvSpPr txBox="1"/>
          <p:nvPr/>
        </p:nvSpPr>
        <p:spPr>
          <a:xfrm>
            <a:off x="4201979" y="3298367"/>
            <a:ext cx="1603955" cy="584775"/>
          </a:xfrm>
          <a:prstGeom prst="rect">
            <a:avLst/>
          </a:prstGeom>
          <a:noFill/>
        </p:spPr>
        <p:txBody>
          <a:bodyPr wrap="square" rtlCol="0">
            <a:spAutoFit/>
          </a:bodyPr>
          <a:lstStyle/>
          <a:p>
            <a:pPr algn="ctr"/>
            <a:r>
              <a:rPr lang="en-US" sz="1600" dirty="0">
                <a:solidFill>
                  <a:schemeClr val="bg1"/>
                </a:solidFill>
                <a:latin typeface="+mn-lt"/>
              </a:rPr>
              <a:t>Correction element</a:t>
            </a:r>
          </a:p>
        </p:txBody>
      </p:sp>
      <p:grpSp>
        <p:nvGrpSpPr>
          <p:cNvPr id="165" name="Group 164">
            <a:extLst>
              <a:ext uri="{FF2B5EF4-FFF2-40B4-BE49-F238E27FC236}">
                <a16:creationId xmlns:a16="http://schemas.microsoft.com/office/drawing/2014/main" id="{1D1D0F43-D0D6-47DF-AC2E-5340681A5F92}"/>
              </a:ext>
            </a:extLst>
          </p:cNvPr>
          <p:cNvGrpSpPr/>
          <p:nvPr/>
        </p:nvGrpSpPr>
        <p:grpSpPr>
          <a:xfrm rot="10800000">
            <a:off x="5810207" y="3827144"/>
            <a:ext cx="865602" cy="797783"/>
            <a:chOff x="20075880" y="28884135"/>
            <a:chExt cx="1251232" cy="525034"/>
          </a:xfrm>
        </p:grpSpPr>
        <p:cxnSp>
          <p:nvCxnSpPr>
            <p:cNvPr id="166" name="Straight Connector 165">
              <a:extLst>
                <a:ext uri="{FF2B5EF4-FFF2-40B4-BE49-F238E27FC236}">
                  <a16:creationId xmlns:a16="http://schemas.microsoft.com/office/drawing/2014/main" id="{AE84D323-F285-4E5A-9D3C-6EB5CBAB484D}"/>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C76BF02C-DDCD-4610-894A-D44C6E9C89B6}"/>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7EAC8349-5148-4ED6-9552-7D1FDBA0E26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spTree>
    <p:extLst>
      <p:ext uri="{BB962C8B-B14F-4D97-AF65-F5344CB8AC3E}">
        <p14:creationId xmlns:p14="http://schemas.microsoft.com/office/powerpoint/2010/main" val="1027358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0" name="Picture 199">
            <a:extLst>
              <a:ext uri="{FF2B5EF4-FFF2-40B4-BE49-F238E27FC236}">
                <a16:creationId xmlns:a16="http://schemas.microsoft.com/office/drawing/2014/main" id="{59D53B5D-8070-4CF2-9BE2-DE8A0FC8D185}"/>
              </a:ext>
            </a:extLst>
          </p:cNvPr>
          <p:cNvPicPr>
            <a:picLocks noChangeAspect="1"/>
          </p:cNvPicPr>
          <p:nvPr/>
        </p:nvPicPr>
        <p:blipFill rotWithShape="1">
          <a:blip r:embed="rId3"/>
          <a:srcRect l="23869" t="29836" r="21732" b="14709"/>
          <a:stretch/>
        </p:blipFill>
        <p:spPr>
          <a:xfrm>
            <a:off x="7086036" y="4530612"/>
            <a:ext cx="1379067" cy="1374856"/>
          </a:xfrm>
          <a:prstGeom prst="rect">
            <a:avLst/>
          </a:prstGeom>
        </p:spPr>
      </p:pic>
      <p:pic>
        <p:nvPicPr>
          <p:cNvPr id="148" name="Picture 147">
            <a:extLst>
              <a:ext uri="{FF2B5EF4-FFF2-40B4-BE49-F238E27FC236}">
                <a16:creationId xmlns:a16="http://schemas.microsoft.com/office/drawing/2014/main" id="{9FC579B6-4C87-4B99-8F2B-571B0F358F5B}"/>
              </a:ext>
            </a:extLst>
          </p:cNvPr>
          <p:cNvPicPr>
            <a:picLocks/>
          </p:cNvPicPr>
          <p:nvPr/>
        </p:nvPicPr>
        <p:blipFill rotWithShape="1">
          <a:blip r:embed="rId4">
            <a:extLst>
              <a:ext uri="{28A0092B-C50C-407E-A947-70E740481C1C}">
                <a14:useLocalDpi xmlns:a14="http://schemas.microsoft.com/office/drawing/2010/main" val="0"/>
              </a:ext>
            </a:extLst>
          </a:blip>
          <a:srcRect l="12162" t="11460" r="20076" b="19718"/>
          <a:stretch/>
        </p:blipFill>
        <p:spPr>
          <a:xfrm>
            <a:off x="3886509" y="2638374"/>
            <a:ext cx="1562355" cy="1457355"/>
          </a:xfrm>
          <a:prstGeom prst="rect">
            <a:avLst/>
          </a:prstGeom>
        </p:spPr>
      </p:pic>
      <p:grpSp>
        <p:nvGrpSpPr>
          <p:cNvPr id="133" name="Group 132">
            <a:extLst>
              <a:ext uri="{FF2B5EF4-FFF2-40B4-BE49-F238E27FC236}">
                <a16:creationId xmlns:a16="http://schemas.microsoft.com/office/drawing/2014/main" id="{AFF95ADA-7009-4B98-9296-AE0D114CE928}"/>
              </a:ext>
            </a:extLst>
          </p:cNvPr>
          <p:cNvGrpSpPr/>
          <p:nvPr/>
        </p:nvGrpSpPr>
        <p:grpSpPr>
          <a:xfrm rot="16200000">
            <a:off x="9607977" y="1726878"/>
            <a:ext cx="2249793" cy="494044"/>
            <a:chOff x="1081970" y="3224894"/>
            <a:chExt cx="2349551" cy="408215"/>
          </a:xfrm>
          <a:blipFill>
            <a:blip r:embed="rId5"/>
            <a:tile tx="0" ty="0" sx="100000" sy="100000" flip="none" algn="tl"/>
          </a:blipFill>
        </p:grpSpPr>
        <p:sp>
          <p:nvSpPr>
            <p:cNvPr id="150" name="Rectangle 149">
              <a:extLst>
                <a:ext uri="{FF2B5EF4-FFF2-40B4-BE49-F238E27FC236}">
                  <a16:creationId xmlns:a16="http://schemas.microsoft.com/office/drawing/2014/main" id="{914D8C79-CEC0-4B10-BD8E-5E0B52D3E4B8}"/>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51" name="Oval 150">
              <a:extLst>
                <a:ext uri="{FF2B5EF4-FFF2-40B4-BE49-F238E27FC236}">
                  <a16:creationId xmlns:a16="http://schemas.microsoft.com/office/drawing/2014/main" id="{9F68B7D8-5484-45F8-8924-718B83B4C901}"/>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3" name="Oval 162">
              <a:extLst>
                <a:ext uri="{FF2B5EF4-FFF2-40B4-BE49-F238E27FC236}">
                  <a16:creationId xmlns:a16="http://schemas.microsoft.com/office/drawing/2014/main" id="{C4D6AC43-E7D6-44E2-9B79-360EFA76B793}"/>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4" name="Oval 163">
              <a:extLst>
                <a:ext uri="{FF2B5EF4-FFF2-40B4-BE49-F238E27FC236}">
                  <a16:creationId xmlns:a16="http://schemas.microsoft.com/office/drawing/2014/main" id="{D32D6B78-4398-4CB6-9E1B-26581D632043}"/>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5" name="Oval 164">
              <a:extLst>
                <a:ext uri="{FF2B5EF4-FFF2-40B4-BE49-F238E27FC236}">
                  <a16:creationId xmlns:a16="http://schemas.microsoft.com/office/drawing/2014/main" id="{1BF5D421-C9E2-4A7A-A06A-E2FAF71269FE}"/>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6" name="Oval 165">
              <a:extLst>
                <a:ext uri="{FF2B5EF4-FFF2-40B4-BE49-F238E27FC236}">
                  <a16:creationId xmlns:a16="http://schemas.microsoft.com/office/drawing/2014/main" id="{F110A36B-D295-49E2-90F9-0294CDAFF1A6}"/>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7" name="Oval 166">
              <a:extLst>
                <a:ext uri="{FF2B5EF4-FFF2-40B4-BE49-F238E27FC236}">
                  <a16:creationId xmlns:a16="http://schemas.microsoft.com/office/drawing/2014/main" id="{7EB536B0-49A5-476F-B426-98A8DFBA540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8" name="Oval 167">
              <a:extLst>
                <a:ext uri="{FF2B5EF4-FFF2-40B4-BE49-F238E27FC236}">
                  <a16:creationId xmlns:a16="http://schemas.microsoft.com/office/drawing/2014/main" id="{DC21695F-5BC7-404B-9DEF-A7920F6B531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6" name="Oval 175">
              <a:extLst>
                <a:ext uri="{FF2B5EF4-FFF2-40B4-BE49-F238E27FC236}">
                  <a16:creationId xmlns:a16="http://schemas.microsoft.com/office/drawing/2014/main" id="{786850DA-FD77-432A-B715-6140F1F72FB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7" name="Oval 176">
              <a:extLst>
                <a:ext uri="{FF2B5EF4-FFF2-40B4-BE49-F238E27FC236}">
                  <a16:creationId xmlns:a16="http://schemas.microsoft.com/office/drawing/2014/main" id="{772E121B-CCC7-462E-BAED-EC0DD9822322}"/>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8" name="Oval 177">
              <a:extLst>
                <a:ext uri="{FF2B5EF4-FFF2-40B4-BE49-F238E27FC236}">
                  <a16:creationId xmlns:a16="http://schemas.microsoft.com/office/drawing/2014/main" id="{94600490-14F5-4203-8274-9D31E3B5B96A}"/>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9" name="Oval 178">
              <a:extLst>
                <a:ext uri="{FF2B5EF4-FFF2-40B4-BE49-F238E27FC236}">
                  <a16:creationId xmlns:a16="http://schemas.microsoft.com/office/drawing/2014/main" id="{C17A2076-D5A8-4B43-AA57-C62187DB4DAD}"/>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0" name="Oval 179">
              <a:extLst>
                <a:ext uri="{FF2B5EF4-FFF2-40B4-BE49-F238E27FC236}">
                  <a16:creationId xmlns:a16="http://schemas.microsoft.com/office/drawing/2014/main" id="{160567CF-492A-458F-869D-C8723C6CC6C8}"/>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1" name="Oval 180">
              <a:extLst>
                <a:ext uri="{FF2B5EF4-FFF2-40B4-BE49-F238E27FC236}">
                  <a16:creationId xmlns:a16="http://schemas.microsoft.com/office/drawing/2014/main" id="{3B43850F-114B-4D34-BF80-986247DC27ED}"/>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2" name="Oval 181">
              <a:extLst>
                <a:ext uri="{FF2B5EF4-FFF2-40B4-BE49-F238E27FC236}">
                  <a16:creationId xmlns:a16="http://schemas.microsoft.com/office/drawing/2014/main" id="{24DE40C0-B07D-4E67-B9C8-AFB1BE6E4DC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3" name="Oval 182">
              <a:extLst>
                <a:ext uri="{FF2B5EF4-FFF2-40B4-BE49-F238E27FC236}">
                  <a16:creationId xmlns:a16="http://schemas.microsoft.com/office/drawing/2014/main" id="{363D019B-C8F0-4B7B-A967-847394D2E63B}"/>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4" name="Oval 183">
              <a:extLst>
                <a:ext uri="{FF2B5EF4-FFF2-40B4-BE49-F238E27FC236}">
                  <a16:creationId xmlns:a16="http://schemas.microsoft.com/office/drawing/2014/main" id="{85A8C782-99AA-4EE7-8277-13711176B1BC}"/>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8" name="Oval 187">
              <a:extLst>
                <a:ext uri="{FF2B5EF4-FFF2-40B4-BE49-F238E27FC236}">
                  <a16:creationId xmlns:a16="http://schemas.microsoft.com/office/drawing/2014/main" id="{500C91FD-DFBD-473D-A64F-74DB059F1ABD}"/>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9" name="Oval 188">
              <a:extLst>
                <a:ext uri="{FF2B5EF4-FFF2-40B4-BE49-F238E27FC236}">
                  <a16:creationId xmlns:a16="http://schemas.microsoft.com/office/drawing/2014/main" id="{D6C5D936-D2AA-4443-8A86-B72EB95DFA8A}"/>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0" name="Oval 189">
              <a:extLst>
                <a:ext uri="{FF2B5EF4-FFF2-40B4-BE49-F238E27FC236}">
                  <a16:creationId xmlns:a16="http://schemas.microsoft.com/office/drawing/2014/main" id="{C864D3FD-8D3E-494D-863F-C6F219FE21DE}"/>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5"/>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33</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107" name="Title 1">
            <a:extLst>
              <a:ext uri="{FF2B5EF4-FFF2-40B4-BE49-F238E27FC236}">
                <a16:creationId xmlns:a16="http://schemas.microsoft.com/office/drawing/2014/main" id="{A79330BB-0927-4B97-B210-DB4048FBABBB}"/>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Adaptive optics: analytical model</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10913" y="2557380"/>
            <a:ext cx="783448" cy="952200"/>
            <a:chOff x="5959279" y="1736214"/>
            <a:chExt cx="570999" cy="482774"/>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1947" y="1873546"/>
              <a:ext cx="452141" cy="177477"/>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13005 w 2280331"/>
                <a:gd name="connsiteY3" fmla="*/ 232310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566010"/>
                <a:gd name="connsiteX1" fmla="*/ 122335 w 2280331"/>
                <a:gd name="connsiteY1" fmla="*/ 559543 h 566010"/>
                <a:gd name="connsiteX2" fmla="*/ 509551 w 2280331"/>
                <a:gd name="connsiteY2" fmla="*/ 300147 h 566010"/>
                <a:gd name="connsiteX3" fmla="*/ 813005 w 2280331"/>
                <a:gd name="connsiteY3" fmla="*/ 232310 h 566010"/>
                <a:gd name="connsiteX4" fmla="*/ 1263407 w 2280331"/>
                <a:gd name="connsiteY4" fmla="*/ 314107 h 566010"/>
                <a:gd name="connsiteX5" fmla="*/ 1577514 w 2280331"/>
                <a:gd name="connsiteY5" fmla="*/ 460690 h 566010"/>
                <a:gd name="connsiteX6" fmla="*/ 1884641 w 2280331"/>
                <a:gd name="connsiteY6" fmla="*/ 321087 h 566010"/>
                <a:gd name="connsiteX7" fmla="*/ 2247609 w 2280331"/>
                <a:gd name="connsiteY7" fmla="*/ 321087 h 566010"/>
                <a:gd name="connsiteX8" fmla="*/ 2240629 w 2280331"/>
                <a:gd name="connsiteY8" fmla="*/ 76782 h 566010"/>
                <a:gd name="connsiteX0" fmla="*/ 0 w 2280331"/>
                <a:gd name="connsiteY0" fmla="*/ 0 h 570818"/>
                <a:gd name="connsiteX1" fmla="*/ 122335 w 2280331"/>
                <a:gd name="connsiteY1" fmla="*/ 559543 h 570818"/>
                <a:gd name="connsiteX2" fmla="*/ 509551 w 2280331"/>
                <a:gd name="connsiteY2" fmla="*/ 300147 h 570818"/>
                <a:gd name="connsiteX3" fmla="*/ 813005 w 2280331"/>
                <a:gd name="connsiteY3" fmla="*/ 232310 h 570818"/>
                <a:gd name="connsiteX4" fmla="*/ 1238795 w 2280331"/>
                <a:gd name="connsiteY4" fmla="*/ 562299 h 570818"/>
                <a:gd name="connsiteX5" fmla="*/ 1577514 w 2280331"/>
                <a:gd name="connsiteY5" fmla="*/ 460690 h 570818"/>
                <a:gd name="connsiteX6" fmla="*/ 1884641 w 2280331"/>
                <a:gd name="connsiteY6" fmla="*/ 321087 h 570818"/>
                <a:gd name="connsiteX7" fmla="*/ 2247609 w 2280331"/>
                <a:gd name="connsiteY7" fmla="*/ 321087 h 570818"/>
                <a:gd name="connsiteX8" fmla="*/ 2240629 w 2280331"/>
                <a:gd name="connsiteY8" fmla="*/ 76782 h 57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70818">
                  <a:moveTo>
                    <a:pt x="0" y="0"/>
                  </a:moveTo>
                  <a:cubicBezTo>
                    <a:pt x="6398" y="198353"/>
                    <a:pt x="37410" y="509519"/>
                    <a:pt x="122335" y="559543"/>
                  </a:cubicBezTo>
                  <a:cubicBezTo>
                    <a:pt x="207260" y="609567"/>
                    <a:pt x="394439" y="354686"/>
                    <a:pt x="509551" y="300147"/>
                  </a:cubicBezTo>
                  <a:cubicBezTo>
                    <a:pt x="624663" y="245608"/>
                    <a:pt x="691464" y="188618"/>
                    <a:pt x="813005" y="232310"/>
                  </a:cubicBezTo>
                  <a:cubicBezTo>
                    <a:pt x="934546" y="276002"/>
                    <a:pt x="1111377" y="524236"/>
                    <a:pt x="1238795" y="562299"/>
                  </a:cubicBezTo>
                  <a:cubicBezTo>
                    <a:pt x="1366213" y="600362"/>
                    <a:pt x="1469873" y="500892"/>
                    <a:pt x="1577514" y="460690"/>
                  </a:cubicBezTo>
                  <a:cubicBezTo>
                    <a:pt x="1685155" y="420488"/>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2247" y="1920957"/>
              <a:ext cx="471200" cy="12486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329905 w 2530866"/>
                <a:gd name="connsiteY3" fmla="*/ 352670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73190 h 401585"/>
                <a:gd name="connsiteX1" fmla="*/ 425431 w 2530866"/>
                <a:gd name="connsiteY1" fmla="*/ 79026 h 401585"/>
                <a:gd name="connsiteX2" fmla="*/ 857747 w 2530866"/>
                <a:gd name="connsiteY2" fmla="*/ 196294 h 401585"/>
                <a:gd name="connsiteX3" fmla="*/ 1329905 w 2530866"/>
                <a:gd name="connsiteY3" fmla="*/ 365178 h 401585"/>
                <a:gd name="connsiteX4" fmla="*/ 1754979 w 2530866"/>
                <a:gd name="connsiteY4" fmla="*/ 236647 h 401585"/>
                <a:gd name="connsiteX5" fmla="*/ 1864264 w 2530866"/>
                <a:gd name="connsiteY5" fmla="*/ 396415 h 401585"/>
                <a:gd name="connsiteX6" fmla="*/ 2118963 w 2530866"/>
                <a:gd name="connsiteY6" fmla="*/ 3090 h 401585"/>
                <a:gd name="connsiteX7" fmla="*/ 2288568 w 2530866"/>
                <a:gd name="connsiteY7" fmla="*/ 190858 h 401585"/>
                <a:gd name="connsiteX8" fmla="*/ 2527379 w 2530866"/>
                <a:gd name="connsiteY8" fmla="*/ 12507 h 401585"/>
                <a:gd name="connsiteX0" fmla="*/ 0 w 2530866"/>
                <a:gd name="connsiteY0" fmla="*/ 173190 h 401585"/>
                <a:gd name="connsiteX1" fmla="*/ 425432 w 2530866"/>
                <a:gd name="connsiteY1" fmla="*/ 304648 h 401585"/>
                <a:gd name="connsiteX2" fmla="*/ 857747 w 2530866"/>
                <a:gd name="connsiteY2" fmla="*/ 196294 h 401585"/>
                <a:gd name="connsiteX3" fmla="*/ 1329905 w 2530866"/>
                <a:gd name="connsiteY3" fmla="*/ 365178 h 401585"/>
                <a:gd name="connsiteX4" fmla="*/ 1754979 w 2530866"/>
                <a:gd name="connsiteY4" fmla="*/ 236647 h 401585"/>
                <a:gd name="connsiteX5" fmla="*/ 1864264 w 2530866"/>
                <a:gd name="connsiteY5" fmla="*/ 396415 h 401585"/>
                <a:gd name="connsiteX6" fmla="*/ 2118963 w 2530866"/>
                <a:gd name="connsiteY6" fmla="*/ 3090 h 401585"/>
                <a:gd name="connsiteX7" fmla="*/ 2288568 w 2530866"/>
                <a:gd name="connsiteY7" fmla="*/ 190858 h 401585"/>
                <a:gd name="connsiteX8" fmla="*/ 2527379 w 2530866"/>
                <a:gd name="connsiteY8" fmla="*/ 12507 h 40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01585">
                  <a:moveTo>
                    <a:pt x="0" y="173190"/>
                  </a:moveTo>
                  <a:cubicBezTo>
                    <a:pt x="6398" y="371543"/>
                    <a:pt x="282474" y="300797"/>
                    <a:pt x="425432" y="304648"/>
                  </a:cubicBezTo>
                  <a:cubicBezTo>
                    <a:pt x="568390" y="308499"/>
                    <a:pt x="707002" y="186206"/>
                    <a:pt x="857747" y="196294"/>
                  </a:cubicBezTo>
                  <a:cubicBezTo>
                    <a:pt x="1008493" y="206382"/>
                    <a:pt x="1180366" y="358453"/>
                    <a:pt x="1329905" y="365178"/>
                  </a:cubicBezTo>
                  <a:cubicBezTo>
                    <a:pt x="1479444" y="371903"/>
                    <a:pt x="1665919" y="231441"/>
                    <a:pt x="1754979" y="236647"/>
                  </a:cubicBezTo>
                  <a:cubicBezTo>
                    <a:pt x="1844039" y="241853"/>
                    <a:pt x="1803600" y="435341"/>
                    <a:pt x="1864264" y="396415"/>
                  </a:cubicBezTo>
                  <a:cubicBezTo>
                    <a:pt x="1924928" y="357489"/>
                    <a:pt x="2048246" y="37349"/>
                    <a:pt x="2118963" y="3090"/>
                  </a:cubicBezTo>
                  <a:cubicBezTo>
                    <a:pt x="2189680" y="-31169"/>
                    <a:pt x="2229237" y="231576"/>
                    <a:pt x="2288568" y="190858"/>
                  </a:cubicBezTo>
                  <a:cubicBezTo>
                    <a:pt x="2347899" y="150140"/>
                    <a:pt x="2560534" y="114300"/>
                    <a:pt x="2527379" y="12507"/>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5"/>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1752929"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6A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34" name="Group 33">
            <a:extLst>
              <a:ext uri="{FF2B5EF4-FFF2-40B4-BE49-F238E27FC236}">
                <a16:creationId xmlns:a16="http://schemas.microsoft.com/office/drawing/2014/main" id="{688EC3E2-BDED-4290-ACA7-EA1B85DB3532}"/>
              </a:ext>
            </a:extLst>
          </p:cNvPr>
          <p:cNvGrpSpPr/>
          <p:nvPr/>
        </p:nvGrpSpPr>
        <p:grpSpPr>
          <a:xfrm>
            <a:off x="5787693" y="1354419"/>
            <a:ext cx="3561179" cy="956158"/>
            <a:chOff x="5787693" y="1354419"/>
            <a:chExt cx="3561179" cy="956158"/>
          </a:xfrm>
        </p:grpSpPr>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6341065" y="1358799"/>
              <a:ext cx="1123769" cy="951778"/>
              <a:chOff x="6420572" y="1741237"/>
              <a:chExt cx="819035" cy="482560"/>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6305068" y="1856741"/>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942137" y="1926326"/>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5787693" y="1354419"/>
              <a:ext cx="2481285" cy="935883"/>
              <a:chOff x="4777704" y="1728420"/>
              <a:chExt cx="1808430" cy="474501"/>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6249497" y="1866284"/>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4606398" y="1899726"/>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616295" y="1380799"/>
              <a:ext cx="732577" cy="929371"/>
              <a:chOff x="5881846" y="1733972"/>
              <a:chExt cx="533922" cy="471200"/>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748027" y="1873419"/>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115874" y="1905277"/>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138" name="Group 137">
            <a:extLst>
              <a:ext uri="{FF2B5EF4-FFF2-40B4-BE49-F238E27FC236}">
                <a16:creationId xmlns:a16="http://schemas.microsoft.com/office/drawing/2014/main" id="{808B5544-8808-401E-B0DD-D796EF9CFEDE}"/>
              </a:ext>
            </a:extLst>
          </p:cNvPr>
          <p:cNvGrpSpPr/>
          <p:nvPr/>
        </p:nvGrpSpPr>
        <p:grpSpPr>
          <a:xfrm rot="16200000" flipH="1" flipV="1">
            <a:off x="5808762" y="3740894"/>
            <a:ext cx="781704" cy="952202"/>
            <a:chOff x="5959280" y="1736213"/>
            <a:chExt cx="569728" cy="482775"/>
          </a:xfrm>
        </p:grpSpPr>
        <p:sp>
          <p:nvSpPr>
            <p:cNvPr id="139" name="Freeform: Shape 42">
              <a:extLst>
                <a:ext uri="{FF2B5EF4-FFF2-40B4-BE49-F238E27FC236}">
                  <a16:creationId xmlns:a16="http://schemas.microsoft.com/office/drawing/2014/main" id="{94F770FB-27C6-4547-8606-B44AE35F713E}"/>
                </a:ext>
              </a:extLst>
            </p:cNvPr>
            <p:cNvSpPr/>
            <p:nvPr/>
          </p:nvSpPr>
          <p:spPr>
            <a:xfrm rot="16200000">
              <a:off x="5818455" y="1877038"/>
              <a:ext cx="452141" cy="170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60698"/>
                <a:gd name="connsiteX1" fmla="*/ 97723 w 2280331"/>
                <a:gd name="connsiteY1" fmla="*/ 333916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884641 w 2280331"/>
                <a:gd name="connsiteY6" fmla="*/ 321087 h 548352"/>
                <a:gd name="connsiteX7" fmla="*/ 2247609 w 2280331"/>
                <a:gd name="connsiteY7" fmla="*/ 321087 h 548352"/>
                <a:gd name="connsiteX8" fmla="*/ 2240629 w 2280331"/>
                <a:gd name="connsiteY8" fmla="*/ 76782 h 548352"/>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909252 w 2280331"/>
                <a:gd name="connsiteY6" fmla="*/ 501589 h 548352"/>
                <a:gd name="connsiteX7" fmla="*/ 2247609 w 2280331"/>
                <a:gd name="connsiteY7" fmla="*/ 321087 h 548352"/>
                <a:gd name="connsiteX8" fmla="*/ 2240629 w 2280331"/>
                <a:gd name="connsiteY8" fmla="*/ 76782 h 54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48352">
                  <a:moveTo>
                    <a:pt x="0" y="0"/>
                  </a:moveTo>
                  <a:cubicBezTo>
                    <a:pt x="6398" y="198353"/>
                    <a:pt x="12798" y="242526"/>
                    <a:pt x="97723" y="333916"/>
                  </a:cubicBezTo>
                  <a:cubicBezTo>
                    <a:pt x="182648" y="425306"/>
                    <a:pt x="386236" y="546470"/>
                    <a:pt x="509552" y="548338"/>
                  </a:cubicBezTo>
                  <a:cubicBezTo>
                    <a:pt x="632868" y="550206"/>
                    <a:pt x="711977" y="384161"/>
                    <a:pt x="837619" y="345123"/>
                  </a:cubicBezTo>
                  <a:cubicBezTo>
                    <a:pt x="963261" y="306085"/>
                    <a:pt x="1140091" y="294846"/>
                    <a:pt x="1263407" y="314107"/>
                  </a:cubicBezTo>
                  <a:cubicBezTo>
                    <a:pt x="1386723" y="333368"/>
                    <a:pt x="1469873" y="429443"/>
                    <a:pt x="1577514" y="460690"/>
                  </a:cubicBezTo>
                  <a:cubicBezTo>
                    <a:pt x="1685155" y="491937"/>
                    <a:pt x="1797570" y="524856"/>
                    <a:pt x="1909252" y="501589"/>
                  </a:cubicBezTo>
                  <a:cubicBezTo>
                    <a:pt x="2020934" y="478322"/>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0" name="Freeform: Shape 42">
              <a:extLst>
                <a:ext uri="{FF2B5EF4-FFF2-40B4-BE49-F238E27FC236}">
                  <a16:creationId xmlns:a16="http://schemas.microsoft.com/office/drawing/2014/main" id="{ED5E8B17-112A-447B-9A42-18FB94A0F695}"/>
                </a:ext>
              </a:extLst>
            </p:cNvPr>
            <p:cNvSpPr/>
            <p:nvPr/>
          </p:nvSpPr>
          <p:spPr>
            <a:xfrm rot="16200000">
              <a:off x="6233656" y="1923636"/>
              <a:ext cx="471001" cy="11970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571499 w 2530866"/>
                <a:gd name="connsiteY4" fmla="*/ 224138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29799"/>
                <a:gd name="connsiteY0" fmla="*/ 160682 h 384991"/>
                <a:gd name="connsiteX1" fmla="*/ 425431 w 2529799"/>
                <a:gd name="connsiteY1" fmla="*/ 66518 h 384991"/>
                <a:gd name="connsiteX2" fmla="*/ 857747 w 2529799"/>
                <a:gd name="connsiteY2" fmla="*/ 183786 h 384991"/>
                <a:gd name="connsiteX3" fmla="*/ 1146421 w 2529799"/>
                <a:gd name="connsiteY3" fmla="*/ 330109 h 384991"/>
                <a:gd name="connsiteX4" fmla="*/ 1571499 w 2529799"/>
                <a:gd name="connsiteY4" fmla="*/ 224138 h 384991"/>
                <a:gd name="connsiteX5" fmla="*/ 1864264 w 2529799"/>
                <a:gd name="connsiteY5" fmla="*/ 383907 h 384991"/>
                <a:gd name="connsiteX6" fmla="*/ 2171387 w 2529799"/>
                <a:gd name="connsiteY6" fmla="*/ 283890 h 384991"/>
                <a:gd name="connsiteX7" fmla="*/ 2183723 w 2529799"/>
                <a:gd name="connsiteY7" fmla="*/ 88100 h 384991"/>
                <a:gd name="connsiteX8" fmla="*/ 2527379 w 2529799"/>
                <a:gd name="connsiteY8" fmla="*/ -1 h 38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799" h="384991">
                  <a:moveTo>
                    <a:pt x="0" y="160682"/>
                  </a:moveTo>
                  <a:cubicBezTo>
                    <a:pt x="6398" y="359035"/>
                    <a:pt x="282473" y="62667"/>
                    <a:pt x="425431" y="66518"/>
                  </a:cubicBezTo>
                  <a:cubicBezTo>
                    <a:pt x="568389" y="70369"/>
                    <a:pt x="737582" y="139854"/>
                    <a:pt x="857747" y="183786"/>
                  </a:cubicBezTo>
                  <a:cubicBezTo>
                    <a:pt x="977912" y="227718"/>
                    <a:pt x="1027462" y="323384"/>
                    <a:pt x="1146421" y="330109"/>
                  </a:cubicBezTo>
                  <a:cubicBezTo>
                    <a:pt x="1265380" y="336834"/>
                    <a:pt x="1451858" y="215172"/>
                    <a:pt x="1571499" y="224138"/>
                  </a:cubicBezTo>
                  <a:cubicBezTo>
                    <a:pt x="1691140" y="233104"/>
                    <a:pt x="1764283" y="373948"/>
                    <a:pt x="1864264" y="383907"/>
                  </a:cubicBezTo>
                  <a:cubicBezTo>
                    <a:pt x="1964245" y="393866"/>
                    <a:pt x="2118144" y="333191"/>
                    <a:pt x="2171387" y="283890"/>
                  </a:cubicBezTo>
                  <a:cubicBezTo>
                    <a:pt x="2224630" y="234589"/>
                    <a:pt x="2124392" y="128818"/>
                    <a:pt x="2183723" y="88100"/>
                  </a:cubicBezTo>
                  <a:cubicBezTo>
                    <a:pt x="2243054" y="4738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49" name="Freeform: Shape 148">
            <a:extLst>
              <a:ext uri="{FF2B5EF4-FFF2-40B4-BE49-F238E27FC236}">
                <a16:creationId xmlns:a16="http://schemas.microsoft.com/office/drawing/2014/main" id="{9344A61D-F240-4352-BDB1-7401F064FC66}"/>
              </a:ext>
            </a:extLst>
          </p:cNvPr>
          <p:cNvSpPr/>
          <p:nvPr/>
        </p:nvSpPr>
        <p:spPr>
          <a:xfrm>
            <a:off x="5122054" y="1267447"/>
            <a:ext cx="281585" cy="116402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 name="connsiteX0" fmla="*/ 216744 w 333706"/>
              <a:gd name="connsiteY0" fmla="*/ 145143 h 1362740"/>
              <a:gd name="connsiteX1" fmla="*/ 333664 w 333706"/>
              <a:gd name="connsiteY1" fmla="*/ 394619 h 1362740"/>
              <a:gd name="connsiteX2" fmla="*/ 202230 w 333706"/>
              <a:gd name="connsiteY2" fmla="*/ 725714 h 1362740"/>
              <a:gd name="connsiteX3" fmla="*/ 144172 w 333706"/>
              <a:gd name="connsiteY3" fmla="*/ 986971 h 1362740"/>
              <a:gd name="connsiteX4" fmla="*/ 187715 w 333706"/>
              <a:gd name="connsiteY4" fmla="*/ 1132114 h 1362740"/>
              <a:gd name="connsiteX5" fmla="*/ 202230 w 333706"/>
              <a:gd name="connsiteY5" fmla="*/ 1262743 h 1362740"/>
              <a:gd name="connsiteX6" fmla="*/ 42572 w 333706"/>
              <a:gd name="connsiteY6" fmla="*/ 1277257 h 1362740"/>
              <a:gd name="connsiteX7" fmla="*/ 13544 w 333706"/>
              <a:gd name="connsiteY7" fmla="*/ 130628 h 1362740"/>
              <a:gd name="connsiteX8" fmla="*/ 231258 w 333706"/>
              <a:gd name="connsiteY8" fmla="*/ 29028 h 1362740"/>
              <a:gd name="connsiteX9" fmla="*/ 216744 w 333706"/>
              <a:gd name="connsiteY9" fmla="*/ 145143 h 1362740"/>
              <a:gd name="connsiteX0" fmla="*/ 216744 w 333706"/>
              <a:gd name="connsiteY0" fmla="*/ 145143 h 1362553"/>
              <a:gd name="connsiteX1" fmla="*/ 333664 w 333706"/>
              <a:gd name="connsiteY1" fmla="*/ 394619 h 1362553"/>
              <a:gd name="connsiteX2" fmla="*/ 202230 w 333706"/>
              <a:gd name="connsiteY2" fmla="*/ 725714 h 1362553"/>
              <a:gd name="connsiteX3" fmla="*/ 144172 w 333706"/>
              <a:gd name="connsiteY3" fmla="*/ 986971 h 1362553"/>
              <a:gd name="connsiteX4" fmla="*/ 288052 w 333706"/>
              <a:gd name="connsiteY4" fmla="*/ 1137069 h 1362553"/>
              <a:gd name="connsiteX5" fmla="*/ 202230 w 333706"/>
              <a:gd name="connsiteY5" fmla="*/ 1262743 h 1362553"/>
              <a:gd name="connsiteX6" fmla="*/ 42572 w 333706"/>
              <a:gd name="connsiteY6" fmla="*/ 1277257 h 1362553"/>
              <a:gd name="connsiteX7" fmla="*/ 13544 w 333706"/>
              <a:gd name="connsiteY7" fmla="*/ 130628 h 1362553"/>
              <a:gd name="connsiteX8" fmla="*/ 231258 w 333706"/>
              <a:gd name="connsiteY8" fmla="*/ 29028 h 1362553"/>
              <a:gd name="connsiteX9" fmla="*/ 216744 w 333706"/>
              <a:gd name="connsiteY9" fmla="*/ 145143 h 136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706" h="1362553">
                <a:moveTo>
                  <a:pt x="216744" y="145143"/>
                </a:moveTo>
                <a:cubicBezTo>
                  <a:pt x="233812" y="206075"/>
                  <a:pt x="336083" y="297857"/>
                  <a:pt x="333664" y="394619"/>
                </a:cubicBezTo>
                <a:cubicBezTo>
                  <a:pt x="331245" y="491381"/>
                  <a:pt x="233812" y="626989"/>
                  <a:pt x="202230" y="725714"/>
                </a:cubicBezTo>
                <a:cubicBezTo>
                  <a:pt x="170648" y="824439"/>
                  <a:pt x="129868" y="918412"/>
                  <a:pt x="144172" y="986971"/>
                </a:cubicBezTo>
                <a:cubicBezTo>
                  <a:pt x="158476" y="1055530"/>
                  <a:pt x="278376" y="1091107"/>
                  <a:pt x="288052" y="1137069"/>
                </a:cubicBezTo>
                <a:cubicBezTo>
                  <a:pt x="297728" y="1183031"/>
                  <a:pt x="243143" y="1239378"/>
                  <a:pt x="202230" y="1262743"/>
                </a:cubicBezTo>
                <a:cubicBezTo>
                  <a:pt x="161317" y="1286108"/>
                  <a:pt x="74020" y="1465943"/>
                  <a:pt x="42572" y="1277257"/>
                </a:cubicBezTo>
                <a:cubicBezTo>
                  <a:pt x="11124" y="1088571"/>
                  <a:pt x="-17904" y="338666"/>
                  <a:pt x="13544" y="130628"/>
                </a:cubicBezTo>
                <a:cubicBezTo>
                  <a:pt x="44992" y="-77410"/>
                  <a:pt x="202230" y="24190"/>
                  <a:pt x="231258" y="29028"/>
                </a:cubicBezTo>
                <a:cubicBezTo>
                  <a:pt x="260286" y="33866"/>
                  <a:pt x="199676" y="84211"/>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E3C70DE-9B17-4B44-8FE3-C770F4A3F196}"/>
              </a:ext>
            </a:extLst>
          </p:cNvPr>
          <p:cNvGrpSpPr/>
          <p:nvPr/>
        </p:nvGrpSpPr>
        <p:grpSpPr>
          <a:xfrm>
            <a:off x="624014" y="582338"/>
            <a:ext cx="1941659" cy="2634457"/>
            <a:chOff x="699028" y="2620283"/>
            <a:chExt cx="2195785" cy="3179674"/>
          </a:xfrm>
        </p:grpSpPr>
        <p:pic>
          <p:nvPicPr>
            <p:cNvPr id="126" name="Picture 125">
              <a:extLst>
                <a:ext uri="{FF2B5EF4-FFF2-40B4-BE49-F238E27FC236}">
                  <a16:creationId xmlns:a16="http://schemas.microsoft.com/office/drawing/2014/main" id="{8519B803-EE0A-47C6-ABA5-44AC15CF57D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75000" contrast="-29000"/>
                      </a14:imgEffect>
                    </a14:imgLayer>
                  </a14:imgProps>
                </a:ext>
                <a:ext uri="{28A0092B-C50C-407E-A947-70E740481C1C}">
                  <a14:useLocalDpi xmlns:a14="http://schemas.microsoft.com/office/drawing/2010/main" val="0"/>
                </a:ext>
              </a:extLst>
            </a:blip>
            <a:srcRect l="27685" r="20210"/>
            <a:stretch/>
          </p:blipFill>
          <p:spPr>
            <a:xfrm>
              <a:off x="699028" y="2644664"/>
              <a:ext cx="2195785" cy="3155293"/>
            </a:xfrm>
            <a:prstGeom prst="rect">
              <a:avLst/>
            </a:prstGeom>
          </p:spPr>
        </p:pic>
        <p:sp>
          <p:nvSpPr>
            <p:cNvPr id="134" name="TextBox 133">
              <a:extLst>
                <a:ext uri="{FF2B5EF4-FFF2-40B4-BE49-F238E27FC236}">
                  <a16:creationId xmlns:a16="http://schemas.microsoft.com/office/drawing/2014/main" id="{1AF548F7-A7A6-4E75-B505-7759C04AFCB5}"/>
                </a:ext>
              </a:extLst>
            </p:cNvPr>
            <p:cNvSpPr txBox="1"/>
            <p:nvPr/>
          </p:nvSpPr>
          <p:spPr>
            <a:xfrm>
              <a:off x="920305" y="2620283"/>
              <a:ext cx="1733548" cy="1538883"/>
            </a:xfrm>
            <a:prstGeom prst="rect">
              <a:avLst/>
            </a:prstGeom>
            <a:noFill/>
          </p:spPr>
          <p:txBody>
            <a:bodyPr wrap="square" rtlCol="0">
              <a:spAutoFit/>
            </a:bodyPr>
            <a:lstStyle/>
            <a:p>
              <a:pPr algn="ctr"/>
              <a:endParaRPr lang="en-US" sz="2200" b="1" dirty="0">
                <a:latin typeface="+mn-lt"/>
              </a:endParaRPr>
            </a:p>
            <a:p>
              <a:pPr algn="ctr"/>
              <a:r>
                <a:rPr lang="en-US" sz="2400" b="1" dirty="0">
                  <a:latin typeface="+mn-lt"/>
                </a:rPr>
                <a:t>Control correction element</a:t>
              </a:r>
            </a:p>
          </p:txBody>
        </p:sp>
      </p:grpSp>
      <p:sp>
        <p:nvSpPr>
          <p:cNvPr id="198" name="TextBox 197">
            <a:extLst>
              <a:ext uri="{FF2B5EF4-FFF2-40B4-BE49-F238E27FC236}">
                <a16:creationId xmlns:a16="http://schemas.microsoft.com/office/drawing/2014/main" id="{FA19481D-939A-4757-921B-EB515151F265}"/>
              </a:ext>
            </a:extLst>
          </p:cNvPr>
          <p:cNvSpPr txBox="1"/>
          <p:nvPr/>
        </p:nvSpPr>
        <p:spPr>
          <a:xfrm>
            <a:off x="3839676" y="2649050"/>
            <a:ext cx="1752929" cy="307777"/>
          </a:xfrm>
          <a:prstGeom prst="rect">
            <a:avLst/>
          </a:prstGeom>
          <a:noFill/>
        </p:spPr>
        <p:txBody>
          <a:bodyPr wrap="square" rtlCol="1">
            <a:spAutoFit/>
          </a:bodyPr>
          <a:lstStyle/>
          <a:p>
            <a:r>
              <a:rPr lang="en-US" sz="1400" b="1" dirty="0">
                <a:solidFill>
                  <a:srgbClr val="FFC000"/>
                </a:solidFill>
              </a:rPr>
              <a:t>Excitation wave</a:t>
            </a:r>
          </a:p>
        </p:txBody>
      </p:sp>
      <p:sp>
        <p:nvSpPr>
          <p:cNvPr id="199" name="TextBox 198">
            <a:extLst>
              <a:ext uri="{FF2B5EF4-FFF2-40B4-BE49-F238E27FC236}">
                <a16:creationId xmlns:a16="http://schemas.microsoft.com/office/drawing/2014/main" id="{7AEA0AF9-FF22-4053-8EFC-F8F2A854D678}"/>
              </a:ext>
            </a:extLst>
          </p:cNvPr>
          <p:cNvSpPr txBox="1"/>
          <p:nvPr/>
        </p:nvSpPr>
        <p:spPr>
          <a:xfrm>
            <a:off x="7050741" y="4469891"/>
            <a:ext cx="1712728" cy="307777"/>
          </a:xfrm>
          <a:prstGeom prst="rect">
            <a:avLst/>
          </a:prstGeom>
          <a:noFill/>
        </p:spPr>
        <p:txBody>
          <a:bodyPr wrap="square" rtlCol="1">
            <a:spAutoFit/>
          </a:bodyPr>
          <a:lstStyle/>
          <a:p>
            <a:r>
              <a:rPr lang="en-US" sz="1400" b="1" dirty="0">
                <a:solidFill>
                  <a:srgbClr val="FF0000"/>
                </a:solidFill>
              </a:rPr>
              <a:t>Emission wave</a:t>
            </a:r>
          </a:p>
        </p:txBody>
      </p:sp>
      <p:sp>
        <p:nvSpPr>
          <p:cNvPr id="26" name="Rectangle 25">
            <a:extLst>
              <a:ext uri="{FF2B5EF4-FFF2-40B4-BE49-F238E27FC236}">
                <a16:creationId xmlns:a16="http://schemas.microsoft.com/office/drawing/2014/main" id="{B3B0201E-70B0-4A41-8F4B-60A790EBFEA4}"/>
              </a:ext>
            </a:extLst>
          </p:cNvPr>
          <p:cNvSpPr/>
          <p:nvPr/>
        </p:nvSpPr>
        <p:spPr>
          <a:xfrm>
            <a:off x="7066365" y="4525569"/>
            <a:ext cx="1387824" cy="13748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2" name="Rectangle 161">
            <a:extLst>
              <a:ext uri="{FF2B5EF4-FFF2-40B4-BE49-F238E27FC236}">
                <a16:creationId xmlns:a16="http://schemas.microsoft.com/office/drawing/2014/main" id="{D41B6CA4-F577-482F-AB5E-4A5192327DB8}"/>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201" name="TextBox 200">
            <a:extLst>
              <a:ext uri="{FF2B5EF4-FFF2-40B4-BE49-F238E27FC236}">
                <a16:creationId xmlns:a16="http://schemas.microsoft.com/office/drawing/2014/main" id="{DDBBD1C9-4E30-4032-A5FA-BE5F605F9693}"/>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grpSp>
        <p:nvGrpSpPr>
          <p:cNvPr id="29" name="Group 28">
            <a:extLst>
              <a:ext uri="{FF2B5EF4-FFF2-40B4-BE49-F238E27FC236}">
                <a16:creationId xmlns:a16="http://schemas.microsoft.com/office/drawing/2014/main" id="{4084559A-D62C-4040-AE9A-ABB691328A31}"/>
              </a:ext>
            </a:extLst>
          </p:cNvPr>
          <p:cNvGrpSpPr/>
          <p:nvPr/>
        </p:nvGrpSpPr>
        <p:grpSpPr>
          <a:xfrm>
            <a:off x="82819" y="3551798"/>
            <a:ext cx="3984359" cy="1348304"/>
            <a:chOff x="82819" y="3551798"/>
            <a:chExt cx="3984359" cy="1348304"/>
          </a:xfrm>
        </p:grpSpPr>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9868EEC-32FA-4D0B-9A62-F9D3911D8E7E}"/>
                    </a:ext>
                  </a:extLst>
                </p:cNvPr>
                <p:cNvSpPr txBox="1"/>
                <p:nvPr/>
              </p:nvSpPr>
              <p:spPr>
                <a:xfrm>
                  <a:off x="949725" y="3848914"/>
                  <a:ext cx="3117453" cy="1015663"/>
                </a:xfrm>
                <a:prstGeom prst="rect">
                  <a:avLst/>
                </a:prstGeom>
                <a:noFill/>
              </p:spPr>
              <p:txBody>
                <a:bodyPr wrap="square" rtlCol="0">
                  <a:spAutoFit/>
                </a:bodyPr>
                <a:lstStyle/>
                <a:p>
                  <a14:m>
                    <m:oMath xmlns:m="http://schemas.openxmlformats.org/officeDocument/2006/math">
                      <m:r>
                        <a:rPr lang="en-US" sz="4800" b="1" i="1" smtClean="0">
                          <a:solidFill>
                            <a:schemeClr val="bg1"/>
                          </a:solidFill>
                          <a:latin typeface="Cambria Math" panose="02040503050406030204" pitchFamily="18" charset="0"/>
                          <a:ea typeface="Cambria Math" panose="02040503050406030204" pitchFamily="18" charset="0"/>
                        </a:rPr>
                        <m:t>=</m:t>
                      </m:r>
                      <m:r>
                        <a:rPr lang="en-US" sz="4800" b="1" i="1" smtClean="0">
                          <a:solidFill>
                            <a:schemeClr val="bg1"/>
                          </a:solidFill>
                          <a:latin typeface="Cambria Math" panose="02040503050406030204" pitchFamily="18" charset="0"/>
                          <a:ea typeface="Cambria Math" panose="02040503050406030204" pitchFamily="18" charset="0"/>
                        </a:rPr>
                        <m:t>𝓣</m:t>
                      </m:r>
                    </m:oMath>
                  </a14:m>
                  <a:r>
                    <a:rPr lang="en-US" sz="6000" b="1" dirty="0">
                      <a:solidFill>
                        <a:schemeClr val="bg1"/>
                      </a:solidFill>
                    </a:rPr>
                    <a:t>(    )</a:t>
                  </a:r>
                </a:p>
              </p:txBody>
            </p:sp>
          </mc:Choice>
          <mc:Fallback xmlns="">
            <p:sp>
              <p:nvSpPr>
                <p:cNvPr id="202" name="TextBox 201">
                  <a:extLst>
                    <a:ext uri="{FF2B5EF4-FFF2-40B4-BE49-F238E27FC236}">
                      <a16:creationId xmlns:a16="http://schemas.microsoft.com/office/drawing/2014/main" id="{69868EEC-32FA-4D0B-9A62-F9D3911D8E7E}"/>
                    </a:ext>
                  </a:extLst>
                </p:cNvPr>
                <p:cNvSpPr txBox="1">
                  <a:spLocks noRot="1" noChangeAspect="1" noMove="1" noResize="1" noEditPoints="1" noAdjustHandles="1" noChangeArrowheads="1" noChangeShapeType="1" noTextEdit="1"/>
                </p:cNvSpPr>
                <p:nvPr/>
              </p:nvSpPr>
              <p:spPr>
                <a:xfrm>
                  <a:off x="949725" y="3848914"/>
                  <a:ext cx="3117453" cy="1015663"/>
                </a:xfrm>
                <a:prstGeom prst="rect">
                  <a:avLst/>
                </a:prstGeom>
                <a:blipFill>
                  <a:blip r:embed="rId8"/>
                  <a:stretch>
                    <a:fillRect t="-17964" b="-39521"/>
                  </a:stretch>
                </a:blipFill>
              </p:spPr>
              <p:txBody>
                <a:bodyPr/>
                <a:lstStyle/>
                <a:p>
                  <a:r>
                    <a:rPr lang="he-IL">
                      <a:noFill/>
                    </a:rPr>
                    <a:t> </a:t>
                  </a:r>
                </a:p>
              </p:txBody>
            </p:sp>
          </mc:Fallback>
        </mc:AlternateContent>
        <p:pic>
          <p:nvPicPr>
            <p:cNvPr id="194" name="Picture 193">
              <a:extLst>
                <a:ext uri="{FF2B5EF4-FFF2-40B4-BE49-F238E27FC236}">
                  <a16:creationId xmlns:a16="http://schemas.microsoft.com/office/drawing/2014/main" id="{441474A7-4C60-42CA-87E3-ACB7EF8306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42" r="3342"/>
            <a:stretch/>
          </p:blipFill>
          <p:spPr>
            <a:xfrm>
              <a:off x="2368193" y="4012935"/>
              <a:ext cx="855257" cy="855652"/>
            </a:xfrm>
            <a:prstGeom prst="rect">
              <a:avLst/>
            </a:prstGeom>
            <a:ln w="19050">
              <a:solidFill>
                <a:srgbClr val="FFC000"/>
              </a:solidFill>
            </a:ln>
          </p:spPr>
        </p:pic>
        <p:grpSp>
          <p:nvGrpSpPr>
            <p:cNvPr id="195" name="Group 194">
              <a:extLst>
                <a:ext uri="{FF2B5EF4-FFF2-40B4-BE49-F238E27FC236}">
                  <a16:creationId xmlns:a16="http://schemas.microsoft.com/office/drawing/2014/main" id="{A457E1E9-438D-44AA-BD41-D812B043C49B}"/>
                </a:ext>
              </a:extLst>
            </p:cNvPr>
            <p:cNvGrpSpPr/>
            <p:nvPr/>
          </p:nvGrpSpPr>
          <p:grpSpPr>
            <a:xfrm>
              <a:off x="82819" y="4012935"/>
              <a:ext cx="907556" cy="887167"/>
              <a:chOff x="1723791" y="4684711"/>
              <a:chExt cx="907556" cy="887167"/>
            </a:xfrm>
          </p:grpSpPr>
          <p:pic>
            <p:nvPicPr>
              <p:cNvPr id="203" name="Picture 202">
                <a:extLst>
                  <a:ext uri="{FF2B5EF4-FFF2-40B4-BE49-F238E27FC236}">
                    <a16:creationId xmlns:a16="http://schemas.microsoft.com/office/drawing/2014/main" id="{7A5E7C66-037D-4704-9CB4-53CF49F0BC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21" r="2421"/>
              <a:stretch/>
            </p:blipFill>
            <p:spPr>
              <a:xfrm>
                <a:off x="1723791" y="4684711"/>
                <a:ext cx="847939" cy="887167"/>
              </a:xfrm>
              <a:prstGeom prst="rect">
                <a:avLst/>
              </a:prstGeom>
              <a:ln w="19050">
                <a:noFill/>
              </a:ln>
            </p:spPr>
          </p:pic>
          <p:sp>
            <p:nvSpPr>
              <p:cNvPr id="204" name="Rectangle 203">
                <a:extLst>
                  <a:ext uri="{FF2B5EF4-FFF2-40B4-BE49-F238E27FC236}">
                    <a16:creationId xmlns:a16="http://schemas.microsoft.com/office/drawing/2014/main" id="{D834BE25-36D0-43AB-BD4E-98C2AC445E22}"/>
                  </a:ext>
                </a:extLst>
              </p:cNvPr>
              <p:cNvSpPr/>
              <p:nvPr/>
            </p:nvSpPr>
            <p:spPr>
              <a:xfrm>
                <a:off x="1776089" y="4701379"/>
                <a:ext cx="855258" cy="8595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205" name="TextBox 204">
              <a:extLst>
                <a:ext uri="{FF2B5EF4-FFF2-40B4-BE49-F238E27FC236}">
                  <a16:creationId xmlns:a16="http://schemas.microsoft.com/office/drawing/2014/main" id="{87B9C31C-FE53-487A-AA63-C5ECAA516242}"/>
                </a:ext>
              </a:extLst>
            </p:cNvPr>
            <p:cNvSpPr txBox="1"/>
            <p:nvPr/>
          </p:nvSpPr>
          <p:spPr>
            <a:xfrm>
              <a:off x="438410" y="3551798"/>
              <a:ext cx="2785039" cy="400110"/>
            </a:xfrm>
            <a:prstGeom prst="rect">
              <a:avLst/>
            </a:prstGeom>
            <a:noFill/>
          </p:spPr>
          <p:txBody>
            <a:bodyPr wrap="square" rtlCol="0">
              <a:spAutoFit/>
            </a:bodyPr>
            <a:lstStyle/>
            <a:p>
              <a:r>
                <a:rPr lang="en-US" sz="2000" b="1" dirty="0">
                  <a:solidFill>
                    <a:schemeClr val="bg1"/>
                  </a:solidFill>
                  <a:latin typeface="+mn-lt"/>
                </a:rPr>
                <a:t>Transmission operator</a:t>
              </a:r>
            </a:p>
          </p:txBody>
        </p:sp>
      </p:grpSp>
    </p:spTree>
    <p:extLst>
      <p:ext uri="{BB962C8B-B14F-4D97-AF65-F5344CB8AC3E}">
        <p14:creationId xmlns:p14="http://schemas.microsoft.com/office/powerpoint/2010/main" val="538824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3" name="Picture 212">
            <a:extLst>
              <a:ext uri="{FF2B5EF4-FFF2-40B4-BE49-F238E27FC236}">
                <a16:creationId xmlns:a16="http://schemas.microsoft.com/office/drawing/2014/main" id="{1F08CD81-E8F0-4674-B368-8219F34ABCF9}"/>
              </a:ext>
            </a:extLst>
          </p:cNvPr>
          <p:cNvPicPr>
            <a:picLocks noChangeAspect="1"/>
          </p:cNvPicPr>
          <p:nvPr/>
        </p:nvPicPr>
        <p:blipFill rotWithShape="1">
          <a:blip r:embed="rId3"/>
          <a:srcRect l="27114" t="31635" r="24269" b="19030"/>
          <a:stretch/>
        </p:blipFill>
        <p:spPr>
          <a:xfrm>
            <a:off x="6994070" y="4498632"/>
            <a:ext cx="1337578" cy="1399460"/>
          </a:xfrm>
          <a:prstGeom prst="rect">
            <a:avLst/>
          </a:prstGeom>
          <a:ln w="19050">
            <a:noFill/>
          </a:ln>
        </p:spPr>
      </p:pic>
      <p:grpSp>
        <p:nvGrpSpPr>
          <p:cNvPr id="154" name="Group 153">
            <a:extLst>
              <a:ext uri="{FF2B5EF4-FFF2-40B4-BE49-F238E27FC236}">
                <a16:creationId xmlns:a16="http://schemas.microsoft.com/office/drawing/2014/main" id="{55F1FA56-9601-4763-B786-99C4439706F6}"/>
              </a:ext>
            </a:extLst>
          </p:cNvPr>
          <p:cNvGrpSpPr/>
          <p:nvPr/>
        </p:nvGrpSpPr>
        <p:grpSpPr>
          <a:xfrm rot="16200000">
            <a:off x="9607977" y="1726878"/>
            <a:ext cx="2249793" cy="494044"/>
            <a:chOff x="1081970" y="3224894"/>
            <a:chExt cx="2349551" cy="408215"/>
          </a:xfrm>
          <a:blipFill>
            <a:blip r:embed="rId4"/>
            <a:tile tx="0" ty="0" sx="100000" sy="100000" flip="none" algn="tl"/>
          </a:blipFill>
        </p:grpSpPr>
        <p:sp>
          <p:nvSpPr>
            <p:cNvPr id="155" name="Rectangle 154">
              <a:extLst>
                <a:ext uri="{FF2B5EF4-FFF2-40B4-BE49-F238E27FC236}">
                  <a16:creationId xmlns:a16="http://schemas.microsoft.com/office/drawing/2014/main" id="{8402B174-61A7-462F-8AD4-978E873E6FF7}"/>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58" name="Oval 157">
              <a:extLst>
                <a:ext uri="{FF2B5EF4-FFF2-40B4-BE49-F238E27FC236}">
                  <a16:creationId xmlns:a16="http://schemas.microsoft.com/office/drawing/2014/main" id="{CCE84344-9CDA-463C-86E6-2896C192D333}"/>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9" name="Oval 158">
              <a:extLst>
                <a:ext uri="{FF2B5EF4-FFF2-40B4-BE49-F238E27FC236}">
                  <a16:creationId xmlns:a16="http://schemas.microsoft.com/office/drawing/2014/main" id="{FBED4BBE-9D7A-47E8-AF85-C0106619B1F3}"/>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9" name="Oval 168">
              <a:extLst>
                <a:ext uri="{FF2B5EF4-FFF2-40B4-BE49-F238E27FC236}">
                  <a16:creationId xmlns:a16="http://schemas.microsoft.com/office/drawing/2014/main" id="{03DF41DD-1959-4809-A313-9B08E924925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0" name="Oval 169">
              <a:extLst>
                <a:ext uri="{FF2B5EF4-FFF2-40B4-BE49-F238E27FC236}">
                  <a16:creationId xmlns:a16="http://schemas.microsoft.com/office/drawing/2014/main" id="{72A9B134-BEF5-4B11-8124-D416C4906EDA}"/>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1" name="Oval 170">
              <a:extLst>
                <a:ext uri="{FF2B5EF4-FFF2-40B4-BE49-F238E27FC236}">
                  <a16:creationId xmlns:a16="http://schemas.microsoft.com/office/drawing/2014/main" id="{153D7CB6-42F0-4606-BD89-1E7A36F3A227}"/>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2" name="Oval 171">
              <a:extLst>
                <a:ext uri="{FF2B5EF4-FFF2-40B4-BE49-F238E27FC236}">
                  <a16:creationId xmlns:a16="http://schemas.microsoft.com/office/drawing/2014/main" id="{FCE1AA4D-CF71-43B1-B8BB-132A65A301CD}"/>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3" name="Oval 172">
              <a:extLst>
                <a:ext uri="{FF2B5EF4-FFF2-40B4-BE49-F238E27FC236}">
                  <a16:creationId xmlns:a16="http://schemas.microsoft.com/office/drawing/2014/main" id="{78DBB1DF-4461-41A4-8970-A5689767710F}"/>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4" name="Oval 173">
              <a:extLst>
                <a:ext uri="{FF2B5EF4-FFF2-40B4-BE49-F238E27FC236}">
                  <a16:creationId xmlns:a16="http://schemas.microsoft.com/office/drawing/2014/main" id="{ACA1E5CF-C7F3-4B2B-9E75-38C21F3CF685}"/>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5" name="Oval 174">
              <a:extLst>
                <a:ext uri="{FF2B5EF4-FFF2-40B4-BE49-F238E27FC236}">
                  <a16:creationId xmlns:a16="http://schemas.microsoft.com/office/drawing/2014/main" id="{3A080BBE-0BB1-44B2-A905-885837EE7FC0}"/>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5" name="Oval 184">
              <a:extLst>
                <a:ext uri="{FF2B5EF4-FFF2-40B4-BE49-F238E27FC236}">
                  <a16:creationId xmlns:a16="http://schemas.microsoft.com/office/drawing/2014/main" id="{8DE73EEC-CEC5-4772-B09D-A3681806EFFF}"/>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0" name="Oval 189">
              <a:extLst>
                <a:ext uri="{FF2B5EF4-FFF2-40B4-BE49-F238E27FC236}">
                  <a16:creationId xmlns:a16="http://schemas.microsoft.com/office/drawing/2014/main" id="{6D69F7B4-EFBC-4CEC-822B-B6AA458B6273}"/>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4" name="Oval 193">
              <a:extLst>
                <a:ext uri="{FF2B5EF4-FFF2-40B4-BE49-F238E27FC236}">
                  <a16:creationId xmlns:a16="http://schemas.microsoft.com/office/drawing/2014/main" id="{E96EC605-45D1-47E2-A8C4-F9917BC46695}"/>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5" name="Oval 194">
              <a:extLst>
                <a:ext uri="{FF2B5EF4-FFF2-40B4-BE49-F238E27FC236}">
                  <a16:creationId xmlns:a16="http://schemas.microsoft.com/office/drawing/2014/main" id="{23A9B97B-59ED-43FA-B6A6-95AA3494E0EF}"/>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6" name="Oval 195">
              <a:extLst>
                <a:ext uri="{FF2B5EF4-FFF2-40B4-BE49-F238E27FC236}">
                  <a16:creationId xmlns:a16="http://schemas.microsoft.com/office/drawing/2014/main" id="{F69E7A23-ABDC-4CF5-8DB5-7F6C3C14E5D3}"/>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7" name="Oval 196">
              <a:extLst>
                <a:ext uri="{FF2B5EF4-FFF2-40B4-BE49-F238E27FC236}">
                  <a16:creationId xmlns:a16="http://schemas.microsoft.com/office/drawing/2014/main" id="{FCE5120F-6C4A-45E0-BAFD-C7DFC348DE8D}"/>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8" name="Oval 197">
              <a:extLst>
                <a:ext uri="{FF2B5EF4-FFF2-40B4-BE49-F238E27FC236}">
                  <a16:creationId xmlns:a16="http://schemas.microsoft.com/office/drawing/2014/main" id="{0E25659A-385F-4E07-9931-9AE71507D846}"/>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9" name="Oval 198">
              <a:extLst>
                <a:ext uri="{FF2B5EF4-FFF2-40B4-BE49-F238E27FC236}">
                  <a16:creationId xmlns:a16="http://schemas.microsoft.com/office/drawing/2014/main" id="{232A7034-A33B-4731-AE1A-1ED7C9A2E45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0" name="Oval 199">
              <a:extLst>
                <a:ext uri="{FF2B5EF4-FFF2-40B4-BE49-F238E27FC236}">
                  <a16:creationId xmlns:a16="http://schemas.microsoft.com/office/drawing/2014/main" id="{19BFD89D-C0E2-4771-876F-6B75573C1941}"/>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1" name="Oval 200">
              <a:extLst>
                <a:ext uri="{FF2B5EF4-FFF2-40B4-BE49-F238E27FC236}">
                  <a16:creationId xmlns:a16="http://schemas.microsoft.com/office/drawing/2014/main" id="{F5A8D65B-57A3-4588-A2F6-1F6D03A7AEBA}"/>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4"/>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34</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4"/>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1752929"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138" name="Group 137">
            <a:extLst>
              <a:ext uri="{FF2B5EF4-FFF2-40B4-BE49-F238E27FC236}">
                <a16:creationId xmlns:a16="http://schemas.microsoft.com/office/drawing/2014/main" id="{808B5544-8808-401E-B0DD-D796EF9CFEDE}"/>
              </a:ext>
            </a:extLst>
          </p:cNvPr>
          <p:cNvGrpSpPr/>
          <p:nvPr/>
        </p:nvGrpSpPr>
        <p:grpSpPr>
          <a:xfrm rot="16200000" flipH="1" flipV="1">
            <a:off x="5828634" y="3741014"/>
            <a:ext cx="781704" cy="952202"/>
            <a:chOff x="5959280" y="1736213"/>
            <a:chExt cx="569728" cy="482775"/>
          </a:xfrm>
        </p:grpSpPr>
        <p:sp>
          <p:nvSpPr>
            <p:cNvPr id="139" name="Freeform: Shape 42">
              <a:extLst>
                <a:ext uri="{FF2B5EF4-FFF2-40B4-BE49-F238E27FC236}">
                  <a16:creationId xmlns:a16="http://schemas.microsoft.com/office/drawing/2014/main" id="{94F770FB-27C6-4547-8606-B44AE35F713E}"/>
                </a:ext>
              </a:extLst>
            </p:cNvPr>
            <p:cNvSpPr/>
            <p:nvPr/>
          </p:nvSpPr>
          <p:spPr>
            <a:xfrm rot="16200000">
              <a:off x="5818455" y="1877038"/>
              <a:ext cx="452141" cy="170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60698"/>
                <a:gd name="connsiteX1" fmla="*/ 97723 w 2280331"/>
                <a:gd name="connsiteY1" fmla="*/ 333916 h 460698"/>
                <a:gd name="connsiteX2" fmla="*/ 509551 w 2280331"/>
                <a:gd name="connsiteY2" fmla="*/ 300147 h 460698"/>
                <a:gd name="connsiteX3" fmla="*/ 837619 w 2280331"/>
                <a:gd name="connsiteY3" fmla="*/ 345123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884641 w 2280331"/>
                <a:gd name="connsiteY6" fmla="*/ 321087 h 548352"/>
                <a:gd name="connsiteX7" fmla="*/ 2247609 w 2280331"/>
                <a:gd name="connsiteY7" fmla="*/ 321087 h 548352"/>
                <a:gd name="connsiteX8" fmla="*/ 2240629 w 2280331"/>
                <a:gd name="connsiteY8" fmla="*/ 76782 h 548352"/>
                <a:gd name="connsiteX0" fmla="*/ 0 w 2280331"/>
                <a:gd name="connsiteY0" fmla="*/ 0 h 548352"/>
                <a:gd name="connsiteX1" fmla="*/ 97723 w 2280331"/>
                <a:gd name="connsiteY1" fmla="*/ 333916 h 548352"/>
                <a:gd name="connsiteX2" fmla="*/ 509552 w 2280331"/>
                <a:gd name="connsiteY2" fmla="*/ 548338 h 548352"/>
                <a:gd name="connsiteX3" fmla="*/ 837619 w 2280331"/>
                <a:gd name="connsiteY3" fmla="*/ 345123 h 548352"/>
                <a:gd name="connsiteX4" fmla="*/ 1263407 w 2280331"/>
                <a:gd name="connsiteY4" fmla="*/ 314107 h 548352"/>
                <a:gd name="connsiteX5" fmla="*/ 1577514 w 2280331"/>
                <a:gd name="connsiteY5" fmla="*/ 460690 h 548352"/>
                <a:gd name="connsiteX6" fmla="*/ 1909252 w 2280331"/>
                <a:gd name="connsiteY6" fmla="*/ 501589 h 548352"/>
                <a:gd name="connsiteX7" fmla="*/ 2247609 w 2280331"/>
                <a:gd name="connsiteY7" fmla="*/ 321087 h 548352"/>
                <a:gd name="connsiteX8" fmla="*/ 2240629 w 2280331"/>
                <a:gd name="connsiteY8" fmla="*/ 76782 h 54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48352">
                  <a:moveTo>
                    <a:pt x="0" y="0"/>
                  </a:moveTo>
                  <a:cubicBezTo>
                    <a:pt x="6398" y="198353"/>
                    <a:pt x="12798" y="242526"/>
                    <a:pt x="97723" y="333916"/>
                  </a:cubicBezTo>
                  <a:cubicBezTo>
                    <a:pt x="182648" y="425306"/>
                    <a:pt x="386236" y="546470"/>
                    <a:pt x="509552" y="548338"/>
                  </a:cubicBezTo>
                  <a:cubicBezTo>
                    <a:pt x="632868" y="550206"/>
                    <a:pt x="711977" y="384161"/>
                    <a:pt x="837619" y="345123"/>
                  </a:cubicBezTo>
                  <a:cubicBezTo>
                    <a:pt x="963261" y="306085"/>
                    <a:pt x="1140091" y="294846"/>
                    <a:pt x="1263407" y="314107"/>
                  </a:cubicBezTo>
                  <a:cubicBezTo>
                    <a:pt x="1386723" y="333368"/>
                    <a:pt x="1469873" y="429443"/>
                    <a:pt x="1577514" y="460690"/>
                  </a:cubicBezTo>
                  <a:cubicBezTo>
                    <a:pt x="1685155" y="491937"/>
                    <a:pt x="1797570" y="524856"/>
                    <a:pt x="1909252" y="501589"/>
                  </a:cubicBezTo>
                  <a:cubicBezTo>
                    <a:pt x="2020934" y="478322"/>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0" name="Freeform: Shape 42">
              <a:extLst>
                <a:ext uri="{FF2B5EF4-FFF2-40B4-BE49-F238E27FC236}">
                  <a16:creationId xmlns:a16="http://schemas.microsoft.com/office/drawing/2014/main" id="{ED5E8B17-112A-447B-9A42-18FB94A0F695}"/>
                </a:ext>
              </a:extLst>
            </p:cNvPr>
            <p:cNvSpPr/>
            <p:nvPr/>
          </p:nvSpPr>
          <p:spPr>
            <a:xfrm rot="16200000">
              <a:off x="6233656" y="1923636"/>
              <a:ext cx="471001" cy="11970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84801"/>
                <a:gd name="connsiteX1" fmla="*/ 425431 w 2530866"/>
                <a:gd name="connsiteY1" fmla="*/ 66518 h 384801"/>
                <a:gd name="connsiteX2" fmla="*/ 857747 w 2530866"/>
                <a:gd name="connsiteY2" fmla="*/ 183786 h 384801"/>
                <a:gd name="connsiteX3" fmla="*/ 1146421 w 2530866"/>
                <a:gd name="connsiteY3" fmla="*/ 330109 h 384801"/>
                <a:gd name="connsiteX4" fmla="*/ 1571499 w 2530866"/>
                <a:gd name="connsiteY4" fmla="*/ 224138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29799"/>
                <a:gd name="connsiteY0" fmla="*/ 160682 h 384991"/>
                <a:gd name="connsiteX1" fmla="*/ 425431 w 2529799"/>
                <a:gd name="connsiteY1" fmla="*/ 66518 h 384991"/>
                <a:gd name="connsiteX2" fmla="*/ 857747 w 2529799"/>
                <a:gd name="connsiteY2" fmla="*/ 183786 h 384991"/>
                <a:gd name="connsiteX3" fmla="*/ 1146421 w 2529799"/>
                <a:gd name="connsiteY3" fmla="*/ 330109 h 384991"/>
                <a:gd name="connsiteX4" fmla="*/ 1571499 w 2529799"/>
                <a:gd name="connsiteY4" fmla="*/ 224138 h 384991"/>
                <a:gd name="connsiteX5" fmla="*/ 1864264 w 2529799"/>
                <a:gd name="connsiteY5" fmla="*/ 383907 h 384991"/>
                <a:gd name="connsiteX6" fmla="*/ 2171387 w 2529799"/>
                <a:gd name="connsiteY6" fmla="*/ 283890 h 384991"/>
                <a:gd name="connsiteX7" fmla="*/ 2183723 w 2529799"/>
                <a:gd name="connsiteY7" fmla="*/ 88100 h 384991"/>
                <a:gd name="connsiteX8" fmla="*/ 2527379 w 2529799"/>
                <a:gd name="connsiteY8" fmla="*/ -1 h 38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799" h="384991">
                  <a:moveTo>
                    <a:pt x="0" y="160682"/>
                  </a:moveTo>
                  <a:cubicBezTo>
                    <a:pt x="6398" y="359035"/>
                    <a:pt x="282473" y="62667"/>
                    <a:pt x="425431" y="66518"/>
                  </a:cubicBezTo>
                  <a:cubicBezTo>
                    <a:pt x="568389" y="70369"/>
                    <a:pt x="737582" y="139854"/>
                    <a:pt x="857747" y="183786"/>
                  </a:cubicBezTo>
                  <a:cubicBezTo>
                    <a:pt x="977912" y="227718"/>
                    <a:pt x="1027462" y="323384"/>
                    <a:pt x="1146421" y="330109"/>
                  </a:cubicBezTo>
                  <a:cubicBezTo>
                    <a:pt x="1265380" y="336834"/>
                    <a:pt x="1451858" y="215172"/>
                    <a:pt x="1571499" y="224138"/>
                  </a:cubicBezTo>
                  <a:cubicBezTo>
                    <a:pt x="1691140" y="233104"/>
                    <a:pt x="1764283" y="373948"/>
                    <a:pt x="1864264" y="383907"/>
                  </a:cubicBezTo>
                  <a:cubicBezTo>
                    <a:pt x="1964245" y="393866"/>
                    <a:pt x="2118144" y="333191"/>
                    <a:pt x="2171387" y="283890"/>
                  </a:cubicBezTo>
                  <a:cubicBezTo>
                    <a:pt x="2224630" y="234589"/>
                    <a:pt x="2124392" y="128818"/>
                    <a:pt x="2183723" y="88100"/>
                  </a:cubicBezTo>
                  <a:cubicBezTo>
                    <a:pt x="2243054" y="4738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37" name="Isosceles Triangle 136">
            <a:extLst>
              <a:ext uri="{FF2B5EF4-FFF2-40B4-BE49-F238E27FC236}">
                <a16:creationId xmlns:a16="http://schemas.microsoft.com/office/drawing/2014/main" id="{E485265A-B612-4F33-B832-B84A627B171D}"/>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sp>
        <p:nvSpPr>
          <p:cNvPr id="141" name="Freeform: Shape 140">
            <a:extLst>
              <a:ext uri="{FF2B5EF4-FFF2-40B4-BE49-F238E27FC236}">
                <a16:creationId xmlns:a16="http://schemas.microsoft.com/office/drawing/2014/main" id="{E7BA78C9-FFAC-4334-BC42-D6B40A865EE4}"/>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39AD12F5-3284-42DD-8FE2-3354C6516302}"/>
              </a:ext>
            </a:extLst>
          </p:cNvPr>
          <p:cNvGrpSpPr/>
          <p:nvPr/>
        </p:nvGrpSpPr>
        <p:grpSpPr>
          <a:xfrm>
            <a:off x="5708138" y="1348891"/>
            <a:ext cx="3775276" cy="988536"/>
            <a:chOff x="5708138" y="1348891"/>
            <a:chExt cx="3775276" cy="988536"/>
          </a:xfrm>
        </p:grpSpPr>
        <p:grpSp>
          <p:nvGrpSpPr>
            <p:cNvPr id="150" name="Group 149">
              <a:extLst>
                <a:ext uri="{FF2B5EF4-FFF2-40B4-BE49-F238E27FC236}">
                  <a16:creationId xmlns:a16="http://schemas.microsoft.com/office/drawing/2014/main" id="{6962CE3D-E49D-4559-B6F8-F3891234E3FD}"/>
                </a:ext>
              </a:extLst>
            </p:cNvPr>
            <p:cNvGrpSpPr/>
            <p:nvPr/>
          </p:nvGrpSpPr>
          <p:grpSpPr>
            <a:xfrm rot="10800000" flipH="1" flipV="1">
              <a:off x="5708138" y="1348891"/>
              <a:ext cx="787244" cy="952202"/>
              <a:chOff x="5959278" y="1736214"/>
              <a:chExt cx="573766" cy="482775"/>
            </a:xfrm>
          </p:grpSpPr>
          <p:sp>
            <p:nvSpPr>
              <p:cNvPr id="167" name="Freeform: Shape 42">
                <a:extLst>
                  <a:ext uri="{FF2B5EF4-FFF2-40B4-BE49-F238E27FC236}">
                    <a16:creationId xmlns:a16="http://schemas.microsoft.com/office/drawing/2014/main" id="{6BECC7D1-F18C-433F-9E19-DAAFF3EB55D2}"/>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8" name="Freeform: Shape 42">
                <a:extLst>
                  <a:ext uri="{FF2B5EF4-FFF2-40B4-BE49-F238E27FC236}">
                    <a16:creationId xmlns:a16="http://schemas.microsoft.com/office/drawing/2014/main" id="{A0B45887-7E26-4D9C-ACD0-9726ECB82F85}"/>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51" name="Group 150">
              <a:extLst>
                <a:ext uri="{FF2B5EF4-FFF2-40B4-BE49-F238E27FC236}">
                  <a16:creationId xmlns:a16="http://schemas.microsoft.com/office/drawing/2014/main" id="{2476AF68-4346-449F-98ED-BB452CB5AFD8}"/>
                </a:ext>
              </a:extLst>
            </p:cNvPr>
            <p:cNvGrpSpPr/>
            <p:nvPr/>
          </p:nvGrpSpPr>
          <p:grpSpPr>
            <a:xfrm rot="10800000" flipH="1" flipV="1">
              <a:off x="7408889" y="1369790"/>
              <a:ext cx="760883" cy="952200"/>
              <a:chOff x="5959278" y="1736214"/>
              <a:chExt cx="554553" cy="482774"/>
            </a:xfrm>
          </p:grpSpPr>
          <p:sp>
            <p:nvSpPr>
              <p:cNvPr id="165" name="Freeform: Shape 42">
                <a:extLst>
                  <a:ext uri="{FF2B5EF4-FFF2-40B4-BE49-F238E27FC236}">
                    <a16:creationId xmlns:a16="http://schemas.microsoft.com/office/drawing/2014/main" id="{7178D2DC-82D8-400E-8C16-375A0CCCCE6D}"/>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6" name="Freeform: Shape 42">
                <a:extLst>
                  <a:ext uri="{FF2B5EF4-FFF2-40B4-BE49-F238E27FC236}">
                    <a16:creationId xmlns:a16="http://schemas.microsoft.com/office/drawing/2014/main" id="{2384D7E1-D743-4D1C-998A-E7E28CDC1DAA}"/>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62" name="Group 161">
              <a:extLst>
                <a:ext uri="{FF2B5EF4-FFF2-40B4-BE49-F238E27FC236}">
                  <a16:creationId xmlns:a16="http://schemas.microsoft.com/office/drawing/2014/main" id="{3C3E933E-86F8-4889-83A6-9FB6A67E4F80}"/>
                </a:ext>
              </a:extLst>
            </p:cNvPr>
            <p:cNvGrpSpPr/>
            <p:nvPr/>
          </p:nvGrpSpPr>
          <p:grpSpPr>
            <a:xfrm rot="10800000" flipH="1" flipV="1">
              <a:off x="8722528" y="1385225"/>
              <a:ext cx="760886" cy="952202"/>
              <a:chOff x="5959278" y="1736214"/>
              <a:chExt cx="554555" cy="482775"/>
            </a:xfrm>
          </p:grpSpPr>
          <p:sp>
            <p:nvSpPr>
              <p:cNvPr id="163" name="Freeform: Shape 42">
                <a:extLst>
                  <a:ext uri="{FF2B5EF4-FFF2-40B4-BE49-F238E27FC236}">
                    <a16:creationId xmlns:a16="http://schemas.microsoft.com/office/drawing/2014/main" id="{825A00A2-78D8-4FF3-BE12-BFB65700A9B6}"/>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4" name="Freeform: Shape 42">
                <a:extLst>
                  <a:ext uri="{FF2B5EF4-FFF2-40B4-BE49-F238E27FC236}">
                    <a16:creationId xmlns:a16="http://schemas.microsoft.com/office/drawing/2014/main" id="{EB08A085-8F82-4017-9E09-F8423BBE2E72}"/>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176" name="Group 175">
            <a:extLst>
              <a:ext uri="{FF2B5EF4-FFF2-40B4-BE49-F238E27FC236}">
                <a16:creationId xmlns:a16="http://schemas.microsoft.com/office/drawing/2014/main" id="{A5222AC1-845A-4213-9A1D-0AD19897D6D4}"/>
              </a:ext>
            </a:extLst>
          </p:cNvPr>
          <p:cNvGrpSpPr/>
          <p:nvPr/>
        </p:nvGrpSpPr>
        <p:grpSpPr>
          <a:xfrm>
            <a:off x="5786803" y="1204705"/>
            <a:ext cx="4400888" cy="1260721"/>
            <a:chOff x="5786803" y="1204705"/>
            <a:chExt cx="4400888" cy="1260721"/>
          </a:xfrm>
        </p:grpSpPr>
        <p:grpSp>
          <p:nvGrpSpPr>
            <p:cNvPr id="177" name="Group 176">
              <a:extLst>
                <a:ext uri="{FF2B5EF4-FFF2-40B4-BE49-F238E27FC236}">
                  <a16:creationId xmlns:a16="http://schemas.microsoft.com/office/drawing/2014/main" id="{053C6DE2-8C3C-4DCD-9146-33F902C81744}"/>
                </a:ext>
              </a:extLst>
            </p:cNvPr>
            <p:cNvGrpSpPr/>
            <p:nvPr/>
          </p:nvGrpSpPr>
          <p:grpSpPr>
            <a:xfrm flipH="1" flipV="1">
              <a:off x="6985228" y="1346819"/>
              <a:ext cx="892270" cy="981850"/>
              <a:chOff x="5765747" y="1736536"/>
              <a:chExt cx="567023" cy="452141"/>
            </a:xfrm>
          </p:grpSpPr>
          <p:sp>
            <p:nvSpPr>
              <p:cNvPr id="188" name="Freeform: Shape 42">
                <a:extLst>
                  <a:ext uri="{FF2B5EF4-FFF2-40B4-BE49-F238E27FC236}">
                    <a16:creationId xmlns:a16="http://schemas.microsoft.com/office/drawing/2014/main" id="{2A35C68C-17FB-4629-8D22-220F275ADDBA}"/>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9" name="Freeform: Shape 42">
                <a:extLst>
                  <a:ext uri="{FF2B5EF4-FFF2-40B4-BE49-F238E27FC236}">
                    <a16:creationId xmlns:a16="http://schemas.microsoft.com/office/drawing/2014/main" id="{17A95477-20DE-4691-8F62-DB1048E51B2E}"/>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78" name="Group 177">
              <a:extLst>
                <a:ext uri="{FF2B5EF4-FFF2-40B4-BE49-F238E27FC236}">
                  <a16:creationId xmlns:a16="http://schemas.microsoft.com/office/drawing/2014/main" id="{A0471D11-FCAA-42D7-BDBF-39B733432E8E}"/>
                </a:ext>
              </a:extLst>
            </p:cNvPr>
            <p:cNvGrpSpPr/>
            <p:nvPr/>
          </p:nvGrpSpPr>
          <p:grpSpPr>
            <a:xfrm>
              <a:off x="9210970" y="1416599"/>
              <a:ext cx="478827" cy="919567"/>
              <a:chOff x="4853481" y="814147"/>
              <a:chExt cx="157184" cy="210591"/>
            </a:xfrm>
          </p:grpSpPr>
          <p:sp>
            <p:nvSpPr>
              <p:cNvPr id="183" name="Freeform: Shape 42">
                <a:extLst>
                  <a:ext uri="{FF2B5EF4-FFF2-40B4-BE49-F238E27FC236}">
                    <a16:creationId xmlns:a16="http://schemas.microsoft.com/office/drawing/2014/main" id="{04C5DF13-5814-4D2C-AC38-1B366B88EDDD}"/>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4" name="Freeform: Shape 42">
                <a:extLst>
                  <a:ext uri="{FF2B5EF4-FFF2-40B4-BE49-F238E27FC236}">
                    <a16:creationId xmlns:a16="http://schemas.microsoft.com/office/drawing/2014/main" id="{8314BFA6-0605-4F1B-B621-414F0791EE99}"/>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179" name="Straight Connector 178">
              <a:extLst>
                <a:ext uri="{FF2B5EF4-FFF2-40B4-BE49-F238E27FC236}">
                  <a16:creationId xmlns:a16="http://schemas.microsoft.com/office/drawing/2014/main" id="{2670163E-56F6-4841-970B-B3E89716F5CC}"/>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99CF8F7-2932-44F7-BEB8-C11FCC38BA99}"/>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1" name="Isosceles Triangle 180">
              <a:extLst>
                <a:ext uri="{FF2B5EF4-FFF2-40B4-BE49-F238E27FC236}">
                  <a16:creationId xmlns:a16="http://schemas.microsoft.com/office/drawing/2014/main" id="{94941453-A6E7-4974-AC4C-FFB813E9C0A9}"/>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2" name="Isosceles Triangle 181">
              <a:extLst>
                <a:ext uri="{FF2B5EF4-FFF2-40B4-BE49-F238E27FC236}">
                  <a16:creationId xmlns:a16="http://schemas.microsoft.com/office/drawing/2014/main" id="{CA15883D-C727-43F2-929A-2593D460EBA6}"/>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202" name="Group 201">
            <a:extLst>
              <a:ext uri="{FF2B5EF4-FFF2-40B4-BE49-F238E27FC236}">
                <a16:creationId xmlns:a16="http://schemas.microsoft.com/office/drawing/2014/main" id="{3DA6C0C9-B927-4326-B89C-16EC03EE239D}"/>
              </a:ext>
            </a:extLst>
          </p:cNvPr>
          <p:cNvGrpSpPr/>
          <p:nvPr/>
        </p:nvGrpSpPr>
        <p:grpSpPr>
          <a:xfrm rot="16200000" flipH="1" flipV="1">
            <a:off x="5809014" y="2559279"/>
            <a:ext cx="787246" cy="952202"/>
            <a:chOff x="5959279" y="1736213"/>
            <a:chExt cx="573767" cy="482775"/>
          </a:xfrm>
        </p:grpSpPr>
        <p:sp>
          <p:nvSpPr>
            <p:cNvPr id="203" name="Freeform: Shape 42">
              <a:extLst>
                <a:ext uri="{FF2B5EF4-FFF2-40B4-BE49-F238E27FC236}">
                  <a16:creationId xmlns:a16="http://schemas.microsoft.com/office/drawing/2014/main" id="{5B885CEA-A26F-492D-953E-868882545003}"/>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4" name="Freeform: Shape 42">
              <a:extLst>
                <a:ext uri="{FF2B5EF4-FFF2-40B4-BE49-F238E27FC236}">
                  <a16:creationId xmlns:a16="http://schemas.microsoft.com/office/drawing/2014/main" id="{D1877C08-55B6-4B82-A91A-F997F2601F9E}"/>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9" name="Freeform 52">
            <a:extLst>
              <a:ext uri="{FF2B5EF4-FFF2-40B4-BE49-F238E27FC236}">
                <a16:creationId xmlns:a16="http://schemas.microsoft.com/office/drawing/2014/main" id="{AE80EC01-FC42-4441-9291-2F6BB12AC269}"/>
              </a:ext>
            </a:extLst>
          </p:cNvPr>
          <p:cNvSpPr/>
          <p:nvPr/>
        </p:nvSpPr>
        <p:spPr>
          <a:xfrm rot="14460644" flipH="1" flipV="1">
            <a:off x="10623603" y="1962947"/>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w="76200">
            <a:solidFill>
              <a:srgbClr val="FFC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210" name="TextBox 209">
            <a:extLst>
              <a:ext uri="{FF2B5EF4-FFF2-40B4-BE49-F238E27FC236}">
                <a16:creationId xmlns:a16="http://schemas.microsoft.com/office/drawing/2014/main" id="{58A50855-EBC2-409E-862D-C9C4F9218A90}"/>
              </a:ext>
            </a:extLst>
          </p:cNvPr>
          <p:cNvSpPr txBox="1"/>
          <p:nvPr/>
        </p:nvSpPr>
        <p:spPr>
          <a:xfrm>
            <a:off x="10708738" y="2373729"/>
            <a:ext cx="1475368" cy="369332"/>
          </a:xfrm>
          <a:prstGeom prst="rect">
            <a:avLst/>
          </a:prstGeom>
          <a:noFill/>
        </p:spPr>
        <p:txBody>
          <a:bodyPr wrap="square" rtlCol="1">
            <a:spAutoFit/>
          </a:bodyPr>
          <a:lstStyle/>
          <a:p>
            <a:pPr algn="ctr"/>
            <a:r>
              <a:rPr lang="en-US" b="1" dirty="0">
                <a:solidFill>
                  <a:srgbClr val="FFC000"/>
                </a:solidFill>
                <a:latin typeface="+mn-lt"/>
              </a:rPr>
              <a:t>Focus</a:t>
            </a:r>
            <a:endParaRPr lang="he-IL" b="1" dirty="0">
              <a:solidFill>
                <a:srgbClr val="FFC000"/>
              </a:solidFill>
              <a:latin typeface="+mn-lt"/>
            </a:endParaRPr>
          </a:p>
        </p:txBody>
      </p:sp>
      <p:pic>
        <p:nvPicPr>
          <p:cNvPr id="233" name="Picture 232">
            <a:extLst>
              <a:ext uri="{FF2B5EF4-FFF2-40B4-BE49-F238E27FC236}">
                <a16:creationId xmlns:a16="http://schemas.microsoft.com/office/drawing/2014/main" id="{D7579E33-7512-4D1E-B7B5-316387ED43E2}"/>
              </a:ext>
            </a:extLst>
          </p:cNvPr>
          <p:cNvPicPr>
            <a:picLocks noChangeAspect="1"/>
          </p:cNvPicPr>
          <p:nvPr/>
        </p:nvPicPr>
        <p:blipFill rotWithShape="1">
          <a:blip r:embed="rId5"/>
          <a:srcRect l="27703" t="30505" r="20793" b="16808"/>
          <a:stretch/>
        </p:blipFill>
        <p:spPr>
          <a:xfrm>
            <a:off x="3924403" y="2700380"/>
            <a:ext cx="1353312" cy="1353937"/>
          </a:xfrm>
          <a:prstGeom prst="rect">
            <a:avLst/>
          </a:prstGeom>
          <a:ln w="19050">
            <a:noFill/>
          </a:ln>
        </p:spPr>
      </p:pic>
      <p:grpSp>
        <p:nvGrpSpPr>
          <p:cNvPr id="227" name="Group 226">
            <a:extLst>
              <a:ext uri="{FF2B5EF4-FFF2-40B4-BE49-F238E27FC236}">
                <a16:creationId xmlns:a16="http://schemas.microsoft.com/office/drawing/2014/main" id="{9D9E9802-0317-4C38-B3FE-B09F9F870D9C}"/>
              </a:ext>
            </a:extLst>
          </p:cNvPr>
          <p:cNvGrpSpPr/>
          <p:nvPr/>
        </p:nvGrpSpPr>
        <p:grpSpPr>
          <a:xfrm>
            <a:off x="624014" y="582338"/>
            <a:ext cx="1941659" cy="2634457"/>
            <a:chOff x="699028" y="2620283"/>
            <a:chExt cx="2195785" cy="3179674"/>
          </a:xfrm>
        </p:grpSpPr>
        <p:pic>
          <p:nvPicPr>
            <p:cNvPr id="228" name="Picture 227">
              <a:extLst>
                <a:ext uri="{FF2B5EF4-FFF2-40B4-BE49-F238E27FC236}">
                  <a16:creationId xmlns:a16="http://schemas.microsoft.com/office/drawing/2014/main" id="{C9A84CD3-199A-42E1-8845-D94B9DC2038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75000" contrast="-29000"/>
                      </a14:imgEffect>
                    </a14:imgLayer>
                  </a14:imgProps>
                </a:ext>
                <a:ext uri="{28A0092B-C50C-407E-A947-70E740481C1C}">
                  <a14:useLocalDpi xmlns:a14="http://schemas.microsoft.com/office/drawing/2010/main" val="0"/>
                </a:ext>
              </a:extLst>
            </a:blip>
            <a:srcRect l="27685" r="20210"/>
            <a:stretch/>
          </p:blipFill>
          <p:spPr>
            <a:xfrm>
              <a:off x="699028" y="2644664"/>
              <a:ext cx="2195785" cy="3155293"/>
            </a:xfrm>
            <a:prstGeom prst="rect">
              <a:avLst/>
            </a:prstGeom>
          </p:spPr>
        </p:pic>
        <p:sp>
          <p:nvSpPr>
            <p:cNvPr id="229" name="TextBox 228">
              <a:extLst>
                <a:ext uri="{FF2B5EF4-FFF2-40B4-BE49-F238E27FC236}">
                  <a16:creationId xmlns:a16="http://schemas.microsoft.com/office/drawing/2014/main" id="{41CC4CB0-B79B-4E09-97C3-C243B77C1444}"/>
                </a:ext>
              </a:extLst>
            </p:cNvPr>
            <p:cNvSpPr txBox="1"/>
            <p:nvPr/>
          </p:nvSpPr>
          <p:spPr>
            <a:xfrm>
              <a:off x="920305" y="2620283"/>
              <a:ext cx="1733548" cy="1538883"/>
            </a:xfrm>
            <a:prstGeom prst="rect">
              <a:avLst/>
            </a:prstGeom>
            <a:noFill/>
          </p:spPr>
          <p:txBody>
            <a:bodyPr wrap="square" rtlCol="0">
              <a:spAutoFit/>
            </a:bodyPr>
            <a:lstStyle/>
            <a:p>
              <a:pPr algn="ctr"/>
              <a:endParaRPr lang="en-US" sz="2200" b="1" dirty="0">
                <a:latin typeface="+mn-lt"/>
              </a:endParaRPr>
            </a:p>
            <a:p>
              <a:pPr algn="ctr"/>
              <a:r>
                <a:rPr lang="en-US" sz="2400" b="1" dirty="0">
                  <a:latin typeface="+mn-lt"/>
                </a:rPr>
                <a:t>Control correction element</a:t>
              </a:r>
            </a:p>
          </p:txBody>
        </p:sp>
      </p:grpSp>
      <p:sp>
        <p:nvSpPr>
          <p:cNvPr id="129" name="TextBox 128">
            <a:extLst>
              <a:ext uri="{FF2B5EF4-FFF2-40B4-BE49-F238E27FC236}">
                <a16:creationId xmlns:a16="http://schemas.microsoft.com/office/drawing/2014/main" id="{37D06D45-6BE5-483B-8666-AF8AAF4CDDAF}"/>
              </a:ext>
            </a:extLst>
          </p:cNvPr>
          <p:cNvSpPr txBox="1"/>
          <p:nvPr/>
        </p:nvSpPr>
        <p:spPr>
          <a:xfrm>
            <a:off x="3839676" y="2649050"/>
            <a:ext cx="1752929" cy="307777"/>
          </a:xfrm>
          <a:prstGeom prst="rect">
            <a:avLst/>
          </a:prstGeom>
          <a:noFill/>
        </p:spPr>
        <p:txBody>
          <a:bodyPr wrap="square" rtlCol="1">
            <a:spAutoFit/>
          </a:bodyPr>
          <a:lstStyle/>
          <a:p>
            <a:r>
              <a:rPr lang="en-US" sz="1400" b="1" dirty="0">
                <a:solidFill>
                  <a:srgbClr val="FFC000"/>
                </a:solidFill>
              </a:rPr>
              <a:t>Excitation wave</a:t>
            </a:r>
          </a:p>
        </p:txBody>
      </p:sp>
      <p:sp>
        <p:nvSpPr>
          <p:cNvPr id="130" name="TextBox 129">
            <a:extLst>
              <a:ext uri="{FF2B5EF4-FFF2-40B4-BE49-F238E27FC236}">
                <a16:creationId xmlns:a16="http://schemas.microsoft.com/office/drawing/2014/main" id="{ABC8A512-AF9B-4367-9FE9-69C3F5738360}"/>
              </a:ext>
            </a:extLst>
          </p:cNvPr>
          <p:cNvSpPr txBox="1"/>
          <p:nvPr/>
        </p:nvSpPr>
        <p:spPr>
          <a:xfrm>
            <a:off x="7050741" y="4469891"/>
            <a:ext cx="1712728" cy="307777"/>
          </a:xfrm>
          <a:prstGeom prst="rect">
            <a:avLst/>
          </a:prstGeom>
          <a:noFill/>
        </p:spPr>
        <p:txBody>
          <a:bodyPr wrap="square" rtlCol="1">
            <a:spAutoFit/>
          </a:bodyPr>
          <a:lstStyle/>
          <a:p>
            <a:r>
              <a:rPr lang="en-US" sz="1400" b="1" dirty="0">
                <a:solidFill>
                  <a:srgbClr val="FF0000"/>
                </a:solidFill>
              </a:rPr>
              <a:t>Emission wave</a:t>
            </a:r>
          </a:p>
        </p:txBody>
      </p:sp>
      <p:sp>
        <p:nvSpPr>
          <p:cNvPr id="34" name="TextBox 33">
            <a:extLst>
              <a:ext uri="{FF2B5EF4-FFF2-40B4-BE49-F238E27FC236}">
                <a16:creationId xmlns:a16="http://schemas.microsoft.com/office/drawing/2014/main" id="{F2920C21-3DD5-40A8-A89B-24F6FAD42168}"/>
              </a:ext>
            </a:extLst>
          </p:cNvPr>
          <p:cNvSpPr txBox="1"/>
          <p:nvPr/>
        </p:nvSpPr>
        <p:spPr>
          <a:xfrm>
            <a:off x="8541321" y="4515157"/>
            <a:ext cx="2838145" cy="1323439"/>
          </a:xfrm>
          <a:prstGeom prst="rect">
            <a:avLst/>
          </a:prstGeom>
          <a:noFill/>
        </p:spPr>
        <p:txBody>
          <a:bodyPr wrap="square" rtlCol="0">
            <a:spAutoFit/>
          </a:bodyPr>
          <a:lstStyle/>
          <a:p>
            <a:r>
              <a:rPr lang="en-US" sz="2000" b="1" dirty="0">
                <a:solidFill>
                  <a:schemeClr val="bg1"/>
                </a:solidFill>
                <a:latin typeface="+mn-lt"/>
              </a:rPr>
              <a:t>Problem: how to obtain feedback on focusing?</a:t>
            </a:r>
          </a:p>
          <a:p>
            <a:r>
              <a:rPr lang="en-US" sz="2000" b="1" dirty="0">
                <a:solidFill>
                  <a:schemeClr val="bg1"/>
                </a:solidFill>
                <a:latin typeface="+mn-lt"/>
              </a:rPr>
              <a:t>Output is yet another  speckle pattern.</a:t>
            </a:r>
          </a:p>
        </p:txBody>
      </p:sp>
      <p:sp>
        <p:nvSpPr>
          <p:cNvPr id="230" name="Title 1">
            <a:extLst>
              <a:ext uri="{FF2B5EF4-FFF2-40B4-BE49-F238E27FC236}">
                <a16:creationId xmlns:a16="http://schemas.microsoft.com/office/drawing/2014/main" id="{E3072C5E-622D-41F2-9F2F-E635400D911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Adaptive optics: analytical model</a:t>
            </a:r>
          </a:p>
        </p:txBody>
      </p:sp>
      <p:sp>
        <p:nvSpPr>
          <p:cNvPr id="211" name="Rectangle 210">
            <a:extLst>
              <a:ext uri="{FF2B5EF4-FFF2-40B4-BE49-F238E27FC236}">
                <a16:creationId xmlns:a16="http://schemas.microsoft.com/office/drawing/2014/main" id="{DECB9F8E-DBA2-4342-BF38-AEF1A41B8E14}"/>
              </a:ext>
            </a:extLst>
          </p:cNvPr>
          <p:cNvSpPr/>
          <p:nvPr/>
        </p:nvSpPr>
        <p:spPr>
          <a:xfrm>
            <a:off x="7066365" y="4525569"/>
            <a:ext cx="1382310" cy="13748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216" name="TextBox 215">
            <a:extLst>
              <a:ext uri="{FF2B5EF4-FFF2-40B4-BE49-F238E27FC236}">
                <a16:creationId xmlns:a16="http://schemas.microsoft.com/office/drawing/2014/main" id="{ACEA5B10-981C-4B4A-85FF-185F8C498AC3}"/>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grpSp>
        <p:nvGrpSpPr>
          <p:cNvPr id="3" name="Group 2">
            <a:extLst>
              <a:ext uri="{FF2B5EF4-FFF2-40B4-BE49-F238E27FC236}">
                <a16:creationId xmlns:a16="http://schemas.microsoft.com/office/drawing/2014/main" id="{F5815F7D-7043-4B52-B45C-3576172E5D1B}"/>
              </a:ext>
            </a:extLst>
          </p:cNvPr>
          <p:cNvGrpSpPr/>
          <p:nvPr/>
        </p:nvGrpSpPr>
        <p:grpSpPr>
          <a:xfrm>
            <a:off x="82819" y="3551798"/>
            <a:ext cx="3984359" cy="1348304"/>
            <a:chOff x="82819" y="3551798"/>
            <a:chExt cx="3984359" cy="1348304"/>
          </a:xfrm>
        </p:grpSpPr>
        <p:grpSp>
          <p:nvGrpSpPr>
            <p:cNvPr id="221" name="Group 220">
              <a:extLst>
                <a:ext uri="{FF2B5EF4-FFF2-40B4-BE49-F238E27FC236}">
                  <a16:creationId xmlns:a16="http://schemas.microsoft.com/office/drawing/2014/main" id="{7F9C3C83-5989-41BA-85B4-0354C5972451}"/>
                </a:ext>
              </a:extLst>
            </p:cNvPr>
            <p:cNvGrpSpPr/>
            <p:nvPr/>
          </p:nvGrpSpPr>
          <p:grpSpPr>
            <a:xfrm>
              <a:off x="82819" y="3848914"/>
              <a:ext cx="3984359" cy="1051188"/>
              <a:chOff x="82819" y="3848914"/>
              <a:chExt cx="3984359" cy="1051188"/>
            </a:xfrm>
          </p:grpSpPr>
          <p:pic>
            <p:nvPicPr>
              <p:cNvPr id="222" name="Picture 221">
                <a:extLst>
                  <a:ext uri="{FF2B5EF4-FFF2-40B4-BE49-F238E27FC236}">
                    <a16:creationId xmlns:a16="http://schemas.microsoft.com/office/drawing/2014/main" id="{BEADB98C-7DB7-4579-A1F7-CEBA522DF29C}"/>
                  </a:ext>
                </a:extLst>
              </p:cNvPr>
              <p:cNvPicPr>
                <a:picLocks noChangeAspect="1"/>
              </p:cNvPicPr>
              <p:nvPr/>
            </p:nvPicPr>
            <p:blipFill rotWithShape="1">
              <a:blip r:embed="rId5"/>
              <a:srcRect l="27703" t="30505" r="20793" b="16808"/>
              <a:stretch/>
            </p:blipFill>
            <p:spPr>
              <a:xfrm>
                <a:off x="2368193" y="4012935"/>
                <a:ext cx="855257" cy="855652"/>
              </a:xfrm>
              <a:prstGeom prst="rect">
                <a:avLst/>
              </a:prstGeom>
              <a:ln w="19050">
                <a:solidFill>
                  <a:srgbClr val="FFC000"/>
                </a:solidFill>
              </a:ln>
            </p:spPr>
          </p:pic>
          <p:grpSp>
            <p:nvGrpSpPr>
              <p:cNvPr id="223" name="Group 222">
                <a:extLst>
                  <a:ext uri="{FF2B5EF4-FFF2-40B4-BE49-F238E27FC236}">
                    <a16:creationId xmlns:a16="http://schemas.microsoft.com/office/drawing/2014/main" id="{98775A34-36AB-4CDB-8247-9F7842A735E8}"/>
                  </a:ext>
                </a:extLst>
              </p:cNvPr>
              <p:cNvGrpSpPr/>
              <p:nvPr/>
            </p:nvGrpSpPr>
            <p:grpSpPr>
              <a:xfrm>
                <a:off x="82819" y="4012935"/>
                <a:ext cx="907556" cy="887167"/>
                <a:chOff x="1723791" y="4684711"/>
                <a:chExt cx="907556" cy="887167"/>
              </a:xfrm>
            </p:grpSpPr>
            <p:pic>
              <p:nvPicPr>
                <p:cNvPr id="225" name="Picture 224">
                  <a:extLst>
                    <a:ext uri="{FF2B5EF4-FFF2-40B4-BE49-F238E27FC236}">
                      <a16:creationId xmlns:a16="http://schemas.microsoft.com/office/drawing/2014/main" id="{25AA056B-8385-4785-B492-FD88594A6FDD}"/>
                    </a:ext>
                  </a:extLst>
                </p:cNvPr>
                <p:cNvPicPr>
                  <a:picLocks noChangeAspect="1"/>
                </p:cNvPicPr>
                <p:nvPr/>
              </p:nvPicPr>
              <p:blipFill rotWithShape="1">
                <a:blip r:embed="rId3"/>
                <a:srcRect l="27114" t="31635" r="24269" b="19030"/>
                <a:stretch/>
              </p:blipFill>
              <p:spPr>
                <a:xfrm>
                  <a:off x="1723791" y="4684711"/>
                  <a:ext cx="847939" cy="887167"/>
                </a:xfrm>
                <a:prstGeom prst="rect">
                  <a:avLst/>
                </a:prstGeom>
                <a:ln w="19050">
                  <a:noFill/>
                </a:ln>
              </p:spPr>
            </p:pic>
            <p:sp>
              <p:nvSpPr>
                <p:cNvPr id="226" name="Rectangle 225">
                  <a:extLst>
                    <a:ext uri="{FF2B5EF4-FFF2-40B4-BE49-F238E27FC236}">
                      <a16:creationId xmlns:a16="http://schemas.microsoft.com/office/drawing/2014/main" id="{5175D8C1-14B8-4C30-832D-A45042B39142}"/>
                    </a:ext>
                  </a:extLst>
                </p:cNvPr>
                <p:cNvSpPr/>
                <p:nvPr/>
              </p:nvSpPr>
              <p:spPr>
                <a:xfrm>
                  <a:off x="1776089" y="4701379"/>
                  <a:ext cx="855258" cy="8595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1DB7244D-4ED0-42E1-A675-871360CF2FF7}"/>
                      </a:ext>
                    </a:extLst>
                  </p:cNvPr>
                  <p:cNvSpPr txBox="1"/>
                  <p:nvPr/>
                </p:nvSpPr>
                <p:spPr>
                  <a:xfrm>
                    <a:off x="949725" y="3848914"/>
                    <a:ext cx="3117453" cy="1015663"/>
                  </a:xfrm>
                  <a:prstGeom prst="rect">
                    <a:avLst/>
                  </a:prstGeom>
                  <a:noFill/>
                </p:spPr>
                <p:txBody>
                  <a:bodyPr wrap="square" rtlCol="0">
                    <a:spAutoFit/>
                  </a:bodyPr>
                  <a:lstStyle/>
                  <a:p>
                    <a14:m>
                      <m:oMath xmlns:m="http://schemas.openxmlformats.org/officeDocument/2006/math">
                        <m:r>
                          <a:rPr lang="en-US" sz="4800" b="1" i="1" smtClean="0">
                            <a:solidFill>
                              <a:schemeClr val="bg1"/>
                            </a:solidFill>
                            <a:latin typeface="Cambria Math" panose="02040503050406030204" pitchFamily="18" charset="0"/>
                            <a:ea typeface="Cambria Math" panose="02040503050406030204" pitchFamily="18" charset="0"/>
                          </a:rPr>
                          <m:t>=</m:t>
                        </m:r>
                        <m:r>
                          <a:rPr lang="en-US" sz="4800" b="1" i="1" smtClean="0">
                            <a:solidFill>
                              <a:schemeClr val="bg1"/>
                            </a:solidFill>
                            <a:latin typeface="Cambria Math" panose="02040503050406030204" pitchFamily="18" charset="0"/>
                            <a:ea typeface="Cambria Math" panose="02040503050406030204" pitchFamily="18" charset="0"/>
                          </a:rPr>
                          <m:t>𝓣</m:t>
                        </m:r>
                      </m:oMath>
                    </a14:m>
                    <a:r>
                      <a:rPr lang="en-US" sz="6000" b="1" dirty="0">
                        <a:solidFill>
                          <a:schemeClr val="bg1"/>
                        </a:solidFill>
                      </a:rPr>
                      <a:t>(    )</a:t>
                    </a:r>
                  </a:p>
                </p:txBody>
              </p:sp>
            </mc:Choice>
            <mc:Fallback xmlns="">
              <p:sp>
                <p:nvSpPr>
                  <p:cNvPr id="224" name="TextBox 223">
                    <a:extLst>
                      <a:ext uri="{FF2B5EF4-FFF2-40B4-BE49-F238E27FC236}">
                        <a16:creationId xmlns:a16="http://schemas.microsoft.com/office/drawing/2014/main" id="{1DB7244D-4ED0-42E1-A675-871360CF2FF7}"/>
                      </a:ext>
                    </a:extLst>
                  </p:cNvPr>
                  <p:cNvSpPr txBox="1">
                    <a:spLocks noRot="1" noChangeAspect="1" noMove="1" noResize="1" noEditPoints="1" noAdjustHandles="1" noChangeArrowheads="1" noChangeShapeType="1" noTextEdit="1"/>
                  </p:cNvSpPr>
                  <p:nvPr/>
                </p:nvSpPr>
                <p:spPr>
                  <a:xfrm>
                    <a:off x="949725" y="3848914"/>
                    <a:ext cx="3117453" cy="1015663"/>
                  </a:xfrm>
                  <a:prstGeom prst="rect">
                    <a:avLst/>
                  </a:prstGeom>
                  <a:blipFill>
                    <a:blip r:embed="rId8"/>
                    <a:stretch>
                      <a:fillRect t="-17964" b="-39521"/>
                    </a:stretch>
                  </a:blipFill>
                </p:spPr>
                <p:txBody>
                  <a:bodyPr/>
                  <a:lstStyle/>
                  <a:p>
                    <a:r>
                      <a:rPr lang="en-US">
                        <a:noFill/>
                      </a:rPr>
                      <a:t> </a:t>
                    </a:r>
                  </a:p>
                </p:txBody>
              </p:sp>
            </mc:Fallback>
          </mc:AlternateContent>
        </p:grpSp>
        <p:sp>
          <p:nvSpPr>
            <p:cNvPr id="231" name="TextBox 230">
              <a:extLst>
                <a:ext uri="{FF2B5EF4-FFF2-40B4-BE49-F238E27FC236}">
                  <a16:creationId xmlns:a16="http://schemas.microsoft.com/office/drawing/2014/main" id="{2CBFC269-9BEC-43CD-8279-B68C049BFB3F}"/>
                </a:ext>
              </a:extLst>
            </p:cNvPr>
            <p:cNvSpPr txBox="1"/>
            <p:nvPr/>
          </p:nvSpPr>
          <p:spPr>
            <a:xfrm>
              <a:off x="438410" y="3551798"/>
              <a:ext cx="2785039" cy="400110"/>
            </a:xfrm>
            <a:prstGeom prst="rect">
              <a:avLst/>
            </a:prstGeom>
            <a:noFill/>
          </p:spPr>
          <p:txBody>
            <a:bodyPr wrap="square" rtlCol="0">
              <a:spAutoFit/>
            </a:bodyPr>
            <a:lstStyle/>
            <a:p>
              <a:r>
                <a:rPr lang="en-US" sz="2000" b="1" dirty="0">
                  <a:solidFill>
                    <a:schemeClr val="bg1"/>
                  </a:solidFill>
                  <a:latin typeface="+mn-lt"/>
                </a:rPr>
                <a:t>Transmission operator</a:t>
              </a:r>
            </a:p>
          </p:txBody>
        </p:sp>
      </p:grpSp>
      <p:sp>
        <p:nvSpPr>
          <p:cNvPr id="157" name="Rectangle 156">
            <a:extLst>
              <a:ext uri="{FF2B5EF4-FFF2-40B4-BE49-F238E27FC236}">
                <a16:creationId xmlns:a16="http://schemas.microsoft.com/office/drawing/2014/main" id="{533B690E-4489-4572-822F-0EFDCEA1A6FE}"/>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Tree>
    <p:extLst>
      <p:ext uri="{BB962C8B-B14F-4D97-AF65-F5344CB8AC3E}">
        <p14:creationId xmlns:p14="http://schemas.microsoft.com/office/powerpoint/2010/main" val="214806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wipe(right)">
                                      <p:cBhvr>
                                        <p:cTn id="7" dur="500"/>
                                        <p:tgtEl>
                                          <p:spTgt spid="2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wipe(down)">
                                      <p:cBhvr>
                                        <p:cTn id="11" dur="500"/>
                                        <p:tgtEl>
                                          <p:spTgt spid="20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210"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35</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150" name="Freeform: Shape 149">
            <a:extLst>
              <a:ext uri="{FF2B5EF4-FFF2-40B4-BE49-F238E27FC236}">
                <a16:creationId xmlns:a16="http://schemas.microsoft.com/office/drawing/2014/main" id="{AADD19D1-B797-4612-9780-67B067F695D6}"/>
              </a:ext>
            </a:extLst>
          </p:cNvPr>
          <p:cNvSpPr/>
          <p:nvPr/>
        </p:nvSpPr>
        <p:spPr>
          <a:xfrm rot="16200000">
            <a:off x="6141920" y="2987810"/>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a:extLst>
              <a:ext uri="{FF2B5EF4-FFF2-40B4-BE49-F238E27FC236}">
                <a16:creationId xmlns:a16="http://schemas.microsoft.com/office/drawing/2014/main" id="{1D1D0F43-D0D6-47DF-AC2E-5340681A5F92}"/>
              </a:ext>
            </a:extLst>
          </p:cNvPr>
          <p:cNvGrpSpPr/>
          <p:nvPr/>
        </p:nvGrpSpPr>
        <p:grpSpPr>
          <a:xfrm rot="10800000">
            <a:off x="5810207" y="3827144"/>
            <a:ext cx="865602" cy="797783"/>
            <a:chOff x="20075880" y="28884135"/>
            <a:chExt cx="1251232" cy="525034"/>
          </a:xfrm>
        </p:grpSpPr>
        <p:cxnSp>
          <p:nvCxnSpPr>
            <p:cNvPr id="166" name="Straight Connector 165">
              <a:extLst>
                <a:ext uri="{FF2B5EF4-FFF2-40B4-BE49-F238E27FC236}">
                  <a16:creationId xmlns:a16="http://schemas.microsoft.com/office/drawing/2014/main" id="{AE84D323-F285-4E5A-9D3C-6EB5CBAB484D}"/>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C76BF02C-DDCD-4610-894A-D44C6E9C89B6}"/>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7EAC8349-5148-4ED6-9552-7D1FDBA0E26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grpSp>
        <p:nvGrpSpPr>
          <p:cNvPr id="26" name="Group 25">
            <a:extLst>
              <a:ext uri="{FF2B5EF4-FFF2-40B4-BE49-F238E27FC236}">
                <a16:creationId xmlns:a16="http://schemas.microsoft.com/office/drawing/2014/main" id="{E09EAFD4-4ADA-E43D-1D24-77753FB2A780}"/>
              </a:ext>
            </a:extLst>
          </p:cNvPr>
          <p:cNvGrpSpPr/>
          <p:nvPr/>
        </p:nvGrpSpPr>
        <p:grpSpPr>
          <a:xfrm>
            <a:off x="8301258" y="3685195"/>
            <a:ext cx="3555320" cy="768804"/>
            <a:chOff x="8301258" y="3685195"/>
            <a:chExt cx="3555320" cy="768804"/>
          </a:xfrm>
        </p:grpSpPr>
        <p:sp>
          <p:nvSpPr>
            <p:cNvPr id="237" name="Oval 236">
              <a:extLst>
                <a:ext uri="{FF2B5EF4-FFF2-40B4-BE49-F238E27FC236}">
                  <a16:creationId xmlns:a16="http://schemas.microsoft.com/office/drawing/2014/main" id="{61BB1E8A-A017-D172-D494-3E5D69850E16}"/>
                </a:ext>
              </a:extLst>
            </p:cNvPr>
            <p:cNvSpPr/>
            <p:nvPr/>
          </p:nvSpPr>
          <p:spPr>
            <a:xfrm rot="695755">
              <a:off x="8406177" y="3685195"/>
              <a:ext cx="3396050" cy="768804"/>
            </a:xfrm>
            <a:prstGeom prst="ellipse">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extBox 238">
              <a:extLst>
                <a:ext uri="{FF2B5EF4-FFF2-40B4-BE49-F238E27FC236}">
                  <a16:creationId xmlns:a16="http://schemas.microsoft.com/office/drawing/2014/main" id="{8C702893-DECB-E3BD-D7DD-CF9765290D44}"/>
                </a:ext>
              </a:extLst>
            </p:cNvPr>
            <p:cNvSpPr txBox="1"/>
            <p:nvPr/>
          </p:nvSpPr>
          <p:spPr>
            <a:xfrm rot="695755">
              <a:off x="8301258" y="3826848"/>
              <a:ext cx="3555320" cy="461665"/>
            </a:xfrm>
            <a:prstGeom prst="rect">
              <a:avLst/>
            </a:prstGeom>
            <a:noFill/>
          </p:spPr>
          <p:txBody>
            <a:bodyPr wrap="square" rtlCol="0">
              <a:spAutoFit/>
            </a:bodyPr>
            <a:lstStyle/>
            <a:p>
              <a:pPr algn="ctr"/>
              <a:r>
                <a:rPr lang="en-US" sz="2400" b="1" dirty="0">
                  <a:latin typeface="+mn-lt"/>
                </a:rPr>
                <a:t>Rapid convergence</a:t>
              </a:r>
            </a:p>
          </p:txBody>
        </p:sp>
      </p:grp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31" name="Group 30">
            <a:extLst>
              <a:ext uri="{FF2B5EF4-FFF2-40B4-BE49-F238E27FC236}">
                <a16:creationId xmlns:a16="http://schemas.microsoft.com/office/drawing/2014/main" id="{AF4DFC1B-D5DF-C2B8-F5B7-DCE9A23B87AF}"/>
              </a:ext>
            </a:extLst>
          </p:cNvPr>
          <p:cNvGrpSpPr/>
          <p:nvPr/>
        </p:nvGrpSpPr>
        <p:grpSpPr>
          <a:xfrm>
            <a:off x="265540" y="598417"/>
            <a:ext cx="4093908" cy="5989398"/>
            <a:chOff x="265540" y="598417"/>
            <a:chExt cx="4093908" cy="5989398"/>
          </a:xfrm>
        </p:grpSpPr>
        <p:grpSp>
          <p:nvGrpSpPr>
            <p:cNvPr id="3" name="Group 2">
              <a:extLst>
                <a:ext uri="{FF2B5EF4-FFF2-40B4-BE49-F238E27FC236}">
                  <a16:creationId xmlns:a16="http://schemas.microsoft.com/office/drawing/2014/main" id="{DD0FE605-0C80-9CF1-238F-220F2B365E77}"/>
                </a:ext>
              </a:extLst>
            </p:cNvPr>
            <p:cNvGrpSpPr/>
            <p:nvPr/>
          </p:nvGrpSpPr>
          <p:grpSpPr>
            <a:xfrm>
              <a:off x="265540" y="598417"/>
              <a:ext cx="4093908" cy="5989398"/>
              <a:chOff x="265540" y="598417"/>
              <a:chExt cx="4093908" cy="5989398"/>
            </a:xfrm>
          </p:grpSpPr>
          <p:sp>
            <p:nvSpPr>
              <p:cNvPr id="151" name="Rectangle: Rounded Corners 150">
                <a:extLst>
                  <a:ext uri="{FF2B5EF4-FFF2-40B4-BE49-F238E27FC236}">
                    <a16:creationId xmlns:a16="http://schemas.microsoft.com/office/drawing/2014/main" id="{6CBF3A78-0E3E-7AB6-A915-46123E21F31D}"/>
                  </a:ext>
                </a:extLst>
              </p:cNvPr>
              <p:cNvSpPr/>
              <p:nvPr/>
            </p:nvSpPr>
            <p:spPr>
              <a:xfrm>
                <a:off x="265540" y="598417"/>
                <a:ext cx="4093908" cy="5989398"/>
              </a:xfrm>
              <a:prstGeom prst="round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6" name="Group 175">
                <a:extLst>
                  <a:ext uri="{FF2B5EF4-FFF2-40B4-BE49-F238E27FC236}">
                    <a16:creationId xmlns:a16="http://schemas.microsoft.com/office/drawing/2014/main" id="{2C88DFAD-6263-EBBF-94CA-8D35FF72F2D1}"/>
                  </a:ext>
                </a:extLst>
              </p:cNvPr>
              <p:cNvGrpSpPr/>
              <p:nvPr/>
            </p:nvGrpSpPr>
            <p:grpSpPr>
              <a:xfrm>
                <a:off x="314197" y="765012"/>
                <a:ext cx="3825906" cy="5786147"/>
                <a:chOff x="314197" y="765012"/>
                <a:chExt cx="3825906" cy="5786147"/>
              </a:xfrm>
            </p:grpSpPr>
            <p:grpSp>
              <p:nvGrpSpPr>
                <p:cNvPr id="177" name="Group 176">
                  <a:extLst>
                    <a:ext uri="{FF2B5EF4-FFF2-40B4-BE49-F238E27FC236}">
                      <a16:creationId xmlns:a16="http://schemas.microsoft.com/office/drawing/2014/main" id="{18E98EE6-075E-E46D-FDC7-4C770716278B}"/>
                    </a:ext>
                  </a:extLst>
                </p:cNvPr>
                <p:cNvGrpSpPr/>
                <p:nvPr/>
              </p:nvGrpSpPr>
              <p:grpSpPr>
                <a:xfrm>
                  <a:off x="317245" y="3785580"/>
                  <a:ext cx="3822858" cy="2765579"/>
                  <a:chOff x="317245" y="3785580"/>
                  <a:chExt cx="3822858" cy="2765579"/>
                </a:xfrm>
              </p:grpSpPr>
              <p:graphicFrame>
                <p:nvGraphicFramePr>
                  <p:cNvPr id="220" name="Object 219">
                    <a:extLst>
                      <a:ext uri="{FF2B5EF4-FFF2-40B4-BE49-F238E27FC236}">
                        <a16:creationId xmlns:a16="http://schemas.microsoft.com/office/drawing/2014/main" id="{FB3A4F28-A23F-801D-02C7-0A8C4F62E2BE}"/>
                      </a:ext>
                    </a:extLst>
                  </p:cNvPr>
                  <p:cNvGraphicFramePr>
                    <a:graphicFrameLocks noChangeAspect="1"/>
                  </p:cNvGraphicFramePr>
                  <p:nvPr>
                    <p:extLst>
                      <p:ext uri="{D42A27DB-BD31-4B8C-83A1-F6EECF244321}">
                        <p14:modId xmlns:p14="http://schemas.microsoft.com/office/powerpoint/2010/main" val="2739455373"/>
                      </p:ext>
                    </p:extLst>
                  </p:nvPr>
                </p:nvGraphicFramePr>
                <p:xfrm>
                  <a:off x="29513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223" name="Object 222">
                                <a:extLst>
                                  <a:ext uri="{FF2B5EF4-FFF2-40B4-BE49-F238E27FC236}">
                                    <a16:creationId xmlns:a16="http://schemas.microsoft.com/office/drawing/2014/main" id="{4B622E1A-DCC1-A49D-0229-8CBEC651E59F}"/>
                                  </a:ext>
                                </a:extLst>
                              </p:cNvPr>
                              <p:cNvPicPr/>
                              <p:nvPr/>
                            </p:nvPicPr>
                            <p:blipFill>
                              <a:blip r:embed="rId5"/>
                              <a:stretch>
                                <a:fillRect/>
                              </a:stretch>
                            </p:blipFill>
                            <p:spPr>
                              <a:xfrm>
                                <a:off x="2951383" y="5036753"/>
                                <a:ext cx="1188720" cy="1188720"/>
                              </a:xfrm>
                              <a:prstGeom prst="rect">
                                <a:avLst/>
                              </a:prstGeom>
                            </p:spPr>
                          </p:pic>
                        </p:oleObj>
                      </mc:Fallback>
                    </mc:AlternateContent>
                  </a:graphicData>
                </a:graphic>
              </p:graphicFrame>
              <p:graphicFrame>
                <p:nvGraphicFramePr>
                  <p:cNvPr id="221" name="Object 220">
                    <a:extLst>
                      <a:ext uri="{FF2B5EF4-FFF2-40B4-BE49-F238E27FC236}">
                        <a16:creationId xmlns:a16="http://schemas.microsoft.com/office/drawing/2014/main" id="{1C721F25-EBE3-A4D0-5DC7-92FCBE826E76}"/>
                      </a:ext>
                    </a:extLst>
                  </p:cNvPr>
                  <p:cNvGraphicFramePr>
                    <a:graphicFrameLocks noChangeAspect="1"/>
                  </p:cNvGraphicFramePr>
                  <p:nvPr/>
                </p:nvGraphicFramePr>
                <p:xfrm>
                  <a:off x="1129670"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6" imgW="1638247" imgH="1638300" progId="Acrobat.Document.2015">
                          <p:embed/>
                        </p:oleObj>
                      </mc:Choice>
                      <mc:Fallback>
                        <p:oleObj name="Acrobat Document" r:id="rId6" imgW="1638247" imgH="1638300" progId="Acrobat.Document.2015">
                          <p:embed/>
                          <p:pic>
                            <p:nvPicPr>
                              <p:cNvPr id="224" name="Object 223">
                                <a:extLst>
                                  <a:ext uri="{FF2B5EF4-FFF2-40B4-BE49-F238E27FC236}">
                                    <a16:creationId xmlns:a16="http://schemas.microsoft.com/office/drawing/2014/main" id="{1AA37778-CAD5-B3EF-0C90-08EB650AB287}"/>
                                  </a:ext>
                                </a:extLst>
                              </p:cNvPr>
                              <p:cNvPicPr/>
                              <p:nvPr/>
                            </p:nvPicPr>
                            <p:blipFill>
                              <a:blip r:embed="rId7"/>
                              <a:stretch>
                                <a:fillRect/>
                              </a:stretch>
                            </p:blipFill>
                            <p:spPr>
                              <a:xfrm>
                                <a:off x="1129670" y="5036753"/>
                                <a:ext cx="1188720" cy="1188720"/>
                              </a:xfrm>
                              <a:prstGeom prst="rect">
                                <a:avLst/>
                              </a:prstGeom>
                            </p:spPr>
                          </p:pic>
                        </p:oleObj>
                      </mc:Fallback>
                    </mc:AlternateContent>
                  </a:graphicData>
                </a:graphic>
              </p:graphicFrame>
              <p:sp>
                <p:nvSpPr>
                  <p:cNvPr id="222" name="TextBox 221">
                    <a:extLst>
                      <a:ext uri="{FF2B5EF4-FFF2-40B4-BE49-F238E27FC236}">
                        <a16:creationId xmlns:a16="http://schemas.microsoft.com/office/drawing/2014/main" id="{4254EBE2-D163-3CCF-3750-F28054D72F6B}"/>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226" name="TextBox 225">
                    <a:extLst>
                      <a:ext uri="{FF2B5EF4-FFF2-40B4-BE49-F238E27FC236}">
                        <a16:creationId xmlns:a16="http://schemas.microsoft.com/office/drawing/2014/main" id="{08585351-FC01-C419-3976-99C6D8F04FB7}"/>
                      </a:ext>
                    </a:extLst>
                  </p:cNvPr>
                  <p:cNvSpPr txBox="1"/>
                  <p:nvPr/>
                </p:nvSpPr>
                <p:spPr>
                  <a:xfrm>
                    <a:off x="31649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227" name="TextBox 226">
                    <a:extLst>
                      <a:ext uri="{FF2B5EF4-FFF2-40B4-BE49-F238E27FC236}">
                        <a16:creationId xmlns:a16="http://schemas.microsoft.com/office/drawing/2014/main" id="{6D22C1EF-A933-A2B2-E231-FB431C626E47}"/>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28" name="TextBox 227">
                    <a:extLst>
                      <a:ext uri="{FF2B5EF4-FFF2-40B4-BE49-F238E27FC236}">
                        <a16:creationId xmlns:a16="http://schemas.microsoft.com/office/drawing/2014/main" id="{B5F705FE-CB98-A901-123D-26E9BCAC224E}"/>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pSp>
            <p:grpSp>
              <p:nvGrpSpPr>
                <p:cNvPr id="194" name="Group 193">
                  <a:extLst>
                    <a:ext uri="{FF2B5EF4-FFF2-40B4-BE49-F238E27FC236}">
                      <a16:creationId xmlns:a16="http://schemas.microsoft.com/office/drawing/2014/main" id="{CA8D84B8-23E6-B3A0-8524-2C7C7D9E346E}"/>
                    </a:ext>
                  </a:extLst>
                </p:cNvPr>
                <p:cNvGrpSpPr/>
                <p:nvPr/>
              </p:nvGrpSpPr>
              <p:grpSpPr>
                <a:xfrm>
                  <a:off x="314197" y="765012"/>
                  <a:ext cx="3806140" cy="2816922"/>
                  <a:chOff x="314197" y="765012"/>
                  <a:chExt cx="3806140" cy="2816922"/>
                </a:xfrm>
              </p:grpSpPr>
              <p:graphicFrame>
                <p:nvGraphicFramePr>
                  <p:cNvPr id="195" name="Object 194">
                    <a:extLst>
                      <a:ext uri="{FF2B5EF4-FFF2-40B4-BE49-F238E27FC236}">
                        <a16:creationId xmlns:a16="http://schemas.microsoft.com/office/drawing/2014/main" id="{8C6FFF12-F5DB-7530-6F9A-BA3F3313653D}"/>
                      </a:ext>
                    </a:extLst>
                  </p:cNvPr>
                  <p:cNvGraphicFramePr>
                    <a:graphicFrameLocks noChangeAspect="1"/>
                  </p:cNvGraphicFramePr>
                  <p:nvPr>
                    <p:extLst>
                      <p:ext uri="{D42A27DB-BD31-4B8C-83A1-F6EECF244321}">
                        <p14:modId xmlns:p14="http://schemas.microsoft.com/office/powerpoint/2010/main" val="2680966185"/>
                      </p:ext>
                    </p:extLst>
                  </p:nvPr>
                </p:nvGraphicFramePr>
                <p:xfrm>
                  <a:off x="1133198" y="2318708"/>
                  <a:ext cx="1188720" cy="1184113"/>
                </p:xfrm>
                <a:graphic>
                  <a:graphicData uri="http://schemas.openxmlformats.org/presentationml/2006/ole">
                    <mc:AlternateContent xmlns:mc="http://schemas.openxmlformats.org/markup-compatibility/2006">
                      <mc:Choice xmlns:v="urn:schemas-microsoft-com:vml" Requires="v">
                        <p:oleObj name="Acrobat Document" r:id="rId8" imgW="1638247" imgH="1631879" progId="Acrobat.Document.2015">
                          <p:embed/>
                        </p:oleObj>
                      </mc:Choice>
                      <mc:Fallback>
                        <p:oleObj name="Acrobat Document" r:id="rId8" imgW="1638247" imgH="1631879" progId="Acrobat.Document.2015">
                          <p:embed/>
                          <p:pic>
                            <p:nvPicPr>
                              <p:cNvPr id="36" name="Object 35">
                                <a:extLst>
                                  <a:ext uri="{FF2B5EF4-FFF2-40B4-BE49-F238E27FC236}">
                                    <a16:creationId xmlns:a16="http://schemas.microsoft.com/office/drawing/2014/main" id="{42A0A622-607B-4071-A434-D45827D2BD3F}"/>
                                  </a:ext>
                                </a:extLst>
                              </p:cNvPr>
                              <p:cNvPicPr/>
                              <p:nvPr/>
                            </p:nvPicPr>
                            <p:blipFill>
                              <a:blip r:embed="rId9"/>
                              <a:stretch>
                                <a:fillRect/>
                              </a:stretch>
                            </p:blipFill>
                            <p:spPr>
                              <a:xfrm>
                                <a:off x="1133198" y="2318708"/>
                                <a:ext cx="1188720" cy="1184113"/>
                              </a:xfrm>
                              <a:prstGeom prst="rect">
                                <a:avLst/>
                              </a:prstGeom>
                            </p:spPr>
                          </p:pic>
                        </p:oleObj>
                      </mc:Fallback>
                    </mc:AlternateContent>
                  </a:graphicData>
                </a:graphic>
              </p:graphicFrame>
              <p:graphicFrame>
                <p:nvGraphicFramePr>
                  <p:cNvPr id="208" name="Object 207">
                    <a:extLst>
                      <a:ext uri="{FF2B5EF4-FFF2-40B4-BE49-F238E27FC236}">
                        <a16:creationId xmlns:a16="http://schemas.microsoft.com/office/drawing/2014/main" id="{673892D3-4096-1462-40BB-6A0E7A32FDD8}"/>
                      </a:ext>
                    </a:extLst>
                  </p:cNvPr>
                  <p:cNvGraphicFramePr>
                    <a:graphicFrameLocks noChangeAspect="1"/>
                  </p:cNvGraphicFramePr>
                  <p:nvPr>
                    <p:extLst>
                      <p:ext uri="{D42A27DB-BD31-4B8C-83A1-F6EECF244321}">
                        <p14:modId xmlns:p14="http://schemas.microsoft.com/office/powerpoint/2010/main" val="1845790979"/>
                      </p:ext>
                    </p:extLst>
                  </p:nvPr>
                </p:nvGraphicFramePr>
                <p:xfrm>
                  <a:off x="2931617" y="2319586"/>
                  <a:ext cx="1188720" cy="1188720"/>
                </p:xfrm>
                <a:graphic>
                  <a:graphicData uri="http://schemas.openxmlformats.org/presentationml/2006/ole">
                    <mc:AlternateContent xmlns:mc="http://schemas.openxmlformats.org/markup-compatibility/2006">
                      <mc:Choice xmlns:v="urn:schemas-microsoft-com:vml" Requires="v">
                        <p:oleObj name="Acrobat Document" r:id="rId10" imgW="1072981" imgH="1072793" progId="Acrobat.Document.2015">
                          <p:embed/>
                        </p:oleObj>
                      </mc:Choice>
                      <mc:Fallback>
                        <p:oleObj name="Acrobat Document" r:id="rId10" imgW="1072981" imgH="1072793" progId="Acrobat.Document.2015">
                          <p:embed/>
                          <p:pic>
                            <p:nvPicPr>
                              <p:cNvPr id="41" name="Object 40">
                                <a:extLst>
                                  <a:ext uri="{FF2B5EF4-FFF2-40B4-BE49-F238E27FC236}">
                                    <a16:creationId xmlns:a16="http://schemas.microsoft.com/office/drawing/2014/main" id="{70EA8756-DB39-F20D-2A95-68F2D776A856}"/>
                                  </a:ext>
                                </a:extLst>
                              </p:cNvPr>
                              <p:cNvPicPr/>
                              <p:nvPr/>
                            </p:nvPicPr>
                            <p:blipFill>
                              <a:blip r:embed="rId11"/>
                              <a:stretch>
                                <a:fillRect/>
                              </a:stretch>
                            </p:blipFill>
                            <p:spPr>
                              <a:xfrm>
                                <a:off x="2931617" y="2319586"/>
                                <a:ext cx="1188720" cy="1188720"/>
                              </a:xfrm>
                              <a:prstGeom prst="rect">
                                <a:avLst/>
                              </a:prstGeom>
                            </p:spPr>
                          </p:pic>
                        </p:oleObj>
                      </mc:Fallback>
                    </mc:AlternateContent>
                  </a:graphicData>
                </a:graphic>
              </p:graphicFrame>
              <p:sp>
                <p:nvSpPr>
                  <p:cNvPr id="209" name="TextBox 208">
                    <a:extLst>
                      <a:ext uri="{FF2B5EF4-FFF2-40B4-BE49-F238E27FC236}">
                        <a16:creationId xmlns:a16="http://schemas.microsoft.com/office/drawing/2014/main" id="{BC4FC021-23AC-A010-F272-1D470176D818}"/>
                      </a:ext>
                    </a:extLst>
                  </p:cNvPr>
                  <p:cNvSpPr txBox="1"/>
                  <p:nvPr/>
                </p:nvSpPr>
                <p:spPr>
                  <a:xfrm rot="16200000">
                    <a:off x="-573228" y="1652437"/>
                    <a:ext cx="2144182" cy="369332"/>
                  </a:xfrm>
                  <a:prstGeom prst="rect">
                    <a:avLst/>
                  </a:prstGeom>
                  <a:noFill/>
                </p:spPr>
                <p:txBody>
                  <a:bodyPr wrap="square" rtlCol="0">
                    <a:spAutoFit/>
                  </a:bodyPr>
                  <a:lstStyle/>
                  <a:p>
                    <a:r>
                      <a:rPr lang="en-US" b="1" dirty="0">
                        <a:solidFill>
                          <a:schemeClr val="bg1"/>
                        </a:solidFill>
                        <a:latin typeface="+mn-lt"/>
                      </a:rPr>
                      <a:t>Main camera</a:t>
                    </a:r>
                  </a:p>
                </p:txBody>
              </p:sp>
              <p:sp>
                <p:nvSpPr>
                  <p:cNvPr id="210" name="TextBox 209">
                    <a:extLst>
                      <a:ext uri="{FF2B5EF4-FFF2-40B4-BE49-F238E27FC236}">
                        <a16:creationId xmlns:a16="http://schemas.microsoft.com/office/drawing/2014/main" id="{5113AED6-D3D1-8CE1-9B29-A9BDD8FAE99D}"/>
                      </a:ext>
                    </a:extLst>
                  </p:cNvPr>
                  <p:cNvSpPr txBox="1"/>
                  <p:nvPr/>
                </p:nvSpPr>
                <p:spPr>
                  <a:xfrm rot="16200000">
                    <a:off x="153710" y="2688891"/>
                    <a:ext cx="1416755" cy="369332"/>
                  </a:xfrm>
                  <a:prstGeom prst="rect">
                    <a:avLst/>
                  </a:prstGeom>
                  <a:noFill/>
                </p:spPr>
                <p:txBody>
                  <a:bodyPr wrap="square" rtlCol="0">
                    <a:spAutoFit/>
                  </a:bodyPr>
                  <a:lstStyle/>
                  <a:p>
                    <a:pPr algn="ctr"/>
                    <a:r>
                      <a:rPr lang="en-US" b="1" dirty="0">
                        <a:solidFill>
                          <a:schemeClr val="bg1"/>
                        </a:solidFill>
                        <a:latin typeface="+mn-lt"/>
                      </a:rPr>
                      <a:t>No mod.</a:t>
                    </a:r>
                  </a:p>
                </p:txBody>
              </p:sp>
              <p:graphicFrame>
                <p:nvGraphicFramePr>
                  <p:cNvPr id="211" name="Object 210">
                    <a:extLst>
                      <a:ext uri="{FF2B5EF4-FFF2-40B4-BE49-F238E27FC236}">
                        <a16:creationId xmlns:a16="http://schemas.microsoft.com/office/drawing/2014/main" id="{105C593E-0249-C0C0-F6D0-78D84A387A5A}"/>
                      </a:ext>
                    </a:extLst>
                  </p:cNvPr>
                  <p:cNvGraphicFramePr>
                    <a:graphicFrameLocks noChangeAspect="1"/>
                  </p:cNvGraphicFramePr>
                  <p:nvPr>
                    <p:extLst>
                      <p:ext uri="{D42A27DB-BD31-4B8C-83A1-F6EECF244321}">
                        <p14:modId xmlns:p14="http://schemas.microsoft.com/office/powerpoint/2010/main" val="3840995910"/>
                      </p:ext>
                    </p:extLst>
                  </p:nvPr>
                </p:nvGraphicFramePr>
                <p:xfrm>
                  <a:off x="1130150" y="944060"/>
                  <a:ext cx="1188720" cy="1184113"/>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163" name="Object 162">
                                <a:extLst>
                                  <a:ext uri="{FF2B5EF4-FFF2-40B4-BE49-F238E27FC236}">
                                    <a16:creationId xmlns:a16="http://schemas.microsoft.com/office/drawing/2014/main" id="{22B3ACA7-0927-DDA5-9F05-A6B540268D52}"/>
                                  </a:ext>
                                </a:extLst>
                              </p:cNvPr>
                              <p:cNvPicPr/>
                              <p:nvPr/>
                            </p:nvPicPr>
                            <p:blipFill>
                              <a:blip r:embed="rId9"/>
                              <a:stretch>
                                <a:fillRect/>
                              </a:stretch>
                            </p:blipFill>
                            <p:spPr>
                              <a:xfrm>
                                <a:off x="1130150" y="944060"/>
                                <a:ext cx="1188720" cy="1184113"/>
                              </a:xfrm>
                              <a:prstGeom prst="rect">
                                <a:avLst/>
                              </a:prstGeom>
                            </p:spPr>
                          </p:pic>
                        </p:oleObj>
                      </mc:Fallback>
                    </mc:AlternateContent>
                  </a:graphicData>
                </a:graphic>
              </p:graphicFrame>
              <p:graphicFrame>
                <p:nvGraphicFramePr>
                  <p:cNvPr id="212" name="Object 211">
                    <a:extLst>
                      <a:ext uri="{FF2B5EF4-FFF2-40B4-BE49-F238E27FC236}">
                        <a16:creationId xmlns:a16="http://schemas.microsoft.com/office/drawing/2014/main" id="{EFBEB40F-E673-E82C-103F-3D49FCE6DEC0}"/>
                      </a:ext>
                    </a:extLst>
                  </p:cNvPr>
                  <p:cNvGraphicFramePr>
                    <a:graphicFrameLocks noChangeAspect="1"/>
                  </p:cNvGraphicFramePr>
                  <p:nvPr>
                    <p:extLst>
                      <p:ext uri="{D42A27DB-BD31-4B8C-83A1-F6EECF244321}">
                        <p14:modId xmlns:p14="http://schemas.microsoft.com/office/powerpoint/2010/main" val="2715990016"/>
                      </p:ext>
                    </p:extLst>
                  </p:nvPr>
                </p:nvGraphicFramePr>
                <p:xfrm>
                  <a:off x="2931617" y="944060"/>
                  <a:ext cx="1188720" cy="1188720"/>
                </p:xfrm>
                <a:graphic>
                  <a:graphicData uri="http://schemas.openxmlformats.org/presentationml/2006/ole">
                    <mc:AlternateContent xmlns:mc="http://schemas.openxmlformats.org/markup-compatibility/2006">
                      <mc:Choice xmlns:v="urn:schemas-microsoft-com:vml" Requires="v">
                        <p:oleObj name="Acrobat Document" r:id="rId13" imgW="1072981" imgH="1072793" progId="Acrobat.Document.2015">
                          <p:embed/>
                        </p:oleObj>
                      </mc:Choice>
                      <mc:Fallback>
                        <p:oleObj name="Acrobat Document" r:id="rId13" imgW="1072981" imgH="1072793" progId="Acrobat.Document.2015">
                          <p:embed/>
                          <p:pic>
                            <p:nvPicPr>
                              <p:cNvPr id="34" name="Object 33">
                                <a:extLst>
                                  <a:ext uri="{FF2B5EF4-FFF2-40B4-BE49-F238E27FC236}">
                                    <a16:creationId xmlns:a16="http://schemas.microsoft.com/office/drawing/2014/main" id="{83308219-0284-F428-ABA1-4E902FF24CDD}"/>
                                  </a:ext>
                                </a:extLst>
                              </p:cNvPr>
                              <p:cNvPicPr/>
                              <p:nvPr/>
                            </p:nvPicPr>
                            <p:blipFill>
                              <a:blip r:embed="rId14"/>
                              <a:stretch>
                                <a:fillRect/>
                              </a:stretch>
                            </p:blipFill>
                            <p:spPr>
                              <a:xfrm>
                                <a:off x="2931617" y="944060"/>
                                <a:ext cx="1188720" cy="1188720"/>
                              </a:xfrm>
                              <a:prstGeom prst="rect">
                                <a:avLst/>
                              </a:prstGeom>
                            </p:spPr>
                          </p:pic>
                        </p:oleObj>
                      </mc:Fallback>
                    </mc:AlternateContent>
                  </a:graphicData>
                </a:graphic>
              </p:graphicFrame>
              <p:sp>
                <p:nvSpPr>
                  <p:cNvPr id="216" name="TextBox 215">
                    <a:extLst>
                      <a:ext uri="{FF2B5EF4-FFF2-40B4-BE49-F238E27FC236}">
                        <a16:creationId xmlns:a16="http://schemas.microsoft.com/office/drawing/2014/main" id="{33118E8A-BCEB-4D49-24ED-D5CCC0661F5F}"/>
                      </a:ext>
                    </a:extLst>
                  </p:cNvPr>
                  <p:cNvSpPr txBox="1"/>
                  <p:nvPr/>
                </p:nvSpPr>
                <p:spPr>
                  <a:xfrm rot="16200000">
                    <a:off x="150662" y="1332531"/>
                    <a:ext cx="1416755" cy="369332"/>
                  </a:xfrm>
                  <a:prstGeom prst="rect">
                    <a:avLst/>
                  </a:prstGeom>
                  <a:noFill/>
                </p:spPr>
                <p:txBody>
                  <a:bodyPr wrap="square" rtlCol="0">
                    <a:spAutoFit/>
                  </a:bodyPr>
                  <a:lstStyle/>
                  <a:p>
                    <a:pPr algn="ctr"/>
                    <a:r>
                      <a:rPr lang="en-US" b="1" dirty="0">
                        <a:solidFill>
                          <a:schemeClr val="bg1"/>
                        </a:solidFill>
                        <a:latin typeface="+mn-lt"/>
                      </a:rPr>
                      <a:t>With mod.</a:t>
                    </a:r>
                  </a:p>
                </p:txBody>
              </p:sp>
            </p:grpSp>
          </p:grpSp>
          <p:grpSp>
            <p:nvGrpSpPr>
              <p:cNvPr id="229" name="Group 228">
                <a:extLst>
                  <a:ext uri="{FF2B5EF4-FFF2-40B4-BE49-F238E27FC236}">
                    <a16:creationId xmlns:a16="http://schemas.microsoft.com/office/drawing/2014/main" id="{8EC202EF-4524-0473-0656-C443801CD271}"/>
                  </a:ext>
                </a:extLst>
              </p:cNvPr>
              <p:cNvGrpSpPr/>
              <p:nvPr/>
            </p:nvGrpSpPr>
            <p:grpSpPr>
              <a:xfrm>
                <a:off x="680470" y="3689228"/>
                <a:ext cx="3439867" cy="1194202"/>
                <a:chOff x="680470" y="3689228"/>
                <a:chExt cx="3439867" cy="1194202"/>
              </a:xfrm>
            </p:grpSpPr>
            <p:graphicFrame>
              <p:nvGraphicFramePr>
                <p:cNvPr id="230" name="Object 229">
                  <a:extLst>
                    <a:ext uri="{FF2B5EF4-FFF2-40B4-BE49-F238E27FC236}">
                      <a16:creationId xmlns:a16="http://schemas.microsoft.com/office/drawing/2014/main" id="{0CEC2DC3-F97F-CF1A-EFCB-A57440FCD1A6}"/>
                    </a:ext>
                  </a:extLst>
                </p:cNvPr>
                <p:cNvGraphicFramePr>
                  <a:graphicFrameLocks noChangeAspect="1"/>
                </p:cNvGraphicFramePr>
                <p:nvPr/>
              </p:nvGraphicFramePr>
              <p:xfrm>
                <a:off x="1129670" y="3689228"/>
                <a:ext cx="1193345" cy="1188720"/>
              </p:xfrm>
              <a:graphic>
                <a:graphicData uri="http://schemas.openxmlformats.org/presentationml/2006/ole">
                  <mc:AlternateContent xmlns:mc="http://schemas.openxmlformats.org/markup-compatibility/2006">
                    <mc:Choice xmlns:v="urn:schemas-microsoft-com:vml" Requires="v">
                      <p:oleObj name="Acrobat Document" r:id="rId15" imgW="1638247" imgH="1631879" progId="Acrobat.Document.2015">
                        <p:embed/>
                      </p:oleObj>
                    </mc:Choice>
                    <mc:Fallback>
                      <p:oleObj name="Acrobat Document" r:id="rId15" imgW="1638247" imgH="1631879" progId="Acrobat.Document.2015">
                        <p:embed/>
                        <p:pic>
                          <p:nvPicPr>
                            <p:cNvPr id="3" name="Object 2">
                              <a:extLst>
                                <a:ext uri="{FF2B5EF4-FFF2-40B4-BE49-F238E27FC236}">
                                  <a16:creationId xmlns:a16="http://schemas.microsoft.com/office/drawing/2014/main" id="{810C29D6-6542-7A00-66B5-BAF3D675C104}"/>
                                </a:ext>
                              </a:extLst>
                            </p:cNvPr>
                            <p:cNvPicPr/>
                            <p:nvPr/>
                          </p:nvPicPr>
                          <p:blipFill>
                            <a:blip r:embed="rId16"/>
                            <a:stretch>
                              <a:fillRect/>
                            </a:stretch>
                          </p:blipFill>
                          <p:spPr>
                            <a:xfrm>
                              <a:off x="1129670" y="3689228"/>
                              <a:ext cx="1193345" cy="1188720"/>
                            </a:xfrm>
                            <a:prstGeom prst="rect">
                              <a:avLst/>
                            </a:prstGeom>
                          </p:spPr>
                        </p:pic>
                      </p:oleObj>
                    </mc:Fallback>
                  </mc:AlternateContent>
                </a:graphicData>
              </a:graphic>
            </p:graphicFrame>
            <p:graphicFrame>
              <p:nvGraphicFramePr>
                <p:cNvPr id="234" name="Object 233">
                  <a:extLst>
                    <a:ext uri="{FF2B5EF4-FFF2-40B4-BE49-F238E27FC236}">
                      <a16:creationId xmlns:a16="http://schemas.microsoft.com/office/drawing/2014/main" id="{1F29045C-28BD-1D5F-169F-4F729B6E3A97}"/>
                    </a:ext>
                  </a:extLst>
                </p:cNvPr>
                <p:cNvGraphicFramePr>
                  <a:graphicFrameLocks noChangeAspect="1"/>
                </p:cNvGraphicFramePr>
                <p:nvPr>
                  <p:extLst>
                    <p:ext uri="{D42A27DB-BD31-4B8C-83A1-F6EECF244321}">
                      <p14:modId xmlns:p14="http://schemas.microsoft.com/office/powerpoint/2010/main" val="472073260"/>
                    </p:ext>
                  </p:extLst>
                </p:nvPr>
              </p:nvGraphicFramePr>
              <p:xfrm>
                <a:off x="29316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7" imgW="1072981" imgH="1072793" progId="Acrobat.Document.2015">
                        <p:embed/>
                      </p:oleObj>
                    </mc:Choice>
                    <mc:Fallback>
                      <p:oleObj name="Acrobat Document" r:id="rId17" imgW="1072981" imgH="1072793" progId="Acrobat.Document.2015">
                        <p:embed/>
                        <p:pic>
                          <p:nvPicPr>
                            <p:cNvPr id="31" name="Object 30">
                              <a:extLst>
                                <a:ext uri="{FF2B5EF4-FFF2-40B4-BE49-F238E27FC236}">
                                  <a16:creationId xmlns:a16="http://schemas.microsoft.com/office/drawing/2014/main" id="{2B6FD5CE-C39E-B65F-2DA8-3BEB31A1AD6C}"/>
                                </a:ext>
                              </a:extLst>
                            </p:cNvPr>
                            <p:cNvPicPr/>
                            <p:nvPr/>
                          </p:nvPicPr>
                          <p:blipFill>
                            <a:blip r:embed="rId18"/>
                            <a:stretch>
                              <a:fillRect/>
                            </a:stretch>
                          </p:blipFill>
                          <p:spPr>
                            <a:xfrm>
                              <a:off x="2931617" y="3689228"/>
                              <a:ext cx="1188720" cy="1188720"/>
                            </a:xfrm>
                            <a:prstGeom prst="rect">
                              <a:avLst/>
                            </a:prstGeom>
                          </p:spPr>
                        </p:pic>
                      </p:oleObj>
                    </mc:Fallback>
                  </mc:AlternateContent>
                </a:graphicData>
              </a:graphic>
            </p:graphicFrame>
            <p:sp>
              <p:nvSpPr>
                <p:cNvPr id="235" name="TextBox 234">
                  <a:extLst>
                    <a:ext uri="{FF2B5EF4-FFF2-40B4-BE49-F238E27FC236}">
                      <a16:creationId xmlns:a16="http://schemas.microsoft.com/office/drawing/2014/main" id="{436FED30-9D2C-03B5-5637-3FF2E6A0E972}"/>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236" name="Object 235">
                <a:extLst>
                  <a:ext uri="{FF2B5EF4-FFF2-40B4-BE49-F238E27FC236}">
                    <a16:creationId xmlns:a16="http://schemas.microsoft.com/office/drawing/2014/main" id="{CFF1E736-ECD4-E9CD-F40A-BF0238C0A31F}"/>
                  </a:ext>
                </a:extLst>
              </p:cNvPr>
              <p:cNvGraphicFramePr>
                <a:graphicFrameLocks noChangeAspect="1"/>
              </p:cNvGraphicFramePr>
              <p:nvPr>
                <p:extLst>
                  <p:ext uri="{D42A27DB-BD31-4B8C-83A1-F6EECF244321}">
                    <p14:modId xmlns:p14="http://schemas.microsoft.com/office/powerpoint/2010/main" val="2681586257"/>
                  </p:ext>
                </p:extLst>
              </p:nvPr>
            </p:nvGraphicFramePr>
            <p:xfrm>
              <a:off x="1129670" y="3690899"/>
              <a:ext cx="1188720" cy="1184113"/>
            </p:xfrm>
            <a:graphic>
              <a:graphicData uri="http://schemas.openxmlformats.org/presentationml/2006/ole">
                <mc:AlternateContent xmlns:mc="http://schemas.openxmlformats.org/markup-compatibility/2006">
                  <mc:Choice xmlns:v="urn:schemas-microsoft-com:vml" Requires="v">
                    <p:oleObj name="Acrobat Document" r:id="rId19" imgW="1638247" imgH="1631879" progId="Acrobat.Document.2015">
                      <p:embed/>
                    </p:oleObj>
                  </mc:Choice>
                  <mc:Fallback>
                    <p:oleObj name="Acrobat Document" r:id="rId19" imgW="1638247" imgH="1631879" progId="Acrobat.Document.2015">
                      <p:embed/>
                      <p:pic>
                        <p:nvPicPr>
                          <p:cNvPr id="37" name="Object 36">
                            <a:extLst>
                              <a:ext uri="{FF2B5EF4-FFF2-40B4-BE49-F238E27FC236}">
                                <a16:creationId xmlns:a16="http://schemas.microsoft.com/office/drawing/2014/main" id="{9D6D3BCD-38B7-F0E2-4607-93F73E6851EE}"/>
                              </a:ext>
                            </a:extLst>
                          </p:cNvPr>
                          <p:cNvPicPr/>
                          <p:nvPr/>
                        </p:nvPicPr>
                        <p:blipFill>
                          <a:blip r:embed="rId20"/>
                          <a:stretch>
                            <a:fillRect/>
                          </a:stretch>
                        </p:blipFill>
                        <p:spPr>
                          <a:xfrm>
                            <a:off x="1129670" y="3690899"/>
                            <a:ext cx="1188720" cy="1184113"/>
                          </a:xfrm>
                          <a:prstGeom prst="rect">
                            <a:avLst/>
                          </a:prstGeom>
                        </p:spPr>
                      </p:pic>
                    </p:oleObj>
                  </mc:Fallback>
                </mc:AlternateContent>
              </a:graphicData>
            </a:graphic>
          </p:graphicFrame>
        </p:grpSp>
        <p:sp>
          <p:nvSpPr>
            <p:cNvPr id="243" name="TextBox 242">
              <a:extLst>
                <a:ext uri="{FF2B5EF4-FFF2-40B4-BE49-F238E27FC236}">
                  <a16:creationId xmlns:a16="http://schemas.microsoft.com/office/drawing/2014/main" id="{CB156F0D-2733-6A3F-9A70-BAB28FE0CC0A}"/>
                </a:ext>
              </a:extLst>
            </p:cNvPr>
            <p:cNvSpPr txBox="1"/>
            <p:nvPr/>
          </p:nvSpPr>
          <p:spPr>
            <a:xfrm>
              <a:off x="22289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sp>
          <p:nvSpPr>
            <p:cNvPr id="244" name="TextBox 243">
              <a:extLst>
                <a:ext uri="{FF2B5EF4-FFF2-40B4-BE49-F238E27FC236}">
                  <a16:creationId xmlns:a16="http://schemas.microsoft.com/office/drawing/2014/main" id="{410AA883-3FBA-D335-D639-155E71B24360}"/>
                </a:ext>
              </a:extLst>
            </p:cNvPr>
            <p:cNvSpPr txBox="1"/>
            <p:nvPr/>
          </p:nvSpPr>
          <p:spPr>
            <a:xfrm>
              <a:off x="2228949" y="40609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sp>
          <p:nvSpPr>
            <p:cNvPr id="245" name="TextBox 244">
              <a:extLst>
                <a:ext uri="{FF2B5EF4-FFF2-40B4-BE49-F238E27FC236}">
                  <a16:creationId xmlns:a16="http://schemas.microsoft.com/office/drawing/2014/main" id="{5F242DEC-1AF1-AB91-9D2E-E8A1C337471E}"/>
                </a:ext>
              </a:extLst>
            </p:cNvPr>
            <p:cNvSpPr txBox="1"/>
            <p:nvPr/>
          </p:nvSpPr>
          <p:spPr>
            <a:xfrm>
              <a:off x="2228949" y="26766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sp>
          <p:nvSpPr>
            <p:cNvPr id="246" name="TextBox 245">
              <a:extLst>
                <a:ext uri="{FF2B5EF4-FFF2-40B4-BE49-F238E27FC236}">
                  <a16:creationId xmlns:a16="http://schemas.microsoft.com/office/drawing/2014/main" id="{20603A11-D55A-5732-25EF-B1F0BB72AE53}"/>
                </a:ext>
              </a:extLst>
            </p:cNvPr>
            <p:cNvSpPr txBox="1"/>
            <p:nvPr/>
          </p:nvSpPr>
          <p:spPr>
            <a:xfrm>
              <a:off x="2228949" y="13304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cxnSp>
        <p:nvCxnSpPr>
          <p:cNvPr id="240" name="Straight Arrow Connector 239">
            <a:extLst>
              <a:ext uri="{FF2B5EF4-FFF2-40B4-BE49-F238E27FC236}">
                <a16:creationId xmlns:a16="http://schemas.microsoft.com/office/drawing/2014/main" id="{1BC0D970-5414-BC5E-4482-828CD9374B86}"/>
              </a:ext>
            </a:extLst>
          </p:cNvPr>
          <p:cNvCxnSpPr/>
          <p:nvPr/>
        </p:nvCxnSpPr>
        <p:spPr>
          <a:xfrm flipH="1" flipV="1">
            <a:off x="3588631" y="1574112"/>
            <a:ext cx="892271" cy="2952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2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animEffect transition="in" filter="wipe(right)">
                                      <p:cBhvr>
                                        <p:cTn id="11" dur="500"/>
                                        <p:tgtEl>
                                          <p:spTgt spid="2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0" name="Group 129">
            <a:extLst>
              <a:ext uri="{FF2B5EF4-FFF2-40B4-BE49-F238E27FC236}">
                <a16:creationId xmlns:a16="http://schemas.microsoft.com/office/drawing/2014/main" id="{19601D83-9FC3-40C8-AAFA-AEB315B2A4CB}"/>
              </a:ext>
            </a:extLst>
          </p:cNvPr>
          <p:cNvGrpSpPr/>
          <p:nvPr/>
        </p:nvGrpSpPr>
        <p:grpSpPr>
          <a:xfrm rot="16200000">
            <a:off x="9607977" y="1726878"/>
            <a:ext cx="2249793" cy="494044"/>
            <a:chOff x="1081970" y="3224894"/>
            <a:chExt cx="2349551" cy="408215"/>
          </a:xfrm>
          <a:blipFill>
            <a:blip r:embed="rId3"/>
            <a:tile tx="0" ty="0" sx="100000" sy="100000" flip="none" algn="tl"/>
          </a:blipFill>
        </p:grpSpPr>
        <p:sp>
          <p:nvSpPr>
            <p:cNvPr id="131" name="Rectangle 130">
              <a:extLst>
                <a:ext uri="{FF2B5EF4-FFF2-40B4-BE49-F238E27FC236}">
                  <a16:creationId xmlns:a16="http://schemas.microsoft.com/office/drawing/2014/main" id="{1987117E-B829-4A55-921E-4FFDB07AAA65}"/>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32" name="Oval 131">
              <a:extLst>
                <a:ext uri="{FF2B5EF4-FFF2-40B4-BE49-F238E27FC236}">
                  <a16:creationId xmlns:a16="http://schemas.microsoft.com/office/drawing/2014/main" id="{F02B1B7A-6D29-48E5-8908-2BB61A25FDB7}"/>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3" name="Oval 132">
              <a:extLst>
                <a:ext uri="{FF2B5EF4-FFF2-40B4-BE49-F238E27FC236}">
                  <a16:creationId xmlns:a16="http://schemas.microsoft.com/office/drawing/2014/main" id="{E6B1C34B-9048-4D21-BA4B-A394C98FF833}"/>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8" name="Oval 137">
              <a:extLst>
                <a:ext uri="{FF2B5EF4-FFF2-40B4-BE49-F238E27FC236}">
                  <a16:creationId xmlns:a16="http://schemas.microsoft.com/office/drawing/2014/main" id="{E5D54F6C-09DF-4D60-B112-BF6AB0DFBEA8}"/>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9" name="Oval 138">
              <a:extLst>
                <a:ext uri="{FF2B5EF4-FFF2-40B4-BE49-F238E27FC236}">
                  <a16:creationId xmlns:a16="http://schemas.microsoft.com/office/drawing/2014/main" id="{FF613794-7F3B-40AF-BD1E-66A90872FD3F}"/>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0" name="Oval 139">
              <a:extLst>
                <a:ext uri="{FF2B5EF4-FFF2-40B4-BE49-F238E27FC236}">
                  <a16:creationId xmlns:a16="http://schemas.microsoft.com/office/drawing/2014/main" id="{1CED8CE8-0535-461B-9879-E5494D20B9B7}"/>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1" name="Oval 140">
              <a:extLst>
                <a:ext uri="{FF2B5EF4-FFF2-40B4-BE49-F238E27FC236}">
                  <a16:creationId xmlns:a16="http://schemas.microsoft.com/office/drawing/2014/main" id="{B2554093-89B4-4C2F-A9BF-F84373BFFA9E}"/>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8" name="Oval 147">
              <a:extLst>
                <a:ext uri="{FF2B5EF4-FFF2-40B4-BE49-F238E27FC236}">
                  <a16:creationId xmlns:a16="http://schemas.microsoft.com/office/drawing/2014/main" id="{57C05B35-998C-4C66-BC1A-D94C408F72CE}"/>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9" name="Oval 148">
              <a:extLst>
                <a:ext uri="{FF2B5EF4-FFF2-40B4-BE49-F238E27FC236}">
                  <a16:creationId xmlns:a16="http://schemas.microsoft.com/office/drawing/2014/main" id="{BF4F8D80-CF12-4FEB-9917-7A8CB601F2B8}"/>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3" name="Oval 162">
              <a:extLst>
                <a:ext uri="{FF2B5EF4-FFF2-40B4-BE49-F238E27FC236}">
                  <a16:creationId xmlns:a16="http://schemas.microsoft.com/office/drawing/2014/main" id="{5EE08036-9B7B-498B-A6F9-9A563CE67164}"/>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0" name="Oval 179">
              <a:extLst>
                <a:ext uri="{FF2B5EF4-FFF2-40B4-BE49-F238E27FC236}">
                  <a16:creationId xmlns:a16="http://schemas.microsoft.com/office/drawing/2014/main" id="{184BC64C-934F-4F19-BA0D-D2333773ABD8}"/>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1" name="Oval 180">
              <a:extLst>
                <a:ext uri="{FF2B5EF4-FFF2-40B4-BE49-F238E27FC236}">
                  <a16:creationId xmlns:a16="http://schemas.microsoft.com/office/drawing/2014/main" id="{226A24E6-6493-48E7-A1D3-31F909E3B88E}"/>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3" name="Oval 182">
              <a:extLst>
                <a:ext uri="{FF2B5EF4-FFF2-40B4-BE49-F238E27FC236}">
                  <a16:creationId xmlns:a16="http://schemas.microsoft.com/office/drawing/2014/main" id="{9BA9A405-378D-4DD3-87F0-AE33C88C73F7}"/>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4" name="Oval 183">
              <a:extLst>
                <a:ext uri="{FF2B5EF4-FFF2-40B4-BE49-F238E27FC236}">
                  <a16:creationId xmlns:a16="http://schemas.microsoft.com/office/drawing/2014/main" id="{89641557-AAA6-41B7-9CEF-08882634CC45}"/>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8" name="Oval 187">
              <a:extLst>
                <a:ext uri="{FF2B5EF4-FFF2-40B4-BE49-F238E27FC236}">
                  <a16:creationId xmlns:a16="http://schemas.microsoft.com/office/drawing/2014/main" id="{EA9E37C0-2CE9-4ACA-9611-DCEED8E4846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9" name="Oval 188">
              <a:extLst>
                <a:ext uri="{FF2B5EF4-FFF2-40B4-BE49-F238E27FC236}">
                  <a16:creationId xmlns:a16="http://schemas.microsoft.com/office/drawing/2014/main" id="{D9259F1D-2865-49C6-8D25-6AE93358C731}"/>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0" name="Oval 189">
              <a:extLst>
                <a:ext uri="{FF2B5EF4-FFF2-40B4-BE49-F238E27FC236}">
                  <a16:creationId xmlns:a16="http://schemas.microsoft.com/office/drawing/2014/main" id="{73797A63-F547-4BA4-8100-9787446AC9CB}"/>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8" name="Oval 197">
              <a:extLst>
                <a:ext uri="{FF2B5EF4-FFF2-40B4-BE49-F238E27FC236}">
                  <a16:creationId xmlns:a16="http://schemas.microsoft.com/office/drawing/2014/main" id="{3D7F6E8B-0302-47EC-BF1F-70CE8228013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9" name="Oval 198">
              <a:extLst>
                <a:ext uri="{FF2B5EF4-FFF2-40B4-BE49-F238E27FC236}">
                  <a16:creationId xmlns:a16="http://schemas.microsoft.com/office/drawing/2014/main" id="{BC05791E-F88D-4E79-A4C5-7C140DC81F4D}"/>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1" name="Oval 200">
              <a:extLst>
                <a:ext uri="{FF2B5EF4-FFF2-40B4-BE49-F238E27FC236}">
                  <a16:creationId xmlns:a16="http://schemas.microsoft.com/office/drawing/2014/main" id="{665537C0-369D-4077-87A0-8FADB35C1E0A}"/>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36</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9" name="Rectangle: Rounded Corners 218">
            <a:extLst>
              <a:ext uri="{FF2B5EF4-FFF2-40B4-BE49-F238E27FC236}">
                <a16:creationId xmlns:a16="http://schemas.microsoft.com/office/drawing/2014/main" id="{EC99BFFB-381D-9C59-7E08-BC8E75E3BCF3}"/>
              </a:ext>
            </a:extLst>
          </p:cNvPr>
          <p:cNvSpPr/>
          <p:nvPr/>
        </p:nvSpPr>
        <p:spPr>
          <a:xfrm>
            <a:off x="265539" y="4701381"/>
            <a:ext cx="7611960" cy="1886434"/>
          </a:xfrm>
          <a:prstGeom prst="round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a:extLst>
              <a:ext uri="{FF2B5EF4-FFF2-40B4-BE49-F238E27FC236}">
                <a16:creationId xmlns:a16="http://schemas.microsoft.com/office/drawing/2014/main" id="{4717467E-E391-9DAF-E0E7-2FAD938C609E}"/>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grpSp>
        <p:nvGrpSpPr>
          <p:cNvPr id="3" name="Group 2">
            <a:extLst>
              <a:ext uri="{FF2B5EF4-FFF2-40B4-BE49-F238E27FC236}">
                <a16:creationId xmlns:a16="http://schemas.microsoft.com/office/drawing/2014/main" id="{8C01EC1D-B5D2-E7B8-839B-46D682E2EE9E}"/>
              </a:ext>
            </a:extLst>
          </p:cNvPr>
          <p:cNvGrpSpPr/>
          <p:nvPr/>
        </p:nvGrpSpPr>
        <p:grpSpPr>
          <a:xfrm>
            <a:off x="2470923" y="5036753"/>
            <a:ext cx="5212480" cy="1514406"/>
            <a:chOff x="2470923" y="5036753"/>
            <a:chExt cx="5212480" cy="1514406"/>
          </a:xfrm>
        </p:grpSpPr>
        <p:graphicFrame>
          <p:nvGraphicFramePr>
            <p:cNvPr id="223" name="Object 222">
              <a:extLst>
                <a:ext uri="{FF2B5EF4-FFF2-40B4-BE49-F238E27FC236}">
                  <a16:creationId xmlns:a16="http://schemas.microsoft.com/office/drawing/2014/main" id="{B3F1FDDD-9232-A22F-D847-96D6049E935F}"/>
                </a:ext>
              </a:extLst>
            </p:cNvPr>
            <p:cNvGraphicFramePr>
              <a:graphicFrameLocks noChangeAspect="1"/>
            </p:cNvGraphicFramePr>
            <p:nvPr>
              <p:extLst>
                <p:ext uri="{D42A27DB-BD31-4B8C-83A1-F6EECF244321}">
                  <p14:modId xmlns:p14="http://schemas.microsoft.com/office/powerpoint/2010/main" val="2530499844"/>
                </p:ext>
              </p:extLst>
            </p:nvPr>
          </p:nvGraphicFramePr>
          <p:xfrm>
            <a:off x="247092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30" name="Object 29">
                          <a:extLst>
                            <a:ext uri="{FF2B5EF4-FFF2-40B4-BE49-F238E27FC236}">
                              <a16:creationId xmlns:a16="http://schemas.microsoft.com/office/drawing/2014/main" id="{468A513C-ED3D-1B75-F763-4D4AA8A2C1C7}"/>
                            </a:ext>
                          </a:extLst>
                        </p:cNvPr>
                        <p:cNvPicPr/>
                        <p:nvPr/>
                      </p:nvPicPr>
                      <p:blipFill>
                        <a:blip r:embed="rId5"/>
                        <a:stretch>
                          <a:fillRect/>
                        </a:stretch>
                      </p:blipFill>
                      <p:spPr>
                        <a:xfrm>
                          <a:off x="2470923" y="5036753"/>
                          <a:ext cx="1188720" cy="1188720"/>
                        </a:xfrm>
                        <a:prstGeom prst="rect">
                          <a:avLst/>
                        </a:prstGeom>
                      </p:spPr>
                    </p:pic>
                  </p:oleObj>
                </mc:Fallback>
              </mc:AlternateContent>
            </a:graphicData>
          </a:graphic>
        </p:graphicFrame>
        <p:graphicFrame>
          <p:nvGraphicFramePr>
            <p:cNvPr id="224" name="Object 223">
              <a:extLst>
                <a:ext uri="{FF2B5EF4-FFF2-40B4-BE49-F238E27FC236}">
                  <a16:creationId xmlns:a16="http://schemas.microsoft.com/office/drawing/2014/main" id="{77C4966A-B809-D724-C9AC-C011C3853369}"/>
                </a:ext>
              </a:extLst>
            </p:cNvPr>
            <p:cNvGraphicFramePr>
              <a:graphicFrameLocks noChangeAspect="1"/>
            </p:cNvGraphicFramePr>
            <p:nvPr>
              <p:extLst>
                <p:ext uri="{D42A27DB-BD31-4B8C-83A1-F6EECF244321}">
                  <p14:modId xmlns:p14="http://schemas.microsoft.com/office/powerpoint/2010/main" val="521515555"/>
                </p:ext>
              </p:extLst>
            </p:nvPr>
          </p:nvGraphicFramePr>
          <p:xfrm>
            <a:off x="3812176"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6" imgW="1072981" imgH="1072793" progId="Acrobat.Document.2015">
                    <p:embed/>
                  </p:oleObj>
                </mc:Choice>
                <mc:Fallback>
                  <p:oleObj name="Acrobat Document" r:id="rId6" imgW="1072981" imgH="1072793" progId="Acrobat.Document.2015">
                    <p:embed/>
                    <p:pic>
                      <p:nvPicPr>
                        <p:cNvPr id="31" name="Object 30">
                          <a:extLst>
                            <a:ext uri="{FF2B5EF4-FFF2-40B4-BE49-F238E27FC236}">
                              <a16:creationId xmlns:a16="http://schemas.microsoft.com/office/drawing/2014/main" id="{19B96AEA-1250-81C3-261B-1C5AA94AB3F7}"/>
                            </a:ext>
                          </a:extLst>
                        </p:cNvPr>
                        <p:cNvPicPr/>
                        <p:nvPr/>
                      </p:nvPicPr>
                      <p:blipFill>
                        <a:blip r:embed="rId7"/>
                        <a:stretch>
                          <a:fillRect/>
                        </a:stretch>
                      </p:blipFill>
                      <p:spPr>
                        <a:xfrm>
                          <a:off x="3812176" y="5036753"/>
                          <a:ext cx="1188720" cy="1188720"/>
                        </a:xfrm>
                        <a:prstGeom prst="rect">
                          <a:avLst/>
                        </a:prstGeom>
                      </p:spPr>
                    </p:pic>
                  </p:oleObj>
                </mc:Fallback>
              </mc:AlternateContent>
            </a:graphicData>
          </a:graphic>
        </p:graphicFrame>
        <p:graphicFrame>
          <p:nvGraphicFramePr>
            <p:cNvPr id="225" name="Object 224">
              <a:extLst>
                <a:ext uri="{FF2B5EF4-FFF2-40B4-BE49-F238E27FC236}">
                  <a16:creationId xmlns:a16="http://schemas.microsoft.com/office/drawing/2014/main" id="{AC930C30-3D9D-B38E-7827-5635FA51BA70}"/>
                </a:ext>
              </a:extLst>
            </p:cNvPr>
            <p:cNvGraphicFramePr>
              <a:graphicFrameLocks noChangeAspect="1"/>
            </p:cNvGraphicFramePr>
            <p:nvPr>
              <p:extLst>
                <p:ext uri="{D42A27DB-BD31-4B8C-83A1-F6EECF244321}">
                  <p14:modId xmlns:p14="http://schemas.microsoft.com/office/powerpoint/2010/main" val="4269934816"/>
                </p:ext>
              </p:extLst>
            </p:nvPr>
          </p:nvGraphicFramePr>
          <p:xfrm>
            <a:off x="5153429"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8" imgW="1072981" imgH="1072793" progId="Acrobat.Document.2015">
                    <p:embed/>
                  </p:oleObj>
                </mc:Choice>
                <mc:Fallback>
                  <p:oleObj name="Acrobat Document" r:id="rId8" imgW="1072981" imgH="1072793" progId="Acrobat.Document.2015">
                    <p:embed/>
                    <p:pic>
                      <p:nvPicPr>
                        <p:cNvPr id="32" name="Object 31">
                          <a:extLst>
                            <a:ext uri="{FF2B5EF4-FFF2-40B4-BE49-F238E27FC236}">
                              <a16:creationId xmlns:a16="http://schemas.microsoft.com/office/drawing/2014/main" id="{943733DB-A071-5715-8C04-B749294E286E}"/>
                            </a:ext>
                          </a:extLst>
                        </p:cNvPr>
                        <p:cNvPicPr/>
                        <p:nvPr/>
                      </p:nvPicPr>
                      <p:blipFill>
                        <a:blip r:embed="rId9"/>
                        <a:stretch>
                          <a:fillRect/>
                        </a:stretch>
                      </p:blipFill>
                      <p:spPr>
                        <a:xfrm>
                          <a:off x="5153429" y="5036753"/>
                          <a:ext cx="1188720" cy="1188720"/>
                        </a:xfrm>
                        <a:prstGeom prst="rect">
                          <a:avLst/>
                        </a:prstGeom>
                      </p:spPr>
                    </p:pic>
                  </p:oleObj>
                </mc:Fallback>
              </mc:AlternateContent>
            </a:graphicData>
          </a:graphic>
        </p:graphicFrame>
        <p:graphicFrame>
          <p:nvGraphicFramePr>
            <p:cNvPr id="226" name="Object 225">
              <a:extLst>
                <a:ext uri="{FF2B5EF4-FFF2-40B4-BE49-F238E27FC236}">
                  <a16:creationId xmlns:a16="http://schemas.microsoft.com/office/drawing/2014/main" id="{93B1DACA-5237-5130-7792-E7C7DA13C4BC}"/>
                </a:ext>
              </a:extLst>
            </p:cNvPr>
            <p:cNvGraphicFramePr>
              <a:graphicFrameLocks noChangeAspect="1"/>
            </p:cNvGraphicFramePr>
            <p:nvPr>
              <p:extLst>
                <p:ext uri="{D42A27DB-BD31-4B8C-83A1-F6EECF244321}">
                  <p14:modId xmlns:p14="http://schemas.microsoft.com/office/powerpoint/2010/main" val="577654168"/>
                </p:ext>
              </p:extLst>
            </p:nvPr>
          </p:nvGraphicFramePr>
          <p:xfrm>
            <a:off x="64946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10" imgW="1072981" imgH="1072793" progId="Acrobat.Document.2015">
                    <p:embed/>
                  </p:oleObj>
                </mc:Choice>
                <mc:Fallback>
                  <p:oleObj name="Acrobat Document" r:id="rId10" imgW="1072981" imgH="1072793" progId="Acrobat.Document.2015">
                    <p:embed/>
                    <p:pic>
                      <p:nvPicPr>
                        <p:cNvPr id="33" name="Object 32">
                          <a:extLst>
                            <a:ext uri="{FF2B5EF4-FFF2-40B4-BE49-F238E27FC236}">
                              <a16:creationId xmlns:a16="http://schemas.microsoft.com/office/drawing/2014/main" id="{79BA1A47-E9A5-E36E-1D3C-F02DD8E6A49F}"/>
                            </a:ext>
                          </a:extLst>
                        </p:cNvPr>
                        <p:cNvPicPr/>
                        <p:nvPr/>
                      </p:nvPicPr>
                      <p:blipFill>
                        <a:blip r:embed="rId11"/>
                        <a:stretch>
                          <a:fillRect/>
                        </a:stretch>
                      </p:blipFill>
                      <p:spPr>
                        <a:xfrm>
                          <a:off x="6494683" y="5036753"/>
                          <a:ext cx="1188720" cy="1188720"/>
                        </a:xfrm>
                        <a:prstGeom prst="rect">
                          <a:avLst/>
                        </a:prstGeom>
                      </p:spPr>
                    </p:pic>
                  </p:oleObj>
                </mc:Fallback>
              </mc:AlternateContent>
            </a:graphicData>
          </a:graphic>
        </p:graphicFrame>
        <p:sp>
          <p:nvSpPr>
            <p:cNvPr id="229" name="TextBox 228">
              <a:extLst>
                <a:ext uri="{FF2B5EF4-FFF2-40B4-BE49-F238E27FC236}">
                  <a16:creationId xmlns:a16="http://schemas.microsoft.com/office/drawing/2014/main" id="{83E46A50-677C-4C55-1783-695FDEBD661A}"/>
                </a:ext>
              </a:extLst>
            </p:cNvPr>
            <p:cNvSpPr txBox="1"/>
            <p:nvPr/>
          </p:nvSpPr>
          <p:spPr>
            <a:xfrm>
              <a:off x="2648049"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1</a:t>
              </a:r>
            </a:p>
          </p:txBody>
        </p:sp>
        <p:sp>
          <p:nvSpPr>
            <p:cNvPr id="230" name="TextBox 229">
              <a:extLst>
                <a:ext uri="{FF2B5EF4-FFF2-40B4-BE49-F238E27FC236}">
                  <a16:creationId xmlns:a16="http://schemas.microsoft.com/office/drawing/2014/main" id="{A2E20194-C4A6-DB23-4F6F-6A09173DA2DB}"/>
                </a:ext>
              </a:extLst>
            </p:cNvPr>
            <p:cNvSpPr txBox="1"/>
            <p:nvPr/>
          </p:nvSpPr>
          <p:spPr>
            <a:xfrm>
              <a:off x="4025754"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2</a:t>
              </a:r>
            </a:p>
          </p:txBody>
        </p:sp>
        <p:sp>
          <p:nvSpPr>
            <p:cNvPr id="231" name="TextBox 230">
              <a:extLst>
                <a:ext uri="{FF2B5EF4-FFF2-40B4-BE49-F238E27FC236}">
                  <a16:creationId xmlns:a16="http://schemas.microsoft.com/office/drawing/2014/main" id="{31530E04-FA63-611B-0A60-EC78B90B4085}"/>
                </a:ext>
              </a:extLst>
            </p:cNvPr>
            <p:cNvSpPr txBox="1"/>
            <p:nvPr/>
          </p:nvSpPr>
          <p:spPr>
            <a:xfrm>
              <a:off x="5367007"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3</a:t>
              </a:r>
            </a:p>
          </p:txBody>
        </p:sp>
        <p:sp>
          <p:nvSpPr>
            <p:cNvPr id="232" name="TextBox 231">
              <a:extLst>
                <a:ext uri="{FF2B5EF4-FFF2-40B4-BE49-F238E27FC236}">
                  <a16:creationId xmlns:a16="http://schemas.microsoft.com/office/drawing/2014/main" id="{C5B37AB2-67A4-AFE4-82FD-26156F903852}"/>
                </a:ext>
              </a:extLst>
            </p:cNvPr>
            <p:cNvSpPr txBox="1"/>
            <p:nvPr/>
          </p:nvSpPr>
          <p:spPr>
            <a:xfrm>
              <a:off x="67082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grpSp>
      <p:sp>
        <p:nvSpPr>
          <p:cNvPr id="233" name="TextBox 232">
            <a:extLst>
              <a:ext uri="{FF2B5EF4-FFF2-40B4-BE49-F238E27FC236}">
                <a16:creationId xmlns:a16="http://schemas.microsoft.com/office/drawing/2014/main" id="{D6E45216-CC94-EEFE-CEA5-82B887B5D548}"/>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34" name="TextBox 233">
            <a:extLst>
              <a:ext uri="{FF2B5EF4-FFF2-40B4-BE49-F238E27FC236}">
                <a16:creationId xmlns:a16="http://schemas.microsoft.com/office/drawing/2014/main" id="{8891C150-D727-4802-F3A8-FE0C9A2791A2}"/>
              </a:ext>
            </a:extLst>
          </p:cNvPr>
          <p:cNvSpPr txBox="1"/>
          <p:nvPr/>
        </p:nvSpPr>
        <p:spPr>
          <a:xfrm rot="16200000">
            <a:off x="-570180" y="5328099"/>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aphicFrame>
        <p:nvGraphicFramePr>
          <p:cNvPr id="222" name="Object 221">
            <a:extLst>
              <a:ext uri="{FF2B5EF4-FFF2-40B4-BE49-F238E27FC236}">
                <a16:creationId xmlns:a16="http://schemas.microsoft.com/office/drawing/2014/main" id="{DE0ADE9C-B319-2E65-1802-052796BED4E6}"/>
              </a:ext>
            </a:extLst>
          </p:cNvPr>
          <p:cNvGraphicFramePr>
            <a:graphicFrameLocks noChangeAspect="1"/>
          </p:cNvGraphicFramePr>
          <p:nvPr>
            <p:extLst>
              <p:ext uri="{D42A27DB-BD31-4B8C-83A1-F6EECF244321}">
                <p14:modId xmlns:p14="http://schemas.microsoft.com/office/powerpoint/2010/main" val="1353125579"/>
              </p:ext>
            </p:extLst>
          </p:nvPr>
        </p:nvGraphicFramePr>
        <p:xfrm>
          <a:off x="1133198" y="5042220"/>
          <a:ext cx="1188720" cy="1184113"/>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215" name="Object 214">
                        <a:extLst>
                          <a:ext uri="{FF2B5EF4-FFF2-40B4-BE49-F238E27FC236}">
                            <a16:creationId xmlns:a16="http://schemas.microsoft.com/office/drawing/2014/main" id="{338887F7-BC48-40CC-B8E1-E7EFB1C8137A}"/>
                          </a:ext>
                        </a:extLst>
                      </p:cNvPr>
                      <p:cNvPicPr/>
                      <p:nvPr/>
                    </p:nvPicPr>
                    <p:blipFill>
                      <a:blip r:embed="rId13"/>
                      <a:stretch>
                        <a:fillRect/>
                      </a:stretch>
                    </p:blipFill>
                    <p:spPr>
                      <a:xfrm>
                        <a:off x="1133198" y="5042220"/>
                        <a:ext cx="1188720" cy="1184113"/>
                      </a:xfrm>
                      <a:prstGeom prst="rect">
                        <a:avLst/>
                      </a:prstGeom>
                    </p:spPr>
                  </p:pic>
                </p:oleObj>
              </mc:Fallback>
            </mc:AlternateContent>
          </a:graphicData>
        </a:graphic>
      </p:graphicFrame>
      <p:cxnSp>
        <p:nvCxnSpPr>
          <p:cNvPr id="165" name="Straight Arrow Connector 164">
            <a:extLst>
              <a:ext uri="{FF2B5EF4-FFF2-40B4-BE49-F238E27FC236}">
                <a16:creationId xmlns:a16="http://schemas.microsoft.com/office/drawing/2014/main" id="{94E927D6-7EFE-6A48-9663-3827AF1A5B61}"/>
              </a:ext>
            </a:extLst>
          </p:cNvPr>
          <p:cNvCxnSpPr/>
          <p:nvPr/>
        </p:nvCxnSpPr>
        <p:spPr>
          <a:xfrm flipH="1" flipV="1">
            <a:off x="7055297" y="5773969"/>
            <a:ext cx="892271" cy="2952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86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animEffect transition="in" filter="wipe(right)">
                                      <p:cBhvr>
                                        <p:cTn id="11" dur="500"/>
                                        <p:tgtEl>
                                          <p:spTgt spid="18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65"/>
                                        </p:tgtEl>
                                        <p:attrNameLst>
                                          <p:attrName>style.visibility</p:attrName>
                                        </p:attrNameLst>
                                      </p:cBhvr>
                                      <p:to>
                                        <p:strVal val="visible"/>
                                      </p:to>
                                    </p:set>
                                    <p:animEffect transition="in" filter="wipe(right)">
                                      <p:cBhvr>
                                        <p:cTn id="34"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8" grpId="0"/>
      <p:bldP spid="233" grpId="0"/>
      <p:bldP spid="234"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37</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9" name="Rectangle: Rounded Corners 218">
            <a:extLst>
              <a:ext uri="{FF2B5EF4-FFF2-40B4-BE49-F238E27FC236}">
                <a16:creationId xmlns:a16="http://schemas.microsoft.com/office/drawing/2014/main" id="{EC99BFFB-381D-9C59-7E08-BC8E75E3BCF3}"/>
              </a:ext>
            </a:extLst>
          </p:cNvPr>
          <p:cNvSpPr/>
          <p:nvPr/>
        </p:nvSpPr>
        <p:spPr>
          <a:xfrm>
            <a:off x="265539" y="4701381"/>
            <a:ext cx="4397223" cy="1886434"/>
          </a:xfrm>
          <a:prstGeom prst="round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TextBox 227">
            <a:extLst>
              <a:ext uri="{FF2B5EF4-FFF2-40B4-BE49-F238E27FC236}">
                <a16:creationId xmlns:a16="http://schemas.microsoft.com/office/drawing/2014/main" id="{4717467E-E391-9DAF-E0E7-2FAD938C609E}"/>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grpSp>
        <p:nvGrpSpPr>
          <p:cNvPr id="3" name="Group 2">
            <a:extLst>
              <a:ext uri="{FF2B5EF4-FFF2-40B4-BE49-F238E27FC236}">
                <a16:creationId xmlns:a16="http://schemas.microsoft.com/office/drawing/2014/main" id="{8C01EC1D-B5D2-E7B8-839B-46D682E2EE9E}"/>
              </a:ext>
            </a:extLst>
          </p:cNvPr>
          <p:cNvGrpSpPr/>
          <p:nvPr/>
        </p:nvGrpSpPr>
        <p:grpSpPr>
          <a:xfrm>
            <a:off x="2419449" y="5036753"/>
            <a:ext cx="2038154" cy="1514406"/>
            <a:chOff x="2419449" y="5036753"/>
            <a:chExt cx="2038154" cy="1514406"/>
          </a:xfrm>
        </p:grpSpPr>
        <p:graphicFrame>
          <p:nvGraphicFramePr>
            <p:cNvPr id="226" name="Object 225">
              <a:extLst>
                <a:ext uri="{FF2B5EF4-FFF2-40B4-BE49-F238E27FC236}">
                  <a16:creationId xmlns:a16="http://schemas.microsoft.com/office/drawing/2014/main" id="{93B1DACA-5237-5130-7792-E7C7DA13C4BC}"/>
                </a:ext>
              </a:extLst>
            </p:cNvPr>
            <p:cNvGraphicFramePr>
              <a:graphicFrameLocks noChangeAspect="1"/>
            </p:cNvGraphicFramePr>
            <p:nvPr>
              <p:extLst>
                <p:ext uri="{D42A27DB-BD31-4B8C-83A1-F6EECF244321}">
                  <p14:modId xmlns:p14="http://schemas.microsoft.com/office/powerpoint/2010/main" val="575954862"/>
                </p:ext>
              </p:extLst>
            </p:nvPr>
          </p:nvGraphicFramePr>
          <p:xfrm>
            <a:off x="32688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226" name="Object 225">
                          <a:extLst>
                            <a:ext uri="{FF2B5EF4-FFF2-40B4-BE49-F238E27FC236}">
                              <a16:creationId xmlns:a16="http://schemas.microsoft.com/office/drawing/2014/main" id="{93B1DACA-5237-5130-7792-E7C7DA13C4BC}"/>
                            </a:ext>
                          </a:extLst>
                        </p:cNvPr>
                        <p:cNvPicPr/>
                        <p:nvPr/>
                      </p:nvPicPr>
                      <p:blipFill>
                        <a:blip r:embed="rId5"/>
                        <a:stretch>
                          <a:fillRect/>
                        </a:stretch>
                      </p:blipFill>
                      <p:spPr>
                        <a:xfrm>
                          <a:off x="3268883" y="5036753"/>
                          <a:ext cx="1188720" cy="1188720"/>
                        </a:xfrm>
                        <a:prstGeom prst="rect">
                          <a:avLst/>
                        </a:prstGeom>
                      </p:spPr>
                    </p:pic>
                  </p:oleObj>
                </mc:Fallback>
              </mc:AlternateContent>
            </a:graphicData>
          </a:graphic>
        </p:graphicFrame>
        <p:sp>
          <p:nvSpPr>
            <p:cNvPr id="229" name="TextBox 228">
              <a:extLst>
                <a:ext uri="{FF2B5EF4-FFF2-40B4-BE49-F238E27FC236}">
                  <a16:creationId xmlns:a16="http://schemas.microsoft.com/office/drawing/2014/main" id="{83E46A50-677C-4C55-1783-695FDEBD661A}"/>
                </a:ext>
              </a:extLst>
            </p:cNvPr>
            <p:cNvSpPr txBox="1"/>
            <p:nvPr/>
          </p:nvSpPr>
          <p:spPr>
            <a:xfrm>
              <a:off x="24194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sp>
          <p:nvSpPr>
            <p:cNvPr id="232" name="TextBox 231">
              <a:extLst>
                <a:ext uri="{FF2B5EF4-FFF2-40B4-BE49-F238E27FC236}">
                  <a16:creationId xmlns:a16="http://schemas.microsoft.com/office/drawing/2014/main" id="{C5B37AB2-67A4-AFE4-82FD-26156F903852}"/>
                </a:ext>
              </a:extLst>
            </p:cNvPr>
            <p:cNvSpPr txBox="1"/>
            <p:nvPr/>
          </p:nvSpPr>
          <p:spPr>
            <a:xfrm>
              <a:off x="34697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grpSp>
      <p:sp>
        <p:nvSpPr>
          <p:cNvPr id="233" name="TextBox 232">
            <a:extLst>
              <a:ext uri="{FF2B5EF4-FFF2-40B4-BE49-F238E27FC236}">
                <a16:creationId xmlns:a16="http://schemas.microsoft.com/office/drawing/2014/main" id="{D6E45216-CC94-EEFE-CEA5-82B887B5D548}"/>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34" name="TextBox 233">
            <a:extLst>
              <a:ext uri="{FF2B5EF4-FFF2-40B4-BE49-F238E27FC236}">
                <a16:creationId xmlns:a16="http://schemas.microsoft.com/office/drawing/2014/main" id="{8891C150-D727-4802-F3A8-FE0C9A2791A2}"/>
              </a:ext>
            </a:extLst>
          </p:cNvPr>
          <p:cNvSpPr txBox="1"/>
          <p:nvPr/>
        </p:nvSpPr>
        <p:spPr>
          <a:xfrm rot="16200000">
            <a:off x="-570180" y="5328099"/>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aphicFrame>
        <p:nvGraphicFramePr>
          <p:cNvPr id="222" name="Object 221">
            <a:extLst>
              <a:ext uri="{FF2B5EF4-FFF2-40B4-BE49-F238E27FC236}">
                <a16:creationId xmlns:a16="http://schemas.microsoft.com/office/drawing/2014/main" id="{DE0ADE9C-B319-2E65-1802-052796BED4E6}"/>
              </a:ext>
            </a:extLst>
          </p:cNvPr>
          <p:cNvGraphicFramePr>
            <a:graphicFrameLocks noChangeAspect="1"/>
          </p:cNvGraphicFramePr>
          <p:nvPr/>
        </p:nvGraphicFramePr>
        <p:xfrm>
          <a:off x="1133198" y="5042220"/>
          <a:ext cx="1188720" cy="1184113"/>
        </p:xfrm>
        <a:graphic>
          <a:graphicData uri="http://schemas.openxmlformats.org/presentationml/2006/ole">
            <mc:AlternateContent xmlns:mc="http://schemas.openxmlformats.org/markup-compatibility/2006">
              <mc:Choice xmlns:v="urn:schemas-microsoft-com:vml" Requires="v">
                <p:oleObj name="Acrobat Document" r:id="rId6" imgW="1638247" imgH="1631879" progId="Acrobat.Document.2015">
                  <p:embed/>
                </p:oleObj>
              </mc:Choice>
              <mc:Fallback>
                <p:oleObj name="Acrobat Document" r:id="rId6" imgW="1638247" imgH="1631879" progId="Acrobat.Document.2015">
                  <p:embed/>
                  <p:pic>
                    <p:nvPicPr>
                      <p:cNvPr id="222" name="Object 221">
                        <a:extLst>
                          <a:ext uri="{FF2B5EF4-FFF2-40B4-BE49-F238E27FC236}">
                            <a16:creationId xmlns:a16="http://schemas.microsoft.com/office/drawing/2014/main" id="{DE0ADE9C-B319-2E65-1802-052796BED4E6}"/>
                          </a:ext>
                        </a:extLst>
                      </p:cNvPr>
                      <p:cNvPicPr/>
                      <p:nvPr/>
                    </p:nvPicPr>
                    <p:blipFill>
                      <a:blip r:embed="rId7"/>
                      <a:stretch>
                        <a:fillRect/>
                      </a:stretch>
                    </p:blipFill>
                    <p:spPr>
                      <a:xfrm>
                        <a:off x="1133198" y="5042220"/>
                        <a:ext cx="1188720" cy="1184113"/>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5D45D1E7-ACF2-057E-49EE-A13440721C42}"/>
              </a:ext>
            </a:extLst>
          </p:cNvPr>
          <p:cNvSpPr/>
          <p:nvPr/>
        </p:nvSpPr>
        <p:spPr>
          <a:xfrm>
            <a:off x="10834770" y="934475"/>
            <a:ext cx="91287" cy="1986852"/>
          </a:xfrm>
          <a:prstGeom prst="rect">
            <a:avLst/>
          </a:prstGeom>
          <a:pattFill prst="wdUpDiag">
            <a:fgClr>
              <a:srgbClr val="FF0000"/>
            </a:fgClr>
            <a:bgClr>
              <a:schemeClr val="tx1"/>
            </a:bgClr>
          </a:patt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0CA9B34-6B1C-7ABB-0E79-5E770FA979C8}"/>
              </a:ext>
            </a:extLst>
          </p:cNvPr>
          <p:cNvSpPr txBox="1"/>
          <p:nvPr/>
        </p:nvSpPr>
        <p:spPr>
          <a:xfrm rot="16200000">
            <a:off x="10049877" y="3277085"/>
            <a:ext cx="1854006" cy="646331"/>
          </a:xfrm>
          <a:prstGeom prst="rect">
            <a:avLst/>
          </a:prstGeom>
          <a:noFill/>
        </p:spPr>
        <p:txBody>
          <a:bodyPr wrap="square" rtlCol="0">
            <a:spAutoFit/>
          </a:bodyPr>
          <a:lstStyle/>
          <a:p>
            <a:r>
              <a:rPr lang="en-US" b="1" dirty="0">
                <a:solidFill>
                  <a:srgbClr val="FF0000"/>
                </a:solidFill>
                <a:latin typeface="+mn-lt"/>
              </a:rPr>
              <a:t>Filter emission wavelength</a:t>
            </a:r>
          </a:p>
        </p:txBody>
      </p:sp>
    </p:spTree>
    <p:extLst>
      <p:ext uri="{BB962C8B-B14F-4D97-AF65-F5344CB8AC3E}">
        <p14:creationId xmlns:p14="http://schemas.microsoft.com/office/powerpoint/2010/main" val="342462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38</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2" name="Oval 241">
            <a:extLst>
              <a:ext uri="{FF2B5EF4-FFF2-40B4-BE49-F238E27FC236}">
                <a16:creationId xmlns:a16="http://schemas.microsoft.com/office/drawing/2014/main" id="{6B4D3279-C863-216B-7258-8175B3C09D80}"/>
              </a:ext>
            </a:extLst>
          </p:cNvPr>
          <p:cNvSpPr/>
          <p:nvPr/>
        </p:nvSpPr>
        <p:spPr>
          <a:xfrm>
            <a:off x="5221641" y="4842897"/>
            <a:ext cx="2087794" cy="16511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BE5A049C-CCDC-DE7D-1C0B-90226EECF710}"/>
              </a:ext>
            </a:extLst>
          </p:cNvPr>
          <p:cNvGrpSpPr/>
          <p:nvPr/>
        </p:nvGrpSpPr>
        <p:grpSpPr>
          <a:xfrm>
            <a:off x="265540" y="1097095"/>
            <a:ext cx="4618708" cy="5490720"/>
            <a:chOff x="265540" y="1097095"/>
            <a:chExt cx="4618708" cy="5490720"/>
          </a:xfrm>
        </p:grpSpPr>
        <p:grpSp>
          <p:nvGrpSpPr>
            <p:cNvPr id="244" name="Group 243">
              <a:extLst>
                <a:ext uri="{FF2B5EF4-FFF2-40B4-BE49-F238E27FC236}">
                  <a16:creationId xmlns:a16="http://schemas.microsoft.com/office/drawing/2014/main" id="{1E788CEB-AB6E-6138-A1DF-5E625001EE5F}"/>
                </a:ext>
              </a:extLst>
            </p:cNvPr>
            <p:cNvGrpSpPr/>
            <p:nvPr/>
          </p:nvGrpSpPr>
          <p:grpSpPr>
            <a:xfrm>
              <a:off x="3502480" y="1404941"/>
              <a:ext cx="1275176" cy="878940"/>
              <a:chOff x="3263241" y="7941479"/>
              <a:chExt cx="1488320" cy="923427"/>
            </a:xfrm>
          </p:grpSpPr>
          <p:cxnSp>
            <p:nvCxnSpPr>
              <p:cNvPr id="274" name="Straight Connector 273">
                <a:extLst>
                  <a:ext uri="{FF2B5EF4-FFF2-40B4-BE49-F238E27FC236}">
                    <a16:creationId xmlns:a16="http://schemas.microsoft.com/office/drawing/2014/main" id="{1F43E2F8-021A-B050-3576-C3A7189228A3}"/>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5" name="Straight Connector 274">
                <a:extLst>
                  <a:ext uri="{FF2B5EF4-FFF2-40B4-BE49-F238E27FC236}">
                    <a16:creationId xmlns:a16="http://schemas.microsoft.com/office/drawing/2014/main" id="{BE528494-054E-1C3F-D906-7093077243C0}"/>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6" name="Straight Connector 275">
                <a:extLst>
                  <a:ext uri="{FF2B5EF4-FFF2-40B4-BE49-F238E27FC236}">
                    <a16:creationId xmlns:a16="http://schemas.microsoft.com/office/drawing/2014/main" id="{746CFD85-0E24-1943-B932-AE0BEC1D39EC}"/>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7" name="Straight Connector 276">
                <a:extLst>
                  <a:ext uri="{FF2B5EF4-FFF2-40B4-BE49-F238E27FC236}">
                    <a16:creationId xmlns:a16="http://schemas.microsoft.com/office/drawing/2014/main" id="{F35939CB-9397-F923-236B-E59F67910FB2}"/>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8" name="Straight Connector 277">
                <a:extLst>
                  <a:ext uri="{FF2B5EF4-FFF2-40B4-BE49-F238E27FC236}">
                    <a16:creationId xmlns:a16="http://schemas.microsoft.com/office/drawing/2014/main" id="{73217338-B916-6879-8C5E-C36114418058}"/>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9" name="Straight Connector 278">
                <a:extLst>
                  <a:ext uri="{FF2B5EF4-FFF2-40B4-BE49-F238E27FC236}">
                    <a16:creationId xmlns:a16="http://schemas.microsoft.com/office/drawing/2014/main" id="{BBE3AC42-6799-4E36-5340-A69DF112EE4D}"/>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45" name="Isosceles Triangle 244">
              <a:extLst>
                <a:ext uri="{FF2B5EF4-FFF2-40B4-BE49-F238E27FC236}">
                  <a16:creationId xmlns:a16="http://schemas.microsoft.com/office/drawing/2014/main" id="{75B1AEA1-5C4D-FD62-EDF8-2C94C479124B}"/>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246" name="Isosceles Triangle 245">
              <a:extLst>
                <a:ext uri="{FF2B5EF4-FFF2-40B4-BE49-F238E27FC236}">
                  <a16:creationId xmlns:a16="http://schemas.microsoft.com/office/drawing/2014/main" id="{863B452B-E323-847E-D626-5C09F427A79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247" name="Group 246">
              <a:extLst>
                <a:ext uri="{FF2B5EF4-FFF2-40B4-BE49-F238E27FC236}">
                  <a16:creationId xmlns:a16="http://schemas.microsoft.com/office/drawing/2014/main" id="{F1057A4B-D0B6-A80B-848B-95F26239F537}"/>
                </a:ext>
              </a:extLst>
            </p:cNvPr>
            <p:cNvGrpSpPr/>
            <p:nvPr/>
          </p:nvGrpSpPr>
          <p:grpSpPr>
            <a:xfrm>
              <a:off x="265540" y="3337197"/>
              <a:ext cx="4093908" cy="3250618"/>
              <a:chOff x="265540" y="3337197"/>
              <a:chExt cx="4093908" cy="3250618"/>
            </a:xfrm>
          </p:grpSpPr>
          <p:sp>
            <p:nvSpPr>
              <p:cNvPr id="252" name="Rectangle: Rounded Corners 251">
                <a:extLst>
                  <a:ext uri="{FF2B5EF4-FFF2-40B4-BE49-F238E27FC236}">
                    <a16:creationId xmlns:a16="http://schemas.microsoft.com/office/drawing/2014/main" id="{0C86BE30-27AB-4C8A-7F41-E30C97592C5E}"/>
                  </a:ext>
                </a:extLst>
              </p:cNvPr>
              <p:cNvSpPr/>
              <p:nvPr/>
            </p:nvSpPr>
            <p:spPr>
              <a:xfrm>
                <a:off x="265540" y="3337197"/>
                <a:ext cx="4093908" cy="3250618"/>
              </a:xfrm>
              <a:prstGeom prst="round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9" name="Group 258">
                <a:extLst>
                  <a:ext uri="{FF2B5EF4-FFF2-40B4-BE49-F238E27FC236}">
                    <a16:creationId xmlns:a16="http://schemas.microsoft.com/office/drawing/2014/main" id="{6A1EA6DC-7A24-70DD-918C-0AC442084F20}"/>
                  </a:ext>
                </a:extLst>
              </p:cNvPr>
              <p:cNvGrpSpPr/>
              <p:nvPr/>
            </p:nvGrpSpPr>
            <p:grpSpPr>
              <a:xfrm>
                <a:off x="317245" y="3785580"/>
                <a:ext cx="3822858" cy="2765579"/>
                <a:chOff x="317245" y="3785580"/>
                <a:chExt cx="3822858" cy="2765579"/>
              </a:xfrm>
            </p:grpSpPr>
            <p:graphicFrame>
              <p:nvGraphicFramePr>
                <p:cNvPr id="268" name="Object 267">
                  <a:extLst>
                    <a:ext uri="{FF2B5EF4-FFF2-40B4-BE49-F238E27FC236}">
                      <a16:creationId xmlns:a16="http://schemas.microsoft.com/office/drawing/2014/main" id="{CF326FA4-803A-9D2C-6F52-8F1546DF69F3}"/>
                    </a:ext>
                  </a:extLst>
                </p:cNvPr>
                <p:cNvGraphicFramePr>
                  <a:graphicFrameLocks noChangeAspect="1"/>
                </p:cNvGraphicFramePr>
                <p:nvPr>
                  <p:extLst>
                    <p:ext uri="{D42A27DB-BD31-4B8C-83A1-F6EECF244321}">
                      <p14:modId xmlns:p14="http://schemas.microsoft.com/office/powerpoint/2010/main" val="3245239053"/>
                    </p:ext>
                  </p:extLst>
                </p:nvPr>
              </p:nvGraphicFramePr>
              <p:xfrm>
                <a:off x="29513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220" name="Object 219">
                              <a:extLst>
                                <a:ext uri="{FF2B5EF4-FFF2-40B4-BE49-F238E27FC236}">
                                  <a16:creationId xmlns:a16="http://schemas.microsoft.com/office/drawing/2014/main" id="{FB3A4F28-A23F-801D-02C7-0A8C4F62E2BE}"/>
                                </a:ext>
                              </a:extLst>
                            </p:cNvPr>
                            <p:cNvPicPr/>
                            <p:nvPr/>
                          </p:nvPicPr>
                          <p:blipFill>
                            <a:blip r:embed="rId5"/>
                            <a:stretch>
                              <a:fillRect/>
                            </a:stretch>
                          </p:blipFill>
                          <p:spPr>
                            <a:xfrm>
                              <a:off x="2951383" y="5036753"/>
                              <a:ext cx="1188720" cy="1188720"/>
                            </a:xfrm>
                            <a:prstGeom prst="rect">
                              <a:avLst/>
                            </a:prstGeom>
                          </p:spPr>
                        </p:pic>
                      </p:oleObj>
                    </mc:Fallback>
                  </mc:AlternateContent>
                </a:graphicData>
              </a:graphic>
            </p:graphicFrame>
            <p:graphicFrame>
              <p:nvGraphicFramePr>
                <p:cNvPr id="269" name="Object 268">
                  <a:extLst>
                    <a:ext uri="{FF2B5EF4-FFF2-40B4-BE49-F238E27FC236}">
                      <a16:creationId xmlns:a16="http://schemas.microsoft.com/office/drawing/2014/main" id="{92652BC1-7D13-6464-807B-89DF03C075F3}"/>
                    </a:ext>
                  </a:extLst>
                </p:cNvPr>
                <p:cNvGraphicFramePr>
                  <a:graphicFrameLocks noChangeAspect="1"/>
                </p:cNvGraphicFramePr>
                <p:nvPr/>
              </p:nvGraphicFramePr>
              <p:xfrm>
                <a:off x="1129670"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6" imgW="1638247" imgH="1638300" progId="Acrobat.Document.2015">
                        <p:embed/>
                      </p:oleObj>
                    </mc:Choice>
                    <mc:Fallback>
                      <p:oleObj name="Acrobat Document" r:id="rId6" imgW="1638247" imgH="1638300" progId="Acrobat.Document.2015">
                        <p:embed/>
                        <p:pic>
                          <p:nvPicPr>
                            <p:cNvPr id="221" name="Object 220">
                              <a:extLst>
                                <a:ext uri="{FF2B5EF4-FFF2-40B4-BE49-F238E27FC236}">
                                  <a16:creationId xmlns:a16="http://schemas.microsoft.com/office/drawing/2014/main" id="{1C721F25-EBE3-A4D0-5DC7-92FCBE826E76}"/>
                                </a:ext>
                              </a:extLst>
                            </p:cNvPr>
                            <p:cNvPicPr/>
                            <p:nvPr/>
                          </p:nvPicPr>
                          <p:blipFill>
                            <a:blip r:embed="rId7"/>
                            <a:stretch>
                              <a:fillRect/>
                            </a:stretch>
                          </p:blipFill>
                          <p:spPr>
                            <a:xfrm>
                              <a:off x="1129670" y="5036753"/>
                              <a:ext cx="1188720" cy="1188720"/>
                            </a:xfrm>
                            <a:prstGeom prst="rect">
                              <a:avLst/>
                            </a:prstGeom>
                          </p:spPr>
                        </p:pic>
                      </p:oleObj>
                    </mc:Fallback>
                  </mc:AlternateContent>
                </a:graphicData>
              </a:graphic>
            </p:graphicFrame>
            <p:sp>
              <p:nvSpPr>
                <p:cNvPr id="270" name="TextBox 269">
                  <a:extLst>
                    <a:ext uri="{FF2B5EF4-FFF2-40B4-BE49-F238E27FC236}">
                      <a16:creationId xmlns:a16="http://schemas.microsoft.com/office/drawing/2014/main" id="{42237D84-DAFF-ABEA-333C-874EE6DC64DA}"/>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271" name="TextBox 270">
                  <a:extLst>
                    <a:ext uri="{FF2B5EF4-FFF2-40B4-BE49-F238E27FC236}">
                      <a16:creationId xmlns:a16="http://schemas.microsoft.com/office/drawing/2014/main" id="{8BDD6E7A-2DDE-BCEF-DDB1-C1A334C96B76}"/>
                    </a:ext>
                  </a:extLst>
                </p:cNvPr>
                <p:cNvSpPr txBox="1"/>
                <p:nvPr/>
              </p:nvSpPr>
              <p:spPr>
                <a:xfrm>
                  <a:off x="31649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272" name="TextBox 271">
                  <a:extLst>
                    <a:ext uri="{FF2B5EF4-FFF2-40B4-BE49-F238E27FC236}">
                      <a16:creationId xmlns:a16="http://schemas.microsoft.com/office/drawing/2014/main" id="{C098007E-0185-8F8B-E42F-E5FF1F791B30}"/>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73" name="TextBox 272">
                  <a:extLst>
                    <a:ext uri="{FF2B5EF4-FFF2-40B4-BE49-F238E27FC236}">
                      <a16:creationId xmlns:a16="http://schemas.microsoft.com/office/drawing/2014/main" id="{C37A7977-702D-E1EF-D0D7-6F198EB11212}"/>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pSp>
          <p:grpSp>
            <p:nvGrpSpPr>
              <p:cNvPr id="254" name="Group 253">
                <a:extLst>
                  <a:ext uri="{FF2B5EF4-FFF2-40B4-BE49-F238E27FC236}">
                    <a16:creationId xmlns:a16="http://schemas.microsoft.com/office/drawing/2014/main" id="{4EC253DD-D47B-0F5E-C2D1-524A6DED1415}"/>
                  </a:ext>
                </a:extLst>
              </p:cNvPr>
              <p:cNvGrpSpPr/>
              <p:nvPr/>
            </p:nvGrpSpPr>
            <p:grpSpPr>
              <a:xfrm>
                <a:off x="680470" y="3689228"/>
                <a:ext cx="3439867" cy="1194202"/>
                <a:chOff x="680470" y="3689228"/>
                <a:chExt cx="3439867" cy="1194202"/>
              </a:xfrm>
            </p:grpSpPr>
            <p:graphicFrame>
              <p:nvGraphicFramePr>
                <p:cNvPr id="256" name="Object 255">
                  <a:extLst>
                    <a:ext uri="{FF2B5EF4-FFF2-40B4-BE49-F238E27FC236}">
                      <a16:creationId xmlns:a16="http://schemas.microsoft.com/office/drawing/2014/main" id="{E3E3A412-57BF-9CD5-0C3F-B6D99352E49D}"/>
                    </a:ext>
                  </a:extLst>
                </p:cNvPr>
                <p:cNvGraphicFramePr>
                  <a:graphicFrameLocks noChangeAspect="1"/>
                </p:cNvGraphicFramePr>
                <p:nvPr/>
              </p:nvGraphicFramePr>
              <p:xfrm>
                <a:off x="1129670" y="3689228"/>
                <a:ext cx="1193345" cy="1188720"/>
              </p:xfrm>
              <a:graphic>
                <a:graphicData uri="http://schemas.openxmlformats.org/presentationml/2006/ole">
                  <mc:AlternateContent xmlns:mc="http://schemas.openxmlformats.org/markup-compatibility/2006">
                    <mc:Choice xmlns:v="urn:schemas-microsoft-com:vml" Requires="v">
                      <p:oleObj name="Acrobat Document" r:id="rId8" imgW="1638247" imgH="1631879" progId="Acrobat.Document.2015">
                        <p:embed/>
                      </p:oleObj>
                    </mc:Choice>
                    <mc:Fallback>
                      <p:oleObj name="Acrobat Document" r:id="rId8" imgW="1638247" imgH="1631879" progId="Acrobat.Document.2015">
                        <p:embed/>
                        <p:pic>
                          <p:nvPicPr>
                            <p:cNvPr id="230" name="Object 229">
                              <a:extLst>
                                <a:ext uri="{FF2B5EF4-FFF2-40B4-BE49-F238E27FC236}">
                                  <a16:creationId xmlns:a16="http://schemas.microsoft.com/office/drawing/2014/main" id="{0CEC2DC3-F97F-CF1A-EFCB-A57440FCD1A6}"/>
                                </a:ext>
                              </a:extLst>
                            </p:cNvPr>
                            <p:cNvPicPr/>
                            <p:nvPr/>
                          </p:nvPicPr>
                          <p:blipFill>
                            <a:blip r:embed="rId9"/>
                            <a:stretch>
                              <a:fillRect/>
                            </a:stretch>
                          </p:blipFill>
                          <p:spPr>
                            <a:xfrm>
                              <a:off x="1129670" y="3689228"/>
                              <a:ext cx="1193345" cy="1188720"/>
                            </a:xfrm>
                            <a:prstGeom prst="rect">
                              <a:avLst/>
                            </a:prstGeom>
                          </p:spPr>
                        </p:pic>
                      </p:oleObj>
                    </mc:Fallback>
                  </mc:AlternateContent>
                </a:graphicData>
              </a:graphic>
            </p:graphicFrame>
            <p:graphicFrame>
              <p:nvGraphicFramePr>
                <p:cNvPr id="257" name="Object 256">
                  <a:extLst>
                    <a:ext uri="{FF2B5EF4-FFF2-40B4-BE49-F238E27FC236}">
                      <a16:creationId xmlns:a16="http://schemas.microsoft.com/office/drawing/2014/main" id="{3F09F9A3-A20A-190E-BA20-59D6F2FAB2B3}"/>
                    </a:ext>
                  </a:extLst>
                </p:cNvPr>
                <p:cNvGraphicFramePr>
                  <a:graphicFrameLocks noChangeAspect="1"/>
                </p:cNvGraphicFramePr>
                <p:nvPr>
                  <p:extLst>
                    <p:ext uri="{D42A27DB-BD31-4B8C-83A1-F6EECF244321}">
                      <p14:modId xmlns:p14="http://schemas.microsoft.com/office/powerpoint/2010/main" val="1447217008"/>
                    </p:ext>
                  </p:extLst>
                </p:nvPr>
              </p:nvGraphicFramePr>
              <p:xfrm>
                <a:off x="29316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0" imgW="1072981" imgH="1072793" progId="Acrobat.Document.2015">
                        <p:embed/>
                      </p:oleObj>
                    </mc:Choice>
                    <mc:Fallback>
                      <p:oleObj name="Acrobat Document" r:id="rId10" imgW="1072981" imgH="1072793" progId="Acrobat.Document.2015">
                        <p:embed/>
                        <p:pic>
                          <p:nvPicPr>
                            <p:cNvPr id="234" name="Object 233">
                              <a:extLst>
                                <a:ext uri="{FF2B5EF4-FFF2-40B4-BE49-F238E27FC236}">
                                  <a16:creationId xmlns:a16="http://schemas.microsoft.com/office/drawing/2014/main" id="{1F29045C-28BD-1D5F-169F-4F729B6E3A97}"/>
                                </a:ext>
                              </a:extLst>
                            </p:cNvPr>
                            <p:cNvPicPr/>
                            <p:nvPr/>
                          </p:nvPicPr>
                          <p:blipFill>
                            <a:blip r:embed="rId11"/>
                            <a:stretch>
                              <a:fillRect/>
                            </a:stretch>
                          </p:blipFill>
                          <p:spPr>
                            <a:xfrm>
                              <a:off x="2931617" y="3689228"/>
                              <a:ext cx="1188720" cy="1188720"/>
                            </a:xfrm>
                            <a:prstGeom prst="rect">
                              <a:avLst/>
                            </a:prstGeom>
                          </p:spPr>
                        </p:pic>
                      </p:oleObj>
                    </mc:Fallback>
                  </mc:AlternateContent>
                </a:graphicData>
              </a:graphic>
            </p:graphicFrame>
            <p:sp>
              <p:nvSpPr>
                <p:cNvPr id="258" name="TextBox 257">
                  <a:extLst>
                    <a:ext uri="{FF2B5EF4-FFF2-40B4-BE49-F238E27FC236}">
                      <a16:creationId xmlns:a16="http://schemas.microsoft.com/office/drawing/2014/main" id="{DB0DBAB6-F556-F83F-6B85-1C3159BDDC77}"/>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255" name="Object 254">
                <a:extLst>
                  <a:ext uri="{FF2B5EF4-FFF2-40B4-BE49-F238E27FC236}">
                    <a16:creationId xmlns:a16="http://schemas.microsoft.com/office/drawing/2014/main" id="{C4F2EFD7-9378-C4D2-FD18-31770BE215EE}"/>
                  </a:ext>
                </a:extLst>
              </p:cNvPr>
              <p:cNvGraphicFramePr>
                <a:graphicFrameLocks noChangeAspect="1"/>
              </p:cNvGraphicFramePr>
              <p:nvPr>
                <p:extLst>
                  <p:ext uri="{D42A27DB-BD31-4B8C-83A1-F6EECF244321}">
                    <p14:modId xmlns:p14="http://schemas.microsoft.com/office/powerpoint/2010/main" val="1593023929"/>
                  </p:ext>
                </p:extLst>
              </p:nvPr>
            </p:nvGraphicFramePr>
            <p:xfrm>
              <a:off x="1129670" y="3690899"/>
              <a:ext cx="1188720" cy="1184113"/>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236" name="Object 235">
                            <a:extLst>
                              <a:ext uri="{FF2B5EF4-FFF2-40B4-BE49-F238E27FC236}">
                                <a16:creationId xmlns:a16="http://schemas.microsoft.com/office/drawing/2014/main" id="{CFF1E736-ECD4-E9CD-F40A-BF0238C0A31F}"/>
                              </a:ext>
                            </a:extLst>
                          </p:cNvPr>
                          <p:cNvPicPr/>
                          <p:nvPr/>
                        </p:nvPicPr>
                        <p:blipFill>
                          <a:blip r:embed="rId13"/>
                          <a:stretch>
                            <a:fillRect/>
                          </a:stretch>
                        </p:blipFill>
                        <p:spPr>
                          <a:xfrm>
                            <a:off x="1129670" y="3690899"/>
                            <a:ext cx="1188720" cy="1184113"/>
                          </a:xfrm>
                          <a:prstGeom prst="rect">
                            <a:avLst/>
                          </a:prstGeom>
                        </p:spPr>
                      </p:pic>
                    </p:oleObj>
                  </mc:Fallback>
                </mc:AlternateContent>
              </a:graphicData>
            </a:graphic>
          </p:graphicFrame>
        </p:grpSp>
        <p:sp>
          <p:nvSpPr>
            <p:cNvPr id="248" name="TextBox 247">
              <a:extLst>
                <a:ext uri="{FF2B5EF4-FFF2-40B4-BE49-F238E27FC236}">
                  <a16:creationId xmlns:a16="http://schemas.microsoft.com/office/drawing/2014/main" id="{28388917-43DD-78FA-21C8-8BA90FBA342F}"/>
                </a:ext>
              </a:extLst>
            </p:cNvPr>
            <p:cNvSpPr txBox="1"/>
            <p:nvPr/>
          </p:nvSpPr>
          <p:spPr>
            <a:xfrm>
              <a:off x="22289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sp>
          <p:nvSpPr>
            <p:cNvPr id="249" name="TextBox 248">
              <a:extLst>
                <a:ext uri="{FF2B5EF4-FFF2-40B4-BE49-F238E27FC236}">
                  <a16:creationId xmlns:a16="http://schemas.microsoft.com/office/drawing/2014/main" id="{E4CE0F77-6EFC-6101-1A48-2E8BD7CE3617}"/>
                </a:ext>
              </a:extLst>
            </p:cNvPr>
            <p:cNvSpPr txBox="1"/>
            <p:nvPr/>
          </p:nvSpPr>
          <p:spPr>
            <a:xfrm>
              <a:off x="2228949" y="40609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sp>
        <p:nvSpPr>
          <p:cNvPr id="3" name="Oval 2">
            <a:extLst>
              <a:ext uri="{FF2B5EF4-FFF2-40B4-BE49-F238E27FC236}">
                <a16:creationId xmlns:a16="http://schemas.microsoft.com/office/drawing/2014/main" id="{127C76F3-EA19-4F14-F315-0E373B182394}"/>
              </a:ext>
            </a:extLst>
          </p:cNvPr>
          <p:cNvSpPr/>
          <p:nvPr/>
        </p:nvSpPr>
        <p:spPr>
          <a:xfrm>
            <a:off x="1014346" y="3595910"/>
            <a:ext cx="1413966" cy="13486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29BFE33-9CCC-4971-6FBB-2DFD8C1193A7}"/>
              </a:ext>
            </a:extLst>
          </p:cNvPr>
          <p:cNvCxnSpPr/>
          <p:nvPr/>
        </p:nvCxnSpPr>
        <p:spPr>
          <a:xfrm flipH="1" flipV="1">
            <a:off x="3456876" y="4451728"/>
            <a:ext cx="892271" cy="2952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0" name="Rectangle 279">
            <a:extLst>
              <a:ext uri="{FF2B5EF4-FFF2-40B4-BE49-F238E27FC236}">
                <a16:creationId xmlns:a16="http://schemas.microsoft.com/office/drawing/2014/main" id="{83CBC2C3-96FF-9DB3-3F42-B98BA0BA9D3B}"/>
              </a:ext>
            </a:extLst>
          </p:cNvPr>
          <p:cNvSpPr/>
          <p:nvPr/>
        </p:nvSpPr>
        <p:spPr>
          <a:xfrm>
            <a:off x="10834770" y="934475"/>
            <a:ext cx="91287" cy="1986852"/>
          </a:xfrm>
          <a:prstGeom prst="rect">
            <a:avLst/>
          </a:prstGeom>
          <a:pattFill prst="wdUpDiag">
            <a:fgClr>
              <a:srgbClr val="FF0000"/>
            </a:fgClr>
            <a:bgClr>
              <a:schemeClr val="tx1"/>
            </a:bgClr>
          </a:patt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a:extLst>
              <a:ext uri="{FF2B5EF4-FFF2-40B4-BE49-F238E27FC236}">
                <a16:creationId xmlns:a16="http://schemas.microsoft.com/office/drawing/2014/main" id="{4B53497F-EDCD-8F19-A023-3411A7FF43B0}"/>
              </a:ext>
            </a:extLst>
          </p:cNvPr>
          <p:cNvSpPr txBox="1"/>
          <p:nvPr/>
        </p:nvSpPr>
        <p:spPr>
          <a:xfrm rot="16200000">
            <a:off x="10049877" y="3277085"/>
            <a:ext cx="1854006" cy="646331"/>
          </a:xfrm>
          <a:prstGeom prst="rect">
            <a:avLst/>
          </a:prstGeom>
          <a:noFill/>
        </p:spPr>
        <p:txBody>
          <a:bodyPr wrap="square" rtlCol="0">
            <a:spAutoFit/>
          </a:bodyPr>
          <a:lstStyle/>
          <a:p>
            <a:r>
              <a:rPr lang="en-US" b="1" dirty="0">
                <a:solidFill>
                  <a:srgbClr val="FF0000"/>
                </a:solidFill>
                <a:latin typeface="+mn-lt"/>
              </a:rPr>
              <a:t>Filter emission wavelength</a:t>
            </a:r>
          </a:p>
        </p:txBody>
      </p:sp>
    </p:spTree>
    <p:extLst>
      <p:ext uri="{BB962C8B-B14F-4D97-AF65-F5344CB8AC3E}">
        <p14:creationId xmlns:p14="http://schemas.microsoft.com/office/powerpoint/2010/main" val="34786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righ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242"/>
                                        </p:tgtEl>
                                        <p:attrNameLst>
                                          <p:attrName>style.visibility</p:attrName>
                                        </p:attrNameLst>
                                      </p:cBhvr>
                                      <p:to>
                                        <p:strVal val="visible"/>
                                      </p:to>
                                    </p:set>
                                    <p:animEffect transition="in" filter="fade">
                                      <p:cBhvr>
                                        <p:cTn id="22"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3" grpId="0" animBg="1"/>
      <p:bldP spid="3"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39</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28" name="Group 227">
            <a:extLst>
              <a:ext uri="{FF2B5EF4-FFF2-40B4-BE49-F238E27FC236}">
                <a16:creationId xmlns:a16="http://schemas.microsoft.com/office/drawing/2014/main" id="{F5B78789-47AB-0380-9F28-0841435AE937}"/>
              </a:ext>
            </a:extLst>
          </p:cNvPr>
          <p:cNvGrpSpPr/>
          <p:nvPr/>
        </p:nvGrpSpPr>
        <p:grpSpPr>
          <a:xfrm>
            <a:off x="265540" y="1097095"/>
            <a:ext cx="4618708" cy="5490719"/>
            <a:chOff x="265540" y="1097095"/>
            <a:chExt cx="4618708" cy="5490719"/>
          </a:xfrm>
        </p:grpSpPr>
        <p:grpSp>
          <p:nvGrpSpPr>
            <p:cNvPr id="229" name="Group 228">
              <a:extLst>
                <a:ext uri="{FF2B5EF4-FFF2-40B4-BE49-F238E27FC236}">
                  <a16:creationId xmlns:a16="http://schemas.microsoft.com/office/drawing/2014/main" id="{8710790D-0F75-989A-D46E-34C711876025}"/>
                </a:ext>
              </a:extLst>
            </p:cNvPr>
            <p:cNvGrpSpPr/>
            <p:nvPr/>
          </p:nvGrpSpPr>
          <p:grpSpPr>
            <a:xfrm>
              <a:off x="3502480" y="1404941"/>
              <a:ext cx="1275176" cy="878940"/>
              <a:chOff x="3263241" y="7941479"/>
              <a:chExt cx="1488320" cy="923427"/>
            </a:xfrm>
          </p:grpSpPr>
          <p:cxnSp>
            <p:nvCxnSpPr>
              <p:cNvPr id="259" name="Straight Connector 258">
                <a:extLst>
                  <a:ext uri="{FF2B5EF4-FFF2-40B4-BE49-F238E27FC236}">
                    <a16:creationId xmlns:a16="http://schemas.microsoft.com/office/drawing/2014/main" id="{125029C9-DDCF-0EDD-8C0A-BE1D8C1BDF11}"/>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0" name="Straight Connector 259">
                <a:extLst>
                  <a:ext uri="{FF2B5EF4-FFF2-40B4-BE49-F238E27FC236}">
                    <a16:creationId xmlns:a16="http://schemas.microsoft.com/office/drawing/2014/main" id="{E024271F-5DB0-D236-3F79-8A07A4EA557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1" name="Straight Connector 260">
                <a:extLst>
                  <a:ext uri="{FF2B5EF4-FFF2-40B4-BE49-F238E27FC236}">
                    <a16:creationId xmlns:a16="http://schemas.microsoft.com/office/drawing/2014/main" id="{734D9BB8-1BB5-16D3-ED7E-2631BD1A5BF3}"/>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2" name="Straight Connector 261">
                <a:extLst>
                  <a:ext uri="{FF2B5EF4-FFF2-40B4-BE49-F238E27FC236}">
                    <a16:creationId xmlns:a16="http://schemas.microsoft.com/office/drawing/2014/main" id="{6E6764A1-115A-82F6-0356-4CD21A601207}"/>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3" name="Straight Connector 262">
                <a:extLst>
                  <a:ext uri="{FF2B5EF4-FFF2-40B4-BE49-F238E27FC236}">
                    <a16:creationId xmlns:a16="http://schemas.microsoft.com/office/drawing/2014/main" id="{5024FFD8-CEF1-E853-1ED4-0128C581C0CA}"/>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4" name="Straight Connector 263">
                <a:extLst>
                  <a:ext uri="{FF2B5EF4-FFF2-40B4-BE49-F238E27FC236}">
                    <a16:creationId xmlns:a16="http://schemas.microsoft.com/office/drawing/2014/main" id="{8D618820-1FEE-3340-6C02-F20BEEBEF0D3}"/>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0" name="Isosceles Triangle 229">
              <a:extLst>
                <a:ext uri="{FF2B5EF4-FFF2-40B4-BE49-F238E27FC236}">
                  <a16:creationId xmlns:a16="http://schemas.microsoft.com/office/drawing/2014/main" id="{860260AE-4CFA-EE22-BA3C-9E80DA43B28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231" name="Isosceles Triangle 230">
              <a:extLst>
                <a:ext uri="{FF2B5EF4-FFF2-40B4-BE49-F238E27FC236}">
                  <a16:creationId xmlns:a16="http://schemas.microsoft.com/office/drawing/2014/main" id="{3D209E67-1214-B0F7-F0F2-0B51F40A3052}"/>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232" name="Group 231">
              <a:extLst>
                <a:ext uri="{FF2B5EF4-FFF2-40B4-BE49-F238E27FC236}">
                  <a16:creationId xmlns:a16="http://schemas.microsoft.com/office/drawing/2014/main" id="{645D7922-E9FB-8E94-0638-19242650639A}"/>
                </a:ext>
              </a:extLst>
            </p:cNvPr>
            <p:cNvGrpSpPr/>
            <p:nvPr/>
          </p:nvGrpSpPr>
          <p:grpSpPr>
            <a:xfrm>
              <a:off x="265540" y="1476212"/>
              <a:ext cx="4093908" cy="5111602"/>
              <a:chOff x="265540" y="1476212"/>
              <a:chExt cx="4093908" cy="5111602"/>
            </a:xfrm>
          </p:grpSpPr>
          <p:sp>
            <p:nvSpPr>
              <p:cNvPr id="237" name="Rectangle: Rounded Corners 236">
                <a:extLst>
                  <a:ext uri="{FF2B5EF4-FFF2-40B4-BE49-F238E27FC236}">
                    <a16:creationId xmlns:a16="http://schemas.microsoft.com/office/drawing/2014/main" id="{B114CABD-6D7E-6726-452D-C06118895084}"/>
                  </a:ext>
                </a:extLst>
              </p:cNvPr>
              <p:cNvSpPr/>
              <p:nvPr/>
            </p:nvSpPr>
            <p:spPr>
              <a:xfrm>
                <a:off x="265540" y="1985135"/>
                <a:ext cx="4093908" cy="4602679"/>
              </a:xfrm>
              <a:prstGeom prst="round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8" name="Group 237">
                <a:extLst>
                  <a:ext uri="{FF2B5EF4-FFF2-40B4-BE49-F238E27FC236}">
                    <a16:creationId xmlns:a16="http://schemas.microsoft.com/office/drawing/2014/main" id="{5A3FF072-FD50-9468-E554-5F62C815E6D1}"/>
                  </a:ext>
                </a:extLst>
              </p:cNvPr>
              <p:cNvGrpSpPr/>
              <p:nvPr/>
            </p:nvGrpSpPr>
            <p:grpSpPr>
              <a:xfrm>
                <a:off x="314197" y="1476212"/>
                <a:ext cx="3825906" cy="5074947"/>
                <a:chOff x="314197" y="1476212"/>
                <a:chExt cx="3825906" cy="5074947"/>
              </a:xfrm>
            </p:grpSpPr>
            <p:grpSp>
              <p:nvGrpSpPr>
                <p:cNvPr id="244" name="Group 243">
                  <a:extLst>
                    <a:ext uri="{FF2B5EF4-FFF2-40B4-BE49-F238E27FC236}">
                      <a16:creationId xmlns:a16="http://schemas.microsoft.com/office/drawing/2014/main" id="{4F211E2A-252E-73E5-39DB-74534CDCA4FE}"/>
                    </a:ext>
                  </a:extLst>
                </p:cNvPr>
                <p:cNvGrpSpPr/>
                <p:nvPr/>
              </p:nvGrpSpPr>
              <p:grpSpPr>
                <a:xfrm>
                  <a:off x="317245" y="3785580"/>
                  <a:ext cx="3822858" cy="2765579"/>
                  <a:chOff x="317245" y="3785580"/>
                  <a:chExt cx="3822858" cy="2765579"/>
                </a:xfrm>
              </p:grpSpPr>
              <p:graphicFrame>
                <p:nvGraphicFramePr>
                  <p:cNvPr id="253" name="Object 252">
                    <a:extLst>
                      <a:ext uri="{FF2B5EF4-FFF2-40B4-BE49-F238E27FC236}">
                        <a16:creationId xmlns:a16="http://schemas.microsoft.com/office/drawing/2014/main" id="{B74DD60C-F3C7-3E6B-D76A-FF876BACDEC9}"/>
                      </a:ext>
                    </a:extLst>
                  </p:cNvPr>
                  <p:cNvGraphicFramePr>
                    <a:graphicFrameLocks noChangeAspect="1"/>
                  </p:cNvGraphicFramePr>
                  <p:nvPr>
                    <p:extLst>
                      <p:ext uri="{D42A27DB-BD31-4B8C-83A1-F6EECF244321}">
                        <p14:modId xmlns:p14="http://schemas.microsoft.com/office/powerpoint/2010/main" val="827894170"/>
                      </p:ext>
                    </p:extLst>
                  </p:nvPr>
                </p:nvGraphicFramePr>
                <p:xfrm>
                  <a:off x="29513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220" name="Object 219">
                                <a:extLst>
                                  <a:ext uri="{FF2B5EF4-FFF2-40B4-BE49-F238E27FC236}">
                                    <a16:creationId xmlns:a16="http://schemas.microsoft.com/office/drawing/2014/main" id="{FB3A4F28-A23F-801D-02C7-0A8C4F62E2BE}"/>
                                  </a:ext>
                                </a:extLst>
                              </p:cNvPr>
                              <p:cNvPicPr/>
                              <p:nvPr/>
                            </p:nvPicPr>
                            <p:blipFill>
                              <a:blip r:embed="rId5"/>
                              <a:stretch>
                                <a:fillRect/>
                              </a:stretch>
                            </p:blipFill>
                            <p:spPr>
                              <a:xfrm>
                                <a:off x="2951383" y="5036753"/>
                                <a:ext cx="1188720" cy="1188720"/>
                              </a:xfrm>
                              <a:prstGeom prst="rect">
                                <a:avLst/>
                              </a:prstGeom>
                            </p:spPr>
                          </p:pic>
                        </p:oleObj>
                      </mc:Fallback>
                    </mc:AlternateContent>
                  </a:graphicData>
                </a:graphic>
              </p:graphicFrame>
              <p:graphicFrame>
                <p:nvGraphicFramePr>
                  <p:cNvPr id="254" name="Object 253">
                    <a:extLst>
                      <a:ext uri="{FF2B5EF4-FFF2-40B4-BE49-F238E27FC236}">
                        <a16:creationId xmlns:a16="http://schemas.microsoft.com/office/drawing/2014/main" id="{63D4A947-BDDD-1A46-4644-8DCA77589069}"/>
                      </a:ext>
                    </a:extLst>
                  </p:cNvPr>
                  <p:cNvGraphicFramePr>
                    <a:graphicFrameLocks noChangeAspect="1"/>
                  </p:cNvGraphicFramePr>
                  <p:nvPr/>
                </p:nvGraphicFramePr>
                <p:xfrm>
                  <a:off x="1129670"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6" imgW="1638247" imgH="1638300" progId="Acrobat.Document.2015">
                          <p:embed/>
                        </p:oleObj>
                      </mc:Choice>
                      <mc:Fallback>
                        <p:oleObj name="Acrobat Document" r:id="rId6" imgW="1638247" imgH="1638300" progId="Acrobat.Document.2015">
                          <p:embed/>
                          <p:pic>
                            <p:nvPicPr>
                              <p:cNvPr id="221" name="Object 220">
                                <a:extLst>
                                  <a:ext uri="{FF2B5EF4-FFF2-40B4-BE49-F238E27FC236}">
                                    <a16:creationId xmlns:a16="http://schemas.microsoft.com/office/drawing/2014/main" id="{1C721F25-EBE3-A4D0-5DC7-92FCBE826E76}"/>
                                  </a:ext>
                                </a:extLst>
                              </p:cNvPr>
                              <p:cNvPicPr/>
                              <p:nvPr/>
                            </p:nvPicPr>
                            <p:blipFill>
                              <a:blip r:embed="rId7"/>
                              <a:stretch>
                                <a:fillRect/>
                              </a:stretch>
                            </p:blipFill>
                            <p:spPr>
                              <a:xfrm>
                                <a:off x="1129670" y="5036753"/>
                                <a:ext cx="1188720" cy="1188720"/>
                              </a:xfrm>
                              <a:prstGeom prst="rect">
                                <a:avLst/>
                              </a:prstGeom>
                            </p:spPr>
                          </p:pic>
                        </p:oleObj>
                      </mc:Fallback>
                    </mc:AlternateContent>
                  </a:graphicData>
                </a:graphic>
              </p:graphicFrame>
              <p:sp>
                <p:nvSpPr>
                  <p:cNvPr id="255" name="TextBox 254">
                    <a:extLst>
                      <a:ext uri="{FF2B5EF4-FFF2-40B4-BE49-F238E27FC236}">
                        <a16:creationId xmlns:a16="http://schemas.microsoft.com/office/drawing/2014/main" id="{79DDEC5C-13D4-A4D6-99EE-EC50979ED3A8}"/>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256" name="TextBox 255">
                    <a:extLst>
                      <a:ext uri="{FF2B5EF4-FFF2-40B4-BE49-F238E27FC236}">
                        <a16:creationId xmlns:a16="http://schemas.microsoft.com/office/drawing/2014/main" id="{93834112-DF80-ABED-28D8-5D2EF5C4F242}"/>
                      </a:ext>
                    </a:extLst>
                  </p:cNvPr>
                  <p:cNvSpPr txBox="1"/>
                  <p:nvPr/>
                </p:nvSpPr>
                <p:spPr>
                  <a:xfrm>
                    <a:off x="31649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257" name="TextBox 256">
                    <a:extLst>
                      <a:ext uri="{FF2B5EF4-FFF2-40B4-BE49-F238E27FC236}">
                        <a16:creationId xmlns:a16="http://schemas.microsoft.com/office/drawing/2014/main" id="{FC6A576D-1146-ABA4-4813-CDE737F7EBC4}"/>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58" name="TextBox 257">
                    <a:extLst>
                      <a:ext uri="{FF2B5EF4-FFF2-40B4-BE49-F238E27FC236}">
                        <a16:creationId xmlns:a16="http://schemas.microsoft.com/office/drawing/2014/main" id="{A37004BC-ED6E-4167-852F-D2837B49E6C7}"/>
                      </a:ext>
                    </a:extLst>
                  </p:cNvPr>
                  <p:cNvSpPr txBox="1"/>
                  <p:nvPr/>
                </p:nvSpPr>
                <p:spPr>
                  <a:xfrm rot="16200000">
                    <a:off x="-570180" y="4673005"/>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pSp>
            <p:grpSp>
              <p:nvGrpSpPr>
                <p:cNvPr id="245" name="Group 244">
                  <a:extLst>
                    <a:ext uri="{FF2B5EF4-FFF2-40B4-BE49-F238E27FC236}">
                      <a16:creationId xmlns:a16="http://schemas.microsoft.com/office/drawing/2014/main" id="{651AB204-C3B3-EBC9-2C6C-E9ECF65C9E29}"/>
                    </a:ext>
                  </a:extLst>
                </p:cNvPr>
                <p:cNvGrpSpPr/>
                <p:nvPr/>
              </p:nvGrpSpPr>
              <p:grpSpPr>
                <a:xfrm>
                  <a:off x="314197" y="1476212"/>
                  <a:ext cx="3806140" cy="2144182"/>
                  <a:chOff x="314197" y="1476212"/>
                  <a:chExt cx="3806140" cy="2144182"/>
                </a:xfrm>
              </p:grpSpPr>
              <p:graphicFrame>
                <p:nvGraphicFramePr>
                  <p:cNvPr id="246" name="Object 245">
                    <a:extLst>
                      <a:ext uri="{FF2B5EF4-FFF2-40B4-BE49-F238E27FC236}">
                        <a16:creationId xmlns:a16="http://schemas.microsoft.com/office/drawing/2014/main" id="{4621BBD2-80F4-1760-ED99-F97AF112DFBD}"/>
                      </a:ext>
                    </a:extLst>
                  </p:cNvPr>
                  <p:cNvGraphicFramePr>
                    <a:graphicFrameLocks noChangeAspect="1"/>
                  </p:cNvGraphicFramePr>
                  <p:nvPr>
                    <p:extLst>
                      <p:ext uri="{D42A27DB-BD31-4B8C-83A1-F6EECF244321}">
                        <p14:modId xmlns:p14="http://schemas.microsoft.com/office/powerpoint/2010/main" val="227995368"/>
                      </p:ext>
                    </p:extLst>
                  </p:nvPr>
                </p:nvGraphicFramePr>
                <p:xfrm>
                  <a:off x="1133198" y="2318708"/>
                  <a:ext cx="1188720" cy="1184113"/>
                </p:xfrm>
                <a:graphic>
                  <a:graphicData uri="http://schemas.openxmlformats.org/presentationml/2006/ole">
                    <mc:AlternateContent xmlns:mc="http://schemas.openxmlformats.org/markup-compatibility/2006">
                      <mc:Choice xmlns:v="urn:schemas-microsoft-com:vml" Requires="v">
                        <p:oleObj name="Acrobat Document" r:id="rId8" imgW="1638247" imgH="1631879" progId="Acrobat.Document.2015">
                          <p:embed/>
                        </p:oleObj>
                      </mc:Choice>
                      <mc:Fallback>
                        <p:oleObj name="Acrobat Document" r:id="rId8" imgW="1638247" imgH="1631879" progId="Acrobat.Document.2015">
                          <p:embed/>
                          <p:pic>
                            <p:nvPicPr>
                              <p:cNvPr id="195" name="Object 194">
                                <a:extLst>
                                  <a:ext uri="{FF2B5EF4-FFF2-40B4-BE49-F238E27FC236}">
                                    <a16:creationId xmlns:a16="http://schemas.microsoft.com/office/drawing/2014/main" id="{8C6FFF12-F5DB-7530-6F9A-BA3F3313653D}"/>
                                  </a:ext>
                                </a:extLst>
                              </p:cNvPr>
                              <p:cNvPicPr/>
                              <p:nvPr/>
                            </p:nvPicPr>
                            <p:blipFill>
                              <a:blip r:embed="rId9"/>
                              <a:stretch>
                                <a:fillRect/>
                              </a:stretch>
                            </p:blipFill>
                            <p:spPr>
                              <a:xfrm>
                                <a:off x="1133198" y="2318708"/>
                                <a:ext cx="1188720" cy="1184113"/>
                              </a:xfrm>
                              <a:prstGeom prst="rect">
                                <a:avLst/>
                              </a:prstGeom>
                            </p:spPr>
                          </p:pic>
                        </p:oleObj>
                      </mc:Fallback>
                    </mc:AlternateContent>
                  </a:graphicData>
                </a:graphic>
              </p:graphicFrame>
              <p:graphicFrame>
                <p:nvGraphicFramePr>
                  <p:cNvPr id="247" name="Object 246">
                    <a:extLst>
                      <a:ext uri="{FF2B5EF4-FFF2-40B4-BE49-F238E27FC236}">
                        <a16:creationId xmlns:a16="http://schemas.microsoft.com/office/drawing/2014/main" id="{06CBAD93-9FFD-F65B-FAF9-8DAFF2CBF590}"/>
                      </a:ext>
                    </a:extLst>
                  </p:cNvPr>
                  <p:cNvGraphicFramePr>
                    <a:graphicFrameLocks noChangeAspect="1"/>
                  </p:cNvGraphicFramePr>
                  <p:nvPr>
                    <p:extLst>
                      <p:ext uri="{D42A27DB-BD31-4B8C-83A1-F6EECF244321}">
                        <p14:modId xmlns:p14="http://schemas.microsoft.com/office/powerpoint/2010/main" val="625545646"/>
                      </p:ext>
                    </p:extLst>
                  </p:nvPr>
                </p:nvGraphicFramePr>
                <p:xfrm>
                  <a:off x="2931617" y="2319586"/>
                  <a:ext cx="1188720" cy="1188720"/>
                </p:xfrm>
                <a:graphic>
                  <a:graphicData uri="http://schemas.openxmlformats.org/presentationml/2006/ole">
                    <mc:AlternateContent xmlns:mc="http://schemas.openxmlformats.org/markup-compatibility/2006">
                      <mc:Choice xmlns:v="urn:schemas-microsoft-com:vml" Requires="v">
                        <p:oleObj name="Acrobat Document" r:id="rId10" imgW="1072981" imgH="1072793" progId="Acrobat.Document.2015">
                          <p:embed/>
                        </p:oleObj>
                      </mc:Choice>
                      <mc:Fallback>
                        <p:oleObj name="Acrobat Document" r:id="rId10" imgW="1072981" imgH="1072793" progId="Acrobat.Document.2015">
                          <p:embed/>
                          <p:pic>
                            <p:nvPicPr>
                              <p:cNvPr id="208" name="Object 207">
                                <a:extLst>
                                  <a:ext uri="{FF2B5EF4-FFF2-40B4-BE49-F238E27FC236}">
                                    <a16:creationId xmlns:a16="http://schemas.microsoft.com/office/drawing/2014/main" id="{673892D3-4096-1462-40BB-6A0E7A32FDD8}"/>
                                  </a:ext>
                                </a:extLst>
                              </p:cNvPr>
                              <p:cNvPicPr/>
                              <p:nvPr/>
                            </p:nvPicPr>
                            <p:blipFill>
                              <a:blip r:embed="rId11"/>
                              <a:stretch>
                                <a:fillRect/>
                              </a:stretch>
                            </p:blipFill>
                            <p:spPr>
                              <a:xfrm>
                                <a:off x="2931617" y="2319586"/>
                                <a:ext cx="1188720" cy="1188720"/>
                              </a:xfrm>
                              <a:prstGeom prst="rect">
                                <a:avLst/>
                              </a:prstGeom>
                            </p:spPr>
                          </p:pic>
                        </p:oleObj>
                      </mc:Fallback>
                    </mc:AlternateContent>
                  </a:graphicData>
                </a:graphic>
              </p:graphicFrame>
              <p:sp>
                <p:nvSpPr>
                  <p:cNvPr id="248" name="TextBox 247">
                    <a:extLst>
                      <a:ext uri="{FF2B5EF4-FFF2-40B4-BE49-F238E27FC236}">
                        <a16:creationId xmlns:a16="http://schemas.microsoft.com/office/drawing/2014/main" id="{BC1E936C-3B33-97CE-B500-7A7B3BF340B9}"/>
                      </a:ext>
                    </a:extLst>
                  </p:cNvPr>
                  <p:cNvSpPr txBox="1"/>
                  <p:nvPr/>
                </p:nvSpPr>
                <p:spPr>
                  <a:xfrm rot="16200000">
                    <a:off x="-573228" y="2363637"/>
                    <a:ext cx="2144182" cy="369332"/>
                  </a:xfrm>
                  <a:prstGeom prst="rect">
                    <a:avLst/>
                  </a:prstGeom>
                  <a:noFill/>
                </p:spPr>
                <p:txBody>
                  <a:bodyPr wrap="square" rtlCol="0">
                    <a:spAutoFit/>
                  </a:bodyPr>
                  <a:lstStyle/>
                  <a:p>
                    <a:r>
                      <a:rPr lang="en-US" b="1" dirty="0">
                        <a:solidFill>
                          <a:schemeClr val="bg1"/>
                        </a:solidFill>
                        <a:latin typeface="+mn-lt"/>
                      </a:rPr>
                      <a:t>Main camera</a:t>
                    </a:r>
                  </a:p>
                </p:txBody>
              </p:sp>
              <p:sp>
                <p:nvSpPr>
                  <p:cNvPr id="249" name="TextBox 248">
                    <a:extLst>
                      <a:ext uri="{FF2B5EF4-FFF2-40B4-BE49-F238E27FC236}">
                        <a16:creationId xmlns:a16="http://schemas.microsoft.com/office/drawing/2014/main" id="{DBD8E447-995A-BA62-D5EB-40415D6A5861}"/>
                      </a:ext>
                    </a:extLst>
                  </p:cNvPr>
                  <p:cNvSpPr txBox="1"/>
                  <p:nvPr/>
                </p:nvSpPr>
                <p:spPr>
                  <a:xfrm rot="16200000">
                    <a:off x="153710" y="2688891"/>
                    <a:ext cx="1416755" cy="369332"/>
                  </a:xfrm>
                  <a:prstGeom prst="rect">
                    <a:avLst/>
                  </a:prstGeom>
                  <a:noFill/>
                </p:spPr>
                <p:txBody>
                  <a:bodyPr wrap="square" rtlCol="0">
                    <a:spAutoFit/>
                  </a:bodyPr>
                  <a:lstStyle/>
                  <a:p>
                    <a:pPr algn="ctr"/>
                    <a:r>
                      <a:rPr lang="en-US" b="1" dirty="0">
                        <a:solidFill>
                          <a:schemeClr val="bg1"/>
                        </a:solidFill>
                        <a:latin typeface="+mn-lt"/>
                      </a:rPr>
                      <a:t>No mod.</a:t>
                    </a:r>
                  </a:p>
                </p:txBody>
              </p:sp>
            </p:grpSp>
          </p:grpSp>
          <p:grpSp>
            <p:nvGrpSpPr>
              <p:cNvPr id="239" name="Group 238">
                <a:extLst>
                  <a:ext uri="{FF2B5EF4-FFF2-40B4-BE49-F238E27FC236}">
                    <a16:creationId xmlns:a16="http://schemas.microsoft.com/office/drawing/2014/main" id="{58AB18F4-9C3A-CEDF-F961-51CCC084B26A}"/>
                  </a:ext>
                </a:extLst>
              </p:cNvPr>
              <p:cNvGrpSpPr/>
              <p:nvPr/>
            </p:nvGrpSpPr>
            <p:grpSpPr>
              <a:xfrm>
                <a:off x="680470" y="3689228"/>
                <a:ext cx="3439867" cy="1194202"/>
                <a:chOff x="680470" y="3689228"/>
                <a:chExt cx="3439867" cy="1194202"/>
              </a:xfrm>
            </p:grpSpPr>
            <p:graphicFrame>
              <p:nvGraphicFramePr>
                <p:cNvPr id="241" name="Object 240">
                  <a:extLst>
                    <a:ext uri="{FF2B5EF4-FFF2-40B4-BE49-F238E27FC236}">
                      <a16:creationId xmlns:a16="http://schemas.microsoft.com/office/drawing/2014/main" id="{0AA87A11-6BD5-E6E5-08A4-8FFC1EA21570}"/>
                    </a:ext>
                  </a:extLst>
                </p:cNvPr>
                <p:cNvGraphicFramePr>
                  <a:graphicFrameLocks noChangeAspect="1"/>
                </p:cNvGraphicFramePr>
                <p:nvPr/>
              </p:nvGraphicFramePr>
              <p:xfrm>
                <a:off x="1129670" y="3689228"/>
                <a:ext cx="1193345" cy="1188720"/>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230" name="Object 229">
                              <a:extLst>
                                <a:ext uri="{FF2B5EF4-FFF2-40B4-BE49-F238E27FC236}">
                                  <a16:creationId xmlns:a16="http://schemas.microsoft.com/office/drawing/2014/main" id="{0CEC2DC3-F97F-CF1A-EFCB-A57440FCD1A6}"/>
                                </a:ext>
                              </a:extLst>
                            </p:cNvPr>
                            <p:cNvPicPr/>
                            <p:nvPr/>
                          </p:nvPicPr>
                          <p:blipFill>
                            <a:blip r:embed="rId13"/>
                            <a:stretch>
                              <a:fillRect/>
                            </a:stretch>
                          </p:blipFill>
                          <p:spPr>
                            <a:xfrm>
                              <a:off x="1129670" y="3689228"/>
                              <a:ext cx="1193345" cy="1188720"/>
                            </a:xfrm>
                            <a:prstGeom prst="rect">
                              <a:avLst/>
                            </a:prstGeom>
                          </p:spPr>
                        </p:pic>
                      </p:oleObj>
                    </mc:Fallback>
                  </mc:AlternateContent>
                </a:graphicData>
              </a:graphic>
            </p:graphicFrame>
            <p:graphicFrame>
              <p:nvGraphicFramePr>
                <p:cNvPr id="242" name="Object 241">
                  <a:extLst>
                    <a:ext uri="{FF2B5EF4-FFF2-40B4-BE49-F238E27FC236}">
                      <a16:creationId xmlns:a16="http://schemas.microsoft.com/office/drawing/2014/main" id="{05E6C5C5-BD4D-C5FE-7725-993E3512FD3A}"/>
                    </a:ext>
                  </a:extLst>
                </p:cNvPr>
                <p:cNvGraphicFramePr>
                  <a:graphicFrameLocks noChangeAspect="1"/>
                </p:cNvGraphicFramePr>
                <p:nvPr>
                  <p:extLst>
                    <p:ext uri="{D42A27DB-BD31-4B8C-83A1-F6EECF244321}">
                      <p14:modId xmlns:p14="http://schemas.microsoft.com/office/powerpoint/2010/main" val="1467797109"/>
                    </p:ext>
                  </p:extLst>
                </p:nvPr>
              </p:nvGraphicFramePr>
              <p:xfrm>
                <a:off x="2931617" y="3689228"/>
                <a:ext cx="1188720" cy="1188720"/>
              </p:xfrm>
              <a:graphic>
                <a:graphicData uri="http://schemas.openxmlformats.org/presentationml/2006/ole">
                  <mc:AlternateContent xmlns:mc="http://schemas.openxmlformats.org/markup-compatibility/2006">
                    <mc:Choice xmlns:v="urn:schemas-microsoft-com:vml" Requires="v">
                      <p:oleObj name="Acrobat Document" r:id="rId14" imgW="1072981" imgH="1072793" progId="Acrobat.Document.2015">
                        <p:embed/>
                      </p:oleObj>
                    </mc:Choice>
                    <mc:Fallback>
                      <p:oleObj name="Acrobat Document" r:id="rId14" imgW="1072981" imgH="1072793" progId="Acrobat.Document.2015">
                        <p:embed/>
                        <p:pic>
                          <p:nvPicPr>
                            <p:cNvPr id="234" name="Object 233">
                              <a:extLst>
                                <a:ext uri="{FF2B5EF4-FFF2-40B4-BE49-F238E27FC236}">
                                  <a16:creationId xmlns:a16="http://schemas.microsoft.com/office/drawing/2014/main" id="{1F29045C-28BD-1D5F-169F-4F729B6E3A97}"/>
                                </a:ext>
                              </a:extLst>
                            </p:cNvPr>
                            <p:cNvPicPr/>
                            <p:nvPr/>
                          </p:nvPicPr>
                          <p:blipFill>
                            <a:blip r:embed="rId15"/>
                            <a:stretch>
                              <a:fillRect/>
                            </a:stretch>
                          </p:blipFill>
                          <p:spPr>
                            <a:xfrm>
                              <a:off x="2931617" y="3689228"/>
                              <a:ext cx="1188720" cy="1188720"/>
                            </a:xfrm>
                            <a:prstGeom prst="rect">
                              <a:avLst/>
                            </a:prstGeom>
                          </p:spPr>
                        </p:pic>
                      </p:oleObj>
                    </mc:Fallback>
                  </mc:AlternateContent>
                </a:graphicData>
              </a:graphic>
            </p:graphicFrame>
            <p:sp>
              <p:nvSpPr>
                <p:cNvPr id="243" name="TextBox 242">
                  <a:extLst>
                    <a:ext uri="{FF2B5EF4-FFF2-40B4-BE49-F238E27FC236}">
                      <a16:creationId xmlns:a16="http://schemas.microsoft.com/office/drawing/2014/main" id="{B46B1A98-C181-AC00-5757-6051DB22CB5C}"/>
                    </a:ext>
                  </a:extLst>
                </p:cNvPr>
                <p:cNvSpPr txBox="1"/>
                <p:nvPr/>
              </p:nvSpPr>
              <p:spPr>
                <a:xfrm rot="16200000">
                  <a:off x="270776" y="4104404"/>
                  <a:ext cx="1188720" cy="369332"/>
                </a:xfrm>
                <a:prstGeom prst="rect">
                  <a:avLst/>
                </a:prstGeom>
                <a:noFill/>
              </p:spPr>
              <p:txBody>
                <a:bodyPr wrap="square" rtlCol="0">
                  <a:spAutoFit/>
                </a:bodyPr>
                <a:lstStyle/>
                <a:p>
                  <a:pPr algn="ctr"/>
                  <a:r>
                    <a:rPr lang="en-US" b="1" dirty="0">
                      <a:solidFill>
                        <a:schemeClr val="bg1"/>
                      </a:solidFill>
                      <a:latin typeface="+mn-lt"/>
                    </a:rPr>
                    <a:t>Emission</a:t>
                  </a:r>
                </a:p>
              </p:txBody>
            </p:sp>
          </p:grpSp>
          <p:graphicFrame>
            <p:nvGraphicFramePr>
              <p:cNvPr id="240" name="Object 239">
                <a:extLst>
                  <a:ext uri="{FF2B5EF4-FFF2-40B4-BE49-F238E27FC236}">
                    <a16:creationId xmlns:a16="http://schemas.microsoft.com/office/drawing/2014/main" id="{2623FB0B-1EDB-1AF6-ED8F-7DD140DEA23C}"/>
                  </a:ext>
                </a:extLst>
              </p:cNvPr>
              <p:cNvGraphicFramePr>
                <a:graphicFrameLocks noChangeAspect="1"/>
              </p:cNvGraphicFramePr>
              <p:nvPr>
                <p:extLst>
                  <p:ext uri="{D42A27DB-BD31-4B8C-83A1-F6EECF244321}">
                    <p14:modId xmlns:p14="http://schemas.microsoft.com/office/powerpoint/2010/main" val="2706994816"/>
                  </p:ext>
                </p:extLst>
              </p:nvPr>
            </p:nvGraphicFramePr>
            <p:xfrm>
              <a:off x="1129670" y="3690899"/>
              <a:ext cx="1188720" cy="1184113"/>
            </p:xfrm>
            <a:graphic>
              <a:graphicData uri="http://schemas.openxmlformats.org/presentationml/2006/ole">
                <mc:AlternateContent xmlns:mc="http://schemas.openxmlformats.org/markup-compatibility/2006">
                  <mc:Choice xmlns:v="urn:schemas-microsoft-com:vml" Requires="v">
                    <p:oleObj name="Acrobat Document" r:id="rId16" imgW="1638247" imgH="1631879" progId="Acrobat.Document.2015">
                      <p:embed/>
                    </p:oleObj>
                  </mc:Choice>
                  <mc:Fallback>
                    <p:oleObj name="Acrobat Document" r:id="rId16" imgW="1638247" imgH="1631879" progId="Acrobat.Document.2015">
                      <p:embed/>
                      <p:pic>
                        <p:nvPicPr>
                          <p:cNvPr id="236" name="Object 235">
                            <a:extLst>
                              <a:ext uri="{FF2B5EF4-FFF2-40B4-BE49-F238E27FC236}">
                                <a16:creationId xmlns:a16="http://schemas.microsoft.com/office/drawing/2014/main" id="{CFF1E736-ECD4-E9CD-F40A-BF0238C0A31F}"/>
                              </a:ext>
                            </a:extLst>
                          </p:cNvPr>
                          <p:cNvPicPr/>
                          <p:nvPr/>
                        </p:nvPicPr>
                        <p:blipFill>
                          <a:blip r:embed="rId17"/>
                          <a:stretch>
                            <a:fillRect/>
                          </a:stretch>
                        </p:blipFill>
                        <p:spPr>
                          <a:xfrm>
                            <a:off x="1129670" y="3690899"/>
                            <a:ext cx="1188720" cy="1184113"/>
                          </a:xfrm>
                          <a:prstGeom prst="rect">
                            <a:avLst/>
                          </a:prstGeom>
                        </p:spPr>
                      </p:pic>
                    </p:oleObj>
                  </mc:Fallback>
                </mc:AlternateContent>
              </a:graphicData>
            </a:graphic>
          </p:graphicFrame>
        </p:grpSp>
        <p:sp>
          <p:nvSpPr>
            <p:cNvPr id="233" name="TextBox 232">
              <a:extLst>
                <a:ext uri="{FF2B5EF4-FFF2-40B4-BE49-F238E27FC236}">
                  <a16:creationId xmlns:a16="http://schemas.microsoft.com/office/drawing/2014/main" id="{5C34FDAE-3F3A-F725-1DCF-99ACB6D5FF79}"/>
                </a:ext>
              </a:extLst>
            </p:cNvPr>
            <p:cNvSpPr txBox="1"/>
            <p:nvPr/>
          </p:nvSpPr>
          <p:spPr>
            <a:xfrm>
              <a:off x="22289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sp>
          <p:nvSpPr>
            <p:cNvPr id="234" name="TextBox 233">
              <a:extLst>
                <a:ext uri="{FF2B5EF4-FFF2-40B4-BE49-F238E27FC236}">
                  <a16:creationId xmlns:a16="http://schemas.microsoft.com/office/drawing/2014/main" id="{91F75C5D-6022-A516-133F-7287E3F7C313}"/>
                </a:ext>
              </a:extLst>
            </p:cNvPr>
            <p:cNvSpPr txBox="1"/>
            <p:nvPr/>
          </p:nvSpPr>
          <p:spPr>
            <a:xfrm>
              <a:off x="2228949" y="40609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sp>
          <p:nvSpPr>
            <p:cNvPr id="235" name="TextBox 234">
              <a:extLst>
                <a:ext uri="{FF2B5EF4-FFF2-40B4-BE49-F238E27FC236}">
                  <a16:creationId xmlns:a16="http://schemas.microsoft.com/office/drawing/2014/main" id="{5C4A5537-965B-BBF5-A450-EED8023F6113}"/>
                </a:ext>
              </a:extLst>
            </p:cNvPr>
            <p:cNvSpPr txBox="1"/>
            <p:nvPr/>
          </p:nvSpPr>
          <p:spPr>
            <a:xfrm>
              <a:off x="2228949" y="26766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sp>
        <p:nvSpPr>
          <p:cNvPr id="3" name="Rectangle: Rounded Corners 2">
            <a:extLst>
              <a:ext uri="{FF2B5EF4-FFF2-40B4-BE49-F238E27FC236}">
                <a16:creationId xmlns:a16="http://schemas.microsoft.com/office/drawing/2014/main" id="{55729AD8-82B6-ADE6-0221-9C7DAC005A68}"/>
              </a:ext>
            </a:extLst>
          </p:cNvPr>
          <p:cNvSpPr/>
          <p:nvPr/>
        </p:nvSpPr>
        <p:spPr>
          <a:xfrm>
            <a:off x="997583" y="2222928"/>
            <a:ext cx="3231789" cy="1357136"/>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C97C01F5-DDC4-E5E3-9F7E-D92D194AAD56}"/>
              </a:ext>
            </a:extLst>
          </p:cNvPr>
          <p:cNvSpPr/>
          <p:nvPr/>
        </p:nvSpPr>
        <p:spPr>
          <a:xfrm>
            <a:off x="5221641" y="4842897"/>
            <a:ext cx="2087794" cy="16511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7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a:extLst>
              <a:ext uri="{FF2B5EF4-FFF2-40B4-BE49-F238E27FC236}">
                <a16:creationId xmlns:a16="http://schemas.microsoft.com/office/drawing/2014/main" id="{B61ED581-D123-4E46-A627-C086AA942CBB}"/>
              </a:ext>
            </a:extLst>
          </p:cNvPr>
          <p:cNvGrpSpPr/>
          <p:nvPr/>
        </p:nvGrpSpPr>
        <p:grpSpPr>
          <a:xfrm rot="16200000">
            <a:off x="9607977" y="1726878"/>
            <a:ext cx="2249793" cy="494044"/>
            <a:chOff x="1081970" y="3224894"/>
            <a:chExt cx="2349551" cy="408215"/>
          </a:xfrm>
          <a:blipFill>
            <a:blip r:embed="rId3"/>
            <a:tile tx="0" ty="0" sx="100000" sy="100000" flip="none" algn="tl"/>
          </a:blipFill>
        </p:grpSpPr>
        <p:sp>
          <p:nvSpPr>
            <p:cNvPr id="149" name="Rectangle 148">
              <a:extLst>
                <a:ext uri="{FF2B5EF4-FFF2-40B4-BE49-F238E27FC236}">
                  <a16:creationId xmlns:a16="http://schemas.microsoft.com/office/drawing/2014/main" id="{15A84E19-C2F3-4E8D-B5BA-376FEE907E6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50" name="Oval 149">
              <a:extLst>
                <a:ext uri="{FF2B5EF4-FFF2-40B4-BE49-F238E27FC236}">
                  <a16:creationId xmlns:a16="http://schemas.microsoft.com/office/drawing/2014/main" id="{AC55DBA5-D788-4E1D-A9DB-317D1FE89ED9}"/>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1" name="Oval 150">
              <a:extLst>
                <a:ext uri="{FF2B5EF4-FFF2-40B4-BE49-F238E27FC236}">
                  <a16:creationId xmlns:a16="http://schemas.microsoft.com/office/drawing/2014/main" id="{94089664-5508-4966-8D41-6F80EF151EF8}"/>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2" name="Oval 161">
              <a:extLst>
                <a:ext uri="{FF2B5EF4-FFF2-40B4-BE49-F238E27FC236}">
                  <a16:creationId xmlns:a16="http://schemas.microsoft.com/office/drawing/2014/main" id="{00B15874-9DB0-4A0B-BEC4-BB6A16B2A5CB}"/>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3" name="Oval 162">
              <a:extLst>
                <a:ext uri="{FF2B5EF4-FFF2-40B4-BE49-F238E27FC236}">
                  <a16:creationId xmlns:a16="http://schemas.microsoft.com/office/drawing/2014/main" id="{F654CA42-40EE-46D0-82C5-B04CAD3472FE}"/>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4" name="Oval 163">
              <a:extLst>
                <a:ext uri="{FF2B5EF4-FFF2-40B4-BE49-F238E27FC236}">
                  <a16:creationId xmlns:a16="http://schemas.microsoft.com/office/drawing/2014/main" id="{501F2592-C0E4-488B-848E-00EB92C27C19}"/>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5" name="Oval 164">
              <a:extLst>
                <a:ext uri="{FF2B5EF4-FFF2-40B4-BE49-F238E27FC236}">
                  <a16:creationId xmlns:a16="http://schemas.microsoft.com/office/drawing/2014/main" id="{4CBC4A1A-882B-4AC0-933F-1C41AF5F0959}"/>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6" name="Oval 165">
              <a:extLst>
                <a:ext uri="{FF2B5EF4-FFF2-40B4-BE49-F238E27FC236}">
                  <a16:creationId xmlns:a16="http://schemas.microsoft.com/office/drawing/2014/main" id="{381CBD5D-0248-41E9-8FCC-42CAEE1FA977}"/>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7" name="Oval 166">
              <a:extLst>
                <a:ext uri="{FF2B5EF4-FFF2-40B4-BE49-F238E27FC236}">
                  <a16:creationId xmlns:a16="http://schemas.microsoft.com/office/drawing/2014/main" id="{68B382CE-E570-46B6-8E09-21D57D1926AA}"/>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8" name="Oval 167">
              <a:extLst>
                <a:ext uri="{FF2B5EF4-FFF2-40B4-BE49-F238E27FC236}">
                  <a16:creationId xmlns:a16="http://schemas.microsoft.com/office/drawing/2014/main" id="{5AA7AC90-1FEE-463E-A8E4-B3EF383B46CA}"/>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9" name="Oval 168">
              <a:extLst>
                <a:ext uri="{FF2B5EF4-FFF2-40B4-BE49-F238E27FC236}">
                  <a16:creationId xmlns:a16="http://schemas.microsoft.com/office/drawing/2014/main" id="{65556DFB-C1B5-44E3-B7B2-B1859F88C7B6}"/>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0" name="Oval 169">
              <a:extLst>
                <a:ext uri="{FF2B5EF4-FFF2-40B4-BE49-F238E27FC236}">
                  <a16:creationId xmlns:a16="http://schemas.microsoft.com/office/drawing/2014/main" id="{8262FDFD-331C-4D64-8651-ECD0F0C39F94}"/>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1" name="Oval 170">
              <a:extLst>
                <a:ext uri="{FF2B5EF4-FFF2-40B4-BE49-F238E27FC236}">
                  <a16:creationId xmlns:a16="http://schemas.microsoft.com/office/drawing/2014/main" id="{CCE2CA8F-923C-4AA7-90BD-C97F8AD78C7E}"/>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2" name="Oval 171">
              <a:extLst>
                <a:ext uri="{FF2B5EF4-FFF2-40B4-BE49-F238E27FC236}">
                  <a16:creationId xmlns:a16="http://schemas.microsoft.com/office/drawing/2014/main" id="{012C017A-5B1A-4596-8C19-2B2FCE2280CF}"/>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3" name="Oval 172">
              <a:extLst>
                <a:ext uri="{FF2B5EF4-FFF2-40B4-BE49-F238E27FC236}">
                  <a16:creationId xmlns:a16="http://schemas.microsoft.com/office/drawing/2014/main" id="{A1E3D3F4-1CC4-4D67-9EDA-CA4B67F8FC8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4" name="Oval 173">
              <a:extLst>
                <a:ext uri="{FF2B5EF4-FFF2-40B4-BE49-F238E27FC236}">
                  <a16:creationId xmlns:a16="http://schemas.microsoft.com/office/drawing/2014/main" id="{6FEACB39-CB0D-46EE-8D1A-6A55F62A6461}"/>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5" name="Oval 174">
              <a:extLst>
                <a:ext uri="{FF2B5EF4-FFF2-40B4-BE49-F238E27FC236}">
                  <a16:creationId xmlns:a16="http://schemas.microsoft.com/office/drawing/2014/main" id="{D46E821F-EC80-421C-9A67-3E74B876A7B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6" name="Oval 175">
              <a:extLst>
                <a:ext uri="{FF2B5EF4-FFF2-40B4-BE49-F238E27FC236}">
                  <a16:creationId xmlns:a16="http://schemas.microsoft.com/office/drawing/2014/main" id="{CFB085CD-4A41-4FBB-8980-27DBC17C8736}"/>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7" name="Oval 176">
              <a:extLst>
                <a:ext uri="{FF2B5EF4-FFF2-40B4-BE49-F238E27FC236}">
                  <a16:creationId xmlns:a16="http://schemas.microsoft.com/office/drawing/2014/main" id="{BBF6B06F-6B57-4FE6-AAC1-EA5ED7B640F9}"/>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8" name="Oval 177">
              <a:extLst>
                <a:ext uri="{FF2B5EF4-FFF2-40B4-BE49-F238E27FC236}">
                  <a16:creationId xmlns:a16="http://schemas.microsoft.com/office/drawing/2014/main" id="{64AE4E82-2798-406B-B0A1-A368345BD567}"/>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26" name="Group 25">
            <a:extLst>
              <a:ext uri="{FF2B5EF4-FFF2-40B4-BE49-F238E27FC236}">
                <a16:creationId xmlns:a16="http://schemas.microsoft.com/office/drawing/2014/main" id="{E76540C7-499F-4D3C-9B00-0A2F027995BA}"/>
              </a:ext>
            </a:extLst>
          </p:cNvPr>
          <p:cNvGrpSpPr/>
          <p:nvPr/>
        </p:nvGrpSpPr>
        <p:grpSpPr>
          <a:xfrm>
            <a:off x="7081656" y="2991059"/>
            <a:ext cx="2194572" cy="1632642"/>
            <a:chOff x="7081656" y="2991059"/>
            <a:chExt cx="2194572" cy="1632642"/>
          </a:xfrm>
        </p:grpSpPr>
        <p:pic>
          <p:nvPicPr>
            <p:cNvPr id="326" name="Picture 325">
              <a:extLst>
                <a:ext uri="{FF2B5EF4-FFF2-40B4-BE49-F238E27FC236}">
                  <a16:creationId xmlns:a16="http://schemas.microsoft.com/office/drawing/2014/main" id="{3C476EB8-C60F-4E70-91D1-E3F9294BCD80}"/>
                </a:ext>
              </a:extLst>
            </p:cNvPr>
            <p:cNvPicPr preferRelativeResize="0">
              <a:picLocks noChangeAspect="1"/>
            </p:cNvPicPr>
            <p:nvPr/>
          </p:nvPicPr>
          <p:blipFill rotWithShape="1">
            <a:blip r:embed="rId4"/>
            <a:srcRect l="28708" t="72743" r="49355" b="1123"/>
            <a:stretch/>
          </p:blipFill>
          <p:spPr>
            <a:xfrm>
              <a:off x="7091809" y="2991059"/>
              <a:ext cx="2156722" cy="1629887"/>
            </a:xfrm>
            <a:prstGeom prst="rect">
              <a:avLst/>
            </a:prstGeom>
            <a:ln>
              <a:solidFill>
                <a:srgbClr val="FFFFCC"/>
              </a:solidFill>
            </a:ln>
          </p:spPr>
        </p:pic>
        <p:sp>
          <p:nvSpPr>
            <p:cNvPr id="327" name="TextBox 326">
              <a:extLst>
                <a:ext uri="{FF2B5EF4-FFF2-40B4-BE49-F238E27FC236}">
                  <a16:creationId xmlns:a16="http://schemas.microsoft.com/office/drawing/2014/main" id="{6EE549D9-AB6C-44EA-83CF-84A0EBB75FB8}"/>
                </a:ext>
              </a:extLst>
            </p:cNvPr>
            <p:cNvSpPr txBox="1"/>
            <p:nvPr/>
          </p:nvSpPr>
          <p:spPr>
            <a:xfrm>
              <a:off x="7081656" y="4038926"/>
              <a:ext cx="2194572" cy="584775"/>
            </a:xfrm>
            <a:prstGeom prst="rect">
              <a:avLst/>
            </a:prstGeom>
            <a:noFill/>
          </p:spPr>
          <p:txBody>
            <a:bodyPr wrap="square" rtlCol="1">
              <a:spAutoFit/>
            </a:bodyPr>
            <a:lstStyle/>
            <a:p>
              <a:pPr algn="ctr"/>
              <a:r>
                <a:rPr lang="en-US" sz="1600" dirty="0">
                  <a:solidFill>
                    <a:schemeClr val="bg1"/>
                  </a:solidFill>
                  <a:latin typeface="+mn-lt"/>
                </a:rPr>
                <a:t>Image through thin tissue</a:t>
              </a:r>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4</a:t>
            </a:fld>
            <a:endParaRPr lang="en-US" altLang="he-IL" dirty="0"/>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grpSp>
        <p:nvGrpSpPr>
          <p:cNvPr id="45" name="Group 44">
            <a:extLst>
              <a:ext uri="{FF2B5EF4-FFF2-40B4-BE49-F238E27FC236}">
                <a16:creationId xmlns:a16="http://schemas.microsoft.com/office/drawing/2014/main" id="{7584F35D-88C7-4358-BD46-B4905718FC2D}"/>
              </a:ext>
            </a:extLst>
          </p:cNvPr>
          <p:cNvGrpSpPr/>
          <p:nvPr/>
        </p:nvGrpSpPr>
        <p:grpSpPr>
          <a:xfrm>
            <a:off x="5595711" y="1295261"/>
            <a:ext cx="1284459" cy="3451761"/>
            <a:chOff x="5595711" y="1295261"/>
            <a:chExt cx="1284459" cy="3451761"/>
          </a:xfrm>
        </p:grpSpPr>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188" name="Group 187">
              <a:extLst>
                <a:ext uri="{FF2B5EF4-FFF2-40B4-BE49-F238E27FC236}">
                  <a16:creationId xmlns:a16="http://schemas.microsoft.com/office/drawing/2014/main" id="{16BACC87-9F1F-4D81-BCB5-1094109A322D}"/>
                </a:ext>
              </a:extLst>
            </p:cNvPr>
            <p:cNvGrpSpPr/>
            <p:nvPr/>
          </p:nvGrpSpPr>
          <p:grpSpPr>
            <a:xfrm rot="16200000" flipH="1" flipV="1">
              <a:off x="5833793" y="3585670"/>
              <a:ext cx="802740" cy="929372"/>
              <a:chOff x="5959279" y="1731730"/>
              <a:chExt cx="459193" cy="471200"/>
            </a:xfrm>
          </p:grpSpPr>
          <p:sp>
            <p:nvSpPr>
              <p:cNvPr id="189" name="Freeform: Shape 42">
                <a:extLst>
                  <a:ext uri="{FF2B5EF4-FFF2-40B4-BE49-F238E27FC236}">
                    <a16:creationId xmlns:a16="http://schemas.microsoft.com/office/drawing/2014/main" id="{0BFA52E7-5CF1-4174-A1B1-7FCACED37941}"/>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0" name="Freeform: Shape 42">
                <a:extLst>
                  <a:ext uri="{FF2B5EF4-FFF2-40B4-BE49-F238E27FC236}">
                    <a16:creationId xmlns:a16="http://schemas.microsoft.com/office/drawing/2014/main" id="{8BCCC8EF-E6D3-4C0A-8003-BFF75B177FF8}"/>
                  </a:ext>
                </a:extLst>
              </p:cNvPr>
              <p:cNvSpPr/>
              <p:nvPr/>
            </p:nvSpPr>
            <p:spPr>
              <a:xfrm rot="16200000">
                <a:off x="6121002" y="1905459"/>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6" y="1726692"/>
            <a:ext cx="2249793" cy="494044"/>
            <a:chOff x="1081970" y="3224893"/>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3"/>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grpSp>
        <p:nvGrpSpPr>
          <p:cNvPr id="3" name="Group 2">
            <a:extLst>
              <a:ext uri="{FF2B5EF4-FFF2-40B4-BE49-F238E27FC236}">
                <a16:creationId xmlns:a16="http://schemas.microsoft.com/office/drawing/2014/main" id="{7105A5D5-796E-4161-8786-EDD39F5AFCC7}"/>
              </a:ext>
            </a:extLst>
          </p:cNvPr>
          <p:cNvGrpSpPr/>
          <p:nvPr/>
        </p:nvGrpSpPr>
        <p:grpSpPr>
          <a:xfrm>
            <a:off x="3440004" y="825625"/>
            <a:ext cx="6890153" cy="1774902"/>
            <a:chOff x="3440004" y="825625"/>
            <a:chExt cx="6890153" cy="1774902"/>
          </a:xfrm>
        </p:grpSpPr>
        <p:grpSp>
          <p:nvGrpSpPr>
            <p:cNvPr id="35" name="Group 34">
              <a:extLst>
                <a:ext uri="{FF2B5EF4-FFF2-40B4-BE49-F238E27FC236}">
                  <a16:creationId xmlns:a16="http://schemas.microsoft.com/office/drawing/2014/main" id="{B7B8DDA8-D0D9-4715-8D90-B83C6D0E96FD}"/>
                </a:ext>
              </a:extLst>
            </p:cNvPr>
            <p:cNvGrpSpPr/>
            <p:nvPr/>
          </p:nvGrpSpPr>
          <p:grpSpPr>
            <a:xfrm>
              <a:off x="3440004" y="825625"/>
              <a:ext cx="6890153" cy="1665366"/>
              <a:chOff x="3323291" y="836106"/>
              <a:chExt cx="6890153" cy="1665366"/>
            </a:xfrm>
          </p:grpSpPr>
          <p:sp>
            <p:nvSpPr>
              <p:cNvPr id="59" name="TextBox 58">
                <a:extLst>
                  <a:ext uri="{FF2B5EF4-FFF2-40B4-BE49-F238E27FC236}">
                    <a16:creationId xmlns:a16="http://schemas.microsoft.com/office/drawing/2014/main" id="{1D6D6302-D124-4393-9902-F84727558D86}"/>
                  </a:ext>
                </a:extLst>
              </p:cNvPr>
              <p:cNvSpPr txBox="1"/>
              <p:nvPr/>
            </p:nvSpPr>
            <p:spPr>
              <a:xfrm>
                <a:off x="5953558" y="836106"/>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grpSp>
            <p:nvGrpSpPr>
              <p:cNvPr id="34" name="Group 33">
                <a:extLst>
                  <a:ext uri="{FF2B5EF4-FFF2-40B4-BE49-F238E27FC236}">
                    <a16:creationId xmlns:a16="http://schemas.microsoft.com/office/drawing/2014/main" id="{BB529F2E-E39C-499F-949B-500D1A2BD5F6}"/>
                  </a:ext>
                </a:extLst>
              </p:cNvPr>
              <p:cNvGrpSpPr/>
              <p:nvPr/>
            </p:nvGrpSpPr>
            <p:grpSpPr>
              <a:xfrm>
                <a:off x="3323291" y="1219626"/>
                <a:ext cx="6890153" cy="1281846"/>
                <a:chOff x="3323291" y="1219626"/>
                <a:chExt cx="6890153" cy="1281846"/>
              </a:xfrm>
            </p:grpSpPr>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323291" y="1219626"/>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323291" y="2501472"/>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385767" y="1415422"/>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4" name="Group 93">
                  <a:extLst>
                    <a:ext uri="{FF2B5EF4-FFF2-40B4-BE49-F238E27FC236}">
                      <a16:creationId xmlns:a16="http://schemas.microsoft.com/office/drawing/2014/main" id="{7DA9C8D6-27D4-4699-9BFB-F91AD6A2639B}"/>
                    </a:ext>
                  </a:extLst>
                </p:cNvPr>
                <p:cNvGrpSpPr/>
                <p:nvPr/>
              </p:nvGrpSpPr>
              <p:grpSpPr>
                <a:xfrm>
                  <a:off x="4931083" y="1427020"/>
                  <a:ext cx="1275176" cy="878940"/>
                  <a:chOff x="3263241" y="7941479"/>
                  <a:chExt cx="1488320" cy="923427"/>
                </a:xfrm>
              </p:grpSpPr>
              <p:cxnSp>
                <p:nvCxnSpPr>
                  <p:cNvPr id="136" name="Straight Connector 135">
                    <a:extLst>
                      <a:ext uri="{FF2B5EF4-FFF2-40B4-BE49-F238E27FC236}">
                        <a16:creationId xmlns:a16="http://schemas.microsoft.com/office/drawing/2014/main" id="{1E7E684B-B4B8-4735-9D0B-02A3CF5D902E}"/>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a:extLst>
                      <a:ext uri="{FF2B5EF4-FFF2-40B4-BE49-F238E27FC236}">
                        <a16:creationId xmlns:a16="http://schemas.microsoft.com/office/drawing/2014/main" id="{954A7305-D2E5-4359-95E2-BD9492DCF4CB}"/>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Straight Connector 137">
                    <a:extLst>
                      <a:ext uri="{FF2B5EF4-FFF2-40B4-BE49-F238E27FC236}">
                        <a16:creationId xmlns:a16="http://schemas.microsoft.com/office/drawing/2014/main" id="{E179AAB4-6713-4080-96F0-8BAC46C6F1C1}"/>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9" name="Straight Connector 138">
                    <a:extLst>
                      <a:ext uri="{FF2B5EF4-FFF2-40B4-BE49-F238E27FC236}">
                        <a16:creationId xmlns:a16="http://schemas.microsoft.com/office/drawing/2014/main" id="{B408DC30-1DD8-4E9C-ACDE-FC2259993A86}"/>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Straight Connector 139">
                    <a:extLst>
                      <a:ext uri="{FF2B5EF4-FFF2-40B4-BE49-F238E27FC236}">
                        <a16:creationId xmlns:a16="http://schemas.microsoft.com/office/drawing/2014/main" id="{0E36E5E0-612C-44C6-93C3-0B3CBDD66925}"/>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1" name="Straight Connector 140">
                    <a:extLst>
                      <a:ext uri="{FF2B5EF4-FFF2-40B4-BE49-F238E27FC236}">
                        <a16:creationId xmlns:a16="http://schemas.microsoft.com/office/drawing/2014/main" id="{5A8DA187-FBD6-49C2-8A15-30EE5EA01E06}"/>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5" name="Group 94">
                  <a:extLst>
                    <a:ext uri="{FF2B5EF4-FFF2-40B4-BE49-F238E27FC236}">
                      <a16:creationId xmlns:a16="http://schemas.microsoft.com/office/drawing/2014/main" id="{7E8CC24F-5733-4097-B651-7DC8033711E5}"/>
                    </a:ext>
                  </a:extLst>
                </p:cNvPr>
                <p:cNvGrpSpPr/>
                <p:nvPr/>
              </p:nvGrpSpPr>
              <p:grpSpPr>
                <a:xfrm>
                  <a:off x="6486917" y="1403866"/>
                  <a:ext cx="1275176" cy="878940"/>
                  <a:chOff x="3263241" y="7941479"/>
                  <a:chExt cx="1488320" cy="923427"/>
                </a:xfrm>
              </p:grpSpPr>
              <p:cxnSp>
                <p:nvCxnSpPr>
                  <p:cNvPr id="130" name="Straight Connector 129">
                    <a:extLst>
                      <a:ext uri="{FF2B5EF4-FFF2-40B4-BE49-F238E27FC236}">
                        <a16:creationId xmlns:a16="http://schemas.microsoft.com/office/drawing/2014/main" id="{2095B647-BDE1-41F5-95D4-C15B317D320F}"/>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5E334DA1-1F32-48C3-9CCC-B3E5BF7C7C92}"/>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a:extLst>
                      <a:ext uri="{FF2B5EF4-FFF2-40B4-BE49-F238E27FC236}">
                        <a16:creationId xmlns:a16="http://schemas.microsoft.com/office/drawing/2014/main" id="{D2800C98-E1C5-4C99-ABC1-08E2BFD274B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Straight Connector 132">
                    <a:extLst>
                      <a:ext uri="{FF2B5EF4-FFF2-40B4-BE49-F238E27FC236}">
                        <a16:creationId xmlns:a16="http://schemas.microsoft.com/office/drawing/2014/main" id="{DF1013A6-8277-40D3-88D2-66506075232B}"/>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4" name="Straight Connector 133">
                    <a:extLst>
                      <a:ext uri="{FF2B5EF4-FFF2-40B4-BE49-F238E27FC236}">
                        <a16:creationId xmlns:a16="http://schemas.microsoft.com/office/drawing/2014/main" id="{AD3873A0-D2B6-4930-AABE-71D493D9E108}"/>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a:extLst>
                      <a:ext uri="{FF2B5EF4-FFF2-40B4-BE49-F238E27FC236}">
                        <a16:creationId xmlns:a16="http://schemas.microsoft.com/office/drawing/2014/main" id="{DB872DA0-34A4-4F83-BBD3-08DDC5BBA949}"/>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6" name="Group 95">
                  <a:extLst>
                    <a:ext uri="{FF2B5EF4-FFF2-40B4-BE49-F238E27FC236}">
                      <a16:creationId xmlns:a16="http://schemas.microsoft.com/office/drawing/2014/main" id="{C6FE6787-8532-4692-AA31-91FBE81E2BA6}"/>
                    </a:ext>
                  </a:extLst>
                </p:cNvPr>
                <p:cNvGrpSpPr/>
                <p:nvPr/>
              </p:nvGrpSpPr>
              <p:grpSpPr>
                <a:xfrm>
                  <a:off x="8032233" y="1415462"/>
                  <a:ext cx="1275176" cy="878940"/>
                  <a:chOff x="3263241" y="7941479"/>
                  <a:chExt cx="1488320" cy="923427"/>
                </a:xfrm>
              </p:grpSpPr>
              <p:cxnSp>
                <p:nvCxnSpPr>
                  <p:cNvPr id="124" name="Straight Connector 123">
                    <a:extLst>
                      <a:ext uri="{FF2B5EF4-FFF2-40B4-BE49-F238E27FC236}">
                        <a16:creationId xmlns:a16="http://schemas.microsoft.com/office/drawing/2014/main" id="{6AD25816-5084-497F-AD02-9B7F8DBDFE77}"/>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0762467C-35DE-4B94-922E-5984E92E6137}"/>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Straight Connector 125">
                    <a:extLst>
                      <a:ext uri="{FF2B5EF4-FFF2-40B4-BE49-F238E27FC236}">
                        <a16:creationId xmlns:a16="http://schemas.microsoft.com/office/drawing/2014/main" id="{AEEC45F5-0132-4C51-8598-09BDB0069582}"/>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a:extLst>
                      <a:ext uri="{FF2B5EF4-FFF2-40B4-BE49-F238E27FC236}">
                        <a16:creationId xmlns:a16="http://schemas.microsoft.com/office/drawing/2014/main" id="{7614E287-1B5E-4B79-AE6B-C57F103D26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 name="Straight Connector 127">
                    <a:extLst>
                      <a:ext uri="{FF2B5EF4-FFF2-40B4-BE49-F238E27FC236}">
                        <a16:creationId xmlns:a16="http://schemas.microsoft.com/office/drawing/2014/main" id="{00A520B3-DE72-4EC4-B1FC-218B96E9A4BF}"/>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9" name="Straight Connector 128">
                    <a:extLst>
                      <a:ext uri="{FF2B5EF4-FFF2-40B4-BE49-F238E27FC236}">
                        <a16:creationId xmlns:a16="http://schemas.microsoft.com/office/drawing/2014/main" id="{90A53295-D7FF-49C4-9551-13A4F848F221}"/>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7" name="Group 96">
                  <a:extLst>
                    <a:ext uri="{FF2B5EF4-FFF2-40B4-BE49-F238E27FC236}">
                      <a16:creationId xmlns:a16="http://schemas.microsoft.com/office/drawing/2014/main" id="{9AD943E4-36CE-44B1-95A9-CFA3D581A68F}"/>
                    </a:ext>
                  </a:extLst>
                </p:cNvPr>
                <p:cNvGrpSpPr/>
                <p:nvPr/>
              </p:nvGrpSpPr>
              <p:grpSpPr>
                <a:xfrm>
                  <a:off x="8805920" y="1403866"/>
                  <a:ext cx="772043" cy="878940"/>
                  <a:chOff x="3263241" y="7941479"/>
                  <a:chExt cx="901089" cy="923427"/>
                </a:xfrm>
              </p:grpSpPr>
              <p:cxnSp>
                <p:nvCxnSpPr>
                  <p:cNvPr id="118" name="Straight Connector 117">
                    <a:extLst>
                      <a:ext uri="{FF2B5EF4-FFF2-40B4-BE49-F238E27FC236}">
                        <a16:creationId xmlns:a16="http://schemas.microsoft.com/office/drawing/2014/main" id="{475327A9-58D0-4BE6-982E-5060D8CAC15C}"/>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a:extLst>
                      <a:ext uri="{FF2B5EF4-FFF2-40B4-BE49-F238E27FC236}">
                        <a16:creationId xmlns:a16="http://schemas.microsoft.com/office/drawing/2014/main" id="{CE61457D-C9E8-45DB-A499-4AD92DABF3A9}"/>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a:extLst>
                      <a:ext uri="{FF2B5EF4-FFF2-40B4-BE49-F238E27FC236}">
                        <a16:creationId xmlns:a16="http://schemas.microsoft.com/office/drawing/2014/main" id="{A223B4D2-45F3-4280-9B31-1B8D08E7DFF9}"/>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a:extLst>
                      <a:ext uri="{FF2B5EF4-FFF2-40B4-BE49-F238E27FC236}">
                        <a16:creationId xmlns:a16="http://schemas.microsoft.com/office/drawing/2014/main" id="{CB9CA4BC-A19B-4DF1-9B9C-876F6F066EDF}"/>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180" name="Group 179">
            <a:extLst>
              <a:ext uri="{FF2B5EF4-FFF2-40B4-BE49-F238E27FC236}">
                <a16:creationId xmlns:a16="http://schemas.microsoft.com/office/drawing/2014/main" id="{D6A791F6-5FF5-4A59-A875-6698CC1C5E76}"/>
              </a:ext>
            </a:extLst>
          </p:cNvPr>
          <p:cNvGrpSpPr/>
          <p:nvPr/>
        </p:nvGrpSpPr>
        <p:grpSpPr>
          <a:xfrm>
            <a:off x="9819940" y="1383286"/>
            <a:ext cx="588455" cy="869962"/>
            <a:chOff x="9254628" y="3026530"/>
            <a:chExt cx="679824" cy="525773"/>
          </a:xfrm>
          <a:effectLst>
            <a:glow rad="63500">
              <a:schemeClr val="accent6">
                <a:satMod val="175000"/>
                <a:alpha val="40000"/>
              </a:schemeClr>
            </a:glow>
          </a:effectLst>
        </p:grpSpPr>
        <p:sp>
          <p:nvSpPr>
            <p:cNvPr id="181" name="Freeform: Shape 180">
              <a:extLst>
                <a:ext uri="{FF2B5EF4-FFF2-40B4-BE49-F238E27FC236}">
                  <a16:creationId xmlns:a16="http://schemas.microsoft.com/office/drawing/2014/main" id="{0FF5C0FA-246C-45D7-85E5-9A44EB0F68E0}"/>
                </a:ext>
              </a:extLst>
            </p:cNvPr>
            <p:cNvSpPr/>
            <p:nvPr/>
          </p:nvSpPr>
          <p:spPr>
            <a:xfrm rot="15859582">
              <a:off x="9134818" y="3178050"/>
              <a:ext cx="462044" cy="222423"/>
            </a:xfrm>
            <a:custGeom>
              <a:avLst/>
              <a:gdLst>
                <a:gd name="connsiteX0" fmla="*/ 0 w 1315720"/>
                <a:gd name="connsiteY0" fmla="*/ 0 h 233680"/>
                <a:gd name="connsiteX1" fmla="*/ 25400 w 1315720"/>
                <a:gd name="connsiteY1" fmla="*/ 5080 h 233680"/>
                <a:gd name="connsiteX2" fmla="*/ 111760 w 1315720"/>
                <a:gd name="connsiteY2" fmla="*/ 96520 h 233680"/>
                <a:gd name="connsiteX3" fmla="*/ 157480 w 1315720"/>
                <a:gd name="connsiteY3" fmla="*/ 152400 h 233680"/>
                <a:gd name="connsiteX4" fmla="*/ 228600 w 1315720"/>
                <a:gd name="connsiteY4" fmla="*/ 111760 h 233680"/>
                <a:gd name="connsiteX5" fmla="*/ 264160 w 1315720"/>
                <a:gd name="connsiteY5" fmla="*/ 81280 h 233680"/>
                <a:gd name="connsiteX6" fmla="*/ 284480 w 1315720"/>
                <a:gd name="connsiteY6" fmla="*/ 121920 h 233680"/>
                <a:gd name="connsiteX7" fmla="*/ 381000 w 1315720"/>
                <a:gd name="connsiteY7" fmla="*/ 152400 h 233680"/>
                <a:gd name="connsiteX8" fmla="*/ 406400 w 1315720"/>
                <a:gd name="connsiteY8" fmla="*/ 147320 h 233680"/>
                <a:gd name="connsiteX9" fmla="*/ 477520 w 1315720"/>
                <a:gd name="connsiteY9" fmla="*/ 91440 h 233680"/>
                <a:gd name="connsiteX10" fmla="*/ 523240 w 1315720"/>
                <a:gd name="connsiteY10" fmla="*/ 132080 h 233680"/>
                <a:gd name="connsiteX11" fmla="*/ 584200 w 1315720"/>
                <a:gd name="connsiteY11" fmla="*/ 193040 h 233680"/>
                <a:gd name="connsiteX12" fmla="*/ 701040 w 1315720"/>
                <a:gd name="connsiteY12" fmla="*/ 233680 h 233680"/>
                <a:gd name="connsiteX13" fmla="*/ 751840 w 1315720"/>
                <a:gd name="connsiteY13" fmla="*/ 218440 h 233680"/>
                <a:gd name="connsiteX14" fmla="*/ 858520 w 1315720"/>
                <a:gd name="connsiteY14" fmla="*/ 152400 h 233680"/>
                <a:gd name="connsiteX15" fmla="*/ 975360 w 1315720"/>
                <a:gd name="connsiteY15" fmla="*/ 60960 h 233680"/>
                <a:gd name="connsiteX16" fmla="*/ 1056640 w 1315720"/>
                <a:gd name="connsiteY16" fmla="*/ 111760 h 233680"/>
                <a:gd name="connsiteX17" fmla="*/ 1097280 w 1315720"/>
                <a:gd name="connsiteY17" fmla="*/ 157480 h 233680"/>
                <a:gd name="connsiteX18" fmla="*/ 1137920 w 1315720"/>
                <a:gd name="connsiteY18" fmla="*/ 187960 h 233680"/>
                <a:gd name="connsiteX19" fmla="*/ 1234440 w 1315720"/>
                <a:gd name="connsiteY19" fmla="*/ 121920 h 233680"/>
                <a:gd name="connsiteX20" fmla="*/ 1280160 w 1315720"/>
                <a:gd name="connsiteY20" fmla="*/ 76200 h 233680"/>
                <a:gd name="connsiteX21" fmla="*/ 1300480 w 1315720"/>
                <a:gd name="connsiteY21" fmla="*/ 60960 h 233680"/>
                <a:gd name="connsiteX22" fmla="*/ 1315720 w 1315720"/>
                <a:gd name="connsiteY22" fmla="*/ 50800 h 2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5720" h="233680">
                  <a:moveTo>
                    <a:pt x="0" y="0"/>
                  </a:moveTo>
                  <a:cubicBezTo>
                    <a:pt x="8467" y="1693"/>
                    <a:pt x="18078" y="504"/>
                    <a:pt x="25400" y="5080"/>
                  </a:cubicBezTo>
                  <a:cubicBezTo>
                    <a:pt x="89901" y="45393"/>
                    <a:pt x="72158" y="43718"/>
                    <a:pt x="111760" y="96520"/>
                  </a:cubicBezTo>
                  <a:cubicBezTo>
                    <a:pt x="126200" y="115773"/>
                    <a:pt x="142240" y="133773"/>
                    <a:pt x="157480" y="152400"/>
                  </a:cubicBezTo>
                  <a:cubicBezTo>
                    <a:pt x="181187" y="138853"/>
                    <a:pt x="205882" y="126906"/>
                    <a:pt x="228600" y="111760"/>
                  </a:cubicBezTo>
                  <a:cubicBezTo>
                    <a:pt x="241590" y="103100"/>
                    <a:pt x="248800" y="78487"/>
                    <a:pt x="264160" y="81280"/>
                  </a:cubicBezTo>
                  <a:cubicBezTo>
                    <a:pt x="279061" y="83989"/>
                    <a:pt x="271543" y="114045"/>
                    <a:pt x="284480" y="121920"/>
                  </a:cubicBezTo>
                  <a:cubicBezTo>
                    <a:pt x="313300" y="139463"/>
                    <a:pt x="348827" y="142240"/>
                    <a:pt x="381000" y="152400"/>
                  </a:cubicBezTo>
                  <a:cubicBezTo>
                    <a:pt x="389467" y="150707"/>
                    <a:pt x="399437" y="152426"/>
                    <a:pt x="406400" y="147320"/>
                  </a:cubicBezTo>
                  <a:cubicBezTo>
                    <a:pt x="492888" y="83895"/>
                    <a:pt x="425002" y="104569"/>
                    <a:pt x="477520" y="91440"/>
                  </a:cubicBezTo>
                  <a:cubicBezTo>
                    <a:pt x="492760" y="104987"/>
                    <a:pt x="508475" y="118018"/>
                    <a:pt x="523240" y="132080"/>
                  </a:cubicBezTo>
                  <a:cubicBezTo>
                    <a:pt x="544049" y="151898"/>
                    <a:pt x="560959" y="176138"/>
                    <a:pt x="584200" y="193040"/>
                  </a:cubicBezTo>
                  <a:cubicBezTo>
                    <a:pt x="600081" y="204590"/>
                    <a:pt x="688673" y="229875"/>
                    <a:pt x="701040" y="233680"/>
                  </a:cubicBezTo>
                  <a:cubicBezTo>
                    <a:pt x="717973" y="228600"/>
                    <a:pt x="736808" y="227745"/>
                    <a:pt x="751840" y="218440"/>
                  </a:cubicBezTo>
                  <a:cubicBezTo>
                    <a:pt x="883493" y="136940"/>
                    <a:pt x="739580" y="188082"/>
                    <a:pt x="858520" y="152400"/>
                  </a:cubicBezTo>
                  <a:cubicBezTo>
                    <a:pt x="960833" y="66242"/>
                    <a:pt x="917419" y="89930"/>
                    <a:pt x="975360" y="60960"/>
                  </a:cubicBezTo>
                  <a:cubicBezTo>
                    <a:pt x="1002453" y="77893"/>
                    <a:pt x="1031590" y="91929"/>
                    <a:pt x="1056640" y="111760"/>
                  </a:cubicBezTo>
                  <a:cubicBezTo>
                    <a:pt x="1072627" y="124416"/>
                    <a:pt x="1082404" y="143534"/>
                    <a:pt x="1097280" y="157480"/>
                  </a:cubicBezTo>
                  <a:cubicBezTo>
                    <a:pt x="1109633" y="169061"/>
                    <a:pt x="1124373" y="177800"/>
                    <a:pt x="1137920" y="187960"/>
                  </a:cubicBezTo>
                  <a:cubicBezTo>
                    <a:pt x="1181158" y="162017"/>
                    <a:pt x="1196712" y="155456"/>
                    <a:pt x="1234440" y="121920"/>
                  </a:cubicBezTo>
                  <a:cubicBezTo>
                    <a:pt x="1250549" y="107601"/>
                    <a:pt x="1262918" y="89132"/>
                    <a:pt x="1280160" y="76200"/>
                  </a:cubicBezTo>
                  <a:cubicBezTo>
                    <a:pt x="1286933" y="71120"/>
                    <a:pt x="1293590" y="65881"/>
                    <a:pt x="1300480" y="60960"/>
                  </a:cubicBezTo>
                  <a:cubicBezTo>
                    <a:pt x="1305448" y="57411"/>
                    <a:pt x="1315720" y="50800"/>
                    <a:pt x="1315720" y="5080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183" name="Freeform: Shape 182">
              <a:extLst>
                <a:ext uri="{FF2B5EF4-FFF2-40B4-BE49-F238E27FC236}">
                  <a16:creationId xmlns:a16="http://schemas.microsoft.com/office/drawing/2014/main" id="{2836D8DE-89F0-4190-8B8A-541D001BD760}"/>
                </a:ext>
              </a:extLst>
            </p:cNvPr>
            <p:cNvSpPr/>
            <p:nvPr/>
          </p:nvSpPr>
          <p:spPr>
            <a:xfrm rot="4500102">
              <a:off x="9356182" y="3175936"/>
              <a:ext cx="479725" cy="180914"/>
            </a:xfrm>
            <a:custGeom>
              <a:avLst/>
              <a:gdLst>
                <a:gd name="connsiteX0" fmla="*/ 0 w 1300480"/>
                <a:gd name="connsiteY0" fmla="*/ 118952 h 190072"/>
                <a:gd name="connsiteX1" fmla="*/ 157480 w 1300480"/>
                <a:gd name="connsiteY1" fmla="*/ 17352 h 190072"/>
                <a:gd name="connsiteX2" fmla="*/ 213360 w 1300480"/>
                <a:gd name="connsiteY2" fmla="*/ 2112 h 190072"/>
                <a:gd name="connsiteX3" fmla="*/ 269240 w 1300480"/>
                <a:gd name="connsiteY3" fmla="*/ 63072 h 190072"/>
                <a:gd name="connsiteX4" fmla="*/ 314960 w 1300480"/>
                <a:gd name="connsiteY4" fmla="*/ 98632 h 190072"/>
                <a:gd name="connsiteX5" fmla="*/ 619760 w 1300480"/>
                <a:gd name="connsiteY5" fmla="*/ 42752 h 190072"/>
                <a:gd name="connsiteX6" fmla="*/ 762000 w 1300480"/>
                <a:gd name="connsiteY6" fmla="*/ 144352 h 190072"/>
                <a:gd name="connsiteX7" fmla="*/ 848360 w 1300480"/>
                <a:gd name="connsiteY7" fmla="*/ 190072 h 190072"/>
                <a:gd name="connsiteX8" fmla="*/ 904240 w 1300480"/>
                <a:gd name="connsiteY8" fmla="*/ 179912 h 190072"/>
                <a:gd name="connsiteX9" fmla="*/ 1071880 w 1300480"/>
                <a:gd name="connsiteY9" fmla="*/ 118952 h 190072"/>
                <a:gd name="connsiteX10" fmla="*/ 1102360 w 1300480"/>
                <a:gd name="connsiteY10" fmla="*/ 129112 h 190072"/>
                <a:gd name="connsiteX11" fmla="*/ 1137920 w 1300480"/>
                <a:gd name="connsiteY11" fmla="*/ 149432 h 190072"/>
                <a:gd name="connsiteX12" fmla="*/ 1188720 w 1300480"/>
                <a:gd name="connsiteY12" fmla="*/ 164672 h 190072"/>
                <a:gd name="connsiteX13" fmla="*/ 1244600 w 1300480"/>
                <a:gd name="connsiteY13" fmla="*/ 118952 h 190072"/>
                <a:gd name="connsiteX14" fmla="*/ 1300480 w 1300480"/>
                <a:gd name="connsiteY14" fmla="*/ 63072 h 19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480" h="190072">
                  <a:moveTo>
                    <a:pt x="0" y="118952"/>
                  </a:moveTo>
                  <a:cubicBezTo>
                    <a:pt x="52493" y="85085"/>
                    <a:pt x="102688" y="47357"/>
                    <a:pt x="157480" y="17352"/>
                  </a:cubicBezTo>
                  <a:cubicBezTo>
                    <a:pt x="174414" y="8079"/>
                    <a:pt x="195490" y="-5198"/>
                    <a:pt x="213360" y="2112"/>
                  </a:cubicBezTo>
                  <a:cubicBezTo>
                    <a:pt x="238873" y="12549"/>
                    <a:pt x="249255" y="44086"/>
                    <a:pt x="269240" y="63072"/>
                  </a:cubicBezTo>
                  <a:cubicBezTo>
                    <a:pt x="283238" y="76370"/>
                    <a:pt x="299720" y="86779"/>
                    <a:pt x="314960" y="98632"/>
                  </a:cubicBezTo>
                  <a:cubicBezTo>
                    <a:pt x="415299" y="58496"/>
                    <a:pt x="499973" y="12805"/>
                    <a:pt x="619760" y="42752"/>
                  </a:cubicBezTo>
                  <a:cubicBezTo>
                    <a:pt x="676287" y="56884"/>
                    <a:pt x="710505" y="117090"/>
                    <a:pt x="762000" y="144352"/>
                  </a:cubicBezTo>
                  <a:lnTo>
                    <a:pt x="848360" y="190072"/>
                  </a:lnTo>
                  <a:cubicBezTo>
                    <a:pt x="866987" y="186685"/>
                    <a:pt x="886336" y="186066"/>
                    <a:pt x="904240" y="179912"/>
                  </a:cubicBezTo>
                  <a:cubicBezTo>
                    <a:pt x="1144110" y="97457"/>
                    <a:pt x="911702" y="158997"/>
                    <a:pt x="1071880" y="118952"/>
                  </a:cubicBezTo>
                  <a:cubicBezTo>
                    <a:pt x="1082040" y="122339"/>
                    <a:pt x="1092636" y="124624"/>
                    <a:pt x="1102360" y="129112"/>
                  </a:cubicBezTo>
                  <a:cubicBezTo>
                    <a:pt x="1114756" y="134833"/>
                    <a:pt x="1125296" y="144234"/>
                    <a:pt x="1137920" y="149432"/>
                  </a:cubicBezTo>
                  <a:cubicBezTo>
                    <a:pt x="1154267" y="156163"/>
                    <a:pt x="1171787" y="159592"/>
                    <a:pt x="1188720" y="164672"/>
                  </a:cubicBezTo>
                  <a:cubicBezTo>
                    <a:pt x="1207347" y="149432"/>
                    <a:pt x="1227172" y="135550"/>
                    <a:pt x="1244600" y="118952"/>
                  </a:cubicBezTo>
                  <a:cubicBezTo>
                    <a:pt x="1304590" y="61819"/>
                    <a:pt x="1269685" y="63072"/>
                    <a:pt x="1300480" y="63072"/>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184" name="Freeform: Shape 183">
              <a:extLst>
                <a:ext uri="{FF2B5EF4-FFF2-40B4-BE49-F238E27FC236}">
                  <a16:creationId xmlns:a16="http://schemas.microsoft.com/office/drawing/2014/main" id="{A3716521-EC5D-4DBC-8565-554447AA4B1A}"/>
                </a:ext>
              </a:extLst>
            </p:cNvPr>
            <p:cNvSpPr/>
            <p:nvPr/>
          </p:nvSpPr>
          <p:spPr>
            <a:xfrm rot="5400000">
              <a:off x="9570198" y="3188048"/>
              <a:ext cx="500190" cy="228319"/>
            </a:xfrm>
            <a:custGeom>
              <a:avLst/>
              <a:gdLst>
                <a:gd name="connsiteX0" fmla="*/ 0 w 1503680"/>
                <a:gd name="connsiteY0" fmla="*/ 147320 h 239876"/>
                <a:gd name="connsiteX1" fmla="*/ 162560 w 1503680"/>
                <a:gd name="connsiteY1" fmla="*/ 20320 h 239876"/>
                <a:gd name="connsiteX2" fmla="*/ 187960 w 1503680"/>
                <a:gd name="connsiteY2" fmla="*/ 66040 h 239876"/>
                <a:gd name="connsiteX3" fmla="*/ 254000 w 1503680"/>
                <a:gd name="connsiteY3" fmla="*/ 172720 h 239876"/>
                <a:gd name="connsiteX4" fmla="*/ 553720 w 1503680"/>
                <a:gd name="connsiteY4" fmla="*/ 66040 h 239876"/>
                <a:gd name="connsiteX5" fmla="*/ 650240 w 1503680"/>
                <a:gd name="connsiteY5" fmla="*/ 182880 h 239876"/>
                <a:gd name="connsiteX6" fmla="*/ 695960 w 1503680"/>
                <a:gd name="connsiteY6" fmla="*/ 193040 h 239876"/>
                <a:gd name="connsiteX7" fmla="*/ 873760 w 1503680"/>
                <a:gd name="connsiteY7" fmla="*/ 96520 h 239876"/>
                <a:gd name="connsiteX8" fmla="*/ 909320 w 1503680"/>
                <a:gd name="connsiteY8" fmla="*/ 121920 h 239876"/>
                <a:gd name="connsiteX9" fmla="*/ 975360 w 1503680"/>
                <a:gd name="connsiteY9" fmla="*/ 223520 h 239876"/>
                <a:gd name="connsiteX10" fmla="*/ 995680 w 1503680"/>
                <a:gd name="connsiteY10" fmla="*/ 238760 h 239876"/>
                <a:gd name="connsiteX11" fmla="*/ 1198880 w 1503680"/>
                <a:gd name="connsiteY11" fmla="*/ 55880 h 239876"/>
                <a:gd name="connsiteX12" fmla="*/ 1270000 w 1503680"/>
                <a:gd name="connsiteY12" fmla="*/ 0 h 239876"/>
                <a:gd name="connsiteX13" fmla="*/ 1315720 w 1503680"/>
                <a:gd name="connsiteY13" fmla="*/ 86360 h 239876"/>
                <a:gd name="connsiteX14" fmla="*/ 1356360 w 1503680"/>
                <a:gd name="connsiteY14" fmla="*/ 167640 h 239876"/>
                <a:gd name="connsiteX15" fmla="*/ 1447800 w 1503680"/>
                <a:gd name="connsiteY15" fmla="*/ 208280 h 239876"/>
                <a:gd name="connsiteX16" fmla="*/ 1503680 w 1503680"/>
                <a:gd name="connsiteY16" fmla="*/ 218440 h 23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3680" h="239876">
                  <a:moveTo>
                    <a:pt x="0" y="147320"/>
                  </a:moveTo>
                  <a:cubicBezTo>
                    <a:pt x="54187" y="104987"/>
                    <a:pt x="99446" y="47613"/>
                    <a:pt x="162560" y="20320"/>
                  </a:cubicBezTo>
                  <a:cubicBezTo>
                    <a:pt x="178562" y="13400"/>
                    <a:pt x="180163" y="50447"/>
                    <a:pt x="187960" y="66040"/>
                  </a:cubicBezTo>
                  <a:cubicBezTo>
                    <a:pt x="240549" y="171217"/>
                    <a:pt x="201067" y="146253"/>
                    <a:pt x="254000" y="172720"/>
                  </a:cubicBezTo>
                  <a:cubicBezTo>
                    <a:pt x="363236" y="94695"/>
                    <a:pt x="392728" y="49612"/>
                    <a:pt x="553720" y="66040"/>
                  </a:cubicBezTo>
                  <a:cubicBezTo>
                    <a:pt x="591707" y="69916"/>
                    <a:pt x="627587" y="164224"/>
                    <a:pt x="650240" y="182880"/>
                  </a:cubicBezTo>
                  <a:cubicBezTo>
                    <a:pt x="662291" y="192805"/>
                    <a:pt x="680720" y="189653"/>
                    <a:pt x="695960" y="193040"/>
                  </a:cubicBezTo>
                  <a:cubicBezTo>
                    <a:pt x="733647" y="167915"/>
                    <a:pt x="821221" y="100898"/>
                    <a:pt x="873760" y="96520"/>
                  </a:cubicBezTo>
                  <a:cubicBezTo>
                    <a:pt x="888276" y="95310"/>
                    <a:pt x="897467" y="113453"/>
                    <a:pt x="909320" y="121920"/>
                  </a:cubicBezTo>
                  <a:cubicBezTo>
                    <a:pt x="931333" y="155787"/>
                    <a:pt x="951351" y="191037"/>
                    <a:pt x="975360" y="223520"/>
                  </a:cubicBezTo>
                  <a:cubicBezTo>
                    <a:pt x="980393" y="230329"/>
                    <a:pt x="988907" y="243840"/>
                    <a:pt x="995680" y="238760"/>
                  </a:cubicBezTo>
                  <a:cubicBezTo>
                    <a:pt x="1068581" y="184084"/>
                    <a:pt x="1130143" y="115706"/>
                    <a:pt x="1198880" y="55880"/>
                  </a:cubicBezTo>
                  <a:cubicBezTo>
                    <a:pt x="1221621" y="36086"/>
                    <a:pt x="1246293" y="18627"/>
                    <a:pt x="1270000" y="0"/>
                  </a:cubicBezTo>
                  <a:cubicBezTo>
                    <a:pt x="1285240" y="28787"/>
                    <a:pt x="1302070" y="56786"/>
                    <a:pt x="1315720" y="86360"/>
                  </a:cubicBezTo>
                  <a:cubicBezTo>
                    <a:pt x="1327570" y="112036"/>
                    <a:pt x="1328873" y="149714"/>
                    <a:pt x="1356360" y="167640"/>
                  </a:cubicBezTo>
                  <a:cubicBezTo>
                    <a:pt x="1384298" y="185861"/>
                    <a:pt x="1416267" y="197407"/>
                    <a:pt x="1447800" y="208280"/>
                  </a:cubicBezTo>
                  <a:cubicBezTo>
                    <a:pt x="1465698" y="214452"/>
                    <a:pt x="1485053" y="215053"/>
                    <a:pt x="1503680" y="21844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grpSp>
      <p:grpSp>
        <p:nvGrpSpPr>
          <p:cNvPr id="29" name="Group 28">
            <a:extLst>
              <a:ext uri="{FF2B5EF4-FFF2-40B4-BE49-F238E27FC236}">
                <a16:creationId xmlns:a16="http://schemas.microsoft.com/office/drawing/2014/main" id="{782771A9-11A0-4309-AF68-7DD72AAAE84D}"/>
              </a:ext>
            </a:extLst>
          </p:cNvPr>
          <p:cNvGrpSpPr/>
          <p:nvPr/>
        </p:nvGrpSpPr>
        <p:grpSpPr>
          <a:xfrm>
            <a:off x="7072884" y="4762469"/>
            <a:ext cx="2194572" cy="1702481"/>
            <a:chOff x="7103926" y="2983361"/>
            <a:chExt cx="2194572" cy="1702481"/>
          </a:xfrm>
        </p:grpSpPr>
        <p:pic>
          <p:nvPicPr>
            <p:cNvPr id="324" name="Picture 323">
              <a:extLst>
                <a:ext uri="{FF2B5EF4-FFF2-40B4-BE49-F238E27FC236}">
                  <a16:creationId xmlns:a16="http://schemas.microsoft.com/office/drawing/2014/main" id="{C5809AFC-5DDB-4294-A442-89F934057B49}"/>
                </a:ext>
              </a:extLst>
            </p:cNvPr>
            <p:cNvPicPr preferRelativeResize="0">
              <a:picLocks noChangeAspect="1"/>
            </p:cNvPicPr>
            <p:nvPr/>
          </p:nvPicPr>
          <p:blipFill rotWithShape="1">
            <a:blip r:embed="rId4"/>
            <a:srcRect l="5674" t="72590" r="72770" b="516"/>
            <a:stretch/>
          </p:blipFill>
          <p:spPr>
            <a:xfrm>
              <a:off x="7132999" y="2983361"/>
              <a:ext cx="2136913" cy="1646452"/>
            </a:xfrm>
            <a:prstGeom prst="rect">
              <a:avLst/>
            </a:prstGeom>
            <a:ln>
              <a:solidFill>
                <a:srgbClr val="FFFFCC"/>
              </a:solidFill>
            </a:ln>
          </p:spPr>
        </p:pic>
        <p:sp>
          <p:nvSpPr>
            <p:cNvPr id="325" name="TextBox 324">
              <a:extLst>
                <a:ext uri="{FF2B5EF4-FFF2-40B4-BE49-F238E27FC236}">
                  <a16:creationId xmlns:a16="http://schemas.microsoft.com/office/drawing/2014/main" id="{A1AE81D6-50A5-4B84-848D-C85AD43FE2DF}"/>
                </a:ext>
              </a:extLst>
            </p:cNvPr>
            <p:cNvSpPr txBox="1"/>
            <p:nvPr/>
          </p:nvSpPr>
          <p:spPr>
            <a:xfrm>
              <a:off x="7103926" y="4101067"/>
              <a:ext cx="2194572" cy="584775"/>
            </a:xfrm>
            <a:prstGeom prst="rect">
              <a:avLst/>
            </a:prstGeom>
            <a:noFill/>
          </p:spPr>
          <p:txBody>
            <a:bodyPr wrap="square" rtlCol="1">
              <a:spAutoFit/>
            </a:bodyPr>
            <a:lstStyle/>
            <a:p>
              <a:pPr algn="ctr"/>
              <a:r>
                <a:rPr lang="en-US" sz="1600" dirty="0">
                  <a:solidFill>
                    <a:schemeClr val="bg1"/>
                  </a:solidFill>
                  <a:latin typeface="+mn-lt"/>
                </a:rPr>
                <a:t>Image through thick scattering tissue.</a:t>
              </a:r>
            </a:p>
          </p:txBody>
        </p:sp>
      </p:grpSp>
      <p:grpSp>
        <p:nvGrpSpPr>
          <p:cNvPr id="179" name="Group 178">
            <a:extLst>
              <a:ext uri="{FF2B5EF4-FFF2-40B4-BE49-F238E27FC236}">
                <a16:creationId xmlns:a16="http://schemas.microsoft.com/office/drawing/2014/main" id="{0139E6B2-1273-471A-B297-AF11C2371FFC}"/>
              </a:ext>
            </a:extLst>
          </p:cNvPr>
          <p:cNvGrpSpPr/>
          <p:nvPr/>
        </p:nvGrpSpPr>
        <p:grpSpPr>
          <a:xfrm rot="20442112">
            <a:off x="1574481" y="1595176"/>
            <a:ext cx="1727779" cy="492534"/>
            <a:chOff x="65036" y="3105105"/>
            <a:chExt cx="899041" cy="244938"/>
          </a:xfrm>
        </p:grpSpPr>
        <p:cxnSp>
          <p:nvCxnSpPr>
            <p:cNvPr id="182" name="Straight Connector 181">
              <a:extLst>
                <a:ext uri="{FF2B5EF4-FFF2-40B4-BE49-F238E27FC236}">
                  <a16:creationId xmlns:a16="http://schemas.microsoft.com/office/drawing/2014/main" id="{FD794D06-AB7E-4824-B8C5-D21A5BC6B9FB}"/>
                </a:ext>
              </a:extLst>
            </p:cNvPr>
            <p:cNvCxnSpPr>
              <a:cxnSpLocks/>
            </p:cNvCxnSpPr>
            <p:nvPr/>
          </p:nvCxnSpPr>
          <p:spPr>
            <a:xfrm rot="1157888" flipH="1" flipV="1">
              <a:off x="751773" y="3346093"/>
              <a:ext cx="212304" cy="3950"/>
            </a:xfrm>
            <a:prstGeom prst="line">
              <a:avLst/>
            </a:prstGeom>
            <a:ln w="38100">
              <a:solidFill>
                <a:srgbClr val="FFCC66">
                  <a:alpha val="38000"/>
                </a:srgbClr>
              </a:solidFill>
              <a:headEnd type="none" w="sm" len="sm"/>
              <a:tailEnd type="none"/>
            </a:ln>
            <a:effectLst>
              <a:glow rad="228600">
                <a:schemeClr val="accent6">
                  <a:satMod val="175000"/>
                  <a:alpha val="67000"/>
                </a:schemeClr>
              </a:glow>
            </a:effectLst>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9444B371-A02B-48A8-8597-80607E101E98}"/>
                </a:ext>
              </a:extLst>
            </p:cNvPr>
            <p:cNvGrpSpPr/>
            <p:nvPr/>
          </p:nvGrpSpPr>
          <p:grpSpPr>
            <a:xfrm rot="531693">
              <a:off x="65036" y="3105105"/>
              <a:ext cx="728834" cy="192020"/>
              <a:chOff x="30745" y="3367668"/>
              <a:chExt cx="728834" cy="192020"/>
            </a:xfrm>
          </p:grpSpPr>
          <p:sp>
            <p:nvSpPr>
              <p:cNvPr id="195" name="Rectangle 194">
                <a:extLst>
                  <a:ext uri="{FF2B5EF4-FFF2-40B4-BE49-F238E27FC236}">
                    <a16:creationId xmlns:a16="http://schemas.microsoft.com/office/drawing/2014/main" id="{62AE0021-136A-4ED3-B009-18EA1CF0DA2B}"/>
                  </a:ext>
                </a:extLst>
              </p:cNvPr>
              <p:cNvSpPr/>
              <p:nvPr/>
            </p:nvSpPr>
            <p:spPr>
              <a:xfrm rot="616597">
                <a:off x="30745" y="3367668"/>
                <a:ext cx="728834" cy="192020"/>
              </a:xfrm>
              <a:prstGeom prst="rect">
                <a:avLst/>
              </a:prstGeom>
              <a:solidFill>
                <a:schemeClr val="tx1">
                  <a:lumMod val="65000"/>
                  <a:lumOff val="3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a:p>
            </p:txBody>
          </p:sp>
          <p:sp>
            <p:nvSpPr>
              <p:cNvPr id="196" name="Oval 195">
                <a:extLst>
                  <a:ext uri="{FF2B5EF4-FFF2-40B4-BE49-F238E27FC236}">
                    <a16:creationId xmlns:a16="http://schemas.microsoft.com/office/drawing/2014/main" id="{809687FF-4EFF-432D-9C9B-547F7A76180F}"/>
                  </a:ext>
                </a:extLst>
              </p:cNvPr>
              <p:cNvSpPr>
                <a:spLocks noChangeAspect="1"/>
              </p:cNvSpPr>
              <p:nvPr/>
            </p:nvSpPr>
            <p:spPr>
              <a:xfrm rot="626195" flipV="1">
                <a:off x="422873" y="3406249"/>
                <a:ext cx="93996" cy="116698"/>
              </a:xfrm>
              <a:prstGeom prst="ellipse">
                <a:avLst/>
              </a:prstGeom>
              <a:solidFill>
                <a:srgbClr val="D6A300"/>
              </a:solidFill>
              <a:ln w="127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dirty="0">
                  <a:solidFill>
                    <a:srgbClr val="D6A300"/>
                  </a:solidFill>
                </a:endParaRPr>
              </a:p>
            </p:txBody>
          </p:sp>
        </p:grpSp>
      </p:grpSp>
      <p:sp>
        <p:nvSpPr>
          <p:cNvPr id="197" name="Rectangle 196">
            <a:extLst>
              <a:ext uri="{FF2B5EF4-FFF2-40B4-BE49-F238E27FC236}">
                <a16:creationId xmlns:a16="http://schemas.microsoft.com/office/drawing/2014/main" id="{77294160-0954-446F-94C0-E5F34F805A48}"/>
              </a:ext>
            </a:extLst>
          </p:cNvPr>
          <p:cNvSpPr/>
          <p:nvPr/>
        </p:nvSpPr>
        <p:spPr>
          <a:xfrm>
            <a:off x="1534686" y="1052213"/>
            <a:ext cx="1542869"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C00"/>
                </a:solidFill>
                <a:effectLst/>
                <a:uLnTx/>
                <a:uFillTx/>
                <a:ea typeface="+mn-ea"/>
                <a:cs typeface="Arial" panose="020B0604020202020204" pitchFamily="34" charset="0"/>
              </a:rPr>
              <a:t>Excitation laser source</a:t>
            </a:r>
            <a:endParaRPr kumimoji="0" lang="he-IL" sz="1600" b="1" i="0" u="none" strike="noStrike" kern="1200" cap="none" spc="0" normalizeH="0" baseline="0" noProof="0" dirty="0">
              <a:ln>
                <a:noFill/>
              </a:ln>
              <a:solidFill>
                <a:srgbClr val="FFCC00"/>
              </a:solidFill>
              <a:effectLst/>
              <a:uLnTx/>
              <a:uFillTx/>
              <a:ea typeface="+mn-ea"/>
              <a:cs typeface="Arial" panose="020B0604020202020204" pitchFamily="34" charset="0"/>
            </a:endParaRPr>
          </a:p>
        </p:txBody>
      </p:sp>
      <p:sp>
        <p:nvSpPr>
          <p:cNvPr id="198" name="Title 1">
            <a:extLst>
              <a:ext uri="{FF2B5EF4-FFF2-40B4-BE49-F238E27FC236}">
                <a16:creationId xmlns:a16="http://schemas.microsoft.com/office/drawing/2014/main" id="{A1D8F514-3899-8BF4-E0D0-F743C429FF01}"/>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Wavefront shaping principles</a:t>
            </a:r>
          </a:p>
        </p:txBody>
      </p:sp>
      <p:sp>
        <p:nvSpPr>
          <p:cNvPr id="201" name="Freeform 52">
            <a:extLst>
              <a:ext uri="{FF2B5EF4-FFF2-40B4-BE49-F238E27FC236}">
                <a16:creationId xmlns:a16="http://schemas.microsoft.com/office/drawing/2014/main" id="{F7612E1C-AFD0-5B2B-113A-F1FB88BAD4EE}"/>
              </a:ext>
            </a:extLst>
          </p:cNvPr>
          <p:cNvSpPr/>
          <p:nvPr/>
        </p:nvSpPr>
        <p:spPr>
          <a:xfrm rot="11613317" flipH="1">
            <a:off x="10415071" y="2711216"/>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202" name="TextBox 201">
            <a:extLst>
              <a:ext uri="{FF2B5EF4-FFF2-40B4-BE49-F238E27FC236}">
                <a16:creationId xmlns:a16="http://schemas.microsoft.com/office/drawing/2014/main" id="{3A0A4C0B-FDC7-56CF-E399-9999810D77BE}"/>
              </a:ext>
            </a:extLst>
          </p:cNvPr>
          <p:cNvSpPr txBox="1"/>
          <p:nvPr/>
        </p:nvSpPr>
        <p:spPr>
          <a:xfrm>
            <a:off x="10654398" y="3093534"/>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203" name="TextBox 202">
            <a:extLst>
              <a:ext uri="{FF2B5EF4-FFF2-40B4-BE49-F238E27FC236}">
                <a16:creationId xmlns:a16="http://schemas.microsoft.com/office/drawing/2014/main" id="{86D17459-8309-685C-38EB-2644CD8102D6}"/>
              </a:ext>
            </a:extLst>
          </p:cNvPr>
          <p:cNvSpPr txBox="1"/>
          <p:nvPr/>
        </p:nvSpPr>
        <p:spPr>
          <a:xfrm>
            <a:off x="9753699"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204" name="Freeform 52">
            <a:extLst>
              <a:ext uri="{FF2B5EF4-FFF2-40B4-BE49-F238E27FC236}">
                <a16:creationId xmlns:a16="http://schemas.microsoft.com/office/drawing/2014/main" id="{3E68ADFA-C338-8899-1C92-398AB6F3478E}"/>
              </a:ext>
            </a:extLst>
          </p:cNvPr>
          <p:cNvSpPr/>
          <p:nvPr/>
        </p:nvSpPr>
        <p:spPr>
          <a:xfrm rot="11351264" flipH="1" flipV="1">
            <a:off x="10563544" y="1291938"/>
            <a:ext cx="648480" cy="484557"/>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C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205" name="TextBox 204">
            <a:extLst>
              <a:ext uri="{FF2B5EF4-FFF2-40B4-BE49-F238E27FC236}">
                <a16:creationId xmlns:a16="http://schemas.microsoft.com/office/drawing/2014/main" id="{FF0373C4-C672-1AC4-38E3-FC022A6695DA}"/>
              </a:ext>
            </a:extLst>
          </p:cNvPr>
          <p:cNvSpPr txBox="1"/>
          <p:nvPr/>
        </p:nvSpPr>
        <p:spPr>
          <a:xfrm>
            <a:off x="11045277" y="1035629"/>
            <a:ext cx="1230138" cy="646331"/>
          </a:xfrm>
          <a:prstGeom prst="rect">
            <a:avLst/>
          </a:prstGeom>
          <a:noFill/>
        </p:spPr>
        <p:txBody>
          <a:bodyPr wrap="square" rtlCol="1">
            <a:spAutoFit/>
          </a:bodyPr>
          <a:lstStyle/>
          <a:p>
            <a:pPr algn="ctr"/>
            <a:r>
              <a:rPr lang="en-US" dirty="0">
                <a:solidFill>
                  <a:srgbClr val="FFC000"/>
                </a:solidFill>
                <a:latin typeface="+mn-lt"/>
              </a:rPr>
              <a:t>Cannot focus</a:t>
            </a:r>
            <a:endParaRPr lang="he-IL" dirty="0">
              <a:solidFill>
                <a:srgbClr val="FFC000"/>
              </a:solidFill>
              <a:latin typeface="+mn-lt"/>
            </a:endParaRPr>
          </a:p>
        </p:txBody>
      </p:sp>
    </p:spTree>
    <p:extLst>
      <p:ext uri="{BB962C8B-B14F-4D97-AF65-F5344CB8AC3E}">
        <p14:creationId xmlns:p14="http://schemas.microsoft.com/office/powerpoint/2010/main" val="529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wipe(left)">
                                      <p:cBhvr>
                                        <p:cTn id="7" dur="500"/>
                                        <p:tgtEl>
                                          <p:spTgt spid="18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wipe(right)">
                                      <p:cBhvr>
                                        <p:cTn id="11" dur="500"/>
                                        <p:tgtEl>
                                          <p:spTgt spid="20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04"/>
                                        </p:tgtEl>
                                        <p:attrNameLst>
                                          <p:attrName>style.visibility</p:attrName>
                                        </p:attrNameLst>
                                      </p:cBhvr>
                                      <p:to>
                                        <p:strVal val="visible"/>
                                      </p:to>
                                    </p:set>
                                    <p:animEffect transition="in" filter="wipe(right)">
                                      <p:cBhvr>
                                        <p:cTn id="15" dur="500"/>
                                        <p:tgtEl>
                                          <p:spTgt spid="20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right)">
                                      <p:cBhvr>
                                        <p:cTn id="20" dur="500"/>
                                        <p:tgtEl>
                                          <p:spTgt spid="43"/>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up)">
                                      <p:cBhvr>
                                        <p:cTn id="24" dur="500"/>
                                        <p:tgtEl>
                                          <p:spTgt spid="45"/>
                                        </p:tgtEl>
                                      </p:cBhvr>
                                    </p:animEffec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5"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40</a:t>
            </a:fld>
            <a:endParaRPr lang="en-US" altLang="he-IL" dirty="0"/>
          </a:p>
        </p:txBody>
      </p:sp>
      <p:sp>
        <p:nvSpPr>
          <p:cNvPr id="27" name="TextBox 26">
            <a:extLst>
              <a:ext uri="{FF2B5EF4-FFF2-40B4-BE49-F238E27FC236}">
                <a16:creationId xmlns:a16="http://schemas.microsoft.com/office/drawing/2014/main" id="{0EE2B123-9921-458F-8898-D27041744B2D}"/>
              </a:ext>
            </a:extLst>
          </p:cNvPr>
          <p:cNvSpPr txBox="1"/>
          <p:nvPr/>
        </p:nvSpPr>
        <p:spPr>
          <a:xfrm>
            <a:off x="10673080" y="210280"/>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4229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8" name="Freeform 52">
            <a:extLst>
              <a:ext uri="{FF2B5EF4-FFF2-40B4-BE49-F238E27FC236}">
                <a16:creationId xmlns:a16="http://schemas.microsoft.com/office/drawing/2014/main" id="{B03AF843-8C2A-4D70-BE99-0811F3CD0015}"/>
              </a:ext>
            </a:extLst>
          </p:cNvPr>
          <p:cNvSpPr/>
          <p:nvPr/>
        </p:nvSpPr>
        <p:spPr>
          <a:xfrm rot="9986683" flipH="1" flipV="1">
            <a:off x="10426912" y="754534"/>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41</a:t>
            </a:fld>
            <a:endParaRPr lang="en-US" altLang="he-IL" dirty="0"/>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106" name="TextBox 105">
            <a:extLst>
              <a:ext uri="{FF2B5EF4-FFF2-40B4-BE49-F238E27FC236}">
                <a16:creationId xmlns:a16="http://schemas.microsoft.com/office/drawing/2014/main" id="{BFE7312B-C28A-4BD9-A5CD-074A2A87D7E5}"/>
              </a:ext>
            </a:extLst>
          </p:cNvPr>
          <p:cNvSpPr txBox="1"/>
          <p:nvPr/>
        </p:nvSpPr>
        <p:spPr>
          <a:xfrm>
            <a:off x="9500202" y="321222"/>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mn-cs"/>
              </a:rPr>
              <a:t>Output wavefront</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mn-lt"/>
                <a:ea typeface="+mn-ea"/>
                <a:cs typeface="+mn-cs"/>
              </a:rPr>
              <a:t>Input wavefront</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cxnSp>
        <p:nvCxnSpPr>
          <p:cNvPr id="55" name="Straight Arrow Connector 54">
            <a:extLst>
              <a:ext uri="{FF2B5EF4-FFF2-40B4-BE49-F238E27FC236}">
                <a16:creationId xmlns:a16="http://schemas.microsoft.com/office/drawing/2014/main" id="{F553C7B9-BFDD-4350-8C4E-5121DBE0BE76}"/>
              </a:ext>
            </a:extLst>
          </p:cNvPr>
          <p:cNvCxnSpPr>
            <a:cxnSpLocks/>
          </p:cNvCxnSpPr>
          <p:nvPr/>
        </p:nvCxnSpPr>
        <p:spPr>
          <a:xfrm>
            <a:off x="10129456" y="625846"/>
            <a:ext cx="203174" cy="280743"/>
          </a:xfrm>
          <a:prstGeom prst="straightConnector1">
            <a:avLst/>
          </a:prstGeom>
          <a:ln w="381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FF00"/>
                </a:solidFill>
              </a:rPr>
              <a:t>Coherent</a:t>
            </a:r>
            <a:r>
              <a:rPr lang="en-US" b="1" dirty="0">
                <a:solidFill>
                  <a:srgbClr val="FFC000"/>
                </a:solidFill>
              </a:rPr>
              <a:t> iterative phase conjugation</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118" name="Group 117">
            <a:extLst>
              <a:ext uri="{FF2B5EF4-FFF2-40B4-BE49-F238E27FC236}">
                <a16:creationId xmlns:a16="http://schemas.microsoft.com/office/drawing/2014/main" id="{E462A0D0-7BDC-CB05-E4C6-874E492949EE}"/>
              </a:ext>
            </a:extLst>
          </p:cNvPr>
          <p:cNvGrpSpPr/>
          <p:nvPr/>
        </p:nvGrpSpPr>
        <p:grpSpPr>
          <a:xfrm rot="16200000" flipH="1" flipV="1">
            <a:off x="5862522" y="3771690"/>
            <a:ext cx="741367" cy="929372"/>
            <a:chOff x="5982385" y="1726473"/>
            <a:chExt cx="540328" cy="471200"/>
          </a:xfrm>
        </p:grpSpPr>
        <p:sp>
          <p:nvSpPr>
            <p:cNvPr id="119" name="Freeform: Shape 42">
              <a:extLst>
                <a:ext uri="{FF2B5EF4-FFF2-40B4-BE49-F238E27FC236}">
                  <a16:creationId xmlns:a16="http://schemas.microsoft.com/office/drawing/2014/main" id="{9CC41995-6F5E-8309-0207-90A4C555B20D}"/>
                </a:ext>
              </a:extLst>
            </p:cNvPr>
            <p:cNvSpPr/>
            <p:nvPr/>
          </p:nvSpPr>
          <p:spPr>
            <a:xfrm rot="16200000">
              <a:off x="6204404" y="1879363"/>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0" name="Freeform: Shape 42">
              <a:extLst>
                <a:ext uri="{FF2B5EF4-FFF2-40B4-BE49-F238E27FC236}">
                  <a16:creationId xmlns:a16="http://schemas.microsoft.com/office/drawing/2014/main" id="{F16BA2DC-C194-EC20-0B6B-CCEC1E1E2C0B}"/>
                </a:ext>
              </a:extLst>
            </p:cNvPr>
            <p:cNvSpPr/>
            <p:nvPr/>
          </p:nvSpPr>
          <p:spPr>
            <a:xfrm rot="16200000">
              <a:off x="5808656" y="1900202"/>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23" name="TextBox 122">
            <a:extLst>
              <a:ext uri="{FF2B5EF4-FFF2-40B4-BE49-F238E27FC236}">
                <a16:creationId xmlns:a16="http://schemas.microsoft.com/office/drawing/2014/main" id="{404018F9-02A7-8556-D014-3BD59128B427}"/>
              </a:ext>
            </a:extLst>
          </p:cNvPr>
          <p:cNvSpPr txBox="1"/>
          <p:nvPr/>
        </p:nvSpPr>
        <p:spPr>
          <a:xfrm>
            <a:off x="10756204" y="209479"/>
            <a:ext cx="1475368" cy="646331"/>
          </a:xfrm>
          <a:prstGeom prst="rect">
            <a:avLst/>
          </a:prstGeom>
          <a:noFill/>
        </p:spPr>
        <p:txBody>
          <a:bodyPr wrap="square" rtlCol="1">
            <a:spAutoFit/>
          </a:bodyPr>
          <a:lstStyle/>
          <a:p>
            <a:pPr algn="ctr"/>
            <a:r>
              <a:rPr lang="en-US" dirty="0">
                <a:solidFill>
                  <a:srgbClr val="FF0000"/>
                </a:solidFill>
                <a:latin typeface="+mn-lt"/>
              </a:rPr>
              <a:t>Reflective particles</a:t>
            </a:r>
            <a:endParaRPr lang="he-IL" dirty="0">
              <a:solidFill>
                <a:srgbClr val="FF0000"/>
              </a:solidFill>
              <a:latin typeface="+mn-lt"/>
            </a:endParaRPr>
          </a:p>
        </p:txBody>
      </p:sp>
      <p:grpSp>
        <p:nvGrpSpPr>
          <p:cNvPr id="128" name="Group 127">
            <a:extLst>
              <a:ext uri="{FF2B5EF4-FFF2-40B4-BE49-F238E27FC236}">
                <a16:creationId xmlns:a16="http://schemas.microsoft.com/office/drawing/2014/main" id="{B2CC56E7-D578-01CD-3D6A-B60262D71DE4}"/>
              </a:ext>
            </a:extLst>
          </p:cNvPr>
          <p:cNvGrpSpPr/>
          <p:nvPr/>
        </p:nvGrpSpPr>
        <p:grpSpPr>
          <a:xfrm>
            <a:off x="6799873" y="4343885"/>
            <a:ext cx="2027986" cy="1552090"/>
            <a:chOff x="6799873" y="4343885"/>
            <a:chExt cx="2027986" cy="1552090"/>
          </a:xfrm>
        </p:grpSpPr>
        <p:pic>
          <p:nvPicPr>
            <p:cNvPr id="129" name="Picture 128">
              <a:extLst>
                <a:ext uri="{FF2B5EF4-FFF2-40B4-BE49-F238E27FC236}">
                  <a16:creationId xmlns:a16="http://schemas.microsoft.com/office/drawing/2014/main" id="{0D11CCA1-8D48-F30F-BE18-5623F580085A}"/>
                </a:ext>
              </a:extLst>
            </p:cNvPr>
            <p:cNvPicPr>
              <a:picLocks noChangeAspect="1"/>
            </p:cNvPicPr>
            <p:nvPr/>
          </p:nvPicPr>
          <p:blipFill rotWithShape="1">
            <a:blip r:embed="rId4">
              <a:extLst>
                <a:ext uri="{28A0092B-C50C-407E-A947-70E740481C1C}">
                  <a14:useLocalDpi xmlns:a14="http://schemas.microsoft.com/office/drawing/2010/main" val="0"/>
                </a:ext>
              </a:extLst>
            </a:blip>
            <a:srcRect l="8584" t="5894" r="24698" b="17557"/>
            <a:stretch/>
          </p:blipFill>
          <p:spPr>
            <a:xfrm>
              <a:off x="6799873" y="4343885"/>
              <a:ext cx="1620910" cy="1522083"/>
            </a:xfrm>
            <a:prstGeom prst="rect">
              <a:avLst/>
            </a:prstGeom>
          </p:spPr>
        </p:pic>
        <p:sp>
          <p:nvSpPr>
            <p:cNvPr id="130" name="TextBox 129">
              <a:extLst>
                <a:ext uri="{FF2B5EF4-FFF2-40B4-BE49-F238E27FC236}">
                  <a16:creationId xmlns:a16="http://schemas.microsoft.com/office/drawing/2014/main" id="{B4C33D3D-67FC-5F2E-5414-08E705BF9224}"/>
                </a:ext>
              </a:extLst>
            </p:cNvPr>
            <p:cNvSpPr txBox="1"/>
            <p:nvPr/>
          </p:nvSpPr>
          <p:spPr>
            <a:xfrm>
              <a:off x="7106874" y="4469893"/>
              <a:ext cx="1720985" cy="307777"/>
            </a:xfrm>
            <a:prstGeom prst="rect">
              <a:avLst/>
            </a:prstGeom>
            <a:noFill/>
            <a:ln>
              <a:noFill/>
            </a:ln>
          </p:spPr>
          <p:txBody>
            <a:bodyPr wrap="square" rtlCol="1">
              <a:spAutoFit/>
            </a:bodyPr>
            <a:lstStyle/>
            <a:p>
              <a:r>
                <a:rPr lang="en-US" sz="1400" b="1" dirty="0">
                  <a:solidFill>
                    <a:srgbClr val="FF0000"/>
                  </a:solidFill>
                </a:rPr>
                <a:t>output wave</a:t>
              </a:r>
            </a:p>
          </p:txBody>
        </p:sp>
        <p:sp>
          <p:nvSpPr>
            <p:cNvPr id="131" name="Rectangle 130">
              <a:extLst>
                <a:ext uri="{FF2B5EF4-FFF2-40B4-BE49-F238E27FC236}">
                  <a16:creationId xmlns:a16="http://schemas.microsoft.com/office/drawing/2014/main" id="{ED4D0C85-CBA9-9722-342F-BDCF7AAC43DF}"/>
                </a:ext>
              </a:extLst>
            </p:cNvPr>
            <p:cNvSpPr/>
            <p:nvPr/>
          </p:nvSpPr>
          <p:spPr>
            <a:xfrm>
              <a:off x="7066365" y="4525569"/>
              <a:ext cx="1387073" cy="137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32" name="Group 31">
            <a:extLst>
              <a:ext uri="{FF2B5EF4-FFF2-40B4-BE49-F238E27FC236}">
                <a16:creationId xmlns:a16="http://schemas.microsoft.com/office/drawing/2014/main" id="{90749D92-1430-9593-1D1D-E45FD96608B9}"/>
              </a:ext>
            </a:extLst>
          </p:cNvPr>
          <p:cNvGrpSpPr/>
          <p:nvPr/>
        </p:nvGrpSpPr>
        <p:grpSpPr>
          <a:xfrm>
            <a:off x="3886509" y="2583510"/>
            <a:ext cx="1562355" cy="1464594"/>
            <a:chOff x="3886509" y="2583510"/>
            <a:chExt cx="1562355" cy="1464594"/>
          </a:xfrm>
        </p:grpSpPr>
        <p:pic>
          <p:nvPicPr>
            <p:cNvPr id="134" name="Picture 133">
              <a:extLst>
                <a:ext uri="{FF2B5EF4-FFF2-40B4-BE49-F238E27FC236}">
                  <a16:creationId xmlns:a16="http://schemas.microsoft.com/office/drawing/2014/main" id="{451A5ED9-BF80-975E-8791-320D03ACF090}"/>
                </a:ext>
              </a:extLst>
            </p:cNvPr>
            <p:cNvPicPr>
              <a:picLocks/>
            </p:cNvPicPr>
            <p:nvPr/>
          </p:nvPicPr>
          <p:blipFill rotWithShape="1">
            <a:blip r:embed="rId5">
              <a:extLst>
                <a:ext uri="{28A0092B-C50C-407E-A947-70E740481C1C}">
                  <a14:useLocalDpi xmlns:a14="http://schemas.microsoft.com/office/drawing/2010/main" val="0"/>
                </a:ext>
              </a:extLst>
            </a:blip>
            <a:srcRect l="12162" t="11460" r="20076" b="19718"/>
            <a:stretch/>
          </p:blipFill>
          <p:spPr>
            <a:xfrm>
              <a:off x="3886509" y="2583510"/>
              <a:ext cx="1562355" cy="1457355"/>
            </a:xfrm>
            <a:prstGeom prst="rect">
              <a:avLst/>
            </a:prstGeom>
          </p:spPr>
        </p:pic>
        <p:sp>
          <p:nvSpPr>
            <p:cNvPr id="135" name="TextBox 134">
              <a:extLst>
                <a:ext uri="{FF2B5EF4-FFF2-40B4-BE49-F238E27FC236}">
                  <a16:creationId xmlns:a16="http://schemas.microsoft.com/office/drawing/2014/main" id="{26C8FE34-50AB-B663-DC40-D91AEFF69D81}"/>
                </a:ext>
              </a:extLst>
            </p:cNvPr>
            <p:cNvSpPr txBox="1"/>
            <p:nvPr/>
          </p:nvSpPr>
          <p:spPr>
            <a:xfrm>
              <a:off x="4049989" y="2649050"/>
              <a:ext cx="1166322" cy="307777"/>
            </a:xfrm>
            <a:prstGeom prst="rect">
              <a:avLst/>
            </a:prstGeom>
            <a:noFill/>
          </p:spPr>
          <p:txBody>
            <a:bodyPr wrap="square" rtlCol="1">
              <a:spAutoFit/>
            </a:bodyPr>
            <a:lstStyle/>
            <a:p>
              <a:r>
                <a:rPr lang="en-US" sz="1400" b="1" dirty="0">
                  <a:solidFill>
                    <a:srgbClr val="FFC000"/>
                  </a:solidFill>
                </a:rPr>
                <a:t>input wave</a:t>
              </a:r>
            </a:p>
          </p:txBody>
        </p:sp>
        <p:sp>
          <p:nvSpPr>
            <p:cNvPr id="136" name="Rectangle 135">
              <a:extLst>
                <a:ext uri="{FF2B5EF4-FFF2-40B4-BE49-F238E27FC236}">
                  <a16:creationId xmlns:a16="http://schemas.microsoft.com/office/drawing/2014/main" id="{F48658B9-02AC-127C-7548-44D86C3F26E2}"/>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30" name="Group 29">
            <a:extLst>
              <a:ext uri="{FF2B5EF4-FFF2-40B4-BE49-F238E27FC236}">
                <a16:creationId xmlns:a16="http://schemas.microsoft.com/office/drawing/2014/main" id="{C50D42F4-874A-CAC3-95D7-217AF18844E0}"/>
              </a:ext>
            </a:extLst>
          </p:cNvPr>
          <p:cNvGrpSpPr/>
          <p:nvPr/>
        </p:nvGrpSpPr>
        <p:grpSpPr>
          <a:xfrm>
            <a:off x="10449690" y="2651175"/>
            <a:ext cx="1670361" cy="1389690"/>
            <a:chOff x="10272767" y="3759203"/>
            <a:chExt cx="1670361" cy="1389690"/>
          </a:xfrm>
        </p:grpSpPr>
        <p:sp>
          <p:nvSpPr>
            <p:cNvPr id="148" name="Rectangle 147">
              <a:extLst>
                <a:ext uri="{FF2B5EF4-FFF2-40B4-BE49-F238E27FC236}">
                  <a16:creationId xmlns:a16="http://schemas.microsoft.com/office/drawing/2014/main" id="{953B98FA-9C7B-09F9-1132-B879E7DAE31B}"/>
                </a:ext>
              </a:extLst>
            </p:cNvPr>
            <p:cNvSpPr/>
            <p:nvPr/>
          </p:nvSpPr>
          <p:spPr>
            <a:xfrm>
              <a:off x="10400534" y="3774037"/>
              <a:ext cx="1415558" cy="1374856"/>
            </a:xfrm>
            <a:prstGeom prst="rect">
              <a:avLst/>
            </a:prstGeom>
            <a:solidFill>
              <a:schemeClr val="tx1"/>
            </a:solid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pic>
          <p:nvPicPr>
            <p:cNvPr id="138" name="Picture 137">
              <a:extLst>
                <a:ext uri="{FF2B5EF4-FFF2-40B4-BE49-F238E27FC236}">
                  <a16:creationId xmlns:a16="http://schemas.microsoft.com/office/drawing/2014/main" id="{C7EDCD09-058D-3455-16D7-EA763D9143D9}"/>
                </a:ext>
              </a:extLst>
            </p:cNvPr>
            <p:cNvPicPr>
              <a:picLocks noChangeAspect="1"/>
            </p:cNvPicPr>
            <p:nvPr/>
          </p:nvPicPr>
          <p:blipFill rotWithShape="1">
            <a:blip r:embed="rId6">
              <a:duotone>
                <a:prstClr val="black"/>
                <a:srgbClr val="FFFF99">
                  <a:tint val="45000"/>
                  <a:satMod val="400000"/>
                </a:srgbClr>
              </a:duotone>
            </a:blip>
            <a:srcRect l="35956" t="36131" r="20793" b="16808"/>
            <a:stretch/>
          </p:blipFill>
          <p:spPr>
            <a:xfrm>
              <a:off x="10502314" y="3876867"/>
              <a:ext cx="1136477" cy="1209354"/>
            </a:xfrm>
            <a:prstGeom prst="rect">
              <a:avLst/>
            </a:prstGeom>
            <a:ln w="19050">
              <a:noFill/>
            </a:ln>
          </p:spPr>
        </p:pic>
        <p:sp>
          <p:nvSpPr>
            <p:cNvPr id="140" name="TextBox 139">
              <a:extLst>
                <a:ext uri="{FF2B5EF4-FFF2-40B4-BE49-F238E27FC236}">
                  <a16:creationId xmlns:a16="http://schemas.microsoft.com/office/drawing/2014/main" id="{B6A5BE22-2BD7-E2FD-60C5-06E7540E32A1}"/>
                </a:ext>
              </a:extLst>
            </p:cNvPr>
            <p:cNvSpPr txBox="1"/>
            <p:nvPr/>
          </p:nvSpPr>
          <p:spPr>
            <a:xfrm>
              <a:off x="10272767" y="3759203"/>
              <a:ext cx="1670361" cy="307777"/>
            </a:xfrm>
            <a:prstGeom prst="rect">
              <a:avLst/>
            </a:prstGeom>
            <a:noFill/>
          </p:spPr>
          <p:txBody>
            <a:bodyPr wrap="square" rtlCol="1">
              <a:spAutoFit/>
            </a:bodyPr>
            <a:lstStyle/>
            <a:p>
              <a:r>
                <a:rPr lang="en-US" sz="1400" b="1" dirty="0">
                  <a:solidFill>
                    <a:srgbClr val="FFFF99"/>
                  </a:solidFill>
                </a:rPr>
                <a:t> back-plane wave</a:t>
              </a:r>
            </a:p>
          </p:txBody>
        </p:sp>
      </p:grpSp>
      <p:sp>
        <p:nvSpPr>
          <p:cNvPr id="163" name="TextBox 162">
            <a:extLst>
              <a:ext uri="{FF2B5EF4-FFF2-40B4-BE49-F238E27FC236}">
                <a16:creationId xmlns:a16="http://schemas.microsoft.com/office/drawing/2014/main" id="{2491CE8C-238F-F985-325E-125989CC53E0}"/>
              </a:ext>
            </a:extLst>
          </p:cNvPr>
          <p:cNvSpPr txBox="1"/>
          <p:nvPr/>
        </p:nvSpPr>
        <p:spPr>
          <a:xfrm>
            <a:off x="355638" y="1765075"/>
            <a:ext cx="2785039" cy="400110"/>
          </a:xfrm>
          <a:prstGeom prst="rect">
            <a:avLst/>
          </a:prstGeom>
          <a:noFill/>
        </p:spPr>
        <p:txBody>
          <a:bodyPr wrap="square" rtlCol="0">
            <a:spAutoFit/>
          </a:bodyPr>
          <a:lstStyle/>
          <a:p>
            <a:r>
              <a:rPr lang="en-US" sz="2000" b="1" dirty="0">
                <a:solidFill>
                  <a:schemeClr val="bg1"/>
                </a:solidFill>
                <a:latin typeface="+mn-lt"/>
              </a:rPr>
              <a:t>Transmission operators</a:t>
            </a:r>
          </a:p>
        </p:txBody>
      </p:sp>
      <p:grpSp>
        <p:nvGrpSpPr>
          <p:cNvPr id="37" name="Group 36">
            <a:extLst>
              <a:ext uri="{FF2B5EF4-FFF2-40B4-BE49-F238E27FC236}">
                <a16:creationId xmlns:a16="http://schemas.microsoft.com/office/drawing/2014/main" id="{0CAE9AB7-4B89-1C8E-0D3A-FF1F4149E8B2}"/>
              </a:ext>
            </a:extLst>
          </p:cNvPr>
          <p:cNvGrpSpPr/>
          <p:nvPr/>
        </p:nvGrpSpPr>
        <p:grpSpPr>
          <a:xfrm>
            <a:off x="99058" y="2212627"/>
            <a:ext cx="4360170" cy="1023152"/>
            <a:chOff x="99058" y="2212627"/>
            <a:chExt cx="4360170" cy="1023152"/>
          </a:xfrm>
        </p:grpSpPr>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4004EAC3-0142-B2A8-5968-7EE3394D4A9D}"/>
                    </a:ext>
                  </a:extLst>
                </p:cNvPr>
                <p:cNvSpPr txBox="1"/>
                <p:nvPr/>
              </p:nvSpPr>
              <p:spPr>
                <a:xfrm>
                  <a:off x="1341775" y="2212627"/>
                  <a:ext cx="3117453" cy="1015663"/>
                </a:xfrm>
                <a:prstGeom prst="rect">
                  <a:avLst/>
                </a:prstGeom>
                <a:noFill/>
              </p:spPr>
              <p:txBody>
                <a:bodyPr wrap="square" rtlCol="0">
                  <a:spAutoFit/>
                </a:bodyPr>
                <a:lstStyle/>
                <a:p>
                  <a14:m>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𝒊</m:t>
                          </m:r>
                        </m:sup>
                      </m:sSup>
                    </m:oMath>
                  </a14:m>
                  <a:r>
                    <a:rPr lang="en-US" sz="6000" b="1" dirty="0">
                      <a:solidFill>
                        <a:schemeClr val="bg1"/>
                      </a:solidFill>
                    </a:rPr>
                    <a:t>(     )</a:t>
                  </a:r>
                </a:p>
              </p:txBody>
            </p:sp>
          </mc:Choice>
          <mc:Fallback xmlns="">
            <p:sp>
              <p:nvSpPr>
                <p:cNvPr id="200" name="TextBox 199">
                  <a:extLst>
                    <a:ext uri="{FF2B5EF4-FFF2-40B4-BE49-F238E27FC236}">
                      <a16:creationId xmlns:a16="http://schemas.microsoft.com/office/drawing/2014/main" id="{4004EAC3-0142-B2A8-5968-7EE3394D4A9D}"/>
                    </a:ext>
                  </a:extLst>
                </p:cNvPr>
                <p:cNvSpPr txBox="1">
                  <a:spLocks noRot="1" noChangeAspect="1" noMove="1" noResize="1" noEditPoints="1" noAdjustHandles="1" noChangeArrowheads="1" noChangeShapeType="1" noTextEdit="1"/>
                </p:cNvSpPr>
                <p:nvPr/>
              </p:nvSpPr>
              <p:spPr>
                <a:xfrm>
                  <a:off x="1341775" y="2212627"/>
                  <a:ext cx="3117453" cy="1015663"/>
                </a:xfrm>
                <a:prstGeom prst="rect">
                  <a:avLst/>
                </a:prstGeom>
                <a:blipFill>
                  <a:blip r:embed="rId7"/>
                  <a:stretch>
                    <a:fillRect t="-18563" b="-39521"/>
                  </a:stretch>
                </a:blipFill>
              </p:spPr>
              <p:txBody>
                <a:bodyPr/>
                <a:lstStyle/>
                <a:p>
                  <a:r>
                    <a:rPr lang="en-US">
                      <a:noFill/>
                    </a:rPr>
                    <a:t> </a:t>
                  </a:r>
                </a:p>
              </p:txBody>
            </p:sp>
          </mc:Fallback>
        </mc:AlternateContent>
        <p:grpSp>
          <p:nvGrpSpPr>
            <p:cNvPr id="177" name="Group 176">
              <a:extLst>
                <a:ext uri="{FF2B5EF4-FFF2-40B4-BE49-F238E27FC236}">
                  <a16:creationId xmlns:a16="http://schemas.microsoft.com/office/drawing/2014/main" id="{3A87C94F-9E51-ACAF-AB9D-6593CCD9DDEA}"/>
                </a:ext>
              </a:extLst>
            </p:cNvPr>
            <p:cNvGrpSpPr/>
            <p:nvPr/>
          </p:nvGrpSpPr>
          <p:grpSpPr>
            <a:xfrm>
              <a:off x="99058" y="2216357"/>
              <a:ext cx="1242034" cy="988573"/>
              <a:chOff x="10319521" y="3688827"/>
              <a:chExt cx="1951972" cy="1460066"/>
            </a:xfrm>
          </p:grpSpPr>
          <p:sp>
            <p:nvSpPr>
              <p:cNvPr id="180" name="Rectangle 179">
                <a:extLst>
                  <a:ext uri="{FF2B5EF4-FFF2-40B4-BE49-F238E27FC236}">
                    <a16:creationId xmlns:a16="http://schemas.microsoft.com/office/drawing/2014/main" id="{3492997C-BED8-2760-B34C-94778A3C4CD6}"/>
                  </a:ext>
                </a:extLst>
              </p:cNvPr>
              <p:cNvSpPr/>
              <p:nvPr/>
            </p:nvSpPr>
            <p:spPr>
              <a:xfrm>
                <a:off x="10400534" y="3774037"/>
                <a:ext cx="1415558" cy="1374856"/>
              </a:xfrm>
              <a:prstGeom prst="rect">
                <a:avLst/>
              </a:prstGeom>
              <a:solidFill>
                <a:schemeClr val="tx1"/>
              </a:solid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pic>
            <p:nvPicPr>
              <p:cNvPr id="181" name="Picture 180">
                <a:extLst>
                  <a:ext uri="{FF2B5EF4-FFF2-40B4-BE49-F238E27FC236}">
                    <a16:creationId xmlns:a16="http://schemas.microsoft.com/office/drawing/2014/main" id="{37DBA0A2-4FFA-C6AB-9AE1-2D8AA6EC3D35}"/>
                  </a:ext>
                </a:extLst>
              </p:cNvPr>
              <p:cNvPicPr>
                <a:picLocks noChangeAspect="1"/>
              </p:cNvPicPr>
              <p:nvPr/>
            </p:nvPicPr>
            <p:blipFill rotWithShape="1">
              <a:blip r:embed="rId6">
                <a:duotone>
                  <a:prstClr val="black"/>
                  <a:srgbClr val="FFFF99">
                    <a:tint val="45000"/>
                    <a:satMod val="400000"/>
                  </a:srgbClr>
                </a:duotone>
              </a:blip>
              <a:srcRect l="35956" t="36131" r="20793" b="16808"/>
              <a:stretch/>
            </p:blipFill>
            <p:spPr>
              <a:xfrm>
                <a:off x="10502314" y="3876867"/>
                <a:ext cx="1136477" cy="1209354"/>
              </a:xfrm>
              <a:prstGeom prst="rect">
                <a:avLst/>
              </a:prstGeom>
              <a:ln w="19050">
                <a:noFill/>
              </a:ln>
            </p:spPr>
          </p:pic>
          <p:sp>
            <p:nvSpPr>
              <p:cNvPr id="183" name="TextBox 182">
                <a:extLst>
                  <a:ext uri="{FF2B5EF4-FFF2-40B4-BE49-F238E27FC236}">
                    <a16:creationId xmlns:a16="http://schemas.microsoft.com/office/drawing/2014/main" id="{E484FE35-4E94-4C13-7EB6-9B019C1AAB6E}"/>
                  </a:ext>
                </a:extLst>
              </p:cNvPr>
              <p:cNvSpPr txBox="1"/>
              <p:nvPr/>
            </p:nvSpPr>
            <p:spPr>
              <a:xfrm>
                <a:off x="10319521" y="3688827"/>
                <a:ext cx="1951972" cy="772766"/>
              </a:xfrm>
              <a:prstGeom prst="rect">
                <a:avLst/>
              </a:prstGeom>
              <a:noFill/>
            </p:spPr>
            <p:txBody>
              <a:bodyPr wrap="square" rtlCol="1">
                <a:spAutoFit/>
              </a:bodyPr>
              <a:lstStyle/>
              <a:p>
                <a:r>
                  <a:rPr lang="en-US" sz="1400" b="1" dirty="0">
                    <a:solidFill>
                      <a:srgbClr val="FFFF99"/>
                    </a:solidFill>
                    <a:latin typeface="+mn-lt"/>
                  </a:rPr>
                  <a:t>Back-plane  wave</a:t>
                </a:r>
              </a:p>
            </p:txBody>
          </p:sp>
        </p:grpSp>
        <p:grpSp>
          <p:nvGrpSpPr>
            <p:cNvPr id="184" name="Group 183">
              <a:extLst>
                <a:ext uri="{FF2B5EF4-FFF2-40B4-BE49-F238E27FC236}">
                  <a16:creationId xmlns:a16="http://schemas.microsoft.com/office/drawing/2014/main" id="{F15A0B9A-FDE4-20C6-2905-D657E72885E4}"/>
                </a:ext>
              </a:extLst>
            </p:cNvPr>
            <p:cNvGrpSpPr/>
            <p:nvPr/>
          </p:nvGrpSpPr>
          <p:grpSpPr>
            <a:xfrm>
              <a:off x="2321199" y="2247206"/>
              <a:ext cx="1368928" cy="988573"/>
              <a:chOff x="3831073" y="2583510"/>
              <a:chExt cx="2013483" cy="1464594"/>
            </a:xfrm>
          </p:grpSpPr>
          <p:pic>
            <p:nvPicPr>
              <p:cNvPr id="188" name="Picture 187">
                <a:extLst>
                  <a:ext uri="{FF2B5EF4-FFF2-40B4-BE49-F238E27FC236}">
                    <a16:creationId xmlns:a16="http://schemas.microsoft.com/office/drawing/2014/main" id="{24390C9F-5D49-D39F-5D00-9A81A2193FC6}"/>
                  </a:ext>
                </a:extLst>
              </p:cNvPr>
              <p:cNvPicPr>
                <a:picLocks/>
              </p:cNvPicPr>
              <p:nvPr/>
            </p:nvPicPr>
            <p:blipFill rotWithShape="1">
              <a:blip r:embed="rId8" cstate="print">
                <a:extLst>
                  <a:ext uri="{28A0092B-C50C-407E-A947-70E740481C1C}">
                    <a14:useLocalDpi xmlns:a14="http://schemas.microsoft.com/office/drawing/2010/main" val="0"/>
                  </a:ext>
                </a:extLst>
              </a:blip>
              <a:srcRect l="12162" t="11460" r="20076" b="19718"/>
              <a:stretch/>
            </p:blipFill>
            <p:spPr>
              <a:xfrm>
                <a:off x="3886509" y="2583510"/>
                <a:ext cx="1562355" cy="1457355"/>
              </a:xfrm>
              <a:prstGeom prst="rect">
                <a:avLst/>
              </a:prstGeom>
            </p:spPr>
          </p:pic>
          <p:sp>
            <p:nvSpPr>
              <p:cNvPr id="189" name="TextBox 188">
                <a:extLst>
                  <a:ext uri="{FF2B5EF4-FFF2-40B4-BE49-F238E27FC236}">
                    <a16:creationId xmlns:a16="http://schemas.microsoft.com/office/drawing/2014/main" id="{DC32B718-657D-404B-CA70-AB4D3FA88377}"/>
                  </a:ext>
                </a:extLst>
              </p:cNvPr>
              <p:cNvSpPr txBox="1"/>
              <p:nvPr/>
            </p:nvSpPr>
            <p:spPr>
              <a:xfrm>
                <a:off x="3831073" y="2594860"/>
                <a:ext cx="2013483" cy="455979"/>
              </a:xfrm>
              <a:prstGeom prst="rect">
                <a:avLst/>
              </a:prstGeom>
              <a:noFill/>
            </p:spPr>
            <p:txBody>
              <a:bodyPr wrap="square" rtlCol="1">
                <a:spAutoFit/>
              </a:bodyPr>
              <a:lstStyle/>
              <a:p>
                <a:r>
                  <a:rPr lang="en-US" sz="1400" b="1" dirty="0">
                    <a:solidFill>
                      <a:srgbClr val="FFC000"/>
                    </a:solidFill>
                    <a:latin typeface="+mn-lt"/>
                  </a:rPr>
                  <a:t>input wave</a:t>
                </a:r>
              </a:p>
            </p:txBody>
          </p:sp>
          <p:sp>
            <p:nvSpPr>
              <p:cNvPr id="190" name="Rectangle 189">
                <a:extLst>
                  <a:ext uri="{FF2B5EF4-FFF2-40B4-BE49-F238E27FC236}">
                    <a16:creationId xmlns:a16="http://schemas.microsoft.com/office/drawing/2014/main" id="{24DBEFB7-BE65-0EEB-4F1E-17559361E074}"/>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5AB6AA9-BE36-8715-83D6-9124FB2DB8E1}"/>
                    </a:ext>
                  </a:extLst>
                </p:cNvPr>
                <p:cNvSpPr txBox="1"/>
                <p:nvPr/>
              </p:nvSpPr>
              <p:spPr>
                <a:xfrm>
                  <a:off x="749884" y="2367687"/>
                  <a:ext cx="101269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solidFill>
                              <a:schemeClr val="bg1"/>
                            </a:solidFill>
                            <a:latin typeface="Cambria Math" panose="02040503050406030204" pitchFamily="18" charset="0"/>
                          </a:rPr>
                          <m:t>=</m:t>
                        </m:r>
                      </m:oMath>
                    </m:oMathPara>
                  </a14:m>
                  <a:endParaRPr lang="en-US" sz="4400" b="1" dirty="0">
                    <a:solidFill>
                      <a:schemeClr val="bg1"/>
                    </a:solidFill>
                  </a:endParaRPr>
                </a:p>
              </p:txBody>
            </p:sp>
          </mc:Choice>
          <mc:Fallback xmlns="">
            <p:sp>
              <p:nvSpPr>
                <p:cNvPr id="33" name="TextBox 32">
                  <a:extLst>
                    <a:ext uri="{FF2B5EF4-FFF2-40B4-BE49-F238E27FC236}">
                      <a16:creationId xmlns:a16="http://schemas.microsoft.com/office/drawing/2014/main" id="{15AB6AA9-BE36-8715-83D6-9124FB2DB8E1}"/>
                    </a:ext>
                  </a:extLst>
                </p:cNvPr>
                <p:cNvSpPr txBox="1">
                  <a:spLocks noRot="1" noChangeAspect="1" noMove="1" noResize="1" noEditPoints="1" noAdjustHandles="1" noChangeArrowheads="1" noChangeShapeType="1" noTextEdit="1"/>
                </p:cNvSpPr>
                <p:nvPr/>
              </p:nvSpPr>
              <p:spPr>
                <a:xfrm>
                  <a:off x="749884" y="2367687"/>
                  <a:ext cx="1012692" cy="769441"/>
                </a:xfrm>
                <a:prstGeom prst="rect">
                  <a:avLst/>
                </a:prstGeom>
                <a:blipFill>
                  <a:blip r:embed="rId9"/>
                  <a:stretch>
                    <a:fillRect/>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46820157-8415-E940-D95D-25724D41A1D0}"/>
              </a:ext>
            </a:extLst>
          </p:cNvPr>
          <p:cNvGrpSpPr/>
          <p:nvPr/>
        </p:nvGrpSpPr>
        <p:grpSpPr>
          <a:xfrm>
            <a:off x="-43573" y="3471451"/>
            <a:ext cx="4499753" cy="1067841"/>
            <a:chOff x="-43573" y="3471451"/>
            <a:chExt cx="4499753" cy="1067841"/>
          </a:xfrm>
        </p:grpSpPr>
        <p:grpSp>
          <p:nvGrpSpPr>
            <p:cNvPr id="194" name="Group 193">
              <a:extLst>
                <a:ext uri="{FF2B5EF4-FFF2-40B4-BE49-F238E27FC236}">
                  <a16:creationId xmlns:a16="http://schemas.microsoft.com/office/drawing/2014/main" id="{2C26235F-4AC5-E758-B94D-1B847D52C264}"/>
                </a:ext>
              </a:extLst>
            </p:cNvPr>
            <p:cNvGrpSpPr/>
            <p:nvPr/>
          </p:nvGrpSpPr>
          <p:grpSpPr>
            <a:xfrm>
              <a:off x="-43573" y="3477177"/>
              <a:ext cx="1445994" cy="1048392"/>
              <a:chOff x="6799873" y="4343885"/>
              <a:chExt cx="2164606" cy="1552090"/>
            </a:xfrm>
          </p:grpSpPr>
          <p:pic>
            <p:nvPicPr>
              <p:cNvPr id="195" name="Picture 194">
                <a:extLst>
                  <a:ext uri="{FF2B5EF4-FFF2-40B4-BE49-F238E27FC236}">
                    <a16:creationId xmlns:a16="http://schemas.microsoft.com/office/drawing/2014/main" id="{26632033-5B79-A659-A13F-C7B0B5B79A94}"/>
                  </a:ext>
                </a:extLst>
              </p:cNvPr>
              <p:cNvPicPr>
                <a:picLocks noChangeAspect="1"/>
              </p:cNvPicPr>
              <p:nvPr/>
            </p:nvPicPr>
            <p:blipFill rotWithShape="1">
              <a:blip r:embed="rId4">
                <a:extLst>
                  <a:ext uri="{28A0092B-C50C-407E-A947-70E740481C1C}">
                    <a14:useLocalDpi xmlns:a14="http://schemas.microsoft.com/office/drawing/2010/main" val="0"/>
                  </a:ext>
                </a:extLst>
              </a:blip>
              <a:srcRect l="8584" t="5894" r="24698" b="17557"/>
              <a:stretch/>
            </p:blipFill>
            <p:spPr>
              <a:xfrm>
                <a:off x="6799873" y="4343885"/>
                <a:ext cx="1620910" cy="1522083"/>
              </a:xfrm>
              <a:prstGeom prst="rect">
                <a:avLst/>
              </a:prstGeom>
            </p:spPr>
          </p:pic>
          <p:sp>
            <p:nvSpPr>
              <p:cNvPr id="198" name="TextBox 197">
                <a:extLst>
                  <a:ext uri="{FF2B5EF4-FFF2-40B4-BE49-F238E27FC236}">
                    <a16:creationId xmlns:a16="http://schemas.microsoft.com/office/drawing/2014/main" id="{1BDF8061-4FAE-5B71-9F8C-14D2C875EB02}"/>
                  </a:ext>
                </a:extLst>
              </p:cNvPr>
              <p:cNvSpPr txBox="1"/>
              <p:nvPr/>
            </p:nvSpPr>
            <p:spPr>
              <a:xfrm>
                <a:off x="6915238" y="4442819"/>
                <a:ext cx="2049241" cy="455648"/>
              </a:xfrm>
              <a:prstGeom prst="rect">
                <a:avLst/>
              </a:prstGeom>
              <a:noFill/>
              <a:ln>
                <a:noFill/>
              </a:ln>
            </p:spPr>
            <p:txBody>
              <a:bodyPr wrap="square" rtlCol="1">
                <a:spAutoFit/>
              </a:bodyPr>
              <a:lstStyle/>
              <a:p>
                <a:r>
                  <a:rPr lang="en-US" sz="1400" b="1" dirty="0">
                    <a:solidFill>
                      <a:srgbClr val="FF0000"/>
                    </a:solidFill>
                    <a:latin typeface="+mn-lt"/>
                  </a:rPr>
                  <a:t>output wave</a:t>
                </a:r>
              </a:p>
            </p:txBody>
          </p:sp>
          <p:sp>
            <p:nvSpPr>
              <p:cNvPr id="199" name="Rectangle 198">
                <a:extLst>
                  <a:ext uri="{FF2B5EF4-FFF2-40B4-BE49-F238E27FC236}">
                    <a16:creationId xmlns:a16="http://schemas.microsoft.com/office/drawing/2014/main" id="{46C97E6B-AD3E-97C2-506C-74A48D08953C}"/>
                  </a:ext>
                </a:extLst>
              </p:cNvPr>
              <p:cNvSpPr/>
              <p:nvPr/>
            </p:nvSpPr>
            <p:spPr>
              <a:xfrm>
                <a:off x="7066365" y="4525569"/>
                <a:ext cx="1387073" cy="137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3BA3476A-664C-038B-F0F7-3ABABB4DC86F}"/>
                    </a:ext>
                  </a:extLst>
                </p:cNvPr>
                <p:cNvSpPr txBox="1"/>
                <p:nvPr/>
              </p:nvSpPr>
              <p:spPr>
                <a:xfrm>
                  <a:off x="1338727" y="3471451"/>
                  <a:ext cx="3117453" cy="1015663"/>
                </a:xfrm>
                <a:prstGeom prst="rect">
                  <a:avLst/>
                </a:prstGeom>
                <a:noFill/>
              </p:spPr>
              <p:txBody>
                <a:bodyPr wrap="square" rtlCol="0">
                  <a:spAutoFit/>
                </a:bodyPr>
                <a:lstStyle/>
                <a:p>
                  <a14:m>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𝒐</m:t>
                          </m:r>
                        </m:sup>
                      </m:sSup>
                    </m:oMath>
                  </a14:m>
                  <a:r>
                    <a:rPr lang="en-US" sz="6000" b="1" dirty="0">
                      <a:solidFill>
                        <a:schemeClr val="bg1"/>
                      </a:solidFill>
                    </a:rPr>
                    <a:t>(     )</a:t>
                  </a:r>
                </a:p>
              </p:txBody>
            </p:sp>
          </mc:Choice>
          <mc:Fallback xmlns="">
            <p:sp>
              <p:nvSpPr>
                <p:cNvPr id="201" name="TextBox 200">
                  <a:extLst>
                    <a:ext uri="{FF2B5EF4-FFF2-40B4-BE49-F238E27FC236}">
                      <a16:creationId xmlns:a16="http://schemas.microsoft.com/office/drawing/2014/main" id="{3BA3476A-664C-038B-F0F7-3ABABB4DC86F}"/>
                    </a:ext>
                  </a:extLst>
                </p:cNvPr>
                <p:cNvSpPr txBox="1">
                  <a:spLocks noRot="1" noChangeAspect="1" noMove="1" noResize="1" noEditPoints="1" noAdjustHandles="1" noChangeArrowheads="1" noChangeShapeType="1" noTextEdit="1"/>
                </p:cNvSpPr>
                <p:nvPr/>
              </p:nvSpPr>
              <p:spPr>
                <a:xfrm>
                  <a:off x="1338727" y="3471451"/>
                  <a:ext cx="3117453" cy="1015663"/>
                </a:xfrm>
                <a:prstGeom prst="rect">
                  <a:avLst/>
                </a:prstGeom>
                <a:blipFill>
                  <a:blip r:embed="rId10"/>
                  <a:stretch>
                    <a:fillRect t="-17964" b="-39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463310D0-9444-0E46-7058-9145BC0D3ABC}"/>
                    </a:ext>
                  </a:extLst>
                </p:cNvPr>
                <p:cNvSpPr txBox="1"/>
                <p:nvPr/>
              </p:nvSpPr>
              <p:spPr>
                <a:xfrm>
                  <a:off x="746836" y="3626511"/>
                  <a:ext cx="101269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solidFill>
                              <a:schemeClr val="bg1"/>
                            </a:solidFill>
                            <a:latin typeface="Cambria Math" panose="02040503050406030204" pitchFamily="18" charset="0"/>
                          </a:rPr>
                          <m:t>=</m:t>
                        </m:r>
                      </m:oMath>
                    </m:oMathPara>
                  </a14:m>
                  <a:endParaRPr lang="en-US" sz="4400" b="1" dirty="0">
                    <a:solidFill>
                      <a:schemeClr val="bg1"/>
                    </a:solidFill>
                  </a:endParaRPr>
                </a:p>
              </p:txBody>
            </p:sp>
          </mc:Choice>
          <mc:Fallback xmlns="">
            <p:sp>
              <p:nvSpPr>
                <p:cNvPr id="206" name="TextBox 205">
                  <a:extLst>
                    <a:ext uri="{FF2B5EF4-FFF2-40B4-BE49-F238E27FC236}">
                      <a16:creationId xmlns:a16="http://schemas.microsoft.com/office/drawing/2014/main" id="{463310D0-9444-0E46-7058-9145BC0D3ABC}"/>
                    </a:ext>
                  </a:extLst>
                </p:cNvPr>
                <p:cNvSpPr txBox="1">
                  <a:spLocks noRot="1" noChangeAspect="1" noMove="1" noResize="1" noEditPoints="1" noAdjustHandles="1" noChangeArrowheads="1" noChangeShapeType="1" noTextEdit="1"/>
                </p:cNvSpPr>
                <p:nvPr/>
              </p:nvSpPr>
              <p:spPr>
                <a:xfrm>
                  <a:off x="746836" y="3626511"/>
                  <a:ext cx="1012692" cy="769441"/>
                </a:xfrm>
                <a:prstGeom prst="rect">
                  <a:avLst/>
                </a:prstGeom>
                <a:blipFill>
                  <a:blip r:embed="rId11"/>
                  <a:stretch>
                    <a:fillRect/>
                  </a:stretch>
                </a:blipFill>
              </p:spPr>
              <p:txBody>
                <a:bodyPr/>
                <a:lstStyle/>
                <a:p>
                  <a:r>
                    <a:rPr lang="en-US">
                      <a:noFill/>
                    </a:rPr>
                    <a:t> </a:t>
                  </a:r>
                </a:p>
              </p:txBody>
            </p:sp>
          </mc:Fallback>
        </mc:AlternateContent>
        <p:grpSp>
          <p:nvGrpSpPr>
            <p:cNvPr id="207" name="Group 206">
              <a:extLst>
                <a:ext uri="{FF2B5EF4-FFF2-40B4-BE49-F238E27FC236}">
                  <a16:creationId xmlns:a16="http://schemas.microsoft.com/office/drawing/2014/main" id="{D1FED8E6-4E6A-03DD-B1B0-4970DF908C44}"/>
                </a:ext>
              </a:extLst>
            </p:cNvPr>
            <p:cNvGrpSpPr/>
            <p:nvPr/>
          </p:nvGrpSpPr>
          <p:grpSpPr>
            <a:xfrm>
              <a:off x="2390605" y="3550719"/>
              <a:ext cx="1030230" cy="988573"/>
              <a:chOff x="10319521" y="3688827"/>
              <a:chExt cx="1619103" cy="1460066"/>
            </a:xfrm>
          </p:grpSpPr>
          <p:sp>
            <p:nvSpPr>
              <p:cNvPr id="208" name="Rectangle 207">
                <a:extLst>
                  <a:ext uri="{FF2B5EF4-FFF2-40B4-BE49-F238E27FC236}">
                    <a16:creationId xmlns:a16="http://schemas.microsoft.com/office/drawing/2014/main" id="{98927F83-0646-B453-82F9-606B6197F0D8}"/>
                  </a:ext>
                </a:extLst>
              </p:cNvPr>
              <p:cNvSpPr/>
              <p:nvPr/>
            </p:nvSpPr>
            <p:spPr>
              <a:xfrm>
                <a:off x="10400534" y="3774037"/>
                <a:ext cx="1415558" cy="1374856"/>
              </a:xfrm>
              <a:prstGeom prst="rect">
                <a:avLst/>
              </a:prstGeom>
              <a:solidFill>
                <a:schemeClr val="tx1"/>
              </a:solid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pic>
            <p:nvPicPr>
              <p:cNvPr id="209" name="Picture 208">
                <a:extLst>
                  <a:ext uri="{FF2B5EF4-FFF2-40B4-BE49-F238E27FC236}">
                    <a16:creationId xmlns:a16="http://schemas.microsoft.com/office/drawing/2014/main" id="{3B5C378B-0CDE-7B78-A148-B6942EAC6664}"/>
                  </a:ext>
                </a:extLst>
              </p:cNvPr>
              <p:cNvPicPr>
                <a:picLocks noChangeAspect="1"/>
              </p:cNvPicPr>
              <p:nvPr/>
            </p:nvPicPr>
            <p:blipFill rotWithShape="1">
              <a:blip r:embed="rId6">
                <a:duotone>
                  <a:prstClr val="black"/>
                  <a:srgbClr val="FFFF99">
                    <a:tint val="45000"/>
                    <a:satMod val="400000"/>
                  </a:srgbClr>
                </a:duotone>
              </a:blip>
              <a:srcRect l="35956" t="36131" r="20793" b="16808"/>
              <a:stretch/>
            </p:blipFill>
            <p:spPr>
              <a:xfrm>
                <a:off x="10502314" y="3876867"/>
                <a:ext cx="1136477" cy="1209354"/>
              </a:xfrm>
              <a:prstGeom prst="rect">
                <a:avLst/>
              </a:prstGeom>
              <a:ln w="19050">
                <a:noFill/>
              </a:ln>
            </p:spPr>
          </p:pic>
          <p:sp>
            <p:nvSpPr>
              <p:cNvPr id="210" name="TextBox 209">
                <a:extLst>
                  <a:ext uri="{FF2B5EF4-FFF2-40B4-BE49-F238E27FC236}">
                    <a16:creationId xmlns:a16="http://schemas.microsoft.com/office/drawing/2014/main" id="{A4445631-2015-184B-2EB0-BCB9CA10603C}"/>
                  </a:ext>
                </a:extLst>
              </p:cNvPr>
              <p:cNvSpPr txBox="1"/>
              <p:nvPr/>
            </p:nvSpPr>
            <p:spPr>
              <a:xfrm>
                <a:off x="10319521" y="3688827"/>
                <a:ext cx="1619103" cy="772766"/>
              </a:xfrm>
              <a:prstGeom prst="rect">
                <a:avLst/>
              </a:prstGeom>
              <a:noFill/>
            </p:spPr>
            <p:txBody>
              <a:bodyPr wrap="square" rtlCol="1">
                <a:spAutoFit/>
              </a:bodyPr>
              <a:lstStyle/>
              <a:p>
                <a:r>
                  <a:rPr lang="en-US" sz="1400" b="1" dirty="0">
                    <a:solidFill>
                      <a:srgbClr val="FFFF99"/>
                    </a:solidFill>
                    <a:latin typeface="+mn-lt"/>
                  </a:rPr>
                  <a:t>Back-plane wave</a:t>
                </a:r>
              </a:p>
            </p:txBody>
          </p:sp>
        </p:grpSp>
      </p:grpSp>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6543FCBE-FF1B-D638-7CEA-4E7F7624F8C5}"/>
                  </a:ext>
                </a:extLst>
              </p:cNvPr>
              <p:cNvSpPr txBox="1"/>
              <p:nvPr/>
            </p:nvSpPr>
            <p:spPr>
              <a:xfrm>
                <a:off x="522209" y="5874165"/>
                <a:ext cx="3507674" cy="84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r>
                            <a:rPr lang="en-US" sz="4800" b="1" i="1" smtClean="0">
                              <a:solidFill>
                                <a:schemeClr val="bg1"/>
                              </a:solidFill>
                              <a:latin typeface="Cambria Math" panose="02040503050406030204" pitchFamily="18" charset="0"/>
                              <a:ea typeface="Cambria Math" panose="02040503050406030204" pitchFamily="18" charset="0"/>
                            </a:rPr>
                            <m:t>=</m:t>
                          </m:r>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𝒐</m:t>
                          </m:r>
                        </m:sup>
                      </m:sSup>
                      <m:r>
                        <a:rPr lang="en-US" sz="4800" b="1" i="1" smtClean="0">
                          <a:solidFill>
                            <a:schemeClr val="bg1"/>
                          </a:solidFill>
                          <a:latin typeface="Cambria Math" panose="02040503050406030204" pitchFamily="18" charset="0"/>
                          <a:ea typeface="Cambria Math" panose="02040503050406030204" pitchFamily="18" charset="0"/>
                        </a:rPr>
                        <m:t>⋅</m:t>
                      </m:r>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𝒊</m:t>
                          </m:r>
                        </m:sup>
                      </m:sSup>
                    </m:oMath>
                  </m:oMathPara>
                </a14:m>
                <a:endParaRPr lang="en-US" sz="6000" b="1" dirty="0">
                  <a:solidFill>
                    <a:schemeClr val="bg1"/>
                  </a:solidFill>
                </a:endParaRPr>
              </a:p>
            </p:txBody>
          </p:sp>
        </mc:Choice>
        <mc:Fallback xmlns="">
          <p:sp>
            <p:nvSpPr>
              <p:cNvPr id="222" name="TextBox 221">
                <a:extLst>
                  <a:ext uri="{FF2B5EF4-FFF2-40B4-BE49-F238E27FC236}">
                    <a16:creationId xmlns:a16="http://schemas.microsoft.com/office/drawing/2014/main" id="{6543FCBE-FF1B-D638-7CEA-4E7F7624F8C5}"/>
                  </a:ext>
                </a:extLst>
              </p:cNvPr>
              <p:cNvSpPr txBox="1">
                <a:spLocks noRot="1" noChangeAspect="1" noMove="1" noResize="1" noEditPoints="1" noAdjustHandles="1" noChangeArrowheads="1" noChangeShapeType="1" noTextEdit="1"/>
              </p:cNvSpPr>
              <p:nvPr/>
            </p:nvSpPr>
            <p:spPr>
              <a:xfrm>
                <a:off x="522209" y="5874165"/>
                <a:ext cx="3507674" cy="849913"/>
              </a:xfrm>
              <a:prstGeom prst="rect">
                <a:avLst/>
              </a:prstGeom>
              <a:blipFill>
                <a:blip r:embed="rId12"/>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03A50764-1E5B-2330-F4C9-8AD95DA5DB85}"/>
              </a:ext>
            </a:extLst>
          </p:cNvPr>
          <p:cNvGrpSpPr/>
          <p:nvPr/>
        </p:nvGrpSpPr>
        <p:grpSpPr>
          <a:xfrm>
            <a:off x="-19189" y="4775995"/>
            <a:ext cx="4591193" cy="1071685"/>
            <a:chOff x="-19189" y="4775995"/>
            <a:chExt cx="4591193" cy="1071685"/>
          </a:xfrm>
        </p:grpSpPr>
        <p:grpSp>
          <p:nvGrpSpPr>
            <p:cNvPr id="211" name="Group 210">
              <a:extLst>
                <a:ext uri="{FF2B5EF4-FFF2-40B4-BE49-F238E27FC236}">
                  <a16:creationId xmlns:a16="http://schemas.microsoft.com/office/drawing/2014/main" id="{8E16F768-627D-8DE2-FC31-1EE20F907F80}"/>
                </a:ext>
              </a:extLst>
            </p:cNvPr>
            <p:cNvGrpSpPr/>
            <p:nvPr/>
          </p:nvGrpSpPr>
          <p:grpSpPr>
            <a:xfrm>
              <a:off x="-19189" y="4781721"/>
              <a:ext cx="1445994" cy="1048392"/>
              <a:chOff x="6799873" y="4343885"/>
              <a:chExt cx="2164606" cy="1552090"/>
            </a:xfrm>
          </p:grpSpPr>
          <p:pic>
            <p:nvPicPr>
              <p:cNvPr id="212" name="Picture 211">
                <a:extLst>
                  <a:ext uri="{FF2B5EF4-FFF2-40B4-BE49-F238E27FC236}">
                    <a16:creationId xmlns:a16="http://schemas.microsoft.com/office/drawing/2014/main" id="{94EF5F01-8A17-A563-968D-B0534C98CF64}"/>
                  </a:ext>
                </a:extLst>
              </p:cNvPr>
              <p:cNvPicPr>
                <a:picLocks noChangeAspect="1"/>
              </p:cNvPicPr>
              <p:nvPr/>
            </p:nvPicPr>
            <p:blipFill rotWithShape="1">
              <a:blip r:embed="rId4">
                <a:extLst>
                  <a:ext uri="{28A0092B-C50C-407E-A947-70E740481C1C}">
                    <a14:useLocalDpi xmlns:a14="http://schemas.microsoft.com/office/drawing/2010/main" val="0"/>
                  </a:ext>
                </a:extLst>
              </a:blip>
              <a:srcRect l="8584" t="5894" r="24698" b="17557"/>
              <a:stretch/>
            </p:blipFill>
            <p:spPr>
              <a:xfrm>
                <a:off x="6799873" y="4343885"/>
                <a:ext cx="1620910" cy="1522083"/>
              </a:xfrm>
              <a:prstGeom prst="rect">
                <a:avLst/>
              </a:prstGeom>
            </p:spPr>
          </p:pic>
          <p:sp>
            <p:nvSpPr>
              <p:cNvPr id="213" name="TextBox 212">
                <a:extLst>
                  <a:ext uri="{FF2B5EF4-FFF2-40B4-BE49-F238E27FC236}">
                    <a16:creationId xmlns:a16="http://schemas.microsoft.com/office/drawing/2014/main" id="{E5C86230-6BB1-7A90-6396-082122D66FD4}"/>
                  </a:ext>
                </a:extLst>
              </p:cNvPr>
              <p:cNvSpPr txBox="1"/>
              <p:nvPr/>
            </p:nvSpPr>
            <p:spPr>
              <a:xfrm>
                <a:off x="6915238" y="4442819"/>
                <a:ext cx="2049241" cy="455648"/>
              </a:xfrm>
              <a:prstGeom prst="rect">
                <a:avLst/>
              </a:prstGeom>
              <a:noFill/>
              <a:ln>
                <a:noFill/>
              </a:ln>
            </p:spPr>
            <p:txBody>
              <a:bodyPr wrap="square" rtlCol="1">
                <a:spAutoFit/>
              </a:bodyPr>
              <a:lstStyle/>
              <a:p>
                <a:r>
                  <a:rPr lang="en-US" sz="1400" b="1" dirty="0">
                    <a:solidFill>
                      <a:srgbClr val="FF0000"/>
                    </a:solidFill>
                    <a:latin typeface="+mn-lt"/>
                  </a:rPr>
                  <a:t>output wave</a:t>
                </a:r>
              </a:p>
            </p:txBody>
          </p:sp>
          <p:sp>
            <p:nvSpPr>
              <p:cNvPr id="214" name="Rectangle 213">
                <a:extLst>
                  <a:ext uri="{FF2B5EF4-FFF2-40B4-BE49-F238E27FC236}">
                    <a16:creationId xmlns:a16="http://schemas.microsoft.com/office/drawing/2014/main" id="{BF3762C5-40D7-356F-28B6-1A9533DC24BA}"/>
                  </a:ext>
                </a:extLst>
              </p:cNvPr>
              <p:cNvSpPr/>
              <p:nvPr/>
            </p:nvSpPr>
            <p:spPr>
              <a:xfrm>
                <a:off x="7066365" y="4525569"/>
                <a:ext cx="1387073" cy="137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4AD89213-F36D-BD99-96C0-9641CF573DA1}"/>
                    </a:ext>
                  </a:extLst>
                </p:cNvPr>
                <p:cNvSpPr txBox="1"/>
                <p:nvPr/>
              </p:nvSpPr>
              <p:spPr>
                <a:xfrm>
                  <a:off x="1454551" y="4775995"/>
                  <a:ext cx="3117453" cy="1015663"/>
                </a:xfrm>
                <a:prstGeom prst="rect">
                  <a:avLst/>
                </a:prstGeom>
                <a:noFill/>
              </p:spPr>
              <p:txBody>
                <a:bodyPr wrap="square" rtlCol="0">
                  <a:spAutoFit/>
                </a:bodyPr>
                <a:lstStyle/>
                <a:p>
                  <a14:m>
                    <m:oMath xmlns:m="http://schemas.openxmlformats.org/officeDocument/2006/math">
                      <m:r>
                        <a:rPr lang="en-US" sz="4800" b="1" i="1">
                          <a:solidFill>
                            <a:schemeClr val="bg1"/>
                          </a:solidFill>
                          <a:latin typeface="Cambria Math" panose="02040503050406030204" pitchFamily="18" charset="0"/>
                          <a:ea typeface="Cambria Math" panose="02040503050406030204" pitchFamily="18" charset="0"/>
                        </a:rPr>
                        <m:t>𝓣</m:t>
                      </m:r>
                      <m:r>
                        <a:rPr lang="en-US" sz="4800" b="1" i="1" smtClean="0">
                          <a:solidFill>
                            <a:schemeClr val="bg1"/>
                          </a:solidFill>
                          <a:latin typeface="Cambria Math" panose="02040503050406030204" pitchFamily="18" charset="0"/>
                          <a:ea typeface="Cambria Math" panose="02040503050406030204" pitchFamily="18" charset="0"/>
                        </a:rPr>
                        <m:t> </m:t>
                      </m:r>
                    </m:oMath>
                  </a14:m>
                  <a:r>
                    <a:rPr lang="en-US" sz="6000" b="1" dirty="0">
                      <a:solidFill>
                        <a:schemeClr val="bg1"/>
                      </a:solidFill>
                    </a:rPr>
                    <a:t>(     )</a:t>
                  </a:r>
                </a:p>
              </p:txBody>
            </p:sp>
          </mc:Choice>
          <mc:Fallback xmlns="">
            <p:sp>
              <p:nvSpPr>
                <p:cNvPr id="215" name="TextBox 214">
                  <a:extLst>
                    <a:ext uri="{FF2B5EF4-FFF2-40B4-BE49-F238E27FC236}">
                      <a16:creationId xmlns:a16="http://schemas.microsoft.com/office/drawing/2014/main" id="{4AD89213-F36D-BD99-96C0-9641CF573DA1}"/>
                    </a:ext>
                  </a:extLst>
                </p:cNvPr>
                <p:cNvSpPr txBox="1">
                  <a:spLocks noRot="1" noChangeAspect="1" noMove="1" noResize="1" noEditPoints="1" noAdjustHandles="1" noChangeArrowheads="1" noChangeShapeType="1" noTextEdit="1"/>
                </p:cNvSpPr>
                <p:nvPr/>
              </p:nvSpPr>
              <p:spPr>
                <a:xfrm>
                  <a:off x="1454551" y="4775995"/>
                  <a:ext cx="3117453" cy="1015663"/>
                </a:xfrm>
                <a:prstGeom prst="rect">
                  <a:avLst/>
                </a:prstGeom>
                <a:blipFill>
                  <a:blip r:embed="rId13"/>
                  <a:stretch>
                    <a:fillRect t="-17964" b="-39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6FC1A056-17E4-DD0E-39F8-6A6B0A637BF0}"/>
                    </a:ext>
                  </a:extLst>
                </p:cNvPr>
                <p:cNvSpPr txBox="1"/>
                <p:nvPr/>
              </p:nvSpPr>
              <p:spPr>
                <a:xfrm>
                  <a:off x="771220" y="4931055"/>
                  <a:ext cx="101269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solidFill>
                              <a:schemeClr val="bg1"/>
                            </a:solidFill>
                            <a:latin typeface="Cambria Math" panose="02040503050406030204" pitchFamily="18" charset="0"/>
                          </a:rPr>
                          <m:t>=</m:t>
                        </m:r>
                      </m:oMath>
                    </m:oMathPara>
                  </a14:m>
                  <a:endParaRPr lang="en-US" sz="4400" b="1" dirty="0">
                    <a:solidFill>
                      <a:schemeClr val="bg1"/>
                    </a:solidFill>
                  </a:endParaRPr>
                </a:p>
              </p:txBody>
            </p:sp>
          </mc:Choice>
          <mc:Fallback xmlns="">
            <p:sp>
              <p:nvSpPr>
                <p:cNvPr id="216" name="TextBox 215">
                  <a:extLst>
                    <a:ext uri="{FF2B5EF4-FFF2-40B4-BE49-F238E27FC236}">
                      <a16:creationId xmlns:a16="http://schemas.microsoft.com/office/drawing/2014/main" id="{6FC1A056-17E4-DD0E-39F8-6A6B0A637BF0}"/>
                    </a:ext>
                  </a:extLst>
                </p:cNvPr>
                <p:cNvSpPr txBox="1">
                  <a:spLocks noRot="1" noChangeAspect="1" noMove="1" noResize="1" noEditPoints="1" noAdjustHandles="1" noChangeArrowheads="1" noChangeShapeType="1" noTextEdit="1"/>
                </p:cNvSpPr>
                <p:nvPr/>
              </p:nvSpPr>
              <p:spPr>
                <a:xfrm>
                  <a:off x="771220" y="4931055"/>
                  <a:ext cx="1012692" cy="769441"/>
                </a:xfrm>
                <a:prstGeom prst="rect">
                  <a:avLst/>
                </a:prstGeom>
                <a:blipFill>
                  <a:blip r:embed="rId11"/>
                  <a:stretch>
                    <a:fillRect/>
                  </a:stretch>
                </a:blipFill>
              </p:spPr>
              <p:txBody>
                <a:bodyPr/>
                <a:lstStyle/>
                <a:p>
                  <a:r>
                    <a:rPr lang="en-US">
                      <a:noFill/>
                    </a:rPr>
                    <a:t> </a:t>
                  </a:r>
                </a:p>
              </p:txBody>
            </p:sp>
          </mc:Fallback>
        </mc:AlternateContent>
        <p:grpSp>
          <p:nvGrpSpPr>
            <p:cNvPr id="224" name="Group 223">
              <a:extLst>
                <a:ext uri="{FF2B5EF4-FFF2-40B4-BE49-F238E27FC236}">
                  <a16:creationId xmlns:a16="http://schemas.microsoft.com/office/drawing/2014/main" id="{98A5ABD0-F816-F6F4-C2C2-D104135ECDF7}"/>
                </a:ext>
              </a:extLst>
            </p:cNvPr>
            <p:cNvGrpSpPr/>
            <p:nvPr/>
          </p:nvGrpSpPr>
          <p:grpSpPr>
            <a:xfrm>
              <a:off x="2366947" y="4859107"/>
              <a:ext cx="1368928" cy="988573"/>
              <a:chOff x="3831073" y="2583510"/>
              <a:chExt cx="2013483" cy="1464594"/>
            </a:xfrm>
          </p:grpSpPr>
          <p:pic>
            <p:nvPicPr>
              <p:cNvPr id="225" name="Picture 224">
                <a:extLst>
                  <a:ext uri="{FF2B5EF4-FFF2-40B4-BE49-F238E27FC236}">
                    <a16:creationId xmlns:a16="http://schemas.microsoft.com/office/drawing/2014/main" id="{7E06440C-4941-0E35-19F4-CD484481D35B}"/>
                  </a:ext>
                </a:extLst>
              </p:cNvPr>
              <p:cNvPicPr>
                <a:picLocks/>
              </p:cNvPicPr>
              <p:nvPr/>
            </p:nvPicPr>
            <p:blipFill rotWithShape="1">
              <a:blip r:embed="rId8" cstate="print">
                <a:extLst>
                  <a:ext uri="{28A0092B-C50C-407E-A947-70E740481C1C}">
                    <a14:useLocalDpi xmlns:a14="http://schemas.microsoft.com/office/drawing/2010/main" val="0"/>
                  </a:ext>
                </a:extLst>
              </a:blip>
              <a:srcRect l="12162" t="11460" r="20076" b="19718"/>
              <a:stretch/>
            </p:blipFill>
            <p:spPr>
              <a:xfrm>
                <a:off x="3886509" y="2583510"/>
                <a:ext cx="1562355" cy="1457355"/>
              </a:xfrm>
              <a:prstGeom prst="rect">
                <a:avLst/>
              </a:prstGeom>
            </p:spPr>
          </p:pic>
          <p:sp>
            <p:nvSpPr>
              <p:cNvPr id="226" name="TextBox 225">
                <a:extLst>
                  <a:ext uri="{FF2B5EF4-FFF2-40B4-BE49-F238E27FC236}">
                    <a16:creationId xmlns:a16="http://schemas.microsoft.com/office/drawing/2014/main" id="{71EBE950-9166-71A0-C8B1-CEAA40F39AAD}"/>
                  </a:ext>
                </a:extLst>
              </p:cNvPr>
              <p:cNvSpPr txBox="1"/>
              <p:nvPr/>
            </p:nvSpPr>
            <p:spPr>
              <a:xfrm>
                <a:off x="3831073" y="2594860"/>
                <a:ext cx="2013483" cy="455979"/>
              </a:xfrm>
              <a:prstGeom prst="rect">
                <a:avLst/>
              </a:prstGeom>
              <a:noFill/>
            </p:spPr>
            <p:txBody>
              <a:bodyPr wrap="square" rtlCol="1">
                <a:spAutoFit/>
              </a:bodyPr>
              <a:lstStyle/>
              <a:p>
                <a:r>
                  <a:rPr lang="en-US" sz="1400" b="1" dirty="0">
                    <a:solidFill>
                      <a:srgbClr val="FFC000"/>
                    </a:solidFill>
                    <a:latin typeface="+mn-lt"/>
                  </a:rPr>
                  <a:t>input wave</a:t>
                </a:r>
              </a:p>
            </p:txBody>
          </p:sp>
          <p:sp>
            <p:nvSpPr>
              <p:cNvPr id="227" name="Rectangle 226">
                <a:extLst>
                  <a:ext uri="{FF2B5EF4-FFF2-40B4-BE49-F238E27FC236}">
                    <a16:creationId xmlns:a16="http://schemas.microsoft.com/office/drawing/2014/main" id="{FB586627-DC01-D6E0-ACDE-1FBF4025C5B8}"/>
                  </a:ext>
                </a:extLst>
              </p:cNvPr>
              <p:cNvSpPr/>
              <p:nvPr/>
            </p:nvSpPr>
            <p:spPr>
              <a:xfrm>
                <a:off x="3898362" y="2673248"/>
                <a:ext cx="1415558" cy="137485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grpSp>
        <p:nvGrpSpPr>
          <p:cNvPr id="35" name="Group 34">
            <a:extLst>
              <a:ext uri="{FF2B5EF4-FFF2-40B4-BE49-F238E27FC236}">
                <a16:creationId xmlns:a16="http://schemas.microsoft.com/office/drawing/2014/main" id="{AE25B54E-0391-6557-EAEB-23173E0B110B}"/>
              </a:ext>
            </a:extLst>
          </p:cNvPr>
          <p:cNvGrpSpPr/>
          <p:nvPr/>
        </p:nvGrpSpPr>
        <p:grpSpPr>
          <a:xfrm>
            <a:off x="5277983" y="3321937"/>
            <a:ext cx="5478224" cy="849913"/>
            <a:chOff x="5277983" y="3321937"/>
            <a:chExt cx="5478224" cy="849913"/>
          </a:xfrm>
        </p:grpSpPr>
        <p:sp>
          <p:nvSpPr>
            <p:cNvPr id="31" name="Arrow: Curved Right 30">
              <a:extLst>
                <a:ext uri="{FF2B5EF4-FFF2-40B4-BE49-F238E27FC236}">
                  <a16:creationId xmlns:a16="http://schemas.microsoft.com/office/drawing/2014/main" id="{4238038B-28D2-C1AA-36E5-1D44B0B91E3B}"/>
                </a:ext>
              </a:extLst>
            </p:cNvPr>
            <p:cNvSpPr/>
            <p:nvPr/>
          </p:nvSpPr>
          <p:spPr>
            <a:xfrm rot="16200000">
              <a:off x="7702158" y="1018597"/>
              <a:ext cx="629874" cy="5478224"/>
            </a:xfrm>
            <a:prstGeom prst="curvedRightArrow">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28" name="TextBox 227">
                  <a:extLst>
                    <a:ext uri="{FF2B5EF4-FFF2-40B4-BE49-F238E27FC236}">
                      <a16:creationId xmlns:a16="http://schemas.microsoft.com/office/drawing/2014/main" id="{531617BA-AAB3-8D97-39AC-F9DD5153F77B}"/>
                    </a:ext>
                  </a:extLst>
                </p:cNvPr>
                <p:cNvSpPr txBox="1"/>
                <p:nvPr/>
              </p:nvSpPr>
              <p:spPr>
                <a:xfrm>
                  <a:off x="6764317" y="3321937"/>
                  <a:ext cx="3117453" cy="84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𝒊</m:t>
                            </m:r>
                          </m:sup>
                        </m:sSup>
                      </m:oMath>
                    </m:oMathPara>
                  </a14:m>
                  <a:endParaRPr lang="en-US" sz="6000" b="1" dirty="0">
                    <a:solidFill>
                      <a:schemeClr val="bg1"/>
                    </a:solidFill>
                  </a:endParaRPr>
                </a:p>
              </p:txBody>
            </p:sp>
          </mc:Choice>
          <mc:Fallback xmlns="">
            <p:sp>
              <p:nvSpPr>
                <p:cNvPr id="228" name="TextBox 227">
                  <a:extLst>
                    <a:ext uri="{FF2B5EF4-FFF2-40B4-BE49-F238E27FC236}">
                      <a16:creationId xmlns:a16="http://schemas.microsoft.com/office/drawing/2014/main" id="{531617BA-AAB3-8D97-39AC-F9DD5153F77B}"/>
                    </a:ext>
                  </a:extLst>
                </p:cNvPr>
                <p:cNvSpPr txBox="1">
                  <a:spLocks noRot="1" noChangeAspect="1" noMove="1" noResize="1" noEditPoints="1" noAdjustHandles="1" noChangeArrowheads="1" noChangeShapeType="1" noTextEdit="1"/>
                </p:cNvSpPr>
                <p:nvPr/>
              </p:nvSpPr>
              <p:spPr>
                <a:xfrm>
                  <a:off x="6764317" y="3321937"/>
                  <a:ext cx="3117453" cy="849913"/>
                </a:xfrm>
                <a:prstGeom prst="rect">
                  <a:avLst/>
                </a:prstGeom>
                <a:blipFill>
                  <a:blip r:embed="rId14"/>
                  <a:stretch>
                    <a:fillRect/>
                  </a:stretch>
                </a:blipFill>
              </p:spPr>
              <p:txBody>
                <a:bodyPr/>
                <a:lstStyle/>
                <a:p>
                  <a:r>
                    <a:rPr lang="en-US">
                      <a:noFill/>
                    </a:rPr>
                    <a:t> </a:t>
                  </a:r>
                </a:p>
              </p:txBody>
            </p:sp>
          </mc:Fallback>
        </mc:AlternateContent>
      </p:grpSp>
      <p:grpSp>
        <p:nvGrpSpPr>
          <p:cNvPr id="36" name="Group 35">
            <a:extLst>
              <a:ext uri="{FF2B5EF4-FFF2-40B4-BE49-F238E27FC236}">
                <a16:creationId xmlns:a16="http://schemas.microsoft.com/office/drawing/2014/main" id="{7EF678D2-4B80-31A0-162C-BA78413CE10B}"/>
              </a:ext>
            </a:extLst>
          </p:cNvPr>
          <p:cNvGrpSpPr/>
          <p:nvPr/>
        </p:nvGrpSpPr>
        <p:grpSpPr>
          <a:xfrm>
            <a:off x="8277402" y="4558856"/>
            <a:ext cx="3549401" cy="1194913"/>
            <a:chOff x="8277402" y="4558856"/>
            <a:chExt cx="3549401" cy="1194913"/>
          </a:xfrm>
        </p:grpSpPr>
        <p:sp>
          <p:nvSpPr>
            <p:cNvPr id="150" name="Arrow: Curved Right 149">
              <a:extLst>
                <a:ext uri="{FF2B5EF4-FFF2-40B4-BE49-F238E27FC236}">
                  <a16:creationId xmlns:a16="http://schemas.microsoft.com/office/drawing/2014/main" id="{8AA2CF8A-92C4-6853-A3D8-41F3272DC0BC}"/>
                </a:ext>
              </a:extLst>
            </p:cNvPr>
            <p:cNvSpPr/>
            <p:nvPr/>
          </p:nvSpPr>
          <p:spPr>
            <a:xfrm rot="14418340" flipV="1">
              <a:off x="9454678" y="3381580"/>
              <a:ext cx="629874" cy="2984426"/>
            </a:xfrm>
            <a:prstGeom prst="curvedRightArrow">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F6235C6F-DDBF-C3F8-FDF7-1BCCC8334ABA}"/>
                    </a:ext>
                  </a:extLst>
                </p:cNvPr>
                <p:cNvSpPr txBox="1"/>
                <p:nvPr/>
              </p:nvSpPr>
              <p:spPr>
                <a:xfrm>
                  <a:off x="8709350" y="4903856"/>
                  <a:ext cx="3117453" cy="84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1" i="1" smtClean="0">
                                <a:solidFill>
                                  <a:schemeClr val="bg1"/>
                                </a:solidFill>
                                <a:latin typeface="Cambria Math" panose="02040503050406030204" pitchFamily="18" charset="0"/>
                                <a:ea typeface="Cambria Math" panose="02040503050406030204" pitchFamily="18" charset="0"/>
                              </a:rPr>
                            </m:ctrlPr>
                          </m:sSupPr>
                          <m:e>
                            <m:r>
                              <a:rPr lang="en-US" sz="4800" b="1" i="1">
                                <a:solidFill>
                                  <a:schemeClr val="bg1"/>
                                </a:solidFill>
                                <a:latin typeface="Cambria Math" panose="02040503050406030204" pitchFamily="18" charset="0"/>
                                <a:ea typeface="Cambria Math" panose="02040503050406030204" pitchFamily="18" charset="0"/>
                              </a:rPr>
                              <m:t>𝓣</m:t>
                            </m:r>
                          </m:e>
                          <m:sup>
                            <m:r>
                              <a:rPr lang="en-US" sz="4800" b="1" i="1" smtClean="0">
                                <a:solidFill>
                                  <a:schemeClr val="bg1"/>
                                </a:solidFill>
                                <a:latin typeface="Cambria Math" panose="02040503050406030204" pitchFamily="18" charset="0"/>
                                <a:ea typeface="Cambria Math" panose="02040503050406030204" pitchFamily="18" charset="0"/>
                              </a:rPr>
                              <m:t>𝒐</m:t>
                            </m:r>
                          </m:sup>
                        </m:sSup>
                      </m:oMath>
                    </m:oMathPara>
                  </a14:m>
                  <a:endParaRPr lang="en-US" sz="6000" b="1" dirty="0">
                    <a:solidFill>
                      <a:schemeClr val="bg1"/>
                    </a:solidFill>
                  </a:endParaRPr>
                </a:p>
              </p:txBody>
            </p:sp>
          </mc:Choice>
          <mc:Fallback xmlns="">
            <p:sp>
              <p:nvSpPr>
                <p:cNvPr id="229" name="TextBox 228">
                  <a:extLst>
                    <a:ext uri="{FF2B5EF4-FFF2-40B4-BE49-F238E27FC236}">
                      <a16:creationId xmlns:a16="http://schemas.microsoft.com/office/drawing/2014/main" id="{F6235C6F-DDBF-C3F8-FDF7-1BCCC8334ABA}"/>
                    </a:ext>
                  </a:extLst>
                </p:cNvPr>
                <p:cNvSpPr txBox="1">
                  <a:spLocks noRot="1" noChangeAspect="1" noMove="1" noResize="1" noEditPoints="1" noAdjustHandles="1" noChangeArrowheads="1" noChangeShapeType="1" noTextEdit="1"/>
                </p:cNvSpPr>
                <p:nvPr/>
              </p:nvSpPr>
              <p:spPr>
                <a:xfrm>
                  <a:off x="8709350" y="4903856"/>
                  <a:ext cx="3117453" cy="849913"/>
                </a:xfrm>
                <a:prstGeom prst="rect">
                  <a:avLst/>
                </a:prstGeom>
                <a:blipFill>
                  <a:blip r:embed="rId15"/>
                  <a:stretch>
                    <a:fillRect/>
                  </a:stretch>
                </a:blipFill>
              </p:spPr>
              <p:txBody>
                <a:bodyPr/>
                <a:lstStyle/>
                <a:p>
                  <a:r>
                    <a:rPr lang="en-US">
                      <a:noFill/>
                    </a:rPr>
                    <a:t> </a:t>
                  </a:r>
                </a:p>
              </p:txBody>
            </p:sp>
          </mc:Fallback>
        </mc:AlternateContent>
      </p:grpSp>
      <p:sp>
        <p:nvSpPr>
          <p:cNvPr id="231" name="Oval 230">
            <a:extLst>
              <a:ext uri="{FF2B5EF4-FFF2-40B4-BE49-F238E27FC236}">
                <a16:creationId xmlns:a16="http://schemas.microsoft.com/office/drawing/2014/main" id="{12660CFB-8885-F600-D2C5-E9EB0DC4E507}"/>
              </a:ext>
            </a:extLst>
          </p:cNvPr>
          <p:cNvSpPr/>
          <p:nvPr/>
        </p:nvSpPr>
        <p:spPr>
          <a:xfrm rot="354646">
            <a:off x="13058978" y="3924844"/>
            <a:ext cx="3601475" cy="1640617"/>
          </a:xfrm>
          <a:prstGeom prst="ellipse">
            <a:avLst/>
          </a:prstGeom>
          <a:solidFill>
            <a:srgbClr val="FFFFCC"/>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Even with focus: output=speckle</a:t>
            </a:r>
          </a:p>
          <a:p>
            <a:pPr algn="ctr"/>
            <a:r>
              <a:rPr lang="en-US" sz="2000" b="1" dirty="0">
                <a:solidFill>
                  <a:schemeClr val="tx1"/>
                </a:solidFill>
                <a:sym typeface="Symbol" panose="05050102010706020507" pitchFamily="18" charset="2"/>
              </a:rPr>
              <a:t></a:t>
            </a:r>
            <a:r>
              <a:rPr lang="en-US" sz="2000" b="1" dirty="0">
                <a:solidFill>
                  <a:schemeClr val="tx1"/>
                </a:solidFill>
              </a:rPr>
              <a:t> How can we know we have focused?</a:t>
            </a:r>
          </a:p>
        </p:txBody>
      </p:sp>
      <p:grpSp>
        <p:nvGrpSpPr>
          <p:cNvPr id="45" name="Group 44">
            <a:extLst>
              <a:ext uri="{FF2B5EF4-FFF2-40B4-BE49-F238E27FC236}">
                <a16:creationId xmlns:a16="http://schemas.microsoft.com/office/drawing/2014/main" id="{8F5F0030-5A5A-C127-57ED-FBD1BC9C72C3}"/>
              </a:ext>
            </a:extLst>
          </p:cNvPr>
          <p:cNvGrpSpPr/>
          <p:nvPr/>
        </p:nvGrpSpPr>
        <p:grpSpPr>
          <a:xfrm rot="384325">
            <a:off x="3873747" y="5500046"/>
            <a:ext cx="4371679" cy="1309606"/>
            <a:chOff x="4456180" y="5405876"/>
            <a:chExt cx="4371679" cy="1309606"/>
          </a:xfrm>
        </p:grpSpPr>
        <p:sp>
          <p:nvSpPr>
            <p:cNvPr id="41" name="Oval 40">
              <a:extLst>
                <a:ext uri="{FF2B5EF4-FFF2-40B4-BE49-F238E27FC236}">
                  <a16:creationId xmlns:a16="http://schemas.microsoft.com/office/drawing/2014/main" id="{F7B25282-06E1-38DE-3FAC-79E4F972AF59}"/>
                </a:ext>
              </a:extLst>
            </p:cNvPr>
            <p:cNvSpPr/>
            <p:nvPr/>
          </p:nvSpPr>
          <p:spPr>
            <a:xfrm>
              <a:off x="4456180" y="5405876"/>
              <a:ext cx="4371679" cy="1309606"/>
            </a:xfrm>
            <a:prstGeom prst="ellipse">
              <a:avLst/>
            </a:prstGeom>
            <a:solidFill>
              <a:srgbClr val="FFFFCC"/>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535179D-6CC5-E386-35F8-E8D82959631B}"/>
                    </a:ext>
                  </a:extLst>
                </p:cNvPr>
                <p:cNvSpPr txBox="1"/>
                <p:nvPr/>
              </p:nvSpPr>
              <p:spPr>
                <a:xfrm>
                  <a:off x="4777656" y="5603440"/>
                  <a:ext cx="3822252" cy="1042080"/>
                </a:xfrm>
                <a:prstGeom prst="rect">
                  <a:avLst/>
                </a:prstGeom>
                <a:noFill/>
              </p:spPr>
              <p:txBody>
                <a:bodyPr wrap="square" rtlCol="0">
                  <a:spAutoFit/>
                </a:bodyPr>
                <a:lstStyle/>
                <a:p>
                  <a:r>
                    <a:rPr lang="en-US" sz="2400" b="1" dirty="0">
                      <a:latin typeface="+mn-lt"/>
                    </a:rPr>
                    <a:t>Phase conjugation principle</a:t>
                  </a:r>
                </a:p>
                <a:p>
                  <a:pPr/>
                  <a14:m>
                    <m:oMathPara xmlns:m="http://schemas.openxmlformats.org/officeDocument/2006/math">
                      <m:oMathParaPr>
                        <m:jc m:val="centerGroup"/>
                      </m:oMathParaPr>
                      <m:oMath xmlns:m="http://schemas.openxmlformats.org/officeDocument/2006/math">
                        <m:sSup>
                          <m:sSupPr>
                            <m:ctrlPr>
                              <a:rPr lang="en-US" sz="2800" b="1" i="1" smtClean="0">
                                <a:solidFill>
                                  <a:schemeClr val="tx1"/>
                                </a:solidFill>
                                <a:latin typeface="Cambria Math" panose="02040503050406030204" pitchFamily="18" charset="0"/>
                                <a:ea typeface="Cambria Math" panose="02040503050406030204" pitchFamily="18" charset="0"/>
                              </a:rPr>
                            </m:ctrlPr>
                          </m:sSupPr>
                          <m:e>
                            <m:r>
                              <a:rPr lang="en-US" sz="2800" b="1" i="1">
                                <a:solidFill>
                                  <a:schemeClr val="tx1"/>
                                </a:solidFill>
                                <a:latin typeface="Cambria Math" panose="02040503050406030204" pitchFamily="18" charset="0"/>
                                <a:ea typeface="Cambria Math" panose="02040503050406030204" pitchFamily="18" charset="0"/>
                              </a:rPr>
                              <m:t>𝓣</m:t>
                            </m:r>
                          </m:e>
                          <m:sup>
                            <m:r>
                              <a:rPr lang="en-US" sz="2800" b="1" i="1" smtClean="0">
                                <a:solidFill>
                                  <a:schemeClr val="tx1"/>
                                </a:solidFill>
                                <a:latin typeface="Cambria Math" panose="02040503050406030204" pitchFamily="18" charset="0"/>
                                <a:ea typeface="Cambria Math" panose="02040503050406030204" pitchFamily="18" charset="0"/>
                              </a:rPr>
                              <m:t>𝒐</m:t>
                            </m:r>
                          </m:sup>
                        </m:sSup>
                        <m:r>
                          <a:rPr lang="en-US" sz="2800" b="1" i="1" smtClean="0">
                            <a:solidFill>
                              <a:schemeClr val="tx1"/>
                            </a:solidFill>
                            <a:latin typeface="Cambria Math" panose="02040503050406030204" pitchFamily="18" charset="0"/>
                            <a:ea typeface="Cambria Math" panose="02040503050406030204" pitchFamily="18" charset="0"/>
                          </a:rPr>
                          <m:t>=</m:t>
                        </m:r>
                        <m:sSup>
                          <m:sSupPr>
                            <m:ctrlPr>
                              <a:rPr lang="en-US" sz="2800" b="1" i="1" smtClean="0">
                                <a:solidFill>
                                  <a:schemeClr val="tx1"/>
                                </a:solidFill>
                                <a:latin typeface="Cambria Math" panose="02040503050406030204" pitchFamily="18" charset="0"/>
                                <a:ea typeface="Cambria Math" panose="02040503050406030204" pitchFamily="18" charset="0"/>
                              </a:rPr>
                            </m:ctrlPr>
                          </m:sSupPr>
                          <m:e>
                            <m:d>
                              <m:dPr>
                                <m:ctrlPr>
                                  <a:rPr lang="en-US" sz="2800" b="1" i="1" smtClean="0">
                                    <a:solidFill>
                                      <a:schemeClr val="tx1"/>
                                    </a:solidFill>
                                    <a:latin typeface="Cambria Math" panose="02040503050406030204" pitchFamily="18" charset="0"/>
                                    <a:ea typeface="Cambria Math" panose="02040503050406030204" pitchFamily="18" charset="0"/>
                                  </a:rPr>
                                </m:ctrlPr>
                              </m:dPr>
                              <m:e>
                                <m:sSup>
                                  <m:sSupPr>
                                    <m:ctrlPr>
                                      <a:rPr lang="en-US" sz="2800" b="1" i="1">
                                        <a:latin typeface="Cambria Math" panose="02040503050406030204" pitchFamily="18" charset="0"/>
                                        <a:ea typeface="Cambria Math" panose="02040503050406030204" pitchFamily="18" charset="0"/>
                                      </a:rPr>
                                    </m:ctrlPr>
                                  </m:sSupPr>
                                  <m:e>
                                    <m:r>
                                      <a:rPr lang="en-US" sz="2800" b="1" i="1">
                                        <a:latin typeface="Cambria Math" panose="02040503050406030204" pitchFamily="18" charset="0"/>
                                        <a:ea typeface="Cambria Math" panose="02040503050406030204" pitchFamily="18" charset="0"/>
                                      </a:rPr>
                                      <m:t>𝓣</m:t>
                                    </m:r>
                                  </m:e>
                                  <m:sup>
                                    <m:r>
                                      <a:rPr lang="en-US" sz="2800" b="1" i="1">
                                        <a:latin typeface="Cambria Math" panose="02040503050406030204" pitchFamily="18" charset="0"/>
                                        <a:ea typeface="Cambria Math" panose="02040503050406030204" pitchFamily="18" charset="0"/>
                                      </a:rPr>
                                      <m:t>𝒊</m:t>
                                    </m:r>
                                  </m:sup>
                                </m:sSup>
                              </m:e>
                            </m:d>
                          </m:e>
                          <m:sup>
                            <m:r>
                              <a:rPr lang="en-US" sz="2800" b="1" i="1" smtClean="0">
                                <a:solidFill>
                                  <a:schemeClr val="tx1"/>
                                </a:solidFill>
                                <a:latin typeface="Cambria Math" panose="02040503050406030204" pitchFamily="18" charset="0"/>
                                <a:ea typeface="Cambria Math" panose="02040503050406030204" pitchFamily="18" charset="0"/>
                              </a:rPr>
                              <m:t>𝑻</m:t>
                            </m:r>
                          </m:sup>
                        </m:sSup>
                      </m:oMath>
                    </m:oMathPara>
                  </a14:m>
                  <a:endParaRPr lang="en-US" sz="2800" dirty="0">
                    <a:latin typeface="+mn-lt"/>
                  </a:endParaRPr>
                </a:p>
              </p:txBody>
            </p:sp>
          </mc:Choice>
          <mc:Fallback xmlns="">
            <p:sp>
              <p:nvSpPr>
                <p:cNvPr id="40" name="TextBox 39">
                  <a:extLst>
                    <a:ext uri="{FF2B5EF4-FFF2-40B4-BE49-F238E27FC236}">
                      <a16:creationId xmlns:a16="http://schemas.microsoft.com/office/drawing/2014/main" id="{D535179D-6CC5-E386-35F8-E8D82959631B}"/>
                    </a:ext>
                  </a:extLst>
                </p:cNvPr>
                <p:cNvSpPr txBox="1">
                  <a:spLocks noRot="1" noChangeAspect="1" noMove="1" noResize="1" noEditPoints="1" noAdjustHandles="1" noChangeArrowheads="1" noChangeShapeType="1" noTextEdit="1"/>
                </p:cNvSpPr>
                <p:nvPr/>
              </p:nvSpPr>
              <p:spPr>
                <a:xfrm>
                  <a:off x="4777656" y="5603440"/>
                  <a:ext cx="3822252" cy="1042080"/>
                </a:xfrm>
                <a:prstGeom prst="rect">
                  <a:avLst/>
                </a:prstGeom>
                <a:blipFill>
                  <a:blip r:embed="rId16"/>
                  <a:stretch>
                    <a:fillRect l="-1089" t="-3734"/>
                  </a:stretch>
                </a:blipFill>
              </p:spPr>
              <p:txBody>
                <a:bodyPr/>
                <a:lstStyle/>
                <a:p>
                  <a:r>
                    <a:rPr lang="en-US">
                      <a:noFill/>
                    </a:rPr>
                    <a:t> </a:t>
                  </a:r>
                </a:p>
              </p:txBody>
            </p:sp>
          </mc:Fallback>
        </mc:AlternateContent>
      </p:grpSp>
      <p:grpSp>
        <p:nvGrpSpPr>
          <p:cNvPr id="232" name="Group 231">
            <a:extLst>
              <a:ext uri="{FF2B5EF4-FFF2-40B4-BE49-F238E27FC236}">
                <a16:creationId xmlns:a16="http://schemas.microsoft.com/office/drawing/2014/main" id="{85A17DB0-4201-72F1-0CB5-DC2B96562006}"/>
              </a:ext>
            </a:extLst>
          </p:cNvPr>
          <p:cNvGrpSpPr/>
          <p:nvPr/>
        </p:nvGrpSpPr>
        <p:grpSpPr>
          <a:xfrm>
            <a:off x="9819940" y="1383286"/>
            <a:ext cx="588455" cy="869962"/>
            <a:chOff x="9254628" y="3026530"/>
            <a:chExt cx="679824" cy="525773"/>
          </a:xfrm>
          <a:effectLst>
            <a:glow rad="63500">
              <a:schemeClr val="accent6">
                <a:satMod val="175000"/>
                <a:alpha val="40000"/>
              </a:schemeClr>
            </a:glow>
          </a:effectLst>
        </p:grpSpPr>
        <p:sp>
          <p:nvSpPr>
            <p:cNvPr id="233" name="Freeform: Shape 232">
              <a:extLst>
                <a:ext uri="{FF2B5EF4-FFF2-40B4-BE49-F238E27FC236}">
                  <a16:creationId xmlns:a16="http://schemas.microsoft.com/office/drawing/2014/main" id="{5D63475B-1363-CC1E-2CF0-AB0480E4D60A}"/>
                </a:ext>
              </a:extLst>
            </p:cNvPr>
            <p:cNvSpPr/>
            <p:nvPr/>
          </p:nvSpPr>
          <p:spPr>
            <a:xfrm rot="15859582">
              <a:off x="9134818" y="3178050"/>
              <a:ext cx="462044" cy="222423"/>
            </a:xfrm>
            <a:custGeom>
              <a:avLst/>
              <a:gdLst>
                <a:gd name="connsiteX0" fmla="*/ 0 w 1315720"/>
                <a:gd name="connsiteY0" fmla="*/ 0 h 233680"/>
                <a:gd name="connsiteX1" fmla="*/ 25400 w 1315720"/>
                <a:gd name="connsiteY1" fmla="*/ 5080 h 233680"/>
                <a:gd name="connsiteX2" fmla="*/ 111760 w 1315720"/>
                <a:gd name="connsiteY2" fmla="*/ 96520 h 233680"/>
                <a:gd name="connsiteX3" fmla="*/ 157480 w 1315720"/>
                <a:gd name="connsiteY3" fmla="*/ 152400 h 233680"/>
                <a:gd name="connsiteX4" fmla="*/ 228600 w 1315720"/>
                <a:gd name="connsiteY4" fmla="*/ 111760 h 233680"/>
                <a:gd name="connsiteX5" fmla="*/ 264160 w 1315720"/>
                <a:gd name="connsiteY5" fmla="*/ 81280 h 233680"/>
                <a:gd name="connsiteX6" fmla="*/ 284480 w 1315720"/>
                <a:gd name="connsiteY6" fmla="*/ 121920 h 233680"/>
                <a:gd name="connsiteX7" fmla="*/ 381000 w 1315720"/>
                <a:gd name="connsiteY7" fmla="*/ 152400 h 233680"/>
                <a:gd name="connsiteX8" fmla="*/ 406400 w 1315720"/>
                <a:gd name="connsiteY8" fmla="*/ 147320 h 233680"/>
                <a:gd name="connsiteX9" fmla="*/ 477520 w 1315720"/>
                <a:gd name="connsiteY9" fmla="*/ 91440 h 233680"/>
                <a:gd name="connsiteX10" fmla="*/ 523240 w 1315720"/>
                <a:gd name="connsiteY10" fmla="*/ 132080 h 233680"/>
                <a:gd name="connsiteX11" fmla="*/ 584200 w 1315720"/>
                <a:gd name="connsiteY11" fmla="*/ 193040 h 233680"/>
                <a:gd name="connsiteX12" fmla="*/ 701040 w 1315720"/>
                <a:gd name="connsiteY12" fmla="*/ 233680 h 233680"/>
                <a:gd name="connsiteX13" fmla="*/ 751840 w 1315720"/>
                <a:gd name="connsiteY13" fmla="*/ 218440 h 233680"/>
                <a:gd name="connsiteX14" fmla="*/ 858520 w 1315720"/>
                <a:gd name="connsiteY14" fmla="*/ 152400 h 233680"/>
                <a:gd name="connsiteX15" fmla="*/ 975360 w 1315720"/>
                <a:gd name="connsiteY15" fmla="*/ 60960 h 233680"/>
                <a:gd name="connsiteX16" fmla="*/ 1056640 w 1315720"/>
                <a:gd name="connsiteY16" fmla="*/ 111760 h 233680"/>
                <a:gd name="connsiteX17" fmla="*/ 1097280 w 1315720"/>
                <a:gd name="connsiteY17" fmla="*/ 157480 h 233680"/>
                <a:gd name="connsiteX18" fmla="*/ 1137920 w 1315720"/>
                <a:gd name="connsiteY18" fmla="*/ 187960 h 233680"/>
                <a:gd name="connsiteX19" fmla="*/ 1234440 w 1315720"/>
                <a:gd name="connsiteY19" fmla="*/ 121920 h 233680"/>
                <a:gd name="connsiteX20" fmla="*/ 1280160 w 1315720"/>
                <a:gd name="connsiteY20" fmla="*/ 76200 h 233680"/>
                <a:gd name="connsiteX21" fmla="*/ 1300480 w 1315720"/>
                <a:gd name="connsiteY21" fmla="*/ 60960 h 233680"/>
                <a:gd name="connsiteX22" fmla="*/ 1315720 w 1315720"/>
                <a:gd name="connsiteY22" fmla="*/ 50800 h 2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5720" h="233680">
                  <a:moveTo>
                    <a:pt x="0" y="0"/>
                  </a:moveTo>
                  <a:cubicBezTo>
                    <a:pt x="8467" y="1693"/>
                    <a:pt x="18078" y="504"/>
                    <a:pt x="25400" y="5080"/>
                  </a:cubicBezTo>
                  <a:cubicBezTo>
                    <a:pt x="89901" y="45393"/>
                    <a:pt x="72158" y="43718"/>
                    <a:pt x="111760" y="96520"/>
                  </a:cubicBezTo>
                  <a:cubicBezTo>
                    <a:pt x="126200" y="115773"/>
                    <a:pt x="142240" y="133773"/>
                    <a:pt x="157480" y="152400"/>
                  </a:cubicBezTo>
                  <a:cubicBezTo>
                    <a:pt x="181187" y="138853"/>
                    <a:pt x="205882" y="126906"/>
                    <a:pt x="228600" y="111760"/>
                  </a:cubicBezTo>
                  <a:cubicBezTo>
                    <a:pt x="241590" y="103100"/>
                    <a:pt x="248800" y="78487"/>
                    <a:pt x="264160" y="81280"/>
                  </a:cubicBezTo>
                  <a:cubicBezTo>
                    <a:pt x="279061" y="83989"/>
                    <a:pt x="271543" y="114045"/>
                    <a:pt x="284480" y="121920"/>
                  </a:cubicBezTo>
                  <a:cubicBezTo>
                    <a:pt x="313300" y="139463"/>
                    <a:pt x="348827" y="142240"/>
                    <a:pt x="381000" y="152400"/>
                  </a:cubicBezTo>
                  <a:cubicBezTo>
                    <a:pt x="389467" y="150707"/>
                    <a:pt x="399437" y="152426"/>
                    <a:pt x="406400" y="147320"/>
                  </a:cubicBezTo>
                  <a:cubicBezTo>
                    <a:pt x="492888" y="83895"/>
                    <a:pt x="425002" y="104569"/>
                    <a:pt x="477520" y="91440"/>
                  </a:cubicBezTo>
                  <a:cubicBezTo>
                    <a:pt x="492760" y="104987"/>
                    <a:pt x="508475" y="118018"/>
                    <a:pt x="523240" y="132080"/>
                  </a:cubicBezTo>
                  <a:cubicBezTo>
                    <a:pt x="544049" y="151898"/>
                    <a:pt x="560959" y="176138"/>
                    <a:pt x="584200" y="193040"/>
                  </a:cubicBezTo>
                  <a:cubicBezTo>
                    <a:pt x="600081" y="204590"/>
                    <a:pt x="688673" y="229875"/>
                    <a:pt x="701040" y="233680"/>
                  </a:cubicBezTo>
                  <a:cubicBezTo>
                    <a:pt x="717973" y="228600"/>
                    <a:pt x="736808" y="227745"/>
                    <a:pt x="751840" y="218440"/>
                  </a:cubicBezTo>
                  <a:cubicBezTo>
                    <a:pt x="883493" y="136940"/>
                    <a:pt x="739580" y="188082"/>
                    <a:pt x="858520" y="152400"/>
                  </a:cubicBezTo>
                  <a:cubicBezTo>
                    <a:pt x="960833" y="66242"/>
                    <a:pt x="917419" y="89930"/>
                    <a:pt x="975360" y="60960"/>
                  </a:cubicBezTo>
                  <a:cubicBezTo>
                    <a:pt x="1002453" y="77893"/>
                    <a:pt x="1031590" y="91929"/>
                    <a:pt x="1056640" y="111760"/>
                  </a:cubicBezTo>
                  <a:cubicBezTo>
                    <a:pt x="1072627" y="124416"/>
                    <a:pt x="1082404" y="143534"/>
                    <a:pt x="1097280" y="157480"/>
                  </a:cubicBezTo>
                  <a:cubicBezTo>
                    <a:pt x="1109633" y="169061"/>
                    <a:pt x="1124373" y="177800"/>
                    <a:pt x="1137920" y="187960"/>
                  </a:cubicBezTo>
                  <a:cubicBezTo>
                    <a:pt x="1181158" y="162017"/>
                    <a:pt x="1196712" y="155456"/>
                    <a:pt x="1234440" y="121920"/>
                  </a:cubicBezTo>
                  <a:cubicBezTo>
                    <a:pt x="1250549" y="107601"/>
                    <a:pt x="1262918" y="89132"/>
                    <a:pt x="1280160" y="76200"/>
                  </a:cubicBezTo>
                  <a:cubicBezTo>
                    <a:pt x="1286933" y="71120"/>
                    <a:pt x="1293590" y="65881"/>
                    <a:pt x="1300480" y="60960"/>
                  </a:cubicBezTo>
                  <a:cubicBezTo>
                    <a:pt x="1305448" y="57411"/>
                    <a:pt x="1315720" y="50800"/>
                    <a:pt x="1315720" y="5080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34" name="Freeform: Shape 233">
              <a:extLst>
                <a:ext uri="{FF2B5EF4-FFF2-40B4-BE49-F238E27FC236}">
                  <a16:creationId xmlns:a16="http://schemas.microsoft.com/office/drawing/2014/main" id="{24E9A522-E33D-055F-ED37-A313C4B535EA}"/>
                </a:ext>
              </a:extLst>
            </p:cNvPr>
            <p:cNvSpPr/>
            <p:nvPr/>
          </p:nvSpPr>
          <p:spPr>
            <a:xfrm rot="4500102">
              <a:off x="9356182" y="3175936"/>
              <a:ext cx="479725" cy="180914"/>
            </a:xfrm>
            <a:custGeom>
              <a:avLst/>
              <a:gdLst>
                <a:gd name="connsiteX0" fmla="*/ 0 w 1300480"/>
                <a:gd name="connsiteY0" fmla="*/ 118952 h 190072"/>
                <a:gd name="connsiteX1" fmla="*/ 157480 w 1300480"/>
                <a:gd name="connsiteY1" fmla="*/ 17352 h 190072"/>
                <a:gd name="connsiteX2" fmla="*/ 213360 w 1300480"/>
                <a:gd name="connsiteY2" fmla="*/ 2112 h 190072"/>
                <a:gd name="connsiteX3" fmla="*/ 269240 w 1300480"/>
                <a:gd name="connsiteY3" fmla="*/ 63072 h 190072"/>
                <a:gd name="connsiteX4" fmla="*/ 314960 w 1300480"/>
                <a:gd name="connsiteY4" fmla="*/ 98632 h 190072"/>
                <a:gd name="connsiteX5" fmla="*/ 619760 w 1300480"/>
                <a:gd name="connsiteY5" fmla="*/ 42752 h 190072"/>
                <a:gd name="connsiteX6" fmla="*/ 762000 w 1300480"/>
                <a:gd name="connsiteY6" fmla="*/ 144352 h 190072"/>
                <a:gd name="connsiteX7" fmla="*/ 848360 w 1300480"/>
                <a:gd name="connsiteY7" fmla="*/ 190072 h 190072"/>
                <a:gd name="connsiteX8" fmla="*/ 904240 w 1300480"/>
                <a:gd name="connsiteY8" fmla="*/ 179912 h 190072"/>
                <a:gd name="connsiteX9" fmla="*/ 1071880 w 1300480"/>
                <a:gd name="connsiteY9" fmla="*/ 118952 h 190072"/>
                <a:gd name="connsiteX10" fmla="*/ 1102360 w 1300480"/>
                <a:gd name="connsiteY10" fmla="*/ 129112 h 190072"/>
                <a:gd name="connsiteX11" fmla="*/ 1137920 w 1300480"/>
                <a:gd name="connsiteY11" fmla="*/ 149432 h 190072"/>
                <a:gd name="connsiteX12" fmla="*/ 1188720 w 1300480"/>
                <a:gd name="connsiteY12" fmla="*/ 164672 h 190072"/>
                <a:gd name="connsiteX13" fmla="*/ 1244600 w 1300480"/>
                <a:gd name="connsiteY13" fmla="*/ 118952 h 190072"/>
                <a:gd name="connsiteX14" fmla="*/ 1300480 w 1300480"/>
                <a:gd name="connsiteY14" fmla="*/ 63072 h 19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480" h="190072">
                  <a:moveTo>
                    <a:pt x="0" y="118952"/>
                  </a:moveTo>
                  <a:cubicBezTo>
                    <a:pt x="52493" y="85085"/>
                    <a:pt x="102688" y="47357"/>
                    <a:pt x="157480" y="17352"/>
                  </a:cubicBezTo>
                  <a:cubicBezTo>
                    <a:pt x="174414" y="8079"/>
                    <a:pt x="195490" y="-5198"/>
                    <a:pt x="213360" y="2112"/>
                  </a:cubicBezTo>
                  <a:cubicBezTo>
                    <a:pt x="238873" y="12549"/>
                    <a:pt x="249255" y="44086"/>
                    <a:pt x="269240" y="63072"/>
                  </a:cubicBezTo>
                  <a:cubicBezTo>
                    <a:pt x="283238" y="76370"/>
                    <a:pt x="299720" y="86779"/>
                    <a:pt x="314960" y="98632"/>
                  </a:cubicBezTo>
                  <a:cubicBezTo>
                    <a:pt x="415299" y="58496"/>
                    <a:pt x="499973" y="12805"/>
                    <a:pt x="619760" y="42752"/>
                  </a:cubicBezTo>
                  <a:cubicBezTo>
                    <a:pt x="676287" y="56884"/>
                    <a:pt x="710505" y="117090"/>
                    <a:pt x="762000" y="144352"/>
                  </a:cubicBezTo>
                  <a:lnTo>
                    <a:pt x="848360" y="190072"/>
                  </a:lnTo>
                  <a:cubicBezTo>
                    <a:pt x="866987" y="186685"/>
                    <a:pt x="886336" y="186066"/>
                    <a:pt x="904240" y="179912"/>
                  </a:cubicBezTo>
                  <a:cubicBezTo>
                    <a:pt x="1144110" y="97457"/>
                    <a:pt x="911702" y="158997"/>
                    <a:pt x="1071880" y="118952"/>
                  </a:cubicBezTo>
                  <a:cubicBezTo>
                    <a:pt x="1082040" y="122339"/>
                    <a:pt x="1092636" y="124624"/>
                    <a:pt x="1102360" y="129112"/>
                  </a:cubicBezTo>
                  <a:cubicBezTo>
                    <a:pt x="1114756" y="134833"/>
                    <a:pt x="1125296" y="144234"/>
                    <a:pt x="1137920" y="149432"/>
                  </a:cubicBezTo>
                  <a:cubicBezTo>
                    <a:pt x="1154267" y="156163"/>
                    <a:pt x="1171787" y="159592"/>
                    <a:pt x="1188720" y="164672"/>
                  </a:cubicBezTo>
                  <a:cubicBezTo>
                    <a:pt x="1207347" y="149432"/>
                    <a:pt x="1227172" y="135550"/>
                    <a:pt x="1244600" y="118952"/>
                  </a:cubicBezTo>
                  <a:cubicBezTo>
                    <a:pt x="1304590" y="61819"/>
                    <a:pt x="1269685" y="63072"/>
                    <a:pt x="1300480" y="63072"/>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35" name="Freeform: Shape 234">
              <a:extLst>
                <a:ext uri="{FF2B5EF4-FFF2-40B4-BE49-F238E27FC236}">
                  <a16:creationId xmlns:a16="http://schemas.microsoft.com/office/drawing/2014/main" id="{88B6FC66-9AA1-C154-E0A6-AE4A36CC42D9}"/>
                </a:ext>
              </a:extLst>
            </p:cNvPr>
            <p:cNvSpPr/>
            <p:nvPr/>
          </p:nvSpPr>
          <p:spPr>
            <a:xfrm rot="5400000">
              <a:off x="9570198" y="3188048"/>
              <a:ext cx="500190" cy="228319"/>
            </a:xfrm>
            <a:custGeom>
              <a:avLst/>
              <a:gdLst>
                <a:gd name="connsiteX0" fmla="*/ 0 w 1503680"/>
                <a:gd name="connsiteY0" fmla="*/ 147320 h 239876"/>
                <a:gd name="connsiteX1" fmla="*/ 162560 w 1503680"/>
                <a:gd name="connsiteY1" fmla="*/ 20320 h 239876"/>
                <a:gd name="connsiteX2" fmla="*/ 187960 w 1503680"/>
                <a:gd name="connsiteY2" fmla="*/ 66040 h 239876"/>
                <a:gd name="connsiteX3" fmla="*/ 254000 w 1503680"/>
                <a:gd name="connsiteY3" fmla="*/ 172720 h 239876"/>
                <a:gd name="connsiteX4" fmla="*/ 553720 w 1503680"/>
                <a:gd name="connsiteY4" fmla="*/ 66040 h 239876"/>
                <a:gd name="connsiteX5" fmla="*/ 650240 w 1503680"/>
                <a:gd name="connsiteY5" fmla="*/ 182880 h 239876"/>
                <a:gd name="connsiteX6" fmla="*/ 695960 w 1503680"/>
                <a:gd name="connsiteY6" fmla="*/ 193040 h 239876"/>
                <a:gd name="connsiteX7" fmla="*/ 873760 w 1503680"/>
                <a:gd name="connsiteY7" fmla="*/ 96520 h 239876"/>
                <a:gd name="connsiteX8" fmla="*/ 909320 w 1503680"/>
                <a:gd name="connsiteY8" fmla="*/ 121920 h 239876"/>
                <a:gd name="connsiteX9" fmla="*/ 975360 w 1503680"/>
                <a:gd name="connsiteY9" fmla="*/ 223520 h 239876"/>
                <a:gd name="connsiteX10" fmla="*/ 995680 w 1503680"/>
                <a:gd name="connsiteY10" fmla="*/ 238760 h 239876"/>
                <a:gd name="connsiteX11" fmla="*/ 1198880 w 1503680"/>
                <a:gd name="connsiteY11" fmla="*/ 55880 h 239876"/>
                <a:gd name="connsiteX12" fmla="*/ 1270000 w 1503680"/>
                <a:gd name="connsiteY12" fmla="*/ 0 h 239876"/>
                <a:gd name="connsiteX13" fmla="*/ 1315720 w 1503680"/>
                <a:gd name="connsiteY13" fmla="*/ 86360 h 239876"/>
                <a:gd name="connsiteX14" fmla="*/ 1356360 w 1503680"/>
                <a:gd name="connsiteY14" fmla="*/ 167640 h 239876"/>
                <a:gd name="connsiteX15" fmla="*/ 1447800 w 1503680"/>
                <a:gd name="connsiteY15" fmla="*/ 208280 h 239876"/>
                <a:gd name="connsiteX16" fmla="*/ 1503680 w 1503680"/>
                <a:gd name="connsiteY16" fmla="*/ 218440 h 23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3680" h="239876">
                  <a:moveTo>
                    <a:pt x="0" y="147320"/>
                  </a:moveTo>
                  <a:cubicBezTo>
                    <a:pt x="54187" y="104987"/>
                    <a:pt x="99446" y="47613"/>
                    <a:pt x="162560" y="20320"/>
                  </a:cubicBezTo>
                  <a:cubicBezTo>
                    <a:pt x="178562" y="13400"/>
                    <a:pt x="180163" y="50447"/>
                    <a:pt x="187960" y="66040"/>
                  </a:cubicBezTo>
                  <a:cubicBezTo>
                    <a:pt x="240549" y="171217"/>
                    <a:pt x="201067" y="146253"/>
                    <a:pt x="254000" y="172720"/>
                  </a:cubicBezTo>
                  <a:cubicBezTo>
                    <a:pt x="363236" y="94695"/>
                    <a:pt x="392728" y="49612"/>
                    <a:pt x="553720" y="66040"/>
                  </a:cubicBezTo>
                  <a:cubicBezTo>
                    <a:pt x="591707" y="69916"/>
                    <a:pt x="627587" y="164224"/>
                    <a:pt x="650240" y="182880"/>
                  </a:cubicBezTo>
                  <a:cubicBezTo>
                    <a:pt x="662291" y="192805"/>
                    <a:pt x="680720" y="189653"/>
                    <a:pt x="695960" y="193040"/>
                  </a:cubicBezTo>
                  <a:cubicBezTo>
                    <a:pt x="733647" y="167915"/>
                    <a:pt x="821221" y="100898"/>
                    <a:pt x="873760" y="96520"/>
                  </a:cubicBezTo>
                  <a:cubicBezTo>
                    <a:pt x="888276" y="95310"/>
                    <a:pt x="897467" y="113453"/>
                    <a:pt x="909320" y="121920"/>
                  </a:cubicBezTo>
                  <a:cubicBezTo>
                    <a:pt x="931333" y="155787"/>
                    <a:pt x="951351" y="191037"/>
                    <a:pt x="975360" y="223520"/>
                  </a:cubicBezTo>
                  <a:cubicBezTo>
                    <a:pt x="980393" y="230329"/>
                    <a:pt x="988907" y="243840"/>
                    <a:pt x="995680" y="238760"/>
                  </a:cubicBezTo>
                  <a:cubicBezTo>
                    <a:pt x="1068581" y="184084"/>
                    <a:pt x="1130143" y="115706"/>
                    <a:pt x="1198880" y="55880"/>
                  </a:cubicBezTo>
                  <a:cubicBezTo>
                    <a:pt x="1221621" y="36086"/>
                    <a:pt x="1246293" y="18627"/>
                    <a:pt x="1270000" y="0"/>
                  </a:cubicBezTo>
                  <a:cubicBezTo>
                    <a:pt x="1285240" y="28787"/>
                    <a:pt x="1302070" y="56786"/>
                    <a:pt x="1315720" y="86360"/>
                  </a:cubicBezTo>
                  <a:cubicBezTo>
                    <a:pt x="1327570" y="112036"/>
                    <a:pt x="1328873" y="149714"/>
                    <a:pt x="1356360" y="167640"/>
                  </a:cubicBezTo>
                  <a:cubicBezTo>
                    <a:pt x="1384298" y="185861"/>
                    <a:pt x="1416267" y="197407"/>
                    <a:pt x="1447800" y="208280"/>
                  </a:cubicBezTo>
                  <a:cubicBezTo>
                    <a:pt x="1465698" y="214452"/>
                    <a:pt x="1485053" y="215053"/>
                    <a:pt x="1503680" y="21844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grpSp>
      <p:grpSp>
        <p:nvGrpSpPr>
          <p:cNvPr id="27" name="Group 26">
            <a:extLst>
              <a:ext uri="{FF2B5EF4-FFF2-40B4-BE49-F238E27FC236}">
                <a16:creationId xmlns:a16="http://schemas.microsoft.com/office/drawing/2014/main" id="{A8BB5D29-37A5-92F1-2B87-D67BEE781C94}"/>
              </a:ext>
            </a:extLst>
          </p:cNvPr>
          <p:cNvGrpSpPr/>
          <p:nvPr/>
        </p:nvGrpSpPr>
        <p:grpSpPr>
          <a:xfrm>
            <a:off x="10499571" y="-354946"/>
            <a:ext cx="307777" cy="3762993"/>
            <a:chOff x="10499571" y="-354946"/>
            <a:chExt cx="307777" cy="3762993"/>
          </a:xfrm>
        </p:grpSpPr>
        <p:cxnSp>
          <p:nvCxnSpPr>
            <p:cNvPr id="26" name="Straight Connector 25">
              <a:extLst>
                <a:ext uri="{FF2B5EF4-FFF2-40B4-BE49-F238E27FC236}">
                  <a16:creationId xmlns:a16="http://schemas.microsoft.com/office/drawing/2014/main" id="{8AECFCED-C673-4D0B-977F-7620A8897D43}"/>
                </a:ext>
              </a:extLst>
            </p:cNvPr>
            <p:cNvCxnSpPr>
              <a:cxnSpLocks/>
            </p:cNvCxnSpPr>
            <p:nvPr/>
          </p:nvCxnSpPr>
          <p:spPr>
            <a:xfrm>
              <a:off x="10539576" y="655829"/>
              <a:ext cx="0" cy="2752218"/>
            </a:xfrm>
            <a:prstGeom prst="line">
              <a:avLst/>
            </a:prstGeom>
            <a:ln w="57150">
              <a:solidFill>
                <a:srgbClr val="FFFF99"/>
              </a:solidFill>
              <a:prstDash val="dash"/>
            </a:ln>
          </p:spPr>
          <p:style>
            <a:lnRef idx="1">
              <a:schemeClr val="accent1"/>
            </a:lnRef>
            <a:fillRef idx="0">
              <a:schemeClr val="accent1"/>
            </a:fillRef>
            <a:effectRef idx="0">
              <a:schemeClr val="accent1"/>
            </a:effectRef>
            <a:fontRef idx="minor">
              <a:schemeClr val="tx1"/>
            </a:fontRef>
          </p:style>
        </p:cxnSp>
        <p:sp>
          <p:nvSpPr>
            <p:cNvPr id="217" name="TextBox 216">
              <a:extLst>
                <a:ext uri="{FF2B5EF4-FFF2-40B4-BE49-F238E27FC236}">
                  <a16:creationId xmlns:a16="http://schemas.microsoft.com/office/drawing/2014/main" id="{8430B6A7-2552-5EFA-C887-A870B301E2DF}"/>
                </a:ext>
              </a:extLst>
            </p:cNvPr>
            <p:cNvSpPr txBox="1"/>
            <p:nvPr/>
          </p:nvSpPr>
          <p:spPr>
            <a:xfrm rot="16200000">
              <a:off x="9818279" y="326346"/>
              <a:ext cx="1670361" cy="307777"/>
            </a:xfrm>
            <a:prstGeom prst="rect">
              <a:avLst/>
            </a:prstGeom>
            <a:noFill/>
          </p:spPr>
          <p:txBody>
            <a:bodyPr wrap="square" rtlCol="1">
              <a:spAutoFit/>
            </a:bodyPr>
            <a:lstStyle/>
            <a:p>
              <a:r>
                <a:rPr lang="en-US" sz="1400" b="1" dirty="0">
                  <a:solidFill>
                    <a:srgbClr val="FFFF99"/>
                  </a:solidFill>
                </a:rPr>
                <a:t> back-plane</a:t>
              </a:r>
            </a:p>
          </p:txBody>
        </p:sp>
      </p:grpSp>
      <p:pic>
        <p:nvPicPr>
          <p:cNvPr id="218" name="Picture 217">
            <a:extLst>
              <a:ext uri="{FF2B5EF4-FFF2-40B4-BE49-F238E27FC236}">
                <a16:creationId xmlns:a16="http://schemas.microsoft.com/office/drawing/2014/main" id="{411B25C2-18AC-DEC8-A9D2-021DCF9CD009}"/>
              </a:ext>
            </a:extLst>
          </p:cNvPr>
          <p:cNvPicPr>
            <a:picLocks noChangeAspect="1"/>
          </p:cNvPicPr>
          <p:nvPr/>
        </p:nvPicPr>
        <p:blipFill rotWithShape="1">
          <a:blip r:embed="rId6"/>
          <a:srcRect l="27703" t="30505" r="20793" b="16808"/>
          <a:stretch/>
        </p:blipFill>
        <p:spPr>
          <a:xfrm>
            <a:off x="1540613" y="674978"/>
            <a:ext cx="1353312" cy="1353937"/>
          </a:xfrm>
          <a:prstGeom prst="rect">
            <a:avLst/>
          </a:prstGeom>
          <a:ln w="19050">
            <a:noFill/>
          </a:ln>
        </p:spPr>
      </p:pic>
    </p:spTree>
    <p:extLst>
      <p:ext uri="{BB962C8B-B14F-4D97-AF65-F5344CB8AC3E}">
        <p14:creationId xmlns:p14="http://schemas.microsoft.com/office/powerpoint/2010/main" val="21909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3"/>
                                        </p:tgtEl>
                                        <p:attrNameLst>
                                          <p:attrName>style.visibility</p:attrName>
                                        </p:attrNameLst>
                                      </p:cBhvr>
                                      <p:to>
                                        <p:strVal val="visible"/>
                                      </p:to>
                                    </p:set>
                                    <p:animEffect transition="in" filter="wipe(left)">
                                      <p:cBhvr>
                                        <p:cTn id="25" dur="500"/>
                                        <p:tgtEl>
                                          <p:spTgt spid="163"/>
                                        </p:tgtEl>
                                      </p:cBhvr>
                                    </p:animEffect>
                                  </p:childTnLst>
                                </p:cTn>
                              </p:par>
                              <p:par>
                                <p:cTn id="26" presetID="22" presetClass="entr" presetSubtype="8"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500"/>
                                        <p:tgtEl>
                                          <p:spTgt spid="1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right)">
                                      <p:cBhvr>
                                        <p:cTn id="38" dur="500"/>
                                        <p:tgtEl>
                                          <p:spTgt spid="36"/>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2"/>
                                        </p:tgtEl>
                                        <p:attrNameLst>
                                          <p:attrName>style.visibility</p:attrName>
                                        </p:attrNameLst>
                                      </p:cBhvr>
                                      <p:to>
                                        <p:strVal val="visible"/>
                                      </p:to>
                                    </p:set>
                                    <p:animEffect transition="in" filter="wipe(left)">
                                      <p:cBhvr>
                                        <p:cTn id="52" dur="500"/>
                                        <p:tgtEl>
                                          <p:spTgt spid="2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1"/>
                                        </p:tgtEl>
                                        <p:attrNameLst>
                                          <p:attrName>style.visibility</p:attrName>
                                        </p:attrNameLst>
                                      </p:cBhvr>
                                      <p:to>
                                        <p:strVal val="visible"/>
                                      </p:to>
                                    </p:set>
                                    <p:animEffect transition="in" filter="wipe(left)">
                                      <p:cBhvr>
                                        <p:cTn id="57" dur="500"/>
                                        <p:tgtEl>
                                          <p:spTgt spid="2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left)">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222" grpId="0"/>
      <p:bldP spid="2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6" y="1726692"/>
            <a:ext cx="2249793" cy="494044"/>
            <a:chOff x="1081970" y="3224893"/>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3"/>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4A22ECCD-F491-4909-B0A5-EEFDF9399420}"/>
              </a:ext>
            </a:extLst>
          </p:cNvPr>
          <p:cNvGrpSpPr/>
          <p:nvPr/>
        </p:nvGrpSpPr>
        <p:grpSpPr>
          <a:xfrm rot="16200000">
            <a:off x="9607977" y="1726878"/>
            <a:ext cx="2249793" cy="494044"/>
            <a:chOff x="1081970" y="3224894"/>
            <a:chExt cx="2349551" cy="408215"/>
          </a:xfrm>
          <a:blipFill>
            <a:blip r:embed="rId3"/>
            <a:tile tx="0" ty="0" sx="100000" sy="100000" flip="none" algn="tl"/>
          </a:blipFill>
        </p:grpSpPr>
        <p:sp>
          <p:nvSpPr>
            <p:cNvPr id="163" name="Rectangle 162">
              <a:extLst>
                <a:ext uri="{FF2B5EF4-FFF2-40B4-BE49-F238E27FC236}">
                  <a16:creationId xmlns:a16="http://schemas.microsoft.com/office/drawing/2014/main" id="{6E6AD600-9D93-46B9-B720-66FC55151885}"/>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64" name="Oval 163">
              <a:extLst>
                <a:ext uri="{FF2B5EF4-FFF2-40B4-BE49-F238E27FC236}">
                  <a16:creationId xmlns:a16="http://schemas.microsoft.com/office/drawing/2014/main" id="{77E5A513-04E9-409A-9DDD-0E360041CF1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9" name="Oval 168">
              <a:extLst>
                <a:ext uri="{FF2B5EF4-FFF2-40B4-BE49-F238E27FC236}">
                  <a16:creationId xmlns:a16="http://schemas.microsoft.com/office/drawing/2014/main" id="{6CC7C2AC-9800-4EF2-99D2-DB948C1F532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0" name="Oval 169">
              <a:extLst>
                <a:ext uri="{FF2B5EF4-FFF2-40B4-BE49-F238E27FC236}">
                  <a16:creationId xmlns:a16="http://schemas.microsoft.com/office/drawing/2014/main" id="{2234F23B-C177-418C-80BE-0D4205AA76F5}"/>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1" name="Oval 170">
              <a:extLst>
                <a:ext uri="{FF2B5EF4-FFF2-40B4-BE49-F238E27FC236}">
                  <a16:creationId xmlns:a16="http://schemas.microsoft.com/office/drawing/2014/main" id="{5840B1D5-3EB3-4DF8-B3E3-01C6F9D4A7DA}"/>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2" name="Oval 171">
              <a:extLst>
                <a:ext uri="{FF2B5EF4-FFF2-40B4-BE49-F238E27FC236}">
                  <a16:creationId xmlns:a16="http://schemas.microsoft.com/office/drawing/2014/main" id="{F408FC9B-E83B-474E-A223-F5115492EAC4}"/>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3" name="Oval 172">
              <a:extLst>
                <a:ext uri="{FF2B5EF4-FFF2-40B4-BE49-F238E27FC236}">
                  <a16:creationId xmlns:a16="http://schemas.microsoft.com/office/drawing/2014/main" id="{9AD78524-783E-4999-88DE-A59C7B92D19D}"/>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4" name="Oval 173">
              <a:extLst>
                <a:ext uri="{FF2B5EF4-FFF2-40B4-BE49-F238E27FC236}">
                  <a16:creationId xmlns:a16="http://schemas.microsoft.com/office/drawing/2014/main" id="{4FC6462D-6888-491A-ABEA-D8581EBEB6E9}"/>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5" name="Oval 174">
              <a:extLst>
                <a:ext uri="{FF2B5EF4-FFF2-40B4-BE49-F238E27FC236}">
                  <a16:creationId xmlns:a16="http://schemas.microsoft.com/office/drawing/2014/main" id="{0AF64549-73A0-4873-B709-89F2B433CB65}"/>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6" name="Oval 195">
              <a:extLst>
                <a:ext uri="{FF2B5EF4-FFF2-40B4-BE49-F238E27FC236}">
                  <a16:creationId xmlns:a16="http://schemas.microsoft.com/office/drawing/2014/main" id="{B4FE8CF2-FBC6-4A37-BB1F-B9049E505831}"/>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7" name="Oval 196">
              <a:extLst>
                <a:ext uri="{FF2B5EF4-FFF2-40B4-BE49-F238E27FC236}">
                  <a16:creationId xmlns:a16="http://schemas.microsoft.com/office/drawing/2014/main" id="{95315396-9B29-4874-8FA1-D2FA4E7FE852}"/>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1" name="Oval 200">
              <a:extLst>
                <a:ext uri="{FF2B5EF4-FFF2-40B4-BE49-F238E27FC236}">
                  <a16:creationId xmlns:a16="http://schemas.microsoft.com/office/drawing/2014/main" id="{995E9956-8382-45B3-8054-9914CC85E33E}"/>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2" name="Oval 201">
              <a:extLst>
                <a:ext uri="{FF2B5EF4-FFF2-40B4-BE49-F238E27FC236}">
                  <a16:creationId xmlns:a16="http://schemas.microsoft.com/office/drawing/2014/main" id="{AA8A0074-6533-48A1-983F-2AA7D8B21BA9}"/>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3" name="Oval 202">
              <a:extLst>
                <a:ext uri="{FF2B5EF4-FFF2-40B4-BE49-F238E27FC236}">
                  <a16:creationId xmlns:a16="http://schemas.microsoft.com/office/drawing/2014/main" id="{DEBE2C09-9B2B-4D69-9586-E7CDDCFDF2DC}"/>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4" name="Oval 203">
              <a:extLst>
                <a:ext uri="{FF2B5EF4-FFF2-40B4-BE49-F238E27FC236}">
                  <a16:creationId xmlns:a16="http://schemas.microsoft.com/office/drawing/2014/main" id="{9D085F34-2447-480E-9691-CBF3E7D046A9}"/>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5" name="Oval 204">
              <a:extLst>
                <a:ext uri="{FF2B5EF4-FFF2-40B4-BE49-F238E27FC236}">
                  <a16:creationId xmlns:a16="http://schemas.microsoft.com/office/drawing/2014/main" id="{1A76B623-6191-4581-83E1-5CEEC18FFB46}"/>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6" name="Oval 205">
              <a:extLst>
                <a:ext uri="{FF2B5EF4-FFF2-40B4-BE49-F238E27FC236}">
                  <a16:creationId xmlns:a16="http://schemas.microsoft.com/office/drawing/2014/main" id="{EE266CAE-C8C7-4207-90B9-4C5F9CC93D21}"/>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7" name="Oval 206">
              <a:extLst>
                <a:ext uri="{FF2B5EF4-FFF2-40B4-BE49-F238E27FC236}">
                  <a16:creationId xmlns:a16="http://schemas.microsoft.com/office/drawing/2014/main" id="{660365E9-4243-49B4-8BE5-13A560113F80}"/>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8" name="Oval 207">
              <a:extLst>
                <a:ext uri="{FF2B5EF4-FFF2-40B4-BE49-F238E27FC236}">
                  <a16:creationId xmlns:a16="http://schemas.microsoft.com/office/drawing/2014/main" id="{3E9FD9E7-E2B5-4F40-879B-6A6477921769}"/>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9" name="Oval 208">
              <a:extLst>
                <a:ext uri="{FF2B5EF4-FFF2-40B4-BE49-F238E27FC236}">
                  <a16:creationId xmlns:a16="http://schemas.microsoft.com/office/drawing/2014/main" id="{6FFA41DA-3650-4789-B9AD-A6B046A12A68}"/>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26" name="Group 25">
            <a:extLst>
              <a:ext uri="{FF2B5EF4-FFF2-40B4-BE49-F238E27FC236}">
                <a16:creationId xmlns:a16="http://schemas.microsoft.com/office/drawing/2014/main" id="{E76540C7-499F-4D3C-9B00-0A2F027995BA}"/>
              </a:ext>
            </a:extLst>
          </p:cNvPr>
          <p:cNvGrpSpPr/>
          <p:nvPr/>
        </p:nvGrpSpPr>
        <p:grpSpPr>
          <a:xfrm>
            <a:off x="7081656" y="2991059"/>
            <a:ext cx="2194572" cy="1632642"/>
            <a:chOff x="7081656" y="2991059"/>
            <a:chExt cx="2194572" cy="1632642"/>
          </a:xfrm>
        </p:grpSpPr>
        <p:pic>
          <p:nvPicPr>
            <p:cNvPr id="326" name="Picture 325">
              <a:extLst>
                <a:ext uri="{FF2B5EF4-FFF2-40B4-BE49-F238E27FC236}">
                  <a16:creationId xmlns:a16="http://schemas.microsoft.com/office/drawing/2014/main" id="{3C476EB8-C60F-4E70-91D1-E3F9294BCD80}"/>
                </a:ext>
              </a:extLst>
            </p:cNvPr>
            <p:cNvPicPr preferRelativeResize="0">
              <a:picLocks noChangeAspect="1"/>
            </p:cNvPicPr>
            <p:nvPr/>
          </p:nvPicPr>
          <p:blipFill rotWithShape="1">
            <a:blip r:embed="rId4"/>
            <a:srcRect l="28708" t="72743" r="49355" b="1123"/>
            <a:stretch/>
          </p:blipFill>
          <p:spPr>
            <a:xfrm>
              <a:off x="7091809" y="2991059"/>
              <a:ext cx="2156722" cy="1629887"/>
            </a:xfrm>
            <a:prstGeom prst="rect">
              <a:avLst/>
            </a:prstGeom>
            <a:ln>
              <a:solidFill>
                <a:srgbClr val="FFFFCC"/>
              </a:solidFill>
            </a:ln>
          </p:spPr>
        </p:pic>
        <p:sp>
          <p:nvSpPr>
            <p:cNvPr id="327" name="TextBox 326">
              <a:extLst>
                <a:ext uri="{FF2B5EF4-FFF2-40B4-BE49-F238E27FC236}">
                  <a16:creationId xmlns:a16="http://schemas.microsoft.com/office/drawing/2014/main" id="{6EE549D9-AB6C-44EA-83CF-84A0EBB75FB8}"/>
                </a:ext>
              </a:extLst>
            </p:cNvPr>
            <p:cNvSpPr txBox="1"/>
            <p:nvPr/>
          </p:nvSpPr>
          <p:spPr>
            <a:xfrm>
              <a:off x="7081656" y="4038926"/>
              <a:ext cx="2194572" cy="584775"/>
            </a:xfrm>
            <a:prstGeom prst="rect">
              <a:avLst/>
            </a:prstGeom>
            <a:noFill/>
          </p:spPr>
          <p:txBody>
            <a:bodyPr wrap="square" rtlCol="1">
              <a:spAutoFit/>
            </a:bodyPr>
            <a:lstStyle/>
            <a:p>
              <a:pPr algn="ctr"/>
              <a:r>
                <a:rPr lang="en-US" sz="1600" dirty="0">
                  <a:solidFill>
                    <a:schemeClr val="bg1"/>
                  </a:solidFill>
                  <a:latin typeface="+mn-lt"/>
                </a:rPr>
                <a:t>Image through thin tissue</a:t>
              </a:r>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5</a:t>
            </a:fld>
            <a:endParaRPr lang="en-US" altLang="he-IL" dirty="0"/>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188" name="Group 187">
            <a:extLst>
              <a:ext uri="{FF2B5EF4-FFF2-40B4-BE49-F238E27FC236}">
                <a16:creationId xmlns:a16="http://schemas.microsoft.com/office/drawing/2014/main" id="{16BACC87-9F1F-4D81-BCB5-1094109A322D}"/>
              </a:ext>
            </a:extLst>
          </p:cNvPr>
          <p:cNvGrpSpPr/>
          <p:nvPr/>
        </p:nvGrpSpPr>
        <p:grpSpPr>
          <a:xfrm rot="16200000" flipH="1" flipV="1">
            <a:off x="5833793" y="3585670"/>
            <a:ext cx="802740" cy="929372"/>
            <a:chOff x="5959279" y="1731730"/>
            <a:chExt cx="459193" cy="471200"/>
          </a:xfrm>
        </p:grpSpPr>
        <p:sp>
          <p:nvSpPr>
            <p:cNvPr id="189" name="Freeform: Shape 42">
              <a:extLst>
                <a:ext uri="{FF2B5EF4-FFF2-40B4-BE49-F238E27FC236}">
                  <a16:creationId xmlns:a16="http://schemas.microsoft.com/office/drawing/2014/main" id="{0BFA52E7-5CF1-4174-A1B1-7FCACED37941}"/>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0" name="Freeform: Shape 42">
              <a:extLst>
                <a:ext uri="{FF2B5EF4-FFF2-40B4-BE49-F238E27FC236}">
                  <a16:creationId xmlns:a16="http://schemas.microsoft.com/office/drawing/2014/main" id="{8BCCC8EF-E6D3-4C0A-8003-BFF75B177FF8}"/>
                </a:ext>
              </a:extLst>
            </p:cNvPr>
            <p:cNvSpPr/>
            <p:nvPr/>
          </p:nvSpPr>
          <p:spPr>
            <a:xfrm rot="16200000">
              <a:off x="6121002" y="1905459"/>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grpSp>
        <p:nvGrpSpPr>
          <p:cNvPr id="3" name="Group 2">
            <a:extLst>
              <a:ext uri="{FF2B5EF4-FFF2-40B4-BE49-F238E27FC236}">
                <a16:creationId xmlns:a16="http://schemas.microsoft.com/office/drawing/2014/main" id="{7105A5D5-796E-4161-8786-EDD39F5AFCC7}"/>
              </a:ext>
            </a:extLst>
          </p:cNvPr>
          <p:cNvGrpSpPr/>
          <p:nvPr/>
        </p:nvGrpSpPr>
        <p:grpSpPr>
          <a:xfrm>
            <a:off x="3440004" y="825625"/>
            <a:ext cx="6890153" cy="1774902"/>
            <a:chOff x="3440004" y="825625"/>
            <a:chExt cx="6890153" cy="1774902"/>
          </a:xfrm>
        </p:grpSpPr>
        <p:grpSp>
          <p:nvGrpSpPr>
            <p:cNvPr id="35" name="Group 34">
              <a:extLst>
                <a:ext uri="{FF2B5EF4-FFF2-40B4-BE49-F238E27FC236}">
                  <a16:creationId xmlns:a16="http://schemas.microsoft.com/office/drawing/2014/main" id="{B7B8DDA8-D0D9-4715-8D90-B83C6D0E96FD}"/>
                </a:ext>
              </a:extLst>
            </p:cNvPr>
            <p:cNvGrpSpPr/>
            <p:nvPr/>
          </p:nvGrpSpPr>
          <p:grpSpPr>
            <a:xfrm>
              <a:off x="3440004" y="825625"/>
              <a:ext cx="6890153" cy="1665366"/>
              <a:chOff x="3323291" y="836106"/>
              <a:chExt cx="6890153" cy="1665366"/>
            </a:xfrm>
          </p:grpSpPr>
          <p:sp>
            <p:nvSpPr>
              <p:cNvPr id="59" name="TextBox 58">
                <a:extLst>
                  <a:ext uri="{FF2B5EF4-FFF2-40B4-BE49-F238E27FC236}">
                    <a16:creationId xmlns:a16="http://schemas.microsoft.com/office/drawing/2014/main" id="{1D6D6302-D124-4393-9902-F84727558D86}"/>
                  </a:ext>
                </a:extLst>
              </p:cNvPr>
              <p:cNvSpPr txBox="1"/>
              <p:nvPr/>
            </p:nvSpPr>
            <p:spPr>
              <a:xfrm>
                <a:off x="5953558" y="836106"/>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grpSp>
            <p:nvGrpSpPr>
              <p:cNvPr id="34" name="Group 33">
                <a:extLst>
                  <a:ext uri="{FF2B5EF4-FFF2-40B4-BE49-F238E27FC236}">
                    <a16:creationId xmlns:a16="http://schemas.microsoft.com/office/drawing/2014/main" id="{BB529F2E-E39C-499F-949B-500D1A2BD5F6}"/>
                  </a:ext>
                </a:extLst>
              </p:cNvPr>
              <p:cNvGrpSpPr/>
              <p:nvPr/>
            </p:nvGrpSpPr>
            <p:grpSpPr>
              <a:xfrm>
                <a:off x="3323291" y="1219626"/>
                <a:ext cx="6890153" cy="1281846"/>
                <a:chOff x="3323291" y="1219626"/>
                <a:chExt cx="6890153" cy="1281846"/>
              </a:xfrm>
            </p:grpSpPr>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323291" y="1219626"/>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323291" y="2501472"/>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385767" y="1415422"/>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4" name="Group 93">
                  <a:extLst>
                    <a:ext uri="{FF2B5EF4-FFF2-40B4-BE49-F238E27FC236}">
                      <a16:creationId xmlns:a16="http://schemas.microsoft.com/office/drawing/2014/main" id="{7DA9C8D6-27D4-4699-9BFB-F91AD6A2639B}"/>
                    </a:ext>
                  </a:extLst>
                </p:cNvPr>
                <p:cNvGrpSpPr/>
                <p:nvPr/>
              </p:nvGrpSpPr>
              <p:grpSpPr>
                <a:xfrm>
                  <a:off x="4931083" y="1427020"/>
                  <a:ext cx="1275176" cy="878940"/>
                  <a:chOff x="3263241" y="7941479"/>
                  <a:chExt cx="1488320" cy="923427"/>
                </a:xfrm>
              </p:grpSpPr>
              <p:cxnSp>
                <p:nvCxnSpPr>
                  <p:cNvPr id="136" name="Straight Connector 135">
                    <a:extLst>
                      <a:ext uri="{FF2B5EF4-FFF2-40B4-BE49-F238E27FC236}">
                        <a16:creationId xmlns:a16="http://schemas.microsoft.com/office/drawing/2014/main" id="{1E7E684B-B4B8-4735-9D0B-02A3CF5D902E}"/>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a:extLst>
                      <a:ext uri="{FF2B5EF4-FFF2-40B4-BE49-F238E27FC236}">
                        <a16:creationId xmlns:a16="http://schemas.microsoft.com/office/drawing/2014/main" id="{954A7305-D2E5-4359-95E2-BD9492DCF4CB}"/>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Straight Connector 137">
                    <a:extLst>
                      <a:ext uri="{FF2B5EF4-FFF2-40B4-BE49-F238E27FC236}">
                        <a16:creationId xmlns:a16="http://schemas.microsoft.com/office/drawing/2014/main" id="{E179AAB4-6713-4080-96F0-8BAC46C6F1C1}"/>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9" name="Straight Connector 138">
                    <a:extLst>
                      <a:ext uri="{FF2B5EF4-FFF2-40B4-BE49-F238E27FC236}">
                        <a16:creationId xmlns:a16="http://schemas.microsoft.com/office/drawing/2014/main" id="{B408DC30-1DD8-4E9C-ACDE-FC2259993A86}"/>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Straight Connector 139">
                    <a:extLst>
                      <a:ext uri="{FF2B5EF4-FFF2-40B4-BE49-F238E27FC236}">
                        <a16:creationId xmlns:a16="http://schemas.microsoft.com/office/drawing/2014/main" id="{0E36E5E0-612C-44C6-93C3-0B3CBDD66925}"/>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1" name="Straight Connector 140">
                    <a:extLst>
                      <a:ext uri="{FF2B5EF4-FFF2-40B4-BE49-F238E27FC236}">
                        <a16:creationId xmlns:a16="http://schemas.microsoft.com/office/drawing/2014/main" id="{5A8DA187-FBD6-49C2-8A15-30EE5EA01E06}"/>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5" name="Group 94">
                  <a:extLst>
                    <a:ext uri="{FF2B5EF4-FFF2-40B4-BE49-F238E27FC236}">
                      <a16:creationId xmlns:a16="http://schemas.microsoft.com/office/drawing/2014/main" id="{7E8CC24F-5733-4097-B651-7DC8033711E5}"/>
                    </a:ext>
                  </a:extLst>
                </p:cNvPr>
                <p:cNvGrpSpPr/>
                <p:nvPr/>
              </p:nvGrpSpPr>
              <p:grpSpPr>
                <a:xfrm>
                  <a:off x="6486917" y="1403866"/>
                  <a:ext cx="1275176" cy="878940"/>
                  <a:chOff x="3263241" y="7941479"/>
                  <a:chExt cx="1488320" cy="923427"/>
                </a:xfrm>
              </p:grpSpPr>
              <p:cxnSp>
                <p:nvCxnSpPr>
                  <p:cNvPr id="130" name="Straight Connector 129">
                    <a:extLst>
                      <a:ext uri="{FF2B5EF4-FFF2-40B4-BE49-F238E27FC236}">
                        <a16:creationId xmlns:a16="http://schemas.microsoft.com/office/drawing/2014/main" id="{2095B647-BDE1-41F5-95D4-C15B317D320F}"/>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5E334DA1-1F32-48C3-9CCC-B3E5BF7C7C92}"/>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a:extLst>
                      <a:ext uri="{FF2B5EF4-FFF2-40B4-BE49-F238E27FC236}">
                        <a16:creationId xmlns:a16="http://schemas.microsoft.com/office/drawing/2014/main" id="{D2800C98-E1C5-4C99-ABC1-08E2BFD274B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Straight Connector 132">
                    <a:extLst>
                      <a:ext uri="{FF2B5EF4-FFF2-40B4-BE49-F238E27FC236}">
                        <a16:creationId xmlns:a16="http://schemas.microsoft.com/office/drawing/2014/main" id="{DF1013A6-8277-40D3-88D2-66506075232B}"/>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4" name="Straight Connector 133">
                    <a:extLst>
                      <a:ext uri="{FF2B5EF4-FFF2-40B4-BE49-F238E27FC236}">
                        <a16:creationId xmlns:a16="http://schemas.microsoft.com/office/drawing/2014/main" id="{AD3873A0-D2B6-4930-AABE-71D493D9E108}"/>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a:extLst>
                      <a:ext uri="{FF2B5EF4-FFF2-40B4-BE49-F238E27FC236}">
                        <a16:creationId xmlns:a16="http://schemas.microsoft.com/office/drawing/2014/main" id="{DB872DA0-34A4-4F83-BBD3-08DDC5BBA949}"/>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6" name="Group 95">
                  <a:extLst>
                    <a:ext uri="{FF2B5EF4-FFF2-40B4-BE49-F238E27FC236}">
                      <a16:creationId xmlns:a16="http://schemas.microsoft.com/office/drawing/2014/main" id="{C6FE6787-8532-4692-AA31-91FBE81E2BA6}"/>
                    </a:ext>
                  </a:extLst>
                </p:cNvPr>
                <p:cNvGrpSpPr/>
                <p:nvPr/>
              </p:nvGrpSpPr>
              <p:grpSpPr>
                <a:xfrm>
                  <a:off x="8032233" y="1415462"/>
                  <a:ext cx="1275176" cy="878940"/>
                  <a:chOff x="3263241" y="7941479"/>
                  <a:chExt cx="1488320" cy="923427"/>
                </a:xfrm>
              </p:grpSpPr>
              <p:cxnSp>
                <p:nvCxnSpPr>
                  <p:cNvPr id="124" name="Straight Connector 123">
                    <a:extLst>
                      <a:ext uri="{FF2B5EF4-FFF2-40B4-BE49-F238E27FC236}">
                        <a16:creationId xmlns:a16="http://schemas.microsoft.com/office/drawing/2014/main" id="{6AD25816-5084-497F-AD02-9B7F8DBDFE77}"/>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0762467C-35DE-4B94-922E-5984E92E6137}"/>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Straight Connector 125">
                    <a:extLst>
                      <a:ext uri="{FF2B5EF4-FFF2-40B4-BE49-F238E27FC236}">
                        <a16:creationId xmlns:a16="http://schemas.microsoft.com/office/drawing/2014/main" id="{AEEC45F5-0132-4C51-8598-09BDB0069582}"/>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a:extLst>
                      <a:ext uri="{FF2B5EF4-FFF2-40B4-BE49-F238E27FC236}">
                        <a16:creationId xmlns:a16="http://schemas.microsoft.com/office/drawing/2014/main" id="{7614E287-1B5E-4B79-AE6B-C57F103D26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 name="Straight Connector 127">
                    <a:extLst>
                      <a:ext uri="{FF2B5EF4-FFF2-40B4-BE49-F238E27FC236}">
                        <a16:creationId xmlns:a16="http://schemas.microsoft.com/office/drawing/2014/main" id="{00A520B3-DE72-4EC4-B1FC-218B96E9A4BF}"/>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9" name="Straight Connector 128">
                    <a:extLst>
                      <a:ext uri="{FF2B5EF4-FFF2-40B4-BE49-F238E27FC236}">
                        <a16:creationId xmlns:a16="http://schemas.microsoft.com/office/drawing/2014/main" id="{90A53295-D7FF-49C4-9551-13A4F848F221}"/>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7" name="Group 96">
                  <a:extLst>
                    <a:ext uri="{FF2B5EF4-FFF2-40B4-BE49-F238E27FC236}">
                      <a16:creationId xmlns:a16="http://schemas.microsoft.com/office/drawing/2014/main" id="{9AD943E4-36CE-44B1-95A9-CFA3D581A68F}"/>
                    </a:ext>
                  </a:extLst>
                </p:cNvPr>
                <p:cNvGrpSpPr/>
                <p:nvPr/>
              </p:nvGrpSpPr>
              <p:grpSpPr>
                <a:xfrm>
                  <a:off x="8805920" y="1403866"/>
                  <a:ext cx="772043" cy="878940"/>
                  <a:chOff x="3263241" y="7941479"/>
                  <a:chExt cx="901089" cy="923427"/>
                </a:xfrm>
              </p:grpSpPr>
              <p:cxnSp>
                <p:nvCxnSpPr>
                  <p:cNvPr id="118" name="Straight Connector 117">
                    <a:extLst>
                      <a:ext uri="{FF2B5EF4-FFF2-40B4-BE49-F238E27FC236}">
                        <a16:creationId xmlns:a16="http://schemas.microsoft.com/office/drawing/2014/main" id="{475327A9-58D0-4BE6-982E-5060D8CAC15C}"/>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a:extLst>
                      <a:ext uri="{FF2B5EF4-FFF2-40B4-BE49-F238E27FC236}">
                        <a16:creationId xmlns:a16="http://schemas.microsoft.com/office/drawing/2014/main" id="{CE61457D-C9E8-45DB-A499-4AD92DABF3A9}"/>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a:extLst>
                      <a:ext uri="{FF2B5EF4-FFF2-40B4-BE49-F238E27FC236}">
                        <a16:creationId xmlns:a16="http://schemas.microsoft.com/office/drawing/2014/main" id="{A223B4D2-45F3-4280-9B31-1B8D08E7DFF9}"/>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a:extLst>
                      <a:ext uri="{FF2B5EF4-FFF2-40B4-BE49-F238E27FC236}">
                        <a16:creationId xmlns:a16="http://schemas.microsoft.com/office/drawing/2014/main" id="{CB9CA4BC-A19B-4DF1-9B9C-876F6F066EDF}"/>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180" name="Group 179">
            <a:extLst>
              <a:ext uri="{FF2B5EF4-FFF2-40B4-BE49-F238E27FC236}">
                <a16:creationId xmlns:a16="http://schemas.microsoft.com/office/drawing/2014/main" id="{D6A791F6-5FF5-4A59-A875-6698CC1C5E76}"/>
              </a:ext>
            </a:extLst>
          </p:cNvPr>
          <p:cNvGrpSpPr/>
          <p:nvPr/>
        </p:nvGrpSpPr>
        <p:grpSpPr>
          <a:xfrm>
            <a:off x="9819940" y="1383286"/>
            <a:ext cx="588455" cy="869962"/>
            <a:chOff x="9254628" y="3026530"/>
            <a:chExt cx="679824" cy="525773"/>
          </a:xfrm>
          <a:effectLst>
            <a:glow rad="63500">
              <a:schemeClr val="accent6">
                <a:satMod val="175000"/>
                <a:alpha val="40000"/>
              </a:schemeClr>
            </a:glow>
          </a:effectLst>
        </p:grpSpPr>
        <p:sp>
          <p:nvSpPr>
            <p:cNvPr id="181" name="Freeform: Shape 180">
              <a:extLst>
                <a:ext uri="{FF2B5EF4-FFF2-40B4-BE49-F238E27FC236}">
                  <a16:creationId xmlns:a16="http://schemas.microsoft.com/office/drawing/2014/main" id="{0FF5C0FA-246C-45D7-85E5-9A44EB0F68E0}"/>
                </a:ext>
              </a:extLst>
            </p:cNvPr>
            <p:cNvSpPr/>
            <p:nvPr/>
          </p:nvSpPr>
          <p:spPr>
            <a:xfrm rot="15859582">
              <a:off x="9134818" y="3178050"/>
              <a:ext cx="462044" cy="222423"/>
            </a:xfrm>
            <a:custGeom>
              <a:avLst/>
              <a:gdLst>
                <a:gd name="connsiteX0" fmla="*/ 0 w 1315720"/>
                <a:gd name="connsiteY0" fmla="*/ 0 h 233680"/>
                <a:gd name="connsiteX1" fmla="*/ 25400 w 1315720"/>
                <a:gd name="connsiteY1" fmla="*/ 5080 h 233680"/>
                <a:gd name="connsiteX2" fmla="*/ 111760 w 1315720"/>
                <a:gd name="connsiteY2" fmla="*/ 96520 h 233680"/>
                <a:gd name="connsiteX3" fmla="*/ 157480 w 1315720"/>
                <a:gd name="connsiteY3" fmla="*/ 152400 h 233680"/>
                <a:gd name="connsiteX4" fmla="*/ 228600 w 1315720"/>
                <a:gd name="connsiteY4" fmla="*/ 111760 h 233680"/>
                <a:gd name="connsiteX5" fmla="*/ 264160 w 1315720"/>
                <a:gd name="connsiteY5" fmla="*/ 81280 h 233680"/>
                <a:gd name="connsiteX6" fmla="*/ 284480 w 1315720"/>
                <a:gd name="connsiteY6" fmla="*/ 121920 h 233680"/>
                <a:gd name="connsiteX7" fmla="*/ 381000 w 1315720"/>
                <a:gd name="connsiteY7" fmla="*/ 152400 h 233680"/>
                <a:gd name="connsiteX8" fmla="*/ 406400 w 1315720"/>
                <a:gd name="connsiteY8" fmla="*/ 147320 h 233680"/>
                <a:gd name="connsiteX9" fmla="*/ 477520 w 1315720"/>
                <a:gd name="connsiteY9" fmla="*/ 91440 h 233680"/>
                <a:gd name="connsiteX10" fmla="*/ 523240 w 1315720"/>
                <a:gd name="connsiteY10" fmla="*/ 132080 h 233680"/>
                <a:gd name="connsiteX11" fmla="*/ 584200 w 1315720"/>
                <a:gd name="connsiteY11" fmla="*/ 193040 h 233680"/>
                <a:gd name="connsiteX12" fmla="*/ 701040 w 1315720"/>
                <a:gd name="connsiteY12" fmla="*/ 233680 h 233680"/>
                <a:gd name="connsiteX13" fmla="*/ 751840 w 1315720"/>
                <a:gd name="connsiteY13" fmla="*/ 218440 h 233680"/>
                <a:gd name="connsiteX14" fmla="*/ 858520 w 1315720"/>
                <a:gd name="connsiteY14" fmla="*/ 152400 h 233680"/>
                <a:gd name="connsiteX15" fmla="*/ 975360 w 1315720"/>
                <a:gd name="connsiteY15" fmla="*/ 60960 h 233680"/>
                <a:gd name="connsiteX16" fmla="*/ 1056640 w 1315720"/>
                <a:gd name="connsiteY16" fmla="*/ 111760 h 233680"/>
                <a:gd name="connsiteX17" fmla="*/ 1097280 w 1315720"/>
                <a:gd name="connsiteY17" fmla="*/ 157480 h 233680"/>
                <a:gd name="connsiteX18" fmla="*/ 1137920 w 1315720"/>
                <a:gd name="connsiteY18" fmla="*/ 187960 h 233680"/>
                <a:gd name="connsiteX19" fmla="*/ 1234440 w 1315720"/>
                <a:gd name="connsiteY19" fmla="*/ 121920 h 233680"/>
                <a:gd name="connsiteX20" fmla="*/ 1280160 w 1315720"/>
                <a:gd name="connsiteY20" fmla="*/ 76200 h 233680"/>
                <a:gd name="connsiteX21" fmla="*/ 1300480 w 1315720"/>
                <a:gd name="connsiteY21" fmla="*/ 60960 h 233680"/>
                <a:gd name="connsiteX22" fmla="*/ 1315720 w 1315720"/>
                <a:gd name="connsiteY22" fmla="*/ 50800 h 2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5720" h="233680">
                  <a:moveTo>
                    <a:pt x="0" y="0"/>
                  </a:moveTo>
                  <a:cubicBezTo>
                    <a:pt x="8467" y="1693"/>
                    <a:pt x="18078" y="504"/>
                    <a:pt x="25400" y="5080"/>
                  </a:cubicBezTo>
                  <a:cubicBezTo>
                    <a:pt x="89901" y="45393"/>
                    <a:pt x="72158" y="43718"/>
                    <a:pt x="111760" y="96520"/>
                  </a:cubicBezTo>
                  <a:cubicBezTo>
                    <a:pt x="126200" y="115773"/>
                    <a:pt x="142240" y="133773"/>
                    <a:pt x="157480" y="152400"/>
                  </a:cubicBezTo>
                  <a:cubicBezTo>
                    <a:pt x="181187" y="138853"/>
                    <a:pt x="205882" y="126906"/>
                    <a:pt x="228600" y="111760"/>
                  </a:cubicBezTo>
                  <a:cubicBezTo>
                    <a:pt x="241590" y="103100"/>
                    <a:pt x="248800" y="78487"/>
                    <a:pt x="264160" y="81280"/>
                  </a:cubicBezTo>
                  <a:cubicBezTo>
                    <a:pt x="279061" y="83989"/>
                    <a:pt x="271543" y="114045"/>
                    <a:pt x="284480" y="121920"/>
                  </a:cubicBezTo>
                  <a:cubicBezTo>
                    <a:pt x="313300" y="139463"/>
                    <a:pt x="348827" y="142240"/>
                    <a:pt x="381000" y="152400"/>
                  </a:cubicBezTo>
                  <a:cubicBezTo>
                    <a:pt x="389467" y="150707"/>
                    <a:pt x="399437" y="152426"/>
                    <a:pt x="406400" y="147320"/>
                  </a:cubicBezTo>
                  <a:cubicBezTo>
                    <a:pt x="492888" y="83895"/>
                    <a:pt x="425002" y="104569"/>
                    <a:pt x="477520" y="91440"/>
                  </a:cubicBezTo>
                  <a:cubicBezTo>
                    <a:pt x="492760" y="104987"/>
                    <a:pt x="508475" y="118018"/>
                    <a:pt x="523240" y="132080"/>
                  </a:cubicBezTo>
                  <a:cubicBezTo>
                    <a:pt x="544049" y="151898"/>
                    <a:pt x="560959" y="176138"/>
                    <a:pt x="584200" y="193040"/>
                  </a:cubicBezTo>
                  <a:cubicBezTo>
                    <a:pt x="600081" y="204590"/>
                    <a:pt x="688673" y="229875"/>
                    <a:pt x="701040" y="233680"/>
                  </a:cubicBezTo>
                  <a:cubicBezTo>
                    <a:pt x="717973" y="228600"/>
                    <a:pt x="736808" y="227745"/>
                    <a:pt x="751840" y="218440"/>
                  </a:cubicBezTo>
                  <a:cubicBezTo>
                    <a:pt x="883493" y="136940"/>
                    <a:pt x="739580" y="188082"/>
                    <a:pt x="858520" y="152400"/>
                  </a:cubicBezTo>
                  <a:cubicBezTo>
                    <a:pt x="960833" y="66242"/>
                    <a:pt x="917419" y="89930"/>
                    <a:pt x="975360" y="60960"/>
                  </a:cubicBezTo>
                  <a:cubicBezTo>
                    <a:pt x="1002453" y="77893"/>
                    <a:pt x="1031590" y="91929"/>
                    <a:pt x="1056640" y="111760"/>
                  </a:cubicBezTo>
                  <a:cubicBezTo>
                    <a:pt x="1072627" y="124416"/>
                    <a:pt x="1082404" y="143534"/>
                    <a:pt x="1097280" y="157480"/>
                  </a:cubicBezTo>
                  <a:cubicBezTo>
                    <a:pt x="1109633" y="169061"/>
                    <a:pt x="1124373" y="177800"/>
                    <a:pt x="1137920" y="187960"/>
                  </a:cubicBezTo>
                  <a:cubicBezTo>
                    <a:pt x="1181158" y="162017"/>
                    <a:pt x="1196712" y="155456"/>
                    <a:pt x="1234440" y="121920"/>
                  </a:cubicBezTo>
                  <a:cubicBezTo>
                    <a:pt x="1250549" y="107601"/>
                    <a:pt x="1262918" y="89132"/>
                    <a:pt x="1280160" y="76200"/>
                  </a:cubicBezTo>
                  <a:cubicBezTo>
                    <a:pt x="1286933" y="71120"/>
                    <a:pt x="1293590" y="65881"/>
                    <a:pt x="1300480" y="60960"/>
                  </a:cubicBezTo>
                  <a:cubicBezTo>
                    <a:pt x="1305448" y="57411"/>
                    <a:pt x="1315720" y="50800"/>
                    <a:pt x="1315720" y="5080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183" name="Freeform: Shape 182">
              <a:extLst>
                <a:ext uri="{FF2B5EF4-FFF2-40B4-BE49-F238E27FC236}">
                  <a16:creationId xmlns:a16="http://schemas.microsoft.com/office/drawing/2014/main" id="{2836D8DE-89F0-4190-8B8A-541D001BD760}"/>
                </a:ext>
              </a:extLst>
            </p:cNvPr>
            <p:cNvSpPr/>
            <p:nvPr/>
          </p:nvSpPr>
          <p:spPr>
            <a:xfrm rot="4500102">
              <a:off x="9356182" y="3175936"/>
              <a:ext cx="479725" cy="180914"/>
            </a:xfrm>
            <a:custGeom>
              <a:avLst/>
              <a:gdLst>
                <a:gd name="connsiteX0" fmla="*/ 0 w 1300480"/>
                <a:gd name="connsiteY0" fmla="*/ 118952 h 190072"/>
                <a:gd name="connsiteX1" fmla="*/ 157480 w 1300480"/>
                <a:gd name="connsiteY1" fmla="*/ 17352 h 190072"/>
                <a:gd name="connsiteX2" fmla="*/ 213360 w 1300480"/>
                <a:gd name="connsiteY2" fmla="*/ 2112 h 190072"/>
                <a:gd name="connsiteX3" fmla="*/ 269240 w 1300480"/>
                <a:gd name="connsiteY3" fmla="*/ 63072 h 190072"/>
                <a:gd name="connsiteX4" fmla="*/ 314960 w 1300480"/>
                <a:gd name="connsiteY4" fmla="*/ 98632 h 190072"/>
                <a:gd name="connsiteX5" fmla="*/ 619760 w 1300480"/>
                <a:gd name="connsiteY5" fmla="*/ 42752 h 190072"/>
                <a:gd name="connsiteX6" fmla="*/ 762000 w 1300480"/>
                <a:gd name="connsiteY6" fmla="*/ 144352 h 190072"/>
                <a:gd name="connsiteX7" fmla="*/ 848360 w 1300480"/>
                <a:gd name="connsiteY7" fmla="*/ 190072 h 190072"/>
                <a:gd name="connsiteX8" fmla="*/ 904240 w 1300480"/>
                <a:gd name="connsiteY8" fmla="*/ 179912 h 190072"/>
                <a:gd name="connsiteX9" fmla="*/ 1071880 w 1300480"/>
                <a:gd name="connsiteY9" fmla="*/ 118952 h 190072"/>
                <a:gd name="connsiteX10" fmla="*/ 1102360 w 1300480"/>
                <a:gd name="connsiteY10" fmla="*/ 129112 h 190072"/>
                <a:gd name="connsiteX11" fmla="*/ 1137920 w 1300480"/>
                <a:gd name="connsiteY11" fmla="*/ 149432 h 190072"/>
                <a:gd name="connsiteX12" fmla="*/ 1188720 w 1300480"/>
                <a:gd name="connsiteY12" fmla="*/ 164672 h 190072"/>
                <a:gd name="connsiteX13" fmla="*/ 1244600 w 1300480"/>
                <a:gd name="connsiteY13" fmla="*/ 118952 h 190072"/>
                <a:gd name="connsiteX14" fmla="*/ 1300480 w 1300480"/>
                <a:gd name="connsiteY14" fmla="*/ 63072 h 19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480" h="190072">
                  <a:moveTo>
                    <a:pt x="0" y="118952"/>
                  </a:moveTo>
                  <a:cubicBezTo>
                    <a:pt x="52493" y="85085"/>
                    <a:pt x="102688" y="47357"/>
                    <a:pt x="157480" y="17352"/>
                  </a:cubicBezTo>
                  <a:cubicBezTo>
                    <a:pt x="174414" y="8079"/>
                    <a:pt x="195490" y="-5198"/>
                    <a:pt x="213360" y="2112"/>
                  </a:cubicBezTo>
                  <a:cubicBezTo>
                    <a:pt x="238873" y="12549"/>
                    <a:pt x="249255" y="44086"/>
                    <a:pt x="269240" y="63072"/>
                  </a:cubicBezTo>
                  <a:cubicBezTo>
                    <a:pt x="283238" y="76370"/>
                    <a:pt x="299720" y="86779"/>
                    <a:pt x="314960" y="98632"/>
                  </a:cubicBezTo>
                  <a:cubicBezTo>
                    <a:pt x="415299" y="58496"/>
                    <a:pt x="499973" y="12805"/>
                    <a:pt x="619760" y="42752"/>
                  </a:cubicBezTo>
                  <a:cubicBezTo>
                    <a:pt x="676287" y="56884"/>
                    <a:pt x="710505" y="117090"/>
                    <a:pt x="762000" y="144352"/>
                  </a:cubicBezTo>
                  <a:lnTo>
                    <a:pt x="848360" y="190072"/>
                  </a:lnTo>
                  <a:cubicBezTo>
                    <a:pt x="866987" y="186685"/>
                    <a:pt x="886336" y="186066"/>
                    <a:pt x="904240" y="179912"/>
                  </a:cubicBezTo>
                  <a:cubicBezTo>
                    <a:pt x="1144110" y="97457"/>
                    <a:pt x="911702" y="158997"/>
                    <a:pt x="1071880" y="118952"/>
                  </a:cubicBezTo>
                  <a:cubicBezTo>
                    <a:pt x="1082040" y="122339"/>
                    <a:pt x="1092636" y="124624"/>
                    <a:pt x="1102360" y="129112"/>
                  </a:cubicBezTo>
                  <a:cubicBezTo>
                    <a:pt x="1114756" y="134833"/>
                    <a:pt x="1125296" y="144234"/>
                    <a:pt x="1137920" y="149432"/>
                  </a:cubicBezTo>
                  <a:cubicBezTo>
                    <a:pt x="1154267" y="156163"/>
                    <a:pt x="1171787" y="159592"/>
                    <a:pt x="1188720" y="164672"/>
                  </a:cubicBezTo>
                  <a:cubicBezTo>
                    <a:pt x="1207347" y="149432"/>
                    <a:pt x="1227172" y="135550"/>
                    <a:pt x="1244600" y="118952"/>
                  </a:cubicBezTo>
                  <a:cubicBezTo>
                    <a:pt x="1304590" y="61819"/>
                    <a:pt x="1269685" y="63072"/>
                    <a:pt x="1300480" y="63072"/>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184" name="Freeform: Shape 183">
              <a:extLst>
                <a:ext uri="{FF2B5EF4-FFF2-40B4-BE49-F238E27FC236}">
                  <a16:creationId xmlns:a16="http://schemas.microsoft.com/office/drawing/2014/main" id="{A3716521-EC5D-4DBC-8565-554447AA4B1A}"/>
                </a:ext>
              </a:extLst>
            </p:cNvPr>
            <p:cNvSpPr/>
            <p:nvPr/>
          </p:nvSpPr>
          <p:spPr>
            <a:xfrm rot="5400000">
              <a:off x="9570198" y="3188048"/>
              <a:ext cx="500190" cy="228319"/>
            </a:xfrm>
            <a:custGeom>
              <a:avLst/>
              <a:gdLst>
                <a:gd name="connsiteX0" fmla="*/ 0 w 1503680"/>
                <a:gd name="connsiteY0" fmla="*/ 147320 h 239876"/>
                <a:gd name="connsiteX1" fmla="*/ 162560 w 1503680"/>
                <a:gd name="connsiteY1" fmla="*/ 20320 h 239876"/>
                <a:gd name="connsiteX2" fmla="*/ 187960 w 1503680"/>
                <a:gd name="connsiteY2" fmla="*/ 66040 h 239876"/>
                <a:gd name="connsiteX3" fmla="*/ 254000 w 1503680"/>
                <a:gd name="connsiteY3" fmla="*/ 172720 h 239876"/>
                <a:gd name="connsiteX4" fmla="*/ 553720 w 1503680"/>
                <a:gd name="connsiteY4" fmla="*/ 66040 h 239876"/>
                <a:gd name="connsiteX5" fmla="*/ 650240 w 1503680"/>
                <a:gd name="connsiteY5" fmla="*/ 182880 h 239876"/>
                <a:gd name="connsiteX6" fmla="*/ 695960 w 1503680"/>
                <a:gd name="connsiteY6" fmla="*/ 193040 h 239876"/>
                <a:gd name="connsiteX7" fmla="*/ 873760 w 1503680"/>
                <a:gd name="connsiteY7" fmla="*/ 96520 h 239876"/>
                <a:gd name="connsiteX8" fmla="*/ 909320 w 1503680"/>
                <a:gd name="connsiteY8" fmla="*/ 121920 h 239876"/>
                <a:gd name="connsiteX9" fmla="*/ 975360 w 1503680"/>
                <a:gd name="connsiteY9" fmla="*/ 223520 h 239876"/>
                <a:gd name="connsiteX10" fmla="*/ 995680 w 1503680"/>
                <a:gd name="connsiteY10" fmla="*/ 238760 h 239876"/>
                <a:gd name="connsiteX11" fmla="*/ 1198880 w 1503680"/>
                <a:gd name="connsiteY11" fmla="*/ 55880 h 239876"/>
                <a:gd name="connsiteX12" fmla="*/ 1270000 w 1503680"/>
                <a:gd name="connsiteY12" fmla="*/ 0 h 239876"/>
                <a:gd name="connsiteX13" fmla="*/ 1315720 w 1503680"/>
                <a:gd name="connsiteY13" fmla="*/ 86360 h 239876"/>
                <a:gd name="connsiteX14" fmla="*/ 1356360 w 1503680"/>
                <a:gd name="connsiteY14" fmla="*/ 167640 h 239876"/>
                <a:gd name="connsiteX15" fmla="*/ 1447800 w 1503680"/>
                <a:gd name="connsiteY15" fmla="*/ 208280 h 239876"/>
                <a:gd name="connsiteX16" fmla="*/ 1503680 w 1503680"/>
                <a:gd name="connsiteY16" fmla="*/ 218440 h 23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3680" h="239876">
                  <a:moveTo>
                    <a:pt x="0" y="147320"/>
                  </a:moveTo>
                  <a:cubicBezTo>
                    <a:pt x="54187" y="104987"/>
                    <a:pt x="99446" y="47613"/>
                    <a:pt x="162560" y="20320"/>
                  </a:cubicBezTo>
                  <a:cubicBezTo>
                    <a:pt x="178562" y="13400"/>
                    <a:pt x="180163" y="50447"/>
                    <a:pt x="187960" y="66040"/>
                  </a:cubicBezTo>
                  <a:cubicBezTo>
                    <a:pt x="240549" y="171217"/>
                    <a:pt x="201067" y="146253"/>
                    <a:pt x="254000" y="172720"/>
                  </a:cubicBezTo>
                  <a:cubicBezTo>
                    <a:pt x="363236" y="94695"/>
                    <a:pt x="392728" y="49612"/>
                    <a:pt x="553720" y="66040"/>
                  </a:cubicBezTo>
                  <a:cubicBezTo>
                    <a:pt x="591707" y="69916"/>
                    <a:pt x="627587" y="164224"/>
                    <a:pt x="650240" y="182880"/>
                  </a:cubicBezTo>
                  <a:cubicBezTo>
                    <a:pt x="662291" y="192805"/>
                    <a:pt x="680720" y="189653"/>
                    <a:pt x="695960" y="193040"/>
                  </a:cubicBezTo>
                  <a:cubicBezTo>
                    <a:pt x="733647" y="167915"/>
                    <a:pt x="821221" y="100898"/>
                    <a:pt x="873760" y="96520"/>
                  </a:cubicBezTo>
                  <a:cubicBezTo>
                    <a:pt x="888276" y="95310"/>
                    <a:pt x="897467" y="113453"/>
                    <a:pt x="909320" y="121920"/>
                  </a:cubicBezTo>
                  <a:cubicBezTo>
                    <a:pt x="931333" y="155787"/>
                    <a:pt x="951351" y="191037"/>
                    <a:pt x="975360" y="223520"/>
                  </a:cubicBezTo>
                  <a:cubicBezTo>
                    <a:pt x="980393" y="230329"/>
                    <a:pt x="988907" y="243840"/>
                    <a:pt x="995680" y="238760"/>
                  </a:cubicBezTo>
                  <a:cubicBezTo>
                    <a:pt x="1068581" y="184084"/>
                    <a:pt x="1130143" y="115706"/>
                    <a:pt x="1198880" y="55880"/>
                  </a:cubicBezTo>
                  <a:cubicBezTo>
                    <a:pt x="1221621" y="36086"/>
                    <a:pt x="1246293" y="18627"/>
                    <a:pt x="1270000" y="0"/>
                  </a:cubicBezTo>
                  <a:cubicBezTo>
                    <a:pt x="1285240" y="28787"/>
                    <a:pt x="1302070" y="56786"/>
                    <a:pt x="1315720" y="86360"/>
                  </a:cubicBezTo>
                  <a:cubicBezTo>
                    <a:pt x="1327570" y="112036"/>
                    <a:pt x="1328873" y="149714"/>
                    <a:pt x="1356360" y="167640"/>
                  </a:cubicBezTo>
                  <a:cubicBezTo>
                    <a:pt x="1384298" y="185861"/>
                    <a:pt x="1416267" y="197407"/>
                    <a:pt x="1447800" y="208280"/>
                  </a:cubicBezTo>
                  <a:cubicBezTo>
                    <a:pt x="1465698" y="214452"/>
                    <a:pt x="1485053" y="215053"/>
                    <a:pt x="1503680" y="21844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grpSp>
      <p:grpSp>
        <p:nvGrpSpPr>
          <p:cNvPr id="29" name="Group 28">
            <a:extLst>
              <a:ext uri="{FF2B5EF4-FFF2-40B4-BE49-F238E27FC236}">
                <a16:creationId xmlns:a16="http://schemas.microsoft.com/office/drawing/2014/main" id="{782771A9-11A0-4309-AF68-7DD72AAAE84D}"/>
              </a:ext>
            </a:extLst>
          </p:cNvPr>
          <p:cNvGrpSpPr/>
          <p:nvPr/>
        </p:nvGrpSpPr>
        <p:grpSpPr>
          <a:xfrm>
            <a:off x="7072884" y="4762469"/>
            <a:ext cx="2194572" cy="1702481"/>
            <a:chOff x="7103926" y="2983361"/>
            <a:chExt cx="2194572" cy="1702481"/>
          </a:xfrm>
        </p:grpSpPr>
        <p:pic>
          <p:nvPicPr>
            <p:cNvPr id="324" name="Picture 323">
              <a:extLst>
                <a:ext uri="{FF2B5EF4-FFF2-40B4-BE49-F238E27FC236}">
                  <a16:creationId xmlns:a16="http://schemas.microsoft.com/office/drawing/2014/main" id="{C5809AFC-5DDB-4294-A442-89F934057B49}"/>
                </a:ext>
              </a:extLst>
            </p:cNvPr>
            <p:cNvPicPr preferRelativeResize="0">
              <a:picLocks noChangeAspect="1"/>
            </p:cNvPicPr>
            <p:nvPr/>
          </p:nvPicPr>
          <p:blipFill rotWithShape="1">
            <a:blip r:embed="rId4"/>
            <a:srcRect l="5674" t="72590" r="72770" b="516"/>
            <a:stretch/>
          </p:blipFill>
          <p:spPr>
            <a:xfrm>
              <a:off x="7132999" y="2983361"/>
              <a:ext cx="2136913" cy="1646452"/>
            </a:xfrm>
            <a:prstGeom prst="rect">
              <a:avLst/>
            </a:prstGeom>
            <a:ln>
              <a:solidFill>
                <a:srgbClr val="FFFFCC"/>
              </a:solidFill>
            </a:ln>
          </p:spPr>
        </p:pic>
        <p:sp>
          <p:nvSpPr>
            <p:cNvPr id="325" name="TextBox 324">
              <a:extLst>
                <a:ext uri="{FF2B5EF4-FFF2-40B4-BE49-F238E27FC236}">
                  <a16:creationId xmlns:a16="http://schemas.microsoft.com/office/drawing/2014/main" id="{A1AE81D6-50A5-4B84-848D-C85AD43FE2DF}"/>
                </a:ext>
              </a:extLst>
            </p:cNvPr>
            <p:cNvSpPr txBox="1"/>
            <p:nvPr/>
          </p:nvSpPr>
          <p:spPr>
            <a:xfrm>
              <a:off x="7103926" y="4101067"/>
              <a:ext cx="2194572" cy="584775"/>
            </a:xfrm>
            <a:prstGeom prst="rect">
              <a:avLst/>
            </a:prstGeom>
            <a:noFill/>
          </p:spPr>
          <p:txBody>
            <a:bodyPr wrap="square" rtlCol="1">
              <a:spAutoFit/>
            </a:bodyPr>
            <a:lstStyle/>
            <a:p>
              <a:pPr algn="ctr"/>
              <a:r>
                <a:rPr lang="en-US" sz="1600" dirty="0">
                  <a:solidFill>
                    <a:schemeClr val="bg1"/>
                  </a:solidFill>
                  <a:latin typeface="+mn-lt"/>
                </a:rPr>
                <a:t>Image through thick scattering tissue.</a:t>
              </a:r>
            </a:p>
          </p:txBody>
        </p:sp>
      </p:grpSp>
      <p:sp>
        <p:nvSpPr>
          <p:cNvPr id="150" name="Freeform: Shape 149">
            <a:extLst>
              <a:ext uri="{FF2B5EF4-FFF2-40B4-BE49-F238E27FC236}">
                <a16:creationId xmlns:a16="http://schemas.microsoft.com/office/drawing/2014/main" id="{AADD19D1-B797-4612-9780-67B067F695D6}"/>
              </a:ext>
            </a:extLst>
          </p:cNvPr>
          <p:cNvSpPr/>
          <p:nvPr/>
        </p:nvSpPr>
        <p:spPr>
          <a:xfrm rot="16200000">
            <a:off x="6141920" y="2987810"/>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8973592D-45FA-449E-90F8-F7FA6BCFB1C3}"/>
              </a:ext>
            </a:extLst>
          </p:cNvPr>
          <p:cNvSpPr txBox="1"/>
          <p:nvPr/>
        </p:nvSpPr>
        <p:spPr>
          <a:xfrm>
            <a:off x="4201979" y="3298367"/>
            <a:ext cx="1603955" cy="584775"/>
          </a:xfrm>
          <a:prstGeom prst="rect">
            <a:avLst/>
          </a:prstGeom>
          <a:noFill/>
        </p:spPr>
        <p:txBody>
          <a:bodyPr wrap="square" rtlCol="0">
            <a:spAutoFit/>
          </a:bodyPr>
          <a:lstStyle/>
          <a:p>
            <a:pPr algn="ctr"/>
            <a:r>
              <a:rPr lang="en-US" sz="1600" dirty="0">
                <a:solidFill>
                  <a:schemeClr val="bg1"/>
                </a:solidFill>
                <a:latin typeface="+mn-lt"/>
              </a:rPr>
              <a:t>Modulation element</a:t>
            </a:r>
          </a:p>
        </p:txBody>
      </p:sp>
      <p:grpSp>
        <p:nvGrpSpPr>
          <p:cNvPr id="165" name="Group 164">
            <a:extLst>
              <a:ext uri="{FF2B5EF4-FFF2-40B4-BE49-F238E27FC236}">
                <a16:creationId xmlns:a16="http://schemas.microsoft.com/office/drawing/2014/main" id="{1D1D0F43-D0D6-47DF-AC2E-5340681A5F92}"/>
              </a:ext>
            </a:extLst>
          </p:cNvPr>
          <p:cNvGrpSpPr/>
          <p:nvPr/>
        </p:nvGrpSpPr>
        <p:grpSpPr>
          <a:xfrm rot="10800000">
            <a:off x="5810207" y="3827144"/>
            <a:ext cx="865602" cy="797783"/>
            <a:chOff x="20075880" y="28884135"/>
            <a:chExt cx="1251232" cy="525034"/>
          </a:xfrm>
        </p:grpSpPr>
        <p:cxnSp>
          <p:nvCxnSpPr>
            <p:cNvPr id="166" name="Straight Connector 165">
              <a:extLst>
                <a:ext uri="{FF2B5EF4-FFF2-40B4-BE49-F238E27FC236}">
                  <a16:creationId xmlns:a16="http://schemas.microsoft.com/office/drawing/2014/main" id="{AE84D323-F285-4E5A-9D3C-6EB5CBAB484D}"/>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C76BF02C-DDCD-4610-894A-D44C6E9C89B6}"/>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7EAC8349-5148-4ED6-9552-7D1FDBA0E26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76" name="Picture 175">
            <a:extLst>
              <a:ext uri="{FF2B5EF4-FFF2-40B4-BE49-F238E27FC236}">
                <a16:creationId xmlns:a16="http://schemas.microsoft.com/office/drawing/2014/main" id="{1F2A8093-C899-4A94-8BC2-55A6485FADDB}"/>
              </a:ext>
            </a:extLst>
          </p:cNvPr>
          <p:cNvPicPr preferRelativeResize="0">
            <a:picLocks noChangeAspect="1"/>
          </p:cNvPicPr>
          <p:nvPr/>
        </p:nvPicPr>
        <p:blipFill rotWithShape="1">
          <a:blip r:embed="rId4"/>
          <a:srcRect l="52407" t="72357" r="25686" b="1727"/>
          <a:stretch/>
        </p:blipFill>
        <p:spPr>
          <a:xfrm>
            <a:off x="9422926" y="4768730"/>
            <a:ext cx="2136913" cy="1651765"/>
          </a:xfrm>
          <a:prstGeom prst="rect">
            <a:avLst/>
          </a:prstGeom>
          <a:ln>
            <a:solidFill>
              <a:srgbClr val="FFFFCC"/>
            </a:solidFill>
          </a:ln>
        </p:spPr>
      </p:pic>
      <p:sp>
        <p:nvSpPr>
          <p:cNvPr id="177" name="TextBox 176">
            <a:extLst>
              <a:ext uri="{FF2B5EF4-FFF2-40B4-BE49-F238E27FC236}">
                <a16:creationId xmlns:a16="http://schemas.microsoft.com/office/drawing/2014/main" id="{88F2067C-91EE-491B-BA65-7406AF5E9B19}"/>
              </a:ext>
            </a:extLst>
          </p:cNvPr>
          <p:cNvSpPr txBox="1"/>
          <p:nvPr/>
        </p:nvSpPr>
        <p:spPr>
          <a:xfrm>
            <a:off x="9237571" y="5872191"/>
            <a:ext cx="2484756" cy="584775"/>
          </a:xfrm>
          <a:prstGeom prst="rect">
            <a:avLst/>
          </a:prstGeom>
          <a:noFill/>
        </p:spPr>
        <p:txBody>
          <a:bodyPr wrap="square" rtlCol="1">
            <a:spAutoFit/>
          </a:bodyPr>
          <a:lstStyle/>
          <a:p>
            <a:pPr algn="ctr"/>
            <a:r>
              <a:rPr lang="en-US" sz="1600" dirty="0">
                <a:solidFill>
                  <a:schemeClr val="bg1"/>
                </a:solidFill>
                <a:latin typeface="+mn-lt"/>
              </a:rPr>
              <a:t>Image </a:t>
            </a:r>
            <a:r>
              <a:rPr lang="en-US" sz="1600" dirty="0" err="1">
                <a:solidFill>
                  <a:schemeClr val="bg1"/>
                </a:solidFill>
                <a:latin typeface="+mn-lt"/>
              </a:rPr>
              <a:t>thr</a:t>
            </a:r>
            <a:r>
              <a:rPr lang="en-US" sz="1600" dirty="0">
                <a:solidFill>
                  <a:schemeClr val="bg1"/>
                </a:solidFill>
                <a:latin typeface="+mn-lt"/>
              </a:rPr>
              <a:t>. thick tissue +  correction element</a:t>
            </a:r>
          </a:p>
        </p:txBody>
      </p:sp>
      <p:grpSp>
        <p:nvGrpSpPr>
          <p:cNvPr id="178" name="Group 177">
            <a:extLst>
              <a:ext uri="{FF2B5EF4-FFF2-40B4-BE49-F238E27FC236}">
                <a16:creationId xmlns:a16="http://schemas.microsoft.com/office/drawing/2014/main" id="{18D82FA4-9EAD-4191-B509-C844587DE243}"/>
              </a:ext>
            </a:extLst>
          </p:cNvPr>
          <p:cNvGrpSpPr/>
          <p:nvPr/>
        </p:nvGrpSpPr>
        <p:grpSpPr>
          <a:xfrm rot="873301">
            <a:off x="10448747" y="4560581"/>
            <a:ext cx="2091505" cy="1149915"/>
            <a:chOff x="4737005" y="4732341"/>
            <a:chExt cx="2091505" cy="1149915"/>
          </a:xfrm>
        </p:grpSpPr>
        <p:sp>
          <p:nvSpPr>
            <p:cNvPr id="179" name="Explosion: 8 Points 178">
              <a:extLst>
                <a:ext uri="{FF2B5EF4-FFF2-40B4-BE49-F238E27FC236}">
                  <a16:creationId xmlns:a16="http://schemas.microsoft.com/office/drawing/2014/main" id="{8CBB9A20-8A12-4BF8-ABDB-DA2B31D8F9F1}"/>
                </a:ext>
              </a:extLst>
            </p:cNvPr>
            <p:cNvSpPr/>
            <p:nvPr/>
          </p:nvSpPr>
          <p:spPr>
            <a:xfrm>
              <a:off x="4737005" y="4732341"/>
              <a:ext cx="2091505" cy="1149915"/>
            </a:xfrm>
            <a:prstGeom prst="irregularSeal1">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extBox 181">
              <a:extLst>
                <a:ext uri="{FF2B5EF4-FFF2-40B4-BE49-F238E27FC236}">
                  <a16:creationId xmlns:a16="http://schemas.microsoft.com/office/drawing/2014/main" id="{99E24665-92CF-43E5-A6E8-FCF826DE39C0}"/>
                </a:ext>
              </a:extLst>
            </p:cNvPr>
            <p:cNvSpPr txBox="1"/>
            <p:nvPr/>
          </p:nvSpPr>
          <p:spPr>
            <a:xfrm>
              <a:off x="4962291" y="4931831"/>
              <a:ext cx="1605724" cy="646331"/>
            </a:xfrm>
            <a:prstGeom prst="rect">
              <a:avLst/>
            </a:prstGeom>
            <a:noFill/>
          </p:spPr>
          <p:txBody>
            <a:bodyPr wrap="square" rtlCol="0">
              <a:spAutoFit/>
            </a:bodyPr>
            <a:lstStyle/>
            <a:p>
              <a:pPr algn="ctr"/>
              <a:r>
                <a:rPr lang="en-US" b="1" dirty="0">
                  <a:latin typeface="+mn-lt"/>
                </a:rPr>
                <a:t>Undo scattering</a:t>
              </a:r>
              <a:endParaRPr lang="en-US" dirty="0">
                <a:latin typeface="+mn-lt"/>
              </a:endParaRPr>
            </a:p>
          </p:txBody>
        </p:sp>
      </p:grpSp>
      <p:sp>
        <p:nvSpPr>
          <p:cNvPr id="194" name="Arrow: Up-Down 193">
            <a:extLst>
              <a:ext uri="{FF2B5EF4-FFF2-40B4-BE49-F238E27FC236}">
                <a16:creationId xmlns:a16="http://schemas.microsoft.com/office/drawing/2014/main" id="{76D68847-F101-4F0B-AEB0-6BBA2703106D}"/>
              </a:ext>
            </a:extLst>
          </p:cNvPr>
          <p:cNvSpPr/>
          <p:nvPr/>
        </p:nvSpPr>
        <p:spPr>
          <a:xfrm rot="18897317">
            <a:off x="9432824" y="3536385"/>
            <a:ext cx="366856" cy="1658059"/>
          </a:xfrm>
          <a:prstGeom prst="upDownArrow">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39989D40-8012-49F6-93FB-B32239281E2C}"/>
              </a:ext>
            </a:extLst>
          </p:cNvPr>
          <p:cNvSpPr txBox="1"/>
          <p:nvPr/>
        </p:nvSpPr>
        <p:spPr>
          <a:xfrm rot="2662571">
            <a:off x="9030049" y="4083253"/>
            <a:ext cx="2279642" cy="369332"/>
          </a:xfrm>
          <a:prstGeom prst="rect">
            <a:avLst/>
          </a:prstGeom>
          <a:noFill/>
        </p:spPr>
        <p:txBody>
          <a:bodyPr wrap="square" rtlCol="0">
            <a:spAutoFit/>
          </a:bodyPr>
          <a:lstStyle/>
          <a:p>
            <a:r>
              <a:rPr lang="en-US" dirty="0">
                <a:solidFill>
                  <a:srgbClr val="FFFF00"/>
                </a:solidFill>
              </a:rPr>
              <a:t>Same pattern</a:t>
            </a:r>
          </a:p>
        </p:txBody>
      </p:sp>
      <p:grpSp>
        <p:nvGrpSpPr>
          <p:cNvPr id="198" name="Group 197">
            <a:extLst>
              <a:ext uri="{FF2B5EF4-FFF2-40B4-BE49-F238E27FC236}">
                <a16:creationId xmlns:a16="http://schemas.microsoft.com/office/drawing/2014/main" id="{DD526ABC-4745-42B2-A163-F9907F3CF4B2}"/>
              </a:ext>
            </a:extLst>
          </p:cNvPr>
          <p:cNvGrpSpPr/>
          <p:nvPr/>
        </p:nvGrpSpPr>
        <p:grpSpPr>
          <a:xfrm rot="20442112">
            <a:off x="1574481" y="1595176"/>
            <a:ext cx="1727779" cy="492534"/>
            <a:chOff x="65036" y="3105105"/>
            <a:chExt cx="899041" cy="244938"/>
          </a:xfrm>
        </p:grpSpPr>
        <p:cxnSp>
          <p:nvCxnSpPr>
            <p:cNvPr id="199" name="Straight Connector 198">
              <a:extLst>
                <a:ext uri="{FF2B5EF4-FFF2-40B4-BE49-F238E27FC236}">
                  <a16:creationId xmlns:a16="http://schemas.microsoft.com/office/drawing/2014/main" id="{CA97FE09-90E8-44C1-A48B-578F99002A6A}"/>
                </a:ext>
              </a:extLst>
            </p:cNvPr>
            <p:cNvCxnSpPr>
              <a:cxnSpLocks/>
            </p:cNvCxnSpPr>
            <p:nvPr/>
          </p:nvCxnSpPr>
          <p:spPr>
            <a:xfrm rot="1157888" flipH="1" flipV="1">
              <a:off x="751773" y="3346093"/>
              <a:ext cx="212304" cy="3950"/>
            </a:xfrm>
            <a:prstGeom prst="line">
              <a:avLst/>
            </a:prstGeom>
            <a:ln w="38100">
              <a:solidFill>
                <a:srgbClr val="FFCC66">
                  <a:alpha val="38000"/>
                </a:srgbClr>
              </a:solidFill>
              <a:headEnd type="none" w="sm" len="sm"/>
              <a:tailEnd type="none"/>
            </a:ln>
            <a:effectLst>
              <a:glow rad="228600">
                <a:schemeClr val="accent6">
                  <a:satMod val="175000"/>
                  <a:alpha val="67000"/>
                </a:schemeClr>
              </a:glow>
            </a:effectLst>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072DCAE3-181F-4706-9EFE-645081132738}"/>
                </a:ext>
              </a:extLst>
            </p:cNvPr>
            <p:cNvGrpSpPr/>
            <p:nvPr/>
          </p:nvGrpSpPr>
          <p:grpSpPr>
            <a:xfrm rot="531693">
              <a:off x="65036" y="3105105"/>
              <a:ext cx="728834" cy="192020"/>
              <a:chOff x="30745" y="3367668"/>
              <a:chExt cx="728834" cy="192020"/>
            </a:xfrm>
          </p:grpSpPr>
          <p:sp>
            <p:nvSpPr>
              <p:cNvPr id="210" name="Rectangle 209">
                <a:extLst>
                  <a:ext uri="{FF2B5EF4-FFF2-40B4-BE49-F238E27FC236}">
                    <a16:creationId xmlns:a16="http://schemas.microsoft.com/office/drawing/2014/main" id="{55DA5619-73E8-4965-B38B-0B0AD5D4D849}"/>
                  </a:ext>
                </a:extLst>
              </p:cNvPr>
              <p:cNvSpPr/>
              <p:nvPr/>
            </p:nvSpPr>
            <p:spPr>
              <a:xfrm rot="616597">
                <a:off x="30745" y="3367668"/>
                <a:ext cx="728834" cy="192020"/>
              </a:xfrm>
              <a:prstGeom prst="rect">
                <a:avLst/>
              </a:prstGeom>
              <a:solidFill>
                <a:schemeClr val="tx1">
                  <a:lumMod val="65000"/>
                  <a:lumOff val="3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a:p>
            </p:txBody>
          </p:sp>
          <p:sp>
            <p:nvSpPr>
              <p:cNvPr id="211" name="Oval 210">
                <a:extLst>
                  <a:ext uri="{FF2B5EF4-FFF2-40B4-BE49-F238E27FC236}">
                    <a16:creationId xmlns:a16="http://schemas.microsoft.com/office/drawing/2014/main" id="{A831E817-6FFD-4F0D-816E-2F6D413F3BF1}"/>
                  </a:ext>
                </a:extLst>
              </p:cNvPr>
              <p:cNvSpPr>
                <a:spLocks noChangeAspect="1"/>
              </p:cNvSpPr>
              <p:nvPr/>
            </p:nvSpPr>
            <p:spPr>
              <a:xfrm rot="626195" flipV="1">
                <a:off x="422873" y="3406249"/>
                <a:ext cx="93996" cy="116698"/>
              </a:xfrm>
              <a:prstGeom prst="ellipse">
                <a:avLst/>
              </a:prstGeom>
              <a:solidFill>
                <a:srgbClr val="D6A300"/>
              </a:solidFill>
              <a:ln w="127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dirty="0"/>
              </a:p>
            </p:txBody>
          </p:sp>
        </p:grpSp>
      </p:grpSp>
      <p:sp>
        <p:nvSpPr>
          <p:cNvPr id="212" name="Rectangle 211">
            <a:extLst>
              <a:ext uri="{FF2B5EF4-FFF2-40B4-BE49-F238E27FC236}">
                <a16:creationId xmlns:a16="http://schemas.microsoft.com/office/drawing/2014/main" id="{CA161C9F-B0D2-48B0-9FD2-EC821CA5F479}"/>
              </a:ext>
            </a:extLst>
          </p:cNvPr>
          <p:cNvSpPr/>
          <p:nvPr/>
        </p:nvSpPr>
        <p:spPr>
          <a:xfrm>
            <a:off x="1534686" y="1052213"/>
            <a:ext cx="1542869"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C00"/>
                </a:solidFill>
                <a:effectLst/>
                <a:uLnTx/>
                <a:uFillTx/>
                <a:ea typeface="+mn-ea"/>
                <a:cs typeface="Arial" panose="020B0604020202020204" pitchFamily="34" charset="0"/>
              </a:rPr>
              <a:t>Excitation laser source</a:t>
            </a:r>
            <a:endParaRPr kumimoji="0" lang="he-IL" sz="1600" b="1" i="0" u="none" strike="noStrike" kern="1200" cap="none" spc="0" normalizeH="0" baseline="0" noProof="0" dirty="0">
              <a:ln>
                <a:noFill/>
              </a:ln>
              <a:solidFill>
                <a:srgbClr val="FFCC00"/>
              </a:solidFill>
              <a:effectLst/>
              <a:uLnTx/>
              <a:uFillTx/>
              <a:ea typeface="+mn-ea"/>
              <a:cs typeface="Arial" panose="020B0604020202020204" pitchFamily="34" charset="0"/>
            </a:endParaRPr>
          </a:p>
        </p:txBody>
      </p:sp>
      <p:sp>
        <p:nvSpPr>
          <p:cNvPr id="213" name="Title 1">
            <a:extLst>
              <a:ext uri="{FF2B5EF4-FFF2-40B4-BE49-F238E27FC236}">
                <a16:creationId xmlns:a16="http://schemas.microsoft.com/office/drawing/2014/main" id="{189283F7-EF34-1806-5E4A-18FE4E8706EC}"/>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Wavefront shaping principles</a:t>
            </a:r>
          </a:p>
        </p:txBody>
      </p:sp>
      <p:cxnSp>
        <p:nvCxnSpPr>
          <p:cNvPr id="214" name="Straight Arrow Connector 213">
            <a:extLst>
              <a:ext uri="{FF2B5EF4-FFF2-40B4-BE49-F238E27FC236}">
                <a16:creationId xmlns:a16="http://schemas.microsoft.com/office/drawing/2014/main" id="{8101A8FF-8805-8833-9110-52E14DCD0151}"/>
              </a:ext>
            </a:extLst>
          </p:cNvPr>
          <p:cNvCxnSpPr>
            <a:cxnSpLocks/>
          </p:cNvCxnSpPr>
          <p:nvPr/>
        </p:nvCxnSpPr>
        <p:spPr>
          <a:xfrm flipV="1">
            <a:off x="5395159" y="3590754"/>
            <a:ext cx="241943" cy="764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5" name="Freeform 52">
            <a:extLst>
              <a:ext uri="{FF2B5EF4-FFF2-40B4-BE49-F238E27FC236}">
                <a16:creationId xmlns:a16="http://schemas.microsoft.com/office/drawing/2014/main" id="{2999668D-4249-A7D9-ED18-A5C17F4105FE}"/>
              </a:ext>
            </a:extLst>
          </p:cNvPr>
          <p:cNvSpPr/>
          <p:nvPr/>
        </p:nvSpPr>
        <p:spPr>
          <a:xfrm rot="11613317" flipH="1">
            <a:off x="10415071" y="2711216"/>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216" name="TextBox 215">
            <a:extLst>
              <a:ext uri="{FF2B5EF4-FFF2-40B4-BE49-F238E27FC236}">
                <a16:creationId xmlns:a16="http://schemas.microsoft.com/office/drawing/2014/main" id="{CC76086A-0766-ED32-980E-75B4655F7E79}"/>
              </a:ext>
            </a:extLst>
          </p:cNvPr>
          <p:cNvSpPr txBox="1"/>
          <p:nvPr/>
        </p:nvSpPr>
        <p:spPr>
          <a:xfrm>
            <a:off x="10654398" y="3093534"/>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217" name="TextBox 216">
            <a:extLst>
              <a:ext uri="{FF2B5EF4-FFF2-40B4-BE49-F238E27FC236}">
                <a16:creationId xmlns:a16="http://schemas.microsoft.com/office/drawing/2014/main" id="{E49C97CD-FDC4-A931-91C7-C714C21DD660}"/>
              </a:ext>
            </a:extLst>
          </p:cNvPr>
          <p:cNvSpPr txBox="1"/>
          <p:nvPr/>
        </p:nvSpPr>
        <p:spPr>
          <a:xfrm>
            <a:off x="9753699"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17410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214"/>
                                        </p:tgtEl>
                                        <p:attrNameLst>
                                          <p:attrName>style.visibility</p:attrName>
                                        </p:attrNameLst>
                                      </p:cBhvr>
                                      <p:to>
                                        <p:strVal val="visible"/>
                                      </p:to>
                                    </p:set>
                                  </p:childTnLst>
                                </p:cTn>
                              </p:par>
                            </p:childTnLst>
                          </p:cTn>
                        </p:par>
                        <p:par>
                          <p:cTn id="12" fill="hold">
                            <p:stCondLst>
                              <p:cond delay="0"/>
                            </p:stCondLst>
                            <p:childTnLst>
                              <p:par>
                                <p:cTn id="13" presetID="10" presetClass="exit" presetSubtype="0" fill="hold" nodeType="afterEffect">
                                  <p:stCondLst>
                                    <p:cond delay="0"/>
                                  </p:stCondLst>
                                  <p:childTnLst>
                                    <p:animEffect transition="out" filter="fade">
                                      <p:cBhvr>
                                        <p:cTn id="14" dur="500"/>
                                        <p:tgtEl>
                                          <p:spTgt spid="188"/>
                                        </p:tgtEl>
                                      </p:cBhvr>
                                    </p:animEffect>
                                    <p:set>
                                      <p:cBhvr>
                                        <p:cTn id="15" dur="1" fill="hold">
                                          <p:stCondLst>
                                            <p:cond delay="499"/>
                                          </p:stCondLst>
                                        </p:cTn>
                                        <p:tgtEl>
                                          <p:spTgt spid="18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500"/>
                                        <p:tgtEl>
                                          <p:spTgt spid="16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6"/>
                                        </p:tgtEl>
                                        <p:attrNameLst>
                                          <p:attrName>style.visibility</p:attrName>
                                        </p:attrNameLst>
                                      </p:cBhvr>
                                      <p:to>
                                        <p:strVal val="visible"/>
                                      </p:to>
                                    </p:set>
                                    <p:animEffect transition="in" filter="wipe(up)">
                                      <p:cBhvr>
                                        <p:cTn id="23" dur="500"/>
                                        <p:tgtEl>
                                          <p:spTgt spid="176"/>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78"/>
                                        </p:tgtEl>
                                        <p:attrNameLst>
                                          <p:attrName>style.visibility</p:attrName>
                                        </p:attrNameLst>
                                      </p:cBhvr>
                                      <p:to>
                                        <p:strVal val="visible"/>
                                      </p:to>
                                    </p:set>
                                  </p:childTnLst>
                                </p:cTn>
                              </p:par>
                            </p:childTnLst>
                          </p:cTn>
                        </p:par>
                        <p:par>
                          <p:cTn id="30" fill="hold">
                            <p:stCondLst>
                              <p:cond delay="500"/>
                            </p:stCondLst>
                            <p:childTnLst>
                              <p:par>
                                <p:cTn id="31" presetID="6" presetClass="entr" presetSubtype="32" fill="hold" grpId="0" nodeType="afterEffect">
                                  <p:stCondLst>
                                    <p:cond delay="0"/>
                                  </p:stCondLst>
                                  <p:childTnLst>
                                    <p:set>
                                      <p:cBhvr>
                                        <p:cTn id="32" dur="1" fill="hold">
                                          <p:stCondLst>
                                            <p:cond delay="0"/>
                                          </p:stCondLst>
                                        </p:cTn>
                                        <p:tgtEl>
                                          <p:spTgt spid="194"/>
                                        </p:tgtEl>
                                        <p:attrNameLst>
                                          <p:attrName>style.visibility</p:attrName>
                                        </p:attrNameLst>
                                      </p:cBhvr>
                                      <p:to>
                                        <p:strVal val="visible"/>
                                      </p:to>
                                    </p:set>
                                    <p:animEffect transition="in" filter="circle(out)">
                                      <p:cBhvr>
                                        <p:cTn id="33" dur="1000"/>
                                        <p:tgtEl>
                                          <p:spTgt spid="194"/>
                                        </p:tgtEl>
                                      </p:cBhvr>
                                    </p:animEffect>
                                  </p:childTnLst>
                                </p:cTn>
                              </p:par>
                              <p:par>
                                <p:cTn id="34" presetID="6" presetClass="entr" presetSubtype="32" fill="hold" grpId="0" nodeType="withEffect">
                                  <p:stCondLst>
                                    <p:cond delay="0"/>
                                  </p:stCondLst>
                                  <p:childTnLst>
                                    <p:set>
                                      <p:cBhvr>
                                        <p:cTn id="35" dur="1" fill="hold">
                                          <p:stCondLst>
                                            <p:cond delay="0"/>
                                          </p:stCondLst>
                                        </p:cTn>
                                        <p:tgtEl>
                                          <p:spTgt spid="195"/>
                                        </p:tgtEl>
                                        <p:attrNameLst>
                                          <p:attrName>style.visibility</p:attrName>
                                        </p:attrNameLst>
                                      </p:cBhvr>
                                      <p:to>
                                        <p:strVal val="visible"/>
                                      </p:to>
                                    </p:set>
                                    <p:animEffect transition="in" filter="circle(out)">
                                      <p:cBhvr>
                                        <p:cTn id="36"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p:bldP spid="177" grpId="0"/>
      <p:bldP spid="194" grpId="0" animBg="1"/>
      <p:bldP spid="1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oup 162">
            <a:extLst>
              <a:ext uri="{FF2B5EF4-FFF2-40B4-BE49-F238E27FC236}">
                <a16:creationId xmlns:a16="http://schemas.microsoft.com/office/drawing/2014/main" id="{073B9534-BDC7-45B3-A773-680A3943FF24}"/>
              </a:ext>
            </a:extLst>
          </p:cNvPr>
          <p:cNvGrpSpPr/>
          <p:nvPr/>
        </p:nvGrpSpPr>
        <p:grpSpPr>
          <a:xfrm rot="16200000">
            <a:off x="9607977" y="1726878"/>
            <a:ext cx="2249793" cy="494044"/>
            <a:chOff x="1081970" y="3224894"/>
            <a:chExt cx="2349551" cy="408215"/>
          </a:xfrm>
          <a:blipFill>
            <a:blip r:embed="rId3"/>
            <a:tile tx="0" ty="0" sx="100000" sy="100000" flip="none" algn="tl"/>
          </a:blipFill>
        </p:grpSpPr>
        <p:sp>
          <p:nvSpPr>
            <p:cNvPr id="188" name="Rectangle 187">
              <a:extLst>
                <a:ext uri="{FF2B5EF4-FFF2-40B4-BE49-F238E27FC236}">
                  <a16:creationId xmlns:a16="http://schemas.microsoft.com/office/drawing/2014/main" id="{864DBAB0-C058-4BDE-ACEC-E7EF35F1F4A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89" name="Oval 188">
              <a:extLst>
                <a:ext uri="{FF2B5EF4-FFF2-40B4-BE49-F238E27FC236}">
                  <a16:creationId xmlns:a16="http://schemas.microsoft.com/office/drawing/2014/main" id="{12626C1C-C169-4741-A3B9-A4E84C7E191F}"/>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0" name="Oval 189">
              <a:extLst>
                <a:ext uri="{FF2B5EF4-FFF2-40B4-BE49-F238E27FC236}">
                  <a16:creationId xmlns:a16="http://schemas.microsoft.com/office/drawing/2014/main" id="{E7100E60-C509-443F-B285-702D2F11DC15}"/>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1" name="Oval 200">
              <a:extLst>
                <a:ext uri="{FF2B5EF4-FFF2-40B4-BE49-F238E27FC236}">
                  <a16:creationId xmlns:a16="http://schemas.microsoft.com/office/drawing/2014/main" id="{25D5E960-E3C2-41B9-BC48-145AE4E21A27}"/>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2" name="Oval 201">
              <a:extLst>
                <a:ext uri="{FF2B5EF4-FFF2-40B4-BE49-F238E27FC236}">
                  <a16:creationId xmlns:a16="http://schemas.microsoft.com/office/drawing/2014/main" id="{14FDBC02-BB09-4B5F-8B34-F8142EE812EB}"/>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3" name="Oval 202">
              <a:extLst>
                <a:ext uri="{FF2B5EF4-FFF2-40B4-BE49-F238E27FC236}">
                  <a16:creationId xmlns:a16="http://schemas.microsoft.com/office/drawing/2014/main" id="{DDCD42B9-AF10-4662-9C9C-344BDCE5E8AB}"/>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4" name="Oval 203">
              <a:extLst>
                <a:ext uri="{FF2B5EF4-FFF2-40B4-BE49-F238E27FC236}">
                  <a16:creationId xmlns:a16="http://schemas.microsoft.com/office/drawing/2014/main" id="{55DD8C8A-FE45-4942-8958-D9D3C69299C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5" name="Oval 204">
              <a:extLst>
                <a:ext uri="{FF2B5EF4-FFF2-40B4-BE49-F238E27FC236}">
                  <a16:creationId xmlns:a16="http://schemas.microsoft.com/office/drawing/2014/main" id="{25C83984-F095-4DB0-945D-6F80CC60174C}"/>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6" name="Oval 205">
              <a:extLst>
                <a:ext uri="{FF2B5EF4-FFF2-40B4-BE49-F238E27FC236}">
                  <a16:creationId xmlns:a16="http://schemas.microsoft.com/office/drawing/2014/main" id="{68EA1567-1F71-4B0A-8F71-6F73F2138F7C}"/>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7" name="Oval 206">
              <a:extLst>
                <a:ext uri="{FF2B5EF4-FFF2-40B4-BE49-F238E27FC236}">
                  <a16:creationId xmlns:a16="http://schemas.microsoft.com/office/drawing/2014/main" id="{9350F8A7-759D-45E0-B55E-0D728B7D07D2}"/>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8" name="Oval 207">
              <a:extLst>
                <a:ext uri="{FF2B5EF4-FFF2-40B4-BE49-F238E27FC236}">
                  <a16:creationId xmlns:a16="http://schemas.microsoft.com/office/drawing/2014/main" id="{FA8B39CC-2DBD-477D-87D0-074795E7F1E5}"/>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9" name="Oval 208">
              <a:extLst>
                <a:ext uri="{FF2B5EF4-FFF2-40B4-BE49-F238E27FC236}">
                  <a16:creationId xmlns:a16="http://schemas.microsoft.com/office/drawing/2014/main" id="{33E1E59B-773A-49B9-98FA-A2738AC60122}"/>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0" name="Oval 209">
              <a:extLst>
                <a:ext uri="{FF2B5EF4-FFF2-40B4-BE49-F238E27FC236}">
                  <a16:creationId xmlns:a16="http://schemas.microsoft.com/office/drawing/2014/main" id="{3CADC9AC-6457-4C41-95C7-5C8CE7B90085}"/>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1" name="Oval 210">
              <a:extLst>
                <a:ext uri="{FF2B5EF4-FFF2-40B4-BE49-F238E27FC236}">
                  <a16:creationId xmlns:a16="http://schemas.microsoft.com/office/drawing/2014/main" id="{3E35ABDA-A9FA-4A2F-A23A-E6C3081585E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2" name="Oval 211">
              <a:extLst>
                <a:ext uri="{FF2B5EF4-FFF2-40B4-BE49-F238E27FC236}">
                  <a16:creationId xmlns:a16="http://schemas.microsoft.com/office/drawing/2014/main" id="{016540B6-4D26-47DF-A93C-82ADDD43FA5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3" name="Oval 212">
              <a:extLst>
                <a:ext uri="{FF2B5EF4-FFF2-40B4-BE49-F238E27FC236}">
                  <a16:creationId xmlns:a16="http://schemas.microsoft.com/office/drawing/2014/main" id="{944F43D0-4F5C-4D7B-9AF5-0DB27F09D618}"/>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4" name="Oval 213">
              <a:extLst>
                <a:ext uri="{FF2B5EF4-FFF2-40B4-BE49-F238E27FC236}">
                  <a16:creationId xmlns:a16="http://schemas.microsoft.com/office/drawing/2014/main" id="{4A026F1F-D691-458B-92E7-FB831D0E9D1D}"/>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5" name="Oval 214">
              <a:extLst>
                <a:ext uri="{FF2B5EF4-FFF2-40B4-BE49-F238E27FC236}">
                  <a16:creationId xmlns:a16="http://schemas.microsoft.com/office/drawing/2014/main" id="{1EB6B9FA-6711-47F4-AB3D-BBB7DA5B9CCE}"/>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6" name="Oval 215">
              <a:extLst>
                <a:ext uri="{FF2B5EF4-FFF2-40B4-BE49-F238E27FC236}">
                  <a16:creationId xmlns:a16="http://schemas.microsoft.com/office/drawing/2014/main" id="{2D8FC047-1050-4A66-821B-01BA0E6E0932}"/>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7" name="Oval 216">
              <a:extLst>
                <a:ext uri="{FF2B5EF4-FFF2-40B4-BE49-F238E27FC236}">
                  <a16:creationId xmlns:a16="http://schemas.microsoft.com/office/drawing/2014/main" id="{BFF4F725-6599-4958-8ACB-F4F6B5542B7B}"/>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26" name="Group 25">
            <a:extLst>
              <a:ext uri="{FF2B5EF4-FFF2-40B4-BE49-F238E27FC236}">
                <a16:creationId xmlns:a16="http://schemas.microsoft.com/office/drawing/2014/main" id="{E76540C7-499F-4D3C-9B00-0A2F027995BA}"/>
              </a:ext>
            </a:extLst>
          </p:cNvPr>
          <p:cNvGrpSpPr/>
          <p:nvPr/>
        </p:nvGrpSpPr>
        <p:grpSpPr>
          <a:xfrm>
            <a:off x="7081656" y="2991059"/>
            <a:ext cx="2194572" cy="1632642"/>
            <a:chOff x="7081656" y="2991059"/>
            <a:chExt cx="2194572" cy="1632642"/>
          </a:xfrm>
        </p:grpSpPr>
        <p:pic>
          <p:nvPicPr>
            <p:cNvPr id="326" name="Picture 325">
              <a:extLst>
                <a:ext uri="{FF2B5EF4-FFF2-40B4-BE49-F238E27FC236}">
                  <a16:creationId xmlns:a16="http://schemas.microsoft.com/office/drawing/2014/main" id="{3C476EB8-C60F-4E70-91D1-E3F9294BCD80}"/>
                </a:ext>
              </a:extLst>
            </p:cNvPr>
            <p:cNvPicPr preferRelativeResize="0">
              <a:picLocks noChangeAspect="1"/>
            </p:cNvPicPr>
            <p:nvPr/>
          </p:nvPicPr>
          <p:blipFill rotWithShape="1">
            <a:blip r:embed="rId4"/>
            <a:srcRect l="28708" t="72743" r="49355" b="1123"/>
            <a:stretch/>
          </p:blipFill>
          <p:spPr>
            <a:xfrm>
              <a:off x="7091809" y="2991059"/>
              <a:ext cx="2156722" cy="1629887"/>
            </a:xfrm>
            <a:prstGeom prst="rect">
              <a:avLst/>
            </a:prstGeom>
            <a:ln>
              <a:solidFill>
                <a:srgbClr val="FFFFCC"/>
              </a:solidFill>
            </a:ln>
          </p:spPr>
        </p:pic>
        <p:sp>
          <p:nvSpPr>
            <p:cNvPr id="327" name="TextBox 326">
              <a:extLst>
                <a:ext uri="{FF2B5EF4-FFF2-40B4-BE49-F238E27FC236}">
                  <a16:creationId xmlns:a16="http://schemas.microsoft.com/office/drawing/2014/main" id="{6EE549D9-AB6C-44EA-83CF-84A0EBB75FB8}"/>
                </a:ext>
              </a:extLst>
            </p:cNvPr>
            <p:cNvSpPr txBox="1"/>
            <p:nvPr/>
          </p:nvSpPr>
          <p:spPr>
            <a:xfrm>
              <a:off x="7081656" y="4038926"/>
              <a:ext cx="2194572" cy="584775"/>
            </a:xfrm>
            <a:prstGeom prst="rect">
              <a:avLst/>
            </a:prstGeom>
            <a:noFill/>
          </p:spPr>
          <p:txBody>
            <a:bodyPr wrap="square" rtlCol="1">
              <a:spAutoFit/>
            </a:bodyPr>
            <a:lstStyle/>
            <a:p>
              <a:pPr algn="ctr"/>
              <a:r>
                <a:rPr lang="en-US" sz="1600" dirty="0">
                  <a:solidFill>
                    <a:schemeClr val="bg1"/>
                  </a:solidFill>
                  <a:latin typeface="+mn-lt"/>
                </a:rPr>
                <a:t>Image through thin tissue</a:t>
              </a:r>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6</a:t>
            </a:fld>
            <a:endParaRPr lang="en-US" altLang="he-IL" dirty="0"/>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4" name="Group 93">
            <a:extLst>
              <a:ext uri="{FF2B5EF4-FFF2-40B4-BE49-F238E27FC236}">
                <a16:creationId xmlns:a16="http://schemas.microsoft.com/office/drawing/2014/main" id="{7DA9C8D6-27D4-4699-9BFB-F91AD6A2639B}"/>
              </a:ext>
            </a:extLst>
          </p:cNvPr>
          <p:cNvGrpSpPr/>
          <p:nvPr/>
        </p:nvGrpSpPr>
        <p:grpSpPr>
          <a:xfrm>
            <a:off x="5047796" y="1416539"/>
            <a:ext cx="1275176" cy="878940"/>
            <a:chOff x="3263241" y="7941479"/>
            <a:chExt cx="1488320" cy="923427"/>
          </a:xfrm>
        </p:grpSpPr>
        <p:cxnSp>
          <p:nvCxnSpPr>
            <p:cNvPr id="136" name="Straight Connector 135">
              <a:extLst>
                <a:ext uri="{FF2B5EF4-FFF2-40B4-BE49-F238E27FC236}">
                  <a16:creationId xmlns:a16="http://schemas.microsoft.com/office/drawing/2014/main" id="{1E7E684B-B4B8-4735-9D0B-02A3CF5D902E}"/>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a:extLst>
                <a:ext uri="{FF2B5EF4-FFF2-40B4-BE49-F238E27FC236}">
                  <a16:creationId xmlns:a16="http://schemas.microsoft.com/office/drawing/2014/main" id="{954A7305-D2E5-4359-95E2-BD9492DCF4CB}"/>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Straight Connector 137">
              <a:extLst>
                <a:ext uri="{FF2B5EF4-FFF2-40B4-BE49-F238E27FC236}">
                  <a16:creationId xmlns:a16="http://schemas.microsoft.com/office/drawing/2014/main" id="{E179AAB4-6713-4080-96F0-8BAC46C6F1C1}"/>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9" name="Straight Connector 138">
              <a:extLst>
                <a:ext uri="{FF2B5EF4-FFF2-40B4-BE49-F238E27FC236}">
                  <a16:creationId xmlns:a16="http://schemas.microsoft.com/office/drawing/2014/main" id="{B408DC30-1DD8-4E9C-ACDE-FC2259993A86}"/>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Straight Connector 139">
              <a:extLst>
                <a:ext uri="{FF2B5EF4-FFF2-40B4-BE49-F238E27FC236}">
                  <a16:creationId xmlns:a16="http://schemas.microsoft.com/office/drawing/2014/main" id="{0E36E5E0-612C-44C6-93C3-0B3CBDD66925}"/>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1" name="Straight Connector 140">
              <a:extLst>
                <a:ext uri="{FF2B5EF4-FFF2-40B4-BE49-F238E27FC236}">
                  <a16:creationId xmlns:a16="http://schemas.microsoft.com/office/drawing/2014/main" id="{5A8DA187-FBD6-49C2-8A15-30EE5EA01E06}"/>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5" name="Group 94">
            <a:extLst>
              <a:ext uri="{FF2B5EF4-FFF2-40B4-BE49-F238E27FC236}">
                <a16:creationId xmlns:a16="http://schemas.microsoft.com/office/drawing/2014/main" id="{7E8CC24F-5733-4097-B651-7DC8033711E5}"/>
              </a:ext>
            </a:extLst>
          </p:cNvPr>
          <p:cNvGrpSpPr/>
          <p:nvPr/>
        </p:nvGrpSpPr>
        <p:grpSpPr>
          <a:xfrm>
            <a:off x="6603630" y="1393385"/>
            <a:ext cx="1275176" cy="878940"/>
            <a:chOff x="3263241" y="7941479"/>
            <a:chExt cx="1488320" cy="923427"/>
          </a:xfrm>
        </p:grpSpPr>
        <p:cxnSp>
          <p:nvCxnSpPr>
            <p:cNvPr id="130" name="Straight Connector 129">
              <a:extLst>
                <a:ext uri="{FF2B5EF4-FFF2-40B4-BE49-F238E27FC236}">
                  <a16:creationId xmlns:a16="http://schemas.microsoft.com/office/drawing/2014/main" id="{2095B647-BDE1-41F5-95D4-C15B317D320F}"/>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5E334DA1-1F32-48C3-9CCC-B3E5BF7C7C92}"/>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a:extLst>
                <a:ext uri="{FF2B5EF4-FFF2-40B4-BE49-F238E27FC236}">
                  <a16:creationId xmlns:a16="http://schemas.microsoft.com/office/drawing/2014/main" id="{D2800C98-E1C5-4C99-ABC1-08E2BFD274B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Straight Connector 132">
              <a:extLst>
                <a:ext uri="{FF2B5EF4-FFF2-40B4-BE49-F238E27FC236}">
                  <a16:creationId xmlns:a16="http://schemas.microsoft.com/office/drawing/2014/main" id="{DF1013A6-8277-40D3-88D2-66506075232B}"/>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4" name="Straight Connector 133">
              <a:extLst>
                <a:ext uri="{FF2B5EF4-FFF2-40B4-BE49-F238E27FC236}">
                  <a16:creationId xmlns:a16="http://schemas.microsoft.com/office/drawing/2014/main" id="{AD3873A0-D2B6-4930-AABE-71D493D9E108}"/>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a:extLst>
                <a:ext uri="{FF2B5EF4-FFF2-40B4-BE49-F238E27FC236}">
                  <a16:creationId xmlns:a16="http://schemas.microsoft.com/office/drawing/2014/main" id="{DB872DA0-34A4-4F83-BBD3-08DDC5BBA949}"/>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6" name="Group 95">
            <a:extLst>
              <a:ext uri="{FF2B5EF4-FFF2-40B4-BE49-F238E27FC236}">
                <a16:creationId xmlns:a16="http://schemas.microsoft.com/office/drawing/2014/main" id="{C6FE6787-8532-4692-AA31-91FBE81E2BA6}"/>
              </a:ext>
            </a:extLst>
          </p:cNvPr>
          <p:cNvGrpSpPr/>
          <p:nvPr/>
        </p:nvGrpSpPr>
        <p:grpSpPr>
          <a:xfrm>
            <a:off x="8148946" y="1404981"/>
            <a:ext cx="1275176" cy="878940"/>
            <a:chOff x="3263241" y="7941479"/>
            <a:chExt cx="1488320" cy="923427"/>
          </a:xfrm>
        </p:grpSpPr>
        <p:cxnSp>
          <p:nvCxnSpPr>
            <p:cNvPr id="124" name="Straight Connector 123">
              <a:extLst>
                <a:ext uri="{FF2B5EF4-FFF2-40B4-BE49-F238E27FC236}">
                  <a16:creationId xmlns:a16="http://schemas.microsoft.com/office/drawing/2014/main" id="{6AD25816-5084-497F-AD02-9B7F8DBDFE77}"/>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0762467C-35DE-4B94-922E-5984E92E6137}"/>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Straight Connector 125">
              <a:extLst>
                <a:ext uri="{FF2B5EF4-FFF2-40B4-BE49-F238E27FC236}">
                  <a16:creationId xmlns:a16="http://schemas.microsoft.com/office/drawing/2014/main" id="{AEEC45F5-0132-4C51-8598-09BDB0069582}"/>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a:extLst>
                <a:ext uri="{FF2B5EF4-FFF2-40B4-BE49-F238E27FC236}">
                  <a16:creationId xmlns:a16="http://schemas.microsoft.com/office/drawing/2014/main" id="{7614E287-1B5E-4B79-AE6B-C57F103D26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 name="Straight Connector 127">
              <a:extLst>
                <a:ext uri="{FF2B5EF4-FFF2-40B4-BE49-F238E27FC236}">
                  <a16:creationId xmlns:a16="http://schemas.microsoft.com/office/drawing/2014/main" id="{00A520B3-DE72-4EC4-B1FC-218B96E9A4BF}"/>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9" name="Straight Connector 128">
              <a:extLst>
                <a:ext uri="{FF2B5EF4-FFF2-40B4-BE49-F238E27FC236}">
                  <a16:creationId xmlns:a16="http://schemas.microsoft.com/office/drawing/2014/main" id="{90A53295-D7FF-49C4-9551-13A4F848F221}"/>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7" name="Group 96">
            <a:extLst>
              <a:ext uri="{FF2B5EF4-FFF2-40B4-BE49-F238E27FC236}">
                <a16:creationId xmlns:a16="http://schemas.microsoft.com/office/drawing/2014/main" id="{9AD943E4-36CE-44B1-95A9-CFA3D581A68F}"/>
              </a:ext>
            </a:extLst>
          </p:cNvPr>
          <p:cNvGrpSpPr/>
          <p:nvPr/>
        </p:nvGrpSpPr>
        <p:grpSpPr>
          <a:xfrm>
            <a:off x="8922633" y="1393385"/>
            <a:ext cx="772043" cy="878940"/>
            <a:chOff x="3263241" y="7941479"/>
            <a:chExt cx="901089" cy="923427"/>
          </a:xfrm>
        </p:grpSpPr>
        <p:cxnSp>
          <p:nvCxnSpPr>
            <p:cNvPr id="118" name="Straight Connector 117">
              <a:extLst>
                <a:ext uri="{FF2B5EF4-FFF2-40B4-BE49-F238E27FC236}">
                  <a16:creationId xmlns:a16="http://schemas.microsoft.com/office/drawing/2014/main" id="{475327A9-58D0-4BE6-982E-5060D8CAC15C}"/>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a:extLst>
                <a:ext uri="{FF2B5EF4-FFF2-40B4-BE49-F238E27FC236}">
                  <a16:creationId xmlns:a16="http://schemas.microsoft.com/office/drawing/2014/main" id="{CE61457D-C9E8-45DB-A499-4AD92DABF3A9}"/>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a:extLst>
                <a:ext uri="{FF2B5EF4-FFF2-40B4-BE49-F238E27FC236}">
                  <a16:creationId xmlns:a16="http://schemas.microsoft.com/office/drawing/2014/main" id="{A223B4D2-45F3-4280-9B31-1B8D08E7DFF9}"/>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a:extLst>
                <a:ext uri="{FF2B5EF4-FFF2-40B4-BE49-F238E27FC236}">
                  <a16:creationId xmlns:a16="http://schemas.microsoft.com/office/drawing/2014/main" id="{CB9CA4BC-A19B-4DF1-9B9C-876F6F066EDF}"/>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180" name="Group 179">
            <a:extLst>
              <a:ext uri="{FF2B5EF4-FFF2-40B4-BE49-F238E27FC236}">
                <a16:creationId xmlns:a16="http://schemas.microsoft.com/office/drawing/2014/main" id="{D6A791F6-5FF5-4A59-A875-6698CC1C5E76}"/>
              </a:ext>
            </a:extLst>
          </p:cNvPr>
          <p:cNvGrpSpPr/>
          <p:nvPr/>
        </p:nvGrpSpPr>
        <p:grpSpPr>
          <a:xfrm>
            <a:off x="9819940" y="1383286"/>
            <a:ext cx="588455" cy="869962"/>
            <a:chOff x="9254628" y="3026530"/>
            <a:chExt cx="679824" cy="525773"/>
          </a:xfrm>
          <a:effectLst>
            <a:glow rad="63500">
              <a:schemeClr val="accent6">
                <a:satMod val="175000"/>
                <a:alpha val="40000"/>
              </a:schemeClr>
            </a:glow>
          </a:effectLst>
        </p:grpSpPr>
        <p:sp>
          <p:nvSpPr>
            <p:cNvPr id="181" name="Freeform: Shape 180">
              <a:extLst>
                <a:ext uri="{FF2B5EF4-FFF2-40B4-BE49-F238E27FC236}">
                  <a16:creationId xmlns:a16="http://schemas.microsoft.com/office/drawing/2014/main" id="{0FF5C0FA-246C-45D7-85E5-9A44EB0F68E0}"/>
                </a:ext>
              </a:extLst>
            </p:cNvPr>
            <p:cNvSpPr/>
            <p:nvPr/>
          </p:nvSpPr>
          <p:spPr>
            <a:xfrm rot="15859582">
              <a:off x="9134818" y="3178050"/>
              <a:ext cx="462044" cy="222423"/>
            </a:xfrm>
            <a:custGeom>
              <a:avLst/>
              <a:gdLst>
                <a:gd name="connsiteX0" fmla="*/ 0 w 1315720"/>
                <a:gd name="connsiteY0" fmla="*/ 0 h 233680"/>
                <a:gd name="connsiteX1" fmla="*/ 25400 w 1315720"/>
                <a:gd name="connsiteY1" fmla="*/ 5080 h 233680"/>
                <a:gd name="connsiteX2" fmla="*/ 111760 w 1315720"/>
                <a:gd name="connsiteY2" fmla="*/ 96520 h 233680"/>
                <a:gd name="connsiteX3" fmla="*/ 157480 w 1315720"/>
                <a:gd name="connsiteY3" fmla="*/ 152400 h 233680"/>
                <a:gd name="connsiteX4" fmla="*/ 228600 w 1315720"/>
                <a:gd name="connsiteY4" fmla="*/ 111760 h 233680"/>
                <a:gd name="connsiteX5" fmla="*/ 264160 w 1315720"/>
                <a:gd name="connsiteY5" fmla="*/ 81280 h 233680"/>
                <a:gd name="connsiteX6" fmla="*/ 284480 w 1315720"/>
                <a:gd name="connsiteY6" fmla="*/ 121920 h 233680"/>
                <a:gd name="connsiteX7" fmla="*/ 381000 w 1315720"/>
                <a:gd name="connsiteY7" fmla="*/ 152400 h 233680"/>
                <a:gd name="connsiteX8" fmla="*/ 406400 w 1315720"/>
                <a:gd name="connsiteY8" fmla="*/ 147320 h 233680"/>
                <a:gd name="connsiteX9" fmla="*/ 477520 w 1315720"/>
                <a:gd name="connsiteY9" fmla="*/ 91440 h 233680"/>
                <a:gd name="connsiteX10" fmla="*/ 523240 w 1315720"/>
                <a:gd name="connsiteY10" fmla="*/ 132080 h 233680"/>
                <a:gd name="connsiteX11" fmla="*/ 584200 w 1315720"/>
                <a:gd name="connsiteY11" fmla="*/ 193040 h 233680"/>
                <a:gd name="connsiteX12" fmla="*/ 701040 w 1315720"/>
                <a:gd name="connsiteY12" fmla="*/ 233680 h 233680"/>
                <a:gd name="connsiteX13" fmla="*/ 751840 w 1315720"/>
                <a:gd name="connsiteY13" fmla="*/ 218440 h 233680"/>
                <a:gd name="connsiteX14" fmla="*/ 858520 w 1315720"/>
                <a:gd name="connsiteY14" fmla="*/ 152400 h 233680"/>
                <a:gd name="connsiteX15" fmla="*/ 975360 w 1315720"/>
                <a:gd name="connsiteY15" fmla="*/ 60960 h 233680"/>
                <a:gd name="connsiteX16" fmla="*/ 1056640 w 1315720"/>
                <a:gd name="connsiteY16" fmla="*/ 111760 h 233680"/>
                <a:gd name="connsiteX17" fmla="*/ 1097280 w 1315720"/>
                <a:gd name="connsiteY17" fmla="*/ 157480 h 233680"/>
                <a:gd name="connsiteX18" fmla="*/ 1137920 w 1315720"/>
                <a:gd name="connsiteY18" fmla="*/ 187960 h 233680"/>
                <a:gd name="connsiteX19" fmla="*/ 1234440 w 1315720"/>
                <a:gd name="connsiteY19" fmla="*/ 121920 h 233680"/>
                <a:gd name="connsiteX20" fmla="*/ 1280160 w 1315720"/>
                <a:gd name="connsiteY20" fmla="*/ 76200 h 233680"/>
                <a:gd name="connsiteX21" fmla="*/ 1300480 w 1315720"/>
                <a:gd name="connsiteY21" fmla="*/ 60960 h 233680"/>
                <a:gd name="connsiteX22" fmla="*/ 1315720 w 1315720"/>
                <a:gd name="connsiteY22" fmla="*/ 50800 h 2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5720" h="233680">
                  <a:moveTo>
                    <a:pt x="0" y="0"/>
                  </a:moveTo>
                  <a:cubicBezTo>
                    <a:pt x="8467" y="1693"/>
                    <a:pt x="18078" y="504"/>
                    <a:pt x="25400" y="5080"/>
                  </a:cubicBezTo>
                  <a:cubicBezTo>
                    <a:pt x="89901" y="45393"/>
                    <a:pt x="72158" y="43718"/>
                    <a:pt x="111760" y="96520"/>
                  </a:cubicBezTo>
                  <a:cubicBezTo>
                    <a:pt x="126200" y="115773"/>
                    <a:pt x="142240" y="133773"/>
                    <a:pt x="157480" y="152400"/>
                  </a:cubicBezTo>
                  <a:cubicBezTo>
                    <a:pt x="181187" y="138853"/>
                    <a:pt x="205882" y="126906"/>
                    <a:pt x="228600" y="111760"/>
                  </a:cubicBezTo>
                  <a:cubicBezTo>
                    <a:pt x="241590" y="103100"/>
                    <a:pt x="248800" y="78487"/>
                    <a:pt x="264160" y="81280"/>
                  </a:cubicBezTo>
                  <a:cubicBezTo>
                    <a:pt x="279061" y="83989"/>
                    <a:pt x="271543" y="114045"/>
                    <a:pt x="284480" y="121920"/>
                  </a:cubicBezTo>
                  <a:cubicBezTo>
                    <a:pt x="313300" y="139463"/>
                    <a:pt x="348827" y="142240"/>
                    <a:pt x="381000" y="152400"/>
                  </a:cubicBezTo>
                  <a:cubicBezTo>
                    <a:pt x="389467" y="150707"/>
                    <a:pt x="399437" y="152426"/>
                    <a:pt x="406400" y="147320"/>
                  </a:cubicBezTo>
                  <a:cubicBezTo>
                    <a:pt x="492888" y="83895"/>
                    <a:pt x="425002" y="104569"/>
                    <a:pt x="477520" y="91440"/>
                  </a:cubicBezTo>
                  <a:cubicBezTo>
                    <a:pt x="492760" y="104987"/>
                    <a:pt x="508475" y="118018"/>
                    <a:pt x="523240" y="132080"/>
                  </a:cubicBezTo>
                  <a:cubicBezTo>
                    <a:pt x="544049" y="151898"/>
                    <a:pt x="560959" y="176138"/>
                    <a:pt x="584200" y="193040"/>
                  </a:cubicBezTo>
                  <a:cubicBezTo>
                    <a:pt x="600081" y="204590"/>
                    <a:pt x="688673" y="229875"/>
                    <a:pt x="701040" y="233680"/>
                  </a:cubicBezTo>
                  <a:cubicBezTo>
                    <a:pt x="717973" y="228600"/>
                    <a:pt x="736808" y="227745"/>
                    <a:pt x="751840" y="218440"/>
                  </a:cubicBezTo>
                  <a:cubicBezTo>
                    <a:pt x="883493" y="136940"/>
                    <a:pt x="739580" y="188082"/>
                    <a:pt x="858520" y="152400"/>
                  </a:cubicBezTo>
                  <a:cubicBezTo>
                    <a:pt x="960833" y="66242"/>
                    <a:pt x="917419" y="89930"/>
                    <a:pt x="975360" y="60960"/>
                  </a:cubicBezTo>
                  <a:cubicBezTo>
                    <a:pt x="1002453" y="77893"/>
                    <a:pt x="1031590" y="91929"/>
                    <a:pt x="1056640" y="111760"/>
                  </a:cubicBezTo>
                  <a:cubicBezTo>
                    <a:pt x="1072627" y="124416"/>
                    <a:pt x="1082404" y="143534"/>
                    <a:pt x="1097280" y="157480"/>
                  </a:cubicBezTo>
                  <a:cubicBezTo>
                    <a:pt x="1109633" y="169061"/>
                    <a:pt x="1124373" y="177800"/>
                    <a:pt x="1137920" y="187960"/>
                  </a:cubicBezTo>
                  <a:cubicBezTo>
                    <a:pt x="1181158" y="162017"/>
                    <a:pt x="1196712" y="155456"/>
                    <a:pt x="1234440" y="121920"/>
                  </a:cubicBezTo>
                  <a:cubicBezTo>
                    <a:pt x="1250549" y="107601"/>
                    <a:pt x="1262918" y="89132"/>
                    <a:pt x="1280160" y="76200"/>
                  </a:cubicBezTo>
                  <a:cubicBezTo>
                    <a:pt x="1286933" y="71120"/>
                    <a:pt x="1293590" y="65881"/>
                    <a:pt x="1300480" y="60960"/>
                  </a:cubicBezTo>
                  <a:cubicBezTo>
                    <a:pt x="1305448" y="57411"/>
                    <a:pt x="1315720" y="50800"/>
                    <a:pt x="1315720" y="5080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183" name="Freeform: Shape 182">
              <a:extLst>
                <a:ext uri="{FF2B5EF4-FFF2-40B4-BE49-F238E27FC236}">
                  <a16:creationId xmlns:a16="http://schemas.microsoft.com/office/drawing/2014/main" id="{2836D8DE-89F0-4190-8B8A-541D001BD760}"/>
                </a:ext>
              </a:extLst>
            </p:cNvPr>
            <p:cNvSpPr/>
            <p:nvPr/>
          </p:nvSpPr>
          <p:spPr>
            <a:xfrm rot="4500102">
              <a:off x="9356182" y="3175936"/>
              <a:ext cx="479725" cy="180914"/>
            </a:xfrm>
            <a:custGeom>
              <a:avLst/>
              <a:gdLst>
                <a:gd name="connsiteX0" fmla="*/ 0 w 1300480"/>
                <a:gd name="connsiteY0" fmla="*/ 118952 h 190072"/>
                <a:gd name="connsiteX1" fmla="*/ 157480 w 1300480"/>
                <a:gd name="connsiteY1" fmla="*/ 17352 h 190072"/>
                <a:gd name="connsiteX2" fmla="*/ 213360 w 1300480"/>
                <a:gd name="connsiteY2" fmla="*/ 2112 h 190072"/>
                <a:gd name="connsiteX3" fmla="*/ 269240 w 1300480"/>
                <a:gd name="connsiteY3" fmla="*/ 63072 h 190072"/>
                <a:gd name="connsiteX4" fmla="*/ 314960 w 1300480"/>
                <a:gd name="connsiteY4" fmla="*/ 98632 h 190072"/>
                <a:gd name="connsiteX5" fmla="*/ 619760 w 1300480"/>
                <a:gd name="connsiteY5" fmla="*/ 42752 h 190072"/>
                <a:gd name="connsiteX6" fmla="*/ 762000 w 1300480"/>
                <a:gd name="connsiteY6" fmla="*/ 144352 h 190072"/>
                <a:gd name="connsiteX7" fmla="*/ 848360 w 1300480"/>
                <a:gd name="connsiteY7" fmla="*/ 190072 h 190072"/>
                <a:gd name="connsiteX8" fmla="*/ 904240 w 1300480"/>
                <a:gd name="connsiteY8" fmla="*/ 179912 h 190072"/>
                <a:gd name="connsiteX9" fmla="*/ 1071880 w 1300480"/>
                <a:gd name="connsiteY9" fmla="*/ 118952 h 190072"/>
                <a:gd name="connsiteX10" fmla="*/ 1102360 w 1300480"/>
                <a:gd name="connsiteY10" fmla="*/ 129112 h 190072"/>
                <a:gd name="connsiteX11" fmla="*/ 1137920 w 1300480"/>
                <a:gd name="connsiteY11" fmla="*/ 149432 h 190072"/>
                <a:gd name="connsiteX12" fmla="*/ 1188720 w 1300480"/>
                <a:gd name="connsiteY12" fmla="*/ 164672 h 190072"/>
                <a:gd name="connsiteX13" fmla="*/ 1244600 w 1300480"/>
                <a:gd name="connsiteY13" fmla="*/ 118952 h 190072"/>
                <a:gd name="connsiteX14" fmla="*/ 1300480 w 1300480"/>
                <a:gd name="connsiteY14" fmla="*/ 63072 h 19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480" h="190072">
                  <a:moveTo>
                    <a:pt x="0" y="118952"/>
                  </a:moveTo>
                  <a:cubicBezTo>
                    <a:pt x="52493" y="85085"/>
                    <a:pt x="102688" y="47357"/>
                    <a:pt x="157480" y="17352"/>
                  </a:cubicBezTo>
                  <a:cubicBezTo>
                    <a:pt x="174414" y="8079"/>
                    <a:pt x="195490" y="-5198"/>
                    <a:pt x="213360" y="2112"/>
                  </a:cubicBezTo>
                  <a:cubicBezTo>
                    <a:pt x="238873" y="12549"/>
                    <a:pt x="249255" y="44086"/>
                    <a:pt x="269240" y="63072"/>
                  </a:cubicBezTo>
                  <a:cubicBezTo>
                    <a:pt x="283238" y="76370"/>
                    <a:pt x="299720" y="86779"/>
                    <a:pt x="314960" y="98632"/>
                  </a:cubicBezTo>
                  <a:cubicBezTo>
                    <a:pt x="415299" y="58496"/>
                    <a:pt x="499973" y="12805"/>
                    <a:pt x="619760" y="42752"/>
                  </a:cubicBezTo>
                  <a:cubicBezTo>
                    <a:pt x="676287" y="56884"/>
                    <a:pt x="710505" y="117090"/>
                    <a:pt x="762000" y="144352"/>
                  </a:cubicBezTo>
                  <a:lnTo>
                    <a:pt x="848360" y="190072"/>
                  </a:lnTo>
                  <a:cubicBezTo>
                    <a:pt x="866987" y="186685"/>
                    <a:pt x="886336" y="186066"/>
                    <a:pt x="904240" y="179912"/>
                  </a:cubicBezTo>
                  <a:cubicBezTo>
                    <a:pt x="1144110" y="97457"/>
                    <a:pt x="911702" y="158997"/>
                    <a:pt x="1071880" y="118952"/>
                  </a:cubicBezTo>
                  <a:cubicBezTo>
                    <a:pt x="1082040" y="122339"/>
                    <a:pt x="1092636" y="124624"/>
                    <a:pt x="1102360" y="129112"/>
                  </a:cubicBezTo>
                  <a:cubicBezTo>
                    <a:pt x="1114756" y="134833"/>
                    <a:pt x="1125296" y="144234"/>
                    <a:pt x="1137920" y="149432"/>
                  </a:cubicBezTo>
                  <a:cubicBezTo>
                    <a:pt x="1154267" y="156163"/>
                    <a:pt x="1171787" y="159592"/>
                    <a:pt x="1188720" y="164672"/>
                  </a:cubicBezTo>
                  <a:cubicBezTo>
                    <a:pt x="1207347" y="149432"/>
                    <a:pt x="1227172" y="135550"/>
                    <a:pt x="1244600" y="118952"/>
                  </a:cubicBezTo>
                  <a:cubicBezTo>
                    <a:pt x="1304590" y="61819"/>
                    <a:pt x="1269685" y="63072"/>
                    <a:pt x="1300480" y="63072"/>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184" name="Freeform: Shape 183">
              <a:extLst>
                <a:ext uri="{FF2B5EF4-FFF2-40B4-BE49-F238E27FC236}">
                  <a16:creationId xmlns:a16="http://schemas.microsoft.com/office/drawing/2014/main" id="{A3716521-EC5D-4DBC-8565-554447AA4B1A}"/>
                </a:ext>
              </a:extLst>
            </p:cNvPr>
            <p:cNvSpPr/>
            <p:nvPr/>
          </p:nvSpPr>
          <p:spPr>
            <a:xfrm rot="5400000">
              <a:off x="9570198" y="3188048"/>
              <a:ext cx="500190" cy="228319"/>
            </a:xfrm>
            <a:custGeom>
              <a:avLst/>
              <a:gdLst>
                <a:gd name="connsiteX0" fmla="*/ 0 w 1503680"/>
                <a:gd name="connsiteY0" fmla="*/ 147320 h 239876"/>
                <a:gd name="connsiteX1" fmla="*/ 162560 w 1503680"/>
                <a:gd name="connsiteY1" fmla="*/ 20320 h 239876"/>
                <a:gd name="connsiteX2" fmla="*/ 187960 w 1503680"/>
                <a:gd name="connsiteY2" fmla="*/ 66040 h 239876"/>
                <a:gd name="connsiteX3" fmla="*/ 254000 w 1503680"/>
                <a:gd name="connsiteY3" fmla="*/ 172720 h 239876"/>
                <a:gd name="connsiteX4" fmla="*/ 553720 w 1503680"/>
                <a:gd name="connsiteY4" fmla="*/ 66040 h 239876"/>
                <a:gd name="connsiteX5" fmla="*/ 650240 w 1503680"/>
                <a:gd name="connsiteY5" fmla="*/ 182880 h 239876"/>
                <a:gd name="connsiteX6" fmla="*/ 695960 w 1503680"/>
                <a:gd name="connsiteY6" fmla="*/ 193040 h 239876"/>
                <a:gd name="connsiteX7" fmla="*/ 873760 w 1503680"/>
                <a:gd name="connsiteY7" fmla="*/ 96520 h 239876"/>
                <a:gd name="connsiteX8" fmla="*/ 909320 w 1503680"/>
                <a:gd name="connsiteY8" fmla="*/ 121920 h 239876"/>
                <a:gd name="connsiteX9" fmla="*/ 975360 w 1503680"/>
                <a:gd name="connsiteY9" fmla="*/ 223520 h 239876"/>
                <a:gd name="connsiteX10" fmla="*/ 995680 w 1503680"/>
                <a:gd name="connsiteY10" fmla="*/ 238760 h 239876"/>
                <a:gd name="connsiteX11" fmla="*/ 1198880 w 1503680"/>
                <a:gd name="connsiteY11" fmla="*/ 55880 h 239876"/>
                <a:gd name="connsiteX12" fmla="*/ 1270000 w 1503680"/>
                <a:gd name="connsiteY12" fmla="*/ 0 h 239876"/>
                <a:gd name="connsiteX13" fmla="*/ 1315720 w 1503680"/>
                <a:gd name="connsiteY13" fmla="*/ 86360 h 239876"/>
                <a:gd name="connsiteX14" fmla="*/ 1356360 w 1503680"/>
                <a:gd name="connsiteY14" fmla="*/ 167640 h 239876"/>
                <a:gd name="connsiteX15" fmla="*/ 1447800 w 1503680"/>
                <a:gd name="connsiteY15" fmla="*/ 208280 h 239876"/>
                <a:gd name="connsiteX16" fmla="*/ 1503680 w 1503680"/>
                <a:gd name="connsiteY16" fmla="*/ 218440 h 23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3680" h="239876">
                  <a:moveTo>
                    <a:pt x="0" y="147320"/>
                  </a:moveTo>
                  <a:cubicBezTo>
                    <a:pt x="54187" y="104987"/>
                    <a:pt x="99446" y="47613"/>
                    <a:pt x="162560" y="20320"/>
                  </a:cubicBezTo>
                  <a:cubicBezTo>
                    <a:pt x="178562" y="13400"/>
                    <a:pt x="180163" y="50447"/>
                    <a:pt x="187960" y="66040"/>
                  </a:cubicBezTo>
                  <a:cubicBezTo>
                    <a:pt x="240549" y="171217"/>
                    <a:pt x="201067" y="146253"/>
                    <a:pt x="254000" y="172720"/>
                  </a:cubicBezTo>
                  <a:cubicBezTo>
                    <a:pt x="363236" y="94695"/>
                    <a:pt x="392728" y="49612"/>
                    <a:pt x="553720" y="66040"/>
                  </a:cubicBezTo>
                  <a:cubicBezTo>
                    <a:pt x="591707" y="69916"/>
                    <a:pt x="627587" y="164224"/>
                    <a:pt x="650240" y="182880"/>
                  </a:cubicBezTo>
                  <a:cubicBezTo>
                    <a:pt x="662291" y="192805"/>
                    <a:pt x="680720" y="189653"/>
                    <a:pt x="695960" y="193040"/>
                  </a:cubicBezTo>
                  <a:cubicBezTo>
                    <a:pt x="733647" y="167915"/>
                    <a:pt x="821221" y="100898"/>
                    <a:pt x="873760" y="96520"/>
                  </a:cubicBezTo>
                  <a:cubicBezTo>
                    <a:pt x="888276" y="95310"/>
                    <a:pt x="897467" y="113453"/>
                    <a:pt x="909320" y="121920"/>
                  </a:cubicBezTo>
                  <a:cubicBezTo>
                    <a:pt x="931333" y="155787"/>
                    <a:pt x="951351" y="191037"/>
                    <a:pt x="975360" y="223520"/>
                  </a:cubicBezTo>
                  <a:cubicBezTo>
                    <a:pt x="980393" y="230329"/>
                    <a:pt x="988907" y="243840"/>
                    <a:pt x="995680" y="238760"/>
                  </a:cubicBezTo>
                  <a:cubicBezTo>
                    <a:pt x="1068581" y="184084"/>
                    <a:pt x="1130143" y="115706"/>
                    <a:pt x="1198880" y="55880"/>
                  </a:cubicBezTo>
                  <a:cubicBezTo>
                    <a:pt x="1221621" y="36086"/>
                    <a:pt x="1246293" y="18627"/>
                    <a:pt x="1270000" y="0"/>
                  </a:cubicBezTo>
                  <a:cubicBezTo>
                    <a:pt x="1285240" y="28787"/>
                    <a:pt x="1302070" y="56786"/>
                    <a:pt x="1315720" y="86360"/>
                  </a:cubicBezTo>
                  <a:cubicBezTo>
                    <a:pt x="1327570" y="112036"/>
                    <a:pt x="1328873" y="149714"/>
                    <a:pt x="1356360" y="167640"/>
                  </a:cubicBezTo>
                  <a:cubicBezTo>
                    <a:pt x="1384298" y="185861"/>
                    <a:pt x="1416267" y="197407"/>
                    <a:pt x="1447800" y="208280"/>
                  </a:cubicBezTo>
                  <a:cubicBezTo>
                    <a:pt x="1465698" y="214452"/>
                    <a:pt x="1485053" y="215053"/>
                    <a:pt x="1503680" y="218440"/>
                  </a:cubicBezTo>
                </a:path>
              </a:pathLst>
            </a:cu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grpSp>
      <p:grpSp>
        <p:nvGrpSpPr>
          <p:cNvPr id="29" name="Group 28">
            <a:extLst>
              <a:ext uri="{FF2B5EF4-FFF2-40B4-BE49-F238E27FC236}">
                <a16:creationId xmlns:a16="http://schemas.microsoft.com/office/drawing/2014/main" id="{782771A9-11A0-4309-AF68-7DD72AAAE84D}"/>
              </a:ext>
            </a:extLst>
          </p:cNvPr>
          <p:cNvGrpSpPr/>
          <p:nvPr/>
        </p:nvGrpSpPr>
        <p:grpSpPr>
          <a:xfrm>
            <a:off x="7072884" y="4762469"/>
            <a:ext cx="2194572" cy="1702481"/>
            <a:chOff x="7103926" y="2983361"/>
            <a:chExt cx="2194572" cy="1702481"/>
          </a:xfrm>
        </p:grpSpPr>
        <p:pic>
          <p:nvPicPr>
            <p:cNvPr id="324" name="Picture 323">
              <a:extLst>
                <a:ext uri="{FF2B5EF4-FFF2-40B4-BE49-F238E27FC236}">
                  <a16:creationId xmlns:a16="http://schemas.microsoft.com/office/drawing/2014/main" id="{C5809AFC-5DDB-4294-A442-89F934057B49}"/>
                </a:ext>
              </a:extLst>
            </p:cNvPr>
            <p:cNvPicPr preferRelativeResize="0">
              <a:picLocks noChangeAspect="1"/>
            </p:cNvPicPr>
            <p:nvPr/>
          </p:nvPicPr>
          <p:blipFill rotWithShape="1">
            <a:blip r:embed="rId4"/>
            <a:srcRect l="5674" t="72590" r="72770" b="516"/>
            <a:stretch/>
          </p:blipFill>
          <p:spPr>
            <a:xfrm>
              <a:off x="7132999" y="2983361"/>
              <a:ext cx="2136913" cy="1646452"/>
            </a:xfrm>
            <a:prstGeom prst="rect">
              <a:avLst/>
            </a:prstGeom>
            <a:ln>
              <a:solidFill>
                <a:srgbClr val="FFFFCC"/>
              </a:solidFill>
            </a:ln>
          </p:spPr>
        </p:pic>
        <p:sp>
          <p:nvSpPr>
            <p:cNvPr id="325" name="TextBox 324">
              <a:extLst>
                <a:ext uri="{FF2B5EF4-FFF2-40B4-BE49-F238E27FC236}">
                  <a16:creationId xmlns:a16="http://schemas.microsoft.com/office/drawing/2014/main" id="{A1AE81D6-50A5-4B84-848D-C85AD43FE2DF}"/>
                </a:ext>
              </a:extLst>
            </p:cNvPr>
            <p:cNvSpPr txBox="1"/>
            <p:nvPr/>
          </p:nvSpPr>
          <p:spPr>
            <a:xfrm>
              <a:off x="7103926" y="4101067"/>
              <a:ext cx="2194572" cy="584775"/>
            </a:xfrm>
            <a:prstGeom prst="rect">
              <a:avLst/>
            </a:prstGeom>
            <a:noFill/>
          </p:spPr>
          <p:txBody>
            <a:bodyPr wrap="square" rtlCol="1">
              <a:spAutoFit/>
            </a:bodyPr>
            <a:lstStyle/>
            <a:p>
              <a:pPr algn="ctr"/>
              <a:r>
                <a:rPr lang="en-US" sz="1600" dirty="0">
                  <a:solidFill>
                    <a:schemeClr val="bg1"/>
                  </a:solidFill>
                  <a:latin typeface="+mn-lt"/>
                </a:rPr>
                <a:t>Image through thick scattering tissue.</a:t>
              </a:r>
            </a:p>
          </p:txBody>
        </p:sp>
      </p:grpSp>
      <p:sp>
        <p:nvSpPr>
          <p:cNvPr id="150" name="Freeform: Shape 149">
            <a:extLst>
              <a:ext uri="{FF2B5EF4-FFF2-40B4-BE49-F238E27FC236}">
                <a16:creationId xmlns:a16="http://schemas.microsoft.com/office/drawing/2014/main" id="{AADD19D1-B797-4612-9780-67B067F695D6}"/>
              </a:ext>
            </a:extLst>
          </p:cNvPr>
          <p:cNvSpPr/>
          <p:nvPr/>
        </p:nvSpPr>
        <p:spPr>
          <a:xfrm rot="16200000">
            <a:off x="6141920" y="2987810"/>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8973592D-45FA-449E-90F8-F7FA6BCFB1C3}"/>
              </a:ext>
            </a:extLst>
          </p:cNvPr>
          <p:cNvSpPr txBox="1"/>
          <p:nvPr/>
        </p:nvSpPr>
        <p:spPr>
          <a:xfrm>
            <a:off x="4201979" y="3298367"/>
            <a:ext cx="1603955" cy="830997"/>
          </a:xfrm>
          <a:prstGeom prst="rect">
            <a:avLst/>
          </a:prstGeom>
          <a:noFill/>
        </p:spPr>
        <p:txBody>
          <a:bodyPr wrap="square" rtlCol="0">
            <a:spAutoFit/>
          </a:bodyPr>
          <a:lstStyle/>
          <a:p>
            <a:pPr algn="ctr"/>
            <a:r>
              <a:rPr lang="en-US" sz="1600" dirty="0">
                <a:solidFill>
                  <a:schemeClr val="bg1"/>
                </a:solidFill>
                <a:latin typeface="+mn-lt"/>
              </a:rPr>
              <a:t>Modulation element</a:t>
            </a:r>
          </a:p>
          <a:p>
            <a:pPr algn="ctr"/>
            <a:r>
              <a:rPr lang="en-US" sz="1600" dirty="0">
                <a:solidFill>
                  <a:schemeClr val="bg1"/>
                </a:solidFill>
                <a:latin typeface="+mn-lt"/>
              </a:rPr>
              <a:t>(SLM)</a:t>
            </a:r>
          </a:p>
        </p:txBody>
      </p:sp>
      <p:grpSp>
        <p:nvGrpSpPr>
          <p:cNvPr id="165" name="Group 164">
            <a:extLst>
              <a:ext uri="{FF2B5EF4-FFF2-40B4-BE49-F238E27FC236}">
                <a16:creationId xmlns:a16="http://schemas.microsoft.com/office/drawing/2014/main" id="{1D1D0F43-D0D6-47DF-AC2E-5340681A5F92}"/>
              </a:ext>
            </a:extLst>
          </p:cNvPr>
          <p:cNvGrpSpPr/>
          <p:nvPr/>
        </p:nvGrpSpPr>
        <p:grpSpPr>
          <a:xfrm rot="10800000">
            <a:off x="5810207" y="3827144"/>
            <a:ext cx="865602" cy="797783"/>
            <a:chOff x="20075880" y="28884135"/>
            <a:chExt cx="1251232" cy="525034"/>
          </a:xfrm>
        </p:grpSpPr>
        <p:cxnSp>
          <p:nvCxnSpPr>
            <p:cNvPr id="166" name="Straight Connector 165">
              <a:extLst>
                <a:ext uri="{FF2B5EF4-FFF2-40B4-BE49-F238E27FC236}">
                  <a16:creationId xmlns:a16="http://schemas.microsoft.com/office/drawing/2014/main" id="{AE84D323-F285-4E5A-9D3C-6EB5CBAB484D}"/>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C76BF02C-DDCD-4610-894A-D44C6E9C89B6}"/>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7EAC8349-5148-4ED6-9552-7D1FDBA0E26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76" name="Picture 175">
            <a:extLst>
              <a:ext uri="{FF2B5EF4-FFF2-40B4-BE49-F238E27FC236}">
                <a16:creationId xmlns:a16="http://schemas.microsoft.com/office/drawing/2014/main" id="{1F2A8093-C899-4A94-8BC2-55A6485FADDB}"/>
              </a:ext>
            </a:extLst>
          </p:cNvPr>
          <p:cNvPicPr preferRelativeResize="0">
            <a:picLocks noChangeAspect="1"/>
          </p:cNvPicPr>
          <p:nvPr/>
        </p:nvPicPr>
        <p:blipFill rotWithShape="1">
          <a:blip r:embed="rId4"/>
          <a:srcRect l="52407" t="72357" r="25686" b="1727"/>
          <a:stretch/>
        </p:blipFill>
        <p:spPr>
          <a:xfrm>
            <a:off x="9422926" y="4768730"/>
            <a:ext cx="2136913" cy="1651765"/>
          </a:xfrm>
          <a:prstGeom prst="rect">
            <a:avLst/>
          </a:prstGeom>
          <a:ln>
            <a:solidFill>
              <a:srgbClr val="FFFFCC"/>
            </a:solidFill>
          </a:ln>
        </p:spPr>
      </p:pic>
      <p:sp>
        <p:nvSpPr>
          <p:cNvPr id="177" name="TextBox 176">
            <a:extLst>
              <a:ext uri="{FF2B5EF4-FFF2-40B4-BE49-F238E27FC236}">
                <a16:creationId xmlns:a16="http://schemas.microsoft.com/office/drawing/2014/main" id="{88F2067C-91EE-491B-BA65-7406AF5E9B19}"/>
              </a:ext>
            </a:extLst>
          </p:cNvPr>
          <p:cNvSpPr txBox="1"/>
          <p:nvPr/>
        </p:nvSpPr>
        <p:spPr>
          <a:xfrm>
            <a:off x="9237571" y="5881429"/>
            <a:ext cx="2484756" cy="584775"/>
          </a:xfrm>
          <a:prstGeom prst="rect">
            <a:avLst/>
          </a:prstGeom>
          <a:noFill/>
        </p:spPr>
        <p:txBody>
          <a:bodyPr wrap="square" rtlCol="1">
            <a:spAutoFit/>
          </a:bodyPr>
          <a:lstStyle/>
          <a:p>
            <a:pPr algn="ctr"/>
            <a:r>
              <a:rPr lang="en-US" sz="1600" dirty="0">
                <a:solidFill>
                  <a:schemeClr val="bg1"/>
                </a:solidFill>
                <a:latin typeface="+mn-lt"/>
              </a:rPr>
              <a:t>Image </a:t>
            </a:r>
            <a:r>
              <a:rPr lang="en-US" sz="1600" dirty="0" err="1">
                <a:solidFill>
                  <a:schemeClr val="bg1"/>
                </a:solidFill>
                <a:latin typeface="+mn-lt"/>
              </a:rPr>
              <a:t>thr</a:t>
            </a:r>
            <a:r>
              <a:rPr lang="en-US" sz="1600" dirty="0">
                <a:solidFill>
                  <a:schemeClr val="bg1"/>
                </a:solidFill>
                <a:latin typeface="+mn-lt"/>
              </a:rPr>
              <a:t>. thick tissue +  correction element</a:t>
            </a:r>
          </a:p>
        </p:txBody>
      </p:sp>
      <p:sp>
        <p:nvSpPr>
          <p:cNvPr id="194" name="Arrow: Up-Down 193">
            <a:extLst>
              <a:ext uri="{FF2B5EF4-FFF2-40B4-BE49-F238E27FC236}">
                <a16:creationId xmlns:a16="http://schemas.microsoft.com/office/drawing/2014/main" id="{76D68847-F101-4F0B-AEB0-6BBA2703106D}"/>
              </a:ext>
            </a:extLst>
          </p:cNvPr>
          <p:cNvSpPr/>
          <p:nvPr/>
        </p:nvSpPr>
        <p:spPr>
          <a:xfrm rot="18897317">
            <a:off x="9432824" y="3536385"/>
            <a:ext cx="366856" cy="1658059"/>
          </a:xfrm>
          <a:prstGeom prst="upDownArrow">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39989D40-8012-49F6-93FB-B32239281E2C}"/>
              </a:ext>
            </a:extLst>
          </p:cNvPr>
          <p:cNvSpPr txBox="1"/>
          <p:nvPr/>
        </p:nvSpPr>
        <p:spPr>
          <a:xfrm rot="2662571">
            <a:off x="9030049" y="4083253"/>
            <a:ext cx="2279642" cy="369332"/>
          </a:xfrm>
          <a:prstGeom prst="rect">
            <a:avLst/>
          </a:prstGeom>
          <a:noFill/>
        </p:spPr>
        <p:txBody>
          <a:bodyPr wrap="square" rtlCol="0">
            <a:spAutoFit/>
          </a:bodyPr>
          <a:lstStyle/>
          <a:p>
            <a:r>
              <a:rPr lang="en-US" dirty="0">
                <a:solidFill>
                  <a:srgbClr val="FFFF00"/>
                </a:solidFill>
              </a:rPr>
              <a:t>Same pattern</a:t>
            </a:r>
          </a:p>
        </p:txBody>
      </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98" name="Freeform 52">
            <a:extLst>
              <a:ext uri="{FF2B5EF4-FFF2-40B4-BE49-F238E27FC236}">
                <a16:creationId xmlns:a16="http://schemas.microsoft.com/office/drawing/2014/main" id="{91262CA3-ED98-4C60-BC56-F87206749323}"/>
              </a:ext>
            </a:extLst>
          </p:cNvPr>
          <p:cNvSpPr/>
          <p:nvPr/>
        </p:nvSpPr>
        <p:spPr>
          <a:xfrm rot="11031390" flipH="1" flipV="1">
            <a:off x="10531284" y="1339486"/>
            <a:ext cx="710923" cy="486551"/>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w="76200">
            <a:solidFill>
              <a:srgbClr val="FFC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199" name="TextBox 198">
            <a:extLst>
              <a:ext uri="{FF2B5EF4-FFF2-40B4-BE49-F238E27FC236}">
                <a16:creationId xmlns:a16="http://schemas.microsoft.com/office/drawing/2014/main" id="{5BD480F6-6E30-4400-8A65-CFD2C5D8DF54}"/>
              </a:ext>
            </a:extLst>
          </p:cNvPr>
          <p:cNvSpPr txBox="1"/>
          <p:nvPr/>
        </p:nvSpPr>
        <p:spPr>
          <a:xfrm>
            <a:off x="11038079" y="1116804"/>
            <a:ext cx="1211069" cy="923330"/>
          </a:xfrm>
          <a:prstGeom prst="rect">
            <a:avLst/>
          </a:prstGeom>
          <a:noFill/>
        </p:spPr>
        <p:txBody>
          <a:bodyPr wrap="square" rtlCol="1">
            <a:spAutoFit/>
          </a:bodyPr>
          <a:lstStyle/>
          <a:p>
            <a:pPr algn="ctr"/>
            <a:r>
              <a:rPr lang="en-US" b="1" dirty="0">
                <a:solidFill>
                  <a:srgbClr val="FFC000"/>
                </a:solidFill>
                <a:latin typeface="+mn-lt"/>
              </a:rPr>
              <a:t>Focus through thick slice</a:t>
            </a:r>
            <a:endParaRPr lang="he-IL" b="1" dirty="0">
              <a:solidFill>
                <a:srgbClr val="FFC000"/>
              </a:solidFill>
              <a:latin typeface="+mn-lt"/>
            </a:endParaRPr>
          </a:p>
        </p:txBody>
      </p:sp>
      <p:sp>
        <p:nvSpPr>
          <p:cNvPr id="200" name="TextBox 199">
            <a:extLst>
              <a:ext uri="{FF2B5EF4-FFF2-40B4-BE49-F238E27FC236}">
                <a16:creationId xmlns:a16="http://schemas.microsoft.com/office/drawing/2014/main" id="{1FA89B8D-DF52-4129-A9FB-5180EA16C899}"/>
              </a:ext>
            </a:extLst>
          </p:cNvPr>
          <p:cNvSpPr txBox="1"/>
          <p:nvPr/>
        </p:nvSpPr>
        <p:spPr>
          <a:xfrm>
            <a:off x="189850" y="2616540"/>
            <a:ext cx="3792721" cy="1200329"/>
          </a:xfrm>
          <a:prstGeom prst="rect">
            <a:avLst/>
          </a:prstGeom>
          <a:noFill/>
        </p:spPr>
        <p:txBody>
          <a:bodyPr wrap="square" rtlCol="0">
            <a:spAutoFit/>
          </a:bodyPr>
          <a:lstStyle/>
          <a:p>
            <a:r>
              <a:rPr lang="en-US" sz="2400" b="1" dirty="0">
                <a:solidFill>
                  <a:schemeClr val="bg1"/>
                </a:solidFill>
                <a:latin typeface="+mn-lt"/>
              </a:rPr>
              <a:t>No practical algorithm for finding correction element. </a:t>
            </a:r>
          </a:p>
          <a:p>
            <a:r>
              <a:rPr lang="en-US" sz="2400" b="1" dirty="0">
                <a:solidFill>
                  <a:schemeClr val="bg1"/>
                </a:solidFill>
                <a:latin typeface="+mn-lt"/>
              </a:rPr>
              <a:t>Very costly optimization. </a:t>
            </a:r>
          </a:p>
        </p:txBody>
      </p:sp>
      <p:grpSp>
        <p:nvGrpSpPr>
          <p:cNvPr id="3" name="Group 2">
            <a:extLst>
              <a:ext uri="{FF2B5EF4-FFF2-40B4-BE49-F238E27FC236}">
                <a16:creationId xmlns:a16="http://schemas.microsoft.com/office/drawing/2014/main" id="{F0EBB709-0525-4C62-8F80-C764158CDBD2}"/>
              </a:ext>
            </a:extLst>
          </p:cNvPr>
          <p:cNvGrpSpPr/>
          <p:nvPr/>
        </p:nvGrpSpPr>
        <p:grpSpPr>
          <a:xfrm>
            <a:off x="1534686" y="1052213"/>
            <a:ext cx="1767574" cy="1035497"/>
            <a:chOff x="1534686" y="1052213"/>
            <a:chExt cx="1767574" cy="1035497"/>
          </a:xfrm>
        </p:grpSpPr>
        <p:grpSp>
          <p:nvGrpSpPr>
            <p:cNvPr id="225" name="Group 224">
              <a:extLst>
                <a:ext uri="{FF2B5EF4-FFF2-40B4-BE49-F238E27FC236}">
                  <a16:creationId xmlns:a16="http://schemas.microsoft.com/office/drawing/2014/main" id="{358C7BEA-7EA7-44D5-9A82-F0A58B239E00}"/>
                </a:ext>
              </a:extLst>
            </p:cNvPr>
            <p:cNvGrpSpPr/>
            <p:nvPr/>
          </p:nvGrpSpPr>
          <p:grpSpPr>
            <a:xfrm rot="20442112">
              <a:off x="1574481" y="1595176"/>
              <a:ext cx="1727779" cy="492534"/>
              <a:chOff x="65036" y="3105105"/>
              <a:chExt cx="899041" cy="244938"/>
            </a:xfrm>
          </p:grpSpPr>
          <p:cxnSp>
            <p:nvCxnSpPr>
              <p:cNvPr id="226" name="Straight Connector 225">
                <a:extLst>
                  <a:ext uri="{FF2B5EF4-FFF2-40B4-BE49-F238E27FC236}">
                    <a16:creationId xmlns:a16="http://schemas.microsoft.com/office/drawing/2014/main" id="{1A177E09-A248-4805-A7D7-E3D983B5E5D5}"/>
                  </a:ext>
                </a:extLst>
              </p:cNvPr>
              <p:cNvCxnSpPr>
                <a:cxnSpLocks/>
              </p:cNvCxnSpPr>
              <p:nvPr/>
            </p:nvCxnSpPr>
            <p:spPr>
              <a:xfrm rot="1157888" flipH="1" flipV="1">
                <a:off x="751773" y="3346093"/>
                <a:ext cx="212304" cy="3950"/>
              </a:xfrm>
              <a:prstGeom prst="line">
                <a:avLst/>
              </a:prstGeom>
              <a:ln w="38100">
                <a:solidFill>
                  <a:srgbClr val="FFCC66">
                    <a:alpha val="38000"/>
                  </a:srgbClr>
                </a:solidFill>
                <a:headEnd type="none" w="sm" len="sm"/>
                <a:tailEnd type="none"/>
              </a:ln>
              <a:effectLst>
                <a:glow rad="228600">
                  <a:schemeClr val="accent6">
                    <a:satMod val="175000"/>
                    <a:alpha val="67000"/>
                  </a:schemeClr>
                </a:glow>
              </a:effectLst>
            </p:spPr>
            <p:style>
              <a:lnRef idx="1">
                <a:schemeClr val="accent1"/>
              </a:lnRef>
              <a:fillRef idx="0">
                <a:schemeClr val="accent1"/>
              </a:fillRef>
              <a:effectRef idx="0">
                <a:schemeClr val="accent1"/>
              </a:effectRef>
              <a:fontRef idx="minor">
                <a:schemeClr val="tx1"/>
              </a:fontRef>
            </p:style>
          </p:cxnSp>
          <p:grpSp>
            <p:nvGrpSpPr>
              <p:cNvPr id="227" name="Group 226">
                <a:extLst>
                  <a:ext uri="{FF2B5EF4-FFF2-40B4-BE49-F238E27FC236}">
                    <a16:creationId xmlns:a16="http://schemas.microsoft.com/office/drawing/2014/main" id="{298A8F8A-4078-45AE-A3FD-A114DBDCBA6A}"/>
                  </a:ext>
                </a:extLst>
              </p:cNvPr>
              <p:cNvGrpSpPr/>
              <p:nvPr/>
            </p:nvGrpSpPr>
            <p:grpSpPr>
              <a:xfrm rot="531693">
                <a:off x="65036" y="3105105"/>
                <a:ext cx="728834" cy="192020"/>
                <a:chOff x="30745" y="3367668"/>
                <a:chExt cx="728834" cy="192020"/>
              </a:xfrm>
            </p:grpSpPr>
            <p:sp>
              <p:nvSpPr>
                <p:cNvPr id="228" name="Rectangle 227">
                  <a:extLst>
                    <a:ext uri="{FF2B5EF4-FFF2-40B4-BE49-F238E27FC236}">
                      <a16:creationId xmlns:a16="http://schemas.microsoft.com/office/drawing/2014/main" id="{8D19B4B9-C9D1-4271-B5B9-B432D6CC5D83}"/>
                    </a:ext>
                  </a:extLst>
                </p:cNvPr>
                <p:cNvSpPr/>
                <p:nvPr/>
              </p:nvSpPr>
              <p:spPr>
                <a:xfrm rot="616597">
                  <a:off x="30745" y="3367668"/>
                  <a:ext cx="728834" cy="192020"/>
                </a:xfrm>
                <a:prstGeom prst="rect">
                  <a:avLst/>
                </a:prstGeom>
                <a:solidFill>
                  <a:schemeClr val="tx1">
                    <a:lumMod val="65000"/>
                    <a:lumOff val="3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a:p>
              </p:txBody>
            </p:sp>
            <p:sp>
              <p:nvSpPr>
                <p:cNvPr id="229" name="Oval 228">
                  <a:extLst>
                    <a:ext uri="{FF2B5EF4-FFF2-40B4-BE49-F238E27FC236}">
                      <a16:creationId xmlns:a16="http://schemas.microsoft.com/office/drawing/2014/main" id="{B1655F6F-64EF-4EDA-8DFE-50B17390FFAB}"/>
                    </a:ext>
                  </a:extLst>
                </p:cNvPr>
                <p:cNvSpPr>
                  <a:spLocks noChangeAspect="1"/>
                </p:cNvSpPr>
                <p:nvPr/>
              </p:nvSpPr>
              <p:spPr>
                <a:xfrm rot="626195" flipV="1">
                  <a:off x="422873" y="3406249"/>
                  <a:ext cx="93996" cy="116698"/>
                </a:xfrm>
                <a:prstGeom prst="ellipse">
                  <a:avLst/>
                </a:prstGeom>
                <a:solidFill>
                  <a:srgbClr val="D6A300"/>
                </a:solidFill>
                <a:ln w="127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19" dirty="0">
                    <a:solidFill>
                      <a:srgbClr val="D6A300"/>
                    </a:solidFill>
                  </a:endParaRPr>
                </a:p>
              </p:txBody>
            </p:sp>
          </p:grpSp>
        </p:grpSp>
        <p:sp>
          <p:nvSpPr>
            <p:cNvPr id="230" name="Rectangle 229">
              <a:extLst>
                <a:ext uri="{FF2B5EF4-FFF2-40B4-BE49-F238E27FC236}">
                  <a16:creationId xmlns:a16="http://schemas.microsoft.com/office/drawing/2014/main" id="{EC63EFF4-990F-4785-ABBB-1BC128CD8A02}"/>
                </a:ext>
              </a:extLst>
            </p:cNvPr>
            <p:cNvSpPr/>
            <p:nvPr/>
          </p:nvSpPr>
          <p:spPr>
            <a:xfrm>
              <a:off x="1534686" y="1052213"/>
              <a:ext cx="1542869"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C00"/>
                  </a:solidFill>
                  <a:effectLst/>
                  <a:uLnTx/>
                  <a:uFillTx/>
                  <a:ea typeface="+mn-ea"/>
                  <a:cs typeface="Arial" panose="020B0604020202020204" pitchFamily="34" charset="0"/>
                </a:rPr>
                <a:t>Excitation laser source</a:t>
              </a:r>
              <a:endParaRPr kumimoji="0" lang="he-IL" sz="1600" b="1" i="0" u="none" strike="noStrike" kern="1200" cap="none" spc="0" normalizeH="0" baseline="0" noProof="0" dirty="0">
                <a:ln>
                  <a:noFill/>
                </a:ln>
                <a:solidFill>
                  <a:srgbClr val="FFCC00"/>
                </a:solidFill>
                <a:effectLst/>
                <a:uLnTx/>
                <a:uFillTx/>
                <a:ea typeface="+mn-ea"/>
                <a:cs typeface="Arial" panose="020B0604020202020204" pitchFamily="34" charset="0"/>
              </a:endParaRPr>
            </a:p>
          </p:txBody>
        </p:sp>
      </p:grpSp>
      <p:sp>
        <p:nvSpPr>
          <p:cNvPr id="218" name="Title 1">
            <a:extLst>
              <a:ext uri="{FF2B5EF4-FFF2-40B4-BE49-F238E27FC236}">
                <a16:creationId xmlns:a16="http://schemas.microsoft.com/office/drawing/2014/main" id="{6CB39765-160F-0ABB-BDC3-4AB67BC3C7FE}"/>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Wavefront shaping principles</a:t>
            </a:r>
          </a:p>
        </p:txBody>
      </p:sp>
      <p:cxnSp>
        <p:nvCxnSpPr>
          <p:cNvPr id="31" name="Straight Arrow Connector 30">
            <a:extLst>
              <a:ext uri="{FF2B5EF4-FFF2-40B4-BE49-F238E27FC236}">
                <a16:creationId xmlns:a16="http://schemas.microsoft.com/office/drawing/2014/main" id="{83F5FFA0-D918-075A-5D7E-7F272718D046}"/>
              </a:ext>
            </a:extLst>
          </p:cNvPr>
          <p:cNvCxnSpPr/>
          <p:nvPr/>
        </p:nvCxnSpPr>
        <p:spPr>
          <a:xfrm flipV="1">
            <a:off x="5149770" y="2695106"/>
            <a:ext cx="0" cy="56411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862C15C7-7759-C6A2-44F6-6220ED1A7D18}"/>
              </a:ext>
            </a:extLst>
          </p:cNvPr>
          <p:cNvCxnSpPr>
            <a:cxnSpLocks/>
          </p:cNvCxnSpPr>
          <p:nvPr/>
        </p:nvCxnSpPr>
        <p:spPr>
          <a:xfrm flipV="1">
            <a:off x="5395159" y="3590754"/>
            <a:ext cx="241943" cy="764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20" name="Group 219">
            <a:extLst>
              <a:ext uri="{FF2B5EF4-FFF2-40B4-BE49-F238E27FC236}">
                <a16:creationId xmlns:a16="http://schemas.microsoft.com/office/drawing/2014/main" id="{C755DE0B-0EF0-899D-7079-6B065EBD5587}"/>
              </a:ext>
            </a:extLst>
          </p:cNvPr>
          <p:cNvGrpSpPr/>
          <p:nvPr/>
        </p:nvGrpSpPr>
        <p:grpSpPr>
          <a:xfrm rot="873301">
            <a:off x="10448747" y="4560581"/>
            <a:ext cx="2091505" cy="1149915"/>
            <a:chOff x="4737005" y="4732341"/>
            <a:chExt cx="2091505" cy="1149915"/>
          </a:xfrm>
        </p:grpSpPr>
        <p:sp>
          <p:nvSpPr>
            <p:cNvPr id="221" name="Explosion: 8 Points 220">
              <a:extLst>
                <a:ext uri="{FF2B5EF4-FFF2-40B4-BE49-F238E27FC236}">
                  <a16:creationId xmlns:a16="http://schemas.microsoft.com/office/drawing/2014/main" id="{C83FEED0-FEDF-963E-0788-D0A792D417CD}"/>
                </a:ext>
              </a:extLst>
            </p:cNvPr>
            <p:cNvSpPr/>
            <p:nvPr/>
          </p:nvSpPr>
          <p:spPr>
            <a:xfrm>
              <a:off x="4737005" y="4732341"/>
              <a:ext cx="2091505" cy="1149915"/>
            </a:xfrm>
            <a:prstGeom prst="irregularSeal1">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TextBox 221">
              <a:extLst>
                <a:ext uri="{FF2B5EF4-FFF2-40B4-BE49-F238E27FC236}">
                  <a16:creationId xmlns:a16="http://schemas.microsoft.com/office/drawing/2014/main" id="{E6808A2D-7872-7278-6134-74E0EBE7C058}"/>
                </a:ext>
              </a:extLst>
            </p:cNvPr>
            <p:cNvSpPr txBox="1"/>
            <p:nvPr/>
          </p:nvSpPr>
          <p:spPr>
            <a:xfrm>
              <a:off x="4962291" y="4931831"/>
              <a:ext cx="1605724" cy="646331"/>
            </a:xfrm>
            <a:prstGeom prst="rect">
              <a:avLst/>
            </a:prstGeom>
            <a:noFill/>
          </p:spPr>
          <p:txBody>
            <a:bodyPr wrap="square" rtlCol="0">
              <a:spAutoFit/>
            </a:bodyPr>
            <a:lstStyle/>
            <a:p>
              <a:pPr algn="ctr"/>
              <a:r>
                <a:rPr lang="en-US" b="1" dirty="0">
                  <a:latin typeface="+mn-lt"/>
                </a:rPr>
                <a:t>Undo scattering</a:t>
              </a:r>
              <a:endParaRPr lang="en-US" dirty="0">
                <a:latin typeface="+mn-lt"/>
              </a:endParaRPr>
            </a:p>
          </p:txBody>
        </p:sp>
      </p:grpSp>
      <p:sp>
        <p:nvSpPr>
          <p:cNvPr id="30" name="TextBox 29">
            <a:extLst>
              <a:ext uri="{FF2B5EF4-FFF2-40B4-BE49-F238E27FC236}">
                <a16:creationId xmlns:a16="http://schemas.microsoft.com/office/drawing/2014/main" id="{90F1E051-6E18-7D30-6B06-D03917E080C8}"/>
              </a:ext>
            </a:extLst>
          </p:cNvPr>
          <p:cNvSpPr txBox="1"/>
          <p:nvPr/>
        </p:nvSpPr>
        <p:spPr>
          <a:xfrm>
            <a:off x="114482" y="4047706"/>
            <a:ext cx="5519812" cy="2769989"/>
          </a:xfrm>
          <a:prstGeom prst="rect">
            <a:avLst/>
          </a:prstGeom>
          <a:noFill/>
        </p:spPr>
        <p:txBody>
          <a:bodyPr wrap="square" rtlCol="0">
            <a:spAutoFit/>
          </a:bodyPr>
          <a:lstStyle/>
          <a:p>
            <a:r>
              <a:rPr lang="en-US" sz="1200" dirty="0">
                <a:solidFill>
                  <a:schemeClr val="bg1"/>
                </a:solidFill>
                <a:latin typeface="+mn-lt"/>
              </a:rPr>
              <a:t>A. Boniface  et al “Noninvasive light focusing in scattering media using speckle variance optimization,” Optica. (2019)</a:t>
            </a:r>
            <a:br>
              <a:rPr lang="en-US" sz="1200" dirty="0">
                <a:solidFill>
                  <a:schemeClr val="bg1"/>
                </a:solidFill>
                <a:latin typeface="+mn-lt"/>
              </a:rPr>
            </a:br>
            <a:endParaRPr lang="en-US" sz="1200" dirty="0">
              <a:solidFill>
                <a:schemeClr val="bg1"/>
              </a:solidFill>
              <a:latin typeface="+mn-lt"/>
            </a:endParaRPr>
          </a:p>
          <a:p>
            <a:r>
              <a:rPr lang="en-US" sz="1200" dirty="0">
                <a:solidFill>
                  <a:schemeClr val="bg1"/>
                </a:solidFill>
                <a:latin typeface="+mn-lt"/>
              </a:rPr>
              <a:t>T. </a:t>
            </a:r>
            <a:r>
              <a:rPr lang="en-US" sz="1200" dirty="0" err="1">
                <a:solidFill>
                  <a:schemeClr val="bg1"/>
                </a:solidFill>
                <a:latin typeface="+mn-lt"/>
              </a:rPr>
              <a:t>Yeminy</a:t>
            </a:r>
            <a:r>
              <a:rPr lang="en-US" sz="1200" dirty="0">
                <a:solidFill>
                  <a:schemeClr val="bg1"/>
                </a:solidFill>
                <a:latin typeface="+mn-lt"/>
              </a:rPr>
              <a:t> and O. Katz, “</a:t>
            </a:r>
            <a:r>
              <a:rPr lang="en-US" sz="1200" dirty="0" err="1">
                <a:solidFill>
                  <a:schemeClr val="bg1"/>
                </a:solidFill>
                <a:latin typeface="+mn-lt"/>
              </a:rPr>
              <a:t>Guidestar</a:t>
            </a:r>
            <a:r>
              <a:rPr lang="en-US" sz="1200" dirty="0">
                <a:solidFill>
                  <a:schemeClr val="bg1"/>
                </a:solidFill>
                <a:latin typeface="+mn-lt"/>
              </a:rPr>
              <a:t>-free image-guided wavefront-shaping,” Sci. Adv. (2021).</a:t>
            </a:r>
            <a:br>
              <a:rPr lang="en-US" sz="1200" dirty="0">
                <a:solidFill>
                  <a:schemeClr val="bg1"/>
                </a:solidFill>
                <a:latin typeface="+mn-lt"/>
              </a:rPr>
            </a:br>
            <a:endParaRPr lang="en-US" sz="1200" dirty="0">
              <a:solidFill>
                <a:schemeClr val="bg1"/>
              </a:solidFill>
              <a:latin typeface="+mn-lt"/>
            </a:endParaRPr>
          </a:p>
          <a:p>
            <a:r>
              <a:rPr lang="en-US" sz="1200" dirty="0">
                <a:solidFill>
                  <a:schemeClr val="bg1"/>
                </a:solidFill>
                <a:latin typeface="+mn-lt"/>
              </a:rPr>
              <a:t>G. Stern and O. Katz, “Noninvasive focusing through scattering layers using speckle correlations,” Opt. Lett. (2019).</a:t>
            </a:r>
            <a:br>
              <a:rPr lang="en-US" sz="1200" dirty="0">
                <a:solidFill>
                  <a:schemeClr val="bg1"/>
                </a:solidFill>
                <a:latin typeface="+mn-lt"/>
              </a:rPr>
            </a:br>
            <a:endParaRPr lang="en-US" sz="1200" dirty="0">
              <a:solidFill>
                <a:schemeClr val="bg1"/>
              </a:solidFill>
              <a:latin typeface="+mn-lt"/>
            </a:endParaRPr>
          </a:p>
          <a:p>
            <a:r>
              <a:rPr lang="en-US" sz="1200" dirty="0">
                <a:solidFill>
                  <a:schemeClr val="bg1"/>
                </a:solidFill>
                <a:latin typeface="+mn-lt"/>
              </a:rPr>
              <a:t>A. Daniel et al. “Light focusing through scattering media via linear fluorescence variance maximization, and its application for fluorescence imaging,”</a:t>
            </a:r>
            <a:r>
              <a:rPr lang="en-US" sz="1200" dirty="0" err="1">
                <a:solidFill>
                  <a:schemeClr val="bg1"/>
                </a:solidFill>
                <a:latin typeface="+mn-lt"/>
              </a:rPr>
              <a:t>Opt</a:t>
            </a:r>
            <a:r>
              <a:rPr lang="en-US" sz="1200" dirty="0">
                <a:solidFill>
                  <a:schemeClr val="bg1"/>
                </a:solidFill>
                <a:latin typeface="+mn-lt"/>
              </a:rPr>
              <a:t>. Express (2019).</a:t>
            </a:r>
            <a:br>
              <a:rPr lang="en-US" sz="1200" dirty="0">
                <a:solidFill>
                  <a:schemeClr val="bg1"/>
                </a:solidFill>
              </a:rPr>
            </a:br>
            <a:endParaRPr lang="en-US" sz="1200" dirty="0">
              <a:solidFill>
                <a:schemeClr val="bg1"/>
              </a:solidFill>
            </a:endParaRPr>
          </a:p>
          <a:p>
            <a:endParaRPr lang="en-US" dirty="0"/>
          </a:p>
        </p:txBody>
      </p:sp>
      <p:sp>
        <p:nvSpPr>
          <p:cNvPr id="223" name="Freeform 52">
            <a:extLst>
              <a:ext uri="{FF2B5EF4-FFF2-40B4-BE49-F238E27FC236}">
                <a16:creationId xmlns:a16="http://schemas.microsoft.com/office/drawing/2014/main" id="{D0BF4361-FDBD-1EAB-BF82-437F076E216A}"/>
              </a:ext>
            </a:extLst>
          </p:cNvPr>
          <p:cNvSpPr/>
          <p:nvPr/>
        </p:nvSpPr>
        <p:spPr>
          <a:xfrm rot="11613317" flipH="1">
            <a:off x="10415071" y="2711216"/>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224" name="TextBox 223">
            <a:extLst>
              <a:ext uri="{FF2B5EF4-FFF2-40B4-BE49-F238E27FC236}">
                <a16:creationId xmlns:a16="http://schemas.microsoft.com/office/drawing/2014/main" id="{48E42300-FAFF-BAD3-AC6D-58CDAD9CDE07}"/>
              </a:ext>
            </a:extLst>
          </p:cNvPr>
          <p:cNvSpPr txBox="1"/>
          <p:nvPr/>
        </p:nvSpPr>
        <p:spPr>
          <a:xfrm>
            <a:off x="10654398" y="3093534"/>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231" name="TextBox 230">
            <a:extLst>
              <a:ext uri="{FF2B5EF4-FFF2-40B4-BE49-F238E27FC236}">
                <a16:creationId xmlns:a16="http://schemas.microsoft.com/office/drawing/2014/main" id="{609DAF3D-2C10-F822-2BDA-31918B75C5DB}"/>
              </a:ext>
            </a:extLst>
          </p:cNvPr>
          <p:cNvSpPr txBox="1"/>
          <p:nvPr/>
        </p:nvSpPr>
        <p:spPr>
          <a:xfrm>
            <a:off x="9753699"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142953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162"/>
                                        </p:tgtEl>
                                        <p:attrNameLst>
                                          <p:attrName>style.visibility</p:attrName>
                                        </p:attrNameLst>
                                      </p:cBhvr>
                                      <p:to>
                                        <p:strVal val="visible"/>
                                      </p:to>
                                    </p:set>
                                    <p:animEffect transition="in" filter="circle(out)">
                                      <p:cBhvr>
                                        <p:cTn id="11" dur="500"/>
                                        <p:tgtEl>
                                          <p:spTgt spid="16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4"/>
                                        </p:tgtEl>
                                      </p:cBhvr>
                                    </p:animEffect>
                                    <p:set>
                                      <p:cBhvr>
                                        <p:cTn id="16" dur="1" fill="hold">
                                          <p:stCondLst>
                                            <p:cond delay="499"/>
                                          </p:stCondLst>
                                        </p:cTn>
                                        <p:tgtEl>
                                          <p:spTgt spid="9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6"/>
                                        </p:tgtEl>
                                      </p:cBhvr>
                                    </p:animEffect>
                                    <p:set>
                                      <p:cBhvr>
                                        <p:cTn id="19" dur="1" fill="hold">
                                          <p:stCondLst>
                                            <p:cond delay="499"/>
                                          </p:stCondLst>
                                        </p:cTn>
                                        <p:tgtEl>
                                          <p:spTgt spid="9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95"/>
                                        </p:tgtEl>
                                      </p:cBhvr>
                                    </p:animEffect>
                                    <p:set>
                                      <p:cBhvr>
                                        <p:cTn id="22" dur="1" fill="hold">
                                          <p:stCondLst>
                                            <p:cond delay="499"/>
                                          </p:stCondLst>
                                        </p:cTn>
                                        <p:tgtEl>
                                          <p:spTgt spid="9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97"/>
                                        </p:tgtEl>
                                      </p:cBhvr>
                                    </p:animEffect>
                                    <p:set>
                                      <p:cBhvr>
                                        <p:cTn id="25" dur="1" fill="hold">
                                          <p:stCondLst>
                                            <p:cond delay="499"/>
                                          </p:stCondLst>
                                        </p:cTn>
                                        <p:tgtEl>
                                          <p:spTgt spid="9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0"/>
                                        </p:tgtEl>
                                      </p:cBhvr>
                                    </p:animEffect>
                                    <p:set>
                                      <p:cBhvr>
                                        <p:cTn id="28" dur="1" fill="hold">
                                          <p:stCondLst>
                                            <p:cond delay="499"/>
                                          </p:stCondLst>
                                        </p:cTn>
                                        <p:tgtEl>
                                          <p:spTgt spid="180"/>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69"/>
                                        </p:tgtEl>
                                        <p:attrNameLst>
                                          <p:attrName>style.visibility</p:attrName>
                                        </p:attrNameLst>
                                      </p:cBhvr>
                                      <p:to>
                                        <p:strVal val="visible"/>
                                      </p:to>
                                    </p:set>
                                    <p:animEffect transition="in" filter="wipe(left)">
                                      <p:cBhvr>
                                        <p:cTn id="32" dur="500"/>
                                        <p:tgtEl>
                                          <p:spTgt spid="169"/>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172"/>
                                        </p:tgtEl>
                                        <p:attrNameLst>
                                          <p:attrName>style.visibility</p:attrName>
                                        </p:attrNameLst>
                                      </p:cBhvr>
                                      <p:to>
                                        <p:strVal val="visible"/>
                                      </p:to>
                                    </p:set>
                                    <p:animEffect transition="in" filter="wipe(left)">
                                      <p:cBhvr>
                                        <p:cTn id="36" dur="500"/>
                                        <p:tgtEl>
                                          <p:spTgt spid="172"/>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175"/>
                                        </p:tgtEl>
                                        <p:attrNameLst>
                                          <p:attrName>style.visibility</p:attrName>
                                        </p:attrNameLst>
                                      </p:cBhvr>
                                      <p:to>
                                        <p:strVal val="visible"/>
                                      </p:to>
                                    </p:set>
                                    <p:animEffect transition="in" filter="wipe(left)">
                                      <p:cBhvr>
                                        <p:cTn id="40" dur="500"/>
                                        <p:tgtEl>
                                          <p:spTgt spid="175"/>
                                        </p:tgtEl>
                                      </p:cBhvr>
                                    </p:animEffec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99"/>
                                        </p:tgtEl>
                                        <p:attrNameLst>
                                          <p:attrName>style.visibility</p:attrName>
                                        </p:attrNameLst>
                                      </p:cBhvr>
                                      <p:to>
                                        <p:strVal val="visible"/>
                                      </p:to>
                                    </p:set>
                                    <p:animEffect transition="in" filter="wipe(right)">
                                      <p:cBhvr>
                                        <p:cTn id="48" dur="500"/>
                                        <p:tgtEl>
                                          <p:spTgt spid="199"/>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98"/>
                                        </p:tgtEl>
                                        <p:attrNameLst>
                                          <p:attrName>style.visibility</p:attrName>
                                        </p:attrNameLst>
                                      </p:cBhvr>
                                      <p:to>
                                        <p:strVal val="visible"/>
                                      </p:to>
                                    </p:set>
                                    <p:animEffect transition="in" filter="wipe(right)">
                                      <p:cBhvr>
                                        <p:cTn id="52" dur="500"/>
                                        <p:tgtEl>
                                          <p:spTgt spid="19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
                                        </p:tgtEl>
                                        <p:attrNameLst>
                                          <p:attrName>style.visibility</p:attrName>
                                        </p:attrNameLst>
                                      </p:cBhvr>
                                      <p:to>
                                        <p:strVal val="hidden"/>
                                      </p:to>
                                    </p:set>
                                  </p:childTnLst>
                                </p:cTn>
                              </p:par>
                            </p:childTnLst>
                          </p:cTn>
                        </p:par>
                        <p:par>
                          <p:cTn id="57" fill="hold">
                            <p:stCondLst>
                              <p:cond delay="0"/>
                            </p:stCondLst>
                            <p:childTnLst>
                              <p:par>
                                <p:cTn id="58" presetID="22" presetClass="entr" presetSubtype="8" fill="hold" nodeType="afterEffect">
                                  <p:stCondLst>
                                    <p:cond delay="0"/>
                                  </p:stCondLst>
                                  <p:childTnLst>
                                    <p:set>
                                      <p:cBhvr>
                                        <p:cTn id="59" dur="1" fill="hold">
                                          <p:stCondLst>
                                            <p:cond delay="0"/>
                                          </p:stCondLst>
                                        </p:cTn>
                                        <p:tgtEl>
                                          <p:spTgt spid="200">
                                            <p:txEl>
                                              <p:pRg st="0" end="0"/>
                                            </p:txEl>
                                          </p:spTgt>
                                        </p:tgtEl>
                                        <p:attrNameLst>
                                          <p:attrName>style.visibility</p:attrName>
                                        </p:attrNameLst>
                                      </p:cBhvr>
                                      <p:to>
                                        <p:strVal val="visible"/>
                                      </p:to>
                                    </p:set>
                                    <p:animEffect transition="in" filter="wipe(left)">
                                      <p:cBhvr>
                                        <p:cTn id="60" dur="500"/>
                                        <p:tgtEl>
                                          <p:spTgt spid="200">
                                            <p:txEl>
                                              <p:pRg st="0" end="0"/>
                                            </p:txEl>
                                          </p:spTgt>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200">
                                            <p:txEl>
                                              <p:pRg st="1" end="1"/>
                                            </p:txEl>
                                          </p:spTgt>
                                        </p:tgtEl>
                                        <p:attrNameLst>
                                          <p:attrName>style.visibility</p:attrName>
                                        </p:attrNameLst>
                                      </p:cBhvr>
                                      <p:to>
                                        <p:strVal val="visible"/>
                                      </p:to>
                                    </p:set>
                                    <p:animEffect transition="in" filter="wipe(left)">
                                      <p:cBhvr>
                                        <p:cTn id="64" dur="500"/>
                                        <p:tgtEl>
                                          <p:spTgt spid="200">
                                            <p:txEl>
                                              <p:pRg st="1" end="1"/>
                                            </p:tx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left)">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4" grpId="0" animBg="1"/>
      <p:bldP spid="198" grpId="0" animBg="1"/>
      <p:bldP spid="19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129">
            <a:extLst>
              <a:ext uri="{FF2B5EF4-FFF2-40B4-BE49-F238E27FC236}">
                <a16:creationId xmlns:a16="http://schemas.microsoft.com/office/drawing/2014/main" id="{19601D83-9FC3-40C8-AAFA-AEB315B2A4CB}"/>
              </a:ext>
            </a:extLst>
          </p:cNvPr>
          <p:cNvGrpSpPr/>
          <p:nvPr/>
        </p:nvGrpSpPr>
        <p:grpSpPr>
          <a:xfrm rot="16200000">
            <a:off x="9607977" y="1726878"/>
            <a:ext cx="2249793" cy="494044"/>
            <a:chOff x="1081970" y="3224894"/>
            <a:chExt cx="2349551" cy="408215"/>
          </a:xfrm>
          <a:blipFill>
            <a:blip r:embed="rId3"/>
            <a:tile tx="0" ty="0" sx="100000" sy="100000" flip="none" algn="tl"/>
          </a:blipFill>
        </p:grpSpPr>
        <p:sp>
          <p:nvSpPr>
            <p:cNvPr id="131" name="Rectangle 130">
              <a:extLst>
                <a:ext uri="{FF2B5EF4-FFF2-40B4-BE49-F238E27FC236}">
                  <a16:creationId xmlns:a16="http://schemas.microsoft.com/office/drawing/2014/main" id="{1987117E-B829-4A55-921E-4FFDB07AAA65}"/>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32" name="Oval 131">
              <a:extLst>
                <a:ext uri="{FF2B5EF4-FFF2-40B4-BE49-F238E27FC236}">
                  <a16:creationId xmlns:a16="http://schemas.microsoft.com/office/drawing/2014/main" id="{F02B1B7A-6D29-48E5-8908-2BB61A25FDB7}"/>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3" name="Oval 132">
              <a:extLst>
                <a:ext uri="{FF2B5EF4-FFF2-40B4-BE49-F238E27FC236}">
                  <a16:creationId xmlns:a16="http://schemas.microsoft.com/office/drawing/2014/main" id="{E6B1C34B-9048-4D21-BA4B-A394C98FF833}"/>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8" name="Oval 137">
              <a:extLst>
                <a:ext uri="{FF2B5EF4-FFF2-40B4-BE49-F238E27FC236}">
                  <a16:creationId xmlns:a16="http://schemas.microsoft.com/office/drawing/2014/main" id="{E5D54F6C-09DF-4D60-B112-BF6AB0DFBEA8}"/>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9" name="Oval 138">
              <a:extLst>
                <a:ext uri="{FF2B5EF4-FFF2-40B4-BE49-F238E27FC236}">
                  <a16:creationId xmlns:a16="http://schemas.microsoft.com/office/drawing/2014/main" id="{FF613794-7F3B-40AF-BD1E-66A90872FD3F}"/>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0" name="Oval 139">
              <a:extLst>
                <a:ext uri="{FF2B5EF4-FFF2-40B4-BE49-F238E27FC236}">
                  <a16:creationId xmlns:a16="http://schemas.microsoft.com/office/drawing/2014/main" id="{1CED8CE8-0535-461B-9879-E5494D20B9B7}"/>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1" name="Oval 140">
              <a:extLst>
                <a:ext uri="{FF2B5EF4-FFF2-40B4-BE49-F238E27FC236}">
                  <a16:creationId xmlns:a16="http://schemas.microsoft.com/office/drawing/2014/main" id="{B2554093-89B4-4C2F-A9BF-F84373BFFA9E}"/>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8" name="Oval 147">
              <a:extLst>
                <a:ext uri="{FF2B5EF4-FFF2-40B4-BE49-F238E27FC236}">
                  <a16:creationId xmlns:a16="http://schemas.microsoft.com/office/drawing/2014/main" id="{57C05B35-998C-4C66-BC1A-D94C408F72CE}"/>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9" name="Oval 148">
              <a:extLst>
                <a:ext uri="{FF2B5EF4-FFF2-40B4-BE49-F238E27FC236}">
                  <a16:creationId xmlns:a16="http://schemas.microsoft.com/office/drawing/2014/main" id="{BF4F8D80-CF12-4FEB-9917-7A8CB601F2B8}"/>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3" name="Oval 162">
              <a:extLst>
                <a:ext uri="{FF2B5EF4-FFF2-40B4-BE49-F238E27FC236}">
                  <a16:creationId xmlns:a16="http://schemas.microsoft.com/office/drawing/2014/main" id="{5EE08036-9B7B-498B-A6F9-9A563CE67164}"/>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0" name="Oval 179">
              <a:extLst>
                <a:ext uri="{FF2B5EF4-FFF2-40B4-BE49-F238E27FC236}">
                  <a16:creationId xmlns:a16="http://schemas.microsoft.com/office/drawing/2014/main" id="{184BC64C-934F-4F19-BA0D-D2333773ABD8}"/>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1" name="Oval 180">
              <a:extLst>
                <a:ext uri="{FF2B5EF4-FFF2-40B4-BE49-F238E27FC236}">
                  <a16:creationId xmlns:a16="http://schemas.microsoft.com/office/drawing/2014/main" id="{226A24E6-6493-48E7-A1D3-31F909E3B88E}"/>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3" name="Oval 182">
              <a:extLst>
                <a:ext uri="{FF2B5EF4-FFF2-40B4-BE49-F238E27FC236}">
                  <a16:creationId xmlns:a16="http://schemas.microsoft.com/office/drawing/2014/main" id="{9BA9A405-378D-4DD3-87F0-AE33C88C73F7}"/>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4" name="Oval 183">
              <a:extLst>
                <a:ext uri="{FF2B5EF4-FFF2-40B4-BE49-F238E27FC236}">
                  <a16:creationId xmlns:a16="http://schemas.microsoft.com/office/drawing/2014/main" id="{89641557-AAA6-41B7-9CEF-08882634CC45}"/>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8" name="Oval 187">
              <a:extLst>
                <a:ext uri="{FF2B5EF4-FFF2-40B4-BE49-F238E27FC236}">
                  <a16:creationId xmlns:a16="http://schemas.microsoft.com/office/drawing/2014/main" id="{EA9E37C0-2CE9-4ACA-9611-DCEED8E4846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9" name="Oval 188">
              <a:extLst>
                <a:ext uri="{FF2B5EF4-FFF2-40B4-BE49-F238E27FC236}">
                  <a16:creationId xmlns:a16="http://schemas.microsoft.com/office/drawing/2014/main" id="{D9259F1D-2865-49C6-8D25-6AE93358C731}"/>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0" name="Oval 189">
              <a:extLst>
                <a:ext uri="{FF2B5EF4-FFF2-40B4-BE49-F238E27FC236}">
                  <a16:creationId xmlns:a16="http://schemas.microsoft.com/office/drawing/2014/main" id="{73797A63-F547-4BA4-8100-9787446AC9CB}"/>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8" name="Oval 197">
              <a:extLst>
                <a:ext uri="{FF2B5EF4-FFF2-40B4-BE49-F238E27FC236}">
                  <a16:creationId xmlns:a16="http://schemas.microsoft.com/office/drawing/2014/main" id="{3D7F6E8B-0302-47EC-BF1F-70CE8228013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9" name="Oval 198">
              <a:extLst>
                <a:ext uri="{FF2B5EF4-FFF2-40B4-BE49-F238E27FC236}">
                  <a16:creationId xmlns:a16="http://schemas.microsoft.com/office/drawing/2014/main" id="{BC05791E-F88D-4E79-A4C5-7C140DC81F4D}"/>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1" name="Oval 200">
              <a:extLst>
                <a:ext uri="{FF2B5EF4-FFF2-40B4-BE49-F238E27FC236}">
                  <a16:creationId xmlns:a16="http://schemas.microsoft.com/office/drawing/2014/main" id="{665537C0-369D-4077-87A0-8FADB35C1E0A}"/>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26" name="Group 25">
            <a:extLst>
              <a:ext uri="{FF2B5EF4-FFF2-40B4-BE49-F238E27FC236}">
                <a16:creationId xmlns:a16="http://schemas.microsoft.com/office/drawing/2014/main" id="{E76540C7-499F-4D3C-9B00-0A2F027995BA}"/>
              </a:ext>
            </a:extLst>
          </p:cNvPr>
          <p:cNvGrpSpPr/>
          <p:nvPr/>
        </p:nvGrpSpPr>
        <p:grpSpPr>
          <a:xfrm>
            <a:off x="7081656" y="2991059"/>
            <a:ext cx="2194572" cy="1632642"/>
            <a:chOff x="7081656" y="2991059"/>
            <a:chExt cx="2194572" cy="1632642"/>
          </a:xfrm>
        </p:grpSpPr>
        <p:pic>
          <p:nvPicPr>
            <p:cNvPr id="326" name="Picture 325">
              <a:extLst>
                <a:ext uri="{FF2B5EF4-FFF2-40B4-BE49-F238E27FC236}">
                  <a16:creationId xmlns:a16="http://schemas.microsoft.com/office/drawing/2014/main" id="{3C476EB8-C60F-4E70-91D1-E3F9294BCD80}"/>
                </a:ext>
              </a:extLst>
            </p:cNvPr>
            <p:cNvPicPr preferRelativeResize="0">
              <a:picLocks noChangeAspect="1"/>
            </p:cNvPicPr>
            <p:nvPr/>
          </p:nvPicPr>
          <p:blipFill rotWithShape="1">
            <a:blip r:embed="rId4"/>
            <a:srcRect l="28708" t="72743" r="49355" b="1123"/>
            <a:stretch/>
          </p:blipFill>
          <p:spPr>
            <a:xfrm>
              <a:off x="7091809" y="2991059"/>
              <a:ext cx="2156722" cy="1629887"/>
            </a:xfrm>
            <a:prstGeom prst="rect">
              <a:avLst/>
            </a:prstGeom>
            <a:ln>
              <a:solidFill>
                <a:srgbClr val="FFFFCC"/>
              </a:solidFill>
            </a:ln>
          </p:spPr>
        </p:pic>
        <p:sp>
          <p:nvSpPr>
            <p:cNvPr id="327" name="TextBox 326">
              <a:extLst>
                <a:ext uri="{FF2B5EF4-FFF2-40B4-BE49-F238E27FC236}">
                  <a16:creationId xmlns:a16="http://schemas.microsoft.com/office/drawing/2014/main" id="{6EE549D9-AB6C-44EA-83CF-84A0EBB75FB8}"/>
                </a:ext>
              </a:extLst>
            </p:cNvPr>
            <p:cNvSpPr txBox="1"/>
            <p:nvPr/>
          </p:nvSpPr>
          <p:spPr>
            <a:xfrm>
              <a:off x="7081656" y="4038926"/>
              <a:ext cx="2194572" cy="584775"/>
            </a:xfrm>
            <a:prstGeom prst="rect">
              <a:avLst/>
            </a:prstGeom>
            <a:noFill/>
          </p:spPr>
          <p:txBody>
            <a:bodyPr wrap="square" rtlCol="1">
              <a:spAutoFit/>
            </a:bodyPr>
            <a:lstStyle/>
            <a:p>
              <a:pPr algn="ctr"/>
              <a:r>
                <a:rPr lang="en-US" sz="1600" dirty="0">
                  <a:solidFill>
                    <a:schemeClr val="bg1"/>
                  </a:solidFill>
                  <a:latin typeface="+mn-lt"/>
                </a:rPr>
                <a:t>Image through thin tissue</a:t>
              </a:r>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7</a:t>
            </a:fld>
            <a:endParaRPr lang="en-US" altLang="he-IL" dirty="0"/>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29" name="Group 28">
            <a:extLst>
              <a:ext uri="{FF2B5EF4-FFF2-40B4-BE49-F238E27FC236}">
                <a16:creationId xmlns:a16="http://schemas.microsoft.com/office/drawing/2014/main" id="{782771A9-11A0-4309-AF68-7DD72AAAE84D}"/>
              </a:ext>
            </a:extLst>
          </p:cNvPr>
          <p:cNvGrpSpPr/>
          <p:nvPr/>
        </p:nvGrpSpPr>
        <p:grpSpPr>
          <a:xfrm>
            <a:off x="7072884" y="4762469"/>
            <a:ext cx="2194572" cy="1702481"/>
            <a:chOff x="7103926" y="2983361"/>
            <a:chExt cx="2194572" cy="1702481"/>
          </a:xfrm>
        </p:grpSpPr>
        <p:pic>
          <p:nvPicPr>
            <p:cNvPr id="324" name="Picture 323">
              <a:extLst>
                <a:ext uri="{FF2B5EF4-FFF2-40B4-BE49-F238E27FC236}">
                  <a16:creationId xmlns:a16="http://schemas.microsoft.com/office/drawing/2014/main" id="{C5809AFC-5DDB-4294-A442-89F934057B49}"/>
                </a:ext>
              </a:extLst>
            </p:cNvPr>
            <p:cNvPicPr preferRelativeResize="0">
              <a:picLocks noChangeAspect="1"/>
            </p:cNvPicPr>
            <p:nvPr/>
          </p:nvPicPr>
          <p:blipFill rotWithShape="1">
            <a:blip r:embed="rId4"/>
            <a:srcRect l="5674" t="72590" r="72770" b="516"/>
            <a:stretch/>
          </p:blipFill>
          <p:spPr>
            <a:xfrm>
              <a:off x="7132999" y="2983361"/>
              <a:ext cx="2136913" cy="1646452"/>
            </a:xfrm>
            <a:prstGeom prst="rect">
              <a:avLst/>
            </a:prstGeom>
            <a:ln>
              <a:solidFill>
                <a:srgbClr val="FFFFCC"/>
              </a:solidFill>
            </a:ln>
          </p:spPr>
        </p:pic>
        <p:sp>
          <p:nvSpPr>
            <p:cNvPr id="325" name="TextBox 324">
              <a:extLst>
                <a:ext uri="{FF2B5EF4-FFF2-40B4-BE49-F238E27FC236}">
                  <a16:creationId xmlns:a16="http://schemas.microsoft.com/office/drawing/2014/main" id="{A1AE81D6-50A5-4B84-848D-C85AD43FE2DF}"/>
                </a:ext>
              </a:extLst>
            </p:cNvPr>
            <p:cNvSpPr txBox="1"/>
            <p:nvPr/>
          </p:nvSpPr>
          <p:spPr>
            <a:xfrm>
              <a:off x="7103926" y="4101067"/>
              <a:ext cx="2194572" cy="584775"/>
            </a:xfrm>
            <a:prstGeom prst="rect">
              <a:avLst/>
            </a:prstGeom>
            <a:noFill/>
          </p:spPr>
          <p:txBody>
            <a:bodyPr wrap="square" rtlCol="1">
              <a:spAutoFit/>
            </a:bodyPr>
            <a:lstStyle/>
            <a:p>
              <a:pPr algn="ctr"/>
              <a:r>
                <a:rPr lang="en-US" sz="1600" dirty="0">
                  <a:solidFill>
                    <a:schemeClr val="bg1"/>
                  </a:solidFill>
                  <a:latin typeface="+mn-lt"/>
                </a:rPr>
                <a:t>Image through thick scattering tissue.</a:t>
              </a:r>
            </a:p>
          </p:txBody>
        </p:sp>
      </p:grpSp>
      <p:sp>
        <p:nvSpPr>
          <p:cNvPr id="150" name="Freeform: Shape 149">
            <a:extLst>
              <a:ext uri="{FF2B5EF4-FFF2-40B4-BE49-F238E27FC236}">
                <a16:creationId xmlns:a16="http://schemas.microsoft.com/office/drawing/2014/main" id="{AADD19D1-B797-4612-9780-67B067F695D6}"/>
              </a:ext>
            </a:extLst>
          </p:cNvPr>
          <p:cNvSpPr/>
          <p:nvPr/>
        </p:nvSpPr>
        <p:spPr>
          <a:xfrm rot="16200000">
            <a:off x="6141920" y="2987810"/>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a:extLst>
              <a:ext uri="{FF2B5EF4-FFF2-40B4-BE49-F238E27FC236}">
                <a16:creationId xmlns:a16="http://schemas.microsoft.com/office/drawing/2014/main" id="{1D1D0F43-D0D6-47DF-AC2E-5340681A5F92}"/>
              </a:ext>
            </a:extLst>
          </p:cNvPr>
          <p:cNvGrpSpPr/>
          <p:nvPr/>
        </p:nvGrpSpPr>
        <p:grpSpPr>
          <a:xfrm rot="10800000">
            <a:off x="5810207" y="3827144"/>
            <a:ext cx="865602" cy="797783"/>
            <a:chOff x="20075880" y="28884135"/>
            <a:chExt cx="1251232" cy="525034"/>
          </a:xfrm>
        </p:grpSpPr>
        <p:cxnSp>
          <p:nvCxnSpPr>
            <p:cNvPr id="166" name="Straight Connector 165">
              <a:extLst>
                <a:ext uri="{FF2B5EF4-FFF2-40B4-BE49-F238E27FC236}">
                  <a16:creationId xmlns:a16="http://schemas.microsoft.com/office/drawing/2014/main" id="{AE84D323-F285-4E5A-9D3C-6EB5CBAB484D}"/>
                </a:ext>
              </a:extLst>
            </p:cNvPr>
            <p:cNvCxnSpPr>
              <a:cxnSpLocks/>
            </p:cNvCxnSpPr>
            <p:nvPr/>
          </p:nvCxnSpPr>
          <p:spPr>
            <a:xfrm flipH="1" flipV="1">
              <a:off x="20076017" y="28884135"/>
              <a:ext cx="1251095"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C76BF02C-DDCD-4610-894A-D44C6E9C89B6}"/>
                </a:ext>
              </a:extLst>
            </p:cNvPr>
            <p:cNvCxnSpPr>
              <a:cxnSpLocks/>
            </p:cNvCxnSpPr>
            <p:nvPr/>
          </p:nvCxnSpPr>
          <p:spPr>
            <a:xfrm flipH="1" flipV="1">
              <a:off x="20075880" y="29149102"/>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7EAC8349-5148-4ED6-9552-7D1FDBA0E261}"/>
                </a:ext>
              </a:extLst>
            </p:cNvPr>
            <p:cNvCxnSpPr>
              <a:cxnSpLocks/>
            </p:cNvCxnSpPr>
            <p:nvPr/>
          </p:nvCxnSpPr>
          <p:spPr>
            <a:xfrm flipH="1" flipV="1">
              <a:off x="20075880" y="29409168"/>
              <a:ext cx="1251098" cy="1"/>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76" name="Picture 175">
            <a:extLst>
              <a:ext uri="{FF2B5EF4-FFF2-40B4-BE49-F238E27FC236}">
                <a16:creationId xmlns:a16="http://schemas.microsoft.com/office/drawing/2014/main" id="{1F2A8093-C899-4A94-8BC2-55A6485FADDB}"/>
              </a:ext>
            </a:extLst>
          </p:cNvPr>
          <p:cNvPicPr preferRelativeResize="0">
            <a:picLocks noChangeAspect="1"/>
          </p:cNvPicPr>
          <p:nvPr/>
        </p:nvPicPr>
        <p:blipFill rotWithShape="1">
          <a:blip r:embed="rId4"/>
          <a:srcRect l="52407" t="72357" r="25686" b="1727"/>
          <a:stretch/>
        </p:blipFill>
        <p:spPr>
          <a:xfrm>
            <a:off x="9422926" y="4768730"/>
            <a:ext cx="2136913" cy="1651765"/>
          </a:xfrm>
          <a:prstGeom prst="rect">
            <a:avLst/>
          </a:prstGeom>
          <a:ln>
            <a:solidFill>
              <a:srgbClr val="FFFFCC"/>
            </a:solidFill>
          </a:ln>
        </p:spPr>
      </p:pic>
      <p:sp>
        <p:nvSpPr>
          <p:cNvPr id="177" name="TextBox 176">
            <a:extLst>
              <a:ext uri="{FF2B5EF4-FFF2-40B4-BE49-F238E27FC236}">
                <a16:creationId xmlns:a16="http://schemas.microsoft.com/office/drawing/2014/main" id="{88F2067C-91EE-491B-BA65-7406AF5E9B19}"/>
              </a:ext>
            </a:extLst>
          </p:cNvPr>
          <p:cNvSpPr txBox="1"/>
          <p:nvPr/>
        </p:nvSpPr>
        <p:spPr>
          <a:xfrm>
            <a:off x="9237571" y="5872191"/>
            <a:ext cx="2484756" cy="584775"/>
          </a:xfrm>
          <a:prstGeom prst="rect">
            <a:avLst/>
          </a:prstGeom>
          <a:noFill/>
        </p:spPr>
        <p:txBody>
          <a:bodyPr wrap="square" rtlCol="1">
            <a:spAutoFit/>
          </a:bodyPr>
          <a:lstStyle/>
          <a:p>
            <a:pPr algn="ctr"/>
            <a:r>
              <a:rPr lang="en-US" sz="1600" dirty="0">
                <a:solidFill>
                  <a:schemeClr val="bg1"/>
                </a:solidFill>
                <a:latin typeface="+mn-lt"/>
              </a:rPr>
              <a:t>Image </a:t>
            </a:r>
            <a:r>
              <a:rPr lang="en-US" sz="1600" dirty="0" err="1">
                <a:solidFill>
                  <a:schemeClr val="bg1"/>
                </a:solidFill>
                <a:latin typeface="+mn-lt"/>
              </a:rPr>
              <a:t>thr</a:t>
            </a:r>
            <a:r>
              <a:rPr lang="en-US" sz="1600" dirty="0">
                <a:solidFill>
                  <a:schemeClr val="bg1"/>
                </a:solidFill>
                <a:latin typeface="+mn-lt"/>
              </a:rPr>
              <a:t>. thick tissue +  correction element</a:t>
            </a:r>
          </a:p>
        </p:txBody>
      </p:sp>
      <p:sp>
        <p:nvSpPr>
          <p:cNvPr id="194" name="Arrow: Up-Down 193">
            <a:extLst>
              <a:ext uri="{FF2B5EF4-FFF2-40B4-BE49-F238E27FC236}">
                <a16:creationId xmlns:a16="http://schemas.microsoft.com/office/drawing/2014/main" id="{76D68847-F101-4F0B-AEB0-6BBA2703106D}"/>
              </a:ext>
            </a:extLst>
          </p:cNvPr>
          <p:cNvSpPr/>
          <p:nvPr/>
        </p:nvSpPr>
        <p:spPr>
          <a:xfrm rot="18897317">
            <a:off x="9432824" y="3536385"/>
            <a:ext cx="366856" cy="1658059"/>
          </a:xfrm>
          <a:prstGeom prst="upDownArrow">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39989D40-8012-49F6-93FB-B32239281E2C}"/>
              </a:ext>
            </a:extLst>
          </p:cNvPr>
          <p:cNvSpPr txBox="1"/>
          <p:nvPr/>
        </p:nvSpPr>
        <p:spPr>
          <a:xfrm rot="2662571">
            <a:off x="9030049" y="4083253"/>
            <a:ext cx="2279642" cy="369332"/>
          </a:xfrm>
          <a:prstGeom prst="rect">
            <a:avLst/>
          </a:prstGeom>
          <a:noFill/>
        </p:spPr>
        <p:txBody>
          <a:bodyPr wrap="square" rtlCol="0">
            <a:spAutoFit/>
          </a:bodyPr>
          <a:lstStyle/>
          <a:p>
            <a:r>
              <a:rPr lang="en-US" dirty="0">
                <a:solidFill>
                  <a:srgbClr val="FFFF00"/>
                </a:solidFill>
              </a:rPr>
              <a:t>Same pattern</a:t>
            </a:r>
          </a:p>
        </p:txBody>
      </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34" name="TextBox 133">
            <a:extLst>
              <a:ext uri="{FF2B5EF4-FFF2-40B4-BE49-F238E27FC236}">
                <a16:creationId xmlns:a16="http://schemas.microsoft.com/office/drawing/2014/main" id="{1AF548F7-A7A6-4E75-B505-7759C04AFCB5}"/>
              </a:ext>
            </a:extLst>
          </p:cNvPr>
          <p:cNvSpPr txBox="1"/>
          <p:nvPr/>
        </p:nvSpPr>
        <p:spPr>
          <a:xfrm>
            <a:off x="145094" y="3629406"/>
            <a:ext cx="5120386" cy="1908215"/>
          </a:xfrm>
          <a:prstGeom prst="rect">
            <a:avLst/>
          </a:prstGeom>
          <a:noFill/>
        </p:spPr>
        <p:txBody>
          <a:bodyPr wrap="square" rtlCol="0">
            <a:spAutoFit/>
          </a:bodyPr>
          <a:lstStyle/>
          <a:p>
            <a:endParaRPr lang="en-US" sz="2200" b="1" dirty="0">
              <a:solidFill>
                <a:schemeClr val="bg1"/>
              </a:solidFill>
              <a:latin typeface="+mn-lt"/>
            </a:endParaRPr>
          </a:p>
          <a:p>
            <a:endParaRPr lang="en-US" sz="2400" b="1" dirty="0">
              <a:solidFill>
                <a:schemeClr val="bg1"/>
              </a:solidFill>
              <a:latin typeface="+mn-lt"/>
            </a:endParaRPr>
          </a:p>
          <a:p>
            <a:r>
              <a:rPr lang="en-US" sz="2400" b="1" dirty="0">
                <a:solidFill>
                  <a:schemeClr val="bg1"/>
                </a:solidFill>
                <a:latin typeface="+mn-lt"/>
              </a:rPr>
              <a:t>Our approach:</a:t>
            </a:r>
            <a:r>
              <a:rPr lang="en-US" sz="2400" b="1" dirty="0">
                <a:solidFill>
                  <a:srgbClr val="FFFFCC"/>
                </a:solidFill>
                <a:latin typeface="+mn-lt"/>
              </a:rPr>
              <a:t> </a:t>
            </a:r>
            <a:r>
              <a:rPr lang="en-US" sz="2400" b="1" i="1" dirty="0">
                <a:solidFill>
                  <a:srgbClr val="FFFF00"/>
                </a:solidFill>
                <a:latin typeface="+mn-lt"/>
              </a:rPr>
              <a:t>fast, non invasive </a:t>
            </a:r>
            <a:r>
              <a:rPr lang="en-US" sz="2400" b="1" dirty="0">
                <a:solidFill>
                  <a:schemeClr val="bg1"/>
                </a:solidFill>
                <a:latin typeface="+mn-lt"/>
              </a:rPr>
              <a:t>computation of correction element.</a:t>
            </a:r>
          </a:p>
          <a:p>
            <a:endParaRPr lang="en-US" sz="2400" b="1" dirty="0">
              <a:solidFill>
                <a:schemeClr val="bg1"/>
              </a:solidFill>
              <a:latin typeface="+mn-lt"/>
            </a:endParaRPr>
          </a:p>
        </p:txBody>
      </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This work: </a:t>
            </a:r>
            <a:r>
              <a:rPr lang="en-US" b="1" i="1" dirty="0">
                <a:solidFill>
                  <a:srgbClr val="FFFF00"/>
                </a:solidFill>
              </a:rPr>
              <a:t>fast</a:t>
            </a:r>
            <a:r>
              <a:rPr lang="en-US" b="1" dirty="0">
                <a:solidFill>
                  <a:srgbClr val="FFC000"/>
                </a:solidFill>
              </a:rPr>
              <a:t> wavefront shaping</a:t>
            </a:r>
          </a:p>
        </p:txBody>
      </p:sp>
      <p:cxnSp>
        <p:nvCxnSpPr>
          <p:cNvPr id="182" name="Straight Arrow Connector 181">
            <a:extLst>
              <a:ext uri="{FF2B5EF4-FFF2-40B4-BE49-F238E27FC236}">
                <a16:creationId xmlns:a16="http://schemas.microsoft.com/office/drawing/2014/main" id="{9A0E494F-3C8D-A6E8-F1B4-BC059BD07859}"/>
              </a:ext>
            </a:extLst>
          </p:cNvPr>
          <p:cNvCxnSpPr/>
          <p:nvPr/>
        </p:nvCxnSpPr>
        <p:spPr>
          <a:xfrm flipV="1">
            <a:off x="5149770" y="2695106"/>
            <a:ext cx="0" cy="56411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63E42D59-6D6D-550D-C768-BDB76BEF7719}"/>
              </a:ext>
            </a:extLst>
          </p:cNvPr>
          <p:cNvCxnSpPr>
            <a:cxnSpLocks/>
          </p:cNvCxnSpPr>
          <p:nvPr/>
        </p:nvCxnSpPr>
        <p:spPr>
          <a:xfrm flipV="1">
            <a:off x="5395159" y="3590754"/>
            <a:ext cx="241943" cy="764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E987F0DE-E61F-BAAD-EC5B-B2B08D2CF74A}"/>
              </a:ext>
            </a:extLst>
          </p:cNvPr>
          <p:cNvSpPr txBox="1"/>
          <p:nvPr/>
        </p:nvSpPr>
        <p:spPr>
          <a:xfrm>
            <a:off x="4201979" y="3298367"/>
            <a:ext cx="1603955" cy="830997"/>
          </a:xfrm>
          <a:prstGeom prst="rect">
            <a:avLst/>
          </a:prstGeom>
          <a:noFill/>
        </p:spPr>
        <p:txBody>
          <a:bodyPr wrap="square" rtlCol="0">
            <a:spAutoFit/>
          </a:bodyPr>
          <a:lstStyle/>
          <a:p>
            <a:pPr algn="ctr"/>
            <a:r>
              <a:rPr lang="en-US" sz="1600" dirty="0">
                <a:solidFill>
                  <a:schemeClr val="bg1"/>
                </a:solidFill>
                <a:latin typeface="+mn-lt"/>
              </a:rPr>
              <a:t>Modulation element</a:t>
            </a:r>
          </a:p>
          <a:p>
            <a:pPr algn="ctr"/>
            <a:r>
              <a:rPr lang="en-US" sz="1600" dirty="0">
                <a:solidFill>
                  <a:schemeClr val="bg1"/>
                </a:solidFill>
                <a:latin typeface="+mn-lt"/>
              </a:rPr>
              <a:t>(SLM)</a:t>
            </a:r>
          </a:p>
        </p:txBody>
      </p:sp>
      <p:grpSp>
        <p:nvGrpSpPr>
          <p:cNvPr id="204" name="Group 203">
            <a:extLst>
              <a:ext uri="{FF2B5EF4-FFF2-40B4-BE49-F238E27FC236}">
                <a16:creationId xmlns:a16="http://schemas.microsoft.com/office/drawing/2014/main" id="{D2A7B7AC-3367-84C4-0AE1-9E84785141B5}"/>
              </a:ext>
            </a:extLst>
          </p:cNvPr>
          <p:cNvGrpSpPr/>
          <p:nvPr/>
        </p:nvGrpSpPr>
        <p:grpSpPr>
          <a:xfrm rot="873301">
            <a:off x="10448747" y="4560581"/>
            <a:ext cx="2091505" cy="1149915"/>
            <a:chOff x="4737005" y="4732341"/>
            <a:chExt cx="2091505" cy="1149915"/>
          </a:xfrm>
        </p:grpSpPr>
        <p:sp>
          <p:nvSpPr>
            <p:cNvPr id="205" name="Explosion: 8 Points 204">
              <a:extLst>
                <a:ext uri="{FF2B5EF4-FFF2-40B4-BE49-F238E27FC236}">
                  <a16:creationId xmlns:a16="http://schemas.microsoft.com/office/drawing/2014/main" id="{59DD27F2-A1AD-4CEA-9A7F-FA8E1CF87081}"/>
                </a:ext>
              </a:extLst>
            </p:cNvPr>
            <p:cNvSpPr/>
            <p:nvPr/>
          </p:nvSpPr>
          <p:spPr>
            <a:xfrm>
              <a:off x="4737005" y="4732341"/>
              <a:ext cx="2091505" cy="1149915"/>
            </a:xfrm>
            <a:prstGeom prst="irregularSeal1">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extBox 205">
              <a:extLst>
                <a:ext uri="{FF2B5EF4-FFF2-40B4-BE49-F238E27FC236}">
                  <a16:creationId xmlns:a16="http://schemas.microsoft.com/office/drawing/2014/main" id="{6BBE1475-F5EB-A679-1BDF-98FC99B4A58A}"/>
                </a:ext>
              </a:extLst>
            </p:cNvPr>
            <p:cNvSpPr txBox="1"/>
            <p:nvPr/>
          </p:nvSpPr>
          <p:spPr>
            <a:xfrm>
              <a:off x="4962291" y="4931831"/>
              <a:ext cx="1605724" cy="646331"/>
            </a:xfrm>
            <a:prstGeom prst="rect">
              <a:avLst/>
            </a:prstGeom>
            <a:noFill/>
          </p:spPr>
          <p:txBody>
            <a:bodyPr wrap="square" rtlCol="0">
              <a:spAutoFit/>
            </a:bodyPr>
            <a:lstStyle/>
            <a:p>
              <a:pPr algn="ctr"/>
              <a:r>
                <a:rPr lang="en-US" b="1" dirty="0">
                  <a:latin typeface="+mn-lt"/>
                </a:rPr>
                <a:t>Undo scattering</a:t>
              </a:r>
              <a:endParaRPr lang="en-US" dirty="0">
                <a:latin typeface="+mn-lt"/>
              </a:endParaRPr>
            </a:p>
          </p:txBody>
        </p:sp>
      </p:grpSp>
      <p:sp>
        <p:nvSpPr>
          <p:cNvPr id="209" name="TextBox 208">
            <a:extLst>
              <a:ext uri="{FF2B5EF4-FFF2-40B4-BE49-F238E27FC236}">
                <a16:creationId xmlns:a16="http://schemas.microsoft.com/office/drawing/2014/main" id="{9BB9C979-4912-664B-2BCC-E08CDF8144FA}"/>
              </a:ext>
            </a:extLst>
          </p:cNvPr>
          <p:cNvSpPr txBox="1"/>
          <p:nvPr/>
        </p:nvSpPr>
        <p:spPr>
          <a:xfrm>
            <a:off x="189850" y="2616540"/>
            <a:ext cx="3792721" cy="1200329"/>
          </a:xfrm>
          <a:prstGeom prst="rect">
            <a:avLst/>
          </a:prstGeom>
          <a:noFill/>
        </p:spPr>
        <p:txBody>
          <a:bodyPr wrap="square" rtlCol="0">
            <a:spAutoFit/>
          </a:bodyPr>
          <a:lstStyle/>
          <a:p>
            <a:r>
              <a:rPr lang="en-US" sz="2400" b="1" dirty="0">
                <a:solidFill>
                  <a:schemeClr val="bg1"/>
                </a:solidFill>
                <a:latin typeface="+mn-lt"/>
              </a:rPr>
              <a:t>No practical algorithm for finding correction element. </a:t>
            </a:r>
          </a:p>
          <a:p>
            <a:r>
              <a:rPr lang="en-US" sz="2400" b="1" dirty="0">
                <a:solidFill>
                  <a:schemeClr val="bg1"/>
                </a:solidFill>
                <a:latin typeface="+mn-lt"/>
              </a:rPr>
              <a:t>Very costly optimization. </a:t>
            </a:r>
          </a:p>
        </p:txBody>
      </p:sp>
      <p:sp>
        <p:nvSpPr>
          <p:cNvPr id="210" name="Freeform 52">
            <a:extLst>
              <a:ext uri="{FF2B5EF4-FFF2-40B4-BE49-F238E27FC236}">
                <a16:creationId xmlns:a16="http://schemas.microsoft.com/office/drawing/2014/main" id="{A28682B1-E3C5-58D1-C403-661E728FA825}"/>
              </a:ext>
            </a:extLst>
          </p:cNvPr>
          <p:cNvSpPr/>
          <p:nvPr/>
        </p:nvSpPr>
        <p:spPr>
          <a:xfrm rot="11613317" flipH="1">
            <a:off x="10415071" y="2711216"/>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211" name="TextBox 210">
            <a:extLst>
              <a:ext uri="{FF2B5EF4-FFF2-40B4-BE49-F238E27FC236}">
                <a16:creationId xmlns:a16="http://schemas.microsoft.com/office/drawing/2014/main" id="{7A530962-0C60-B8C1-E0FF-DE38DBE5800C}"/>
              </a:ext>
            </a:extLst>
          </p:cNvPr>
          <p:cNvSpPr txBox="1"/>
          <p:nvPr/>
        </p:nvSpPr>
        <p:spPr>
          <a:xfrm>
            <a:off x="10654398" y="3093534"/>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213" name="Freeform 52">
            <a:extLst>
              <a:ext uri="{FF2B5EF4-FFF2-40B4-BE49-F238E27FC236}">
                <a16:creationId xmlns:a16="http://schemas.microsoft.com/office/drawing/2014/main" id="{C2E01775-97D7-0EBC-8989-E9219D647D9D}"/>
              </a:ext>
            </a:extLst>
          </p:cNvPr>
          <p:cNvSpPr/>
          <p:nvPr/>
        </p:nvSpPr>
        <p:spPr>
          <a:xfrm rot="11031390" flipH="1" flipV="1">
            <a:off x="10531284" y="1339486"/>
            <a:ext cx="710923" cy="486551"/>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w="76200">
            <a:solidFill>
              <a:srgbClr val="FFC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214" name="TextBox 213">
            <a:extLst>
              <a:ext uri="{FF2B5EF4-FFF2-40B4-BE49-F238E27FC236}">
                <a16:creationId xmlns:a16="http://schemas.microsoft.com/office/drawing/2014/main" id="{B41A07C5-E137-E319-28BF-AA2862ED68AB}"/>
              </a:ext>
            </a:extLst>
          </p:cNvPr>
          <p:cNvSpPr txBox="1"/>
          <p:nvPr/>
        </p:nvSpPr>
        <p:spPr>
          <a:xfrm>
            <a:off x="11038079" y="1116804"/>
            <a:ext cx="1211069" cy="923330"/>
          </a:xfrm>
          <a:prstGeom prst="rect">
            <a:avLst/>
          </a:prstGeom>
          <a:noFill/>
        </p:spPr>
        <p:txBody>
          <a:bodyPr wrap="square" rtlCol="1">
            <a:spAutoFit/>
          </a:bodyPr>
          <a:lstStyle/>
          <a:p>
            <a:pPr algn="ctr"/>
            <a:r>
              <a:rPr lang="en-US" b="1" dirty="0">
                <a:solidFill>
                  <a:srgbClr val="FFC000"/>
                </a:solidFill>
                <a:latin typeface="+mn-lt"/>
              </a:rPr>
              <a:t>Focus through thick slice</a:t>
            </a:r>
            <a:endParaRPr lang="he-IL" b="1" dirty="0">
              <a:solidFill>
                <a:srgbClr val="FFC000"/>
              </a:solidFill>
              <a:latin typeface="+mn-lt"/>
            </a:endParaRPr>
          </a:p>
        </p:txBody>
      </p:sp>
    </p:spTree>
    <p:extLst>
      <p:ext uri="{BB962C8B-B14F-4D97-AF65-F5344CB8AC3E}">
        <p14:creationId xmlns:p14="http://schemas.microsoft.com/office/powerpoint/2010/main" val="96323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4">
                                            <p:txEl>
                                              <p:pRg st="2" end="2"/>
                                            </p:txEl>
                                          </p:spTgt>
                                        </p:tgtEl>
                                        <p:attrNameLst>
                                          <p:attrName>style.visibility</p:attrName>
                                        </p:attrNameLst>
                                      </p:cBhvr>
                                      <p:to>
                                        <p:strVal val="visible"/>
                                      </p:to>
                                    </p:set>
                                    <p:animEffect transition="in" filter="wipe(left)">
                                      <p:cBhvr>
                                        <p:cTn id="7" dur="500"/>
                                        <p:tgtEl>
                                          <p:spTgt spid="1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150" name="Rectangle 149">
            <a:extLst>
              <a:ext uri="{FF2B5EF4-FFF2-40B4-BE49-F238E27FC236}">
                <a16:creationId xmlns:a16="http://schemas.microsoft.com/office/drawing/2014/main" id="{433D1F5B-EBA3-0B54-B764-EF2C93B34A1C}"/>
              </a:ext>
            </a:extLst>
          </p:cNvPr>
          <p:cNvSpPr/>
          <p:nvPr/>
        </p:nvSpPr>
        <p:spPr>
          <a:xfrm>
            <a:off x="270008" y="4747022"/>
            <a:ext cx="7600777" cy="184302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19601D83-9FC3-40C8-AAFA-AEB315B2A4CB}"/>
              </a:ext>
            </a:extLst>
          </p:cNvPr>
          <p:cNvGrpSpPr/>
          <p:nvPr/>
        </p:nvGrpSpPr>
        <p:grpSpPr>
          <a:xfrm rot="16200000">
            <a:off x="9607977" y="1726878"/>
            <a:ext cx="2249793" cy="494044"/>
            <a:chOff x="1081970" y="3224894"/>
            <a:chExt cx="2349551" cy="408215"/>
          </a:xfrm>
          <a:blipFill>
            <a:blip r:embed="rId3"/>
            <a:tile tx="0" ty="0" sx="100000" sy="100000" flip="none" algn="tl"/>
          </a:blipFill>
        </p:grpSpPr>
        <p:sp>
          <p:nvSpPr>
            <p:cNvPr id="131" name="Rectangle 130">
              <a:extLst>
                <a:ext uri="{FF2B5EF4-FFF2-40B4-BE49-F238E27FC236}">
                  <a16:creationId xmlns:a16="http://schemas.microsoft.com/office/drawing/2014/main" id="{1987117E-B829-4A55-921E-4FFDB07AAA65}"/>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132" name="Oval 131">
              <a:extLst>
                <a:ext uri="{FF2B5EF4-FFF2-40B4-BE49-F238E27FC236}">
                  <a16:creationId xmlns:a16="http://schemas.microsoft.com/office/drawing/2014/main" id="{F02B1B7A-6D29-48E5-8908-2BB61A25FDB7}"/>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3" name="Oval 132">
              <a:extLst>
                <a:ext uri="{FF2B5EF4-FFF2-40B4-BE49-F238E27FC236}">
                  <a16:creationId xmlns:a16="http://schemas.microsoft.com/office/drawing/2014/main" id="{E6B1C34B-9048-4D21-BA4B-A394C98FF833}"/>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8" name="Oval 137">
              <a:extLst>
                <a:ext uri="{FF2B5EF4-FFF2-40B4-BE49-F238E27FC236}">
                  <a16:creationId xmlns:a16="http://schemas.microsoft.com/office/drawing/2014/main" id="{E5D54F6C-09DF-4D60-B112-BF6AB0DFBEA8}"/>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9" name="Oval 138">
              <a:extLst>
                <a:ext uri="{FF2B5EF4-FFF2-40B4-BE49-F238E27FC236}">
                  <a16:creationId xmlns:a16="http://schemas.microsoft.com/office/drawing/2014/main" id="{FF613794-7F3B-40AF-BD1E-66A90872FD3F}"/>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0" name="Oval 139">
              <a:extLst>
                <a:ext uri="{FF2B5EF4-FFF2-40B4-BE49-F238E27FC236}">
                  <a16:creationId xmlns:a16="http://schemas.microsoft.com/office/drawing/2014/main" id="{1CED8CE8-0535-461B-9879-E5494D20B9B7}"/>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1" name="Oval 140">
              <a:extLst>
                <a:ext uri="{FF2B5EF4-FFF2-40B4-BE49-F238E27FC236}">
                  <a16:creationId xmlns:a16="http://schemas.microsoft.com/office/drawing/2014/main" id="{B2554093-89B4-4C2F-A9BF-F84373BFFA9E}"/>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8" name="Oval 147">
              <a:extLst>
                <a:ext uri="{FF2B5EF4-FFF2-40B4-BE49-F238E27FC236}">
                  <a16:creationId xmlns:a16="http://schemas.microsoft.com/office/drawing/2014/main" id="{57C05B35-998C-4C66-BC1A-D94C408F72CE}"/>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9" name="Oval 148">
              <a:extLst>
                <a:ext uri="{FF2B5EF4-FFF2-40B4-BE49-F238E27FC236}">
                  <a16:creationId xmlns:a16="http://schemas.microsoft.com/office/drawing/2014/main" id="{BF4F8D80-CF12-4FEB-9917-7A8CB601F2B8}"/>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3" name="Oval 162">
              <a:extLst>
                <a:ext uri="{FF2B5EF4-FFF2-40B4-BE49-F238E27FC236}">
                  <a16:creationId xmlns:a16="http://schemas.microsoft.com/office/drawing/2014/main" id="{5EE08036-9B7B-498B-A6F9-9A563CE67164}"/>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0" name="Oval 179">
              <a:extLst>
                <a:ext uri="{FF2B5EF4-FFF2-40B4-BE49-F238E27FC236}">
                  <a16:creationId xmlns:a16="http://schemas.microsoft.com/office/drawing/2014/main" id="{184BC64C-934F-4F19-BA0D-D2333773ABD8}"/>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1" name="Oval 180">
              <a:extLst>
                <a:ext uri="{FF2B5EF4-FFF2-40B4-BE49-F238E27FC236}">
                  <a16:creationId xmlns:a16="http://schemas.microsoft.com/office/drawing/2014/main" id="{226A24E6-6493-48E7-A1D3-31F909E3B88E}"/>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3" name="Oval 182">
              <a:extLst>
                <a:ext uri="{FF2B5EF4-FFF2-40B4-BE49-F238E27FC236}">
                  <a16:creationId xmlns:a16="http://schemas.microsoft.com/office/drawing/2014/main" id="{9BA9A405-378D-4DD3-87F0-AE33C88C73F7}"/>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4" name="Oval 183">
              <a:extLst>
                <a:ext uri="{FF2B5EF4-FFF2-40B4-BE49-F238E27FC236}">
                  <a16:creationId xmlns:a16="http://schemas.microsoft.com/office/drawing/2014/main" id="{89641557-AAA6-41B7-9CEF-08882634CC45}"/>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8" name="Oval 187">
              <a:extLst>
                <a:ext uri="{FF2B5EF4-FFF2-40B4-BE49-F238E27FC236}">
                  <a16:creationId xmlns:a16="http://schemas.microsoft.com/office/drawing/2014/main" id="{EA9E37C0-2CE9-4ACA-9611-DCEED8E4846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9" name="Oval 188">
              <a:extLst>
                <a:ext uri="{FF2B5EF4-FFF2-40B4-BE49-F238E27FC236}">
                  <a16:creationId xmlns:a16="http://schemas.microsoft.com/office/drawing/2014/main" id="{D9259F1D-2865-49C6-8D25-6AE93358C731}"/>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0" name="Oval 189">
              <a:extLst>
                <a:ext uri="{FF2B5EF4-FFF2-40B4-BE49-F238E27FC236}">
                  <a16:creationId xmlns:a16="http://schemas.microsoft.com/office/drawing/2014/main" id="{73797A63-F547-4BA4-8100-9787446AC9CB}"/>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8" name="Oval 197">
              <a:extLst>
                <a:ext uri="{FF2B5EF4-FFF2-40B4-BE49-F238E27FC236}">
                  <a16:creationId xmlns:a16="http://schemas.microsoft.com/office/drawing/2014/main" id="{3D7F6E8B-0302-47EC-BF1F-70CE8228013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9" name="Oval 198">
              <a:extLst>
                <a:ext uri="{FF2B5EF4-FFF2-40B4-BE49-F238E27FC236}">
                  <a16:creationId xmlns:a16="http://schemas.microsoft.com/office/drawing/2014/main" id="{BC05791E-F88D-4E79-A4C5-7C140DC81F4D}"/>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1" name="Oval 200">
              <a:extLst>
                <a:ext uri="{FF2B5EF4-FFF2-40B4-BE49-F238E27FC236}">
                  <a16:creationId xmlns:a16="http://schemas.microsoft.com/office/drawing/2014/main" id="{665537C0-369D-4077-87A0-8FADB35C1E0A}"/>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8</a:t>
            </a:fld>
            <a:endParaRPr lang="en-US" altLang="he-IL" dirty="0"/>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8" name="TextBox 227">
            <a:extLst>
              <a:ext uri="{FF2B5EF4-FFF2-40B4-BE49-F238E27FC236}">
                <a16:creationId xmlns:a16="http://schemas.microsoft.com/office/drawing/2014/main" id="{4717467E-E391-9DAF-E0E7-2FAD938C609E}"/>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grpSp>
        <p:nvGrpSpPr>
          <p:cNvPr id="3" name="Group 2">
            <a:extLst>
              <a:ext uri="{FF2B5EF4-FFF2-40B4-BE49-F238E27FC236}">
                <a16:creationId xmlns:a16="http://schemas.microsoft.com/office/drawing/2014/main" id="{8C01EC1D-B5D2-E7B8-839B-46D682E2EE9E}"/>
              </a:ext>
            </a:extLst>
          </p:cNvPr>
          <p:cNvGrpSpPr/>
          <p:nvPr/>
        </p:nvGrpSpPr>
        <p:grpSpPr>
          <a:xfrm>
            <a:off x="2470923" y="5036753"/>
            <a:ext cx="5212480" cy="1514406"/>
            <a:chOff x="2470923" y="5036753"/>
            <a:chExt cx="5212480" cy="1514406"/>
          </a:xfrm>
        </p:grpSpPr>
        <p:graphicFrame>
          <p:nvGraphicFramePr>
            <p:cNvPr id="223" name="Object 222">
              <a:extLst>
                <a:ext uri="{FF2B5EF4-FFF2-40B4-BE49-F238E27FC236}">
                  <a16:creationId xmlns:a16="http://schemas.microsoft.com/office/drawing/2014/main" id="{B3F1FDDD-9232-A22F-D847-96D6049E935F}"/>
                </a:ext>
              </a:extLst>
            </p:cNvPr>
            <p:cNvGraphicFramePr>
              <a:graphicFrameLocks noChangeAspect="1"/>
            </p:cNvGraphicFramePr>
            <p:nvPr/>
          </p:nvGraphicFramePr>
          <p:xfrm>
            <a:off x="247092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223" name="Object 222">
                          <a:extLst>
                            <a:ext uri="{FF2B5EF4-FFF2-40B4-BE49-F238E27FC236}">
                              <a16:creationId xmlns:a16="http://schemas.microsoft.com/office/drawing/2014/main" id="{B3F1FDDD-9232-A22F-D847-96D6049E935F}"/>
                            </a:ext>
                          </a:extLst>
                        </p:cNvPr>
                        <p:cNvPicPr/>
                        <p:nvPr/>
                      </p:nvPicPr>
                      <p:blipFill>
                        <a:blip r:embed="rId5"/>
                        <a:stretch>
                          <a:fillRect/>
                        </a:stretch>
                      </p:blipFill>
                      <p:spPr>
                        <a:xfrm>
                          <a:off x="2470923" y="5036753"/>
                          <a:ext cx="1188720" cy="1188720"/>
                        </a:xfrm>
                        <a:prstGeom prst="rect">
                          <a:avLst/>
                        </a:prstGeom>
                      </p:spPr>
                    </p:pic>
                  </p:oleObj>
                </mc:Fallback>
              </mc:AlternateContent>
            </a:graphicData>
          </a:graphic>
        </p:graphicFrame>
        <p:graphicFrame>
          <p:nvGraphicFramePr>
            <p:cNvPr id="224" name="Object 223">
              <a:extLst>
                <a:ext uri="{FF2B5EF4-FFF2-40B4-BE49-F238E27FC236}">
                  <a16:creationId xmlns:a16="http://schemas.microsoft.com/office/drawing/2014/main" id="{77C4966A-B809-D724-C9AC-C011C3853369}"/>
                </a:ext>
              </a:extLst>
            </p:cNvPr>
            <p:cNvGraphicFramePr>
              <a:graphicFrameLocks noChangeAspect="1"/>
            </p:cNvGraphicFramePr>
            <p:nvPr/>
          </p:nvGraphicFramePr>
          <p:xfrm>
            <a:off x="3812176"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6" imgW="1072981" imgH="1072793" progId="Acrobat.Document.2015">
                    <p:embed/>
                  </p:oleObj>
                </mc:Choice>
                <mc:Fallback>
                  <p:oleObj name="Acrobat Document" r:id="rId6" imgW="1072981" imgH="1072793" progId="Acrobat.Document.2015">
                    <p:embed/>
                    <p:pic>
                      <p:nvPicPr>
                        <p:cNvPr id="224" name="Object 223">
                          <a:extLst>
                            <a:ext uri="{FF2B5EF4-FFF2-40B4-BE49-F238E27FC236}">
                              <a16:creationId xmlns:a16="http://schemas.microsoft.com/office/drawing/2014/main" id="{77C4966A-B809-D724-C9AC-C011C3853369}"/>
                            </a:ext>
                          </a:extLst>
                        </p:cNvPr>
                        <p:cNvPicPr/>
                        <p:nvPr/>
                      </p:nvPicPr>
                      <p:blipFill>
                        <a:blip r:embed="rId7"/>
                        <a:stretch>
                          <a:fillRect/>
                        </a:stretch>
                      </p:blipFill>
                      <p:spPr>
                        <a:xfrm>
                          <a:off x="3812176" y="5036753"/>
                          <a:ext cx="1188720" cy="1188720"/>
                        </a:xfrm>
                        <a:prstGeom prst="rect">
                          <a:avLst/>
                        </a:prstGeom>
                      </p:spPr>
                    </p:pic>
                  </p:oleObj>
                </mc:Fallback>
              </mc:AlternateContent>
            </a:graphicData>
          </a:graphic>
        </p:graphicFrame>
        <p:graphicFrame>
          <p:nvGraphicFramePr>
            <p:cNvPr id="225" name="Object 224">
              <a:extLst>
                <a:ext uri="{FF2B5EF4-FFF2-40B4-BE49-F238E27FC236}">
                  <a16:creationId xmlns:a16="http://schemas.microsoft.com/office/drawing/2014/main" id="{AC930C30-3D9D-B38E-7827-5635FA51BA70}"/>
                </a:ext>
              </a:extLst>
            </p:cNvPr>
            <p:cNvGraphicFramePr>
              <a:graphicFrameLocks noChangeAspect="1"/>
            </p:cNvGraphicFramePr>
            <p:nvPr/>
          </p:nvGraphicFramePr>
          <p:xfrm>
            <a:off x="5153429"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8" imgW="1072981" imgH="1072793" progId="Acrobat.Document.2015">
                    <p:embed/>
                  </p:oleObj>
                </mc:Choice>
                <mc:Fallback>
                  <p:oleObj name="Acrobat Document" r:id="rId8" imgW="1072981" imgH="1072793" progId="Acrobat.Document.2015">
                    <p:embed/>
                    <p:pic>
                      <p:nvPicPr>
                        <p:cNvPr id="225" name="Object 224">
                          <a:extLst>
                            <a:ext uri="{FF2B5EF4-FFF2-40B4-BE49-F238E27FC236}">
                              <a16:creationId xmlns:a16="http://schemas.microsoft.com/office/drawing/2014/main" id="{AC930C30-3D9D-B38E-7827-5635FA51BA70}"/>
                            </a:ext>
                          </a:extLst>
                        </p:cNvPr>
                        <p:cNvPicPr/>
                        <p:nvPr/>
                      </p:nvPicPr>
                      <p:blipFill>
                        <a:blip r:embed="rId9"/>
                        <a:stretch>
                          <a:fillRect/>
                        </a:stretch>
                      </p:blipFill>
                      <p:spPr>
                        <a:xfrm>
                          <a:off x="5153429" y="5036753"/>
                          <a:ext cx="1188720" cy="1188720"/>
                        </a:xfrm>
                        <a:prstGeom prst="rect">
                          <a:avLst/>
                        </a:prstGeom>
                      </p:spPr>
                    </p:pic>
                  </p:oleObj>
                </mc:Fallback>
              </mc:AlternateContent>
            </a:graphicData>
          </a:graphic>
        </p:graphicFrame>
        <p:graphicFrame>
          <p:nvGraphicFramePr>
            <p:cNvPr id="226" name="Object 225">
              <a:extLst>
                <a:ext uri="{FF2B5EF4-FFF2-40B4-BE49-F238E27FC236}">
                  <a16:creationId xmlns:a16="http://schemas.microsoft.com/office/drawing/2014/main" id="{93B1DACA-5237-5130-7792-E7C7DA13C4BC}"/>
                </a:ext>
              </a:extLst>
            </p:cNvPr>
            <p:cNvGraphicFramePr>
              <a:graphicFrameLocks noChangeAspect="1"/>
            </p:cNvGraphicFramePr>
            <p:nvPr/>
          </p:nvGraphicFramePr>
          <p:xfrm>
            <a:off x="64946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10" imgW="1072981" imgH="1072793" progId="Acrobat.Document.2015">
                    <p:embed/>
                  </p:oleObj>
                </mc:Choice>
                <mc:Fallback>
                  <p:oleObj name="Acrobat Document" r:id="rId10" imgW="1072981" imgH="1072793" progId="Acrobat.Document.2015">
                    <p:embed/>
                    <p:pic>
                      <p:nvPicPr>
                        <p:cNvPr id="226" name="Object 225">
                          <a:extLst>
                            <a:ext uri="{FF2B5EF4-FFF2-40B4-BE49-F238E27FC236}">
                              <a16:creationId xmlns:a16="http://schemas.microsoft.com/office/drawing/2014/main" id="{93B1DACA-5237-5130-7792-E7C7DA13C4BC}"/>
                            </a:ext>
                          </a:extLst>
                        </p:cNvPr>
                        <p:cNvPicPr/>
                        <p:nvPr/>
                      </p:nvPicPr>
                      <p:blipFill>
                        <a:blip r:embed="rId11"/>
                        <a:stretch>
                          <a:fillRect/>
                        </a:stretch>
                      </p:blipFill>
                      <p:spPr>
                        <a:xfrm>
                          <a:off x="6494683" y="5036753"/>
                          <a:ext cx="1188720" cy="1188720"/>
                        </a:xfrm>
                        <a:prstGeom prst="rect">
                          <a:avLst/>
                        </a:prstGeom>
                      </p:spPr>
                    </p:pic>
                  </p:oleObj>
                </mc:Fallback>
              </mc:AlternateContent>
            </a:graphicData>
          </a:graphic>
        </p:graphicFrame>
        <p:sp>
          <p:nvSpPr>
            <p:cNvPr id="229" name="TextBox 228">
              <a:extLst>
                <a:ext uri="{FF2B5EF4-FFF2-40B4-BE49-F238E27FC236}">
                  <a16:creationId xmlns:a16="http://schemas.microsoft.com/office/drawing/2014/main" id="{83E46A50-677C-4C55-1783-695FDEBD661A}"/>
                </a:ext>
              </a:extLst>
            </p:cNvPr>
            <p:cNvSpPr txBox="1"/>
            <p:nvPr/>
          </p:nvSpPr>
          <p:spPr>
            <a:xfrm>
              <a:off x="2648049"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1</a:t>
              </a:r>
            </a:p>
          </p:txBody>
        </p:sp>
        <p:sp>
          <p:nvSpPr>
            <p:cNvPr id="230" name="TextBox 229">
              <a:extLst>
                <a:ext uri="{FF2B5EF4-FFF2-40B4-BE49-F238E27FC236}">
                  <a16:creationId xmlns:a16="http://schemas.microsoft.com/office/drawing/2014/main" id="{A2E20194-C4A6-DB23-4F6F-6A09173DA2DB}"/>
                </a:ext>
              </a:extLst>
            </p:cNvPr>
            <p:cNvSpPr txBox="1"/>
            <p:nvPr/>
          </p:nvSpPr>
          <p:spPr>
            <a:xfrm>
              <a:off x="4025754"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2</a:t>
              </a:r>
            </a:p>
          </p:txBody>
        </p:sp>
        <p:sp>
          <p:nvSpPr>
            <p:cNvPr id="231" name="TextBox 230">
              <a:extLst>
                <a:ext uri="{FF2B5EF4-FFF2-40B4-BE49-F238E27FC236}">
                  <a16:creationId xmlns:a16="http://schemas.microsoft.com/office/drawing/2014/main" id="{31530E04-FA63-611B-0A60-EC78B90B4085}"/>
                </a:ext>
              </a:extLst>
            </p:cNvPr>
            <p:cNvSpPr txBox="1"/>
            <p:nvPr/>
          </p:nvSpPr>
          <p:spPr>
            <a:xfrm>
              <a:off x="5367007"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3</a:t>
              </a:r>
            </a:p>
          </p:txBody>
        </p:sp>
        <p:sp>
          <p:nvSpPr>
            <p:cNvPr id="232" name="TextBox 231">
              <a:extLst>
                <a:ext uri="{FF2B5EF4-FFF2-40B4-BE49-F238E27FC236}">
                  <a16:creationId xmlns:a16="http://schemas.microsoft.com/office/drawing/2014/main" id="{C5B37AB2-67A4-AFE4-82FD-26156F903852}"/>
                </a:ext>
              </a:extLst>
            </p:cNvPr>
            <p:cNvSpPr txBox="1"/>
            <p:nvPr/>
          </p:nvSpPr>
          <p:spPr>
            <a:xfrm>
              <a:off x="67082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grpSp>
      <p:sp>
        <p:nvSpPr>
          <p:cNvPr id="233" name="TextBox 232">
            <a:extLst>
              <a:ext uri="{FF2B5EF4-FFF2-40B4-BE49-F238E27FC236}">
                <a16:creationId xmlns:a16="http://schemas.microsoft.com/office/drawing/2014/main" id="{D6E45216-CC94-EEFE-CEA5-82B887B5D548}"/>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234" name="TextBox 233">
            <a:extLst>
              <a:ext uri="{FF2B5EF4-FFF2-40B4-BE49-F238E27FC236}">
                <a16:creationId xmlns:a16="http://schemas.microsoft.com/office/drawing/2014/main" id="{8891C150-D727-4802-F3A8-FE0C9A2791A2}"/>
              </a:ext>
            </a:extLst>
          </p:cNvPr>
          <p:cNvSpPr txBox="1"/>
          <p:nvPr/>
        </p:nvSpPr>
        <p:spPr>
          <a:xfrm rot="16200000">
            <a:off x="-570180" y="5362824"/>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aphicFrame>
        <p:nvGraphicFramePr>
          <p:cNvPr id="222" name="Object 221">
            <a:extLst>
              <a:ext uri="{FF2B5EF4-FFF2-40B4-BE49-F238E27FC236}">
                <a16:creationId xmlns:a16="http://schemas.microsoft.com/office/drawing/2014/main" id="{DE0ADE9C-B319-2E65-1802-052796BED4E6}"/>
              </a:ext>
            </a:extLst>
          </p:cNvPr>
          <p:cNvGraphicFramePr>
            <a:graphicFrameLocks noChangeAspect="1"/>
          </p:cNvGraphicFramePr>
          <p:nvPr/>
        </p:nvGraphicFramePr>
        <p:xfrm>
          <a:off x="1133198" y="5042220"/>
          <a:ext cx="1188720" cy="1184113"/>
        </p:xfrm>
        <a:graphic>
          <a:graphicData uri="http://schemas.openxmlformats.org/presentationml/2006/ole">
            <mc:AlternateContent xmlns:mc="http://schemas.openxmlformats.org/markup-compatibility/2006">
              <mc:Choice xmlns:v="urn:schemas-microsoft-com:vml" Requires="v">
                <p:oleObj name="Acrobat Document" r:id="rId12" imgW="1638247" imgH="1631879" progId="Acrobat.Document.2015">
                  <p:embed/>
                </p:oleObj>
              </mc:Choice>
              <mc:Fallback>
                <p:oleObj name="Acrobat Document" r:id="rId12" imgW="1638247" imgH="1631879" progId="Acrobat.Document.2015">
                  <p:embed/>
                  <p:pic>
                    <p:nvPicPr>
                      <p:cNvPr id="222" name="Object 221">
                        <a:extLst>
                          <a:ext uri="{FF2B5EF4-FFF2-40B4-BE49-F238E27FC236}">
                            <a16:creationId xmlns:a16="http://schemas.microsoft.com/office/drawing/2014/main" id="{DE0ADE9C-B319-2E65-1802-052796BED4E6}"/>
                          </a:ext>
                        </a:extLst>
                      </p:cNvPr>
                      <p:cNvPicPr/>
                      <p:nvPr/>
                    </p:nvPicPr>
                    <p:blipFill>
                      <a:blip r:embed="rId13"/>
                      <a:stretch>
                        <a:fillRect/>
                      </a:stretch>
                    </p:blipFill>
                    <p:spPr>
                      <a:xfrm>
                        <a:off x="1133198" y="5042220"/>
                        <a:ext cx="1188720" cy="1184113"/>
                      </a:xfrm>
                      <a:prstGeom prst="rect">
                        <a:avLst/>
                      </a:prstGeom>
                    </p:spPr>
                  </p:pic>
                </p:oleObj>
              </mc:Fallback>
            </mc:AlternateContent>
          </a:graphicData>
        </a:graphic>
      </p:graphicFrame>
      <p:cxnSp>
        <p:nvCxnSpPr>
          <p:cNvPr id="165" name="Straight Arrow Connector 164">
            <a:extLst>
              <a:ext uri="{FF2B5EF4-FFF2-40B4-BE49-F238E27FC236}">
                <a16:creationId xmlns:a16="http://schemas.microsoft.com/office/drawing/2014/main" id="{94E927D6-7EFE-6A48-9663-3827AF1A5B61}"/>
              </a:ext>
            </a:extLst>
          </p:cNvPr>
          <p:cNvCxnSpPr/>
          <p:nvPr/>
        </p:nvCxnSpPr>
        <p:spPr>
          <a:xfrm flipH="1" flipV="1">
            <a:off x="7055297" y="5773969"/>
            <a:ext cx="892271" cy="2952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1" name="Freeform 52">
            <a:extLst>
              <a:ext uri="{FF2B5EF4-FFF2-40B4-BE49-F238E27FC236}">
                <a16:creationId xmlns:a16="http://schemas.microsoft.com/office/drawing/2014/main" id="{29517527-F0DD-B72F-DE3A-799DF00302EE}"/>
              </a:ext>
            </a:extLst>
          </p:cNvPr>
          <p:cNvSpPr/>
          <p:nvPr/>
        </p:nvSpPr>
        <p:spPr>
          <a:xfrm rot="11613317" flipH="1">
            <a:off x="10415071" y="2711216"/>
            <a:ext cx="721843" cy="398823"/>
          </a:xfrm>
          <a:custGeom>
            <a:avLst/>
            <a:gdLst>
              <a:gd name="connsiteX0" fmla="*/ 167640 w 167640"/>
              <a:gd name="connsiteY0" fmla="*/ 0 h 365760"/>
              <a:gd name="connsiteX1" fmla="*/ 40640 w 167640"/>
              <a:gd name="connsiteY1" fmla="*/ 157480 h 365760"/>
              <a:gd name="connsiteX2" fmla="*/ 0 w 167640"/>
              <a:gd name="connsiteY2" fmla="*/ 365760 h 365760"/>
            </a:gdLst>
            <a:ahLst/>
            <a:cxnLst>
              <a:cxn ang="0">
                <a:pos x="connsiteX0" y="connsiteY0"/>
              </a:cxn>
              <a:cxn ang="0">
                <a:pos x="connsiteX1" y="connsiteY1"/>
              </a:cxn>
              <a:cxn ang="0">
                <a:pos x="connsiteX2" y="connsiteY2"/>
              </a:cxn>
            </a:cxnLst>
            <a:rect l="l" t="t" r="r" b="b"/>
            <a:pathLst>
              <a:path w="167640" h="365760">
                <a:moveTo>
                  <a:pt x="167640" y="0"/>
                </a:moveTo>
                <a:cubicBezTo>
                  <a:pt x="118110" y="48260"/>
                  <a:pt x="68580" y="96520"/>
                  <a:pt x="40640" y="157480"/>
                </a:cubicBezTo>
                <a:cubicBezTo>
                  <a:pt x="12700" y="218440"/>
                  <a:pt x="6350" y="292100"/>
                  <a:pt x="0" y="365760"/>
                </a:cubicBezTo>
              </a:path>
            </a:pathLst>
          </a:custGeom>
          <a:ln>
            <a:solidFill>
              <a:srgbClr val="FF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a:endParaRPr lang="he-IL" dirty="0"/>
          </a:p>
        </p:txBody>
      </p:sp>
      <p:sp>
        <p:nvSpPr>
          <p:cNvPr id="166" name="TextBox 165">
            <a:extLst>
              <a:ext uri="{FF2B5EF4-FFF2-40B4-BE49-F238E27FC236}">
                <a16:creationId xmlns:a16="http://schemas.microsoft.com/office/drawing/2014/main" id="{BE87EB25-F53C-FC4C-DF53-8D98E63AC085}"/>
              </a:ext>
            </a:extLst>
          </p:cNvPr>
          <p:cNvSpPr txBox="1"/>
          <p:nvPr/>
        </p:nvSpPr>
        <p:spPr>
          <a:xfrm>
            <a:off x="10654398" y="3093534"/>
            <a:ext cx="1475368" cy="655308"/>
          </a:xfrm>
          <a:prstGeom prst="rect">
            <a:avLst/>
          </a:prstGeom>
          <a:noFill/>
        </p:spPr>
        <p:txBody>
          <a:bodyPr wrap="square" rtlCol="1">
            <a:spAutoFit/>
          </a:bodyPr>
          <a:lstStyle/>
          <a:p>
            <a:pPr algn="ctr"/>
            <a:r>
              <a:rPr lang="en-US" dirty="0">
                <a:solidFill>
                  <a:srgbClr val="FF0000"/>
                </a:solidFill>
                <a:latin typeface="+mn-lt"/>
              </a:rPr>
              <a:t>Fluorescent Beads</a:t>
            </a:r>
            <a:endParaRPr lang="he-IL" dirty="0">
              <a:solidFill>
                <a:srgbClr val="FF0000"/>
              </a:solidFill>
              <a:latin typeface="+mn-lt"/>
            </a:endParaRPr>
          </a:p>
        </p:txBody>
      </p:sp>
      <p:sp>
        <p:nvSpPr>
          <p:cNvPr id="176" name="TextBox 175">
            <a:extLst>
              <a:ext uri="{FF2B5EF4-FFF2-40B4-BE49-F238E27FC236}">
                <a16:creationId xmlns:a16="http://schemas.microsoft.com/office/drawing/2014/main" id="{435EE622-3CF1-B58D-7725-2457D05476E9}"/>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337070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animEffect transition="in" filter="wipe(right)">
                                      <p:cBhvr>
                                        <p:cTn id="11" dur="500"/>
                                        <p:tgtEl>
                                          <p:spTgt spid="18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65"/>
                                        </p:tgtEl>
                                        <p:attrNameLst>
                                          <p:attrName>style.visibility</p:attrName>
                                        </p:attrNameLst>
                                      </p:cBhvr>
                                      <p:to>
                                        <p:strVal val="visible"/>
                                      </p:to>
                                    </p:set>
                                    <p:animEffect transition="in" filter="wipe(right)">
                                      <p:cBhvr>
                                        <p:cTn id="34"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228" grpId="0"/>
      <p:bldP spid="233" grpId="0"/>
      <p:bldP spid="2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A9280B-DA55-4212-87EC-5F16E3634C2E}"/>
              </a:ext>
            </a:extLst>
          </p:cNvPr>
          <p:cNvGrpSpPr/>
          <p:nvPr/>
        </p:nvGrpSpPr>
        <p:grpSpPr>
          <a:xfrm rot="16200000">
            <a:off x="9223314" y="1773287"/>
            <a:ext cx="2249793" cy="401228"/>
            <a:chOff x="1081970" y="3224894"/>
            <a:chExt cx="2349551" cy="408215"/>
          </a:xfrm>
          <a:blipFill>
            <a:blip r:embed="rId3"/>
            <a:tile tx="0" ty="0" sx="100000" sy="100000" flip="none" algn="tl"/>
          </a:blipFill>
        </p:grpSpPr>
        <p:sp>
          <p:nvSpPr>
            <p:cNvPr id="5" name="Rectangle 4">
              <a:extLst>
                <a:ext uri="{FF2B5EF4-FFF2-40B4-BE49-F238E27FC236}">
                  <a16:creationId xmlns:a16="http://schemas.microsoft.com/office/drawing/2014/main" id="{15809E5B-008B-4434-92A3-01B554A5FD0B}"/>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6" name="Oval 5">
              <a:extLst>
                <a:ext uri="{FF2B5EF4-FFF2-40B4-BE49-F238E27FC236}">
                  <a16:creationId xmlns:a16="http://schemas.microsoft.com/office/drawing/2014/main" id="{9947EA6E-D49E-45A4-BC32-13CEC2635C92}"/>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7" name="Oval 6">
              <a:extLst>
                <a:ext uri="{FF2B5EF4-FFF2-40B4-BE49-F238E27FC236}">
                  <a16:creationId xmlns:a16="http://schemas.microsoft.com/office/drawing/2014/main" id="{B6E2B2C4-ED49-4A09-BC0C-A0E16D8F4E87}"/>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8" name="Oval 7">
              <a:extLst>
                <a:ext uri="{FF2B5EF4-FFF2-40B4-BE49-F238E27FC236}">
                  <a16:creationId xmlns:a16="http://schemas.microsoft.com/office/drawing/2014/main" id="{E500693B-1808-46A7-9C3B-76A5BABBBF91}"/>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9" name="Oval 8">
              <a:extLst>
                <a:ext uri="{FF2B5EF4-FFF2-40B4-BE49-F238E27FC236}">
                  <a16:creationId xmlns:a16="http://schemas.microsoft.com/office/drawing/2014/main" id="{B3CED999-E386-4B97-9592-9EC3173BC5C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0" name="Oval 9">
              <a:extLst>
                <a:ext uri="{FF2B5EF4-FFF2-40B4-BE49-F238E27FC236}">
                  <a16:creationId xmlns:a16="http://schemas.microsoft.com/office/drawing/2014/main" id="{DE61A365-7EDF-4187-B15C-BD619A638BF5}"/>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1" name="Oval 10">
              <a:extLst>
                <a:ext uri="{FF2B5EF4-FFF2-40B4-BE49-F238E27FC236}">
                  <a16:creationId xmlns:a16="http://schemas.microsoft.com/office/drawing/2014/main" id="{971BD0C5-089A-4DC4-80B7-7109FD5DA617}"/>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2" name="Oval 11">
              <a:extLst>
                <a:ext uri="{FF2B5EF4-FFF2-40B4-BE49-F238E27FC236}">
                  <a16:creationId xmlns:a16="http://schemas.microsoft.com/office/drawing/2014/main" id="{42196E8A-1216-4B53-8DDD-3DA6DE84C7AB}"/>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3" name="Oval 12">
              <a:extLst>
                <a:ext uri="{FF2B5EF4-FFF2-40B4-BE49-F238E27FC236}">
                  <a16:creationId xmlns:a16="http://schemas.microsoft.com/office/drawing/2014/main" id="{656ED0FA-0173-4226-9A4E-85DC8FF7EAD3}"/>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4" name="Oval 13">
              <a:extLst>
                <a:ext uri="{FF2B5EF4-FFF2-40B4-BE49-F238E27FC236}">
                  <a16:creationId xmlns:a16="http://schemas.microsoft.com/office/drawing/2014/main" id="{17D540EC-B409-4A4D-9F69-F17F823EFD19}"/>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5" name="Oval 14">
              <a:extLst>
                <a:ext uri="{FF2B5EF4-FFF2-40B4-BE49-F238E27FC236}">
                  <a16:creationId xmlns:a16="http://schemas.microsoft.com/office/drawing/2014/main" id="{7E8EF11D-94FD-400C-AB7F-807CD4B8C93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6" name="Oval 15">
              <a:extLst>
                <a:ext uri="{FF2B5EF4-FFF2-40B4-BE49-F238E27FC236}">
                  <a16:creationId xmlns:a16="http://schemas.microsoft.com/office/drawing/2014/main" id="{6DF6CA2C-A8A8-4EA7-B244-A4363774B708}"/>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7" name="Oval 16">
              <a:extLst>
                <a:ext uri="{FF2B5EF4-FFF2-40B4-BE49-F238E27FC236}">
                  <a16:creationId xmlns:a16="http://schemas.microsoft.com/office/drawing/2014/main" id="{8704C690-7488-4A2B-A70A-439BAD10E811}"/>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8" name="Oval 17">
              <a:extLst>
                <a:ext uri="{FF2B5EF4-FFF2-40B4-BE49-F238E27FC236}">
                  <a16:creationId xmlns:a16="http://schemas.microsoft.com/office/drawing/2014/main" id="{647F7C50-537E-4A95-AAF3-7D1BBCF865D1}"/>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19" name="Oval 18">
              <a:extLst>
                <a:ext uri="{FF2B5EF4-FFF2-40B4-BE49-F238E27FC236}">
                  <a16:creationId xmlns:a16="http://schemas.microsoft.com/office/drawing/2014/main" id="{B9FCEFBC-5334-41B4-B3F1-AE1788B53238}"/>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0" name="Oval 19">
              <a:extLst>
                <a:ext uri="{FF2B5EF4-FFF2-40B4-BE49-F238E27FC236}">
                  <a16:creationId xmlns:a16="http://schemas.microsoft.com/office/drawing/2014/main" id="{C735F236-824D-4FC4-BD9A-CF79D417F0C2}"/>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1" name="Oval 20">
              <a:extLst>
                <a:ext uri="{FF2B5EF4-FFF2-40B4-BE49-F238E27FC236}">
                  <a16:creationId xmlns:a16="http://schemas.microsoft.com/office/drawing/2014/main" id="{4DCE3AB3-4E6A-43CA-A7BC-031E36A88A54}"/>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2" name="Oval 21">
              <a:extLst>
                <a:ext uri="{FF2B5EF4-FFF2-40B4-BE49-F238E27FC236}">
                  <a16:creationId xmlns:a16="http://schemas.microsoft.com/office/drawing/2014/main" id="{87AA3DE4-DB49-4EA3-A186-A531C006A415}"/>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3" name="Oval 22">
              <a:extLst>
                <a:ext uri="{FF2B5EF4-FFF2-40B4-BE49-F238E27FC236}">
                  <a16:creationId xmlns:a16="http://schemas.microsoft.com/office/drawing/2014/main" id="{FDED0E3A-0C82-4636-AC73-B791F2378445}"/>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24" name="Oval 23">
              <a:extLst>
                <a:ext uri="{FF2B5EF4-FFF2-40B4-BE49-F238E27FC236}">
                  <a16:creationId xmlns:a16="http://schemas.microsoft.com/office/drawing/2014/main" id="{C526D824-87C6-4F6E-8CA3-E3D4B3E7387F}"/>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25" name="Sun 24">
            <a:extLst>
              <a:ext uri="{FF2B5EF4-FFF2-40B4-BE49-F238E27FC236}">
                <a16:creationId xmlns:a16="http://schemas.microsoft.com/office/drawing/2014/main" id="{F0A5B197-11F6-4F0E-A9E4-F90CD03FD4BA}"/>
              </a:ext>
            </a:extLst>
          </p:cNvPr>
          <p:cNvSpPr/>
          <p:nvPr/>
        </p:nvSpPr>
        <p:spPr>
          <a:xfrm rot="21001055" flipH="1" flipV="1">
            <a:off x="10291199" y="1232918"/>
            <a:ext cx="363749" cy="240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3" name="Sun 52">
            <a:extLst>
              <a:ext uri="{FF2B5EF4-FFF2-40B4-BE49-F238E27FC236}">
                <a16:creationId xmlns:a16="http://schemas.microsoft.com/office/drawing/2014/main" id="{7C406816-2D84-4D96-85F3-4BF773EA5790}"/>
              </a:ext>
            </a:extLst>
          </p:cNvPr>
          <p:cNvSpPr/>
          <p:nvPr/>
        </p:nvSpPr>
        <p:spPr>
          <a:xfrm rot="21001055" flipH="1" flipV="1">
            <a:off x="10261999" y="1751693"/>
            <a:ext cx="365599" cy="237467"/>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4" name="Sun 53">
            <a:extLst>
              <a:ext uri="{FF2B5EF4-FFF2-40B4-BE49-F238E27FC236}">
                <a16:creationId xmlns:a16="http://schemas.microsoft.com/office/drawing/2014/main" id="{9471CBBD-57E0-4FCF-B2B5-0B66A2140443}"/>
              </a:ext>
            </a:extLst>
          </p:cNvPr>
          <p:cNvSpPr/>
          <p:nvPr/>
        </p:nvSpPr>
        <p:spPr>
          <a:xfrm rot="21001055" flipH="1" flipV="1">
            <a:off x="10254357" y="2205274"/>
            <a:ext cx="354600" cy="299953"/>
          </a:xfrm>
          <a:prstGeom prst="sun">
            <a:avLst>
              <a:gd name="adj" fmla="val 25000"/>
            </a:avLst>
          </a:prstGeom>
          <a:solidFill>
            <a:schemeClr val="tx1">
              <a:lumMod val="75000"/>
              <a:lumOff val="25000"/>
            </a:schemeClr>
          </a:solidFill>
          <a:ln>
            <a:solidFill>
              <a:schemeClr val="tx1">
                <a:lumMod val="75000"/>
                <a:lumOff val="2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44" name="Rectangle 43">
            <a:extLst>
              <a:ext uri="{FF2B5EF4-FFF2-40B4-BE49-F238E27FC236}">
                <a16:creationId xmlns:a16="http://schemas.microsoft.com/office/drawing/2014/main" id="{D1069246-1356-417A-A447-6D1488165D32}"/>
              </a:ext>
            </a:extLst>
          </p:cNvPr>
          <p:cNvSpPr/>
          <p:nvPr/>
        </p:nvSpPr>
        <p:spPr>
          <a:xfrm>
            <a:off x="10017899" y="558872"/>
            <a:ext cx="354661" cy="262682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9E4C664-B4B2-47AA-A9FC-715247540E6F}"/>
              </a:ext>
            </a:extLst>
          </p:cNvPr>
          <p:cNvSpPr>
            <a:spLocks noGrp="1"/>
          </p:cNvSpPr>
          <p:nvPr>
            <p:ph type="sldNum" sz="quarter" idx="12"/>
          </p:nvPr>
        </p:nvSpPr>
        <p:spPr/>
        <p:txBody>
          <a:bodyPr/>
          <a:lstStyle/>
          <a:p>
            <a:fld id="{A2D66451-0E89-4A68-8817-EDB362F54CD5}" type="slidenum">
              <a:rPr lang="en-US" altLang="he-IL" smtClean="0"/>
              <a:pPr/>
              <a:t>9</a:t>
            </a:fld>
            <a:endParaRPr lang="en-US" altLang="he-IL" dirty="0"/>
          </a:p>
        </p:txBody>
      </p:sp>
      <p:sp>
        <p:nvSpPr>
          <p:cNvPr id="61" name="TextBox 60">
            <a:extLst>
              <a:ext uri="{FF2B5EF4-FFF2-40B4-BE49-F238E27FC236}">
                <a16:creationId xmlns:a16="http://schemas.microsoft.com/office/drawing/2014/main" id="{0D5B7233-D4ED-4DF0-B3B3-4A78B8805587}"/>
              </a:ext>
            </a:extLst>
          </p:cNvPr>
          <p:cNvSpPr txBox="1"/>
          <p:nvPr/>
        </p:nvSpPr>
        <p:spPr>
          <a:xfrm>
            <a:off x="7699937" y="2546105"/>
            <a:ext cx="2839639" cy="338554"/>
          </a:xfrm>
          <a:prstGeom prst="rect">
            <a:avLst/>
          </a:prstGeom>
          <a:noFill/>
        </p:spPr>
        <p:txBody>
          <a:bodyPr wrap="square" rtlCol="1">
            <a:spAutoFit/>
          </a:bodyPr>
          <a:lstStyle/>
          <a:p>
            <a:r>
              <a:rPr lang="en-US" sz="1600" b="1" dirty="0">
                <a:solidFill>
                  <a:srgbClr val="FF0000"/>
                </a:solidFill>
                <a:latin typeface="+mn-lt"/>
              </a:rPr>
              <a:t>Emission wave</a:t>
            </a:r>
          </a:p>
        </p:txBody>
      </p:sp>
      <p:cxnSp>
        <p:nvCxnSpPr>
          <p:cNvPr id="60" name="Straight Connector 59">
            <a:extLst>
              <a:ext uri="{FF2B5EF4-FFF2-40B4-BE49-F238E27FC236}">
                <a16:creationId xmlns:a16="http://schemas.microsoft.com/office/drawing/2014/main" id="{BF88AD68-3817-4F71-B910-52D3C897159E}"/>
              </a:ext>
            </a:extLst>
          </p:cNvPr>
          <p:cNvCxnSpPr>
            <a:cxnSpLocks/>
          </p:cNvCxnSpPr>
          <p:nvPr/>
        </p:nvCxnSpPr>
        <p:spPr>
          <a:xfrm>
            <a:off x="5691085" y="2495412"/>
            <a:ext cx="0" cy="2205969"/>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74" name="Group 73">
            <a:extLst>
              <a:ext uri="{FF2B5EF4-FFF2-40B4-BE49-F238E27FC236}">
                <a16:creationId xmlns:a16="http://schemas.microsoft.com/office/drawing/2014/main" id="{9CF3F5F6-2C88-4BCE-96BF-922D862313CC}"/>
              </a:ext>
            </a:extLst>
          </p:cNvPr>
          <p:cNvGrpSpPr/>
          <p:nvPr/>
        </p:nvGrpSpPr>
        <p:grpSpPr>
          <a:xfrm rot="16200000" flipH="1" flipV="1">
            <a:off x="5809014" y="2559279"/>
            <a:ext cx="787246" cy="952202"/>
            <a:chOff x="5959279" y="1736213"/>
            <a:chExt cx="573767" cy="482775"/>
          </a:xfrm>
        </p:grpSpPr>
        <p:sp>
          <p:nvSpPr>
            <p:cNvPr id="156" name="Freeform: Shape 42">
              <a:extLst>
                <a:ext uri="{FF2B5EF4-FFF2-40B4-BE49-F238E27FC236}">
                  <a16:creationId xmlns:a16="http://schemas.microsoft.com/office/drawing/2014/main" id="{7FEB13DA-C489-40CE-B968-A1675B38608D}"/>
                </a:ext>
              </a:extLst>
            </p:cNvPr>
            <p:cNvSpPr/>
            <p:nvPr/>
          </p:nvSpPr>
          <p:spPr>
            <a:xfrm rot="16200000">
              <a:off x="5825446" y="1870046"/>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Shape 42">
              <a:extLst>
                <a:ext uri="{FF2B5EF4-FFF2-40B4-BE49-F238E27FC236}">
                  <a16:creationId xmlns:a16="http://schemas.microsoft.com/office/drawing/2014/main" id="{CB3033A8-9E5E-4AD7-AE01-CD68FBB2384D}"/>
                </a:ext>
              </a:extLst>
            </p:cNvPr>
            <p:cNvSpPr/>
            <p:nvPr/>
          </p:nvSpPr>
          <p:spPr>
            <a:xfrm rot="16200000">
              <a:off x="6235576" y="1921517"/>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0" name="Straight Connector 79">
            <a:extLst>
              <a:ext uri="{FF2B5EF4-FFF2-40B4-BE49-F238E27FC236}">
                <a16:creationId xmlns:a16="http://schemas.microsoft.com/office/drawing/2014/main" id="{EC12FD77-95D0-4945-8CAD-E0E9722689AF}"/>
              </a:ext>
            </a:extLst>
          </p:cNvPr>
          <p:cNvCxnSpPr>
            <a:cxnSpLocks/>
          </p:cNvCxnSpPr>
          <p:nvPr/>
        </p:nvCxnSpPr>
        <p:spPr>
          <a:xfrm flipH="1">
            <a:off x="6760047" y="1295261"/>
            <a:ext cx="8540" cy="3451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DD9B17D8-9634-4160-9D44-8F2057814239}"/>
              </a:ext>
            </a:extLst>
          </p:cNvPr>
          <p:cNvSpPr/>
          <p:nvPr/>
        </p:nvSpPr>
        <p:spPr>
          <a:xfrm rot="10800000">
            <a:off x="6680656" y="3093534"/>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7" name="Isosceles Triangle 186">
            <a:extLst>
              <a:ext uri="{FF2B5EF4-FFF2-40B4-BE49-F238E27FC236}">
                <a16:creationId xmlns:a16="http://schemas.microsoft.com/office/drawing/2014/main" id="{A19B14C1-A01A-440F-85D2-A6A65B0A9AEF}"/>
              </a:ext>
            </a:extLst>
          </p:cNvPr>
          <p:cNvSpPr/>
          <p:nvPr/>
        </p:nvSpPr>
        <p:spPr>
          <a:xfrm rot="10800000">
            <a:off x="5595711" y="3104379"/>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cxnSp>
        <p:nvCxnSpPr>
          <p:cNvPr id="83" name="Straight Connector 82">
            <a:extLst>
              <a:ext uri="{FF2B5EF4-FFF2-40B4-BE49-F238E27FC236}">
                <a16:creationId xmlns:a16="http://schemas.microsoft.com/office/drawing/2014/main" id="{F2B9D01B-D84D-4109-9010-B80B1F1F10E4}"/>
              </a:ext>
            </a:extLst>
          </p:cNvPr>
          <p:cNvCxnSpPr>
            <a:cxnSpLocks/>
          </p:cNvCxnSpPr>
          <p:nvPr/>
        </p:nvCxnSpPr>
        <p:spPr>
          <a:xfrm flipH="1">
            <a:off x="5661795" y="1234401"/>
            <a:ext cx="1105232" cy="1312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E565C14B-3349-4CE7-9156-3680F7F0C642}"/>
              </a:ext>
            </a:extLst>
          </p:cNvPr>
          <p:cNvGrpSpPr/>
          <p:nvPr/>
        </p:nvGrpSpPr>
        <p:grpSpPr>
          <a:xfrm rot="16200000">
            <a:off x="9050707" y="1726692"/>
            <a:ext cx="2249793" cy="494044"/>
            <a:chOff x="1081970" y="3224894"/>
            <a:chExt cx="2349551" cy="408215"/>
          </a:xfrm>
          <a:blipFill>
            <a:blip r:embed="rId3"/>
            <a:tile tx="0" ty="0" sx="100000" sy="100000" flip="none" algn="tl"/>
          </a:blipFill>
        </p:grpSpPr>
        <p:sp>
          <p:nvSpPr>
            <p:cNvPr id="304" name="Rectangle 303">
              <a:extLst>
                <a:ext uri="{FF2B5EF4-FFF2-40B4-BE49-F238E27FC236}">
                  <a16:creationId xmlns:a16="http://schemas.microsoft.com/office/drawing/2014/main" id="{1BD9D6A4-1B96-41C0-9219-3CC40C060C8D}"/>
                </a:ext>
              </a:extLst>
            </p:cNvPr>
            <p:cNvSpPr/>
            <p:nvPr/>
          </p:nvSpPr>
          <p:spPr>
            <a:xfrm>
              <a:off x="1081970" y="3224894"/>
              <a:ext cx="2349551" cy="40821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dirty="0"/>
            </a:p>
          </p:txBody>
        </p:sp>
        <p:sp>
          <p:nvSpPr>
            <p:cNvPr id="305" name="Oval 304">
              <a:extLst>
                <a:ext uri="{FF2B5EF4-FFF2-40B4-BE49-F238E27FC236}">
                  <a16:creationId xmlns:a16="http://schemas.microsoft.com/office/drawing/2014/main" id="{4C5FD4A9-8870-47EA-A4CE-93024779ABA4}"/>
                </a:ext>
              </a:extLst>
            </p:cNvPr>
            <p:cNvSpPr/>
            <p:nvPr/>
          </p:nvSpPr>
          <p:spPr>
            <a:xfrm>
              <a:off x="1689197" y="340178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6" name="Oval 305">
              <a:extLst>
                <a:ext uri="{FF2B5EF4-FFF2-40B4-BE49-F238E27FC236}">
                  <a16:creationId xmlns:a16="http://schemas.microsoft.com/office/drawing/2014/main" id="{B918A64D-A9CD-41BF-949A-BC9242DA16EF}"/>
                </a:ext>
              </a:extLst>
            </p:cNvPr>
            <p:cNvSpPr/>
            <p:nvPr/>
          </p:nvSpPr>
          <p:spPr>
            <a:xfrm>
              <a:off x="1841597" y="349834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7" name="Oval 306">
              <a:extLst>
                <a:ext uri="{FF2B5EF4-FFF2-40B4-BE49-F238E27FC236}">
                  <a16:creationId xmlns:a16="http://schemas.microsoft.com/office/drawing/2014/main" id="{0E1DE025-8B2E-4DA8-BAA9-B4310EB353C2}"/>
                </a:ext>
              </a:extLst>
            </p:cNvPr>
            <p:cNvSpPr/>
            <p:nvPr/>
          </p:nvSpPr>
          <p:spPr>
            <a:xfrm>
              <a:off x="2538448" y="3483226"/>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8" name="Oval 307">
              <a:extLst>
                <a:ext uri="{FF2B5EF4-FFF2-40B4-BE49-F238E27FC236}">
                  <a16:creationId xmlns:a16="http://schemas.microsoft.com/office/drawing/2014/main" id="{4236AE7A-AA1B-4711-A3D4-F216A3AD7B31}"/>
                </a:ext>
              </a:extLst>
            </p:cNvPr>
            <p:cNvSpPr/>
            <p:nvPr/>
          </p:nvSpPr>
          <p:spPr>
            <a:xfrm>
              <a:off x="2795550" y="331453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09" name="Oval 308">
              <a:extLst>
                <a:ext uri="{FF2B5EF4-FFF2-40B4-BE49-F238E27FC236}">
                  <a16:creationId xmlns:a16="http://schemas.microsoft.com/office/drawing/2014/main" id="{40A5E07A-5985-4F7B-BE46-8E05A8098FF1}"/>
                </a:ext>
              </a:extLst>
            </p:cNvPr>
            <p:cNvSpPr/>
            <p:nvPr/>
          </p:nvSpPr>
          <p:spPr>
            <a:xfrm>
              <a:off x="2298797" y="328545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0" name="Oval 309">
              <a:extLst>
                <a:ext uri="{FF2B5EF4-FFF2-40B4-BE49-F238E27FC236}">
                  <a16:creationId xmlns:a16="http://schemas.microsoft.com/office/drawing/2014/main" id="{49FA8F62-2285-4A41-B5FF-26608CD3B35B}"/>
                </a:ext>
              </a:extLst>
            </p:cNvPr>
            <p:cNvSpPr/>
            <p:nvPr/>
          </p:nvSpPr>
          <p:spPr>
            <a:xfrm>
              <a:off x="1993997" y="335757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1" name="Oval 310">
              <a:extLst>
                <a:ext uri="{FF2B5EF4-FFF2-40B4-BE49-F238E27FC236}">
                  <a16:creationId xmlns:a16="http://schemas.microsoft.com/office/drawing/2014/main" id="{E02647B3-C1DB-4D25-98CA-C270ED451C62}"/>
                </a:ext>
              </a:extLst>
            </p:cNvPr>
            <p:cNvSpPr/>
            <p:nvPr/>
          </p:nvSpPr>
          <p:spPr>
            <a:xfrm>
              <a:off x="2153377" y="339829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2" name="Oval 311">
              <a:extLst>
                <a:ext uri="{FF2B5EF4-FFF2-40B4-BE49-F238E27FC236}">
                  <a16:creationId xmlns:a16="http://schemas.microsoft.com/office/drawing/2014/main" id="{08308D0E-65F0-4937-9B5F-CC92B26BAA87}"/>
                </a:ext>
              </a:extLst>
            </p:cNvPr>
            <p:cNvSpPr/>
            <p:nvPr/>
          </p:nvSpPr>
          <p:spPr>
            <a:xfrm>
              <a:off x="2319737" y="3459958"/>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3" name="Oval 312">
              <a:extLst>
                <a:ext uri="{FF2B5EF4-FFF2-40B4-BE49-F238E27FC236}">
                  <a16:creationId xmlns:a16="http://schemas.microsoft.com/office/drawing/2014/main" id="{8CD97346-A908-4B35-9428-ADC14A3B35BC}"/>
                </a:ext>
              </a:extLst>
            </p:cNvPr>
            <p:cNvSpPr/>
            <p:nvPr/>
          </p:nvSpPr>
          <p:spPr>
            <a:xfrm>
              <a:off x="2562877" y="33191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4" name="Oval 313">
              <a:extLst>
                <a:ext uri="{FF2B5EF4-FFF2-40B4-BE49-F238E27FC236}">
                  <a16:creationId xmlns:a16="http://schemas.microsoft.com/office/drawing/2014/main" id="{227FD358-E9C8-4228-B655-6D68AB86687E}"/>
                </a:ext>
              </a:extLst>
            </p:cNvPr>
            <p:cNvSpPr/>
            <p:nvPr/>
          </p:nvSpPr>
          <p:spPr>
            <a:xfrm>
              <a:off x="2715277"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5" name="Oval 314">
              <a:extLst>
                <a:ext uri="{FF2B5EF4-FFF2-40B4-BE49-F238E27FC236}">
                  <a16:creationId xmlns:a16="http://schemas.microsoft.com/office/drawing/2014/main" id="{886BAAD8-22CE-41D9-94E5-0829D9B67C36}"/>
                </a:ext>
              </a:extLst>
            </p:cNvPr>
            <p:cNvSpPr/>
            <p:nvPr/>
          </p:nvSpPr>
          <p:spPr>
            <a:xfrm>
              <a:off x="1777614" y="3294761"/>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6" name="Oval 315">
              <a:extLst>
                <a:ext uri="{FF2B5EF4-FFF2-40B4-BE49-F238E27FC236}">
                  <a16:creationId xmlns:a16="http://schemas.microsoft.com/office/drawing/2014/main" id="{BDAC99FA-C182-4E92-91BD-93365EA58424}"/>
                </a:ext>
              </a:extLst>
            </p:cNvPr>
            <p:cNvSpPr/>
            <p:nvPr/>
          </p:nvSpPr>
          <p:spPr>
            <a:xfrm>
              <a:off x="1175674" y="341397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7" name="Oval 316">
              <a:extLst>
                <a:ext uri="{FF2B5EF4-FFF2-40B4-BE49-F238E27FC236}">
                  <a16:creationId xmlns:a16="http://schemas.microsoft.com/office/drawing/2014/main" id="{DDBE6C0B-F65D-4DAF-AA47-2370207259FA}"/>
                </a:ext>
              </a:extLst>
            </p:cNvPr>
            <p:cNvSpPr/>
            <p:nvPr/>
          </p:nvSpPr>
          <p:spPr>
            <a:xfrm>
              <a:off x="1480474" y="3369762"/>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8" name="Oval 317">
              <a:extLst>
                <a:ext uri="{FF2B5EF4-FFF2-40B4-BE49-F238E27FC236}">
                  <a16:creationId xmlns:a16="http://schemas.microsoft.com/office/drawing/2014/main" id="{45449A12-B7F8-4D4F-BBE9-668C30652DAA}"/>
                </a:ext>
              </a:extLst>
            </p:cNvPr>
            <p:cNvSpPr/>
            <p:nvPr/>
          </p:nvSpPr>
          <p:spPr>
            <a:xfrm>
              <a:off x="1573636" y="3471593"/>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19" name="Oval 318">
              <a:extLst>
                <a:ext uri="{FF2B5EF4-FFF2-40B4-BE49-F238E27FC236}">
                  <a16:creationId xmlns:a16="http://schemas.microsoft.com/office/drawing/2014/main" id="{48D9863A-4BFB-4E93-98C0-B3C845322BAC}"/>
                </a:ext>
              </a:extLst>
            </p:cNvPr>
            <p:cNvSpPr/>
            <p:nvPr/>
          </p:nvSpPr>
          <p:spPr>
            <a:xfrm>
              <a:off x="1264091" y="330694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0" name="Oval 319">
              <a:extLst>
                <a:ext uri="{FF2B5EF4-FFF2-40B4-BE49-F238E27FC236}">
                  <a16:creationId xmlns:a16="http://schemas.microsoft.com/office/drawing/2014/main" id="{7BECDC32-637D-49E1-9824-3460055E7910}"/>
                </a:ext>
              </a:extLst>
            </p:cNvPr>
            <p:cNvSpPr/>
            <p:nvPr/>
          </p:nvSpPr>
          <p:spPr>
            <a:xfrm>
              <a:off x="3097046" y="3466105"/>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1" name="Oval 320">
              <a:extLst>
                <a:ext uri="{FF2B5EF4-FFF2-40B4-BE49-F238E27FC236}">
                  <a16:creationId xmlns:a16="http://schemas.microsoft.com/office/drawing/2014/main" id="{5593F881-76BF-44F3-A783-371E51E704F8}"/>
                </a:ext>
              </a:extLst>
            </p:cNvPr>
            <p:cNvSpPr/>
            <p:nvPr/>
          </p:nvSpPr>
          <p:spPr>
            <a:xfrm>
              <a:off x="3250625" y="330229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2" name="Oval 321">
              <a:extLst>
                <a:ext uri="{FF2B5EF4-FFF2-40B4-BE49-F238E27FC236}">
                  <a16:creationId xmlns:a16="http://schemas.microsoft.com/office/drawing/2014/main" id="{DA2860A0-18AD-424B-B0BE-8DD7B0935697}"/>
                </a:ext>
              </a:extLst>
            </p:cNvPr>
            <p:cNvSpPr/>
            <p:nvPr/>
          </p:nvSpPr>
          <p:spPr>
            <a:xfrm>
              <a:off x="2866236" y="3459690"/>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sp>
          <p:nvSpPr>
            <p:cNvPr id="323" name="Oval 322">
              <a:extLst>
                <a:ext uri="{FF2B5EF4-FFF2-40B4-BE49-F238E27FC236}">
                  <a16:creationId xmlns:a16="http://schemas.microsoft.com/office/drawing/2014/main" id="{512B212A-BBAA-4E09-8512-6FD4EB0A6201}"/>
                </a:ext>
              </a:extLst>
            </p:cNvPr>
            <p:cNvSpPr/>
            <p:nvPr/>
          </p:nvSpPr>
          <p:spPr>
            <a:xfrm>
              <a:off x="3059630" y="3283119"/>
              <a:ext cx="91440" cy="91440"/>
            </a:xfrm>
            <a:prstGeom prst="ellipse">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9"/>
            </a:p>
          </p:txBody>
        </p:sp>
      </p:grpSp>
      <p:sp>
        <p:nvSpPr>
          <p:cNvPr id="191" name="Sun 190">
            <a:extLst>
              <a:ext uri="{FF2B5EF4-FFF2-40B4-BE49-F238E27FC236}">
                <a16:creationId xmlns:a16="http://schemas.microsoft.com/office/drawing/2014/main" id="{548D9C1F-2BC5-444A-A80F-01E06BBABB3C}"/>
              </a:ext>
            </a:extLst>
          </p:cNvPr>
          <p:cNvSpPr/>
          <p:nvPr/>
        </p:nvSpPr>
        <p:spPr>
          <a:xfrm rot="21001055" flipH="1" flipV="1">
            <a:off x="10292679" y="1232875"/>
            <a:ext cx="363749" cy="240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2" name="Sun 191">
            <a:extLst>
              <a:ext uri="{FF2B5EF4-FFF2-40B4-BE49-F238E27FC236}">
                <a16:creationId xmlns:a16="http://schemas.microsoft.com/office/drawing/2014/main" id="{6D3EC933-047F-421F-B71C-61B24E1CA90C}"/>
              </a:ext>
            </a:extLst>
          </p:cNvPr>
          <p:cNvSpPr/>
          <p:nvPr/>
        </p:nvSpPr>
        <p:spPr>
          <a:xfrm rot="21001055" flipH="1" flipV="1">
            <a:off x="10263479" y="1751650"/>
            <a:ext cx="365599" cy="237467"/>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193" name="Sun 192">
            <a:extLst>
              <a:ext uri="{FF2B5EF4-FFF2-40B4-BE49-F238E27FC236}">
                <a16:creationId xmlns:a16="http://schemas.microsoft.com/office/drawing/2014/main" id="{8D073BEF-EA02-4F7C-99A2-26199901D773}"/>
              </a:ext>
            </a:extLst>
          </p:cNvPr>
          <p:cNvSpPr/>
          <p:nvPr/>
        </p:nvSpPr>
        <p:spPr>
          <a:xfrm rot="21001055" flipH="1" flipV="1">
            <a:off x="10255837" y="2205231"/>
            <a:ext cx="354600" cy="299953"/>
          </a:xfrm>
          <a:prstGeom prst="sun">
            <a:avLst>
              <a:gd name="adj" fmla="val 25000"/>
            </a:avLst>
          </a:prstGeom>
          <a:solidFill>
            <a:srgbClr val="FF0000"/>
          </a:solidFill>
          <a:ln>
            <a:solidFill>
              <a:srgbClr val="FF0000"/>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29"/>
          </a:p>
        </p:txBody>
      </p:sp>
      <p:sp>
        <p:nvSpPr>
          <p:cNvPr id="59" name="TextBox 58">
            <a:extLst>
              <a:ext uri="{FF2B5EF4-FFF2-40B4-BE49-F238E27FC236}">
                <a16:creationId xmlns:a16="http://schemas.microsoft.com/office/drawing/2014/main" id="{1D6D6302-D124-4393-9902-F84727558D86}"/>
              </a:ext>
            </a:extLst>
          </p:cNvPr>
          <p:cNvSpPr txBox="1"/>
          <p:nvPr/>
        </p:nvSpPr>
        <p:spPr>
          <a:xfrm>
            <a:off x="6070271" y="825625"/>
            <a:ext cx="3383664" cy="338554"/>
          </a:xfrm>
          <a:prstGeom prst="rect">
            <a:avLst/>
          </a:prstGeom>
          <a:noFill/>
        </p:spPr>
        <p:txBody>
          <a:bodyPr wrap="square" rtlCol="1">
            <a:spAutoFit/>
          </a:bodyPr>
          <a:lstStyle/>
          <a:p>
            <a:r>
              <a:rPr lang="en-US" sz="1600" b="1" dirty="0">
                <a:solidFill>
                  <a:srgbClr val="FFC000"/>
                </a:solidFill>
                <a:latin typeface="+mn-lt"/>
              </a:rPr>
              <a:t>Excitation wave</a:t>
            </a:r>
          </a:p>
        </p:txBody>
      </p:sp>
      <p:cxnSp>
        <p:nvCxnSpPr>
          <p:cNvPr id="88" name="Straight Connector 87">
            <a:extLst>
              <a:ext uri="{FF2B5EF4-FFF2-40B4-BE49-F238E27FC236}">
                <a16:creationId xmlns:a16="http://schemas.microsoft.com/office/drawing/2014/main" id="{C0BEC3E0-7F80-4092-AD39-178C366498EB}"/>
              </a:ext>
            </a:extLst>
          </p:cNvPr>
          <p:cNvCxnSpPr>
            <a:cxnSpLocks/>
          </p:cNvCxnSpPr>
          <p:nvPr/>
        </p:nvCxnSpPr>
        <p:spPr>
          <a:xfrm>
            <a:off x="3440004" y="1209145"/>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2D79F0-153D-4B92-A5F5-EB73F7B9200E}"/>
              </a:ext>
            </a:extLst>
          </p:cNvPr>
          <p:cNvCxnSpPr>
            <a:cxnSpLocks/>
          </p:cNvCxnSpPr>
          <p:nvPr/>
        </p:nvCxnSpPr>
        <p:spPr>
          <a:xfrm>
            <a:off x="3440004" y="2490991"/>
            <a:ext cx="6890153" cy="0"/>
          </a:xfrm>
          <a:prstGeom prst="line">
            <a:avLst/>
          </a:prstGeom>
          <a:ln w="57150">
            <a:solidFill>
              <a:srgbClr val="D2A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0F7E3023-4028-4240-B0AB-DBCA52E66FCD}"/>
              </a:ext>
            </a:extLst>
          </p:cNvPr>
          <p:cNvGrpSpPr/>
          <p:nvPr/>
        </p:nvGrpSpPr>
        <p:grpSpPr>
          <a:xfrm>
            <a:off x="3502480" y="1404941"/>
            <a:ext cx="1275176" cy="878940"/>
            <a:chOff x="3263241" y="7941479"/>
            <a:chExt cx="1488320" cy="923427"/>
          </a:xfrm>
        </p:grpSpPr>
        <p:cxnSp>
          <p:nvCxnSpPr>
            <p:cNvPr id="142" name="Straight Connector 141">
              <a:extLst>
                <a:ext uri="{FF2B5EF4-FFF2-40B4-BE49-F238E27FC236}">
                  <a16:creationId xmlns:a16="http://schemas.microsoft.com/office/drawing/2014/main" id="{0B42D36E-32E2-472E-B5A3-3EA0204E4FC2}"/>
                </a:ext>
              </a:extLst>
            </p:cNvPr>
            <p:cNvCxnSpPr>
              <a:cxnSpLocks/>
            </p:cNvCxnSpPr>
            <p:nvPr/>
          </p:nvCxnSpPr>
          <p:spPr>
            <a:xfrm>
              <a:off x="326324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BBB710A9-FE09-4BC9-89C2-895B00B7E5A6}"/>
                </a:ext>
              </a:extLst>
            </p:cNvPr>
            <p:cNvCxnSpPr>
              <a:cxnSpLocks/>
            </p:cNvCxnSpPr>
            <p:nvPr/>
          </p:nvCxnSpPr>
          <p:spPr>
            <a:xfrm>
              <a:off x="3546753"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75625409-F592-4509-BDEE-74FDE0BB0FD8}"/>
                </a:ext>
              </a:extLst>
            </p:cNvPr>
            <p:cNvCxnSpPr>
              <a:cxnSpLocks/>
            </p:cNvCxnSpPr>
            <p:nvPr/>
          </p:nvCxnSpPr>
          <p:spPr>
            <a:xfrm>
              <a:off x="385047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C8882033-9344-4C79-AD1F-2A3077D8751C}"/>
                </a:ext>
              </a:extLst>
            </p:cNvPr>
            <p:cNvCxnSpPr>
              <a:cxnSpLocks/>
            </p:cNvCxnSpPr>
            <p:nvPr/>
          </p:nvCxnSpPr>
          <p:spPr>
            <a:xfrm>
              <a:off x="4164330"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379DCD9B-C7CC-43E1-86B6-58DA30702412}"/>
                </a:ext>
              </a:extLst>
            </p:cNvPr>
            <p:cNvCxnSpPr>
              <a:cxnSpLocks/>
            </p:cNvCxnSpPr>
            <p:nvPr/>
          </p:nvCxnSpPr>
          <p:spPr>
            <a:xfrm>
              <a:off x="4447842"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B809CF83-D509-4B82-A9F8-50B445E937F5}"/>
                </a:ext>
              </a:extLst>
            </p:cNvPr>
            <p:cNvCxnSpPr>
              <a:cxnSpLocks/>
            </p:cNvCxnSpPr>
            <p:nvPr/>
          </p:nvCxnSpPr>
          <p:spPr>
            <a:xfrm>
              <a:off x="4751561" y="7941479"/>
              <a:ext cx="0" cy="923427"/>
            </a:xfrm>
            <a:prstGeom prst="line">
              <a:avLst/>
            </a:prstGeom>
            <a:noFill/>
            <a:ln w="28575">
              <a:solidFill>
                <a:srgbClr val="D2A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2" name="Isosceles Triangle 151">
            <a:extLst>
              <a:ext uri="{FF2B5EF4-FFF2-40B4-BE49-F238E27FC236}">
                <a16:creationId xmlns:a16="http://schemas.microsoft.com/office/drawing/2014/main" id="{67D9F6BC-0F68-4794-967C-B6F92A5DEF47}"/>
              </a:ext>
            </a:extLst>
          </p:cNvPr>
          <p:cNvSpPr/>
          <p:nvPr/>
        </p:nvSpPr>
        <p:spPr>
          <a:xfrm rot="5400000">
            <a:off x="4643017" y="237458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53" name="Isosceles Triangle 152">
            <a:extLst>
              <a:ext uri="{FF2B5EF4-FFF2-40B4-BE49-F238E27FC236}">
                <a16:creationId xmlns:a16="http://schemas.microsoft.com/office/drawing/2014/main" id="{60E67F6F-4057-4F83-89B2-91263B75201C}"/>
              </a:ext>
            </a:extLst>
          </p:cNvPr>
          <p:cNvSpPr/>
          <p:nvPr/>
        </p:nvSpPr>
        <p:spPr>
          <a:xfrm rot="5400000">
            <a:off x="4668083" y="1080443"/>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0" name="Isosceles Triangle 159">
            <a:extLst>
              <a:ext uri="{FF2B5EF4-FFF2-40B4-BE49-F238E27FC236}">
                <a16:creationId xmlns:a16="http://schemas.microsoft.com/office/drawing/2014/main" id="{BE5DBA4C-7D57-4B0C-82C2-9AEF76EDEFEC}"/>
              </a:ext>
            </a:extLst>
          </p:cNvPr>
          <p:cNvSpPr/>
          <p:nvPr/>
        </p:nvSpPr>
        <p:spPr>
          <a:xfrm rot="5400000">
            <a:off x="7767156" y="238436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61" name="Isosceles Triangle 160">
            <a:extLst>
              <a:ext uri="{FF2B5EF4-FFF2-40B4-BE49-F238E27FC236}">
                <a16:creationId xmlns:a16="http://schemas.microsoft.com/office/drawing/2014/main" id="{219CB857-3076-4935-A553-7A7791BD4A9B}"/>
              </a:ext>
            </a:extLst>
          </p:cNvPr>
          <p:cNvSpPr/>
          <p:nvPr/>
        </p:nvSpPr>
        <p:spPr>
          <a:xfrm rot="5400000">
            <a:off x="7792222" y="1090221"/>
            <a:ext cx="199514" cy="232817"/>
          </a:xfrm>
          <a:prstGeom prst="triangle">
            <a:avLst/>
          </a:prstGeom>
          <a:solidFill>
            <a:srgbClr val="D6A300"/>
          </a:solidFill>
          <a:ln w="3810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nvGrpSpPr>
          <p:cNvPr id="43" name="Group 42">
            <a:extLst>
              <a:ext uri="{FF2B5EF4-FFF2-40B4-BE49-F238E27FC236}">
                <a16:creationId xmlns:a16="http://schemas.microsoft.com/office/drawing/2014/main" id="{BFE5CE34-3F3C-4309-B1FA-AB554F0A3E9B}"/>
              </a:ext>
            </a:extLst>
          </p:cNvPr>
          <p:cNvGrpSpPr/>
          <p:nvPr/>
        </p:nvGrpSpPr>
        <p:grpSpPr>
          <a:xfrm>
            <a:off x="5786803" y="1204705"/>
            <a:ext cx="4400888" cy="1260721"/>
            <a:chOff x="5786803" y="1204705"/>
            <a:chExt cx="4400888" cy="1260721"/>
          </a:xfrm>
        </p:grpSpPr>
        <p:grpSp>
          <p:nvGrpSpPr>
            <p:cNvPr id="67" name="Group 66">
              <a:extLst>
                <a:ext uri="{FF2B5EF4-FFF2-40B4-BE49-F238E27FC236}">
                  <a16:creationId xmlns:a16="http://schemas.microsoft.com/office/drawing/2014/main" id="{36F08240-E6AB-462F-B24F-DB6B720FC3A9}"/>
                </a:ext>
              </a:extLst>
            </p:cNvPr>
            <p:cNvGrpSpPr/>
            <p:nvPr/>
          </p:nvGrpSpPr>
          <p:grpSpPr>
            <a:xfrm flipH="1" flipV="1">
              <a:off x="6985228" y="1346819"/>
              <a:ext cx="892270" cy="981850"/>
              <a:chOff x="5765747" y="1736536"/>
              <a:chExt cx="567023" cy="452141"/>
            </a:xfrm>
          </p:grpSpPr>
          <p:sp>
            <p:nvSpPr>
              <p:cNvPr id="158" name="Freeform: Shape 42">
                <a:extLst>
                  <a:ext uri="{FF2B5EF4-FFF2-40B4-BE49-F238E27FC236}">
                    <a16:creationId xmlns:a16="http://schemas.microsoft.com/office/drawing/2014/main" id="{FA8F352D-21CD-41A6-BBE9-1C9B2F0F7BDD}"/>
                  </a:ext>
                </a:extLst>
              </p:cNvPr>
              <p:cNvSpPr/>
              <p:nvPr/>
            </p:nvSpPr>
            <p:spPr>
              <a:xfrm rot="16200000">
                <a:off x="5631914" y="1870369"/>
                <a:ext cx="452141"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Shape 42">
                <a:extLst>
                  <a:ext uri="{FF2B5EF4-FFF2-40B4-BE49-F238E27FC236}">
                    <a16:creationId xmlns:a16="http://schemas.microsoft.com/office/drawing/2014/main" id="{0413F6E7-D461-4505-B6D8-3B9EE1C16699}"/>
                  </a:ext>
                </a:extLst>
              </p:cNvPr>
              <p:cNvSpPr/>
              <p:nvPr/>
            </p:nvSpPr>
            <p:spPr>
              <a:xfrm rot="16200000">
                <a:off x="6065753" y="1879625"/>
                <a:ext cx="397751" cy="13628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7" name="Group 76">
              <a:extLst>
                <a:ext uri="{FF2B5EF4-FFF2-40B4-BE49-F238E27FC236}">
                  <a16:creationId xmlns:a16="http://schemas.microsoft.com/office/drawing/2014/main" id="{670B7CB2-3303-4835-9B36-D277575070C2}"/>
                </a:ext>
              </a:extLst>
            </p:cNvPr>
            <p:cNvGrpSpPr/>
            <p:nvPr/>
          </p:nvGrpSpPr>
          <p:grpSpPr>
            <a:xfrm>
              <a:off x="9210970" y="1416599"/>
              <a:ext cx="478827" cy="919567"/>
              <a:chOff x="4853481" y="814147"/>
              <a:chExt cx="157184" cy="210591"/>
            </a:xfrm>
          </p:grpSpPr>
          <p:sp>
            <p:nvSpPr>
              <p:cNvPr id="154" name="Freeform: Shape 42">
                <a:extLst>
                  <a:ext uri="{FF2B5EF4-FFF2-40B4-BE49-F238E27FC236}">
                    <a16:creationId xmlns:a16="http://schemas.microsoft.com/office/drawing/2014/main" id="{0CC16717-2386-45EA-84E8-678B0F936565}"/>
                  </a:ext>
                </a:extLst>
              </p:cNvPr>
              <p:cNvSpPr/>
              <p:nvPr/>
            </p:nvSpPr>
            <p:spPr>
              <a:xfrm rot="5842775" flipV="1">
                <a:off x="4798850" y="882903"/>
                <a:ext cx="157691" cy="4842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5" name="Freeform: Shape 42">
                <a:extLst>
                  <a:ext uri="{FF2B5EF4-FFF2-40B4-BE49-F238E27FC236}">
                    <a16:creationId xmlns:a16="http://schemas.microsoft.com/office/drawing/2014/main" id="{E9D849C0-6379-434B-A539-40A8E87B610A}"/>
                  </a:ext>
                </a:extLst>
              </p:cNvPr>
              <p:cNvSpPr/>
              <p:nvPr/>
            </p:nvSpPr>
            <p:spPr>
              <a:xfrm rot="5044435" flipV="1">
                <a:off x="4877564" y="891637"/>
                <a:ext cx="210591" cy="5561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81" name="Straight Connector 80">
              <a:extLst>
                <a:ext uri="{FF2B5EF4-FFF2-40B4-BE49-F238E27FC236}">
                  <a16:creationId xmlns:a16="http://schemas.microsoft.com/office/drawing/2014/main" id="{FFD26EEC-4C81-4A62-B56A-E2FDB101EDE1}"/>
                </a:ext>
              </a:extLst>
            </p:cNvPr>
            <p:cNvCxnSpPr>
              <a:cxnSpLocks/>
            </p:cNvCxnSpPr>
            <p:nvPr/>
          </p:nvCxnSpPr>
          <p:spPr>
            <a:xfrm flipH="1">
              <a:off x="6774270" y="1301858"/>
              <a:ext cx="3377120" cy="17742"/>
            </a:xfrm>
            <a:prstGeom prst="line">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5CC9D3-26D4-4339-B3A6-C21EC82020AF}"/>
                </a:ext>
              </a:extLst>
            </p:cNvPr>
            <p:cNvCxnSpPr/>
            <p:nvPr/>
          </p:nvCxnSpPr>
          <p:spPr>
            <a:xfrm flipH="1" flipV="1">
              <a:off x="5786803" y="2357609"/>
              <a:ext cx="4400888" cy="16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D6312E0B-7593-4E3D-890C-DB97BBE1C293}"/>
                </a:ext>
              </a:extLst>
            </p:cNvPr>
            <p:cNvSpPr/>
            <p:nvPr/>
          </p:nvSpPr>
          <p:spPr>
            <a:xfrm rot="16200000">
              <a:off x="8559604" y="1188053"/>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85" name="Isosceles Triangle 184">
              <a:extLst>
                <a:ext uri="{FF2B5EF4-FFF2-40B4-BE49-F238E27FC236}">
                  <a16:creationId xmlns:a16="http://schemas.microsoft.com/office/drawing/2014/main" id="{544C7759-4EBA-4F37-866E-59CEC6250E9E}"/>
                </a:ext>
              </a:extLst>
            </p:cNvPr>
            <p:cNvSpPr/>
            <p:nvPr/>
          </p:nvSpPr>
          <p:spPr>
            <a:xfrm rot="16200000">
              <a:off x="8515655" y="2249260"/>
              <a:ext cx="199514" cy="232817"/>
            </a:xfrm>
            <a:prstGeom prst="triangl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162" name="Freeform: Shape 161">
            <a:extLst>
              <a:ext uri="{FF2B5EF4-FFF2-40B4-BE49-F238E27FC236}">
                <a16:creationId xmlns:a16="http://schemas.microsoft.com/office/drawing/2014/main" id="{9736613F-36CC-4E3C-B3BC-B9A95E8E5DFC}"/>
              </a:ext>
            </a:extLst>
          </p:cNvPr>
          <p:cNvSpPr/>
          <p:nvPr/>
        </p:nvSpPr>
        <p:spPr>
          <a:xfrm>
            <a:off x="5071588" y="1257339"/>
            <a:ext cx="206391" cy="1164184"/>
          </a:xfrm>
          <a:custGeom>
            <a:avLst/>
            <a:gdLst>
              <a:gd name="connsiteX0" fmla="*/ 216744 w 247749"/>
              <a:gd name="connsiteY0" fmla="*/ 145143 h 1362740"/>
              <a:gd name="connsiteX1" fmla="*/ 42572 w 247749"/>
              <a:gd name="connsiteY1" fmla="*/ 580571 h 1362740"/>
              <a:gd name="connsiteX2" fmla="*/ 202230 w 247749"/>
              <a:gd name="connsiteY2" fmla="*/ 725714 h 1362740"/>
              <a:gd name="connsiteX3" fmla="*/ 144172 w 247749"/>
              <a:gd name="connsiteY3" fmla="*/ 986971 h 1362740"/>
              <a:gd name="connsiteX4" fmla="*/ 187715 w 247749"/>
              <a:gd name="connsiteY4" fmla="*/ 1132114 h 1362740"/>
              <a:gd name="connsiteX5" fmla="*/ 202230 w 247749"/>
              <a:gd name="connsiteY5" fmla="*/ 1262743 h 1362740"/>
              <a:gd name="connsiteX6" fmla="*/ 42572 w 247749"/>
              <a:gd name="connsiteY6" fmla="*/ 1277257 h 1362740"/>
              <a:gd name="connsiteX7" fmla="*/ 13544 w 247749"/>
              <a:gd name="connsiteY7" fmla="*/ 130628 h 1362740"/>
              <a:gd name="connsiteX8" fmla="*/ 231258 w 247749"/>
              <a:gd name="connsiteY8" fmla="*/ 29028 h 1362740"/>
              <a:gd name="connsiteX9" fmla="*/ 216744 w 247749"/>
              <a:gd name="connsiteY9" fmla="*/ 145143 h 1362740"/>
              <a:gd name="connsiteX0" fmla="*/ 216744 w 242730"/>
              <a:gd name="connsiteY0" fmla="*/ 145143 h 1362740"/>
              <a:gd name="connsiteX1" fmla="*/ 174462 w 242730"/>
              <a:gd name="connsiteY1" fmla="*/ 565900 h 1362740"/>
              <a:gd name="connsiteX2" fmla="*/ 202230 w 242730"/>
              <a:gd name="connsiteY2" fmla="*/ 725714 h 1362740"/>
              <a:gd name="connsiteX3" fmla="*/ 144172 w 242730"/>
              <a:gd name="connsiteY3" fmla="*/ 986971 h 1362740"/>
              <a:gd name="connsiteX4" fmla="*/ 187715 w 242730"/>
              <a:gd name="connsiteY4" fmla="*/ 1132114 h 1362740"/>
              <a:gd name="connsiteX5" fmla="*/ 202230 w 242730"/>
              <a:gd name="connsiteY5" fmla="*/ 1262743 h 1362740"/>
              <a:gd name="connsiteX6" fmla="*/ 42572 w 242730"/>
              <a:gd name="connsiteY6" fmla="*/ 1277257 h 1362740"/>
              <a:gd name="connsiteX7" fmla="*/ 13544 w 242730"/>
              <a:gd name="connsiteY7" fmla="*/ 130628 h 1362740"/>
              <a:gd name="connsiteX8" fmla="*/ 231258 w 242730"/>
              <a:gd name="connsiteY8" fmla="*/ 29028 h 1362740"/>
              <a:gd name="connsiteX9" fmla="*/ 216744 w 242730"/>
              <a:gd name="connsiteY9" fmla="*/ 145143 h 1362740"/>
              <a:gd name="connsiteX0" fmla="*/ 216744 w 244594"/>
              <a:gd name="connsiteY0" fmla="*/ 145143 h 1362740"/>
              <a:gd name="connsiteX1" fmla="*/ 117937 w 244594"/>
              <a:gd name="connsiteY1" fmla="*/ 404531 h 1362740"/>
              <a:gd name="connsiteX2" fmla="*/ 202230 w 244594"/>
              <a:gd name="connsiteY2" fmla="*/ 725714 h 1362740"/>
              <a:gd name="connsiteX3" fmla="*/ 144172 w 244594"/>
              <a:gd name="connsiteY3" fmla="*/ 986971 h 1362740"/>
              <a:gd name="connsiteX4" fmla="*/ 187715 w 244594"/>
              <a:gd name="connsiteY4" fmla="*/ 1132114 h 1362740"/>
              <a:gd name="connsiteX5" fmla="*/ 202230 w 244594"/>
              <a:gd name="connsiteY5" fmla="*/ 1262743 h 1362740"/>
              <a:gd name="connsiteX6" fmla="*/ 42572 w 244594"/>
              <a:gd name="connsiteY6" fmla="*/ 1277257 h 1362740"/>
              <a:gd name="connsiteX7" fmla="*/ 13544 w 244594"/>
              <a:gd name="connsiteY7" fmla="*/ 130628 h 1362740"/>
              <a:gd name="connsiteX8" fmla="*/ 231258 w 244594"/>
              <a:gd name="connsiteY8" fmla="*/ 29028 h 1362740"/>
              <a:gd name="connsiteX9" fmla="*/ 216744 w 244594"/>
              <a:gd name="connsiteY9" fmla="*/ 145143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94" h="1362740">
                <a:moveTo>
                  <a:pt x="216744" y="145143"/>
                </a:moveTo>
                <a:cubicBezTo>
                  <a:pt x="197857" y="207727"/>
                  <a:pt x="120356" y="307769"/>
                  <a:pt x="117937" y="404531"/>
                </a:cubicBezTo>
                <a:cubicBezTo>
                  <a:pt x="115518" y="501293"/>
                  <a:pt x="197858" y="628641"/>
                  <a:pt x="202230" y="725714"/>
                </a:cubicBezTo>
                <a:cubicBezTo>
                  <a:pt x="206603" y="822787"/>
                  <a:pt x="146591" y="919238"/>
                  <a:pt x="144172" y="986971"/>
                </a:cubicBezTo>
                <a:cubicBezTo>
                  <a:pt x="141753" y="1054704"/>
                  <a:pt x="178039" y="1086152"/>
                  <a:pt x="187715" y="1132114"/>
                </a:cubicBezTo>
                <a:cubicBezTo>
                  <a:pt x="197391" y="1178076"/>
                  <a:pt x="226420" y="1238553"/>
                  <a:pt x="202230" y="1262743"/>
                </a:cubicBezTo>
                <a:cubicBezTo>
                  <a:pt x="178040" y="1286933"/>
                  <a:pt x="74020" y="1465943"/>
                  <a:pt x="42572" y="1277257"/>
                </a:cubicBezTo>
                <a:cubicBezTo>
                  <a:pt x="11124" y="1088571"/>
                  <a:pt x="-17904" y="338666"/>
                  <a:pt x="13544" y="130628"/>
                </a:cubicBezTo>
                <a:cubicBezTo>
                  <a:pt x="44992" y="-77410"/>
                  <a:pt x="202230" y="24190"/>
                  <a:pt x="231258" y="29028"/>
                </a:cubicBezTo>
                <a:cubicBezTo>
                  <a:pt x="260286" y="33866"/>
                  <a:pt x="235631" y="82559"/>
                  <a:pt x="216744" y="145143"/>
                </a:cubicBezTo>
                <a:close/>
              </a:path>
            </a:pathLst>
          </a:cu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762DDD63-4CB3-442C-9B47-DAFD506A8DAC}"/>
              </a:ext>
            </a:extLst>
          </p:cNvPr>
          <p:cNvSpPr/>
          <p:nvPr/>
        </p:nvSpPr>
        <p:spPr>
          <a:xfrm rot="5400000">
            <a:off x="9525744" y="1611244"/>
            <a:ext cx="1350291" cy="494046"/>
          </a:xfrm>
          <a:prstGeom prst="triangle">
            <a:avLst>
              <a:gd name="adj" fmla="val 49095"/>
            </a:avLst>
          </a:prstGeom>
          <a:solidFill>
            <a:srgbClr val="FFC000">
              <a:alpha val="78000"/>
            </a:srgbClr>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000"/>
          </a:p>
        </p:txBody>
      </p:sp>
      <p:grpSp>
        <p:nvGrpSpPr>
          <p:cNvPr id="169" name="Group 168">
            <a:extLst>
              <a:ext uri="{FF2B5EF4-FFF2-40B4-BE49-F238E27FC236}">
                <a16:creationId xmlns:a16="http://schemas.microsoft.com/office/drawing/2014/main" id="{1809FCC0-CD94-4E86-8C24-02237DD71628}"/>
              </a:ext>
            </a:extLst>
          </p:cNvPr>
          <p:cNvGrpSpPr/>
          <p:nvPr/>
        </p:nvGrpSpPr>
        <p:grpSpPr>
          <a:xfrm rot="10800000" flipH="1" flipV="1">
            <a:off x="5708138" y="1348891"/>
            <a:ext cx="787244" cy="952202"/>
            <a:chOff x="5959278" y="1736214"/>
            <a:chExt cx="573766" cy="482775"/>
          </a:xfrm>
        </p:grpSpPr>
        <p:sp>
          <p:nvSpPr>
            <p:cNvPr id="170" name="Freeform: Shape 42">
              <a:extLst>
                <a:ext uri="{FF2B5EF4-FFF2-40B4-BE49-F238E27FC236}">
                  <a16:creationId xmlns:a16="http://schemas.microsoft.com/office/drawing/2014/main" id="{CE42C72E-0691-4431-B272-D36BAF98BA27}"/>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42">
              <a:extLst>
                <a:ext uri="{FF2B5EF4-FFF2-40B4-BE49-F238E27FC236}">
                  <a16:creationId xmlns:a16="http://schemas.microsoft.com/office/drawing/2014/main" id="{C19B72FA-5B88-4B29-BC95-BB7A9178B310}"/>
                </a:ext>
              </a:extLst>
            </p:cNvPr>
            <p:cNvSpPr/>
            <p:nvPr/>
          </p:nvSpPr>
          <p:spPr>
            <a:xfrm rot="16200000">
              <a:off x="6235574" y="1921518"/>
              <a:ext cx="471200"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2" name="Group 171">
            <a:extLst>
              <a:ext uri="{FF2B5EF4-FFF2-40B4-BE49-F238E27FC236}">
                <a16:creationId xmlns:a16="http://schemas.microsoft.com/office/drawing/2014/main" id="{D6F3739F-0A77-4299-A6F2-635249F1B392}"/>
              </a:ext>
            </a:extLst>
          </p:cNvPr>
          <p:cNvGrpSpPr/>
          <p:nvPr/>
        </p:nvGrpSpPr>
        <p:grpSpPr>
          <a:xfrm rot="10800000" flipH="1" flipV="1">
            <a:off x="7408889" y="1369790"/>
            <a:ext cx="760883" cy="952200"/>
            <a:chOff x="5959278" y="1736214"/>
            <a:chExt cx="554553" cy="482774"/>
          </a:xfrm>
        </p:grpSpPr>
        <p:sp>
          <p:nvSpPr>
            <p:cNvPr id="173" name="Freeform: Shape 42">
              <a:extLst>
                <a:ext uri="{FF2B5EF4-FFF2-40B4-BE49-F238E27FC236}">
                  <a16:creationId xmlns:a16="http://schemas.microsoft.com/office/drawing/2014/main" id="{182714AC-C882-4BEE-83BF-64FF5EF5FB6C}"/>
                </a:ext>
              </a:extLst>
            </p:cNvPr>
            <p:cNvSpPr/>
            <p:nvPr/>
          </p:nvSpPr>
          <p:spPr>
            <a:xfrm rot="16200000">
              <a:off x="5843774" y="1851718"/>
              <a:ext cx="452141" cy="22113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711228">
                  <a:moveTo>
                    <a:pt x="0" y="0"/>
                  </a:moveTo>
                  <a:cubicBezTo>
                    <a:pt x="6398" y="198353"/>
                    <a:pt x="22919" y="359589"/>
                    <a:pt x="97722" y="446730"/>
                  </a:cubicBezTo>
                  <a:cubicBezTo>
                    <a:pt x="172525" y="533871"/>
                    <a:pt x="325503" y="498415"/>
                    <a:pt x="448819" y="522845"/>
                  </a:cubicBezTo>
                  <a:cubicBezTo>
                    <a:pt x="572135" y="547275"/>
                    <a:pt x="701853" y="628103"/>
                    <a:pt x="837618" y="593313"/>
                  </a:cubicBezTo>
                  <a:cubicBezTo>
                    <a:pt x="973383" y="558523"/>
                    <a:pt x="1140091" y="294455"/>
                    <a:pt x="1263407" y="314107"/>
                  </a:cubicBezTo>
                  <a:cubicBezTo>
                    <a:pt x="1386723" y="333759"/>
                    <a:pt x="1473976" y="710063"/>
                    <a:pt x="1577515" y="711226"/>
                  </a:cubicBezTo>
                  <a:cubicBezTo>
                    <a:pt x="1681054" y="712389"/>
                    <a:pt x="1772959" y="386110"/>
                    <a:pt x="1884641" y="321087"/>
                  </a:cubicBezTo>
                  <a:cubicBezTo>
                    <a:pt x="1996323" y="256064"/>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Freeform: Shape 42">
              <a:extLst>
                <a:ext uri="{FF2B5EF4-FFF2-40B4-BE49-F238E27FC236}">
                  <a16:creationId xmlns:a16="http://schemas.microsoft.com/office/drawing/2014/main" id="{4708D539-B036-4DAF-AE91-3F8AECE08CFF}"/>
                </a:ext>
              </a:extLst>
            </p:cNvPr>
            <p:cNvSpPr/>
            <p:nvPr/>
          </p:nvSpPr>
          <p:spPr>
            <a:xfrm rot="16200000">
              <a:off x="6213937" y="1919094"/>
              <a:ext cx="471200" cy="12858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5">
                  <a:moveTo>
                    <a:pt x="0" y="238064"/>
                  </a:moveTo>
                  <a:cubicBezTo>
                    <a:pt x="6398" y="436417"/>
                    <a:pt x="282473" y="140049"/>
                    <a:pt x="425431" y="143900"/>
                  </a:cubicBezTo>
                  <a:cubicBezTo>
                    <a:pt x="568389" y="147751"/>
                    <a:pt x="742518" y="224512"/>
                    <a:pt x="857747" y="261168"/>
                  </a:cubicBezTo>
                  <a:cubicBezTo>
                    <a:pt x="972976" y="297824"/>
                    <a:pt x="967269" y="357113"/>
                    <a:pt x="1116808" y="363838"/>
                  </a:cubicBezTo>
                  <a:cubicBezTo>
                    <a:pt x="1266347" y="370563"/>
                    <a:pt x="1684301" y="294557"/>
                    <a:pt x="1754979" y="301521"/>
                  </a:cubicBezTo>
                  <a:cubicBezTo>
                    <a:pt x="1825657" y="308485"/>
                    <a:pt x="1471474" y="395664"/>
                    <a:pt x="1540875" y="405622"/>
                  </a:cubicBezTo>
                  <a:cubicBezTo>
                    <a:pt x="1610276" y="415580"/>
                    <a:pt x="2046771" y="428008"/>
                    <a:pt x="2171387" y="361272"/>
                  </a:cubicBezTo>
                  <a:cubicBezTo>
                    <a:pt x="2296003" y="294536"/>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75" name="Group 174">
            <a:extLst>
              <a:ext uri="{FF2B5EF4-FFF2-40B4-BE49-F238E27FC236}">
                <a16:creationId xmlns:a16="http://schemas.microsoft.com/office/drawing/2014/main" id="{538A4139-6DC4-4C0D-9B6A-A6B2E05FC0E6}"/>
              </a:ext>
            </a:extLst>
          </p:cNvPr>
          <p:cNvGrpSpPr/>
          <p:nvPr/>
        </p:nvGrpSpPr>
        <p:grpSpPr>
          <a:xfrm rot="10800000" flipH="1" flipV="1">
            <a:off x="8722528" y="1385225"/>
            <a:ext cx="760886" cy="952202"/>
            <a:chOff x="5959278" y="1736214"/>
            <a:chExt cx="554555" cy="482775"/>
          </a:xfrm>
        </p:grpSpPr>
        <p:sp>
          <p:nvSpPr>
            <p:cNvPr id="196" name="Freeform: Shape 42">
              <a:extLst>
                <a:ext uri="{FF2B5EF4-FFF2-40B4-BE49-F238E27FC236}">
                  <a16:creationId xmlns:a16="http://schemas.microsoft.com/office/drawing/2014/main" id="{EE1D6A9B-814A-486C-9D8F-B0D465B17798}"/>
                </a:ext>
              </a:extLst>
            </p:cNvPr>
            <p:cNvSpPr/>
            <p:nvPr/>
          </p:nvSpPr>
          <p:spPr>
            <a:xfrm rot="16200000">
              <a:off x="5825459" y="1870033"/>
              <a:ext cx="452141" cy="1845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711228"/>
                <a:gd name="connsiteX1" fmla="*/ 97722 w 2280331"/>
                <a:gd name="connsiteY1" fmla="*/ 446730 h 711228"/>
                <a:gd name="connsiteX2" fmla="*/ 509551 w 2280331"/>
                <a:gd name="connsiteY2" fmla="*/ 300147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1228"/>
                <a:gd name="connsiteX1" fmla="*/ 97722 w 2280331"/>
                <a:gd name="connsiteY1" fmla="*/ 446730 h 711228"/>
                <a:gd name="connsiteX2" fmla="*/ 448819 w 2280331"/>
                <a:gd name="connsiteY2" fmla="*/ 522845 h 711228"/>
                <a:gd name="connsiteX3" fmla="*/ 837618 w 2280331"/>
                <a:gd name="connsiteY3" fmla="*/ 593313 h 711228"/>
                <a:gd name="connsiteX4" fmla="*/ 1263407 w 2280331"/>
                <a:gd name="connsiteY4" fmla="*/ 314107 h 711228"/>
                <a:gd name="connsiteX5" fmla="*/ 1577515 w 2280331"/>
                <a:gd name="connsiteY5" fmla="*/ 711226 h 711228"/>
                <a:gd name="connsiteX6" fmla="*/ 1884641 w 2280331"/>
                <a:gd name="connsiteY6" fmla="*/ 321087 h 711228"/>
                <a:gd name="connsiteX7" fmla="*/ 2247609 w 2280331"/>
                <a:gd name="connsiteY7" fmla="*/ 321087 h 711228"/>
                <a:gd name="connsiteX8" fmla="*/ 2240629 w 2280331"/>
                <a:gd name="connsiteY8" fmla="*/ 76782 h 711228"/>
                <a:gd name="connsiteX0" fmla="*/ 0 w 2280331"/>
                <a:gd name="connsiteY0" fmla="*/ 0 h 715724"/>
                <a:gd name="connsiteX1" fmla="*/ 97722 w 2280331"/>
                <a:gd name="connsiteY1" fmla="*/ 446730 h 715724"/>
                <a:gd name="connsiteX2" fmla="*/ 448819 w 2280331"/>
                <a:gd name="connsiteY2" fmla="*/ 522845 h 715724"/>
                <a:gd name="connsiteX3" fmla="*/ 837618 w 2280331"/>
                <a:gd name="connsiteY3" fmla="*/ 593313 h 715724"/>
                <a:gd name="connsiteX4" fmla="*/ 1202676 w 2280331"/>
                <a:gd name="connsiteY4" fmla="*/ 536804 h 715724"/>
                <a:gd name="connsiteX5" fmla="*/ 1577515 w 2280331"/>
                <a:gd name="connsiteY5" fmla="*/ 711226 h 715724"/>
                <a:gd name="connsiteX6" fmla="*/ 1884641 w 2280331"/>
                <a:gd name="connsiteY6" fmla="*/ 321087 h 715724"/>
                <a:gd name="connsiteX7" fmla="*/ 2247609 w 2280331"/>
                <a:gd name="connsiteY7" fmla="*/ 321087 h 715724"/>
                <a:gd name="connsiteX8" fmla="*/ 2240629 w 2280331"/>
                <a:gd name="connsiteY8" fmla="*/ 76782 h 715724"/>
                <a:gd name="connsiteX0" fmla="*/ 0 w 2280331"/>
                <a:gd name="connsiteY0" fmla="*/ 0 h 593417"/>
                <a:gd name="connsiteX1" fmla="*/ 97722 w 2280331"/>
                <a:gd name="connsiteY1" fmla="*/ 446730 h 593417"/>
                <a:gd name="connsiteX2" fmla="*/ 448819 w 2280331"/>
                <a:gd name="connsiteY2" fmla="*/ 522845 h 593417"/>
                <a:gd name="connsiteX3" fmla="*/ 837618 w 2280331"/>
                <a:gd name="connsiteY3" fmla="*/ 593313 h 593417"/>
                <a:gd name="connsiteX4" fmla="*/ 1202676 w 2280331"/>
                <a:gd name="connsiteY4" fmla="*/ 536804 h 593417"/>
                <a:gd name="connsiteX5" fmla="*/ 1577515 w 2280331"/>
                <a:gd name="connsiteY5" fmla="*/ 460690 h 593417"/>
                <a:gd name="connsiteX6" fmla="*/ 1884641 w 2280331"/>
                <a:gd name="connsiteY6" fmla="*/ 321087 h 593417"/>
                <a:gd name="connsiteX7" fmla="*/ 2247609 w 2280331"/>
                <a:gd name="connsiteY7" fmla="*/ 321087 h 593417"/>
                <a:gd name="connsiteX8" fmla="*/ 2240629 w 2280331"/>
                <a:gd name="connsiteY8" fmla="*/ 76782 h 5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417">
                  <a:moveTo>
                    <a:pt x="0" y="0"/>
                  </a:moveTo>
                  <a:cubicBezTo>
                    <a:pt x="6398" y="198353"/>
                    <a:pt x="22919" y="359589"/>
                    <a:pt x="97722" y="446730"/>
                  </a:cubicBezTo>
                  <a:cubicBezTo>
                    <a:pt x="172525" y="533871"/>
                    <a:pt x="325503" y="498415"/>
                    <a:pt x="448819" y="522845"/>
                  </a:cubicBezTo>
                  <a:cubicBezTo>
                    <a:pt x="572135" y="547275"/>
                    <a:pt x="711975" y="590987"/>
                    <a:pt x="837618" y="593313"/>
                  </a:cubicBezTo>
                  <a:cubicBezTo>
                    <a:pt x="963261" y="595639"/>
                    <a:pt x="1079360" y="558908"/>
                    <a:pt x="1202676" y="536804"/>
                  </a:cubicBezTo>
                  <a:cubicBezTo>
                    <a:pt x="1325992" y="514700"/>
                    <a:pt x="1463854" y="496643"/>
                    <a:pt x="1577515" y="460690"/>
                  </a:cubicBezTo>
                  <a:cubicBezTo>
                    <a:pt x="1691176" y="424737"/>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7" name="Freeform: Shape 42">
              <a:extLst>
                <a:ext uri="{FF2B5EF4-FFF2-40B4-BE49-F238E27FC236}">
                  <a16:creationId xmlns:a16="http://schemas.microsoft.com/office/drawing/2014/main" id="{1BF1F143-72EB-4FE7-A6E5-4FD93705A564}"/>
                </a:ext>
              </a:extLst>
            </p:cNvPr>
            <p:cNvSpPr/>
            <p:nvPr/>
          </p:nvSpPr>
          <p:spPr>
            <a:xfrm rot="16200000">
              <a:off x="6213939" y="1919094"/>
              <a:ext cx="471200" cy="12858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84801"/>
                <a:gd name="connsiteX1" fmla="*/ 425431 w 2530866"/>
                <a:gd name="connsiteY1" fmla="*/ 66518 h 384801"/>
                <a:gd name="connsiteX2" fmla="*/ 857747 w 2530866"/>
                <a:gd name="connsiteY2" fmla="*/ 183786 h 384801"/>
                <a:gd name="connsiteX3" fmla="*/ 1116808 w 2530866"/>
                <a:gd name="connsiteY3" fmla="*/ 286456 h 384801"/>
                <a:gd name="connsiteX4" fmla="*/ 1754979 w 2530866"/>
                <a:gd name="connsiteY4" fmla="*/ 224139 h 384801"/>
                <a:gd name="connsiteX5" fmla="*/ 1864264 w 2530866"/>
                <a:gd name="connsiteY5" fmla="*/ 383907 h 384801"/>
                <a:gd name="connsiteX6" fmla="*/ 2171387 w 2530866"/>
                <a:gd name="connsiteY6" fmla="*/ 283890 h 384801"/>
                <a:gd name="connsiteX7" fmla="*/ 2288568 w 2530866"/>
                <a:gd name="connsiteY7" fmla="*/ 178350 h 384801"/>
                <a:gd name="connsiteX8" fmla="*/ 2527379 w 2530866"/>
                <a:gd name="connsiteY8" fmla="*/ -1 h 384801"/>
                <a:gd name="connsiteX0" fmla="*/ 0 w 2530866"/>
                <a:gd name="connsiteY0" fmla="*/ 160682 h 330231"/>
                <a:gd name="connsiteX1" fmla="*/ 425431 w 2530866"/>
                <a:gd name="connsiteY1" fmla="*/ 66518 h 330231"/>
                <a:gd name="connsiteX2" fmla="*/ 857747 w 2530866"/>
                <a:gd name="connsiteY2" fmla="*/ 183786 h 330231"/>
                <a:gd name="connsiteX3" fmla="*/ 1116808 w 2530866"/>
                <a:gd name="connsiteY3" fmla="*/ 286456 h 330231"/>
                <a:gd name="connsiteX4" fmla="*/ 1754979 w 2530866"/>
                <a:gd name="connsiteY4" fmla="*/ 224139 h 330231"/>
                <a:gd name="connsiteX5" fmla="*/ 1540875 w 2530866"/>
                <a:gd name="connsiteY5" fmla="*/ 328240 h 330231"/>
                <a:gd name="connsiteX6" fmla="*/ 2171387 w 2530866"/>
                <a:gd name="connsiteY6" fmla="*/ 283890 h 330231"/>
                <a:gd name="connsiteX7" fmla="*/ 2288568 w 2530866"/>
                <a:gd name="connsiteY7" fmla="*/ 178350 h 330231"/>
                <a:gd name="connsiteX8" fmla="*/ 2527379 w 2530866"/>
                <a:gd name="connsiteY8" fmla="*/ -1 h 330231"/>
                <a:gd name="connsiteX0" fmla="*/ 0 w 2530866"/>
                <a:gd name="connsiteY0" fmla="*/ 238064 h 413565"/>
                <a:gd name="connsiteX1" fmla="*/ 425431 w 2530866"/>
                <a:gd name="connsiteY1" fmla="*/ 143900 h 413565"/>
                <a:gd name="connsiteX2" fmla="*/ 857747 w 2530866"/>
                <a:gd name="connsiteY2" fmla="*/ 261168 h 413565"/>
                <a:gd name="connsiteX3" fmla="*/ 1116808 w 2530866"/>
                <a:gd name="connsiteY3" fmla="*/ 363838 h 413565"/>
                <a:gd name="connsiteX4" fmla="*/ 1754979 w 2530866"/>
                <a:gd name="connsiteY4" fmla="*/ 301521 h 413565"/>
                <a:gd name="connsiteX5" fmla="*/ 1540875 w 2530866"/>
                <a:gd name="connsiteY5" fmla="*/ 405622 h 413565"/>
                <a:gd name="connsiteX6" fmla="*/ 2171387 w 2530866"/>
                <a:gd name="connsiteY6" fmla="*/ 361272 h 413565"/>
                <a:gd name="connsiteX7" fmla="*/ 2288569 w 2530866"/>
                <a:gd name="connsiteY7" fmla="*/ 5204 h 413565"/>
                <a:gd name="connsiteX8" fmla="*/ 2527379 w 2530866"/>
                <a:gd name="connsiteY8" fmla="*/ 77381 h 413565"/>
                <a:gd name="connsiteX0" fmla="*/ 0 w 2530866"/>
                <a:gd name="connsiteY0" fmla="*/ 238064 h 413567"/>
                <a:gd name="connsiteX1" fmla="*/ 425431 w 2530866"/>
                <a:gd name="connsiteY1" fmla="*/ 143900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 name="connsiteX0" fmla="*/ 0 w 2530866"/>
                <a:gd name="connsiteY0" fmla="*/ 238064 h 413567"/>
                <a:gd name="connsiteX1" fmla="*/ 425431 w 2530866"/>
                <a:gd name="connsiteY1" fmla="*/ 227416 h 413567"/>
                <a:gd name="connsiteX2" fmla="*/ 857747 w 2530866"/>
                <a:gd name="connsiteY2" fmla="*/ 261168 h 413567"/>
                <a:gd name="connsiteX3" fmla="*/ 1116808 w 2530866"/>
                <a:gd name="connsiteY3" fmla="*/ 363838 h 413567"/>
                <a:gd name="connsiteX4" fmla="*/ 1754979 w 2530866"/>
                <a:gd name="connsiteY4" fmla="*/ 301521 h 413567"/>
                <a:gd name="connsiteX5" fmla="*/ 1734903 w 2530866"/>
                <a:gd name="connsiteY5" fmla="*/ 405627 h 413567"/>
                <a:gd name="connsiteX6" fmla="*/ 2171387 w 2530866"/>
                <a:gd name="connsiteY6" fmla="*/ 361272 h 413567"/>
                <a:gd name="connsiteX7" fmla="*/ 2288569 w 2530866"/>
                <a:gd name="connsiteY7" fmla="*/ 5204 h 413567"/>
                <a:gd name="connsiteX8" fmla="*/ 2527379 w 2530866"/>
                <a:gd name="connsiteY8" fmla="*/ 77381 h 4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413567">
                  <a:moveTo>
                    <a:pt x="0" y="238064"/>
                  </a:moveTo>
                  <a:cubicBezTo>
                    <a:pt x="6398" y="436417"/>
                    <a:pt x="282473" y="223565"/>
                    <a:pt x="425431" y="227416"/>
                  </a:cubicBezTo>
                  <a:cubicBezTo>
                    <a:pt x="568389" y="231267"/>
                    <a:pt x="742518" y="238431"/>
                    <a:pt x="857747" y="261168"/>
                  </a:cubicBezTo>
                  <a:cubicBezTo>
                    <a:pt x="972976" y="283905"/>
                    <a:pt x="967269" y="357113"/>
                    <a:pt x="1116808" y="363838"/>
                  </a:cubicBezTo>
                  <a:cubicBezTo>
                    <a:pt x="1266347" y="370563"/>
                    <a:pt x="1651963" y="294556"/>
                    <a:pt x="1754979" y="301521"/>
                  </a:cubicBezTo>
                  <a:cubicBezTo>
                    <a:pt x="1857995" y="308486"/>
                    <a:pt x="1665502" y="395669"/>
                    <a:pt x="1734903" y="405627"/>
                  </a:cubicBezTo>
                  <a:cubicBezTo>
                    <a:pt x="1804304" y="415585"/>
                    <a:pt x="2079109" y="428009"/>
                    <a:pt x="2171387" y="361272"/>
                  </a:cubicBezTo>
                  <a:cubicBezTo>
                    <a:pt x="2263665" y="294535"/>
                    <a:pt x="2229238" y="45922"/>
                    <a:pt x="2288569" y="5204"/>
                  </a:cubicBezTo>
                  <a:cubicBezTo>
                    <a:pt x="2347900" y="-35514"/>
                    <a:pt x="2560534" y="179174"/>
                    <a:pt x="2527379" y="7738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78" name="TextBox 177">
            <a:extLst>
              <a:ext uri="{FF2B5EF4-FFF2-40B4-BE49-F238E27FC236}">
                <a16:creationId xmlns:a16="http://schemas.microsoft.com/office/drawing/2014/main" id="{C63B2F50-7443-4065-A75A-ADA168D236F1}"/>
              </a:ext>
            </a:extLst>
          </p:cNvPr>
          <p:cNvSpPr txBox="1"/>
          <p:nvPr/>
        </p:nvSpPr>
        <p:spPr>
          <a:xfrm>
            <a:off x="3342599" y="843173"/>
            <a:ext cx="1752929" cy="338554"/>
          </a:xfrm>
          <a:prstGeom prst="rect">
            <a:avLst/>
          </a:prstGeom>
          <a:noFill/>
        </p:spPr>
        <p:txBody>
          <a:bodyPr wrap="square" rtlCol="1">
            <a:spAutoFit/>
          </a:bodyPr>
          <a:lstStyle/>
          <a:p>
            <a:r>
              <a:rPr lang="en-US" sz="1600" b="1" dirty="0">
                <a:solidFill>
                  <a:srgbClr val="FFC000"/>
                </a:solidFill>
                <a:latin typeface="+mn-lt"/>
              </a:rPr>
              <a:t>From laser</a:t>
            </a:r>
          </a:p>
        </p:txBody>
      </p:sp>
      <p:sp>
        <p:nvSpPr>
          <p:cNvPr id="179" name="Title 1">
            <a:extLst>
              <a:ext uri="{FF2B5EF4-FFF2-40B4-BE49-F238E27FC236}">
                <a16:creationId xmlns:a16="http://schemas.microsoft.com/office/drawing/2014/main" id="{1CE91DA3-3E93-56DB-1D4D-732884102F9A}"/>
              </a:ext>
            </a:extLst>
          </p:cNvPr>
          <p:cNvSpPr txBox="1">
            <a:spLocks/>
          </p:cNvSpPr>
          <p:nvPr/>
        </p:nvSpPr>
        <p:spPr>
          <a:xfrm>
            <a:off x="0" y="4"/>
            <a:ext cx="12192000" cy="69447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Results</a:t>
            </a:r>
          </a:p>
        </p:txBody>
      </p:sp>
      <p:grpSp>
        <p:nvGrpSpPr>
          <p:cNvPr id="182" name="Group 181">
            <a:extLst>
              <a:ext uri="{FF2B5EF4-FFF2-40B4-BE49-F238E27FC236}">
                <a16:creationId xmlns:a16="http://schemas.microsoft.com/office/drawing/2014/main" id="{0784BE19-261D-6AEC-819F-DB9B96A45C0B}"/>
              </a:ext>
            </a:extLst>
          </p:cNvPr>
          <p:cNvGrpSpPr/>
          <p:nvPr/>
        </p:nvGrpSpPr>
        <p:grpSpPr>
          <a:xfrm>
            <a:off x="10834770" y="1220650"/>
            <a:ext cx="1354729" cy="1674426"/>
            <a:chOff x="10834770" y="1220650"/>
            <a:chExt cx="1354729" cy="1674426"/>
          </a:xfrm>
        </p:grpSpPr>
        <p:sp>
          <p:nvSpPr>
            <p:cNvPr id="202" name="TextBox 201">
              <a:extLst>
                <a:ext uri="{FF2B5EF4-FFF2-40B4-BE49-F238E27FC236}">
                  <a16:creationId xmlns:a16="http://schemas.microsoft.com/office/drawing/2014/main" id="{5EC7B89E-EF75-7218-D9B3-05F13D82BA86}"/>
                </a:ext>
              </a:extLst>
            </p:cNvPr>
            <p:cNvSpPr txBox="1"/>
            <p:nvPr/>
          </p:nvSpPr>
          <p:spPr>
            <a:xfrm>
              <a:off x="10834770" y="2310301"/>
              <a:ext cx="1354729" cy="584775"/>
            </a:xfrm>
            <a:prstGeom prst="rect">
              <a:avLst/>
            </a:prstGeom>
            <a:noFill/>
          </p:spPr>
          <p:txBody>
            <a:bodyPr wrap="square" rtlCol="1">
              <a:spAutoFit/>
            </a:bodyPr>
            <a:lstStyle/>
            <a:p>
              <a:pPr algn="ctr"/>
              <a:r>
                <a:rPr lang="en-US" sz="1600" b="1" dirty="0">
                  <a:solidFill>
                    <a:srgbClr val="FFFF99"/>
                  </a:solidFill>
                  <a:latin typeface="+mn-lt"/>
                </a:rPr>
                <a:t>Validation Camera</a:t>
              </a:r>
            </a:p>
          </p:txBody>
        </p:sp>
        <p:grpSp>
          <p:nvGrpSpPr>
            <p:cNvPr id="203" name="Group 202">
              <a:extLst>
                <a:ext uri="{FF2B5EF4-FFF2-40B4-BE49-F238E27FC236}">
                  <a16:creationId xmlns:a16="http://schemas.microsoft.com/office/drawing/2014/main" id="{0D28617C-27D0-3D12-DCF4-ADD7E800EAE7}"/>
                </a:ext>
              </a:extLst>
            </p:cNvPr>
            <p:cNvGrpSpPr/>
            <p:nvPr/>
          </p:nvGrpSpPr>
          <p:grpSpPr>
            <a:xfrm>
              <a:off x="11023600" y="1220650"/>
              <a:ext cx="953560" cy="1098057"/>
              <a:chOff x="821515" y="2506101"/>
              <a:chExt cx="647334" cy="455371"/>
            </a:xfrm>
            <a:solidFill>
              <a:schemeClr val="bg1">
                <a:lumMod val="50000"/>
              </a:schemeClr>
            </a:solidFill>
          </p:grpSpPr>
          <p:sp>
            <p:nvSpPr>
              <p:cNvPr id="204" name="Rectangle 203">
                <a:extLst>
                  <a:ext uri="{FF2B5EF4-FFF2-40B4-BE49-F238E27FC236}">
                    <a16:creationId xmlns:a16="http://schemas.microsoft.com/office/drawing/2014/main" id="{F77CB10A-BCE0-F0B3-6DF2-E82E4B4781CB}"/>
                  </a:ext>
                </a:extLst>
              </p:cNvPr>
              <p:cNvSpPr/>
              <p:nvPr/>
            </p:nvSpPr>
            <p:spPr>
              <a:xfrm>
                <a:off x="1041251" y="2506101"/>
                <a:ext cx="427598" cy="451553"/>
              </a:xfrm>
              <a:prstGeom prst="rect">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205" name="Flowchart: Manual Operation 204">
                <a:extLst>
                  <a:ext uri="{FF2B5EF4-FFF2-40B4-BE49-F238E27FC236}">
                    <a16:creationId xmlns:a16="http://schemas.microsoft.com/office/drawing/2014/main" id="{85E960D2-3A25-A4A4-C9CC-BFDC98ABDE5F}"/>
                  </a:ext>
                </a:extLst>
              </p:cNvPr>
              <p:cNvSpPr/>
              <p:nvPr/>
            </p:nvSpPr>
            <p:spPr>
              <a:xfrm rot="16200000">
                <a:off x="720491" y="2640713"/>
                <a:ext cx="421783" cy="219735"/>
              </a:xfrm>
              <a:prstGeom prst="flowChartManualOperation">
                <a:avLst/>
              </a:prstGeom>
              <a:grp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grpSp>
      <p:grpSp>
        <p:nvGrpSpPr>
          <p:cNvPr id="49" name="Group 48">
            <a:extLst>
              <a:ext uri="{FF2B5EF4-FFF2-40B4-BE49-F238E27FC236}">
                <a16:creationId xmlns:a16="http://schemas.microsoft.com/office/drawing/2014/main" id="{3F111C3E-6D5E-404A-91B3-EC702DA01D9B}"/>
              </a:ext>
            </a:extLst>
          </p:cNvPr>
          <p:cNvGrpSpPr/>
          <p:nvPr/>
        </p:nvGrpSpPr>
        <p:grpSpPr>
          <a:xfrm rot="16200000" flipH="1">
            <a:off x="5713547" y="4810303"/>
            <a:ext cx="953560" cy="1088850"/>
            <a:chOff x="821515" y="2506101"/>
            <a:chExt cx="647334" cy="451553"/>
          </a:xfrm>
          <a:solidFill>
            <a:schemeClr val="bg1">
              <a:lumMod val="50000"/>
            </a:schemeClr>
          </a:solidFill>
        </p:grpSpPr>
        <p:sp>
          <p:nvSpPr>
            <p:cNvPr id="50" name="Rectangle 49">
              <a:extLst>
                <a:ext uri="{FF2B5EF4-FFF2-40B4-BE49-F238E27FC236}">
                  <a16:creationId xmlns:a16="http://schemas.microsoft.com/office/drawing/2014/main" id="{EFF52040-BEE5-488E-9B19-5C05CA363687}"/>
                </a:ext>
              </a:extLst>
            </p:cNvPr>
            <p:cNvSpPr/>
            <p:nvPr/>
          </p:nvSpPr>
          <p:spPr>
            <a:xfrm>
              <a:off x="1041251" y="2506101"/>
              <a:ext cx="427598" cy="45155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sp>
          <p:nvSpPr>
            <p:cNvPr id="51" name="Flowchart: Manual Operation 50">
              <a:extLst>
                <a:ext uri="{FF2B5EF4-FFF2-40B4-BE49-F238E27FC236}">
                  <a16:creationId xmlns:a16="http://schemas.microsoft.com/office/drawing/2014/main" id="{86B803DA-19E2-4A3A-A227-4A1282352503}"/>
                </a:ext>
              </a:extLst>
            </p:cNvPr>
            <p:cNvSpPr/>
            <p:nvPr/>
          </p:nvSpPr>
          <p:spPr>
            <a:xfrm rot="16200000">
              <a:off x="720491" y="2617013"/>
              <a:ext cx="421783" cy="219735"/>
            </a:xfrm>
            <a:prstGeom prst="flowChartManualOperati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b="1"/>
            </a:p>
          </p:txBody>
        </p:sp>
      </p:grpSp>
      <p:sp>
        <p:nvSpPr>
          <p:cNvPr id="56" name="TextBox 55">
            <a:extLst>
              <a:ext uri="{FF2B5EF4-FFF2-40B4-BE49-F238E27FC236}">
                <a16:creationId xmlns:a16="http://schemas.microsoft.com/office/drawing/2014/main" id="{C8458B5A-239A-4F50-B165-7BBC2C609808}"/>
              </a:ext>
            </a:extLst>
          </p:cNvPr>
          <p:cNvSpPr txBox="1"/>
          <p:nvPr/>
        </p:nvSpPr>
        <p:spPr>
          <a:xfrm>
            <a:off x="5467170" y="5900429"/>
            <a:ext cx="1354729" cy="584775"/>
          </a:xfrm>
          <a:prstGeom prst="rect">
            <a:avLst/>
          </a:prstGeom>
          <a:noFill/>
        </p:spPr>
        <p:txBody>
          <a:bodyPr wrap="square" rtlCol="1">
            <a:spAutoFit/>
          </a:bodyPr>
          <a:lstStyle/>
          <a:p>
            <a:pPr algn="ctr"/>
            <a:r>
              <a:rPr lang="en-US" sz="1600" dirty="0">
                <a:solidFill>
                  <a:schemeClr val="bg1"/>
                </a:solidFill>
                <a:latin typeface="+mn-lt"/>
              </a:rPr>
              <a:t>Main system Camera</a:t>
            </a:r>
          </a:p>
        </p:txBody>
      </p:sp>
      <p:sp>
        <p:nvSpPr>
          <p:cNvPr id="217" name="Freeform: Shape 42">
            <a:extLst>
              <a:ext uri="{FF2B5EF4-FFF2-40B4-BE49-F238E27FC236}">
                <a16:creationId xmlns:a16="http://schemas.microsoft.com/office/drawing/2014/main" id="{8E8A70F8-5D89-BE72-6C49-BE6079A97EDC}"/>
              </a:ext>
            </a:extLst>
          </p:cNvPr>
          <p:cNvSpPr/>
          <p:nvPr/>
        </p:nvSpPr>
        <p:spPr>
          <a:xfrm rot="10800000" flipH="1" flipV="1">
            <a:off x="5799225" y="3648985"/>
            <a:ext cx="891781" cy="3224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8" name="Freeform: Shape 42">
            <a:extLst>
              <a:ext uri="{FF2B5EF4-FFF2-40B4-BE49-F238E27FC236}">
                <a16:creationId xmlns:a16="http://schemas.microsoft.com/office/drawing/2014/main" id="{FE5F15D2-06C5-97C5-E88D-1D9ACFA4F120}"/>
              </a:ext>
            </a:extLst>
          </p:cNvPr>
          <p:cNvSpPr/>
          <p:nvPr/>
        </p:nvSpPr>
        <p:spPr>
          <a:xfrm rot="10800000" flipH="1" flipV="1">
            <a:off x="5770478" y="4235409"/>
            <a:ext cx="929372" cy="21631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tangle 25">
            <a:extLst>
              <a:ext uri="{FF2B5EF4-FFF2-40B4-BE49-F238E27FC236}">
                <a16:creationId xmlns:a16="http://schemas.microsoft.com/office/drawing/2014/main" id="{5D45D1E7-ACF2-057E-49EE-A13440721C42}"/>
              </a:ext>
            </a:extLst>
          </p:cNvPr>
          <p:cNvSpPr/>
          <p:nvPr/>
        </p:nvSpPr>
        <p:spPr>
          <a:xfrm>
            <a:off x="10834770" y="934475"/>
            <a:ext cx="91287" cy="1986852"/>
          </a:xfrm>
          <a:prstGeom prst="rect">
            <a:avLst/>
          </a:prstGeom>
          <a:pattFill prst="wdUpDiag">
            <a:fgClr>
              <a:srgbClr val="FF0000"/>
            </a:fgClr>
            <a:bgClr>
              <a:schemeClr val="tx1"/>
            </a:bgClr>
          </a:patt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0CA9B34-6B1C-7ABB-0E79-5E770FA979C8}"/>
              </a:ext>
            </a:extLst>
          </p:cNvPr>
          <p:cNvSpPr txBox="1"/>
          <p:nvPr/>
        </p:nvSpPr>
        <p:spPr>
          <a:xfrm rot="16200000">
            <a:off x="10049877" y="3277085"/>
            <a:ext cx="1854006" cy="646331"/>
          </a:xfrm>
          <a:prstGeom prst="rect">
            <a:avLst/>
          </a:prstGeom>
          <a:noFill/>
        </p:spPr>
        <p:txBody>
          <a:bodyPr wrap="square" rtlCol="0">
            <a:spAutoFit/>
          </a:bodyPr>
          <a:lstStyle/>
          <a:p>
            <a:r>
              <a:rPr lang="en-US" b="1" dirty="0">
                <a:solidFill>
                  <a:srgbClr val="FF0000"/>
                </a:solidFill>
                <a:latin typeface="+mn-lt"/>
              </a:rPr>
              <a:t>Filter emission wavelength</a:t>
            </a:r>
          </a:p>
        </p:txBody>
      </p:sp>
      <p:sp>
        <p:nvSpPr>
          <p:cNvPr id="125" name="Rectangle 124">
            <a:extLst>
              <a:ext uri="{FF2B5EF4-FFF2-40B4-BE49-F238E27FC236}">
                <a16:creationId xmlns:a16="http://schemas.microsoft.com/office/drawing/2014/main" id="{04FACB88-9B32-304C-8110-CD468591C0EE}"/>
              </a:ext>
            </a:extLst>
          </p:cNvPr>
          <p:cNvSpPr/>
          <p:nvPr/>
        </p:nvSpPr>
        <p:spPr>
          <a:xfrm>
            <a:off x="270008" y="4747022"/>
            <a:ext cx="4095499" cy="1843024"/>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5236E5E3-4CED-D03A-BC13-484A75DFB794}"/>
              </a:ext>
            </a:extLst>
          </p:cNvPr>
          <p:cNvGrpSpPr/>
          <p:nvPr/>
        </p:nvGrpSpPr>
        <p:grpSpPr>
          <a:xfrm>
            <a:off x="680469" y="5036753"/>
            <a:ext cx="3459634" cy="1514406"/>
            <a:chOff x="680469" y="5036753"/>
            <a:chExt cx="3459634" cy="1514406"/>
          </a:xfrm>
        </p:grpSpPr>
        <p:graphicFrame>
          <p:nvGraphicFramePr>
            <p:cNvPr id="128" name="Object 127">
              <a:extLst>
                <a:ext uri="{FF2B5EF4-FFF2-40B4-BE49-F238E27FC236}">
                  <a16:creationId xmlns:a16="http://schemas.microsoft.com/office/drawing/2014/main" id="{8288C7E5-7149-ACDE-5866-36A8BC27EDE4}"/>
                </a:ext>
              </a:extLst>
            </p:cNvPr>
            <p:cNvGraphicFramePr>
              <a:graphicFrameLocks noChangeAspect="1"/>
            </p:cNvGraphicFramePr>
            <p:nvPr>
              <p:extLst>
                <p:ext uri="{D42A27DB-BD31-4B8C-83A1-F6EECF244321}">
                  <p14:modId xmlns:p14="http://schemas.microsoft.com/office/powerpoint/2010/main" val="1341324608"/>
                </p:ext>
              </p:extLst>
            </p:nvPr>
          </p:nvGraphicFramePr>
          <p:xfrm>
            <a:off x="2951383" y="5036753"/>
            <a:ext cx="1188720" cy="1188720"/>
          </p:xfrm>
          <a:graphic>
            <a:graphicData uri="http://schemas.openxmlformats.org/presentationml/2006/ole">
              <mc:AlternateContent xmlns:mc="http://schemas.openxmlformats.org/markup-compatibility/2006">
                <mc:Choice xmlns:v="urn:schemas-microsoft-com:vml" Requires="v">
                  <p:oleObj name="Acrobat Document" r:id="rId4" imgW="1072981" imgH="1072793" progId="Acrobat.Document.2015">
                    <p:embed/>
                  </p:oleObj>
                </mc:Choice>
                <mc:Fallback>
                  <p:oleObj name="Acrobat Document" r:id="rId4" imgW="1072981" imgH="1072793" progId="Acrobat.Document.2015">
                    <p:embed/>
                    <p:pic>
                      <p:nvPicPr>
                        <p:cNvPr id="163" name="Object 162">
                          <a:extLst>
                            <a:ext uri="{FF2B5EF4-FFF2-40B4-BE49-F238E27FC236}">
                              <a16:creationId xmlns:a16="http://schemas.microsoft.com/office/drawing/2014/main" id="{6A9BD858-8BE9-D9D5-C11B-446F6667D2EB}"/>
                            </a:ext>
                          </a:extLst>
                        </p:cNvPr>
                        <p:cNvPicPr/>
                        <p:nvPr/>
                      </p:nvPicPr>
                      <p:blipFill>
                        <a:blip r:embed="rId5"/>
                        <a:stretch>
                          <a:fillRect/>
                        </a:stretch>
                      </p:blipFill>
                      <p:spPr>
                        <a:xfrm>
                          <a:off x="2951383" y="5036753"/>
                          <a:ext cx="1188720" cy="1188720"/>
                        </a:xfrm>
                        <a:prstGeom prst="rect">
                          <a:avLst/>
                        </a:prstGeom>
                      </p:spPr>
                    </p:pic>
                  </p:oleObj>
                </mc:Fallback>
              </mc:AlternateContent>
            </a:graphicData>
          </a:graphic>
        </p:graphicFrame>
        <p:sp>
          <p:nvSpPr>
            <p:cNvPr id="130" name="TextBox 129">
              <a:extLst>
                <a:ext uri="{FF2B5EF4-FFF2-40B4-BE49-F238E27FC236}">
                  <a16:creationId xmlns:a16="http://schemas.microsoft.com/office/drawing/2014/main" id="{172C83E5-6265-1059-DAC3-12CE2945B9CD}"/>
                </a:ext>
              </a:extLst>
            </p:cNvPr>
            <p:cNvSpPr txBox="1"/>
            <p:nvPr/>
          </p:nvSpPr>
          <p:spPr>
            <a:xfrm>
              <a:off x="1058249" y="6181827"/>
              <a:ext cx="2047932" cy="369332"/>
            </a:xfrm>
            <a:prstGeom prst="rect">
              <a:avLst/>
            </a:prstGeom>
            <a:noFill/>
          </p:spPr>
          <p:txBody>
            <a:bodyPr wrap="square" rtlCol="0">
              <a:spAutoFit/>
            </a:bodyPr>
            <a:lstStyle/>
            <a:p>
              <a:r>
                <a:rPr lang="en-US" b="1" dirty="0">
                  <a:solidFill>
                    <a:schemeClr val="bg1"/>
                  </a:solidFill>
                  <a:latin typeface="+mn-lt"/>
                </a:rPr>
                <a:t>initialization</a:t>
              </a:r>
            </a:p>
          </p:txBody>
        </p:sp>
        <p:sp>
          <p:nvSpPr>
            <p:cNvPr id="131" name="TextBox 130">
              <a:extLst>
                <a:ext uri="{FF2B5EF4-FFF2-40B4-BE49-F238E27FC236}">
                  <a16:creationId xmlns:a16="http://schemas.microsoft.com/office/drawing/2014/main" id="{4DD2B2D9-7593-9527-E19B-DD76E3DD7D36}"/>
                </a:ext>
              </a:extLst>
            </p:cNvPr>
            <p:cNvSpPr txBox="1"/>
            <p:nvPr/>
          </p:nvSpPr>
          <p:spPr>
            <a:xfrm>
              <a:off x="3164961" y="6181827"/>
              <a:ext cx="761564" cy="369332"/>
            </a:xfrm>
            <a:prstGeom prst="rect">
              <a:avLst/>
            </a:prstGeom>
            <a:noFill/>
          </p:spPr>
          <p:txBody>
            <a:bodyPr wrap="square" rtlCol="0">
              <a:spAutoFit/>
            </a:bodyPr>
            <a:lstStyle/>
            <a:p>
              <a:pPr algn="ctr"/>
              <a:r>
                <a:rPr lang="en-US" b="1" dirty="0" err="1">
                  <a:solidFill>
                    <a:schemeClr val="bg1"/>
                  </a:solidFill>
                  <a:latin typeface="+mn-lt"/>
                </a:rPr>
                <a:t>Itr</a:t>
              </a:r>
              <a:r>
                <a:rPr lang="en-US" b="1" dirty="0">
                  <a:solidFill>
                    <a:schemeClr val="bg1"/>
                  </a:solidFill>
                  <a:latin typeface="+mn-lt"/>
                </a:rPr>
                <a:t> 4</a:t>
              </a:r>
            </a:p>
          </p:txBody>
        </p:sp>
        <p:sp>
          <p:nvSpPr>
            <p:cNvPr id="132" name="TextBox 131">
              <a:extLst>
                <a:ext uri="{FF2B5EF4-FFF2-40B4-BE49-F238E27FC236}">
                  <a16:creationId xmlns:a16="http://schemas.microsoft.com/office/drawing/2014/main" id="{9312F65C-A385-60D8-011D-D89E699DEF19}"/>
                </a:ext>
              </a:extLst>
            </p:cNvPr>
            <p:cNvSpPr txBox="1"/>
            <p:nvPr/>
          </p:nvSpPr>
          <p:spPr>
            <a:xfrm rot="16200000">
              <a:off x="270775" y="5480557"/>
              <a:ext cx="1188720" cy="369332"/>
            </a:xfrm>
            <a:prstGeom prst="rect">
              <a:avLst/>
            </a:prstGeom>
            <a:noFill/>
          </p:spPr>
          <p:txBody>
            <a:bodyPr wrap="square" rtlCol="0">
              <a:spAutoFit/>
            </a:bodyPr>
            <a:lstStyle/>
            <a:p>
              <a:pPr algn="ctr"/>
              <a:r>
                <a:rPr lang="en-US" b="1" dirty="0">
                  <a:solidFill>
                    <a:schemeClr val="bg1"/>
                  </a:solidFill>
                  <a:latin typeface="+mn-lt"/>
                </a:rPr>
                <a:t>Excitation</a:t>
              </a:r>
            </a:p>
          </p:txBody>
        </p:sp>
        <p:sp>
          <p:nvSpPr>
            <p:cNvPr id="133" name="TextBox 132">
              <a:extLst>
                <a:ext uri="{FF2B5EF4-FFF2-40B4-BE49-F238E27FC236}">
                  <a16:creationId xmlns:a16="http://schemas.microsoft.com/office/drawing/2014/main" id="{84311464-A3C4-03AC-93D3-BAE4346FC974}"/>
                </a:ext>
              </a:extLst>
            </p:cNvPr>
            <p:cNvSpPr txBox="1"/>
            <p:nvPr/>
          </p:nvSpPr>
          <p:spPr>
            <a:xfrm>
              <a:off x="2228949" y="5407127"/>
              <a:ext cx="761564" cy="369332"/>
            </a:xfrm>
            <a:prstGeom prst="rect">
              <a:avLst/>
            </a:prstGeom>
            <a:noFill/>
          </p:spPr>
          <p:txBody>
            <a:bodyPr wrap="square" rtlCol="0">
              <a:spAutoFit/>
            </a:bodyPr>
            <a:lstStyle/>
            <a:p>
              <a:pPr algn="ctr"/>
              <a:r>
                <a:rPr lang="en-US" b="1" dirty="0">
                  <a:solidFill>
                    <a:schemeClr val="bg1"/>
                  </a:solidFill>
                  <a:latin typeface="+mn-lt"/>
                </a:rPr>
                <a:t>.  .  .</a:t>
              </a:r>
            </a:p>
          </p:txBody>
        </p:sp>
      </p:grpSp>
      <p:sp>
        <p:nvSpPr>
          <p:cNvPr id="141" name="TextBox 140">
            <a:extLst>
              <a:ext uri="{FF2B5EF4-FFF2-40B4-BE49-F238E27FC236}">
                <a16:creationId xmlns:a16="http://schemas.microsoft.com/office/drawing/2014/main" id="{255B0F2B-2085-8C37-491F-087E6D9351CC}"/>
              </a:ext>
            </a:extLst>
          </p:cNvPr>
          <p:cNvSpPr txBox="1"/>
          <p:nvPr/>
        </p:nvSpPr>
        <p:spPr>
          <a:xfrm rot="16200000">
            <a:off x="-570180" y="5362824"/>
            <a:ext cx="2144182" cy="369332"/>
          </a:xfrm>
          <a:prstGeom prst="rect">
            <a:avLst/>
          </a:prstGeom>
          <a:noFill/>
        </p:spPr>
        <p:txBody>
          <a:bodyPr wrap="square" rtlCol="0">
            <a:spAutoFit/>
          </a:bodyPr>
          <a:lstStyle/>
          <a:p>
            <a:r>
              <a:rPr lang="en-US" b="1" dirty="0">
                <a:solidFill>
                  <a:schemeClr val="bg1"/>
                </a:solidFill>
                <a:latin typeface="+mn-lt"/>
              </a:rPr>
              <a:t>Validation camera</a:t>
            </a:r>
          </a:p>
        </p:txBody>
      </p:sp>
      <p:graphicFrame>
        <p:nvGraphicFramePr>
          <p:cNvPr id="148" name="Object 147">
            <a:extLst>
              <a:ext uri="{FF2B5EF4-FFF2-40B4-BE49-F238E27FC236}">
                <a16:creationId xmlns:a16="http://schemas.microsoft.com/office/drawing/2014/main" id="{63DA5839-08E6-E153-BBE9-76E72C9A2F53}"/>
              </a:ext>
            </a:extLst>
          </p:cNvPr>
          <p:cNvGraphicFramePr>
            <a:graphicFrameLocks noChangeAspect="1"/>
          </p:cNvGraphicFramePr>
          <p:nvPr/>
        </p:nvGraphicFramePr>
        <p:xfrm>
          <a:off x="1133198" y="5042220"/>
          <a:ext cx="1188720" cy="1184113"/>
        </p:xfrm>
        <a:graphic>
          <a:graphicData uri="http://schemas.openxmlformats.org/presentationml/2006/ole">
            <mc:AlternateContent xmlns:mc="http://schemas.openxmlformats.org/markup-compatibility/2006">
              <mc:Choice xmlns:v="urn:schemas-microsoft-com:vml" Requires="v">
                <p:oleObj name="Acrobat Document" r:id="rId6" imgW="1638247" imgH="1631879" progId="Acrobat.Document.2015">
                  <p:embed/>
                </p:oleObj>
              </mc:Choice>
              <mc:Fallback>
                <p:oleObj name="Acrobat Document" r:id="rId6" imgW="1638247" imgH="1631879" progId="Acrobat.Document.2015">
                  <p:embed/>
                  <p:pic>
                    <p:nvPicPr>
                      <p:cNvPr id="222" name="Object 221">
                        <a:extLst>
                          <a:ext uri="{FF2B5EF4-FFF2-40B4-BE49-F238E27FC236}">
                            <a16:creationId xmlns:a16="http://schemas.microsoft.com/office/drawing/2014/main" id="{DE0ADE9C-B319-2E65-1802-052796BED4E6}"/>
                          </a:ext>
                        </a:extLst>
                      </p:cNvPr>
                      <p:cNvPicPr/>
                      <p:nvPr/>
                    </p:nvPicPr>
                    <p:blipFill>
                      <a:blip r:embed="rId7"/>
                      <a:stretch>
                        <a:fillRect/>
                      </a:stretch>
                    </p:blipFill>
                    <p:spPr>
                      <a:xfrm>
                        <a:off x="1133198" y="5042220"/>
                        <a:ext cx="1188720" cy="1184113"/>
                      </a:xfrm>
                      <a:prstGeom prst="rect">
                        <a:avLst/>
                      </a:prstGeom>
                    </p:spPr>
                  </p:pic>
                </p:oleObj>
              </mc:Fallback>
            </mc:AlternateContent>
          </a:graphicData>
        </a:graphic>
      </p:graphicFrame>
      <p:sp>
        <p:nvSpPr>
          <p:cNvPr id="163" name="TextBox 162">
            <a:extLst>
              <a:ext uri="{FF2B5EF4-FFF2-40B4-BE49-F238E27FC236}">
                <a16:creationId xmlns:a16="http://schemas.microsoft.com/office/drawing/2014/main" id="{8D82AAB1-2CE9-C821-F459-A6506D8D19E1}"/>
              </a:ext>
            </a:extLst>
          </p:cNvPr>
          <p:cNvSpPr txBox="1"/>
          <p:nvPr/>
        </p:nvSpPr>
        <p:spPr>
          <a:xfrm>
            <a:off x="9499057" y="3019577"/>
            <a:ext cx="1475368" cy="369332"/>
          </a:xfrm>
          <a:prstGeom prst="rect">
            <a:avLst/>
          </a:prstGeom>
          <a:noFill/>
        </p:spPr>
        <p:txBody>
          <a:bodyPr wrap="square" rtlCol="1">
            <a:spAutoFit/>
          </a:bodyPr>
          <a:lstStyle/>
          <a:p>
            <a:pPr algn="ctr"/>
            <a:r>
              <a:rPr lang="en-US" dirty="0">
                <a:solidFill>
                  <a:srgbClr val="FFCCCC"/>
                </a:solidFill>
                <a:latin typeface="+mn-lt"/>
              </a:rPr>
              <a:t>Tissue</a:t>
            </a:r>
            <a:endParaRPr lang="he-IL" dirty="0">
              <a:solidFill>
                <a:srgbClr val="FFCCCC"/>
              </a:solidFill>
              <a:latin typeface="+mn-lt"/>
            </a:endParaRPr>
          </a:p>
        </p:txBody>
      </p:sp>
    </p:spTree>
    <p:extLst>
      <p:ext uri="{BB962C8B-B14F-4D97-AF65-F5344CB8AC3E}">
        <p14:creationId xmlns:p14="http://schemas.microsoft.com/office/powerpoint/2010/main" val="21952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ALEVIN@YFUFPHPFUVWXY5LK" val="2703"/>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0070C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heme1" id="{E6137B72-FBC3-4548-8FCD-E72BCDEC3A86}" vid="{56C6ADD2-0419-4525-AACA-3CA86DF8C00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BBDB3E3A2A4B47ABD69E85C7D0E0FF" ma:contentTypeVersion="10" ma:contentTypeDescription="Create a new document." ma:contentTypeScope="" ma:versionID="624776d1d518293781f05e4bb8b9a1cb">
  <xsd:schema xmlns:xsd="http://www.w3.org/2001/XMLSchema" xmlns:xs="http://www.w3.org/2001/XMLSchema" xmlns:p="http://schemas.microsoft.com/office/2006/metadata/properties" xmlns:ns3="9b229990-1da6-415a-80a6-c98e09b37864" xmlns:ns4="868311c9-7823-488c-91d2-302232c4cbae" targetNamespace="http://schemas.microsoft.com/office/2006/metadata/properties" ma:root="true" ma:fieldsID="7a6e61fd231e15f09f083d4b98965feb" ns3:_="" ns4:_="">
    <xsd:import namespace="9b229990-1da6-415a-80a6-c98e09b37864"/>
    <xsd:import namespace="868311c9-7823-488c-91d2-302232c4cba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229990-1da6-415a-80a6-c98e09b37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8311c9-7823-488c-91d2-302232c4cba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83AD45-D911-4756-A9BE-E6893E4FD88B}">
  <ds:schemaRefs>
    <ds:schemaRef ds:uri="http://schemas.microsoft.com/sharepoint/v3/contenttype/forms"/>
  </ds:schemaRefs>
</ds:datastoreItem>
</file>

<file path=customXml/itemProps2.xml><?xml version="1.0" encoding="utf-8"?>
<ds:datastoreItem xmlns:ds="http://schemas.openxmlformats.org/officeDocument/2006/customXml" ds:itemID="{E741BD05-C22B-4EBC-BD96-3FAD6B4F68B6}">
  <ds:schemaRefs>
    <ds:schemaRef ds:uri="868311c9-7823-488c-91d2-302232c4cbae"/>
    <ds:schemaRef ds:uri="http://purl.org/dc/terms/"/>
    <ds:schemaRef ds:uri="http://purl.org/dc/elements/1.1/"/>
    <ds:schemaRef ds:uri="9b229990-1da6-415a-80a6-c98e09b37864"/>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0CA5BC6-F0BC-4D91-8BCC-33CAE15B68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229990-1da6-415a-80a6-c98e09b37864"/>
    <ds:schemaRef ds:uri="868311c9-7823-488c-91d2-302232c4cb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283618</TotalTime>
  <Words>5389</Words>
  <Application>Microsoft Office PowerPoint</Application>
  <PresentationFormat>Widescreen</PresentationFormat>
  <Paragraphs>933</Paragraphs>
  <Slides>41</Slides>
  <Notes>41</Notes>
  <HiddenSlides>12</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8" baseType="lpstr">
      <vt:lpstr>Arial</vt:lpstr>
      <vt:lpstr>Calibri</vt:lpstr>
      <vt:lpstr>Calibri Light</vt:lpstr>
      <vt:lpstr>Cambria Math</vt:lpstr>
      <vt:lpstr>Theme1</vt:lpstr>
      <vt:lpstr>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Depth and Image  from a Single Image</dc:title>
  <dc:creator>user</dc:creator>
  <cp:lastModifiedBy>Anat Levin</cp:lastModifiedBy>
  <cp:revision>2846</cp:revision>
  <cp:lastPrinted>2022-05-10T18:25:51Z</cp:lastPrinted>
  <dcterms:created xsi:type="dcterms:W3CDTF">2007-04-17T18:08:56Z</dcterms:created>
  <dcterms:modified xsi:type="dcterms:W3CDTF">2022-07-17T19:23:03Z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0x010100AFBBDB3E3A2A4B47ABD69E85C7D0E0FF</vt:lpwstr>
  </property>
</Properties>
</file>