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704" r:id="rId2"/>
    <p:sldMasterId id="2147483716" r:id="rId3"/>
    <p:sldMasterId id="2147483729" r:id="rId4"/>
    <p:sldMasterId id="2147483742" r:id="rId5"/>
    <p:sldMasterId id="2147483754" r:id="rId6"/>
    <p:sldMasterId id="2147483767" r:id="rId7"/>
    <p:sldMasterId id="2147483779" r:id="rId8"/>
    <p:sldMasterId id="2147483792" r:id="rId9"/>
    <p:sldMasterId id="2147483804" r:id="rId10"/>
    <p:sldMasterId id="2147483817" r:id="rId11"/>
    <p:sldMasterId id="2147483830" r:id="rId12"/>
    <p:sldMasterId id="2147483843" r:id="rId13"/>
    <p:sldMasterId id="2147483845" r:id="rId14"/>
    <p:sldMasterId id="2147483857" r:id="rId15"/>
  </p:sldMasterIdLst>
  <p:notesMasterIdLst>
    <p:notesMasterId r:id="rId87"/>
  </p:notesMasterIdLst>
  <p:handoutMasterIdLst>
    <p:handoutMasterId r:id="rId88"/>
  </p:handoutMasterIdLst>
  <p:sldIdLst>
    <p:sldId id="452" r:id="rId16"/>
    <p:sldId id="470" r:id="rId17"/>
    <p:sldId id="455" r:id="rId18"/>
    <p:sldId id="323" r:id="rId19"/>
    <p:sldId id="399" r:id="rId20"/>
    <p:sldId id="410" r:id="rId21"/>
    <p:sldId id="448" r:id="rId22"/>
    <p:sldId id="425" r:id="rId23"/>
    <p:sldId id="471" r:id="rId24"/>
    <p:sldId id="424" r:id="rId25"/>
    <p:sldId id="444" r:id="rId26"/>
    <p:sldId id="427" r:id="rId27"/>
    <p:sldId id="407" r:id="rId28"/>
    <p:sldId id="408" r:id="rId29"/>
    <p:sldId id="414" r:id="rId30"/>
    <p:sldId id="415" r:id="rId31"/>
    <p:sldId id="416" r:id="rId32"/>
    <p:sldId id="417" r:id="rId33"/>
    <p:sldId id="418" r:id="rId34"/>
    <p:sldId id="419" r:id="rId35"/>
    <p:sldId id="420" r:id="rId36"/>
    <p:sldId id="421" r:id="rId37"/>
    <p:sldId id="395" r:id="rId38"/>
    <p:sldId id="396" r:id="rId39"/>
    <p:sldId id="453" r:id="rId40"/>
    <p:sldId id="454" r:id="rId41"/>
    <p:sldId id="402" r:id="rId42"/>
    <p:sldId id="450" r:id="rId43"/>
    <p:sldId id="439" r:id="rId44"/>
    <p:sldId id="440" r:id="rId45"/>
    <p:sldId id="429" r:id="rId46"/>
    <p:sldId id="442" r:id="rId47"/>
    <p:sldId id="451" r:id="rId48"/>
    <p:sldId id="443" r:id="rId49"/>
    <p:sldId id="449" r:id="rId50"/>
    <p:sldId id="390" r:id="rId51"/>
    <p:sldId id="391" r:id="rId52"/>
    <p:sldId id="392" r:id="rId53"/>
    <p:sldId id="393" r:id="rId54"/>
    <p:sldId id="433" r:id="rId55"/>
    <p:sldId id="401" r:id="rId56"/>
    <p:sldId id="403" r:id="rId57"/>
    <p:sldId id="405" r:id="rId58"/>
    <p:sldId id="423" r:id="rId59"/>
    <p:sldId id="456" r:id="rId60"/>
    <p:sldId id="457" r:id="rId61"/>
    <p:sldId id="458" r:id="rId62"/>
    <p:sldId id="459" r:id="rId63"/>
    <p:sldId id="460" r:id="rId64"/>
    <p:sldId id="461" r:id="rId65"/>
    <p:sldId id="462" r:id="rId66"/>
    <p:sldId id="463" r:id="rId67"/>
    <p:sldId id="464" r:id="rId68"/>
    <p:sldId id="472" r:id="rId69"/>
    <p:sldId id="473" r:id="rId70"/>
    <p:sldId id="474" r:id="rId71"/>
    <p:sldId id="475" r:id="rId72"/>
    <p:sldId id="476" r:id="rId73"/>
    <p:sldId id="477" r:id="rId74"/>
    <p:sldId id="478" r:id="rId75"/>
    <p:sldId id="479" r:id="rId76"/>
    <p:sldId id="480" r:id="rId77"/>
    <p:sldId id="481" r:id="rId78"/>
    <p:sldId id="482" r:id="rId79"/>
    <p:sldId id="465" r:id="rId80"/>
    <p:sldId id="466" r:id="rId81"/>
    <p:sldId id="467" r:id="rId82"/>
    <p:sldId id="468" r:id="rId83"/>
    <p:sldId id="483" r:id="rId84"/>
    <p:sldId id="484" r:id="rId85"/>
    <p:sldId id="469" r:id="rId86"/>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4605"/>
    <a:srgbClr val="D96709"/>
    <a:srgbClr val="CB6007"/>
    <a:srgbClr val="F6862A"/>
    <a:srgbClr val="F7923F"/>
    <a:srgbClr val="D66508"/>
    <a:srgbClr val="0000FF"/>
    <a:srgbClr val="0033CC"/>
    <a:srgbClr val="FF00FF"/>
    <a:srgbClr val="E56D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42" autoAdjust="0"/>
    <p:restoredTop sz="64761" autoAdjust="0"/>
  </p:normalViewPr>
  <p:slideViewPr>
    <p:cSldViewPr>
      <p:cViewPr varScale="1">
        <p:scale>
          <a:sx n="61" d="100"/>
          <a:sy n="61" d="100"/>
        </p:scale>
        <p:origin x="1614" y="7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presProps" Target="presProps.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notesMaster" Target="notesMasters/notesMaster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1.wmf"/><Relationship Id="rId1" Type="http://schemas.openxmlformats.org/officeDocument/2006/relationships/image" Target="../media/image60.wmf"/><Relationship Id="rId4" Type="http://schemas.openxmlformats.org/officeDocument/2006/relationships/image" Target="../media/image6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80.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80.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80.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6.wmf"/><Relationship Id="rId1" Type="http://schemas.openxmlformats.org/officeDocument/2006/relationships/image" Target="../media/image35.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022717" y="0"/>
            <a:ext cx="3076588" cy="512140"/>
          </a:xfrm>
          <a:prstGeom prst="rect">
            <a:avLst/>
          </a:prstGeom>
        </p:spPr>
        <p:txBody>
          <a:bodyPr vert="horz" lIns="95473" tIns="47736" rIns="95473" bIns="47736" rtlCol="1"/>
          <a:lstStyle>
            <a:lvl1pPr algn="r">
              <a:defRPr sz="1300"/>
            </a:lvl1pPr>
          </a:lstStyle>
          <a:p>
            <a:endParaRPr lang="he-IL"/>
          </a:p>
        </p:txBody>
      </p:sp>
      <p:sp>
        <p:nvSpPr>
          <p:cNvPr id="3" name="Date Placeholder 2"/>
          <p:cNvSpPr>
            <a:spLocks noGrp="1"/>
          </p:cNvSpPr>
          <p:nvPr>
            <p:ph type="dt" sz="quarter" idx="1"/>
          </p:nvPr>
        </p:nvSpPr>
        <p:spPr>
          <a:xfrm>
            <a:off x="1695" y="0"/>
            <a:ext cx="3076588" cy="512140"/>
          </a:xfrm>
          <a:prstGeom prst="rect">
            <a:avLst/>
          </a:prstGeom>
        </p:spPr>
        <p:txBody>
          <a:bodyPr vert="horz" lIns="95473" tIns="47736" rIns="95473" bIns="47736" rtlCol="1"/>
          <a:lstStyle>
            <a:lvl1pPr algn="l">
              <a:defRPr sz="1300"/>
            </a:lvl1pPr>
          </a:lstStyle>
          <a:p>
            <a:fld id="{9AD6CA92-920D-424F-872E-AF59EC2DB86C}" type="datetimeFigureOut">
              <a:rPr lang="he-IL" smtClean="0"/>
              <a:t>כ'/אלול/תשע"ה</a:t>
            </a:fld>
            <a:endParaRPr lang="he-IL"/>
          </a:p>
        </p:txBody>
      </p:sp>
      <p:sp>
        <p:nvSpPr>
          <p:cNvPr id="4" name="Footer Placeholder 3"/>
          <p:cNvSpPr>
            <a:spLocks noGrp="1"/>
          </p:cNvSpPr>
          <p:nvPr>
            <p:ph type="ftr" sz="quarter" idx="2"/>
          </p:nvPr>
        </p:nvSpPr>
        <p:spPr>
          <a:xfrm>
            <a:off x="4022717" y="9720838"/>
            <a:ext cx="3076588" cy="512139"/>
          </a:xfrm>
          <a:prstGeom prst="rect">
            <a:avLst/>
          </a:prstGeom>
        </p:spPr>
        <p:txBody>
          <a:bodyPr vert="horz" lIns="95473" tIns="47736" rIns="95473" bIns="47736" rtlCol="1" anchor="b"/>
          <a:lstStyle>
            <a:lvl1pPr algn="r">
              <a:defRPr sz="1300"/>
            </a:lvl1pPr>
          </a:lstStyle>
          <a:p>
            <a:endParaRPr lang="he-IL"/>
          </a:p>
        </p:txBody>
      </p:sp>
      <p:sp>
        <p:nvSpPr>
          <p:cNvPr id="5" name="Slide Number Placeholder 4"/>
          <p:cNvSpPr>
            <a:spLocks noGrp="1"/>
          </p:cNvSpPr>
          <p:nvPr>
            <p:ph type="sldNum" sz="quarter" idx="3"/>
          </p:nvPr>
        </p:nvSpPr>
        <p:spPr>
          <a:xfrm>
            <a:off x="1695" y="9720838"/>
            <a:ext cx="3076588" cy="512139"/>
          </a:xfrm>
          <a:prstGeom prst="rect">
            <a:avLst/>
          </a:prstGeom>
        </p:spPr>
        <p:txBody>
          <a:bodyPr vert="horz" lIns="95473" tIns="47736" rIns="95473" bIns="47736" rtlCol="1" anchor="b"/>
          <a:lstStyle>
            <a:lvl1pPr algn="l">
              <a:defRPr sz="1300"/>
            </a:lvl1pPr>
          </a:lstStyle>
          <a:p>
            <a:fld id="{F86A362B-CB4A-444E-A473-2B009757A325}" type="slidenum">
              <a:rPr lang="he-IL" smtClean="0"/>
              <a:t>‹#›</a:t>
            </a:fld>
            <a:endParaRPr lang="he-IL"/>
          </a:p>
        </p:txBody>
      </p:sp>
    </p:spTree>
    <p:extLst>
      <p:ext uri="{BB962C8B-B14F-4D97-AF65-F5344CB8AC3E}">
        <p14:creationId xmlns:p14="http://schemas.microsoft.com/office/powerpoint/2010/main" val="1780847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0" y="2"/>
            <a:ext cx="3076672" cy="511054"/>
          </a:xfrm>
          <a:prstGeom prst="rect">
            <a:avLst/>
          </a:prstGeom>
        </p:spPr>
        <p:txBody>
          <a:bodyPr vert="horz" lIns="96645" tIns="48323" rIns="96645" bIns="48323" rtlCol="0"/>
          <a:lstStyle>
            <a:lvl1pPr algn="l" fontAlgn="auto">
              <a:spcBef>
                <a:spcPts val="0"/>
              </a:spcBef>
              <a:spcAft>
                <a:spcPts val="0"/>
              </a:spcAft>
              <a:defRPr sz="1300">
                <a:latin typeface="+mn-lt"/>
                <a:cs typeface="+mn-cs"/>
              </a:defRPr>
            </a:lvl1pPr>
          </a:lstStyle>
          <a:p>
            <a:pPr>
              <a:defRPr/>
            </a:pPr>
            <a:endParaRPr lang="en-US"/>
          </a:p>
        </p:txBody>
      </p:sp>
      <p:sp>
        <p:nvSpPr>
          <p:cNvPr id="3" name="מציין מיקום של תאריך 2"/>
          <p:cNvSpPr>
            <a:spLocks noGrp="1"/>
          </p:cNvSpPr>
          <p:nvPr>
            <p:ph type="dt" idx="1"/>
          </p:nvPr>
        </p:nvSpPr>
        <p:spPr>
          <a:xfrm>
            <a:off x="4021088" y="2"/>
            <a:ext cx="3076672" cy="511054"/>
          </a:xfrm>
          <a:prstGeom prst="rect">
            <a:avLst/>
          </a:prstGeom>
        </p:spPr>
        <p:txBody>
          <a:bodyPr vert="horz" lIns="96645" tIns="48323" rIns="96645" bIns="48323" rtlCol="0"/>
          <a:lstStyle>
            <a:lvl1pPr algn="r" fontAlgn="auto">
              <a:spcBef>
                <a:spcPts val="0"/>
              </a:spcBef>
              <a:spcAft>
                <a:spcPts val="0"/>
              </a:spcAft>
              <a:defRPr sz="1300">
                <a:latin typeface="+mn-lt"/>
                <a:cs typeface="+mn-cs"/>
              </a:defRPr>
            </a:lvl1pPr>
          </a:lstStyle>
          <a:p>
            <a:pPr>
              <a:defRPr/>
            </a:pPr>
            <a:fld id="{38BA800C-9335-4501-ABCF-6CAADCED4407}" type="datetimeFigureOut">
              <a:rPr lang="en-US"/>
              <a:pPr>
                <a:defRPr/>
              </a:pPr>
              <a:t>9/4/2015</a:t>
            </a:fld>
            <a:endParaRPr lang="en-US"/>
          </a:p>
        </p:txBody>
      </p:sp>
      <p:sp>
        <p:nvSpPr>
          <p:cNvPr id="4" name="מציין מיקום של תמונת שקופית 3"/>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6645" tIns="48323" rIns="96645" bIns="48323" rtlCol="0" anchor="ctr"/>
          <a:lstStyle/>
          <a:p>
            <a:pPr lvl="0"/>
            <a:endParaRPr lang="en-US" noProof="0"/>
          </a:p>
        </p:txBody>
      </p:sp>
      <p:sp>
        <p:nvSpPr>
          <p:cNvPr id="5" name="מציין מיקום של הערות 4"/>
          <p:cNvSpPr>
            <a:spLocks noGrp="1"/>
          </p:cNvSpPr>
          <p:nvPr>
            <p:ph type="body" sz="quarter" idx="3"/>
          </p:nvPr>
        </p:nvSpPr>
        <p:spPr>
          <a:xfrm>
            <a:off x="710240" y="4861783"/>
            <a:ext cx="5678824" cy="4604560"/>
          </a:xfrm>
          <a:prstGeom prst="rect">
            <a:avLst/>
          </a:prstGeom>
        </p:spPr>
        <p:txBody>
          <a:bodyPr vert="horz" wrap="square" lIns="96645" tIns="48323" rIns="96645" bIns="48323" numCol="1" anchor="t" anchorCtr="0" compatLnSpc="1">
            <a:prstTxWarp prst="textNoShape">
              <a:avLst/>
            </a:prstTxWarp>
            <a:normAutofit/>
          </a:bodyPr>
          <a:lstStyle/>
          <a:p>
            <a:pPr lvl="0"/>
            <a:r>
              <a:rPr lang="he-IL" noProof="0" smtClean="0"/>
              <a:t>לחץ כדי לערוך סגנונות טקסט של תבנית בסיס</a:t>
            </a:r>
          </a:p>
          <a:p>
            <a:pPr lvl="1"/>
            <a:r>
              <a:rPr lang="he-IL" noProof="0" smtClean="0"/>
              <a:t>רמה שנייה</a:t>
            </a:r>
          </a:p>
          <a:p>
            <a:pPr lvl="2"/>
            <a:r>
              <a:rPr lang="he-IL" noProof="0" smtClean="0"/>
              <a:t>רמה שלישית</a:t>
            </a:r>
          </a:p>
          <a:p>
            <a:pPr lvl="3"/>
            <a:r>
              <a:rPr lang="he-IL" noProof="0" smtClean="0"/>
              <a:t>רמה רביעית</a:t>
            </a:r>
          </a:p>
          <a:p>
            <a:pPr lvl="4"/>
            <a:r>
              <a:rPr lang="he-IL" noProof="0" smtClean="0"/>
              <a:t>רמה חמישית</a:t>
            </a:r>
          </a:p>
        </p:txBody>
      </p:sp>
      <p:sp>
        <p:nvSpPr>
          <p:cNvPr id="6" name="מציין מיקום של כותרת תחתונה 5"/>
          <p:cNvSpPr>
            <a:spLocks noGrp="1"/>
          </p:cNvSpPr>
          <p:nvPr>
            <p:ph type="ftr" sz="quarter" idx="4"/>
          </p:nvPr>
        </p:nvSpPr>
        <p:spPr>
          <a:xfrm>
            <a:off x="0" y="9721868"/>
            <a:ext cx="3076672" cy="511054"/>
          </a:xfrm>
          <a:prstGeom prst="rect">
            <a:avLst/>
          </a:prstGeom>
        </p:spPr>
        <p:txBody>
          <a:bodyPr vert="horz" lIns="96645" tIns="48323" rIns="96645" bIns="48323" rtlCol="0" anchor="b"/>
          <a:lstStyle>
            <a:lvl1pPr algn="l" fontAlgn="auto">
              <a:spcBef>
                <a:spcPts val="0"/>
              </a:spcBef>
              <a:spcAft>
                <a:spcPts val="0"/>
              </a:spcAft>
              <a:defRPr sz="1300">
                <a:latin typeface="+mn-lt"/>
                <a:cs typeface="+mn-cs"/>
              </a:defRPr>
            </a:lvl1pPr>
          </a:lstStyle>
          <a:p>
            <a:pPr>
              <a:defRPr/>
            </a:pPr>
            <a:endParaRPr lang="en-US"/>
          </a:p>
        </p:txBody>
      </p:sp>
      <p:sp>
        <p:nvSpPr>
          <p:cNvPr id="7" name="מציין מיקום של מספר שקופית 6"/>
          <p:cNvSpPr>
            <a:spLocks noGrp="1"/>
          </p:cNvSpPr>
          <p:nvPr>
            <p:ph type="sldNum" sz="quarter" idx="5"/>
          </p:nvPr>
        </p:nvSpPr>
        <p:spPr>
          <a:xfrm>
            <a:off x="4021088" y="9721868"/>
            <a:ext cx="3076672" cy="511054"/>
          </a:xfrm>
          <a:prstGeom prst="rect">
            <a:avLst/>
          </a:prstGeom>
        </p:spPr>
        <p:txBody>
          <a:bodyPr vert="horz" wrap="square" lIns="96645" tIns="48323" rIns="96645" bIns="48323" numCol="1" anchor="b" anchorCtr="0" compatLnSpc="1">
            <a:prstTxWarp prst="textNoShape">
              <a:avLst/>
            </a:prstTxWarp>
          </a:bodyPr>
          <a:lstStyle>
            <a:lvl1pPr algn="r">
              <a:defRPr sz="1300" smtClean="0">
                <a:latin typeface="Calibri" pitchFamily="34" charset="0"/>
                <a:cs typeface="Arial" charset="0"/>
              </a:defRPr>
            </a:lvl1pPr>
          </a:lstStyle>
          <a:p>
            <a:pPr>
              <a:defRPr/>
            </a:pPr>
            <a:fld id="{4B3E56A0-A6FB-4B82-A647-3B7427AB23B6}" type="slidenum">
              <a:rPr lang="he-IL"/>
              <a:pPr>
                <a:defRPr/>
              </a:pPr>
              <a:t>‹#›</a:t>
            </a:fld>
            <a:endParaRPr lang="en-US"/>
          </a:p>
        </p:txBody>
      </p:sp>
    </p:spTree>
    <p:extLst>
      <p:ext uri="{BB962C8B-B14F-4D97-AF65-F5344CB8AC3E}">
        <p14:creationId xmlns:p14="http://schemas.microsoft.com/office/powerpoint/2010/main" val="3654562501"/>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Arial" charset="0"/>
      </a:defRPr>
    </a:lvl1pPr>
    <a:lvl2pPr marL="457200" algn="r" rtl="1" eaLnBrk="0" fontAlgn="base" hangingPunct="0">
      <a:spcBef>
        <a:spcPct val="30000"/>
      </a:spcBef>
      <a:spcAft>
        <a:spcPct val="0"/>
      </a:spcAft>
      <a:defRPr sz="1200" kern="1200">
        <a:solidFill>
          <a:schemeClr val="tx1"/>
        </a:solidFill>
        <a:latin typeface="+mn-lt"/>
        <a:ea typeface="+mn-ea"/>
        <a:cs typeface="Arial" charset="0"/>
      </a:defRPr>
    </a:lvl2pPr>
    <a:lvl3pPr marL="914400" algn="r" rtl="1" eaLnBrk="0" fontAlgn="base" hangingPunct="0">
      <a:spcBef>
        <a:spcPct val="30000"/>
      </a:spcBef>
      <a:spcAft>
        <a:spcPct val="0"/>
      </a:spcAft>
      <a:defRPr sz="1200" kern="1200">
        <a:solidFill>
          <a:schemeClr val="tx1"/>
        </a:solidFill>
        <a:latin typeface="+mn-lt"/>
        <a:ea typeface="+mn-ea"/>
        <a:cs typeface="Arial" charset="0"/>
      </a:defRPr>
    </a:lvl3pPr>
    <a:lvl4pPr marL="1371600" algn="r" rtl="1" eaLnBrk="0" fontAlgn="base" hangingPunct="0">
      <a:spcBef>
        <a:spcPct val="30000"/>
      </a:spcBef>
      <a:spcAft>
        <a:spcPct val="0"/>
      </a:spcAft>
      <a:defRPr sz="1200" kern="1200">
        <a:solidFill>
          <a:schemeClr val="tx1"/>
        </a:solidFill>
        <a:latin typeface="+mn-lt"/>
        <a:ea typeface="+mn-ea"/>
        <a:cs typeface="Arial" charset="0"/>
      </a:defRPr>
    </a:lvl4pPr>
    <a:lvl5pPr marL="1828800" algn="r" rtl="1"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xfrm>
            <a:off x="992188" y="768350"/>
            <a:ext cx="5116512"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mtClean="0">
                <a:cs typeface="Arial" pitchFamily="34" charset="0"/>
              </a:rPr>
              <a:t>Thank you.</a:t>
            </a:r>
          </a:p>
          <a:p>
            <a:pPr algn="l" rtl="0" eaLnBrk="1" hangingPunct="1"/>
            <a:endParaRPr lang="en-US" smtClean="0">
              <a:cs typeface="Arial" pitchFamily="34" charset="0"/>
            </a:endParaRPr>
          </a:p>
          <a:p>
            <a:pPr algn="l" rtl="0" eaLnBrk="1" hangingPunct="1"/>
            <a:r>
              <a:rPr lang="en-US" smtClean="0">
                <a:cs typeface="Arial" pitchFamily="34" charset="0"/>
              </a:rPr>
              <a:t>I will present you our work </a:t>
            </a:r>
            <a:r>
              <a:rPr lang="en-US" smtClean="0">
                <a:latin typeface="Arial" pitchFamily="34" charset="0"/>
                <a:cs typeface="Arial" pitchFamily="34" charset="0"/>
              </a:rPr>
              <a:t>–</a:t>
            </a:r>
            <a:r>
              <a:rPr lang="en-US" smtClean="0">
                <a:cs typeface="Arial" pitchFamily="34" charset="0"/>
              </a:rPr>
              <a:t> </a:t>
            </a:r>
            <a:r>
              <a:rPr lang="en-US" smtClean="0">
                <a:latin typeface="Arial" pitchFamily="34" charset="0"/>
                <a:cs typeface="Arial" pitchFamily="34" charset="0"/>
              </a:rPr>
              <a:t>“Triangulation in Random Refractive Distortions”</a:t>
            </a:r>
            <a:r>
              <a:rPr lang="en-US" smtClean="0">
                <a:cs typeface="Arial" pitchFamily="34" charset="0"/>
              </a:rPr>
              <a:t>. You can see an example of such distortions in this image.</a:t>
            </a:r>
          </a:p>
          <a:p>
            <a:pPr algn="l" rtl="0" eaLnBrk="1" hangingPunct="1"/>
            <a:endParaRPr lang="en-US" smtClean="0">
              <a:cs typeface="Arial" pitchFamily="34" charset="0"/>
            </a:endParaRPr>
          </a:p>
          <a:p>
            <a:pPr algn="l" rtl="0" eaLnBrk="1" hangingPunct="1"/>
            <a:endParaRPr lang="en-US" dirty="0" smtClean="0">
              <a:cs typeface="Arial" pitchFamily="34" charset="0"/>
            </a:endParaRPr>
          </a:p>
        </p:txBody>
      </p:sp>
    </p:spTree>
    <p:extLst>
      <p:ext uri="{BB962C8B-B14F-4D97-AF65-F5344CB8AC3E}">
        <p14:creationId xmlns:p14="http://schemas.microsoft.com/office/powerpoint/2010/main" val="1670380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xfrm>
            <a:off x="992188" y="768350"/>
            <a:ext cx="5116512"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dirty="0" smtClean="0">
                <a:cs typeface="Arial" pitchFamily="34" charset="0"/>
              </a:rPr>
              <a:t>So, our task is estimation of  object location (here the potato</a:t>
            </a:r>
            <a:r>
              <a:rPr lang="en-US" baseline="0" dirty="0" smtClean="0">
                <a:cs typeface="Arial" pitchFamily="34" charset="0"/>
              </a:rPr>
              <a:t> head)</a:t>
            </a:r>
            <a:r>
              <a:rPr lang="en-US" dirty="0" smtClean="0">
                <a:cs typeface="Arial" pitchFamily="34" charset="0"/>
              </a:rPr>
              <a:t> under random refractive distortions such in</a:t>
            </a:r>
            <a:r>
              <a:rPr lang="en-US" baseline="0" dirty="0" smtClean="0">
                <a:cs typeface="Arial" pitchFamily="34" charset="0"/>
              </a:rPr>
              <a:t> this example here.</a:t>
            </a:r>
            <a:endParaRPr lang="en-US" dirty="0" smtClean="0">
              <a:cs typeface="Arial" pitchFamily="34" charset="0"/>
            </a:endParaRPr>
          </a:p>
          <a:p>
            <a:pPr algn="l" rtl="0" eaLnBrk="1" hangingPunct="1"/>
            <a:r>
              <a:rPr lang="en-US" dirty="0" smtClean="0">
                <a:cs typeface="Arial" pitchFamily="34" charset="0"/>
              </a:rPr>
              <a:t>More specifically</a:t>
            </a:r>
            <a:r>
              <a:rPr lang="en-US" dirty="0" smtClean="0">
                <a:latin typeface="Arial" pitchFamily="34" charset="0"/>
                <a:cs typeface="Arial" pitchFamily="34" charset="0"/>
              </a:rPr>
              <a:t>…</a:t>
            </a:r>
            <a:endParaRPr lang="en-US" dirty="0" smtClean="0">
              <a:cs typeface="Arial" pitchFamily="34" charset="0"/>
            </a:endParaRPr>
          </a:p>
        </p:txBody>
      </p:sp>
    </p:spTree>
    <p:extLst>
      <p:ext uri="{BB962C8B-B14F-4D97-AF65-F5344CB8AC3E}">
        <p14:creationId xmlns:p14="http://schemas.microsoft.com/office/powerpoint/2010/main" val="1457021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cs typeface="Arial" pitchFamily="34" charset="0"/>
              </a:rPr>
              <a:t>We take a multi view approach to this task. </a:t>
            </a:r>
            <a:r>
              <a:rPr lang="en-US" baseline="0" dirty="0" smtClean="0">
                <a:cs typeface="Arial" pitchFamily="34" charset="0"/>
              </a:rPr>
              <a:t>Both cameras are underwater looking up.</a:t>
            </a:r>
            <a:endParaRPr lang="en-US" dirty="0" smtClean="0">
              <a:cs typeface="Arial" pitchFamily="34" charset="0"/>
            </a:endParaRPr>
          </a:p>
          <a:p>
            <a:pPr algn="l" rtl="0" eaLnBrk="1" hangingPunct="1"/>
            <a:r>
              <a:rPr lang="en-US" dirty="0" smtClean="0">
                <a:cs typeface="Arial" pitchFamily="34" charset="0"/>
              </a:rPr>
              <a:t>Given two views of the object, our</a:t>
            </a:r>
            <a:r>
              <a:rPr lang="en-US" baseline="0" dirty="0" smtClean="0">
                <a:cs typeface="Arial" pitchFamily="34" charset="0"/>
              </a:rPr>
              <a:t> task is triangulation to estimate the location of the object.</a:t>
            </a:r>
          </a:p>
          <a:p>
            <a:pPr algn="l" rtl="0" eaLnBrk="1" hangingPunct="1"/>
            <a:endParaRPr lang="en-US" dirty="0" smtClean="0">
              <a:cs typeface="Arial" pitchFamily="34" charset="0"/>
            </a:endParaRPr>
          </a:p>
          <a:p>
            <a:pPr algn="l" rtl="0" eaLnBrk="1" hangingPunct="1"/>
            <a:r>
              <a:rPr lang="en-US" dirty="0" smtClean="0">
                <a:cs typeface="Arial" pitchFamily="34" charset="0"/>
              </a:rPr>
              <a:t>In this presentation, I</a:t>
            </a:r>
            <a:r>
              <a:rPr lang="en-US" dirty="0" smtClean="0">
                <a:latin typeface="Arial" pitchFamily="34" charset="0"/>
                <a:cs typeface="Arial" pitchFamily="34" charset="0"/>
              </a:rPr>
              <a:t>’</a:t>
            </a:r>
            <a:r>
              <a:rPr lang="en-US" dirty="0" smtClean="0">
                <a:cs typeface="Arial" pitchFamily="34" charset="0"/>
              </a:rPr>
              <a:t>ll show you how it</a:t>
            </a:r>
            <a:r>
              <a:rPr lang="en-US" baseline="0" dirty="0" smtClean="0">
                <a:cs typeface="Arial" pitchFamily="34" charset="0"/>
              </a:rPr>
              <a:t> is done.</a:t>
            </a:r>
            <a:endParaRPr lang="en-US" dirty="0" smtClean="0">
              <a:cs typeface="Arial" pitchFamily="34" charset="0"/>
            </a:endParaRPr>
          </a:p>
          <a:p>
            <a:pPr algn="l" rtl="0" eaLnBrk="1" hangingPunct="1"/>
            <a:endParaRPr lang="en-US" dirty="0" smtClean="0">
              <a:cs typeface="Arial" pitchFamily="34" charset="0"/>
            </a:endParaRPr>
          </a:p>
        </p:txBody>
      </p:sp>
    </p:spTree>
    <p:extLst>
      <p:ext uri="{BB962C8B-B14F-4D97-AF65-F5344CB8AC3E}">
        <p14:creationId xmlns:p14="http://schemas.microsoft.com/office/powerpoint/2010/main" val="268030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dirty="0" smtClean="0">
                <a:cs typeface="Arial" pitchFamily="34" charset="0"/>
              </a:rPr>
              <a:t>Now, let</a:t>
            </a:r>
            <a:r>
              <a:rPr lang="en-US" dirty="0" smtClean="0">
                <a:latin typeface="Arial" pitchFamily="34" charset="0"/>
                <a:cs typeface="Arial" pitchFamily="34" charset="0"/>
              </a:rPr>
              <a:t>’</a:t>
            </a:r>
            <a:r>
              <a:rPr lang="en-US" dirty="0" smtClean="0">
                <a:cs typeface="Arial" pitchFamily="34" charset="0"/>
              </a:rPr>
              <a:t>s look at some of the related work.</a:t>
            </a:r>
          </a:p>
          <a:p>
            <a:pPr algn="l" rtl="0" eaLnBrk="1" hangingPunct="1"/>
            <a:endParaRPr lang="en-US" dirty="0" smtClean="0">
              <a:cs typeface="Arial" pitchFamily="34" charset="0"/>
            </a:endParaRPr>
          </a:p>
          <a:p>
            <a:pPr algn="l" rtl="0" eaLnBrk="1" hangingPunct="1"/>
            <a:r>
              <a:rPr lang="en-US" dirty="0" smtClean="0">
                <a:cs typeface="Arial" pitchFamily="34" charset="0"/>
              </a:rPr>
              <a:t>Distortions and scene reconstruction through a flat water surface have been thoroughly studied. But in our problem there is a challenge of unknown</a:t>
            </a:r>
            <a:r>
              <a:rPr lang="en-US" baseline="0" dirty="0" smtClean="0">
                <a:cs typeface="Arial" pitchFamily="34" charset="0"/>
              </a:rPr>
              <a:t> </a:t>
            </a:r>
            <a:r>
              <a:rPr lang="en-US" dirty="0" smtClean="0">
                <a:cs typeface="Arial" pitchFamily="34" charset="0"/>
              </a:rPr>
              <a:t>random dynamic distortions.</a:t>
            </a:r>
          </a:p>
          <a:p>
            <a:pPr algn="l" rtl="0" eaLnBrk="1" hangingPunct="1"/>
            <a:endParaRPr lang="en-US" dirty="0" smtClean="0">
              <a:cs typeface="Arial" pitchFamily="34" charset="0"/>
            </a:endParaRPr>
          </a:p>
          <a:p>
            <a:pPr algn="l" rtl="0" eaLnBrk="1" hangingPunct="1"/>
            <a:r>
              <a:rPr lang="en-US" dirty="0" smtClean="0">
                <a:cs typeface="Arial" pitchFamily="34" charset="0"/>
              </a:rPr>
              <a:t>There is also much work</a:t>
            </a:r>
            <a:r>
              <a:rPr lang="en-US" baseline="0" dirty="0" smtClean="0">
                <a:cs typeface="Arial" pitchFamily="34" charset="0"/>
              </a:rPr>
              <a:t> dealing with wavy water interface. There are video-based methods to “ﬂatten” monocular images taken through a wavy WAI. These methods require a large number of frames and thus used for static scenes. </a:t>
            </a:r>
          </a:p>
          <a:p>
            <a:pPr algn="l" rtl="0" eaLnBrk="1" hangingPunct="1"/>
            <a:r>
              <a:rPr lang="en-US" baseline="0" dirty="0" smtClean="0">
                <a:cs typeface="Arial" pitchFamily="34" charset="0"/>
              </a:rPr>
              <a:t>There are multi-camera methods dedicated to recovering a wavy WAI. These methods, however, often rely on a known calibration target or a structured light. They are thus not intended to triangulate unknown objects behind a WAI. </a:t>
            </a:r>
          </a:p>
          <a:p>
            <a:pPr algn="l" rtl="0" eaLnBrk="1" hangingPunct="1"/>
            <a:endParaRPr lang="en-US" baseline="0" dirty="0" smtClean="0">
              <a:cs typeface="Arial" pitchFamily="34" charset="0"/>
            </a:endParaRPr>
          </a:p>
          <a:p>
            <a:pPr algn="l" rtl="0" eaLnBrk="1" hangingPunct="1"/>
            <a:r>
              <a:rPr lang="en-US" baseline="0" dirty="0" smtClean="0">
                <a:cs typeface="Arial" pitchFamily="34" charset="0"/>
              </a:rPr>
              <a:t>Random dynamic distortions are also present when imaging  through atmospheric turbulence.</a:t>
            </a:r>
          </a:p>
          <a:p>
            <a:pPr algn="l" rtl="0" eaLnBrk="1" hangingPunct="1"/>
            <a:r>
              <a:rPr lang="en-US" baseline="0" dirty="0" smtClean="0">
                <a:cs typeface="Arial" pitchFamily="34" charset="0"/>
              </a:rPr>
              <a:t>There are works on image </a:t>
            </a:r>
            <a:r>
              <a:rPr lang="en-US" baseline="0" dirty="0" err="1" smtClean="0">
                <a:cs typeface="Arial" pitchFamily="34" charset="0"/>
              </a:rPr>
              <a:t>undistortion</a:t>
            </a:r>
            <a:r>
              <a:rPr lang="en-US" baseline="0" dirty="0" smtClean="0">
                <a:cs typeface="Arial" pitchFamily="34" charset="0"/>
              </a:rPr>
              <a:t>, motion detection and also triangulation.</a:t>
            </a:r>
          </a:p>
          <a:p>
            <a:pPr algn="l" defTabSz="914244" rtl="0" eaLnBrk="1" hangingPunct="1"/>
            <a:r>
              <a:rPr lang="en-US" baseline="0" dirty="0" smtClean="0">
                <a:cs typeface="Arial" pitchFamily="34" charset="0"/>
              </a:rPr>
              <a:t>However, the distortions there are much weaker than in WAI. </a:t>
            </a:r>
          </a:p>
          <a:p>
            <a:pPr algn="l" defTabSz="914244" rtl="0" eaLnBrk="1" hangingPunct="1"/>
            <a:endParaRPr lang="en-US" baseline="0" dirty="0" smtClean="0">
              <a:cs typeface="Arial" pitchFamily="34" charset="0"/>
            </a:endParaRPr>
          </a:p>
          <a:p>
            <a:pPr algn="l" defTabSz="914244" rtl="0" eaLnBrk="1" hangingPunct="1"/>
            <a:endParaRPr lang="en-US" baseline="0" dirty="0" smtClean="0">
              <a:cs typeface="Arial" pitchFamily="34" charset="0"/>
            </a:endParaRPr>
          </a:p>
          <a:p>
            <a:pPr algn="l" rtl="0" eaLnBrk="1" hangingPunct="1"/>
            <a:endParaRPr lang="en-US" dirty="0" smtClean="0">
              <a:cs typeface="Arial" pitchFamily="34" charset="0"/>
            </a:endParaRPr>
          </a:p>
          <a:p>
            <a:pPr algn="r" rtl="1"/>
            <a:endParaRPr lang="en-GB" dirty="0" smtClean="0"/>
          </a:p>
        </p:txBody>
      </p:sp>
    </p:spTree>
    <p:extLst>
      <p:ext uri="{BB962C8B-B14F-4D97-AF65-F5344CB8AC3E}">
        <p14:creationId xmlns:p14="http://schemas.microsoft.com/office/powerpoint/2010/main" val="2445655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14244" rtl="0"/>
            <a:r>
              <a:rPr lang="en-US" dirty="0" smtClean="0"/>
              <a:t>Now, lets</a:t>
            </a:r>
            <a:r>
              <a:rPr lang="en-US" baseline="0" dirty="0" smtClean="0"/>
              <a:t> dive into some details.</a:t>
            </a:r>
          </a:p>
          <a:p>
            <a:pPr algn="l" rtl="0"/>
            <a:endParaRPr lang="en-US" dirty="0" smtClean="0"/>
          </a:p>
          <a:p>
            <a:pPr algn="l" rtl="0"/>
            <a:r>
              <a:rPr lang="en-US" dirty="0" smtClean="0"/>
              <a:t>When the water is ﬂat, this point projects to this pixel. Lets call it </a:t>
            </a:r>
            <a:r>
              <a:rPr lang="en-US" dirty="0" err="1" smtClean="0"/>
              <a:t>x_flat</a:t>
            </a:r>
            <a:r>
              <a:rPr lang="en-US" dirty="0" smtClean="0"/>
              <a:t>.</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13</a:t>
            </a:fld>
            <a:endParaRPr lang="en-US"/>
          </a:p>
        </p:txBody>
      </p:sp>
    </p:spTree>
    <p:extLst>
      <p:ext uri="{BB962C8B-B14F-4D97-AF65-F5344CB8AC3E}">
        <p14:creationId xmlns:p14="http://schemas.microsoft.com/office/powerpoint/2010/main" val="1332564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When the water is wavy, the same point now projects to a different pixel. Lets call it x.</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14</a:t>
            </a:fld>
            <a:endParaRPr lang="en-US"/>
          </a:p>
        </p:txBody>
      </p:sp>
    </p:spTree>
    <p:extLst>
      <p:ext uri="{BB962C8B-B14F-4D97-AF65-F5344CB8AC3E}">
        <p14:creationId xmlns:p14="http://schemas.microsoft.com/office/powerpoint/2010/main" val="2489946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Lets look at the</a:t>
            </a:r>
            <a:r>
              <a:rPr lang="en-US" baseline="0" dirty="0" smtClean="0"/>
              <a:t> wavy water surface as it varies in time.</a:t>
            </a:r>
          </a:p>
          <a:p>
            <a:pPr algn="l" rtl="0"/>
            <a:r>
              <a:rPr lang="en-US" baseline="0" dirty="0" smtClean="0"/>
              <a:t>Pay attention to this surface point and its surface normal which corresponds to surface slope.</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15</a:t>
            </a:fld>
            <a:endParaRPr lang="en-US"/>
          </a:p>
        </p:txBody>
      </p:sp>
    </p:spTree>
    <p:extLst>
      <p:ext uri="{BB962C8B-B14F-4D97-AF65-F5344CB8AC3E}">
        <p14:creationId xmlns:p14="http://schemas.microsoft.com/office/powerpoint/2010/main" val="1381089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16</a:t>
            </a:fld>
            <a:endParaRPr lang="en-US"/>
          </a:p>
        </p:txBody>
      </p:sp>
    </p:spTree>
    <p:extLst>
      <p:ext uri="{BB962C8B-B14F-4D97-AF65-F5344CB8AC3E}">
        <p14:creationId xmlns:p14="http://schemas.microsoft.com/office/powerpoint/2010/main" val="4109139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17</a:t>
            </a:fld>
            <a:endParaRPr lang="en-US"/>
          </a:p>
        </p:txBody>
      </p:sp>
    </p:spTree>
    <p:extLst>
      <p:ext uri="{BB962C8B-B14F-4D97-AF65-F5344CB8AC3E}">
        <p14:creationId xmlns:p14="http://schemas.microsoft.com/office/powerpoint/2010/main" val="369984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18</a:t>
            </a:fld>
            <a:endParaRPr lang="en-US"/>
          </a:p>
        </p:txBody>
      </p:sp>
    </p:spTree>
    <p:extLst>
      <p:ext uri="{BB962C8B-B14F-4D97-AF65-F5344CB8AC3E}">
        <p14:creationId xmlns:p14="http://schemas.microsoft.com/office/powerpoint/2010/main" val="3387280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19</a:t>
            </a:fld>
            <a:endParaRPr lang="en-US"/>
          </a:p>
        </p:txBody>
      </p:sp>
    </p:spTree>
    <p:extLst>
      <p:ext uri="{BB962C8B-B14F-4D97-AF65-F5344CB8AC3E}">
        <p14:creationId xmlns:p14="http://schemas.microsoft.com/office/powerpoint/2010/main" val="352045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2969872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20</a:t>
            </a:fld>
            <a:endParaRPr lang="en-US"/>
          </a:p>
        </p:txBody>
      </p:sp>
    </p:spTree>
    <p:extLst>
      <p:ext uri="{BB962C8B-B14F-4D97-AF65-F5344CB8AC3E}">
        <p14:creationId xmlns:p14="http://schemas.microsoft.com/office/powerpoint/2010/main" val="1695188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21</a:t>
            </a:fld>
            <a:endParaRPr lang="en-US"/>
          </a:p>
        </p:txBody>
      </p:sp>
    </p:spTree>
    <p:extLst>
      <p:ext uri="{BB962C8B-B14F-4D97-AF65-F5344CB8AC3E}">
        <p14:creationId xmlns:p14="http://schemas.microsoft.com/office/powerpoint/2010/main" val="306853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Following Cox and </a:t>
            </a:r>
            <a:r>
              <a:rPr lang="en-US" dirty="0" err="1" smtClean="0"/>
              <a:t>Munk</a:t>
            </a:r>
            <a:r>
              <a:rPr lang="en-US" dirty="0" smtClean="0"/>
              <a:t> from 1954 , the WAI normal N is random in space and time and has a Gaussian distribution.</a:t>
            </a:r>
          </a:p>
          <a:p>
            <a:pPr algn="l" rtl="0"/>
            <a:r>
              <a:rPr lang="en-US" dirty="0" smtClean="0"/>
              <a:t>The variance of N depends on meteorological parameters.</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22</a:t>
            </a:fld>
            <a:endParaRPr lang="en-US"/>
          </a:p>
        </p:txBody>
      </p:sp>
    </p:spTree>
    <p:extLst>
      <p:ext uri="{BB962C8B-B14F-4D97-AF65-F5344CB8AC3E}">
        <p14:creationId xmlns:p14="http://schemas.microsoft.com/office/powerpoint/2010/main" val="2573997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aseline="0" dirty="0" smtClean="0"/>
              <a:t>Therefore, in the image plane, over time, the projection of the observed object fluctuates.</a:t>
            </a:r>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23</a:t>
            </a:fld>
            <a:endParaRPr lang="en-US"/>
          </a:p>
        </p:txBody>
      </p:sp>
    </p:spTree>
    <p:extLst>
      <p:ext uri="{BB962C8B-B14F-4D97-AF65-F5344CB8AC3E}">
        <p14:creationId xmlns:p14="http://schemas.microsoft.com/office/powerpoint/2010/main" val="3890757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Showing all the pixels where we have observed the object together, gives the following distribution. </a:t>
            </a:r>
          </a:p>
          <a:p>
            <a:pPr algn="l" rtl="0"/>
            <a:r>
              <a:rPr lang="en-US" dirty="0" smtClean="0"/>
              <a:t>By averaging these positions we obtain </a:t>
            </a:r>
            <a:r>
              <a:rPr lang="en-US" dirty="0" err="1" smtClean="0"/>
              <a:t>x_flat</a:t>
            </a:r>
            <a:r>
              <a:rPr lang="en-US" dirty="0" smtClean="0"/>
              <a:t>. </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24</a:t>
            </a:fld>
            <a:endParaRPr lang="en-US"/>
          </a:p>
        </p:txBody>
      </p:sp>
    </p:spTree>
    <p:extLst>
      <p:ext uri="{BB962C8B-B14F-4D97-AF65-F5344CB8AC3E}">
        <p14:creationId xmlns:p14="http://schemas.microsoft.com/office/powerpoint/2010/main" val="957714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p:cNvSpPr>
            <a:spLocks noGrp="1" noRot="1" noChangeAspect="1" noTextEdit="1"/>
          </p:cNvSpPr>
          <p:nvPr>
            <p:ph type="sldImg"/>
          </p:nvPr>
        </p:nvSpPr>
        <p:spPr bwMode="auto">
          <a:xfrm>
            <a:off x="1257300" y="720725"/>
            <a:ext cx="4802188" cy="3602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7" tIns="46274" rIns="92547" bIns="46274"/>
          <a:lstStyle/>
          <a:p>
            <a:r>
              <a:rPr lang="en-US" altLang="he-IL" dirty="0" smtClean="0"/>
              <a:t>In a single</a:t>
            </a:r>
            <a:r>
              <a:rPr lang="en-US" altLang="he-IL" baseline="0" dirty="0" smtClean="0"/>
              <a:t> viewpoint, </a:t>
            </a:r>
            <a:r>
              <a:rPr lang="en-US" altLang="he-IL" dirty="0" smtClean="0"/>
              <a:t>the distribution of “x” is approximately normal, given</a:t>
            </a:r>
            <a:r>
              <a:rPr lang="en-US" altLang="he-IL" baseline="0" dirty="0" smtClean="0"/>
              <a:t>  </a:t>
            </a:r>
            <a:r>
              <a:rPr lang="en-US" altLang="he-IL" dirty="0" err="1" smtClean="0"/>
              <a:t>x_flat</a:t>
            </a:r>
            <a:r>
              <a:rPr lang="en-US" altLang="he-IL" dirty="0" smtClean="0"/>
              <a:t>. </a:t>
            </a:r>
          </a:p>
          <a:p>
            <a:r>
              <a:rPr lang="en-US" altLang="he-IL" dirty="0" smtClean="0"/>
              <a:t>Red means high probability and blue low probability.</a:t>
            </a:r>
          </a:p>
          <a:p>
            <a:r>
              <a:rPr lang="en-US" altLang="he-IL" dirty="0" smtClean="0"/>
              <a:t>But, </a:t>
            </a:r>
            <a:r>
              <a:rPr lang="en-US" altLang="he-IL" dirty="0" err="1" smtClean="0"/>
              <a:t>x_flat</a:t>
            </a:r>
            <a:r>
              <a:rPr lang="en-US" altLang="he-IL" dirty="0" smtClean="0"/>
              <a:t> is un-known.</a:t>
            </a:r>
            <a:endParaRPr lang="he-IL" altLang="he-IL" dirty="0" smtClean="0"/>
          </a:p>
        </p:txBody>
      </p:sp>
      <p:sp>
        <p:nvSpPr>
          <p:cNvPr id="532484"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7" tIns="46274" rIns="92547" bIns="46274" anchor="b"/>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algn="l" rtl="0" fontAlgn="base">
              <a:spcBef>
                <a:spcPct val="0"/>
              </a:spcBef>
              <a:spcAft>
                <a:spcPct val="0"/>
              </a:spcAft>
              <a:defRPr>
                <a:solidFill>
                  <a:schemeClr val="tx1"/>
                </a:solidFill>
                <a:latin typeface="Corbel" pitchFamily="34" charset="0"/>
              </a:defRPr>
            </a:lvl6pPr>
            <a:lvl7pPr marL="2971800" indent="-228600" algn="l" rtl="0" fontAlgn="base">
              <a:spcBef>
                <a:spcPct val="0"/>
              </a:spcBef>
              <a:spcAft>
                <a:spcPct val="0"/>
              </a:spcAft>
              <a:defRPr>
                <a:solidFill>
                  <a:schemeClr val="tx1"/>
                </a:solidFill>
                <a:latin typeface="Corbel" pitchFamily="34" charset="0"/>
              </a:defRPr>
            </a:lvl7pPr>
            <a:lvl8pPr marL="3429000" indent="-228600" algn="l" rtl="0" fontAlgn="base">
              <a:spcBef>
                <a:spcPct val="0"/>
              </a:spcBef>
              <a:spcAft>
                <a:spcPct val="0"/>
              </a:spcAft>
              <a:defRPr>
                <a:solidFill>
                  <a:schemeClr val="tx1"/>
                </a:solidFill>
                <a:latin typeface="Corbel" pitchFamily="34" charset="0"/>
              </a:defRPr>
            </a:lvl8pPr>
            <a:lvl9pPr marL="3886200" indent="-228600" algn="l" rtl="0" fontAlgn="base">
              <a:spcBef>
                <a:spcPct val="0"/>
              </a:spcBef>
              <a:spcAft>
                <a:spcPct val="0"/>
              </a:spcAft>
              <a:defRPr>
                <a:solidFill>
                  <a:schemeClr val="tx1"/>
                </a:solidFill>
                <a:latin typeface="Corbel" pitchFamily="34" charset="0"/>
              </a:defRPr>
            </a:lvl9pPr>
          </a:lstStyle>
          <a:p>
            <a:pPr algn="r"/>
            <a:fld id="{53297AA3-38E9-483E-B901-BBBC9ECB838C}" type="slidenum">
              <a:rPr lang="he-IL" altLang="he-IL" sz="1200">
                <a:solidFill>
                  <a:srgbClr val="000000"/>
                </a:solidFill>
                <a:latin typeface="Calibri" pitchFamily="34" charset="0"/>
              </a:rPr>
              <a:pPr algn="r"/>
              <a:t>25</a:t>
            </a:fld>
            <a:endParaRPr lang="en-US" altLang="he-IL" sz="1200">
              <a:solidFill>
                <a:srgbClr val="000000"/>
              </a:solidFill>
              <a:latin typeface="Calibri" pitchFamily="34" charset="0"/>
            </a:endParaRPr>
          </a:p>
        </p:txBody>
      </p:sp>
    </p:spTree>
    <p:extLst>
      <p:ext uri="{BB962C8B-B14F-4D97-AF65-F5344CB8AC3E}">
        <p14:creationId xmlns:p14="http://schemas.microsoft.com/office/powerpoint/2010/main" val="200788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lide Image Placeholder 1"/>
          <p:cNvSpPr>
            <a:spLocks noGrp="1" noRot="1" noChangeAspect="1" noTextEdit="1"/>
          </p:cNvSpPr>
          <p:nvPr>
            <p:ph type="sldImg"/>
          </p:nvPr>
        </p:nvSpPr>
        <p:spPr bwMode="auto">
          <a:xfrm>
            <a:off x="1257300" y="720725"/>
            <a:ext cx="4802188" cy="3602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7" tIns="46274" rIns="92547" bIns="46274"/>
          <a:lstStyle/>
          <a:p>
            <a:r>
              <a:rPr lang="en-US" altLang="he-IL" dirty="0" smtClean="0"/>
              <a:t>We only have x.</a:t>
            </a:r>
          </a:p>
          <a:p>
            <a:r>
              <a:rPr lang="en-US" altLang="he-IL" dirty="0" smtClean="0"/>
              <a:t>So, we use </a:t>
            </a:r>
            <a:r>
              <a:rPr lang="en-US" altLang="he-IL" dirty="0" err="1" smtClean="0"/>
              <a:t>Baye’s</a:t>
            </a:r>
            <a:r>
              <a:rPr lang="en-US" altLang="he-IL" dirty="0" smtClean="0"/>
              <a:t> rule. </a:t>
            </a:r>
          </a:p>
          <a:p>
            <a:r>
              <a:rPr lang="en-US" altLang="he-IL" dirty="0" smtClean="0"/>
              <a:t>Which means that the distribution of x around </a:t>
            </a:r>
            <a:r>
              <a:rPr lang="en-US" altLang="he-IL" dirty="0" err="1" smtClean="0"/>
              <a:t>x_flat</a:t>
            </a:r>
            <a:r>
              <a:rPr lang="en-US" altLang="he-IL" dirty="0" smtClean="0"/>
              <a:t>, provides the distribution of </a:t>
            </a:r>
            <a:r>
              <a:rPr lang="en-US" altLang="he-IL" dirty="0" err="1" smtClean="0"/>
              <a:t>x_flat</a:t>
            </a:r>
            <a:r>
              <a:rPr lang="en-US" altLang="he-IL" dirty="0" smtClean="0"/>
              <a:t> around x.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he-IL" dirty="0" smtClean="0"/>
              <a:t>This means that, given a distorted pixel x, we can say that the flat pixel is somewhere in the vicinity of x, with this distribution.</a:t>
            </a:r>
            <a:endParaRPr lang="he-IL" altLang="he-IL" dirty="0" smtClean="0"/>
          </a:p>
          <a:p>
            <a:endParaRPr lang="en-US" altLang="he-IL" dirty="0" smtClean="0"/>
          </a:p>
          <a:p>
            <a:r>
              <a:rPr lang="en-US" altLang="he-IL" dirty="0" smtClean="0"/>
              <a:t>The prior of </a:t>
            </a:r>
            <a:r>
              <a:rPr lang="en-US" altLang="he-IL" dirty="0" err="1" smtClean="0"/>
              <a:t>x_flat</a:t>
            </a:r>
            <a:r>
              <a:rPr lang="en-US" altLang="he-IL" dirty="0" smtClean="0"/>
              <a:t> is set to constant since there is no preference of imaging at  any particular location.</a:t>
            </a:r>
          </a:p>
        </p:txBody>
      </p:sp>
      <p:sp>
        <p:nvSpPr>
          <p:cNvPr id="534532"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7" tIns="46274" rIns="92547" bIns="46274" anchor="b"/>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algn="l" rtl="0" fontAlgn="base">
              <a:spcBef>
                <a:spcPct val="0"/>
              </a:spcBef>
              <a:spcAft>
                <a:spcPct val="0"/>
              </a:spcAft>
              <a:defRPr>
                <a:solidFill>
                  <a:schemeClr val="tx1"/>
                </a:solidFill>
                <a:latin typeface="Corbel" pitchFamily="34" charset="0"/>
              </a:defRPr>
            </a:lvl6pPr>
            <a:lvl7pPr marL="2971800" indent="-228600" algn="l" rtl="0" fontAlgn="base">
              <a:spcBef>
                <a:spcPct val="0"/>
              </a:spcBef>
              <a:spcAft>
                <a:spcPct val="0"/>
              </a:spcAft>
              <a:defRPr>
                <a:solidFill>
                  <a:schemeClr val="tx1"/>
                </a:solidFill>
                <a:latin typeface="Corbel" pitchFamily="34" charset="0"/>
              </a:defRPr>
            </a:lvl7pPr>
            <a:lvl8pPr marL="3429000" indent="-228600" algn="l" rtl="0" fontAlgn="base">
              <a:spcBef>
                <a:spcPct val="0"/>
              </a:spcBef>
              <a:spcAft>
                <a:spcPct val="0"/>
              </a:spcAft>
              <a:defRPr>
                <a:solidFill>
                  <a:schemeClr val="tx1"/>
                </a:solidFill>
                <a:latin typeface="Corbel" pitchFamily="34" charset="0"/>
              </a:defRPr>
            </a:lvl8pPr>
            <a:lvl9pPr marL="3886200" indent="-228600" algn="l" rtl="0" fontAlgn="base">
              <a:spcBef>
                <a:spcPct val="0"/>
              </a:spcBef>
              <a:spcAft>
                <a:spcPct val="0"/>
              </a:spcAft>
              <a:defRPr>
                <a:solidFill>
                  <a:schemeClr val="tx1"/>
                </a:solidFill>
                <a:latin typeface="Corbel" pitchFamily="34" charset="0"/>
              </a:defRPr>
            </a:lvl9pPr>
          </a:lstStyle>
          <a:p>
            <a:pPr algn="r"/>
            <a:fld id="{C531D05A-C2E4-4C55-ABA5-30949271AB91}" type="slidenum">
              <a:rPr lang="he-IL" altLang="he-IL" sz="1200">
                <a:solidFill>
                  <a:srgbClr val="000000"/>
                </a:solidFill>
                <a:latin typeface="Calibri" pitchFamily="34" charset="0"/>
              </a:rPr>
              <a:pPr algn="r"/>
              <a:t>26</a:t>
            </a:fld>
            <a:endParaRPr lang="en-US" altLang="he-IL" sz="1200">
              <a:solidFill>
                <a:srgbClr val="000000"/>
              </a:solidFill>
              <a:latin typeface="Calibri" pitchFamily="34" charset="0"/>
            </a:endParaRPr>
          </a:p>
        </p:txBody>
      </p:sp>
    </p:spTree>
    <p:extLst>
      <p:ext uri="{BB962C8B-B14F-4D97-AF65-F5344CB8AC3E}">
        <p14:creationId xmlns:p14="http://schemas.microsoft.com/office/powerpoint/2010/main" val="2066170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Now,</a:t>
            </a:r>
            <a:r>
              <a:rPr lang="en-US" baseline="0" dirty="0" smtClean="0"/>
              <a:t> this is our image plane. We have only, the pixel x.</a:t>
            </a:r>
          </a:p>
          <a:p>
            <a:pPr algn="l" rtl="0"/>
            <a:r>
              <a:rPr lang="en-US" baseline="0" dirty="0" smtClean="0"/>
              <a:t>If I knew the water surface, I would back project.</a:t>
            </a:r>
          </a:p>
          <a:p>
            <a:pPr algn="l" rtl="0"/>
            <a:r>
              <a:rPr lang="en-US" baseline="0" dirty="0" smtClean="0"/>
              <a:t>BUT, I don’t know the water surface. So I do something that is probabilistic.</a:t>
            </a:r>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27</a:t>
            </a:fld>
            <a:endParaRPr lang="en-US"/>
          </a:p>
        </p:txBody>
      </p:sp>
    </p:spTree>
    <p:extLst>
      <p:ext uri="{BB962C8B-B14F-4D97-AF65-F5344CB8AC3E}">
        <p14:creationId xmlns:p14="http://schemas.microsoft.com/office/powerpoint/2010/main" val="3717255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Now,</a:t>
            </a:r>
            <a:r>
              <a:rPr lang="en-US" baseline="0" dirty="0" smtClean="0"/>
              <a:t> this is our image plane. Given, the pixel x, we know that the flat pixel is nearby with this probability. </a:t>
            </a:r>
          </a:p>
          <a:p>
            <a:pPr algn="l" rtl="0"/>
            <a:r>
              <a:rPr lang="en-US" baseline="0" dirty="0" smtClean="0"/>
              <a:t>Lets back-project all the pixels around x with matching weights.</a:t>
            </a:r>
          </a:p>
          <a:p>
            <a:pPr algn="l" rtl="0"/>
            <a:r>
              <a:rPr lang="en-US" baseline="0" dirty="0" smtClean="0"/>
              <a:t>Now we replace the unknown wavy water surface with a flat surface, there is refraction and therefore,…</a:t>
            </a:r>
          </a:p>
          <a:p>
            <a:pPr algn="l" rtl="0"/>
            <a:r>
              <a:rPr lang="en-US" baseline="0" dirty="0" smtClean="0"/>
              <a:t>Then, this cone represents the position likelihood of the object imaged at x.</a:t>
            </a:r>
          </a:p>
          <a:p>
            <a:pPr algn="l" rtl="0"/>
            <a:endParaRPr lang="en-US" baseline="0" dirty="0" smtClean="0"/>
          </a:p>
          <a:p>
            <a:pPr algn="l" rtl="0"/>
            <a:r>
              <a:rPr lang="en-US" baseline="0" dirty="0" smtClean="0"/>
              <a:t>How do we narrow the support of this likelihood?  To narrow the support, we need additional measurements so that we could multiply the likelihoods. Thus, we need these measurements to be uncorrelated.</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28</a:t>
            </a:fld>
            <a:endParaRPr lang="en-US"/>
          </a:p>
        </p:txBody>
      </p:sp>
    </p:spTree>
    <p:extLst>
      <p:ext uri="{BB962C8B-B14F-4D97-AF65-F5344CB8AC3E}">
        <p14:creationId xmlns:p14="http://schemas.microsoft.com/office/powerpoint/2010/main" val="3717255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54725" rtl="0"/>
            <a:r>
              <a:rPr lang="en-US" baseline="0" dirty="0" smtClean="0"/>
              <a:t>One way to obtain uncorrelated measurements, is to wait to collect temporal statistics.</a:t>
            </a:r>
          </a:p>
          <a:p>
            <a:pPr algn="l" rtl="0"/>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29</a:t>
            </a:fld>
            <a:endParaRPr lang="en-US"/>
          </a:p>
        </p:txBody>
      </p:sp>
    </p:spTree>
    <p:extLst>
      <p:ext uri="{BB962C8B-B14F-4D97-AF65-F5344CB8AC3E}">
        <p14:creationId xmlns:p14="http://schemas.microsoft.com/office/powerpoint/2010/main" val="159094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585782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aseline="0" dirty="0" smtClean="0"/>
              <a:t>Another efficient way, is by introducing additional views. </a:t>
            </a:r>
          </a:p>
          <a:p>
            <a:pPr algn="l" rtl="0"/>
            <a:r>
              <a:rPr lang="en-US" baseline="0" dirty="0" smtClean="0"/>
              <a:t>The byproduct of multiple views is actually triangulation.</a:t>
            </a:r>
            <a:endParaRPr lang="he-IL" dirty="0" smtClean="0"/>
          </a:p>
          <a:p>
            <a:pPr algn="l" rtl="0"/>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30</a:t>
            </a:fld>
            <a:endParaRPr lang="en-US"/>
          </a:p>
        </p:txBody>
      </p:sp>
    </p:spTree>
    <p:extLst>
      <p:ext uri="{BB962C8B-B14F-4D97-AF65-F5344CB8AC3E}">
        <p14:creationId xmlns:p14="http://schemas.microsoft.com/office/powerpoint/2010/main" val="2978889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What about correlation between views?</a:t>
            </a:r>
          </a:p>
          <a:p>
            <a:pPr algn="l" rtl="0"/>
            <a:r>
              <a:rPr lang="en-US" dirty="0" smtClean="0"/>
              <a:t>Correlation between water waves slopes at two different surface points depends</a:t>
            </a:r>
          </a:p>
          <a:p>
            <a:pPr algn="l" rtl="0"/>
            <a:r>
              <a:rPr lang="en-US" dirty="0" smtClean="0"/>
              <a:t>on the lateral distance between the points – this corresponds to the distance between views – the baseline.</a:t>
            </a:r>
          </a:p>
          <a:p>
            <a:pPr algn="l" rtl="0"/>
            <a:r>
              <a:rPr lang="en-US" dirty="0" smtClean="0"/>
              <a:t>If the baseline is signiﬁcantly shorter than the typical WAI-slope correlation length, then, distortions in the two views are mutually highly correlated, as illustrated here.  Notice</a:t>
            </a:r>
            <a:r>
              <a:rPr lang="en-US" baseline="0" dirty="0" smtClean="0"/>
              <a:t> that both cameras view through the same wave slope.</a:t>
            </a:r>
            <a:endParaRPr lang="en-US" dirty="0" smtClean="0"/>
          </a:p>
          <a:p>
            <a:pPr algn="l" rtl="0"/>
            <a:endParaRPr lang="en-US" dirty="0" smtClean="0"/>
          </a:p>
          <a:p>
            <a:pPr algn="l" rtl="0"/>
            <a:r>
              <a:rPr lang="en-US" dirty="0" smtClean="0"/>
              <a:t>As opposed to this,</a:t>
            </a:r>
            <a:r>
              <a:rPr lang="en-US" baseline="0" dirty="0" smtClean="0"/>
              <a:t> w</a:t>
            </a:r>
            <a:r>
              <a:rPr lang="en-US" dirty="0" smtClean="0"/>
              <a:t>e prefer to work in another domain, where distortions across views are uncorrelated.</a:t>
            </a:r>
          </a:p>
          <a:p>
            <a:pPr algn="l" rtl="0"/>
            <a:r>
              <a:rPr lang="en-US" dirty="0" smtClean="0"/>
              <a:t>Beyond a certain distance, we can assume that there is no correlation between the water slopes. </a:t>
            </a:r>
          </a:p>
          <a:p>
            <a:pPr algn="l" rtl="0"/>
            <a:r>
              <a:rPr lang="en-US" dirty="0" smtClean="0"/>
              <a:t>So we prefer a wider</a:t>
            </a:r>
            <a:r>
              <a:rPr lang="en-US" baseline="0" dirty="0" smtClean="0"/>
              <a:t> </a:t>
            </a:r>
            <a:r>
              <a:rPr lang="en-US" dirty="0" smtClean="0"/>
              <a:t>baseline.</a:t>
            </a:r>
          </a:p>
          <a:p>
            <a:pPr algn="l" rtl="0"/>
            <a:r>
              <a:rPr lang="en-US" dirty="0" smtClean="0"/>
              <a:t>You can see this here in the submarine illustration. Both cameras</a:t>
            </a:r>
            <a:r>
              <a:rPr lang="en-US" baseline="0" dirty="0" smtClean="0"/>
              <a:t> are viewing though significantly different shapes of the water surface.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means that any new view adds more information about the object location. </a:t>
            </a:r>
          </a:p>
          <a:p>
            <a:pPr algn="l" rtl="0"/>
            <a:endParaRPr lang="en-US" dirty="0"/>
          </a:p>
        </p:txBody>
      </p:sp>
      <p:sp>
        <p:nvSpPr>
          <p:cNvPr id="4" name="Slide Number Placeholder 3"/>
          <p:cNvSpPr>
            <a:spLocks noGrp="1"/>
          </p:cNvSpPr>
          <p:nvPr>
            <p:ph type="sldNum" sz="quarter" idx="10"/>
          </p:nvPr>
        </p:nvSpPr>
        <p:spPr/>
        <p:txBody>
          <a:bodyPr/>
          <a:lstStyle/>
          <a:p>
            <a:fld id="{69AD1CDC-3A1D-4D85-9DF3-3BD9E6674498}"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263729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Now</a:t>
            </a:r>
            <a:r>
              <a:rPr lang="en-US" baseline="0" dirty="0" smtClean="0"/>
              <a:t> lets look at this example. Look at these two points in the right view tracked over time.</a:t>
            </a:r>
          </a:p>
          <a:p>
            <a:pPr algn="l" rtl="0"/>
            <a:r>
              <a:rPr lang="en-US" baseline="0" dirty="0" smtClean="0"/>
              <a:t>Notice that both points are correlative.  </a:t>
            </a:r>
          </a:p>
          <a:p>
            <a:pPr algn="l" rtl="0"/>
            <a:r>
              <a:rPr lang="en-US" baseline="0" dirty="0" smtClean="0"/>
              <a:t>Similarly in the right view.</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32</a:t>
            </a:fld>
            <a:endParaRPr lang="en-US"/>
          </a:p>
        </p:txBody>
      </p:sp>
    </p:spTree>
    <p:extLst>
      <p:ext uri="{BB962C8B-B14F-4D97-AF65-F5344CB8AC3E}">
        <p14:creationId xmlns:p14="http://schemas.microsoft.com/office/powerpoint/2010/main" val="177565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We wanted verify that there is a low</a:t>
            </a:r>
            <a:r>
              <a:rPr lang="en-US" baseline="0" dirty="0" smtClean="0"/>
              <a:t> correlation across views. This is our setup in the lab. These are the cameras. Tour baseline is 27.5 cm.</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33</a:t>
            </a:fld>
            <a:endParaRPr lang="en-US"/>
          </a:p>
        </p:txBody>
      </p:sp>
    </p:spTree>
    <p:extLst>
      <p:ext uri="{BB962C8B-B14F-4D97-AF65-F5344CB8AC3E}">
        <p14:creationId xmlns:p14="http://schemas.microsoft.com/office/powerpoint/2010/main" val="177565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dirty="0" smtClean="0"/>
              <a:t>Now </a:t>
            </a:r>
            <a:r>
              <a:rPr lang="en-US" baseline="0" dirty="0" smtClean="0"/>
              <a:t>observe both views simultaneously.  You cannot see any correlation between the trajectories across views. </a:t>
            </a:r>
            <a:endParaRPr lang="en-US" dirty="0" smtClean="0"/>
          </a:p>
          <a:p>
            <a:pPr algn="l" rtl="0"/>
            <a:r>
              <a:rPr lang="en-US" dirty="0" smtClean="0"/>
              <a:t>The average correlation coefﬁcient between</a:t>
            </a:r>
            <a:r>
              <a:rPr lang="en-US" baseline="0" dirty="0" smtClean="0"/>
              <a:t> views was around</a:t>
            </a:r>
            <a:r>
              <a:rPr lang="en-US" dirty="0" smtClean="0"/>
              <a:t> 0.14. This result points to low correlation between views. </a:t>
            </a:r>
          </a:p>
          <a:p>
            <a:pPr algn="l" rtl="0"/>
            <a:endParaRPr lang="en-US" dirty="0" smtClean="0"/>
          </a:p>
          <a:p>
            <a:pPr algn="l" rtl="0"/>
            <a:r>
              <a:rPr lang="en-US" dirty="0" smtClean="0"/>
              <a:t>Between consecutive frames, the correlation coefﬁcient was around 0.6 .</a:t>
            </a:r>
          </a:p>
          <a:p>
            <a:pPr algn="l" defTabSz="954725" rtl="0"/>
            <a:r>
              <a:rPr lang="en-US" dirty="0" smtClean="0"/>
              <a:t>Multiple views offer less correlated data,  signiﬁcantly faster than sequential monocular imaging.</a:t>
            </a:r>
            <a:endParaRPr lang="he-IL" dirty="0" smtClean="0"/>
          </a:p>
          <a:p>
            <a:pPr algn="l" rtl="0"/>
            <a:endParaRPr lang="en-US" dirty="0" smtClean="0"/>
          </a:p>
          <a:p>
            <a:pPr algn="l" rtl="0"/>
            <a:r>
              <a:rPr lang="en-US" dirty="0" smtClean="0"/>
              <a:t>This strongly supports the use of </a:t>
            </a:r>
            <a:r>
              <a:rPr lang="en-US" dirty="0" err="1" smtClean="0"/>
              <a:t>multiview</a:t>
            </a:r>
            <a:r>
              <a:rPr lang="en-US" dirty="0" smtClean="0"/>
              <a:t> imaging, irrespective of triangulation, even if we only want to know the direction of distant objects or even to </a:t>
            </a:r>
            <a:r>
              <a:rPr lang="en-US" dirty="0" err="1" smtClean="0"/>
              <a:t>undistort</a:t>
            </a:r>
            <a:r>
              <a:rPr lang="en-US" dirty="0" smtClean="0"/>
              <a:t> object locations. </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34</a:t>
            </a:fld>
            <a:endParaRPr lang="en-US"/>
          </a:p>
        </p:txBody>
      </p:sp>
    </p:spTree>
    <p:extLst>
      <p:ext uri="{BB962C8B-B14F-4D97-AF65-F5344CB8AC3E}">
        <p14:creationId xmlns:p14="http://schemas.microsoft.com/office/powerpoint/2010/main" val="4132853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dirty="0" smtClean="0">
                <a:cs typeface="Arial" pitchFamily="34" charset="0"/>
              </a:rPr>
              <a:t>There are biological motivations and engineering applications to study vision in such scenarios in multi-view settings.</a:t>
            </a:r>
          </a:p>
          <a:p>
            <a:pPr algn="l" rtl="0"/>
            <a:r>
              <a:rPr lang="en-US" dirty="0" smtClean="0">
                <a:cs typeface="Arial" pitchFamily="34" charset="0"/>
              </a:rPr>
              <a:t>For example, you remember the birds? Birds ﬂy in search of submerged ﬁsh to hunt.</a:t>
            </a:r>
          </a:p>
          <a:p>
            <a:pPr algn="l" rtl="0"/>
            <a:endParaRPr lang="en-US" dirty="0" smtClean="0">
              <a:cs typeface="Arial" pitchFamily="34" charset="0"/>
            </a:endParaRPr>
          </a:p>
          <a:p>
            <a:pPr algn="l" rtl="0"/>
            <a:r>
              <a:rPr lang="en-US" dirty="0" smtClean="0">
                <a:cs typeface="Arial" pitchFamily="34" charset="0"/>
              </a:rPr>
              <a:t>You remember </a:t>
            </a:r>
            <a:r>
              <a:rPr lang="en-US" smtClean="0">
                <a:cs typeface="Arial" pitchFamily="34" charset="0"/>
              </a:rPr>
              <a:t>the fish? Fish </a:t>
            </a:r>
            <a:r>
              <a:rPr lang="en-US" dirty="0" smtClean="0">
                <a:cs typeface="Arial" pitchFamily="34" charset="0"/>
              </a:rPr>
              <a:t>swim to hunt airborne ﬂies  .</a:t>
            </a:r>
          </a:p>
          <a:p>
            <a:pPr algn="l" rtl="0"/>
            <a:r>
              <a:rPr lang="en-US" dirty="0" smtClean="0">
                <a:cs typeface="Arial" pitchFamily="34" charset="0"/>
              </a:rPr>
              <a:t>In all cases, predators need to assess the 3D location of the prey prior to charging.</a:t>
            </a:r>
          </a:p>
          <a:p>
            <a:pPr algn="l" rtl="0"/>
            <a:r>
              <a:rPr lang="en-US" dirty="0" smtClean="0">
                <a:cs typeface="Arial" pitchFamily="34" charset="0"/>
              </a:rPr>
              <a:t>Maybe this is done by triangulation as the predator changes its position during its path, thus obtaining multi-views.</a:t>
            </a:r>
          </a:p>
          <a:p>
            <a:pPr algn="l" rtl="0"/>
            <a:endParaRPr lang="en-US" dirty="0" smtClean="0">
              <a:cs typeface="Arial" pitchFamily="34" charset="0"/>
            </a:endParaRPr>
          </a:p>
          <a:p>
            <a:pPr algn="l" rtl="0"/>
            <a:r>
              <a:rPr lang="en-US" dirty="0" smtClean="0">
                <a:cs typeface="Arial" pitchFamily="34" charset="0"/>
              </a:rPr>
              <a:t>A multi-view virtual periscope can help submarines localize objects above water, without using physical periscopes which revel their presence.</a:t>
            </a:r>
            <a:endParaRPr lang="he-IL" dirty="0" smtClean="0">
              <a:cs typeface="Arial" pitchFamily="34" charset="0"/>
            </a:endParaRP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75714" indent="-298352" eaLnBrk="0" hangingPunct="0">
              <a:defRPr>
                <a:solidFill>
                  <a:schemeClr val="tx1"/>
                </a:solidFill>
                <a:latin typeface="Arial" pitchFamily="34" charset="0"/>
                <a:cs typeface="Arial" pitchFamily="34" charset="0"/>
              </a:defRPr>
            </a:lvl2pPr>
            <a:lvl3pPr marL="1193406" indent="-238681" eaLnBrk="0" hangingPunct="0">
              <a:defRPr>
                <a:solidFill>
                  <a:schemeClr val="tx1"/>
                </a:solidFill>
                <a:latin typeface="Arial" pitchFamily="34" charset="0"/>
                <a:cs typeface="Arial" pitchFamily="34" charset="0"/>
              </a:defRPr>
            </a:lvl3pPr>
            <a:lvl4pPr marL="1670769" indent="-238681" eaLnBrk="0" hangingPunct="0">
              <a:defRPr>
                <a:solidFill>
                  <a:schemeClr val="tx1"/>
                </a:solidFill>
                <a:latin typeface="Arial" pitchFamily="34" charset="0"/>
                <a:cs typeface="Arial" pitchFamily="34" charset="0"/>
              </a:defRPr>
            </a:lvl4pPr>
            <a:lvl5pPr marL="2148131" indent="-238681" eaLnBrk="0" hangingPunct="0">
              <a:defRPr>
                <a:solidFill>
                  <a:schemeClr val="tx1"/>
                </a:solidFill>
                <a:latin typeface="Arial" pitchFamily="34" charset="0"/>
                <a:cs typeface="Arial" pitchFamily="34" charset="0"/>
              </a:defRPr>
            </a:lvl5pPr>
            <a:lvl6pPr marL="2625494" indent="-238681" eaLnBrk="0" fontAlgn="base" hangingPunct="0">
              <a:spcBef>
                <a:spcPct val="0"/>
              </a:spcBef>
              <a:spcAft>
                <a:spcPct val="0"/>
              </a:spcAft>
              <a:defRPr>
                <a:solidFill>
                  <a:schemeClr val="tx1"/>
                </a:solidFill>
                <a:latin typeface="Arial" pitchFamily="34" charset="0"/>
                <a:cs typeface="Arial" pitchFamily="34" charset="0"/>
              </a:defRPr>
            </a:lvl6pPr>
            <a:lvl7pPr marL="3102856" indent="-238681" eaLnBrk="0" fontAlgn="base" hangingPunct="0">
              <a:spcBef>
                <a:spcPct val="0"/>
              </a:spcBef>
              <a:spcAft>
                <a:spcPct val="0"/>
              </a:spcAft>
              <a:defRPr>
                <a:solidFill>
                  <a:schemeClr val="tx1"/>
                </a:solidFill>
                <a:latin typeface="Arial" pitchFamily="34" charset="0"/>
                <a:cs typeface="Arial" pitchFamily="34" charset="0"/>
              </a:defRPr>
            </a:lvl7pPr>
            <a:lvl8pPr marL="3580219" indent="-238681" eaLnBrk="0" fontAlgn="base" hangingPunct="0">
              <a:spcBef>
                <a:spcPct val="0"/>
              </a:spcBef>
              <a:spcAft>
                <a:spcPct val="0"/>
              </a:spcAft>
              <a:defRPr>
                <a:solidFill>
                  <a:schemeClr val="tx1"/>
                </a:solidFill>
                <a:latin typeface="Arial" pitchFamily="34" charset="0"/>
                <a:cs typeface="Arial" pitchFamily="34" charset="0"/>
              </a:defRPr>
            </a:lvl8pPr>
            <a:lvl9pPr marL="4057581" indent="-23868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B6A0473-8918-47DA-B369-E4FA7BBC99D5}" type="slidenum">
              <a:rPr lang="he-IL">
                <a:solidFill>
                  <a:srgbClr val="000000"/>
                </a:solidFill>
                <a:latin typeface="Calibri" pitchFamily="34" charset="0"/>
              </a:rPr>
              <a:pPr eaLnBrk="1" hangingPunct="1"/>
              <a:t>35</a:t>
            </a:fld>
            <a:endParaRPr lang="en-US">
              <a:solidFill>
                <a:srgbClr val="000000"/>
              </a:solidFill>
              <a:latin typeface="Calibri" pitchFamily="34" charset="0"/>
            </a:endParaRPr>
          </a:p>
        </p:txBody>
      </p:sp>
    </p:spTree>
    <p:extLst>
      <p:ext uri="{BB962C8B-B14F-4D97-AF65-F5344CB8AC3E}">
        <p14:creationId xmlns:p14="http://schemas.microsoft.com/office/powerpoint/2010/main" val="1767882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Now,</a:t>
            </a:r>
            <a:r>
              <a:rPr lang="en-US" baseline="0" dirty="0" smtClean="0"/>
              <a:t> to triangulate, we use stereo.</a:t>
            </a:r>
          </a:p>
          <a:p>
            <a:pPr algn="l" rtl="0"/>
            <a:r>
              <a:rPr lang="en-US" baseline="0" dirty="0" smtClean="0"/>
              <a:t>So, there are a pair of submerged cameras, looking upward </a:t>
            </a:r>
            <a:r>
              <a:rPr lang="en-US" baseline="0" dirty="0" err="1" smtClean="0"/>
              <a:t>throught</a:t>
            </a:r>
            <a:r>
              <a:rPr lang="en-US" baseline="0" dirty="0" smtClean="0"/>
              <a:t> the water surface.</a:t>
            </a:r>
          </a:p>
          <a:p>
            <a:pPr algn="l" rtl="0"/>
            <a:r>
              <a:rPr lang="en-US" baseline="0" dirty="0" smtClean="0"/>
              <a:t>When the water surface is flat, this object point is imaged at </a:t>
            </a:r>
            <a:r>
              <a:rPr lang="en-US" baseline="0" dirty="0" err="1" smtClean="0"/>
              <a:t>x_flat</a:t>
            </a:r>
            <a:r>
              <a:rPr lang="en-US" baseline="0" dirty="0" smtClean="0"/>
              <a:t> at both views.</a:t>
            </a:r>
          </a:p>
          <a:p>
            <a:pPr algn="l" rtl="0"/>
            <a:endParaRPr lang="en-US" baseline="0" dirty="0" smtClean="0"/>
          </a:p>
          <a:p>
            <a:pPr algn="l" rtl="0"/>
            <a:r>
              <a:rPr lang="en-US" baseline="0" dirty="0" smtClean="0"/>
              <a:t>In this work, we assume that the correspondence is known.</a:t>
            </a:r>
            <a:endParaRPr lang="en-US" dirty="0"/>
          </a:p>
        </p:txBody>
      </p:sp>
      <p:sp>
        <p:nvSpPr>
          <p:cNvPr id="4" name="Slide Number Placeholder 3"/>
          <p:cNvSpPr>
            <a:spLocks noGrp="1"/>
          </p:cNvSpPr>
          <p:nvPr>
            <p:ph type="sldNum" sz="quarter" idx="10"/>
          </p:nvPr>
        </p:nvSpPr>
        <p:spPr/>
        <p:txBody>
          <a:bodyPr/>
          <a:lstStyle/>
          <a:p>
            <a:fld id="{69AD1CDC-3A1D-4D85-9DF3-3BD9E6674498}" type="slidenum">
              <a:rPr lang="en-US" smtClean="0"/>
              <a:pPr/>
              <a:t>36</a:t>
            </a:fld>
            <a:endParaRPr lang="en-US"/>
          </a:p>
        </p:txBody>
      </p:sp>
    </p:spTree>
    <p:extLst>
      <p:ext uri="{BB962C8B-B14F-4D97-AF65-F5344CB8AC3E}">
        <p14:creationId xmlns:p14="http://schemas.microsoft.com/office/powerpoint/2010/main" val="1623661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Wavy water causes the same object point to be imaged at 2 different pixels at the left and right</a:t>
            </a:r>
            <a:r>
              <a:rPr lang="en-US" baseline="0" dirty="0" smtClean="0"/>
              <a:t> views.</a:t>
            </a:r>
          </a:p>
          <a:p>
            <a:pPr algn="l" rtl="0"/>
            <a:r>
              <a:rPr lang="en-US" baseline="0" dirty="0" smtClean="0"/>
              <a:t>Recall that </a:t>
            </a:r>
            <a:r>
              <a:rPr lang="en-US" baseline="0" dirty="0" err="1" smtClean="0"/>
              <a:t>x_flat</a:t>
            </a:r>
            <a:r>
              <a:rPr lang="en-US" baseline="0" dirty="0" smtClean="0"/>
              <a:t> is not known.</a:t>
            </a:r>
            <a:endParaRPr lang="en-US" dirty="0"/>
          </a:p>
        </p:txBody>
      </p:sp>
      <p:sp>
        <p:nvSpPr>
          <p:cNvPr id="4" name="Slide Number Placeholder 3"/>
          <p:cNvSpPr>
            <a:spLocks noGrp="1"/>
          </p:cNvSpPr>
          <p:nvPr>
            <p:ph type="sldNum" sz="quarter" idx="10"/>
          </p:nvPr>
        </p:nvSpPr>
        <p:spPr/>
        <p:txBody>
          <a:bodyPr/>
          <a:lstStyle/>
          <a:p>
            <a:fld id="{69AD1CDC-3A1D-4D85-9DF3-3BD9E6674498}" type="slidenum">
              <a:rPr lang="en-US" smtClean="0"/>
              <a:pPr/>
              <a:t>37</a:t>
            </a:fld>
            <a:endParaRPr lang="en-US"/>
          </a:p>
        </p:txBody>
      </p:sp>
    </p:spTree>
    <p:extLst>
      <p:ext uri="{BB962C8B-B14F-4D97-AF65-F5344CB8AC3E}">
        <p14:creationId xmlns:p14="http://schemas.microsoft.com/office/powerpoint/2010/main" val="1623661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But, we know that </a:t>
            </a:r>
            <a:r>
              <a:rPr lang="en-US" dirty="0" err="1" smtClean="0"/>
              <a:t>x_flat</a:t>
            </a:r>
            <a:r>
              <a:rPr lang="en-US" baseline="0" dirty="0" smtClean="0"/>
              <a:t> is somewhere around the distorted pixel x based on wave statistics.</a:t>
            </a:r>
          </a:p>
          <a:p>
            <a:pPr algn="l" rtl="0"/>
            <a:r>
              <a:rPr lang="en-US" baseline="0" dirty="0" smtClean="0"/>
              <a:t>By Back-projecting from both views through the flat surface, we obtain the possible region for object 3D location at the intersection.</a:t>
            </a:r>
          </a:p>
          <a:p>
            <a:pPr algn="l" rtl="0"/>
            <a:r>
              <a:rPr lang="en-US" baseline="0" dirty="0" smtClean="0"/>
              <a:t>Since we have a distribution around x, we actually obtain a likelihood function in 3D. The estimated location is the location of the maximum likelihood.</a:t>
            </a:r>
          </a:p>
          <a:p>
            <a:pPr algn="l" rtl="0"/>
            <a:endParaRPr lang="en-US" baseline="0" dirty="0" smtClean="0"/>
          </a:p>
          <a:p>
            <a:pPr algn="l" rtl="0"/>
            <a:endParaRPr lang="en-US" dirty="0"/>
          </a:p>
        </p:txBody>
      </p:sp>
      <p:sp>
        <p:nvSpPr>
          <p:cNvPr id="4" name="Slide Number Placeholder 3"/>
          <p:cNvSpPr>
            <a:spLocks noGrp="1"/>
          </p:cNvSpPr>
          <p:nvPr>
            <p:ph type="sldNum" sz="quarter" idx="10"/>
          </p:nvPr>
        </p:nvSpPr>
        <p:spPr/>
        <p:txBody>
          <a:bodyPr/>
          <a:lstStyle/>
          <a:p>
            <a:fld id="{69AD1CDC-3A1D-4D85-9DF3-3BD9E6674498}" type="slidenum">
              <a:rPr lang="en-US" smtClean="0"/>
              <a:pPr/>
              <a:t>38</a:t>
            </a:fld>
            <a:endParaRPr lang="en-US"/>
          </a:p>
        </p:txBody>
      </p:sp>
    </p:spTree>
    <p:extLst>
      <p:ext uri="{BB962C8B-B14F-4D97-AF65-F5344CB8AC3E}">
        <p14:creationId xmlns:p14="http://schemas.microsoft.com/office/powerpoint/2010/main" val="1623661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Now, we received another pair of frames with different wavy surface.</a:t>
            </a:r>
          </a:p>
          <a:p>
            <a:pPr algn="l" rtl="0"/>
            <a:r>
              <a:rPr lang="en-US" dirty="0" smtClean="0"/>
              <a:t>Again, By </a:t>
            </a:r>
            <a:r>
              <a:rPr lang="en-US" dirty="0" err="1" smtClean="0"/>
              <a:t>backprojecting</a:t>
            </a:r>
            <a:r>
              <a:rPr lang="en-US" baseline="0" dirty="0" smtClean="0"/>
              <a:t> in a similar way, through the flat surface, we obtain another region.</a:t>
            </a:r>
          </a:p>
          <a:p>
            <a:pPr algn="l" rtl="0"/>
            <a:r>
              <a:rPr lang="en-US" baseline="0" dirty="0" smtClean="0"/>
              <a:t>And the possible object location is at the intersection of both frames. This region is narrower.</a:t>
            </a:r>
          </a:p>
          <a:p>
            <a:pPr algn="l" rtl="0"/>
            <a:r>
              <a:rPr lang="en-US" baseline="0" dirty="0" smtClean="0"/>
              <a:t>Again, the estimated location is at the location of maximum likelihood.</a:t>
            </a:r>
          </a:p>
          <a:p>
            <a:pPr algn="l" rtl="0"/>
            <a:r>
              <a:rPr lang="en-US" dirty="0" smtClean="0"/>
              <a:t>Additional frames will narrow this uncertainty.</a:t>
            </a:r>
            <a:endParaRPr lang="en-US" dirty="0"/>
          </a:p>
        </p:txBody>
      </p:sp>
      <p:sp>
        <p:nvSpPr>
          <p:cNvPr id="4" name="Slide Number Placeholder 3"/>
          <p:cNvSpPr>
            <a:spLocks noGrp="1"/>
          </p:cNvSpPr>
          <p:nvPr>
            <p:ph type="sldNum" sz="quarter" idx="10"/>
          </p:nvPr>
        </p:nvSpPr>
        <p:spPr/>
        <p:txBody>
          <a:bodyPr/>
          <a:lstStyle/>
          <a:p>
            <a:fld id="{69AD1CDC-3A1D-4D85-9DF3-3BD9E6674498}" type="slidenum">
              <a:rPr lang="en-US" smtClean="0"/>
              <a:pPr/>
              <a:t>39</a:t>
            </a:fld>
            <a:endParaRPr lang="en-US"/>
          </a:p>
        </p:txBody>
      </p:sp>
    </p:spTree>
    <p:extLst>
      <p:ext uri="{BB962C8B-B14F-4D97-AF65-F5344CB8AC3E}">
        <p14:creationId xmlns:p14="http://schemas.microsoft.com/office/powerpoint/2010/main" val="1623661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xfrm>
            <a:off x="992188" y="768350"/>
            <a:ext cx="5116512"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defTabSz="914244" rtl="0" eaLnBrk="1" hangingPunct="1"/>
            <a:r>
              <a:rPr lang="en-US" dirty="0" smtClean="0"/>
              <a:t>Please</a:t>
            </a:r>
            <a:r>
              <a:rPr lang="en-US" baseline="0" dirty="0" smtClean="0"/>
              <a:t> look at this movie. It was acquired from below the water surface in the Jacuzzi of Caltech using an upward looking underwater camera.</a:t>
            </a:r>
          </a:p>
          <a:p>
            <a:pPr algn="l" defTabSz="914244" rtl="0" eaLnBrk="1" hangingPunct="1"/>
            <a:r>
              <a:rPr lang="en-US" baseline="0" dirty="0" smtClean="0"/>
              <a:t>You are familiar with this natural phenomenon of random distortions from the swimming pool or from the sea.</a:t>
            </a:r>
          </a:p>
          <a:p>
            <a:pPr algn="l" defTabSz="914244" rtl="0" eaLnBrk="1" hangingPunct="1"/>
            <a:endParaRPr lang="en-US" dirty="0" smtClean="0">
              <a:cs typeface="Arial" pitchFamily="34" charset="0"/>
            </a:endParaRPr>
          </a:p>
          <a:p>
            <a:pPr algn="l" rtl="0" eaLnBrk="1" hangingPunct="1"/>
            <a:r>
              <a:rPr lang="en-US" dirty="0" smtClean="0">
                <a:cs typeface="Arial" pitchFamily="34" charset="0"/>
              </a:rPr>
              <a:t>Now, think of applying some computer vision tasks on this challenging video. </a:t>
            </a:r>
          </a:p>
          <a:p>
            <a:pPr algn="l" rtl="0" eaLnBrk="1" hangingPunct="1"/>
            <a:r>
              <a:rPr lang="en-US" dirty="0" smtClean="0">
                <a:cs typeface="Arial" pitchFamily="34" charset="0"/>
              </a:rPr>
              <a:t>What is the first thing you would want to do?</a:t>
            </a:r>
          </a:p>
          <a:p>
            <a:pPr algn="l" rtl="0" eaLnBrk="1" hangingPunct="1"/>
            <a:r>
              <a:rPr lang="en-US" dirty="0" smtClean="0">
                <a:cs typeface="Arial" pitchFamily="34" charset="0"/>
              </a:rPr>
              <a:t>The</a:t>
            </a:r>
            <a:r>
              <a:rPr lang="en-US" baseline="0" dirty="0" smtClean="0">
                <a:cs typeface="Arial" pitchFamily="34" charset="0"/>
              </a:rPr>
              <a:t> first thing that comes to mind is to </a:t>
            </a:r>
            <a:r>
              <a:rPr lang="en-US" baseline="0" dirty="0" err="1" smtClean="0">
                <a:cs typeface="Arial" pitchFamily="34" charset="0"/>
              </a:rPr>
              <a:t>undistort</a:t>
            </a:r>
            <a:r>
              <a:rPr lang="en-US" baseline="0" dirty="0" smtClean="0">
                <a:cs typeface="Arial" pitchFamily="34" charset="0"/>
              </a:rPr>
              <a:t> these images. However, it is difficult if there are moving objects in the scene as you can see here.</a:t>
            </a:r>
          </a:p>
          <a:p>
            <a:pPr algn="l" rtl="0" eaLnBrk="1" hangingPunct="1"/>
            <a:r>
              <a:rPr lang="en-US" baseline="0" dirty="0" smtClean="0">
                <a:cs typeface="Arial" pitchFamily="34" charset="0"/>
              </a:rPr>
              <a:t>So, what else can we do? The subject of interest here is actually the person walking. This is interesting because it reveals activity. </a:t>
            </a:r>
            <a:endParaRPr lang="en-US" dirty="0" smtClean="0">
              <a:cs typeface="Arial" pitchFamily="34" charset="0"/>
            </a:endParaRPr>
          </a:p>
        </p:txBody>
      </p:sp>
    </p:spTree>
    <p:extLst>
      <p:ext uri="{BB962C8B-B14F-4D97-AF65-F5344CB8AC3E}">
        <p14:creationId xmlns:p14="http://schemas.microsoft.com/office/powerpoint/2010/main" val="2614950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What happens if the</a:t>
            </a:r>
            <a:r>
              <a:rPr lang="en-US" baseline="0" dirty="0" smtClean="0"/>
              <a:t> object is moving</a:t>
            </a:r>
            <a:r>
              <a:rPr lang="en-US" dirty="0" smtClean="0"/>
              <a:t>? We cannot wait  for more temporal frames. </a:t>
            </a:r>
          </a:p>
          <a:p>
            <a:pPr algn="l" rtl="0"/>
            <a:r>
              <a:rPr lang="en-US" dirty="0" smtClean="0"/>
              <a:t>You can see here that using more views narrows the uncertainty without additional temporal frames.</a:t>
            </a:r>
          </a:p>
          <a:p>
            <a:pPr algn="l" rtl="0"/>
            <a:r>
              <a:rPr lang="en-US" dirty="0" smtClean="0"/>
              <a:t>This is good because</a:t>
            </a:r>
            <a:r>
              <a:rPr lang="en-US" baseline="0" dirty="0" smtClean="0"/>
              <a:t> we can obtain more accurate estimation in less time. Meaning that this approach can be generalized for moving objects. </a:t>
            </a:r>
            <a:endParaRPr lang="en-US" dirty="0" smtClean="0"/>
          </a:p>
          <a:p>
            <a:pPr algn="l" rtl="0"/>
            <a:endParaRPr lang="en-US" dirty="0"/>
          </a:p>
        </p:txBody>
      </p:sp>
      <p:sp>
        <p:nvSpPr>
          <p:cNvPr id="4" name="Slide Number Placeholder 3"/>
          <p:cNvSpPr>
            <a:spLocks noGrp="1"/>
          </p:cNvSpPr>
          <p:nvPr>
            <p:ph type="sldNum" sz="quarter" idx="10"/>
          </p:nvPr>
        </p:nvSpPr>
        <p:spPr/>
        <p:txBody>
          <a:bodyPr/>
          <a:lstStyle/>
          <a:p>
            <a:fld id="{69AD1CDC-3A1D-4D85-9DF3-3BD9E6674498}" type="slidenum">
              <a:rPr lang="en-US" smtClean="0"/>
              <a:pPr/>
              <a:t>40</a:t>
            </a:fld>
            <a:endParaRPr lang="en-US"/>
          </a:p>
        </p:txBody>
      </p:sp>
    </p:spTree>
    <p:extLst>
      <p:ext uri="{BB962C8B-B14F-4D97-AF65-F5344CB8AC3E}">
        <p14:creationId xmlns:p14="http://schemas.microsoft.com/office/powerpoint/2010/main" val="1623661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xfrm>
            <a:off x="992188" y="768350"/>
            <a:ext cx="5116512"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dirty="0" smtClean="0">
                <a:cs typeface="Arial" pitchFamily="34" charset="0"/>
              </a:rPr>
              <a:t>We tested our method both at the lab and in</a:t>
            </a:r>
            <a:r>
              <a:rPr lang="en-US" baseline="0" dirty="0" smtClean="0">
                <a:cs typeface="Arial" pitchFamily="34" charset="0"/>
              </a:rPr>
              <a:t> the </a:t>
            </a:r>
            <a:r>
              <a:rPr lang="en-US" dirty="0" smtClean="0">
                <a:cs typeface="Arial" pitchFamily="34" charset="0"/>
              </a:rPr>
              <a:t>swimming pool.</a:t>
            </a:r>
          </a:p>
          <a:p>
            <a:pPr algn="l" rtl="0" eaLnBrk="1" hangingPunct="1"/>
            <a:r>
              <a:rPr lang="en-US" dirty="0" smtClean="0">
                <a:cs typeface="Arial" pitchFamily="34" charset="0"/>
              </a:rPr>
              <a:t>Our experimental setup includes 2 video cameras in a water proof housings</a:t>
            </a:r>
            <a:r>
              <a:rPr lang="en-US" baseline="0" dirty="0" smtClean="0">
                <a:cs typeface="Arial" pitchFamily="34" charset="0"/>
              </a:rPr>
              <a:t> as you can see over here.</a:t>
            </a:r>
            <a:endParaRPr lang="en-US" dirty="0" smtClean="0">
              <a:cs typeface="Arial" pitchFamily="34" charset="0"/>
            </a:endParaRPr>
          </a:p>
        </p:txBody>
      </p:sp>
    </p:spTree>
    <p:extLst>
      <p:ext uri="{BB962C8B-B14F-4D97-AF65-F5344CB8AC3E}">
        <p14:creationId xmlns:p14="http://schemas.microsoft.com/office/powerpoint/2010/main" val="2711098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1" hangingPunct="1"/>
            <a:r>
              <a:rPr lang="en-US" dirty="0" smtClean="0">
                <a:cs typeface="Arial" pitchFamily="34" charset="0"/>
              </a:rPr>
              <a:t>Now, I’ll show you some results.</a:t>
            </a:r>
          </a:p>
          <a:p>
            <a:pPr algn="l" rtl="0" eaLnBrk="1" hangingPunct="1"/>
            <a:r>
              <a:rPr lang="en-US" dirty="0" smtClean="0">
                <a:cs typeface="Arial" pitchFamily="34" charset="0"/>
              </a:rPr>
              <a:t>This scene was captured in a swimming pool using 2 video cameras. These are the input frames.</a:t>
            </a:r>
          </a:p>
          <a:p>
            <a:pPr algn="l" rtl="0" eaLnBrk="1" hangingPunct="1"/>
            <a:r>
              <a:rPr lang="en-US" baseline="0" dirty="0" smtClean="0">
                <a:cs typeface="Arial" pitchFamily="34" charset="0"/>
              </a:rPr>
              <a:t>What you see here is the estimated 3D location of the green object point b</a:t>
            </a:r>
            <a:r>
              <a:rPr lang="en-US" dirty="0" smtClean="0">
                <a:cs typeface="Arial" pitchFamily="34" charset="0"/>
              </a:rPr>
              <a:t>y</a:t>
            </a:r>
            <a:r>
              <a:rPr lang="en-US" baseline="0" dirty="0" smtClean="0">
                <a:cs typeface="Arial" pitchFamily="34" charset="0"/>
              </a:rPr>
              <a:t> using our triangulation method.</a:t>
            </a:r>
          </a:p>
          <a:p>
            <a:pPr algn="l" rtl="0" eaLnBrk="1" hangingPunct="1"/>
            <a:r>
              <a:rPr lang="en-US" baseline="0" dirty="0" smtClean="0">
                <a:cs typeface="Arial" pitchFamily="34" charset="0"/>
              </a:rPr>
              <a:t>The ellipsoids around the estimation, are the uncertainty regions which are the effective support of the obtained likelihood function.</a:t>
            </a:r>
          </a:p>
          <a:p>
            <a:pPr algn="l" rtl="0" eaLnBrk="1" hangingPunct="1"/>
            <a:r>
              <a:rPr lang="en-US" baseline="0" dirty="0" smtClean="0">
                <a:cs typeface="Arial" pitchFamily="34" charset="0"/>
              </a:rPr>
              <a:t>Notice that uncertainty shrinks with time.</a:t>
            </a:r>
            <a:endParaRPr lang="en-US" dirty="0" smtClean="0">
              <a:cs typeface="Arial" pitchFamily="34" charset="0"/>
            </a:endParaRPr>
          </a:p>
          <a:p>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42</a:t>
            </a:fld>
            <a:endParaRPr lang="en-US"/>
          </a:p>
        </p:txBody>
      </p:sp>
    </p:spTree>
    <p:extLst>
      <p:ext uri="{BB962C8B-B14F-4D97-AF65-F5344CB8AC3E}">
        <p14:creationId xmlns:p14="http://schemas.microsoft.com/office/powerpoint/2010/main" val="40883377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Here</a:t>
            </a:r>
            <a:r>
              <a:rPr lang="en-US" baseline="0" dirty="0" smtClean="0"/>
              <a:t> you can see another example of 2 brooms. Recall that we assume that the correspondence is known.</a:t>
            </a:r>
          </a:p>
          <a:p>
            <a:pPr algn="l" rtl="0"/>
            <a:r>
              <a:rPr lang="en-US" baseline="0" dirty="0" smtClean="0"/>
              <a:t>This one is closer to the cameras then the other. </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43</a:t>
            </a:fld>
            <a:endParaRPr lang="en-US"/>
          </a:p>
        </p:txBody>
      </p:sp>
    </p:spTree>
    <p:extLst>
      <p:ext uri="{BB962C8B-B14F-4D97-AF65-F5344CB8AC3E}">
        <p14:creationId xmlns:p14="http://schemas.microsoft.com/office/powerpoint/2010/main" val="40883377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Now,</a:t>
            </a:r>
            <a:r>
              <a:rPr lang="en-US" baseline="0" dirty="0" smtClean="0"/>
              <a:t> lets say a few words about limitations.</a:t>
            </a:r>
          </a:p>
          <a:p>
            <a:pPr algn="l" rtl="0"/>
            <a:r>
              <a:rPr lang="en-US" baseline="0" dirty="0" smtClean="0"/>
              <a:t>As you can see in this sketch, for a regular stereo system, as a result of pixel discretization, there is an error in range estimation.</a:t>
            </a:r>
          </a:p>
          <a:p>
            <a:pPr algn="l" rtl="0"/>
            <a:r>
              <a:rPr lang="en-US" baseline="0" dirty="0" smtClean="0"/>
              <a:t>Notice, that the uncertainty in depth estimation, grows </a:t>
            </a:r>
            <a:r>
              <a:rPr lang="en-US" baseline="0" smtClean="0"/>
              <a:t>with range. </a:t>
            </a:r>
            <a:r>
              <a:rPr lang="en-US" baseline="0" dirty="0" smtClean="0"/>
              <a:t>The diamonds get bigger as we go further away from the cameras.</a:t>
            </a:r>
          </a:p>
          <a:p>
            <a:pPr algn="l" rtl="0"/>
            <a:r>
              <a:rPr lang="en-US" baseline="0" dirty="0" smtClean="0"/>
              <a:t>In our setting, each such slot represents many pixels, thus, we have the same limitation, just with a different scaling.</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44</a:t>
            </a:fld>
            <a:endParaRPr lang="en-US"/>
          </a:p>
        </p:txBody>
      </p:sp>
    </p:spTree>
    <p:extLst>
      <p:ext uri="{BB962C8B-B14F-4D97-AF65-F5344CB8AC3E}">
        <p14:creationId xmlns:p14="http://schemas.microsoft.com/office/powerpoint/2010/main" val="810013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defTabSz="875629" rtl="0" eaLnBrk="1" hangingPunct="1">
              <a:defRPr/>
            </a:pPr>
            <a:r>
              <a:rPr lang="en-US" dirty="0" smtClean="0">
                <a:cs typeface="Arial" pitchFamily="34" charset="0"/>
              </a:rPr>
              <a:t>So we propose a novel</a:t>
            </a:r>
            <a:r>
              <a:rPr lang="en-US" baseline="0" dirty="0" smtClean="0">
                <a:cs typeface="Arial" pitchFamily="34" charset="0"/>
              </a:rPr>
              <a:t> </a:t>
            </a:r>
            <a:r>
              <a:rPr lang="en-US" dirty="0" smtClean="0">
                <a:cs typeface="Arial" pitchFamily="34" charset="0"/>
              </a:rPr>
              <a:t>virtual</a:t>
            </a:r>
            <a:r>
              <a:rPr lang="en-US" baseline="0" dirty="0" smtClean="0">
                <a:cs typeface="Arial" pitchFamily="34" charset="0"/>
              </a:rPr>
              <a:t> periscope system. </a:t>
            </a:r>
          </a:p>
          <a:p>
            <a:pPr algn="l" defTabSz="875629" rtl="0" eaLnBrk="1" hangingPunct="1">
              <a:defRPr/>
            </a:pPr>
            <a:r>
              <a:rPr lang="en-US" baseline="0" dirty="0" smtClean="0">
                <a:cs typeface="Arial" pitchFamily="34" charset="0"/>
              </a:rPr>
              <a:t>The input is a distorted image. The output is an image with reduced distortions.</a:t>
            </a:r>
          </a:p>
          <a:p>
            <a:pPr algn="l" defTabSz="875629" rtl="0" eaLnBrk="1" hangingPunct="1">
              <a:defRPr/>
            </a:pPr>
            <a:r>
              <a:rPr lang="en-US" baseline="0" dirty="0" smtClean="0">
                <a:cs typeface="Arial" pitchFamily="34" charset="0"/>
              </a:rPr>
              <a:t>All this in a single instant using an estimation of the water surface.</a:t>
            </a:r>
          </a:p>
          <a:p>
            <a:pPr algn="l" defTabSz="875629" rtl="0" eaLnBrk="1" hangingPunct="1">
              <a:defRPr/>
            </a:pPr>
            <a:endParaRPr lang="en-US" baseline="0" dirty="0" smtClean="0">
              <a:cs typeface="Arial" pitchFamily="34" charset="0"/>
            </a:endParaRPr>
          </a:p>
          <a:p>
            <a:pPr algn="l" defTabSz="875629" rtl="0" eaLnBrk="1" hangingPunct="1">
              <a:defRPr/>
            </a:pPr>
            <a:r>
              <a:rPr lang="en-US" baseline="0" dirty="0" smtClean="0">
                <a:cs typeface="Arial" pitchFamily="34" charset="0"/>
              </a:rPr>
              <a:t>An additional input to our system, is the Sun light field, which I will soon explain about.</a:t>
            </a:r>
          </a:p>
          <a:p>
            <a:pPr algn="l" rtl="0" eaLnBrk="1" hangingPunct="1"/>
            <a:endParaRPr lang="en-US" dirty="0" smtClean="0">
              <a:cs typeface="Arial" pitchFamily="34" charset="0"/>
            </a:endParaRPr>
          </a:p>
        </p:txBody>
      </p:sp>
    </p:spTree>
    <p:extLst>
      <p:ext uri="{BB962C8B-B14F-4D97-AF65-F5344CB8AC3E}">
        <p14:creationId xmlns:p14="http://schemas.microsoft.com/office/powerpoint/2010/main" val="3034777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dirty="0" smtClean="0"/>
              <a:t>Ground-based astronomy is affected by turbulence in the air. </a:t>
            </a:r>
          </a:p>
          <a:p>
            <a:pPr algn="l" rtl="0"/>
            <a:r>
              <a:rPr lang="en-US" dirty="0" smtClean="0"/>
              <a:t>Thus the image</a:t>
            </a:r>
            <a:r>
              <a:rPr lang="en-US" baseline="0" dirty="0" smtClean="0"/>
              <a:t> is degraded by random refractions</a:t>
            </a:r>
            <a:r>
              <a:rPr lang="en-US" dirty="0" smtClean="0"/>
              <a:t>.</a:t>
            </a:r>
            <a:r>
              <a:rPr lang="en-US" baseline="0" dirty="0" smtClean="0"/>
              <a:t> </a:t>
            </a:r>
            <a:endParaRPr lang="en-US" dirty="0" smtClean="0"/>
          </a:p>
          <a:p>
            <a:pPr algn="l" rtl="0"/>
            <a:endParaRPr lang="en-US" dirty="0" smtClean="0"/>
          </a:p>
          <a:p>
            <a:pPr algn="l" rtl="0"/>
            <a:r>
              <a:rPr lang="en-US" dirty="0" smtClean="0"/>
              <a:t>In analogy, images taken by a submerged camera are degraded by the random refractive WAI.</a:t>
            </a:r>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10965603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dirty="0" smtClean="0"/>
              <a:t>To partly correct for atmospheric random</a:t>
            </a:r>
            <a:r>
              <a:rPr lang="en-US" baseline="0" dirty="0" smtClean="0"/>
              <a:t> refractions</a:t>
            </a:r>
            <a:r>
              <a:rPr lang="en-US" dirty="0" smtClean="0"/>
              <a:t>, telescopes use a wave-front sensor.</a:t>
            </a:r>
            <a:r>
              <a:rPr lang="en-US" baseline="0" dirty="0" smtClean="0"/>
              <a:t> </a:t>
            </a:r>
          </a:p>
          <a:p>
            <a:pPr algn="l" rtl="0"/>
            <a:r>
              <a:rPr lang="en-US" baseline="0" dirty="0" smtClean="0"/>
              <a:t>It senses the atmosphere  by </a:t>
            </a:r>
            <a:r>
              <a:rPr lang="en-US" dirty="0" smtClean="0"/>
              <a:t>imaging a distant known guide star through an array of </a:t>
            </a:r>
            <a:r>
              <a:rPr lang="en-US" dirty="0" err="1" smtClean="0"/>
              <a:t>lenslets</a:t>
            </a:r>
            <a:r>
              <a:rPr lang="en-US" dirty="0" smtClean="0"/>
              <a:t> or pinholes. </a:t>
            </a:r>
          </a:p>
          <a:p>
            <a:pPr algn="l" rtl="0"/>
            <a:r>
              <a:rPr lang="en-US" dirty="0" smtClean="0"/>
              <a:t>From deviations of the guide star </a:t>
            </a:r>
            <a:r>
              <a:rPr lang="en-US" dirty="0" err="1" smtClean="0"/>
              <a:t>imagelets</a:t>
            </a:r>
            <a:r>
              <a:rPr lang="en-US" dirty="0" smtClean="0"/>
              <a:t>, the instantaneous refractive disturbance is spatially sampled and estimated. </a:t>
            </a:r>
          </a:p>
          <a:p>
            <a:pPr algn="l" rtl="0"/>
            <a:r>
              <a:rPr lang="en-US" dirty="0" smtClean="0"/>
              <a:t>Then, this disturbance can be countered, e.g., using adaptive optics. </a:t>
            </a:r>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21271708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dirty="0" smtClean="0"/>
              <a:t>The analogy of the problem points to our solution: the WAI can be estimated by measuring a known guide star through the WAI, simultaneously with viewing the scene of interest. </a:t>
            </a:r>
          </a:p>
          <a:p>
            <a:pPr algn="l" rtl="0"/>
            <a:r>
              <a:rPr lang="en-US" dirty="0" smtClean="0"/>
              <a:t>Our stellar guide is obvious: the Sun. </a:t>
            </a:r>
          </a:p>
          <a:p>
            <a:pPr algn="l" rtl="0"/>
            <a:r>
              <a:rPr lang="en-US" dirty="0" smtClean="0"/>
              <a:t>From deviations of the resulting Sun</a:t>
            </a:r>
            <a:r>
              <a:rPr lang="en-US" baseline="0" dirty="0" smtClean="0"/>
              <a:t> </a:t>
            </a:r>
            <a:r>
              <a:rPr lang="en-US" dirty="0" err="1" smtClean="0"/>
              <a:t>imagelets</a:t>
            </a:r>
            <a:r>
              <a:rPr lang="en-US" dirty="0" smtClean="0"/>
              <a:t>, the instantaneous refractive water surface is spatially sampled and estimated. </a:t>
            </a:r>
          </a:p>
          <a:p>
            <a:pPr algn="l" rtl="0"/>
            <a:r>
              <a:rPr lang="en-US" dirty="0" smtClean="0"/>
              <a:t>This enables signiﬁcant reduction of distortion, using physics based geometric computations, per frame.</a:t>
            </a:r>
          </a:p>
          <a:p>
            <a:pPr algn="l" rtl="0"/>
            <a:endParaRPr lang="en-US" dirty="0" smtClean="0"/>
          </a:p>
          <a:p>
            <a:pPr algn="l" rtl="0"/>
            <a:r>
              <a:rPr lang="en-US" dirty="0" smtClean="0"/>
              <a:t> </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6133673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dirty="0" smtClean="0"/>
              <a:t>So</a:t>
            </a:r>
            <a:r>
              <a:rPr lang="en-US" baseline="0" dirty="0" smtClean="0"/>
              <a:t> our system is a stellar marine refractive imaging sensor and we call it </a:t>
            </a:r>
            <a:r>
              <a:rPr lang="en-US" baseline="0" dirty="0" err="1" smtClean="0"/>
              <a:t>stella</a:t>
            </a:r>
            <a:r>
              <a:rPr lang="en-US" baseline="0" dirty="0" smtClean="0"/>
              <a:t> </a:t>
            </a:r>
            <a:r>
              <a:rPr lang="en-US" baseline="0" dirty="0" err="1" smtClean="0"/>
              <a:t>maris</a:t>
            </a:r>
            <a:r>
              <a:rPr lang="en-US" baseline="0" dirty="0" smtClean="0"/>
              <a:t>, which is Latin for “star of the sea”.</a:t>
            </a:r>
          </a:p>
          <a:p>
            <a:pPr algn="l" rtl="0"/>
            <a:r>
              <a:rPr lang="en-US" baseline="0" dirty="0" smtClean="0"/>
              <a:t>It comprises </a:t>
            </a:r>
            <a:r>
              <a:rPr lang="en-US" dirty="0" smtClean="0"/>
              <a:t>a Shack-Hartmann sensor</a:t>
            </a:r>
            <a:r>
              <a:rPr lang="en-US" baseline="0" dirty="0" smtClean="0"/>
              <a:t> and a viewing part.</a:t>
            </a:r>
            <a:endParaRPr lang="en-US" dirty="0" smtClean="0"/>
          </a:p>
          <a:p>
            <a:pPr algn="l" rtl="0"/>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is the viewing part</a:t>
            </a:r>
            <a:r>
              <a:rPr lang="en-US" baseline="0" dirty="0" smtClean="0"/>
              <a:t> of the system.  This is the wave sensor.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let us concentrate on the wave sensor.</a:t>
            </a:r>
          </a:p>
          <a:p>
            <a:pPr marL="0" marR="0" indent="0" algn="l" defTabSz="914400" rtl="0" eaLnBrk="0" fontAlgn="base" latinLnBrk="0" hangingPunct="0">
              <a:lnSpc>
                <a:spcPct val="100000"/>
              </a:lnSpc>
              <a:spcBef>
                <a:spcPct val="30000"/>
              </a:spcBef>
              <a:spcAft>
                <a:spcPct val="0"/>
              </a:spcAft>
              <a:buClrTx/>
              <a:buSzTx/>
              <a:buFontTx/>
              <a:buNone/>
              <a:tabLst/>
              <a:defRPr/>
            </a:pPr>
            <a:endParaRPr lang="he-IL" dirty="0" smtClean="0"/>
          </a:p>
          <a:p>
            <a:pPr algn="l" rtl="0"/>
            <a:endParaRPr lang="en-US" dirty="0" smtClean="0"/>
          </a:p>
          <a:p>
            <a:pPr algn="l" rtl="0"/>
            <a:r>
              <a:rPr lang="en-US" dirty="0" smtClean="0"/>
              <a:t> </a:t>
            </a:r>
            <a:endParaRPr lang="he-IL" dirty="0" smtClean="0"/>
          </a:p>
          <a:p>
            <a:pPr algn="l" rtl="0"/>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125098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xfrm>
            <a:off x="992188" y="768350"/>
            <a:ext cx="5116512"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dirty="0" smtClean="0">
                <a:cs typeface="Arial" pitchFamily="34" charset="0"/>
              </a:rPr>
              <a:t>This</a:t>
            </a:r>
            <a:r>
              <a:rPr lang="en-US" baseline="0" dirty="0" smtClean="0">
                <a:cs typeface="Arial" pitchFamily="34" charset="0"/>
              </a:rPr>
              <a:t> movie is the result of automatic discrimination between dynamic and static objects. The red points are static and the green points are dynamic. This is actually a difficult problem because nothing is static here.</a:t>
            </a:r>
          </a:p>
          <a:p>
            <a:pPr algn="l" rtl="0" eaLnBrk="1" hangingPunct="1"/>
            <a:r>
              <a:rPr lang="en-US" baseline="0" dirty="0" smtClean="0">
                <a:cs typeface="Arial" pitchFamily="34" charset="0"/>
              </a:rPr>
              <a:t>But, there are good news. There are off-the-shelf trackers that can handle it. Tracking enable us to study statistics for example.</a:t>
            </a:r>
          </a:p>
          <a:p>
            <a:pPr algn="l" rtl="0" eaLnBrk="1" hangingPunct="1"/>
            <a:r>
              <a:rPr lang="en-US" baseline="0" dirty="0" smtClean="0">
                <a:cs typeface="Arial" pitchFamily="34" charset="0"/>
              </a:rPr>
              <a:t>This is our work on motion detection through water that was published this year in PAMI.</a:t>
            </a:r>
          </a:p>
          <a:p>
            <a:pPr algn="l" rtl="0" eaLnBrk="1" hangingPunct="1"/>
            <a:endParaRPr lang="en-US" dirty="0" smtClean="0">
              <a:cs typeface="Arial" pitchFamily="34" charset="0"/>
            </a:endParaRPr>
          </a:p>
        </p:txBody>
      </p:sp>
    </p:spTree>
    <p:extLst>
      <p:ext uri="{BB962C8B-B14F-4D97-AF65-F5344CB8AC3E}">
        <p14:creationId xmlns:p14="http://schemas.microsoft.com/office/powerpoint/2010/main" val="18985082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Here</a:t>
            </a:r>
            <a:r>
              <a:rPr lang="en-US" baseline="0" dirty="0" smtClean="0"/>
              <a:t> is an example from a real experiment of the sun light field  under varying water waves.</a:t>
            </a:r>
          </a:p>
          <a:p>
            <a:pPr algn="l" rtl="0"/>
            <a:r>
              <a:rPr lang="en-US" baseline="0" dirty="0" smtClean="0"/>
              <a:t>Each blob is an image of the sun corresponding to one pinhole.</a:t>
            </a:r>
          </a:p>
          <a:p>
            <a:pPr algn="l" rtl="0"/>
            <a:r>
              <a:rPr lang="en-US" baseline="0" dirty="0" smtClean="0"/>
              <a:t>You can see how random waves cause random displacements in the grid.</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35164434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aseline="0" dirty="0" smtClean="0"/>
              <a:t>Let us look at a single sun ray.</a:t>
            </a:r>
          </a:p>
          <a:p>
            <a:pPr algn="l" rtl="0"/>
            <a:r>
              <a:rPr lang="en-US" dirty="0" smtClean="0"/>
              <a:t>The vector </a:t>
            </a:r>
            <a:r>
              <a:rPr lang="en-US" dirty="0" err="1" smtClean="0"/>
              <a:t>s^water</a:t>
            </a:r>
            <a:r>
              <a:rPr lang="en-US" dirty="0" smtClean="0"/>
              <a:t> is the direction of a sunray in the water. In air, the unit vector pointing to the Sun is </a:t>
            </a:r>
            <a:r>
              <a:rPr lang="en-US" dirty="0" err="1" smtClean="0"/>
              <a:t>s^air</a:t>
            </a:r>
            <a:r>
              <a:rPr lang="en-US" dirty="0" smtClean="0"/>
              <a:t>. </a:t>
            </a:r>
          </a:p>
          <a:p>
            <a:pPr algn="l" rtl="0"/>
            <a:r>
              <a:rPr lang="en-US" dirty="0" smtClean="0"/>
              <a:t>Our</a:t>
            </a:r>
            <a:r>
              <a:rPr lang="en-US" baseline="0" dirty="0" smtClean="0"/>
              <a:t> goal is to estimate the water surface, and thus we seek the normal N.</a:t>
            </a:r>
          </a:p>
          <a:p>
            <a:pPr algn="l" rtl="0"/>
            <a:endParaRPr lang="en-US" dirty="0" smtClean="0"/>
          </a:p>
          <a:p>
            <a:pPr algn="l" rtl="0"/>
            <a:r>
              <a:rPr lang="en-US" dirty="0" smtClean="0"/>
              <a:t>This is a vector form of Snell’s law. </a:t>
            </a:r>
          </a:p>
          <a:p>
            <a:pPr algn="l" rtl="0"/>
            <a:r>
              <a:rPr lang="en-US" dirty="0" smtClean="0"/>
              <a:t>The vector pointing to the Sun</a:t>
            </a:r>
            <a:r>
              <a:rPr lang="en-US" baseline="0" dirty="0" smtClean="0"/>
              <a:t> is always known, given the time and geographic location. </a:t>
            </a:r>
          </a:p>
          <a:p>
            <a:pPr algn="l" rtl="0"/>
            <a:r>
              <a:rPr lang="en-US" baseline="0" dirty="0" smtClean="0"/>
              <a:t>The vector inside the water is extracted from the sensor image data. </a:t>
            </a:r>
          </a:p>
          <a:p>
            <a:pPr algn="l" rtl="0"/>
            <a:r>
              <a:rPr lang="en-US" baseline="0" dirty="0" smtClean="0"/>
              <a:t>So, we can compute N.</a:t>
            </a:r>
          </a:p>
          <a:p>
            <a:pPr algn="l" rtl="0"/>
            <a:r>
              <a:rPr lang="en-US" baseline="0" dirty="0" smtClean="0"/>
              <a:t>We repeat this process for each pinhole.</a:t>
            </a:r>
            <a:endParaRPr lang="en-US" dirty="0" smtClean="0"/>
          </a:p>
          <a:p>
            <a:pPr algn="l" rtl="0"/>
            <a:endParaRPr lang="en-US"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3819231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14801049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And we obtain the normal field,</a:t>
            </a:r>
            <a:r>
              <a:rPr lang="en-US" baseline="0" dirty="0" smtClean="0"/>
              <a:t> seen here. </a:t>
            </a:r>
          </a:p>
          <a:p>
            <a:pPr algn="l" rtl="0"/>
            <a:r>
              <a:rPr lang="en-US" dirty="0" smtClean="0"/>
              <a:t>Surface estimation from its sampled </a:t>
            </a:r>
            <a:r>
              <a:rPr lang="en-US" dirty="0" err="1" smtClean="0"/>
              <a:t>normals</a:t>
            </a:r>
            <a:r>
              <a:rPr lang="en-US" dirty="0" smtClean="0"/>
              <a:t> is related to photometric stereo.</a:t>
            </a:r>
          </a:p>
          <a:p>
            <a:pPr algn="l" rtl="0"/>
            <a:r>
              <a:rPr lang="en-US" dirty="0" smtClean="0"/>
              <a:t>The WAI is typically smooth and </a:t>
            </a:r>
            <a:r>
              <a:rPr lang="en-US" dirty="0" err="1" smtClean="0"/>
              <a:t>integrable</a:t>
            </a:r>
            <a:r>
              <a:rPr lang="en-US" dirty="0" smtClean="0"/>
              <a:t>. </a:t>
            </a:r>
          </a:p>
          <a:p>
            <a:pPr algn="l" rtl="0"/>
            <a:r>
              <a:rPr lang="en-US" dirty="0" smtClean="0"/>
              <a:t>Thus, we perform numerical integration of the WAI gradient ﬁeld to obtain the water surface. </a:t>
            </a:r>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32902851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aseline="0" dirty="0" smtClean="0"/>
              <a:t>Here is the actual implementation of our system. This is the pinhole array and below is the diffuser.</a:t>
            </a:r>
          </a:p>
          <a:p>
            <a:pPr algn="l" rtl="0"/>
            <a:r>
              <a:rPr lang="en-US" baseline="0" dirty="0" smtClean="0"/>
              <a:t>We use a mirror here to observe the diffuser with this camera placed in front of the sensor.</a:t>
            </a:r>
          </a:p>
          <a:p>
            <a:pPr algn="l" rtl="0"/>
            <a:r>
              <a:rPr lang="en-US" baseline="0" dirty="0" smtClean="0"/>
              <a:t>Sun rays refract by the WAI, irradiate the diffuser, reflect in the mirror and imaged by the camera.</a:t>
            </a:r>
          </a:p>
          <a:p>
            <a:pPr algn="l" rtl="0"/>
            <a:r>
              <a:rPr lang="en-US" baseline="0" dirty="0" smtClean="0"/>
              <a:t>And we have an area on the water surface that we thus estimate.</a:t>
            </a:r>
          </a:p>
          <a:p>
            <a:pPr algn="l" rtl="0"/>
            <a:endParaRPr lang="en-US" baseline="0" dirty="0" smtClean="0"/>
          </a:p>
          <a:p>
            <a:pPr algn="l" rtl="0"/>
            <a:r>
              <a:rPr lang="en-US" baseline="0" dirty="0" smtClean="0"/>
              <a:t>Now, recall that the image of an airborne scene should be acquired simultaneously with the sunlight field.</a:t>
            </a:r>
          </a:p>
          <a:p>
            <a:pPr algn="l" rtl="0"/>
            <a:r>
              <a:rPr lang="en-US" baseline="0" dirty="0" smtClean="0"/>
              <a:t>For synchronization, we use the same camera and another mirror.</a:t>
            </a:r>
          </a:p>
          <a:p>
            <a:pPr algn="l" rtl="0"/>
            <a:r>
              <a:rPr lang="en-US" baseline="0" dirty="0" smtClean="0"/>
              <a:t>The object is imaged through the mirror reflection.</a:t>
            </a:r>
          </a:p>
          <a:p>
            <a:pPr algn="l" rtl="0"/>
            <a:r>
              <a:rPr lang="en-US" baseline="0" dirty="0" smtClean="0"/>
              <a:t>A single image contains both the sunlight filed and a distorted airborne scene. </a:t>
            </a:r>
            <a:endParaRPr lang="en-US"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41302250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So, what are the limitations of the method?</a:t>
            </a:r>
          </a:p>
          <a:p>
            <a:pPr algn="l" rtl="0"/>
            <a:r>
              <a:rPr lang="en-US" dirty="0" smtClean="0"/>
              <a:t>Now let us</a:t>
            </a:r>
            <a:r>
              <a:rPr lang="en-US" baseline="0" dirty="0" smtClean="0"/>
              <a:t> look at some design </a:t>
            </a:r>
            <a:r>
              <a:rPr lang="en-US" baseline="0" dirty="0" err="1" smtClean="0"/>
              <a:t>dradeoffs</a:t>
            </a:r>
            <a:r>
              <a:rPr lang="en-US" baseline="0" dirty="0" smtClean="0"/>
              <a:t>.</a:t>
            </a:r>
          </a:p>
          <a:p>
            <a:pPr algn="l" rtl="0"/>
            <a:r>
              <a:rPr lang="en-US" baseline="0" dirty="0" smtClean="0"/>
              <a:t>Here you see the pinhole array with distance between the pinholes.</a:t>
            </a:r>
          </a:p>
          <a:p>
            <a:pPr algn="l" rtl="0"/>
            <a:r>
              <a:rPr lang="en-US" baseline="0" dirty="0" smtClean="0"/>
              <a:t>The sensor focal length, is the distance between the pinholes plane and the image plane.</a:t>
            </a:r>
          </a:p>
          <a:p>
            <a:pPr algn="l" rtl="0"/>
            <a:r>
              <a:rPr lang="en-US" baseline="0" dirty="0" smtClean="0"/>
              <a:t>When the water surface is flat, this sunray passes through this pinhole and forms this sun blob of size delta p.</a:t>
            </a:r>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3480546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When the water surface is wavy, this is the obtained sun-blob. Notice</a:t>
            </a:r>
            <a:r>
              <a:rPr lang="en-US" baseline="0" dirty="0" smtClean="0"/>
              <a:t> that it is almost impossible to detect this slope from this displacement.</a:t>
            </a:r>
          </a:p>
          <a:p>
            <a:pPr algn="l" rtl="0"/>
            <a:r>
              <a:rPr lang="en-US" baseline="0" dirty="0" smtClean="0"/>
              <a:t>The size of the displacement is affected by the slope and by the focal length.</a:t>
            </a:r>
            <a:endParaRPr lang="en-US" baseline="0" dirty="0"/>
          </a:p>
          <a:p>
            <a:pPr algn="l" rtl="0"/>
            <a:r>
              <a:rPr lang="en-US" baseline="0" dirty="0" smtClean="0"/>
              <a:t>So to increase the displacement and to be more sensitive we would want to increase the focal length.</a:t>
            </a:r>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16165552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aseline="0" dirty="0" smtClean="0"/>
              <a:t>By increasing the focal length, the two blobs get separated.</a:t>
            </a:r>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31403751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Increasing it even more,</a:t>
            </a:r>
            <a:r>
              <a:rPr lang="en-US" baseline="0" dirty="0" smtClean="0"/>
              <a:t> results in good separation and a more sensitive system.</a:t>
            </a:r>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5527810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BUT! Look</a:t>
            </a:r>
            <a:r>
              <a:rPr lang="en-US" baseline="0" dirty="0" smtClean="0"/>
              <a:t> at two sunrays in wavy water.</a:t>
            </a:r>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2394325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dirty="0" smtClean="0"/>
              <a:t>These interest points are shown here in our motion variance</a:t>
            </a:r>
            <a:r>
              <a:rPr lang="en-US" baseline="0" dirty="0" smtClean="0"/>
              <a:t> feature space. The axes are variances in x and y directions.</a:t>
            </a:r>
          </a:p>
          <a:p>
            <a:pPr algn="l" rtl="0"/>
            <a:r>
              <a:rPr lang="en-US" baseline="0" dirty="0" smtClean="0"/>
              <a:t>To separate dynamic and static points, we derived a physics-based classifier. This is this blue line here.</a:t>
            </a:r>
          </a:p>
          <a:p>
            <a:pPr algn="l" rtl="0"/>
            <a:r>
              <a:rPr lang="en-US" baseline="0" dirty="0" smtClean="0"/>
              <a:t>You can see the details in our PAMI paper.</a:t>
            </a:r>
            <a:endParaRPr lang="en-US" dirty="0"/>
          </a:p>
        </p:txBody>
      </p:sp>
      <p:sp>
        <p:nvSpPr>
          <p:cNvPr id="4" name="Slide Number Placeholder 3"/>
          <p:cNvSpPr>
            <a:spLocks noGrp="1"/>
          </p:cNvSpPr>
          <p:nvPr>
            <p:ph type="sldNum" sz="quarter" idx="10"/>
          </p:nvPr>
        </p:nvSpPr>
        <p:spPr/>
        <p:txBody>
          <a:bodyPr/>
          <a:lstStyle/>
          <a:p>
            <a:fld id="{69AD1CDC-3A1D-4D85-9DF3-3BD9E667449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2673988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35623758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Increasing the focal length too much will eventually cause the rays to overlap and we won’t be able to know which ray came from which pinhole.</a:t>
            </a:r>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4288469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Now, suppose that</a:t>
            </a:r>
            <a:r>
              <a:rPr lang="en-US" baseline="0" dirty="0" smtClean="0"/>
              <a:t> we have short wavelength waves with high slopes.</a:t>
            </a:r>
          </a:p>
          <a:p>
            <a:pPr algn="l" rtl="0"/>
            <a:r>
              <a:rPr lang="en-US" baseline="0" dirty="0" smtClean="0"/>
              <a:t>If we do not sample densely enough we’ll get aliasing, </a:t>
            </a:r>
          </a:p>
          <a:p>
            <a:pPr algn="l" rtl="0"/>
            <a:r>
              <a:rPr lang="en-US" baseline="0" dirty="0" smtClean="0"/>
              <a:t>To sample more densely we should reduce the distance between pinholes.</a:t>
            </a:r>
            <a:endParaRPr lang="en-US"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42552110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Now we sample more densely</a:t>
            </a:r>
            <a:endParaRPr lang="en-US"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41249647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reducing the pinhole distance too much, also caused the rays to overlap,</a:t>
            </a:r>
          </a:p>
          <a:p>
            <a:pPr algn="l" rtl="0"/>
            <a:endParaRPr lang="en-US" dirty="0" smtClean="0"/>
          </a:p>
          <a:p>
            <a:pPr algn="l" rtl="0"/>
            <a:r>
              <a:rPr lang="en-US" baseline="0" dirty="0" smtClean="0"/>
              <a:t>The slope is changed by delta theta, Suppose that the maximum slope is denoted by capital theta.</a:t>
            </a:r>
          </a:p>
          <a:p>
            <a:pPr algn="l" rtl="0"/>
            <a:r>
              <a:rPr lang="en-US" baseline="0" dirty="0" smtClean="0"/>
              <a:t>the wavelength is lambda, and the size of the blob is delta p.</a:t>
            </a:r>
          </a:p>
          <a:p>
            <a:pPr algn="l" rtl="0"/>
            <a:endParaRPr lang="en-US" baseline="0" dirty="0" smtClean="0"/>
          </a:p>
          <a:p>
            <a:pPr algn="l" rtl="0"/>
            <a:r>
              <a:rPr lang="en-US" baseline="0" dirty="0" smtClean="0"/>
              <a:t>Then, we derive this tradeoff formula.</a:t>
            </a:r>
          </a:p>
          <a:p>
            <a:pPr algn="l" rtl="0"/>
            <a:r>
              <a:rPr lang="en-US" baseline="0" dirty="0" smtClean="0"/>
              <a:t>The relative wave slope angular resolution can be traded-off for spatial resolution ( 𝜆 ) of the wave, before errors from aliasing and correspondence take effect. </a:t>
            </a:r>
          </a:p>
          <a:p>
            <a:pPr algn="l" rtl="0"/>
            <a:r>
              <a:rPr lang="en-US" baseline="0" dirty="0" smtClean="0"/>
              <a:t>The details are in the paper.</a:t>
            </a:r>
            <a:endParaRPr lang="en-US" dirty="0" smtClean="0"/>
          </a:p>
          <a:p>
            <a:pPr algn="l" rtl="0"/>
            <a:endParaRPr lang="en-US"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35834553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aseline="0" dirty="0" smtClean="0"/>
              <a:t>This is us working hard at the Haifa beach.</a:t>
            </a:r>
          </a:p>
          <a:p>
            <a:pPr algn="l" rtl="0"/>
            <a:r>
              <a:rPr lang="en-US" baseline="0" dirty="0" smtClean="0"/>
              <a:t>Here you see the system submerged.</a:t>
            </a:r>
            <a:endParaRPr lang="en-US"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7857742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Here is the</a:t>
            </a:r>
            <a:r>
              <a:rPr lang="en-US" baseline="0" dirty="0" smtClean="0"/>
              <a:t> image taken by the camera capturing both the sensor and the outside image. We imaged a person standing outside.</a:t>
            </a:r>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37735594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aseline="0" dirty="0" smtClean="0"/>
              <a:t>Here is the actual implementation of our system. This is the pinhole array and below is the diffuser.</a:t>
            </a:r>
          </a:p>
          <a:p>
            <a:pPr algn="l" rtl="0"/>
            <a:r>
              <a:rPr lang="en-US" baseline="0" dirty="0" smtClean="0"/>
              <a:t>We use a mirror here to observe the diffuser with this camera placed in front of the sensor.</a:t>
            </a:r>
          </a:p>
          <a:p>
            <a:pPr algn="l" rtl="0"/>
            <a:r>
              <a:rPr lang="en-US" baseline="0" dirty="0" smtClean="0"/>
              <a:t>Sun rays refract by the WAI, irradiate the diffuser, reflect in the mirror and imaged by the camera.</a:t>
            </a:r>
          </a:p>
          <a:p>
            <a:pPr algn="l" rtl="0"/>
            <a:r>
              <a:rPr lang="en-US" baseline="0" dirty="0" smtClean="0"/>
              <a:t>And we have an area on the water surface that we thus estimate.</a:t>
            </a:r>
          </a:p>
          <a:p>
            <a:pPr algn="l" rtl="0"/>
            <a:endParaRPr lang="en-US" baseline="0" dirty="0" smtClean="0"/>
          </a:p>
          <a:p>
            <a:pPr algn="l" rtl="0"/>
            <a:r>
              <a:rPr lang="en-US" baseline="0" dirty="0" smtClean="0"/>
              <a:t>Now, recall that the image of an airborne scene should be acquired simultaneously with the sunlight field.</a:t>
            </a:r>
          </a:p>
          <a:p>
            <a:pPr algn="l" rtl="0"/>
            <a:r>
              <a:rPr lang="en-US" baseline="0" dirty="0" smtClean="0"/>
              <a:t>For synchronization, we use the same camera and another mirror.</a:t>
            </a:r>
          </a:p>
          <a:p>
            <a:pPr algn="l" rtl="0"/>
            <a:r>
              <a:rPr lang="en-US" baseline="0" dirty="0" smtClean="0"/>
              <a:t>The object is imaged through the mirror reflection.</a:t>
            </a:r>
          </a:p>
          <a:p>
            <a:pPr algn="l" rtl="0"/>
            <a:r>
              <a:rPr lang="en-US" baseline="0" dirty="0" smtClean="0"/>
              <a:t>A single image contains both the sunlight filed and a distorted airborne scene.</a:t>
            </a:r>
          </a:p>
          <a:p>
            <a:pPr algn="l" rtl="0"/>
            <a:endParaRPr lang="en-US" baseline="0" dirty="0" smtClean="0"/>
          </a:p>
          <a:p>
            <a:pPr algn="l" rtl="0"/>
            <a:r>
              <a:rPr lang="en-US" baseline="0" dirty="0" smtClean="0"/>
              <a:t>Here is a photo of the actual system.</a:t>
            </a:r>
          </a:p>
          <a:p>
            <a:pPr algn="l" rtl="0"/>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486324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Here are</a:t>
            </a:r>
            <a:r>
              <a:rPr lang="en-US" baseline="0" dirty="0" smtClean="0"/>
              <a:t> two</a:t>
            </a:r>
            <a:r>
              <a:rPr lang="en-US" dirty="0" smtClean="0"/>
              <a:t> results. Notice how</a:t>
            </a:r>
            <a:r>
              <a:rPr lang="en-US" baseline="0" dirty="0" smtClean="0"/>
              <a:t> the water mask is corrected.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There are algorithms that can give you a beauty score based on the geometry of your face.</a:t>
            </a:r>
          </a:p>
          <a:p>
            <a:pPr algn="l" rtl="0"/>
            <a:r>
              <a:rPr lang="en-US" dirty="0" smtClean="0"/>
              <a:t>You </a:t>
            </a:r>
            <a:r>
              <a:rPr lang="en-US" dirty="0" smtClean="0"/>
              <a:t>can see that based on their score, the corrected faces are way</a:t>
            </a:r>
            <a:r>
              <a:rPr lang="en-US" baseline="0" dirty="0" smtClean="0"/>
              <a:t> more attractive comparing to the distorted ones.</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68</a:t>
            </a:fld>
            <a:endParaRPr lang="en-US">
              <a:solidFill>
                <a:prstClr val="black"/>
              </a:solidFill>
            </a:endParaRPr>
          </a:p>
        </p:txBody>
      </p:sp>
    </p:spTree>
    <p:extLst>
      <p:ext uri="{BB962C8B-B14F-4D97-AF65-F5344CB8AC3E}">
        <p14:creationId xmlns:p14="http://schemas.microsoft.com/office/powerpoint/2010/main" val="41278021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For</a:t>
            </a:r>
            <a:r>
              <a:rPr lang="en-US" baseline="0" dirty="0" smtClean="0"/>
              <a:t> more quantitative results we performed an experiment in the lab.</a:t>
            </a:r>
          </a:p>
          <a:p>
            <a:pPr algn="l" rtl="0"/>
            <a:r>
              <a:rPr lang="en-US" baseline="0" dirty="0" smtClean="0"/>
              <a:t>We captured a checkerboard pattern.</a:t>
            </a:r>
            <a:endParaRPr lang="en-US" dirty="0" smtClean="0"/>
          </a:p>
          <a:p>
            <a:pPr algn="l" rtl="0"/>
            <a:r>
              <a:rPr lang="en-US" dirty="0" smtClean="0"/>
              <a:t>Here  is</a:t>
            </a:r>
            <a:r>
              <a:rPr lang="en-US" baseline="0" dirty="0" smtClean="0"/>
              <a:t> </a:t>
            </a:r>
            <a:r>
              <a:rPr lang="en-US" dirty="0" smtClean="0"/>
              <a:t>the sensor</a:t>
            </a:r>
            <a:r>
              <a:rPr lang="en-US" baseline="0" dirty="0" smtClean="0"/>
              <a:t> and the checkerboard pattern captured together by the camera.</a:t>
            </a:r>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1249479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xfrm>
            <a:off x="992188" y="768350"/>
            <a:ext cx="5116512"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baseline="0" dirty="0" smtClean="0">
                <a:cs typeface="Arial" pitchFamily="34" charset="0"/>
              </a:rPr>
              <a:t>So, we can also ask where the object of interest  is located?</a:t>
            </a:r>
          </a:p>
          <a:p>
            <a:pPr algn="l" rtl="0" eaLnBrk="1" hangingPunct="1"/>
            <a:r>
              <a:rPr lang="en-US" dirty="0" smtClean="0">
                <a:cs typeface="Arial" pitchFamily="34" charset="0"/>
              </a:rPr>
              <a:t>In</a:t>
            </a:r>
            <a:r>
              <a:rPr lang="en-US" baseline="0" dirty="0" smtClean="0">
                <a:cs typeface="Arial" pitchFamily="34" charset="0"/>
              </a:rPr>
              <a:t> this presentation, I will concentrate on localization.</a:t>
            </a:r>
            <a:endParaRPr lang="en-US" dirty="0" smtClean="0">
              <a:cs typeface="Arial" pitchFamily="34" charset="0"/>
            </a:endParaRPr>
          </a:p>
          <a:p>
            <a:pPr algn="l" rtl="0" eaLnBrk="1" hangingPunct="1"/>
            <a:endParaRPr lang="en-US" dirty="0" smtClean="0">
              <a:cs typeface="Arial" pitchFamily="34" charset="0"/>
            </a:endParaRPr>
          </a:p>
        </p:txBody>
      </p:sp>
    </p:spTree>
    <p:extLst>
      <p:ext uri="{BB962C8B-B14F-4D97-AF65-F5344CB8AC3E}">
        <p14:creationId xmlns:p14="http://schemas.microsoft.com/office/powerpoint/2010/main" val="31589713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dirty="0" smtClean="0"/>
              <a:t>Here</a:t>
            </a:r>
            <a:r>
              <a:rPr lang="en-US" baseline="0" dirty="0" smtClean="0"/>
              <a:t> I show a quantitative result. </a:t>
            </a:r>
          </a:p>
          <a:p>
            <a:pPr algn="l" rtl="0"/>
            <a:r>
              <a:rPr lang="en-US" baseline="0" dirty="0" smtClean="0"/>
              <a:t>This is the distorted checkerboard. </a:t>
            </a:r>
          </a:p>
          <a:p>
            <a:pPr algn="l" rtl="0"/>
            <a:r>
              <a:rPr lang="en-US" baseline="0" dirty="0" smtClean="0"/>
              <a:t>The ground truth square size is 5cm in the x and y directions.</a:t>
            </a:r>
          </a:p>
          <a:p>
            <a:pPr algn="l" rtl="0"/>
            <a:r>
              <a:rPr lang="en-US" dirty="0" smtClean="0"/>
              <a:t>So, we measure line-lengths crossing at adjacent corners of the squares in the x and y directions</a:t>
            </a:r>
            <a:r>
              <a:rPr lang="en-US" baseline="0" dirty="0" smtClean="0"/>
              <a:t> and plot them in this scatter plot.</a:t>
            </a:r>
            <a:endParaRPr lang="en-US" dirty="0" smtClean="0"/>
          </a:p>
          <a:p>
            <a:pPr algn="l" rtl="0"/>
            <a:endParaRPr lang="en-US" dirty="0" smtClean="0"/>
          </a:p>
          <a:p>
            <a:pPr algn="l" rtl="0"/>
            <a:r>
              <a:rPr lang="en-US" dirty="0" smtClean="0"/>
              <a:t>For example this line and this line, give this point in the scatter plot.</a:t>
            </a:r>
          </a:p>
          <a:p>
            <a:pPr algn="l" rtl="0"/>
            <a:r>
              <a:rPr lang="en-US" dirty="0" smtClean="0"/>
              <a:t>Another point is this one.</a:t>
            </a:r>
            <a:r>
              <a:rPr lang="en-US" baseline="0" dirty="0" smtClean="0"/>
              <a:t> Here are all the distorted points.</a:t>
            </a:r>
            <a:endParaRPr lang="en-US" dirty="0" smtClean="0"/>
          </a:p>
          <a:p>
            <a:pPr algn="l" rtl="0"/>
            <a:endParaRPr lang="en-US" dirty="0" smtClean="0"/>
          </a:p>
          <a:p>
            <a:pPr algn="l" rtl="0"/>
            <a:r>
              <a:rPr lang="en-US" baseline="0" dirty="0" smtClean="0"/>
              <a:t>We computed the spread of these points and the curvature of grid lines.</a:t>
            </a:r>
          </a:p>
          <a:p>
            <a:pPr algn="l" rtl="0"/>
            <a:endParaRPr lang="en-US" baseline="0" dirty="0" smtClean="0"/>
          </a:p>
          <a:p>
            <a:pPr algn="l" rtl="0"/>
            <a:r>
              <a:rPr lang="en-US" baseline="0" dirty="0" smtClean="0"/>
              <a:t>Here is our result of the corrected checkerboard. </a:t>
            </a:r>
          </a:p>
          <a:p>
            <a:pPr algn="l" defTabSz="883585" rtl="0">
              <a:defRPr/>
            </a:pPr>
            <a:r>
              <a:rPr lang="en-US" dirty="0" smtClean="0"/>
              <a:t>The </a:t>
            </a:r>
            <a:r>
              <a:rPr lang="en-US" baseline="0" dirty="0" smtClean="0"/>
              <a:t>checkerboard is much more uniform.</a:t>
            </a:r>
          </a:p>
          <a:p>
            <a:pPr algn="l" defTabSz="883585" rtl="0">
              <a:defRPr/>
            </a:pPr>
            <a:r>
              <a:rPr lang="en-US" baseline="0" dirty="0" smtClean="0"/>
              <a:t>Similarly, we overlay the points of the corrected grid in this scatter plot.</a:t>
            </a:r>
            <a:endParaRPr lang="en-US" dirty="0" smtClean="0"/>
          </a:p>
          <a:p>
            <a:pPr algn="l" rtl="0"/>
            <a:r>
              <a:rPr lang="en-US" baseline="0" dirty="0" smtClean="0"/>
              <a:t>You can see that the corrected pattern is closer to the real size and has lower standard-deviation and curvature.</a:t>
            </a:r>
          </a:p>
          <a:p>
            <a:pPr algn="l" rtl="0"/>
            <a:endParaRPr lang="en-US" baseline="0" dirty="0" smtClean="0"/>
          </a:p>
          <a:p>
            <a:pPr algn="l" rtl="0"/>
            <a:r>
              <a:rPr lang="en-US" dirty="0" smtClean="0"/>
              <a:t>So, correction for the waves by our method signiﬁcantly lowers the spread and curvature.</a:t>
            </a:r>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30713207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Here I show you  a failure case from the sea experiment. </a:t>
            </a:r>
          </a:p>
          <a:p>
            <a:pPr algn="l" rtl="0"/>
            <a:r>
              <a:rPr lang="en-US" dirty="0" smtClean="0"/>
              <a:t>Clearly, small scale wave ripples are responsible for this image. </a:t>
            </a:r>
          </a:p>
          <a:p>
            <a:pPr algn="l" rtl="0"/>
            <a:r>
              <a:rPr lang="en-US" dirty="0" smtClean="0"/>
              <a:t>Our existing implementation does not sample the wave</a:t>
            </a:r>
            <a:r>
              <a:rPr lang="en-US" baseline="0" dirty="0" smtClean="0"/>
              <a:t> slopes </a:t>
            </a:r>
            <a:r>
              <a:rPr lang="en-US" dirty="0" smtClean="0"/>
              <a:t>densely enough to measure such high frequency waves, yielding wrong result.</a:t>
            </a:r>
            <a:endParaRPr lang="en-US"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868221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This scenario is related to biological vision: It is experienced by submerged animals seeking to detect prey or avoid predators .</a:t>
            </a:r>
          </a:p>
          <a:p>
            <a:pPr algn="l" rtl="0"/>
            <a:r>
              <a:rPr lang="en-US" dirty="0" smtClean="0"/>
              <a:t>The archer fish, for example, shoots down airborne prey using a water jet, aiming while being submerged. </a:t>
            </a:r>
          </a:p>
          <a:p>
            <a:pPr algn="l" rtl="0"/>
            <a:r>
              <a:rPr lang="en-US" dirty="0" smtClean="0"/>
              <a:t>It has also been hypothesized that seals watch for ambushing polar bears, prior to surfacing for air. </a:t>
            </a:r>
          </a:p>
          <a:p>
            <a:pPr algn="l" rtl="0"/>
            <a:r>
              <a:rPr lang="en-US" dirty="0" smtClean="0"/>
              <a:t>There are also airborne and land animals such as cormorants and penguins, that detect and hunt fish by looking down through the WAI. </a:t>
            </a:r>
          </a:p>
          <a:p>
            <a:pPr algn="l" rtl="0"/>
            <a:endParaRPr lang="he-IL" dirty="0"/>
          </a:p>
        </p:txBody>
      </p:sp>
      <p:sp>
        <p:nvSpPr>
          <p:cNvPr id="4" name="Slide Number Placeholder 3"/>
          <p:cNvSpPr>
            <a:spLocks noGrp="1"/>
          </p:cNvSpPr>
          <p:nvPr>
            <p:ph type="sldNum" sz="quarter" idx="10"/>
          </p:nvPr>
        </p:nvSpPr>
        <p:spPr/>
        <p:txBody>
          <a:bodyPr/>
          <a:lstStyle/>
          <a:p>
            <a:pPr>
              <a:defRPr/>
            </a:pPr>
            <a:fld id="{4B3E56A0-A6FB-4B82-A647-3B7427AB23B6}" type="slidenum">
              <a:rPr lang="he-IL" smtClean="0"/>
              <a:pPr>
                <a:defRPr/>
              </a:pPr>
              <a:t>8</a:t>
            </a:fld>
            <a:endParaRPr lang="en-US"/>
          </a:p>
        </p:txBody>
      </p:sp>
    </p:spTree>
    <p:extLst>
      <p:ext uri="{BB962C8B-B14F-4D97-AF65-F5344CB8AC3E}">
        <p14:creationId xmlns:p14="http://schemas.microsoft.com/office/powerpoint/2010/main" val="2855234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xfrm>
            <a:off x="3013075" y="496888"/>
            <a:ext cx="3308350" cy="24812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defTabSz="845976" rtl="0" eaLnBrk="1" hangingPunct="1"/>
            <a:r>
              <a:rPr lang="en-US" dirty="0" smtClean="0"/>
              <a:t>When a submarine needs to look</a:t>
            </a:r>
            <a:r>
              <a:rPr lang="en-US" baseline="0" dirty="0" smtClean="0"/>
              <a:t> outside the water, it uses a periscope. </a:t>
            </a:r>
          </a:p>
          <a:p>
            <a:pPr algn="l" defTabSz="845976" rtl="0" eaLnBrk="1" hangingPunct="1"/>
            <a:r>
              <a:rPr lang="en-US" baseline="0" dirty="0" smtClean="0"/>
              <a:t>Submarines have been using this technology for over 100 years already. </a:t>
            </a:r>
          </a:p>
          <a:p>
            <a:pPr algn="l" defTabSz="845976" rtl="0" eaLnBrk="1" hangingPunct="1"/>
            <a:r>
              <a:rPr lang="en-US" baseline="0" dirty="0" smtClean="0"/>
              <a:t>However, it may draw attention.</a:t>
            </a:r>
          </a:p>
          <a:p>
            <a:pPr algn="l" defTabSz="845976" rtl="0" eaLnBrk="1" hangingPunct="1"/>
            <a:r>
              <a:rPr lang="en-US" baseline="0" dirty="0" smtClean="0"/>
              <a:t>What if we had a virtual periscope?  A periscope that c</a:t>
            </a:r>
            <a:r>
              <a:rPr lang="en-US" dirty="0" smtClean="0"/>
              <a:t>ontrary to a true periscope, is </a:t>
            </a:r>
            <a:r>
              <a:rPr lang="en-US" u="sng" dirty="0" smtClean="0"/>
              <a:t>completely</a:t>
            </a:r>
            <a:r>
              <a:rPr lang="en-US" dirty="0" smtClean="0"/>
              <a:t> submerged underwater,</a:t>
            </a:r>
            <a:r>
              <a:rPr lang="en-US" baseline="0" dirty="0" smtClean="0"/>
              <a:t> and therefore </a:t>
            </a:r>
            <a:r>
              <a:rPr lang="en-US" dirty="0" smtClean="0"/>
              <a:t>does not draw any attention.</a:t>
            </a:r>
            <a:endParaRPr lang="en-US" dirty="0" smtClean="0">
              <a:cs typeface="Arial" pitchFamily="34" charset="0"/>
            </a:endParaRPr>
          </a:p>
        </p:txBody>
      </p:sp>
    </p:spTree>
    <p:extLst>
      <p:ext uri="{BB962C8B-B14F-4D97-AF65-F5344CB8AC3E}">
        <p14:creationId xmlns:p14="http://schemas.microsoft.com/office/powerpoint/2010/main" val="4270365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0EB0BBC-0403-4DD3-B706-E0260A2621CF}" type="datetime1">
              <a:rPr lang="he-IL"/>
              <a:pPr>
                <a:defRPr/>
              </a:pPr>
              <a:t>כ'/אלול/תשע"ה</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B72503B-652E-4749-B5A1-9C20220BAF3A}" type="slidenum">
              <a:rPr lang="he-IL"/>
              <a:pPr>
                <a:defRPr/>
              </a:pPr>
              <a:t>‹#›</a:t>
            </a:fld>
            <a:endParaRPr lang="he-IL"/>
          </a:p>
          <a:p>
            <a:pPr>
              <a:defRPr/>
            </a:pPr>
            <a:endParaRPr lang="en-US">
              <a:solidFill>
                <a:schemeClr val="tx1"/>
              </a:solidFill>
            </a:endParaRPr>
          </a:p>
        </p:txBody>
      </p:sp>
    </p:spTree>
    <p:extLst>
      <p:ext uri="{BB962C8B-B14F-4D97-AF65-F5344CB8AC3E}">
        <p14:creationId xmlns:p14="http://schemas.microsoft.com/office/powerpoint/2010/main" val="374726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F24454-4CDC-4A05-AB27-5B82AC56F998}" type="datetime1">
              <a:rPr lang="he-IL"/>
              <a:pPr>
                <a:defRPr/>
              </a:pPr>
              <a:t>כ'/אלול/תשע"ה</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79B1558A-645D-461D-8813-02774CE5A9EC}" type="slidenum">
              <a:rPr lang="he-IL"/>
              <a:pPr>
                <a:defRPr/>
              </a:pPr>
              <a:t>‹#›</a:t>
            </a:fld>
            <a:endParaRPr lang="he-IL"/>
          </a:p>
          <a:p>
            <a:pPr>
              <a:defRPr/>
            </a:pPr>
            <a:endParaRPr lang="en-US">
              <a:solidFill>
                <a:schemeClr val="tx1"/>
              </a:solidFill>
            </a:endParaRPr>
          </a:p>
        </p:txBody>
      </p:sp>
    </p:spTree>
    <p:extLst>
      <p:ext uri="{BB962C8B-B14F-4D97-AF65-F5344CB8AC3E}">
        <p14:creationId xmlns:p14="http://schemas.microsoft.com/office/powerpoint/2010/main" val="10578362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0D2C3-18B1-4072-AB0C-34F8089B4A62}" type="datetime1">
              <a:rPr lang="en-US" smtClean="0">
                <a:solidFill>
                  <a:prstClr val="black">
                    <a:tint val="75000"/>
                  </a:prstClr>
                </a:solidFill>
              </a:rPr>
              <a:pPr/>
              <a:t>9/4/2015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4680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E365B-DF0F-4AE9-8EEF-39BD06344550}" type="datetime1">
              <a:rPr lang="en-US" smtClean="0">
                <a:solidFill>
                  <a:prstClr val="black">
                    <a:tint val="75000"/>
                  </a:prstClr>
                </a:solidFill>
              </a:rPr>
              <a:pPr/>
              <a:t>9/4/2015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4886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7D090E-0CBF-488F-86E4-96B5130BDF54}" type="datetime1">
              <a:rPr lang="en-US" smtClean="0">
                <a:solidFill>
                  <a:prstClr val="black">
                    <a:tint val="75000"/>
                  </a:prstClr>
                </a:solidFill>
              </a:rPr>
              <a:pPr/>
              <a:t>9/4/2015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6873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F672C4-BD0F-4969-BA4D-5272F51ED834}"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1934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2A855D-C1ED-4C3C-87DA-601A009D9C6A}"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1361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0EB0BBC-0403-4DD3-B706-E0260A2621CF}"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B72503B-652E-4749-B5A1-9C20220BAF3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7713062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D5DAA6D-AC60-46AD-BDAD-806440E65227}"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ECFE4A96-5DC0-4D67-9B24-F7B285D4C19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1145722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F43DC1A-8D15-4B92-9ECB-06A2EE454923}"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5EAC3F7-3520-493F-B70F-B3C7ACEB110D}"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3467008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F528452-69E8-4CC8-863E-55CFF9FCD5B8}"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A7B92C36-9938-4453-B2E9-BAA1A95C0777}"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9604981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E8F64D8-CF6A-4C50-AB10-D5C2C0855FBB}" type="datetime1">
              <a:rPr lang="he-IL">
                <a:solidFill>
                  <a:srgbClr val="000000"/>
                </a:solidFill>
              </a:rPr>
              <a:pPr>
                <a:defRPr/>
              </a:pPr>
              <a:t>כ'/אלול/תשע"ה</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solidFill>
                  <a:schemeClr val="bg1"/>
                </a:solidFill>
              </a:defRPr>
            </a:lvl1pPr>
          </a:lstStyle>
          <a:p>
            <a:pPr>
              <a:defRPr/>
            </a:pPr>
            <a:fld id="{AE0FC9C1-FA5F-4632-8720-8CA059087A0F}"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138974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85F8CB2-EC0F-4B60-B0FC-C0CBE3CDE090}" type="datetime1">
              <a:rPr lang="he-IL"/>
              <a:pPr>
                <a:defRPr/>
              </a:pPr>
              <a:t>כ'/אלול/תשע"ה</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0A820317-9BE0-42F7-8361-554A9D75E691}" type="slidenum">
              <a:rPr lang="he-IL"/>
              <a:pPr>
                <a:defRPr/>
              </a:pPr>
              <a:t>‹#›</a:t>
            </a:fld>
            <a:endParaRPr lang="he-IL"/>
          </a:p>
          <a:p>
            <a:pPr>
              <a:defRPr/>
            </a:pPr>
            <a:endParaRPr lang="en-US">
              <a:solidFill>
                <a:schemeClr val="tx1"/>
              </a:solidFill>
            </a:endParaRPr>
          </a:p>
        </p:txBody>
      </p:sp>
    </p:spTree>
    <p:extLst>
      <p:ext uri="{BB962C8B-B14F-4D97-AF65-F5344CB8AC3E}">
        <p14:creationId xmlns:p14="http://schemas.microsoft.com/office/powerpoint/2010/main" val="10476818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2C1B1B4-F65C-427C-950E-801AB88F3DFC}" type="datetime1">
              <a:rPr lang="he-IL">
                <a:solidFill>
                  <a:srgbClr val="000000"/>
                </a:solidFill>
              </a:rPr>
              <a:pPr>
                <a:defRPr/>
              </a:pPr>
              <a:t>כ'/אלול/תשע"ה</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07DCA937-5C64-43E3-B398-675ACD3C4BF3}"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0560947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486264C-CB13-46A7-8ECA-E11950055EE4}" type="datetime1">
              <a:rPr lang="he-IL">
                <a:solidFill>
                  <a:srgbClr val="000000"/>
                </a:solidFill>
              </a:rPr>
              <a:pPr>
                <a:defRPr/>
              </a:pPr>
              <a:t>כ'/אלול/תשע"ה</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solidFill>
                  <a:schemeClr val="bg1"/>
                </a:solidFill>
              </a:defRPr>
            </a:lvl1pPr>
          </a:lstStyle>
          <a:p>
            <a:pPr>
              <a:defRPr/>
            </a:pPr>
            <a:fld id="{95F45872-092F-452D-8112-8C4724AF4EF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36677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AFAED34-D447-4633-9E09-EC5E7CC90058}"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B0D0BFBA-9D6D-46D9-80DF-DF7DAE83B75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3610005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C1495BA-5959-423A-BD0C-0297EF87EEF7}"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B1FA089-6512-4B3D-B5C7-9F75CADAAC3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9555333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F24454-4CDC-4A05-AB27-5B82AC56F998}"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79B1558A-645D-461D-8813-02774CE5A9EC}"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1066382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85F8CB2-EC0F-4B60-B0FC-C0CBE3CDE090}"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0A820317-9BE0-42F7-8361-554A9D75E69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9296048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3F6C4CF-5B99-4177-BE06-324994081A1F}" type="datetime1">
              <a:rPr lang="he-IL">
                <a:solidFill>
                  <a:srgbClr val="000000"/>
                </a:solidFill>
              </a:rPr>
              <a:pPr>
                <a:defRPr/>
              </a:pPr>
              <a:t>כ'/אלול/תשע"ה</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D2331E7D-CE81-4FDC-811D-8F57D973950B}"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5633199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0EB0BBC-0403-4DD3-B706-E0260A2621CF}"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B72503B-652E-4749-B5A1-9C20220BAF3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366719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D5DAA6D-AC60-46AD-BDAD-806440E65227}"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ECFE4A96-5DC0-4D67-9B24-F7B285D4C19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2042849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F43DC1A-8D15-4B92-9ECB-06A2EE454923}"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5EAC3F7-3520-493F-B70F-B3C7ACEB110D}"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242746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3F6C4CF-5B99-4177-BE06-324994081A1F}" type="datetime1">
              <a:rPr lang="he-IL"/>
              <a:pPr>
                <a:defRPr/>
              </a:pPr>
              <a:t>כ'/אלול/תשע"ה</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D2331E7D-CE81-4FDC-811D-8F57D973950B}" type="slidenum">
              <a:rPr lang="he-IL"/>
              <a:pPr>
                <a:defRPr/>
              </a:pPr>
              <a:t>‹#›</a:t>
            </a:fld>
            <a:endParaRPr lang="he-IL"/>
          </a:p>
          <a:p>
            <a:pPr>
              <a:defRPr/>
            </a:pPr>
            <a:endParaRPr lang="en-US">
              <a:solidFill>
                <a:schemeClr val="tx1"/>
              </a:solidFill>
            </a:endParaRPr>
          </a:p>
        </p:txBody>
      </p:sp>
    </p:spTree>
    <p:extLst>
      <p:ext uri="{BB962C8B-B14F-4D97-AF65-F5344CB8AC3E}">
        <p14:creationId xmlns:p14="http://schemas.microsoft.com/office/powerpoint/2010/main" val="25365127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F528452-69E8-4CC8-863E-55CFF9FCD5B8}"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A7B92C36-9938-4453-B2E9-BAA1A95C0777}"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4752742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E8F64D8-CF6A-4C50-AB10-D5C2C0855FBB}" type="datetime1">
              <a:rPr lang="he-IL">
                <a:solidFill>
                  <a:srgbClr val="000000"/>
                </a:solidFill>
              </a:rPr>
              <a:pPr>
                <a:defRPr/>
              </a:pPr>
              <a:t>כ'/אלול/תשע"ה</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solidFill>
                  <a:schemeClr val="bg1"/>
                </a:solidFill>
              </a:defRPr>
            </a:lvl1pPr>
          </a:lstStyle>
          <a:p>
            <a:pPr>
              <a:defRPr/>
            </a:pPr>
            <a:fld id="{AE0FC9C1-FA5F-4632-8720-8CA059087A0F}"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9862711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2C1B1B4-F65C-427C-950E-801AB88F3DFC}" type="datetime1">
              <a:rPr lang="he-IL">
                <a:solidFill>
                  <a:srgbClr val="000000"/>
                </a:solidFill>
              </a:rPr>
              <a:pPr>
                <a:defRPr/>
              </a:pPr>
              <a:t>כ'/אלול/תשע"ה</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07DCA937-5C64-43E3-B398-675ACD3C4BF3}"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0120809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486264C-CB13-46A7-8ECA-E11950055EE4}" type="datetime1">
              <a:rPr lang="he-IL">
                <a:solidFill>
                  <a:srgbClr val="000000"/>
                </a:solidFill>
              </a:rPr>
              <a:pPr>
                <a:defRPr/>
              </a:pPr>
              <a:t>כ'/אלול/תשע"ה</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solidFill>
                  <a:schemeClr val="bg1"/>
                </a:solidFill>
              </a:defRPr>
            </a:lvl1pPr>
          </a:lstStyle>
          <a:p>
            <a:pPr>
              <a:defRPr/>
            </a:pPr>
            <a:fld id="{95F45872-092F-452D-8112-8C4724AF4EF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197126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AFAED34-D447-4633-9E09-EC5E7CC90058}"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B0D0BFBA-9D6D-46D9-80DF-DF7DAE83B75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0761016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C1495BA-5959-423A-BD0C-0297EF87EEF7}"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B1FA089-6512-4B3D-B5C7-9F75CADAAC3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8897961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F24454-4CDC-4A05-AB27-5B82AC56F998}"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79B1558A-645D-461D-8813-02774CE5A9EC}"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4661151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85F8CB2-EC0F-4B60-B0FC-C0CBE3CDE090}"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0A820317-9BE0-42F7-8361-554A9D75E69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8646151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3F6C4CF-5B99-4177-BE06-324994081A1F}" type="datetime1">
              <a:rPr lang="he-IL">
                <a:solidFill>
                  <a:srgbClr val="000000"/>
                </a:solidFill>
              </a:rPr>
              <a:pPr>
                <a:defRPr/>
              </a:pPr>
              <a:t>כ'/אלול/תשע"ה</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D2331E7D-CE81-4FDC-811D-8F57D973950B}"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6773808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2044B7F-7184-4CD1-A356-FE2CAD6DD885}" type="datetime1">
              <a:rPr lang="he-IL"/>
              <a:pPr>
                <a:defRPr/>
              </a:pPr>
              <a:t>כ'/אלול/תשע"ה</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pPr>
              <a:defRPr/>
            </a:pPr>
            <a:fld id="{D2382FED-2FC0-477C-ACC1-6E972A6F3940}" type="slidenum">
              <a:rPr lang="he-IL">
                <a:solidFill>
                  <a:srgbClr val="FFFFFF"/>
                </a:solidFill>
              </a:rPr>
              <a:pPr>
                <a:defRPr/>
              </a:pPr>
              <a:t>‹#›</a:t>
            </a:fld>
            <a:endParaRPr lang="he-IL">
              <a:solidFill>
                <a:srgbClr val="FFFFFF"/>
              </a:solidFill>
            </a:endParaRPr>
          </a:p>
          <a:p>
            <a:pPr>
              <a:defRPr/>
            </a:pPr>
            <a:endParaRPr lang="en-US"/>
          </a:p>
        </p:txBody>
      </p:sp>
    </p:spTree>
    <p:extLst>
      <p:ext uri="{BB962C8B-B14F-4D97-AF65-F5344CB8AC3E}">
        <p14:creationId xmlns:p14="http://schemas.microsoft.com/office/powerpoint/2010/main" val="990278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B3840D-ACA3-4029-8BE8-1DF7EBF60B75}"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998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B66097C-9A28-4C24-B29E-6C93E5CDC1A6}" type="datetime1">
              <a:rPr lang="he-IL"/>
              <a:pPr>
                <a:defRPr/>
              </a:pPr>
              <a:t>כ'/אלול/תשע"ה</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pPr>
              <a:defRPr/>
            </a:pPr>
            <a:fld id="{1BF8FBB3-ECF5-4743-A989-305671D9A24F}" type="slidenum">
              <a:rPr lang="he-IL">
                <a:solidFill>
                  <a:srgbClr val="FFFFFF"/>
                </a:solidFill>
              </a:rPr>
              <a:pPr>
                <a:defRPr/>
              </a:pPr>
              <a:t>‹#›</a:t>
            </a:fld>
            <a:endParaRPr lang="he-IL">
              <a:solidFill>
                <a:srgbClr val="FFFFFF"/>
              </a:solidFill>
            </a:endParaRPr>
          </a:p>
          <a:p>
            <a:pPr>
              <a:defRPr/>
            </a:pPr>
            <a:endParaRPr lang="en-US"/>
          </a:p>
        </p:txBody>
      </p:sp>
    </p:spTree>
    <p:extLst>
      <p:ext uri="{BB962C8B-B14F-4D97-AF65-F5344CB8AC3E}">
        <p14:creationId xmlns:p14="http://schemas.microsoft.com/office/powerpoint/2010/main" val="23043173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DD180A3-430C-405B-BAE3-7A3650EA052D}" type="datetime1">
              <a:rPr lang="he-IL"/>
              <a:pPr>
                <a:defRPr/>
              </a:pPr>
              <a:t>כ'/אלול/תשע"ה</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pPr>
              <a:defRPr/>
            </a:pPr>
            <a:fld id="{E8A2EEFA-11E7-45D3-B90D-5F23DFBB8D96}" type="slidenum">
              <a:rPr lang="he-IL">
                <a:solidFill>
                  <a:srgbClr val="FFFFFF"/>
                </a:solidFill>
              </a:rPr>
              <a:pPr>
                <a:defRPr/>
              </a:pPr>
              <a:t>‹#›</a:t>
            </a:fld>
            <a:endParaRPr lang="he-IL">
              <a:solidFill>
                <a:srgbClr val="FFFFFF"/>
              </a:solidFill>
            </a:endParaRPr>
          </a:p>
          <a:p>
            <a:pPr>
              <a:defRPr/>
            </a:pPr>
            <a:endParaRPr lang="en-US"/>
          </a:p>
        </p:txBody>
      </p:sp>
    </p:spTree>
    <p:extLst>
      <p:ext uri="{BB962C8B-B14F-4D97-AF65-F5344CB8AC3E}">
        <p14:creationId xmlns:p14="http://schemas.microsoft.com/office/powerpoint/2010/main" val="4319534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B4BD809-EEFE-4E43-A054-898305A8578F}" type="datetime1">
              <a:rPr lang="he-IL"/>
              <a:pPr>
                <a:defRPr/>
              </a:pPr>
              <a:t>כ'/אלול/תשע"ה</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pPr>
              <a:defRPr/>
            </a:pPr>
            <a:fld id="{EA29A389-4FB6-4689-A8B0-A8AA4663F8B6}" type="slidenum">
              <a:rPr lang="he-IL">
                <a:solidFill>
                  <a:srgbClr val="FFFFFF"/>
                </a:solidFill>
              </a:rPr>
              <a:pPr>
                <a:defRPr/>
              </a:pPr>
              <a:t>‹#›</a:t>
            </a:fld>
            <a:endParaRPr lang="he-IL">
              <a:solidFill>
                <a:srgbClr val="FFFFFF"/>
              </a:solidFill>
            </a:endParaRPr>
          </a:p>
          <a:p>
            <a:pPr>
              <a:defRPr/>
            </a:pPr>
            <a:endParaRPr lang="en-US"/>
          </a:p>
        </p:txBody>
      </p:sp>
    </p:spTree>
    <p:extLst>
      <p:ext uri="{BB962C8B-B14F-4D97-AF65-F5344CB8AC3E}">
        <p14:creationId xmlns:p14="http://schemas.microsoft.com/office/powerpoint/2010/main" val="8654216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FCF1422-6D72-45E4-AC39-D1105BE5ABD8}" type="datetime1">
              <a:rPr lang="he-IL"/>
              <a:pPr>
                <a:defRPr/>
              </a:pPr>
              <a:t>כ'/אלול/תשע"ה</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solidFill>
                  <a:srgbClr val="000000"/>
                </a:solidFill>
              </a:defRPr>
            </a:lvl1pPr>
          </a:lstStyle>
          <a:p>
            <a:pPr>
              <a:defRPr/>
            </a:pPr>
            <a:fld id="{A15A0F46-957E-4D00-B13E-8A1267A9FCA8}" type="slidenum">
              <a:rPr lang="he-IL">
                <a:solidFill>
                  <a:srgbClr val="FFFFFF"/>
                </a:solidFill>
              </a:rPr>
              <a:pPr>
                <a:defRPr/>
              </a:pPr>
              <a:t>‹#›</a:t>
            </a:fld>
            <a:endParaRPr lang="he-IL">
              <a:solidFill>
                <a:srgbClr val="FFFFFF"/>
              </a:solidFill>
            </a:endParaRPr>
          </a:p>
          <a:p>
            <a:pPr>
              <a:defRPr/>
            </a:pPr>
            <a:endParaRPr lang="en-US"/>
          </a:p>
        </p:txBody>
      </p:sp>
    </p:spTree>
    <p:extLst>
      <p:ext uri="{BB962C8B-B14F-4D97-AF65-F5344CB8AC3E}">
        <p14:creationId xmlns:p14="http://schemas.microsoft.com/office/powerpoint/2010/main" val="1004425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8C123D1-E490-4F4D-B97D-BB80111F81E1}" type="datetime1">
              <a:rPr lang="he-IL"/>
              <a:pPr>
                <a:defRPr/>
              </a:pPr>
              <a:t>כ'/אלול/תשע"ה</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solidFill>
                  <a:srgbClr val="000000"/>
                </a:solidFill>
              </a:defRPr>
            </a:lvl1pPr>
          </a:lstStyle>
          <a:p>
            <a:pPr>
              <a:defRPr/>
            </a:pPr>
            <a:fld id="{7FE255C5-9FE1-4876-9FB4-2EE1B062253D}" type="slidenum">
              <a:rPr lang="he-IL">
                <a:solidFill>
                  <a:srgbClr val="FFFFFF"/>
                </a:solidFill>
              </a:rPr>
              <a:pPr>
                <a:defRPr/>
              </a:pPr>
              <a:t>‹#›</a:t>
            </a:fld>
            <a:endParaRPr lang="he-IL">
              <a:solidFill>
                <a:srgbClr val="FFFFFF"/>
              </a:solidFill>
            </a:endParaRPr>
          </a:p>
          <a:p>
            <a:pPr>
              <a:defRPr/>
            </a:pPr>
            <a:endParaRPr lang="en-US"/>
          </a:p>
        </p:txBody>
      </p:sp>
    </p:spTree>
    <p:extLst>
      <p:ext uri="{BB962C8B-B14F-4D97-AF65-F5344CB8AC3E}">
        <p14:creationId xmlns:p14="http://schemas.microsoft.com/office/powerpoint/2010/main" val="26431622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CE88E86-CB0D-45AE-A23F-11324AAD04D7}" type="datetime1">
              <a:rPr lang="he-IL"/>
              <a:pPr>
                <a:defRPr/>
              </a:pPr>
              <a:t>כ'/אלול/תשע"ה</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solidFill>
                  <a:srgbClr val="000000"/>
                </a:solidFill>
              </a:defRPr>
            </a:lvl1pPr>
          </a:lstStyle>
          <a:p>
            <a:pPr>
              <a:defRPr/>
            </a:pPr>
            <a:fld id="{8085DA8C-3CC2-4A3F-980E-7E3D21D4A9CE}" type="slidenum">
              <a:rPr lang="he-IL">
                <a:solidFill>
                  <a:srgbClr val="FFFFFF"/>
                </a:solidFill>
              </a:rPr>
              <a:pPr>
                <a:defRPr/>
              </a:pPr>
              <a:t>‹#›</a:t>
            </a:fld>
            <a:endParaRPr lang="he-IL">
              <a:solidFill>
                <a:srgbClr val="FFFFFF"/>
              </a:solidFill>
            </a:endParaRPr>
          </a:p>
          <a:p>
            <a:pPr>
              <a:defRPr/>
            </a:pPr>
            <a:endParaRPr lang="en-US"/>
          </a:p>
        </p:txBody>
      </p:sp>
    </p:spTree>
    <p:extLst>
      <p:ext uri="{BB962C8B-B14F-4D97-AF65-F5344CB8AC3E}">
        <p14:creationId xmlns:p14="http://schemas.microsoft.com/office/powerpoint/2010/main" val="35583787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2F03E97-1411-4457-A0DD-574BD861CA8E}" type="datetime1">
              <a:rPr lang="he-IL"/>
              <a:pPr>
                <a:defRPr/>
              </a:pPr>
              <a:t>כ'/אלול/תשע"ה</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pPr>
              <a:defRPr/>
            </a:pPr>
            <a:fld id="{E1B932E2-800A-4DE5-B079-5A7DE3D8FA34}" type="slidenum">
              <a:rPr lang="he-IL">
                <a:solidFill>
                  <a:srgbClr val="FFFFFF"/>
                </a:solidFill>
              </a:rPr>
              <a:pPr>
                <a:defRPr/>
              </a:pPr>
              <a:t>‹#›</a:t>
            </a:fld>
            <a:endParaRPr lang="he-IL">
              <a:solidFill>
                <a:srgbClr val="FFFFFF"/>
              </a:solidFill>
            </a:endParaRPr>
          </a:p>
          <a:p>
            <a:pPr>
              <a:defRPr/>
            </a:pPr>
            <a:endParaRPr lang="en-US"/>
          </a:p>
        </p:txBody>
      </p:sp>
    </p:spTree>
    <p:extLst>
      <p:ext uri="{BB962C8B-B14F-4D97-AF65-F5344CB8AC3E}">
        <p14:creationId xmlns:p14="http://schemas.microsoft.com/office/powerpoint/2010/main" val="22219294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4C1487C-8F35-447B-AAD1-A62432FA04FA}" type="datetime1">
              <a:rPr lang="he-IL"/>
              <a:pPr>
                <a:defRPr/>
              </a:pPr>
              <a:t>כ'/אלול/תשע"ה</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pPr>
              <a:defRPr/>
            </a:pPr>
            <a:fld id="{0AE93FCE-4459-4C7F-867E-6358193D58FE}" type="slidenum">
              <a:rPr lang="he-IL">
                <a:solidFill>
                  <a:srgbClr val="FFFFFF"/>
                </a:solidFill>
              </a:rPr>
              <a:pPr>
                <a:defRPr/>
              </a:pPr>
              <a:t>‹#›</a:t>
            </a:fld>
            <a:endParaRPr lang="he-IL">
              <a:solidFill>
                <a:srgbClr val="FFFFFF"/>
              </a:solidFill>
            </a:endParaRPr>
          </a:p>
          <a:p>
            <a:pPr>
              <a:defRPr/>
            </a:pPr>
            <a:endParaRPr lang="en-US"/>
          </a:p>
        </p:txBody>
      </p:sp>
    </p:spTree>
    <p:extLst>
      <p:ext uri="{BB962C8B-B14F-4D97-AF65-F5344CB8AC3E}">
        <p14:creationId xmlns:p14="http://schemas.microsoft.com/office/powerpoint/2010/main" val="7760828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2C8098A-2BA5-4905-A0D4-89E85DFA464F}" type="datetime1">
              <a:rPr lang="he-IL"/>
              <a:pPr>
                <a:defRPr/>
              </a:pPr>
              <a:t>כ'/אלול/תשע"ה</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pPr>
              <a:defRPr/>
            </a:pPr>
            <a:fld id="{03233E9E-029F-4A02-8959-2D15B3B19498}" type="slidenum">
              <a:rPr lang="he-IL">
                <a:solidFill>
                  <a:srgbClr val="FFFFFF"/>
                </a:solidFill>
              </a:rPr>
              <a:pPr>
                <a:defRPr/>
              </a:pPr>
              <a:t>‹#›</a:t>
            </a:fld>
            <a:endParaRPr lang="he-IL">
              <a:solidFill>
                <a:srgbClr val="FFFFFF"/>
              </a:solidFill>
            </a:endParaRPr>
          </a:p>
          <a:p>
            <a:pPr>
              <a:defRPr/>
            </a:pPr>
            <a:endParaRPr lang="en-US"/>
          </a:p>
        </p:txBody>
      </p:sp>
    </p:spTree>
    <p:extLst>
      <p:ext uri="{BB962C8B-B14F-4D97-AF65-F5344CB8AC3E}">
        <p14:creationId xmlns:p14="http://schemas.microsoft.com/office/powerpoint/2010/main" val="20357871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D1B01E1-F0CA-4C94-8D33-C9423CD10235}" type="datetime1">
              <a:rPr lang="he-IL"/>
              <a:pPr>
                <a:defRPr/>
              </a:pPr>
              <a:t>כ'/אלול/תשע"ה</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pPr>
              <a:defRPr/>
            </a:pPr>
            <a:fld id="{FC2A699C-7219-4506-A628-4C709FED9DB0}" type="slidenum">
              <a:rPr lang="he-IL">
                <a:solidFill>
                  <a:srgbClr val="FFFFFF"/>
                </a:solidFill>
              </a:rPr>
              <a:pPr>
                <a:defRPr/>
              </a:pPr>
              <a:t>‹#›</a:t>
            </a:fld>
            <a:endParaRPr lang="he-IL">
              <a:solidFill>
                <a:srgbClr val="FFFFFF"/>
              </a:solidFill>
            </a:endParaRPr>
          </a:p>
          <a:p>
            <a:pPr>
              <a:defRPr/>
            </a:pPr>
            <a:endParaRPr lang="en-US"/>
          </a:p>
        </p:txBody>
      </p:sp>
    </p:spTree>
    <p:extLst>
      <p:ext uri="{BB962C8B-B14F-4D97-AF65-F5344CB8AC3E}">
        <p14:creationId xmlns:p14="http://schemas.microsoft.com/office/powerpoint/2010/main" val="3197492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2041D9-3D02-45F3-8256-F065908EA318}"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876256" y="92075"/>
            <a:ext cx="2133600" cy="365125"/>
          </a:xfrm>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713249"/>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62AF3E39-1477-470D-984F-5CEF79F9F240}" type="datetime1">
              <a:rPr lang="he-IL"/>
              <a:pPr>
                <a:defRPr/>
              </a:pPr>
              <a:t>כ'/אלול/תשע"ה</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solidFill>
                  <a:srgbClr val="000000"/>
                </a:solidFill>
              </a:defRPr>
            </a:lvl1pPr>
          </a:lstStyle>
          <a:p>
            <a:pPr>
              <a:defRPr/>
            </a:pPr>
            <a:fld id="{0069B65C-C4E3-4747-B52A-4E6467B2AD4E}" type="slidenum">
              <a:rPr lang="he-IL">
                <a:solidFill>
                  <a:srgbClr val="FFFFFF"/>
                </a:solidFill>
              </a:rPr>
              <a:pPr>
                <a:defRPr/>
              </a:pPr>
              <a:t>‹#›</a:t>
            </a:fld>
            <a:endParaRPr lang="he-IL">
              <a:solidFill>
                <a:srgbClr val="FFFFFF"/>
              </a:solidFill>
            </a:endParaRPr>
          </a:p>
          <a:p>
            <a:pPr>
              <a:defRPr/>
            </a:pPr>
            <a:endParaRPr lang="en-US"/>
          </a:p>
        </p:txBody>
      </p:sp>
    </p:spTree>
    <p:extLst>
      <p:ext uri="{BB962C8B-B14F-4D97-AF65-F5344CB8AC3E}">
        <p14:creationId xmlns:p14="http://schemas.microsoft.com/office/powerpoint/2010/main" val="8352153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6481FF5E-5027-40ED-BF5D-E2B76169E2DA}" type="datetime1">
              <a:rPr lang="en-US"/>
              <a:pPr>
                <a:defRPr/>
              </a:pPr>
              <a:t>9/4/2015</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EFF7F392-D3B3-4D66-8705-D1E1090E12C7}" type="slidenum">
              <a:rPr lang="he-IL"/>
              <a:pPr/>
              <a:t>‹#›</a:t>
            </a:fld>
            <a:endParaRPr lang="en-US"/>
          </a:p>
        </p:txBody>
      </p:sp>
    </p:spTree>
    <p:extLst>
      <p:ext uri="{BB962C8B-B14F-4D97-AF65-F5344CB8AC3E}">
        <p14:creationId xmlns:p14="http://schemas.microsoft.com/office/powerpoint/2010/main" val="1633756049"/>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D5736B-AA6A-4BA1-AC07-21148DB5B929}" type="datetime1">
              <a:rPr lang="he-IL" smtClean="0">
                <a:solidFill>
                  <a:prstClr val="black">
                    <a:tint val="75000"/>
                  </a:prstClr>
                </a:solidFill>
              </a:rPr>
              <a:pPr/>
              <a:t>כ'/אלול/תשע"ה</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0250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1EF2F1-D08B-400C-8B2A-34A592D7DE6B}" type="datetime1">
              <a:rPr lang="he-IL" smtClean="0">
                <a:solidFill>
                  <a:prstClr val="black">
                    <a:tint val="75000"/>
                  </a:prstClr>
                </a:solidFill>
              </a:rPr>
              <a:pPr/>
              <a:t>כ'/אלול/תשע"ה</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876256" y="92075"/>
            <a:ext cx="2133600" cy="365125"/>
          </a:xfrm>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579097"/>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48F0F5-16C4-44E5-93A1-531F301BA4AD}" type="datetime1">
              <a:rPr lang="he-IL" smtClean="0">
                <a:solidFill>
                  <a:prstClr val="black">
                    <a:tint val="75000"/>
                  </a:prstClr>
                </a:solidFill>
              </a:rPr>
              <a:pPr/>
              <a:t>כ'/אלול/תשע"ה</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4709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4BA343-AFDB-4518-94A2-755C39954BA3}" type="datetime1">
              <a:rPr lang="he-IL" smtClean="0">
                <a:solidFill>
                  <a:prstClr val="black">
                    <a:tint val="75000"/>
                  </a:prstClr>
                </a:solidFill>
              </a:rPr>
              <a:pPr/>
              <a:t>כ'/אלול/תשע"ה</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z="1400"/>
            </a:lvl1pPr>
          </a:lstStyle>
          <a:p>
            <a:fld id="{9DD5D5BB-61F6-4733-BC79-7FD96CE427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75767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192CB4-8CE5-49A6-A85D-18BA3039D866}" type="datetime1">
              <a:rPr lang="he-IL" smtClean="0">
                <a:solidFill>
                  <a:prstClr val="black">
                    <a:tint val="75000"/>
                  </a:prstClr>
                </a:solidFill>
              </a:rPr>
              <a:pPr/>
              <a:t>כ'/אלול/תשע"ה</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1277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2DA3CD-5571-44F2-88B9-2C7A56E049AD}" type="datetime1">
              <a:rPr lang="he-IL" smtClean="0">
                <a:solidFill>
                  <a:prstClr val="black">
                    <a:tint val="75000"/>
                  </a:prstClr>
                </a:solidFill>
              </a:rPr>
              <a:pPr/>
              <a:t>כ'/אלול/תשע"ה</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2760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CE13B7-98AE-4AC0-ADAD-EB9E0E253D78}" type="datetime1">
              <a:rPr lang="he-IL" smtClean="0">
                <a:solidFill>
                  <a:prstClr val="black">
                    <a:tint val="75000"/>
                  </a:prstClr>
                </a:solidFill>
              </a:rPr>
              <a:pPr/>
              <a:t>כ'/אלול/תשע"ה</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8144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165E86-1A24-4D80-AACA-95907B6D49A7}" type="datetime1">
              <a:rPr lang="he-IL" smtClean="0">
                <a:solidFill>
                  <a:prstClr val="black">
                    <a:tint val="75000"/>
                  </a:prstClr>
                </a:solidFill>
              </a:rPr>
              <a:pPr/>
              <a:t>כ'/אלול/תשע"ה</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041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7C9408-A809-42EE-9ADC-88B4874C9A46}"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56336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78A067-9E2D-4CA7-8389-0B971C5898B4}" type="datetime1">
              <a:rPr lang="he-IL" smtClean="0">
                <a:solidFill>
                  <a:prstClr val="black">
                    <a:tint val="75000"/>
                  </a:prstClr>
                </a:solidFill>
              </a:rPr>
              <a:pPr/>
              <a:t>כ'/אלול/תשע"ה</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1118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8CAD92-8244-43C8-B524-AF4AE9448D55}" type="datetime1">
              <a:rPr lang="he-IL" smtClean="0">
                <a:solidFill>
                  <a:prstClr val="black">
                    <a:tint val="75000"/>
                  </a:prstClr>
                </a:solidFill>
              </a:rPr>
              <a:pPr/>
              <a:t>כ'/אלול/תשע"ה</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5866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A9D7A-E28E-461B-B389-E57326AC12D6}" type="datetime1">
              <a:rPr lang="he-IL" smtClean="0">
                <a:solidFill>
                  <a:prstClr val="black">
                    <a:tint val="75000"/>
                  </a:prstClr>
                </a:solidFill>
              </a:rPr>
              <a:pPr/>
              <a:t>כ'/אלול/תשע"ה</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8601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634"/>
            <a:ext cx="9144000" cy="1620709"/>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C8D09B6-79C7-4980-BDA3-CA4AC2A0373F}" type="datetime1">
              <a:rPr lang="he-IL" smtClean="0">
                <a:solidFill>
                  <a:prstClr val="black">
                    <a:tint val="75000"/>
                  </a:prstClr>
                </a:solidFill>
              </a:rPr>
              <a:pPr/>
              <a:t>כ'/אלול/תשע"ה</a:t>
            </a:fld>
            <a:endParaRPr lang="de-CH">
              <a:solidFill>
                <a:prstClr val="black">
                  <a:tint val="75000"/>
                </a:prstClr>
              </a:solidFill>
            </a:endParaRPr>
          </a:p>
        </p:txBody>
      </p:sp>
      <p:sp>
        <p:nvSpPr>
          <p:cNvPr id="5" name="Footer Placeholder 4"/>
          <p:cNvSpPr>
            <a:spLocks noGrp="1"/>
          </p:cNvSpPr>
          <p:nvPr>
            <p:ph type="ftr" sz="quarter" idx="11"/>
          </p:nvPr>
        </p:nvSpPr>
        <p:spPr/>
        <p:txBody>
          <a:bodyPr/>
          <a:lstStyle/>
          <a:p>
            <a:endParaRPr lang="de-CH">
              <a:solidFill>
                <a:prstClr val="black">
                  <a:tint val="75000"/>
                </a:prstClr>
              </a:solidFill>
            </a:endParaRPr>
          </a:p>
        </p:txBody>
      </p:sp>
      <p:sp>
        <p:nvSpPr>
          <p:cNvPr id="6" name="Slide Number Placeholder 5"/>
          <p:cNvSpPr>
            <a:spLocks noGrp="1"/>
          </p:cNvSpPr>
          <p:nvPr>
            <p:ph type="sldNum" sz="quarter" idx="12"/>
          </p:nvPr>
        </p:nvSpPr>
        <p:spPr/>
        <p:txBody>
          <a:bodyPr/>
          <a:lstStyle/>
          <a:p>
            <a:fld id="{53D0199E-512A-442E-9093-5F151ECD356C}" type="slidenum">
              <a:rPr lang="de-CH" smtClean="0">
                <a:solidFill>
                  <a:prstClr val="black">
                    <a:tint val="75000"/>
                  </a:prstClr>
                </a:solidFill>
              </a:rPr>
              <a:pPr/>
              <a:t>‹#›</a:t>
            </a:fld>
            <a:endParaRPr lang="de-CH">
              <a:solidFill>
                <a:prstClr val="black">
                  <a:tint val="75000"/>
                </a:prstClr>
              </a:solidFill>
            </a:endParaRPr>
          </a:p>
        </p:txBody>
      </p:sp>
      <p:sp>
        <p:nvSpPr>
          <p:cNvPr id="8" name="Rectangle 7"/>
          <p:cNvSpPr/>
          <p:nvPr userDrawn="1"/>
        </p:nvSpPr>
        <p:spPr>
          <a:xfrm>
            <a:off x="-9524" y="1576639"/>
            <a:ext cx="9153525" cy="648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CH" sz="1350">
              <a:solidFill>
                <a:prstClr val="white"/>
              </a:solidFill>
            </a:endParaRPr>
          </a:p>
        </p:txBody>
      </p:sp>
    </p:spTree>
    <p:extLst>
      <p:ext uri="{BB962C8B-B14F-4D97-AF65-F5344CB8AC3E}">
        <p14:creationId xmlns:p14="http://schemas.microsoft.com/office/powerpoint/2010/main" val="37683845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F8AED3-BA5C-41EB-A419-79F337ADF188}" type="datetime1">
              <a:rPr lang="he-IL" smtClean="0">
                <a:solidFill>
                  <a:prstClr val="black">
                    <a:tint val="75000"/>
                  </a:prstClr>
                </a:solidFill>
              </a:rPr>
              <a:pPr/>
              <a:t>כ'/אלול/תשע"ה</a:t>
            </a:fld>
            <a:endParaRPr lang="de-CH">
              <a:solidFill>
                <a:prstClr val="black">
                  <a:tint val="75000"/>
                </a:prstClr>
              </a:solidFill>
            </a:endParaRPr>
          </a:p>
        </p:txBody>
      </p:sp>
      <p:sp>
        <p:nvSpPr>
          <p:cNvPr id="5" name="Footer Placeholder 4"/>
          <p:cNvSpPr>
            <a:spLocks noGrp="1"/>
          </p:cNvSpPr>
          <p:nvPr>
            <p:ph type="ftr" sz="quarter" idx="11"/>
          </p:nvPr>
        </p:nvSpPr>
        <p:spPr/>
        <p:txBody>
          <a:bodyPr/>
          <a:lstStyle/>
          <a:p>
            <a:endParaRPr lang="de-CH">
              <a:solidFill>
                <a:prstClr val="black">
                  <a:tint val="75000"/>
                </a:prstClr>
              </a:solidFill>
            </a:endParaRPr>
          </a:p>
        </p:txBody>
      </p:sp>
      <p:sp>
        <p:nvSpPr>
          <p:cNvPr id="6" name="Slide Number Placeholder 5"/>
          <p:cNvSpPr>
            <a:spLocks noGrp="1"/>
          </p:cNvSpPr>
          <p:nvPr>
            <p:ph type="sldNum" sz="quarter" idx="12"/>
          </p:nvPr>
        </p:nvSpPr>
        <p:spPr/>
        <p:txBody>
          <a:bodyPr/>
          <a:lstStyle/>
          <a:p>
            <a:fld id="{53D0199E-512A-442E-9093-5F151ECD356C}"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24475802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6218F-4EF7-498C-AF90-2EE8AC5BEF7C}" type="datetime1">
              <a:rPr lang="he-IL" smtClean="0">
                <a:solidFill>
                  <a:prstClr val="black">
                    <a:tint val="75000"/>
                  </a:prstClr>
                </a:solidFill>
              </a:rPr>
              <a:pPr/>
              <a:t>כ'/אלול/תשע"ה</a:t>
            </a:fld>
            <a:endParaRPr lang="de-CH">
              <a:solidFill>
                <a:prstClr val="black">
                  <a:tint val="75000"/>
                </a:prstClr>
              </a:solidFill>
            </a:endParaRPr>
          </a:p>
        </p:txBody>
      </p:sp>
      <p:sp>
        <p:nvSpPr>
          <p:cNvPr id="5" name="Footer Placeholder 4"/>
          <p:cNvSpPr>
            <a:spLocks noGrp="1"/>
          </p:cNvSpPr>
          <p:nvPr>
            <p:ph type="ftr" sz="quarter" idx="11"/>
          </p:nvPr>
        </p:nvSpPr>
        <p:spPr/>
        <p:txBody>
          <a:bodyPr/>
          <a:lstStyle/>
          <a:p>
            <a:endParaRPr lang="de-CH">
              <a:solidFill>
                <a:prstClr val="black">
                  <a:tint val="75000"/>
                </a:prstClr>
              </a:solidFill>
            </a:endParaRPr>
          </a:p>
        </p:txBody>
      </p:sp>
      <p:sp>
        <p:nvSpPr>
          <p:cNvPr id="6" name="Slide Number Placeholder 5"/>
          <p:cNvSpPr>
            <a:spLocks noGrp="1"/>
          </p:cNvSpPr>
          <p:nvPr>
            <p:ph type="sldNum" sz="quarter" idx="12"/>
          </p:nvPr>
        </p:nvSpPr>
        <p:spPr/>
        <p:txBody>
          <a:bodyPr/>
          <a:lstStyle/>
          <a:p>
            <a:fld id="{53D0199E-512A-442E-9093-5F151ECD356C}"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23307097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1E773CA-B52A-4C4A-B089-3288D8D1841A}" type="datetime1">
              <a:rPr lang="he-IL" smtClean="0">
                <a:solidFill>
                  <a:prstClr val="black">
                    <a:tint val="75000"/>
                  </a:prstClr>
                </a:solidFill>
              </a:rPr>
              <a:pPr/>
              <a:t>כ'/אלול/תשע"ה</a:t>
            </a:fld>
            <a:endParaRPr lang="de-CH">
              <a:solidFill>
                <a:prstClr val="black">
                  <a:tint val="75000"/>
                </a:prstClr>
              </a:solidFill>
            </a:endParaRPr>
          </a:p>
        </p:txBody>
      </p:sp>
      <p:sp>
        <p:nvSpPr>
          <p:cNvPr id="6" name="Footer Placeholder 5"/>
          <p:cNvSpPr>
            <a:spLocks noGrp="1"/>
          </p:cNvSpPr>
          <p:nvPr>
            <p:ph type="ftr" sz="quarter" idx="11"/>
          </p:nvPr>
        </p:nvSpPr>
        <p:spPr/>
        <p:txBody>
          <a:bodyPr/>
          <a:lstStyle/>
          <a:p>
            <a:endParaRPr lang="de-CH">
              <a:solidFill>
                <a:prstClr val="black">
                  <a:tint val="75000"/>
                </a:prstClr>
              </a:solidFill>
            </a:endParaRPr>
          </a:p>
        </p:txBody>
      </p:sp>
      <p:sp>
        <p:nvSpPr>
          <p:cNvPr id="7" name="Slide Number Placeholder 6"/>
          <p:cNvSpPr>
            <a:spLocks noGrp="1"/>
          </p:cNvSpPr>
          <p:nvPr>
            <p:ph type="sldNum" sz="quarter" idx="12"/>
          </p:nvPr>
        </p:nvSpPr>
        <p:spPr/>
        <p:txBody>
          <a:bodyPr/>
          <a:lstStyle/>
          <a:p>
            <a:fld id="{53D0199E-512A-442E-9093-5F151ECD356C}"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33748335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8C4C25-F5DA-4867-BE61-91B76756796B}" type="datetime1">
              <a:rPr lang="he-IL" smtClean="0">
                <a:solidFill>
                  <a:prstClr val="black">
                    <a:tint val="75000"/>
                  </a:prstClr>
                </a:solidFill>
              </a:rPr>
              <a:pPr/>
              <a:t>כ'/אלול/תשע"ה</a:t>
            </a:fld>
            <a:endParaRPr lang="de-CH">
              <a:solidFill>
                <a:prstClr val="black">
                  <a:tint val="75000"/>
                </a:prstClr>
              </a:solidFill>
            </a:endParaRPr>
          </a:p>
        </p:txBody>
      </p:sp>
      <p:sp>
        <p:nvSpPr>
          <p:cNvPr id="8" name="Footer Placeholder 7"/>
          <p:cNvSpPr>
            <a:spLocks noGrp="1"/>
          </p:cNvSpPr>
          <p:nvPr>
            <p:ph type="ftr" sz="quarter" idx="11"/>
          </p:nvPr>
        </p:nvSpPr>
        <p:spPr/>
        <p:txBody>
          <a:bodyPr/>
          <a:lstStyle/>
          <a:p>
            <a:endParaRPr lang="de-CH">
              <a:solidFill>
                <a:prstClr val="black">
                  <a:tint val="75000"/>
                </a:prstClr>
              </a:solidFill>
            </a:endParaRPr>
          </a:p>
        </p:txBody>
      </p:sp>
      <p:sp>
        <p:nvSpPr>
          <p:cNvPr id="9" name="Slide Number Placeholder 8"/>
          <p:cNvSpPr>
            <a:spLocks noGrp="1"/>
          </p:cNvSpPr>
          <p:nvPr>
            <p:ph type="sldNum" sz="quarter" idx="12"/>
          </p:nvPr>
        </p:nvSpPr>
        <p:spPr/>
        <p:txBody>
          <a:bodyPr/>
          <a:lstStyle/>
          <a:p>
            <a:fld id="{53D0199E-512A-442E-9093-5F151ECD356C}"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13993178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58AC561-6DF3-4580-88C9-E8B1CC5526D6}" type="datetime1">
              <a:rPr lang="he-IL" smtClean="0">
                <a:solidFill>
                  <a:prstClr val="black">
                    <a:tint val="75000"/>
                  </a:prstClr>
                </a:solidFill>
              </a:rPr>
              <a:pPr/>
              <a:t>כ'/אלול/תשע"ה</a:t>
            </a:fld>
            <a:endParaRPr lang="de-CH">
              <a:solidFill>
                <a:prstClr val="black">
                  <a:tint val="75000"/>
                </a:prstClr>
              </a:solidFill>
            </a:endParaRPr>
          </a:p>
        </p:txBody>
      </p:sp>
      <p:sp>
        <p:nvSpPr>
          <p:cNvPr id="4" name="Footer Placeholder 3"/>
          <p:cNvSpPr>
            <a:spLocks noGrp="1"/>
          </p:cNvSpPr>
          <p:nvPr>
            <p:ph type="ftr" sz="quarter" idx="11"/>
          </p:nvPr>
        </p:nvSpPr>
        <p:spPr/>
        <p:txBody>
          <a:bodyPr/>
          <a:lstStyle/>
          <a:p>
            <a:endParaRPr lang="de-CH">
              <a:solidFill>
                <a:prstClr val="black">
                  <a:tint val="75000"/>
                </a:prstClr>
              </a:solidFill>
            </a:endParaRPr>
          </a:p>
        </p:txBody>
      </p:sp>
      <p:sp>
        <p:nvSpPr>
          <p:cNvPr id="5" name="Slide Number Placeholder 4"/>
          <p:cNvSpPr>
            <a:spLocks noGrp="1"/>
          </p:cNvSpPr>
          <p:nvPr>
            <p:ph type="sldNum" sz="quarter" idx="12"/>
          </p:nvPr>
        </p:nvSpPr>
        <p:spPr/>
        <p:txBody>
          <a:bodyPr/>
          <a:lstStyle/>
          <a:p>
            <a:fld id="{53D0199E-512A-442E-9093-5F151ECD356C}"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6229899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4FB79B-EF33-4186-AECF-108028AF720C}" type="datetime1">
              <a:rPr lang="he-IL" smtClean="0">
                <a:solidFill>
                  <a:prstClr val="black">
                    <a:tint val="75000"/>
                  </a:prstClr>
                </a:solidFill>
              </a:rPr>
              <a:pPr/>
              <a:t>כ'/אלול/תשע"ה</a:t>
            </a:fld>
            <a:endParaRPr lang="de-CH">
              <a:solidFill>
                <a:prstClr val="black">
                  <a:tint val="75000"/>
                </a:prstClr>
              </a:solidFill>
            </a:endParaRPr>
          </a:p>
        </p:txBody>
      </p:sp>
      <p:sp>
        <p:nvSpPr>
          <p:cNvPr id="3" name="Footer Placeholder 2"/>
          <p:cNvSpPr>
            <a:spLocks noGrp="1"/>
          </p:cNvSpPr>
          <p:nvPr>
            <p:ph type="ftr" sz="quarter" idx="11"/>
          </p:nvPr>
        </p:nvSpPr>
        <p:spPr/>
        <p:txBody>
          <a:bodyPr/>
          <a:lstStyle/>
          <a:p>
            <a:endParaRPr lang="de-CH">
              <a:solidFill>
                <a:prstClr val="black">
                  <a:tint val="75000"/>
                </a:prstClr>
              </a:solidFill>
            </a:endParaRPr>
          </a:p>
        </p:txBody>
      </p:sp>
      <p:sp>
        <p:nvSpPr>
          <p:cNvPr id="4" name="Slide Number Placeholder 3"/>
          <p:cNvSpPr>
            <a:spLocks noGrp="1"/>
          </p:cNvSpPr>
          <p:nvPr>
            <p:ph type="sldNum" sz="quarter" idx="12"/>
          </p:nvPr>
        </p:nvSpPr>
        <p:spPr/>
        <p:txBody>
          <a:bodyPr/>
          <a:lstStyle/>
          <a:p>
            <a:fld id="{53D0199E-512A-442E-9093-5F151ECD356C}"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1123986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86451D-A927-441C-AC66-CEEB84EAA521}" type="datetime1">
              <a:rPr lang="en-US" smtClean="0">
                <a:solidFill>
                  <a:prstClr val="black">
                    <a:tint val="75000"/>
                  </a:prstClr>
                </a:solidFill>
              </a:rPr>
              <a:pPr/>
              <a:t>9/4/2015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z="1400"/>
            </a:lvl1pPr>
          </a:lstStyle>
          <a:p>
            <a:fld id="{9DD5D5BB-61F6-4733-BC79-7FD96CE427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65967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833DC-D9D5-484A-9CE6-981F40A37763}" type="datetime1">
              <a:rPr lang="he-IL" smtClean="0">
                <a:solidFill>
                  <a:prstClr val="black">
                    <a:tint val="75000"/>
                  </a:prstClr>
                </a:solidFill>
              </a:rPr>
              <a:pPr/>
              <a:t>כ'/אלול/תשע"ה</a:t>
            </a:fld>
            <a:endParaRPr lang="de-CH">
              <a:solidFill>
                <a:prstClr val="black">
                  <a:tint val="75000"/>
                </a:prstClr>
              </a:solidFill>
            </a:endParaRPr>
          </a:p>
        </p:txBody>
      </p:sp>
      <p:sp>
        <p:nvSpPr>
          <p:cNvPr id="6" name="Footer Placeholder 5"/>
          <p:cNvSpPr>
            <a:spLocks noGrp="1"/>
          </p:cNvSpPr>
          <p:nvPr>
            <p:ph type="ftr" sz="quarter" idx="11"/>
          </p:nvPr>
        </p:nvSpPr>
        <p:spPr/>
        <p:txBody>
          <a:bodyPr/>
          <a:lstStyle/>
          <a:p>
            <a:endParaRPr lang="de-CH">
              <a:solidFill>
                <a:prstClr val="black">
                  <a:tint val="75000"/>
                </a:prstClr>
              </a:solidFill>
            </a:endParaRPr>
          </a:p>
        </p:txBody>
      </p:sp>
      <p:sp>
        <p:nvSpPr>
          <p:cNvPr id="7" name="Slide Number Placeholder 6"/>
          <p:cNvSpPr>
            <a:spLocks noGrp="1"/>
          </p:cNvSpPr>
          <p:nvPr>
            <p:ph type="sldNum" sz="quarter" idx="12"/>
          </p:nvPr>
        </p:nvSpPr>
        <p:spPr/>
        <p:txBody>
          <a:bodyPr/>
          <a:lstStyle/>
          <a:p>
            <a:fld id="{53D0199E-512A-442E-9093-5F151ECD356C}"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2336601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C05D3-64FE-42BC-9D42-3561EFE8BACB}" type="datetime1">
              <a:rPr lang="he-IL" smtClean="0">
                <a:solidFill>
                  <a:prstClr val="black">
                    <a:tint val="75000"/>
                  </a:prstClr>
                </a:solidFill>
              </a:rPr>
              <a:pPr/>
              <a:t>כ'/אלול/תשע"ה</a:t>
            </a:fld>
            <a:endParaRPr lang="de-CH">
              <a:solidFill>
                <a:prstClr val="black">
                  <a:tint val="75000"/>
                </a:prstClr>
              </a:solidFill>
            </a:endParaRPr>
          </a:p>
        </p:txBody>
      </p:sp>
      <p:sp>
        <p:nvSpPr>
          <p:cNvPr id="6" name="Footer Placeholder 5"/>
          <p:cNvSpPr>
            <a:spLocks noGrp="1"/>
          </p:cNvSpPr>
          <p:nvPr>
            <p:ph type="ftr" sz="quarter" idx="11"/>
          </p:nvPr>
        </p:nvSpPr>
        <p:spPr/>
        <p:txBody>
          <a:bodyPr/>
          <a:lstStyle/>
          <a:p>
            <a:endParaRPr lang="de-CH">
              <a:solidFill>
                <a:prstClr val="black">
                  <a:tint val="75000"/>
                </a:prstClr>
              </a:solidFill>
            </a:endParaRPr>
          </a:p>
        </p:txBody>
      </p:sp>
      <p:sp>
        <p:nvSpPr>
          <p:cNvPr id="7" name="Slide Number Placeholder 6"/>
          <p:cNvSpPr>
            <a:spLocks noGrp="1"/>
          </p:cNvSpPr>
          <p:nvPr>
            <p:ph type="sldNum" sz="quarter" idx="12"/>
          </p:nvPr>
        </p:nvSpPr>
        <p:spPr/>
        <p:txBody>
          <a:bodyPr/>
          <a:lstStyle/>
          <a:p>
            <a:fld id="{53D0199E-512A-442E-9093-5F151ECD356C}"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35064251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032D16-1CB6-4BE1-8708-55CE1FCFB411}" type="datetime1">
              <a:rPr lang="he-IL" smtClean="0">
                <a:solidFill>
                  <a:prstClr val="black">
                    <a:tint val="75000"/>
                  </a:prstClr>
                </a:solidFill>
              </a:rPr>
              <a:pPr/>
              <a:t>כ'/אלול/תשע"ה</a:t>
            </a:fld>
            <a:endParaRPr lang="de-CH">
              <a:solidFill>
                <a:prstClr val="black">
                  <a:tint val="75000"/>
                </a:prstClr>
              </a:solidFill>
            </a:endParaRPr>
          </a:p>
        </p:txBody>
      </p:sp>
      <p:sp>
        <p:nvSpPr>
          <p:cNvPr id="5" name="Footer Placeholder 4"/>
          <p:cNvSpPr>
            <a:spLocks noGrp="1"/>
          </p:cNvSpPr>
          <p:nvPr>
            <p:ph type="ftr" sz="quarter" idx="11"/>
          </p:nvPr>
        </p:nvSpPr>
        <p:spPr/>
        <p:txBody>
          <a:bodyPr/>
          <a:lstStyle/>
          <a:p>
            <a:endParaRPr lang="de-CH">
              <a:solidFill>
                <a:prstClr val="black">
                  <a:tint val="75000"/>
                </a:prstClr>
              </a:solidFill>
            </a:endParaRPr>
          </a:p>
        </p:txBody>
      </p:sp>
      <p:sp>
        <p:nvSpPr>
          <p:cNvPr id="6" name="Slide Number Placeholder 5"/>
          <p:cNvSpPr>
            <a:spLocks noGrp="1"/>
          </p:cNvSpPr>
          <p:nvPr>
            <p:ph type="sldNum" sz="quarter" idx="12"/>
          </p:nvPr>
        </p:nvSpPr>
        <p:spPr/>
        <p:txBody>
          <a:bodyPr/>
          <a:lstStyle/>
          <a:p>
            <a:fld id="{53D0199E-512A-442E-9093-5F151ECD356C}"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20741314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A86BAF-B64A-4406-80F5-3A777C194254}" type="datetime1">
              <a:rPr lang="he-IL" smtClean="0">
                <a:solidFill>
                  <a:prstClr val="black">
                    <a:tint val="75000"/>
                  </a:prstClr>
                </a:solidFill>
              </a:rPr>
              <a:pPr/>
              <a:t>כ'/אלול/תשע"ה</a:t>
            </a:fld>
            <a:endParaRPr lang="de-CH">
              <a:solidFill>
                <a:prstClr val="black">
                  <a:tint val="75000"/>
                </a:prstClr>
              </a:solidFill>
            </a:endParaRPr>
          </a:p>
        </p:txBody>
      </p:sp>
      <p:sp>
        <p:nvSpPr>
          <p:cNvPr id="5" name="Footer Placeholder 4"/>
          <p:cNvSpPr>
            <a:spLocks noGrp="1"/>
          </p:cNvSpPr>
          <p:nvPr>
            <p:ph type="ftr" sz="quarter" idx="11"/>
          </p:nvPr>
        </p:nvSpPr>
        <p:spPr/>
        <p:txBody>
          <a:bodyPr/>
          <a:lstStyle/>
          <a:p>
            <a:endParaRPr lang="de-CH">
              <a:solidFill>
                <a:prstClr val="black">
                  <a:tint val="75000"/>
                </a:prstClr>
              </a:solidFill>
            </a:endParaRPr>
          </a:p>
        </p:txBody>
      </p:sp>
      <p:sp>
        <p:nvSpPr>
          <p:cNvPr id="6" name="Slide Number Placeholder 5"/>
          <p:cNvSpPr>
            <a:spLocks noGrp="1"/>
          </p:cNvSpPr>
          <p:nvPr>
            <p:ph type="sldNum" sz="quarter" idx="12"/>
          </p:nvPr>
        </p:nvSpPr>
        <p:spPr/>
        <p:txBody>
          <a:bodyPr/>
          <a:lstStyle/>
          <a:p>
            <a:fld id="{53D0199E-512A-442E-9093-5F151ECD356C}"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315714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BA3B0C-BDC8-4518-8A68-20E6652B5AB0}" type="datetime1">
              <a:rPr lang="en-US" smtClean="0">
                <a:solidFill>
                  <a:prstClr val="black">
                    <a:tint val="75000"/>
                  </a:prstClr>
                </a:solidFill>
              </a:rPr>
              <a:pPr/>
              <a:t>9/4/2015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306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CFD008-0923-447B-9654-057625175F51}" type="datetime1">
              <a:rPr lang="en-US" smtClean="0">
                <a:solidFill>
                  <a:prstClr val="black">
                    <a:tint val="75000"/>
                  </a:prstClr>
                </a:solidFill>
              </a:rPr>
              <a:pPr/>
              <a:t>9/4/2015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682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0D2C3-18B1-4072-AB0C-34F8089B4A62}" type="datetime1">
              <a:rPr lang="en-US" smtClean="0">
                <a:solidFill>
                  <a:prstClr val="black">
                    <a:tint val="75000"/>
                  </a:prstClr>
                </a:solidFill>
              </a:rPr>
              <a:pPr/>
              <a:t>9/4/2015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060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D5DAA6D-AC60-46AD-BDAD-806440E65227}" type="datetime1">
              <a:rPr lang="he-IL"/>
              <a:pPr>
                <a:defRPr/>
              </a:pPr>
              <a:t>כ'/אלול/תשע"ה</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ECFE4A96-5DC0-4D67-9B24-F7B285D4C199}" type="slidenum">
              <a:rPr lang="he-IL"/>
              <a:pPr>
                <a:defRPr/>
              </a:pPr>
              <a:t>‹#›</a:t>
            </a:fld>
            <a:endParaRPr lang="he-IL"/>
          </a:p>
          <a:p>
            <a:pPr>
              <a:defRPr/>
            </a:pPr>
            <a:endParaRPr lang="en-US">
              <a:solidFill>
                <a:schemeClr val="tx1"/>
              </a:solidFill>
            </a:endParaRPr>
          </a:p>
        </p:txBody>
      </p:sp>
    </p:spTree>
    <p:extLst>
      <p:ext uri="{BB962C8B-B14F-4D97-AF65-F5344CB8AC3E}">
        <p14:creationId xmlns:p14="http://schemas.microsoft.com/office/powerpoint/2010/main" val="2063672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E365B-DF0F-4AE9-8EEF-39BD06344550}" type="datetime1">
              <a:rPr lang="en-US" smtClean="0">
                <a:solidFill>
                  <a:prstClr val="black">
                    <a:tint val="75000"/>
                  </a:prstClr>
                </a:solidFill>
              </a:rPr>
              <a:pPr/>
              <a:t>9/4/2015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023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7D090E-0CBF-488F-86E4-96B5130BDF54}" type="datetime1">
              <a:rPr lang="en-US" smtClean="0">
                <a:solidFill>
                  <a:prstClr val="black">
                    <a:tint val="75000"/>
                  </a:prstClr>
                </a:solidFill>
              </a:rPr>
              <a:pPr/>
              <a:t>9/4/2015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819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F672C4-BD0F-4969-BA4D-5272F51ED834}"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132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2A855D-C1ED-4C3C-87DA-601A009D9C6A}"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059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0EB0BBC-0403-4DD3-B706-E0260A2621CF}"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B72503B-652E-4749-B5A1-9C20220BAF3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114751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D5DAA6D-AC60-46AD-BDAD-806440E65227}"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ECFE4A96-5DC0-4D67-9B24-F7B285D4C19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996915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F43DC1A-8D15-4B92-9ECB-06A2EE454923}"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5EAC3F7-3520-493F-B70F-B3C7ACEB110D}"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397095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F528452-69E8-4CC8-863E-55CFF9FCD5B8}"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A7B92C36-9938-4453-B2E9-BAA1A95C0777}"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613344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E8F64D8-CF6A-4C50-AB10-D5C2C0855FBB}" type="datetime1">
              <a:rPr lang="he-IL">
                <a:solidFill>
                  <a:srgbClr val="000000"/>
                </a:solidFill>
              </a:rPr>
              <a:pPr>
                <a:defRPr/>
              </a:pPr>
              <a:t>כ'/אלול/תשע"ה</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solidFill>
                  <a:schemeClr val="bg1"/>
                </a:solidFill>
              </a:defRPr>
            </a:lvl1pPr>
          </a:lstStyle>
          <a:p>
            <a:pPr>
              <a:defRPr/>
            </a:pPr>
            <a:fld id="{AE0FC9C1-FA5F-4632-8720-8CA059087A0F}"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864059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2C1B1B4-F65C-427C-950E-801AB88F3DFC}" type="datetime1">
              <a:rPr lang="he-IL">
                <a:solidFill>
                  <a:srgbClr val="000000"/>
                </a:solidFill>
              </a:rPr>
              <a:pPr>
                <a:defRPr/>
              </a:pPr>
              <a:t>כ'/אלול/תשע"ה</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07DCA937-5C64-43E3-B398-675ACD3C4BF3}"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847634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F43DC1A-8D15-4B92-9ECB-06A2EE454923}" type="datetime1">
              <a:rPr lang="he-IL"/>
              <a:pPr>
                <a:defRPr/>
              </a:pPr>
              <a:t>כ'/אלול/תשע"ה</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5EAC3F7-3520-493F-B70F-B3C7ACEB110D}" type="slidenum">
              <a:rPr lang="he-IL"/>
              <a:pPr>
                <a:defRPr/>
              </a:pPr>
              <a:t>‹#›</a:t>
            </a:fld>
            <a:endParaRPr lang="he-IL"/>
          </a:p>
          <a:p>
            <a:pPr>
              <a:defRPr/>
            </a:pPr>
            <a:endParaRPr lang="en-US">
              <a:solidFill>
                <a:schemeClr val="tx1"/>
              </a:solidFill>
            </a:endParaRPr>
          </a:p>
        </p:txBody>
      </p:sp>
    </p:spTree>
    <p:extLst>
      <p:ext uri="{BB962C8B-B14F-4D97-AF65-F5344CB8AC3E}">
        <p14:creationId xmlns:p14="http://schemas.microsoft.com/office/powerpoint/2010/main" val="674573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486264C-CB13-46A7-8ECA-E11950055EE4}" type="datetime1">
              <a:rPr lang="he-IL">
                <a:solidFill>
                  <a:srgbClr val="000000"/>
                </a:solidFill>
              </a:rPr>
              <a:pPr>
                <a:defRPr/>
              </a:pPr>
              <a:t>כ'/אלול/תשע"ה</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solidFill>
                  <a:schemeClr val="bg1"/>
                </a:solidFill>
              </a:defRPr>
            </a:lvl1pPr>
          </a:lstStyle>
          <a:p>
            <a:pPr>
              <a:defRPr/>
            </a:pPr>
            <a:fld id="{95F45872-092F-452D-8112-8C4724AF4EF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898426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AFAED34-D447-4633-9E09-EC5E7CC90058}"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B0D0BFBA-9D6D-46D9-80DF-DF7DAE83B75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66186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C1495BA-5959-423A-BD0C-0297EF87EEF7}"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B1FA089-6512-4B3D-B5C7-9F75CADAAC3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685712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F24454-4CDC-4A05-AB27-5B82AC56F998}"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79B1558A-645D-461D-8813-02774CE5A9EC}"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928177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85F8CB2-EC0F-4B60-B0FC-C0CBE3CDE090}"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0A820317-9BE0-42F7-8361-554A9D75E69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004043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3F6C4CF-5B99-4177-BE06-324994081A1F}" type="datetime1">
              <a:rPr lang="he-IL">
                <a:solidFill>
                  <a:srgbClr val="000000"/>
                </a:solidFill>
              </a:rPr>
              <a:pPr>
                <a:defRPr/>
              </a:pPr>
              <a:t>כ'/אלול/תשע"ה</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D2331E7D-CE81-4FDC-811D-8F57D973950B}"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55284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0EB0BBC-0403-4DD3-B706-E0260A2621CF}"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B72503B-652E-4749-B5A1-9C20220BAF3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988337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D5DAA6D-AC60-46AD-BDAD-806440E65227}"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ECFE4A96-5DC0-4D67-9B24-F7B285D4C19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0732706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F43DC1A-8D15-4B92-9ECB-06A2EE454923}"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5EAC3F7-3520-493F-B70F-B3C7ACEB110D}"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631943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F528452-69E8-4CC8-863E-55CFF9FCD5B8}"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A7B92C36-9938-4453-B2E9-BAA1A95C0777}"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153773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F528452-69E8-4CC8-863E-55CFF9FCD5B8}" type="datetime1">
              <a:rPr lang="he-IL"/>
              <a:pPr>
                <a:defRPr/>
              </a:pPr>
              <a:t>כ'/אלול/תשע"ה</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A7B92C36-9938-4453-B2E9-BAA1A95C0777}" type="slidenum">
              <a:rPr lang="he-IL"/>
              <a:pPr>
                <a:defRPr/>
              </a:pPr>
              <a:t>‹#›</a:t>
            </a:fld>
            <a:endParaRPr lang="he-IL"/>
          </a:p>
          <a:p>
            <a:pPr>
              <a:defRPr/>
            </a:pPr>
            <a:endParaRPr lang="en-US">
              <a:solidFill>
                <a:schemeClr val="tx1"/>
              </a:solidFill>
            </a:endParaRPr>
          </a:p>
        </p:txBody>
      </p:sp>
    </p:spTree>
    <p:extLst>
      <p:ext uri="{BB962C8B-B14F-4D97-AF65-F5344CB8AC3E}">
        <p14:creationId xmlns:p14="http://schemas.microsoft.com/office/powerpoint/2010/main" val="30196188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E8F64D8-CF6A-4C50-AB10-D5C2C0855FBB}" type="datetime1">
              <a:rPr lang="he-IL">
                <a:solidFill>
                  <a:srgbClr val="000000"/>
                </a:solidFill>
              </a:rPr>
              <a:pPr>
                <a:defRPr/>
              </a:pPr>
              <a:t>כ'/אלול/תשע"ה</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solidFill>
                  <a:schemeClr val="bg1"/>
                </a:solidFill>
              </a:defRPr>
            </a:lvl1pPr>
          </a:lstStyle>
          <a:p>
            <a:pPr>
              <a:defRPr/>
            </a:pPr>
            <a:fld id="{AE0FC9C1-FA5F-4632-8720-8CA059087A0F}"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26839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2C1B1B4-F65C-427C-950E-801AB88F3DFC}" type="datetime1">
              <a:rPr lang="he-IL">
                <a:solidFill>
                  <a:srgbClr val="000000"/>
                </a:solidFill>
              </a:rPr>
              <a:pPr>
                <a:defRPr/>
              </a:pPr>
              <a:t>כ'/אלול/תשע"ה</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07DCA937-5C64-43E3-B398-675ACD3C4BF3}"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165349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486264C-CB13-46A7-8ECA-E11950055EE4}" type="datetime1">
              <a:rPr lang="he-IL">
                <a:solidFill>
                  <a:srgbClr val="000000"/>
                </a:solidFill>
              </a:rPr>
              <a:pPr>
                <a:defRPr/>
              </a:pPr>
              <a:t>כ'/אלול/תשע"ה</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solidFill>
                  <a:schemeClr val="bg1"/>
                </a:solidFill>
              </a:defRPr>
            </a:lvl1pPr>
          </a:lstStyle>
          <a:p>
            <a:pPr>
              <a:defRPr/>
            </a:pPr>
            <a:fld id="{95F45872-092F-452D-8112-8C4724AF4EF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299772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AFAED34-D447-4633-9E09-EC5E7CC90058}"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B0D0BFBA-9D6D-46D9-80DF-DF7DAE83B75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014990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C1495BA-5959-423A-BD0C-0297EF87EEF7}"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B1FA089-6512-4B3D-B5C7-9F75CADAAC3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361686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F24454-4CDC-4A05-AB27-5B82AC56F998}"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79B1558A-645D-461D-8813-02774CE5A9EC}"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233407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85F8CB2-EC0F-4B60-B0FC-C0CBE3CDE090}"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0A820317-9BE0-42F7-8361-554A9D75E69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7394847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3F6C4CF-5B99-4177-BE06-324994081A1F}" type="datetime1">
              <a:rPr lang="he-IL">
                <a:solidFill>
                  <a:srgbClr val="000000"/>
                </a:solidFill>
              </a:rPr>
              <a:pPr>
                <a:defRPr/>
              </a:pPr>
              <a:t>כ'/אלול/תשע"ה</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D2331E7D-CE81-4FDC-811D-8F57D973950B}"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436641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B3840D-ACA3-4029-8BE8-1DF7EBF60B75}"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705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2041D9-3D02-45F3-8256-F065908EA318}"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876256" y="92075"/>
            <a:ext cx="2133600" cy="365125"/>
          </a:xfrm>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2204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E8F64D8-CF6A-4C50-AB10-D5C2C0855FBB}" type="datetime1">
              <a:rPr lang="he-IL"/>
              <a:pPr>
                <a:defRPr/>
              </a:pPr>
              <a:t>כ'/אלול/תשע"ה</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solidFill>
                  <a:schemeClr val="bg1"/>
                </a:solidFill>
              </a:defRPr>
            </a:lvl1pPr>
          </a:lstStyle>
          <a:p>
            <a:pPr>
              <a:defRPr/>
            </a:pPr>
            <a:fld id="{AE0FC9C1-FA5F-4632-8720-8CA059087A0F}" type="slidenum">
              <a:rPr lang="he-IL"/>
              <a:pPr>
                <a:defRPr/>
              </a:pPr>
              <a:t>‹#›</a:t>
            </a:fld>
            <a:endParaRPr lang="he-IL"/>
          </a:p>
          <a:p>
            <a:pPr>
              <a:defRPr/>
            </a:pPr>
            <a:endParaRPr lang="en-US">
              <a:solidFill>
                <a:schemeClr val="tx1"/>
              </a:solidFill>
            </a:endParaRPr>
          </a:p>
        </p:txBody>
      </p:sp>
    </p:spTree>
    <p:extLst>
      <p:ext uri="{BB962C8B-B14F-4D97-AF65-F5344CB8AC3E}">
        <p14:creationId xmlns:p14="http://schemas.microsoft.com/office/powerpoint/2010/main" val="1979264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7C9408-A809-42EE-9ADC-88B4874C9A46}"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593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86451D-A927-441C-AC66-CEEB84EAA521}" type="datetime1">
              <a:rPr lang="en-US" smtClean="0">
                <a:solidFill>
                  <a:prstClr val="black">
                    <a:tint val="75000"/>
                  </a:prstClr>
                </a:solidFill>
              </a:rPr>
              <a:pPr/>
              <a:t>9/4/2015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z="1400"/>
            </a:lvl1pPr>
          </a:lstStyle>
          <a:p>
            <a:fld id="{9DD5D5BB-61F6-4733-BC79-7FD96CE427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01315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BA3B0C-BDC8-4518-8A68-20E6652B5AB0}" type="datetime1">
              <a:rPr lang="en-US" smtClean="0">
                <a:solidFill>
                  <a:prstClr val="black">
                    <a:tint val="75000"/>
                  </a:prstClr>
                </a:solidFill>
              </a:rPr>
              <a:pPr/>
              <a:t>9/4/2015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1124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CFD008-0923-447B-9654-057625175F51}" type="datetime1">
              <a:rPr lang="en-US" smtClean="0">
                <a:solidFill>
                  <a:prstClr val="black">
                    <a:tint val="75000"/>
                  </a:prstClr>
                </a:solidFill>
              </a:rPr>
              <a:pPr/>
              <a:t>9/4/2015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477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0D2C3-18B1-4072-AB0C-34F8089B4A62}" type="datetime1">
              <a:rPr lang="en-US" smtClean="0">
                <a:solidFill>
                  <a:prstClr val="black">
                    <a:tint val="75000"/>
                  </a:prstClr>
                </a:solidFill>
              </a:rPr>
              <a:pPr/>
              <a:t>9/4/2015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85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E365B-DF0F-4AE9-8EEF-39BD06344550}" type="datetime1">
              <a:rPr lang="en-US" smtClean="0">
                <a:solidFill>
                  <a:prstClr val="black">
                    <a:tint val="75000"/>
                  </a:prstClr>
                </a:solidFill>
              </a:rPr>
              <a:pPr/>
              <a:t>9/4/2015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70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7D090E-0CBF-488F-86E4-96B5130BDF54}" type="datetime1">
              <a:rPr lang="en-US" smtClean="0">
                <a:solidFill>
                  <a:prstClr val="black">
                    <a:tint val="75000"/>
                  </a:prstClr>
                </a:solidFill>
              </a:rPr>
              <a:pPr/>
              <a:t>9/4/2015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246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F672C4-BD0F-4969-BA4D-5272F51ED834}"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982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2A855D-C1ED-4C3C-87DA-601A009D9C6A}"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8310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0EB0BBC-0403-4DD3-B706-E0260A2621CF}"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B72503B-652E-4749-B5A1-9C20220BAF3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997324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2C1B1B4-F65C-427C-950E-801AB88F3DFC}" type="datetime1">
              <a:rPr lang="he-IL"/>
              <a:pPr>
                <a:defRPr/>
              </a:pPr>
              <a:t>כ'/אלול/תשע"ה</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07DCA937-5C64-43E3-B398-675ACD3C4BF3}" type="slidenum">
              <a:rPr lang="he-IL"/>
              <a:pPr>
                <a:defRPr/>
              </a:pPr>
              <a:t>‹#›</a:t>
            </a:fld>
            <a:endParaRPr lang="he-IL"/>
          </a:p>
          <a:p>
            <a:pPr>
              <a:defRPr/>
            </a:pPr>
            <a:endParaRPr lang="en-US">
              <a:solidFill>
                <a:schemeClr val="tx1"/>
              </a:solidFill>
            </a:endParaRPr>
          </a:p>
        </p:txBody>
      </p:sp>
    </p:spTree>
    <p:extLst>
      <p:ext uri="{BB962C8B-B14F-4D97-AF65-F5344CB8AC3E}">
        <p14:creationId xmlns:p14="http://schemas.microsoft.com/office/powerpoint/2010/main" val="75660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D5DAA6D-AC60-46AD-BDAD-806440E65227}"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ECFE4A96-5DC0-4D67-9B24-F7B285D4C19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2104567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F43DC1A-8D15-4B92-9ECB-06A2EE454923}"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5EAC3F7-3520-493F-B70F-B3C7ACEB110D}"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2554826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F528452-69E8-4CC8-863E-55CFF9FCD5B8}"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A7B92C36-9938-4453-B2E9-BAA1A95C0777}"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422977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E8F64D8-CF6A-4C50-AB10-D5C2C0855FBB}" type="datetime1">
              <a:rPr lang="he-IL">
                <a:solidFill>
                  <a:srgbClr val="000000"/>
                </a:solidFill>
              </a:rPr>
              <a:pPr>
                <a:defRPr/>
              </a:pPr>
              <a:t>כ'/אלול/תשע"ה</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solidFill>
                  <a:schemeClr val="bg1"/>
                </a:solidFill>
              </a:defRPr>
            </a:lvl1pPr>
          </a:lstStyle>
          <a:p>
            <a:pPr>
              <a:defRPr/>
            </a:pPr>
            <a:fld id="{AE0FC9C1-FA5F-4632-8720-8CA059087A0F}"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035447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2C1B1B4-F65C-427C-950E-801AB88F3DFC}" type="datetime1">
              <a:rPr lang="he-IL">
                <a:solidFill>
                  <a:srgbClr val="000000"/>
                </a:solidFill>
              </a:rPr>
              <a:pPr>
                <a:defRPr/>
              </a:pPr>
              <a:t>כ'/אלול/תשע"ה</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07DCA937-5C64-43E3-B398-675ACD3C4BF3}"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114955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486264C-CB13-46A7-8ECA-E11950055EE4}" type="datetime1">
              <a:rPr lang="he-IL">
                <a:solidFill>
                  <a:srgbClr val="000000"/>
                </a:solidFill>
              </a:rPr>
              <a:pPr>
                <a:defRPr/>
              </a:pPr>
              <a:t>כ'/אלול/תשע"ה</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solidFill>
                  <a:schemeClr val="bg1"/>
                </a:solidFill>
              </a:defRPr>
            </a:lvl1pPr>
          </a:lstStyle>
          <a:p>
            <a:pPr>
              <a:defRPr/>
            </a:pPr>
            <a:fld id="{95F45872-092F-452D-8112-8C4724AF4EF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2841297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AFAED34-D447-4633-9E09-EC5E7CC90058}"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B0D0BFBA-9D6D-46D9-80DF-DF7DAE83B75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205796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C1495BA-5959-423A-BD0C-0297EF87EEF7}"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B1FA089-6512-4B3D-B5C7-9F75CADAAC3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6716858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F24454-4CDC-4A05-AB27-5B82AC56F998}"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79B1558A-645D-461D-8813-02774CE5A9EC}"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2280562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85F8CB2-EC0F-4B60-B0FC-C0CBE3CDE090}"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0A820317-9BE0-42F7-8361-554A9D75E69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306412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486264C-CB13-46A7-8ECA-E11950055EE4}" type="datetime1">
              <a:rPr lang="he-IL"/>
              <a:pPr>
                <a:defRPr/>
              </a:pPr>
              <a:t>כ'/אלול/תשע"ה</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solidFill>
                  <a:schemeClr val="bg1"/>
                </a:solidFill>
              </a:defRPr>
            </a:lvl1pPr>
          </a:lstStyle>
          <a:p>
            <a:pPr>
              <a:defRPr/>
            </a:pPr>
            <a:fld id="{95F45872-092F-452D-8112-8C4724AF4EF1}" type="slidenum">
              <a:rPr lang="he-IL"/>
              <a:pPr>
                <a:defRPr/>
              </a:pPr>
              <a:t>‹#›</a:t>
            </a:fld>
            <a:endParaRPr lang="he-IL"/>
          </a:p>
          <a:p>
            <a:pPr>
              <a:defRPr/>
            </a:pPr>
            <a:endParaRPr lang="en-US">
              <a:solidFill>
                <a:schemeClr val="tx1"/>
              </a:solidFill>
            </a:endParaRPr>
          </a:p>
        </p:txBody>
      </p:sp>
    </p:spTree>
    <p:extLst>
      <p:ext uri="{BB962C8B-B14F-4D97-AF65-F5344CB8AC3E}">
        <p14:creationId xmlns:p14="http://schemas.microsoft.com/office/powerpoint/2010/main" val="1645584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3F6C4CF-5B99-4177-BE06-324994081A1F}" type="datetime1">
              <a:rPr lang="he-IL">
                <a:solidFill>
                  <a:srgbClr val="000000"/>
                </a:solidFill>
              </a:rPr>
              <a:pPr>
                <a:defRPr/>
              </a:pPr>
              <a:t>כ'/אלול/תשע"ה</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D2331E7D-CE81-4FDC-811D-8F57D973950B}"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6169019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B3840D-ACA3-4029-8BE8-1DF7EBF60B75}"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454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2041D9-3D02-45F3-8256-F065908EA318}"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876256" y="92075"/>
            <a:ext cx="2133600" cy="365125"/>
          </a:xfrm>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88607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7C9408-A809-42EE-9ADC-88B4874C9A46}"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4798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86451D-A927-441C-AC66-CEEB84EAA521}" type="datetime1">
              <a:rPr lang="en-US" smtClean="0">
                <a:solidFill>
                  <a:prstClr val="black">
                    <a:tint val="75000"/>
                  </a:prstClr>
                </a:solidFill>
              </a:rPr>
              <a:pPr/>
              <a:t>9/4/2015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z="1400"/>
            </a:lvl1pPr>
          </a:lstStyle>
          <a:p>
            <a:fld id="{9DD5D5BB-61F6-4733-BC79-7FD96CE427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28875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BA3B0C-BDC8-4518-8A68-20E6652B5AB0}" type="datetime1">
              <a:rPr lang="en-US" smtClean="0">
                <a:solidFill>
                  <a:prstClr val="black">
                    <a:tint val="75000"/>
                  </a:prstClr>
                </a:solidFill>
              </a:rPr>
              <a:pPr/>
              <a:t>9/4/2015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29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CFD008-0923-447B-9654-057625175F51}" type="datetime1">
              <a:rPr lang="en-US" smtClean="0">
                <a:solidFill>
                  <a:prstClr val="black">
                    <a:tint val="75000"/>
                  </a:prstClr>
                </a:solidFill>
              </a:rPr>
              <a:pPr/>
              <a:t>9/4/2015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2873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0D2C3-18B1-4072-AB0C-34F8089B4A62}" type="datetime1">
              <a:rPr lang="en-US" smtClean="0">
                <a:solidFill>
                  <a:prstClr val="black">
                    <a:tint val="75000"/>
                  </a:prstClr>
                </a:solidFill>
              </a:rPr>
              <a:pPr/>
              <a:t>9/4/2015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67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E365B-DF0F-4AE9-8EEF-39BD06344550}" type="datetime1">
              <a:rPr lang="en-US" smtClean="0">
                <a:solidFill>
                  <a:prstClr val="black">
                    <a:tint val="75000"/>
                  </a:prstClr>
                </a:solidFill>
              </a:rPr>
              <a:pPr/>
              <a:t>9/4/2015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6729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7D090E-0CBF-488F-86E4-96B5130BDF54}" type="datetime1">
              <a:rPr lang="en-US" smtClean="0">
                <a:solidFill>
                  <a:prstClr val="black">
                    <a:tint val="75000"/>
                  </a:prstClr>
                </a:solidFill>
              </a:rPr>
              <a:pPr/>
              <a:t>9/4/2015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703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AFAED34-D447-4633-9E09-EC5E7CC90058}" type="datetime1">
              <a:rPr lang="he-IL"/>
              <a:pPr>
                <a:defRPr/>
              </a:pPr>
              <a:t>כ'/אלול/תשע"ה</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B0D0BFBA-9D6D-46D9-80DF-DF7DAE83B75A}" type="slidenum">
              <a:rPr lang="he-IL"/>
              <a:pPr>
                <a:defRPr/>
              </a:pPr>
              <a:t>‹#›</a:t>
            </a:fld>
            <a:endParaRPr lang="he-IL"/>
          </a:p>
          <a:p>
            <a:pPr>
              <a:defRPr/>
            </a:pPr>
            <a:endParaRPr lang="en-US">
              <a:solidFill>
                <a:schemeClr val="tx1"/>
              </a:solidFill>
            </a:endParaRPr>
          </a:p>
        </p:txBody>
      </p:sp>
    </p:spTree>
    <p:extLst>
      <p:ext uri="{BB962C8B-B14F-4D97-AF65-F5344CB8AC3E}">
        <p14:creationId xmlns:p14="http://schemas.microsoft.com/office/powerpoint/2010/main" val="2755692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F672C4-BD0F-4969-BA4D-5272F51ED834}"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8328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2A855D-C1ED-4C3C-87DA-601A009D9C6A}"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1733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0EB0BBC-0403-4DD3-B706-E0260A2621CF}"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B72503B-652E-4749-B5A1-9C20220BAF3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1887830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D5DAA6D-AC60-46AD-BDAD-806440E65227}"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ECFE4A96-5DC0-4D67-9B24-F7B285D4C19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1344043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F43DC1A-8D15-4B92-9ECB-06A2EE454923}"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5EAC3F7-3520-493F-B70F-B3C7ACEB110D}"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3462749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F528452-69E8-4CC8-863E-55CFF9FCD5B8}"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A7B92C36-9938-4453-B2E9-BAA1A95C0777}"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7923822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E8F64D8-CF6A-4C50-AB10-D5C2C0855FBB}" type="datetime1">
              <a:rPr lang="he-IL">
                <a:solidFill>
                  <a:srgbClr val="000000"/>
                </a:solidFill>
              </a:rPr>
              <a:pPr>
                <a:defRPr/>
              </a:pPr>
              <a:t>כ'/אלול/תשע"ה</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solidFill>
                  <a:schemeClr val="bg1"/>
                </a:solidFill>
              </a:defRPr>
            </a:lvl1pPr>
          </a:lstStyle>
          <a:p>
            <a:pPr>
              <a:defRPr/>
            </a:pPr>
            <a:fld id="{AE0FC9C1-FA5F-4632-8720-8CA059087A0F}"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8381671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2C1B1B4-F65C-427C-950E-801AB88F3DFC}" type="datetime1">
              <a:rPr lang="he-IL">
                <a:solidFill>
                  <a:srgbClr val="000000"/>
                </a:solidFill>
              </a:rPr>
              <a:pPr>
                <a:defRPr/>
              </a:pPr>
              <a:t>כ'/אלול/תשע"ה</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07DCA937-5C64-43E3-B398-675ACD3C4BF3}"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1512499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486264C-CB13-46A7-8ECA-E11950055EE4}" type="datetime1">
              <a:rPr lang="he-IL">
                <a:solidFill>
                  <a:srgbClr val="000000"/>
                </a:solidFill>
              </a:rPr>
              <a:pPr>
                <a:defRPr/>
              </a:pPr>
              <a:t>כ'/אלול/תשע"ה</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solidFill>
                  <a:schemeClr val="bg1"/>
                </a:solidFill>
              </a:defRPr>
            </a:lvl1pPr>
          </a:lstStyle>
          <a:p>
            <a:pPr>
              <a:defRPr/>
            </a:pPr>
            <a:fld id="{95F45872-092F-452D-8112-8C4724AF4EF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7914059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AFAED34-D447-4633-9E09-EC5E7CC90058}"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B0D0BFBA-9D6D-46D9-80DF-DF7DAE83B75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68456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C1495BA-5959-423A-BD0C-0297EF87EEF7}" type="datetime1">
              <a:rPr lang="he-IL"/>
              <a:pPr>
                <a:defRPr/>
              </a:pPr>
              <a:t>כ'/אלול/תשע"ה</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B1FA089-6512-4B3D-B5C7-9F75CADAAC39}" type="slidenum">
              <a:rPr lang="he-IL"/>
              <a:pPr>
                <a:defRPr/>
              </a:pPr>
              <a:t>‹#›</a:t>
            </a:fld>
            <a:endParaRPr lang="he-IL"/>
          </a:p>
          <a:p>
            <a:pPr>
              <a:defRPr/>
            </a:pPr>
            <a:endParaRPr lang="en-US">
              <a:solidFill>
                <a:schemeClr val="tx1"/>
              </a:solidFill>
            </a:endParaRPr>
          </a:p>
        </p:txBody>
      </p:sp>
    </p:spTree>
    <p:extLst>
      <p:ext uri="{BB962C8B-B14F-4D97-AF65-F5344CB8AC3E}">
        <p14:creationId xmlns:p14="http://schemas.microsoft.com/office/powerpoint/2010/main" val="16600229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C1495BA-5959-423A-BD0C-0297EF87EEF7}" type="datetime1">
              <a:rPr lang="he-IL">
                <a:solidFill>
                  <a:srgbClr val="000000"/>
                </a:solidFill>
              </a:rPr>
              <a:pPr>
                <a:defRPr/>
              </a:pPr>
              <a:t>כ'/אלול/תשע"ה</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B1FA089-6512-4B3D-B5C7-9F75CADAAC3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8677596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F24454-4CDC-4A05-AB27-5B82AC56F998}"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79B1558A-645D-461D-8813-02774CE5A9EC}"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2321271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85F8CB2-EC0F-4B60-B0FC-C0CBE3CDE090}" type="datetime1">
              <a:rPr lang="he-IL">
                <a:solidFill>
                  <a:srgbClr val="000000"/>
                </a:solidFill>
              </a:rPr>
              <a:pPr>
                <a:defRPr/>
              </a:pPr>
              <a:t>כ'/אלול/תשע"ה</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0A820317-9BE0-42F7-8361-554A9D75E69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6658438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3F6C4CF-5B99-4177-BE06-324994081A1F}" type="datetime1">
              <a:rPr lang="he-IL">
                <a:solidFill>
                  <a:srgbClr val="000000"/>
                </a:solidFill>
              </a:rPr>
              <a:pPr>
                <a:defRPr/>
              </a:pPr>
              <a:t>כ'/אלול/תשע"ה</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D2331E7D-CE81-4FDC-811D-8F57D973950B}"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7087521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B3840D-ACA3-4029-8BE8-1DF7EBF60B75}"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1011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2041D9-3D02-45F3-8256-F065908EA318}"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876256" y="92075"/>
            <a:ext cx="2133600" cy="365125"/>
          </a:xfrm>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133191"/>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7C9408-A809-42EE-9ADC-88B4874C9A46}" type="datetime1">
              <a:rPr lang="en-US" smtClean="0">
                <a:solidFill>
                  <a:prstClr val="black">
                    <a:tint val="75000"/>
                  </a:prstClr>
                </a:solidFill>
              </a:rPr>
              <a:pPr/>
              <a:t>9/4/2015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3385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86451D-A927-441C-AC66-CEEB84EAA521}" type="datetime1">
              <a:rPr lang="en-US" smtClean="0">
                <a:solidFill>
                  <a:prstClr val="black">
                    <a:tint val="75000"/>
                  </a:prstClr>
                </a:solidFill>
              </a:rPr>
              <a:pPr/>
              <a:t>9/4/2015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z="1400"/>
            </a:lvl1pPr>
          </a:lstStyle>
          <a:p>
            <a:fld id="{9DD5D5BB-61F6-4733-BC79-7FD96CE427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2855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BA3B0C-BDC8-4518-8A68-20E6652B5AB0}" type="datetime1">
              <a:rPr lang="en-US" smtClean="0">
                <a:solidFill>
                  <a:prstClr val="black">
                    <a:tint val="75000"/>
                  </a:prstClr>
                </a:solidFill>
              </a:rPr>
              <a:pPr/>
              <a:t>9/4/2015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6743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CFD008-0923-447B-9654-057625175F51}" type="datetime1">
              <a:rPr lang="en-US" smtClean="0">
                <a:solidFill>
                  <a:prstClr val="black">
                    <a:tint val="75000"/>
                  </a:prstClr>
                </a:solidFill>
              </a:rPr>
              <a:pPr/>
              <a:t>9/4/2015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166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Corbel" pitchFamily="34" charset="0"/>
                <a:cs typeface="Arial" charset="0"/>
              </a:defRPr>
            </a:lvl1pPr>
          </a:lstStyle>
          <a:p>
            <a:pPr>
              <a:defRPr/>
            </a:pPr>
            <a:fld id="{9F1CD650-23C0-4E9E-8E02-527F75471C5F}" type="datetime1">
              <a:rPr lang="he-IL"/>
              <a:pPr>
                <a:defRPr/>
              </a:pPr>
              <a:t>כ'/אלול/תשע"ה</a:t>
            </a:fld>
            <a:endParaRPr lang="en-US"/>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Corbel" pitchFamily="34" charset="0"/>
                <a:cs typeface="Arial" charset="0"/>
              </a:defRPr>
            </a:lvl1pPr>
          </a:lstStyle>
          <a:p>
            <a:pPr>
              <a:defRPr/>
            </a:pPr>
            <a:endParaRPr lang="en-US"/>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Corbel" pitchFamily="34" charset="0"/>
                <a:cs typeface="Arial" charset="0"/>
              </a:defRPr>
            </a:lvl1pPr>
          </a:lstStyle>
          <a:p>
            <a:pPr>
              <a:defRPr/>
            </a:pPr>
            <a:fld id="{18450A6B-CA47-4E40-BC2A-191AE1D6C1F6}" type="slidenum">
              <a:rPr lang="he-IL">
                <a:solidFill>
                  <a:schemeClr val="bg1"/>
                </a:solidFill>
              </a:rPr>
              <a:pPr>
                <a:defRPr/>
              </a:pPr>
              <a:t>‹#›</a:t>
            </a:fld>
            <a:endParaRPr lang="he-IL">
              <a:solidFill>
                <a:schemeClr val="bg1"/>
              </a:solidFill>
            </a:endParaRPr>
          </a:p>
          <a:p>
            <a:pPr>
              <a:defRPr/>
            </a:pPr>
            <a:endParaRPr 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Corbel" pitchFamily="34" charset="0"/>
                <a:cs typeface="Arial" charset="0"/>
              </a:defRPr>
            </a:lvl1pPr>
          </a:lstStyle>
          <a:p>
            <a:pPr>
              <a:defRPr/>
            </a:pPr>
            <a:fld id="{9F1CD650-23C0-4E9E-8E02-527F75471C5F}" type="datetime1">
              <a:rPr lang="he-IL">
                <a:solidFill>
                  <a:srgbClr val="000000"/>
                </a:solidFill>
              </a:rPr>
              <a:pPr>
                <a:defRPr/>
              </a:pPr>
              <a:t>כ'/אלול/תשע"ה</a:t>
            </a:fld>
            <a:endParaRPr lang="en-US">
              <a:solidFill>
                <a:srgbClr val="000000"/>
              </a:solidFill>
            </a:endParaRPr>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Corbel" pitchFamily="34" charset="0"/>
                <a:cs typeface="Arial" charset="0"/>
              </a:defRPr>
            </a:lvl1pPr>
          </a:lstStyle>
          <a:p>
            <a:pPr>
              <a:defRPr/>
            </a:pPr>
            <a:endParaRPr lang="en-US">
              <a:solidFill>
                <a:srgbClr val="000000"/>
              </a:solidFill>
            </a:endParaRPr>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Corbel" pitchFamily="34" charset="0"/>
                <a:cs typeface="Arial" charset="0"/>
              </a:defRPr>
            </a:lvl1pPr>
          </a:lstStyle>
          <a:p>
            <a:pPr>
              <a:defRPr/>
            </a:pPr>
            <a:fld id="{18450A6B-CA47-4E40-BC2A-191AE1D6C1F6}"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0845598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Corbel" pitchFamily="34" charset="0"/>
                <a:cs typeface="Arial" charset="0"/>
              </a:defRPr>
            </a:lvl1pPr>
          </a:lstStyle>
          <a:p>
            <a:pPr>
              <a:defRPr/>
            </a:pPr>
            <a:fld id="{9F1CD650-23C0-4E9E-8E02-527F75471C5F}" type="datetime1">
              <a:rPr lang="he-IL">
                <a:solidFill>
                  <a:srgbClr val="000000"/>
                </a:solidFill>
              </a:rPr>
              <a:pPr>
                <a:defRPr/>
              </a:pPr>
              <a:t>כ'/אלול/תשע"ה</a:t>
            </a:fld>
            <a:endParaRPr lang="en-US">
              <a:solidFill>
                <a:srgbClr val="000000"/>
              </a:solidFill>
            </a:endParaRPr>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Corbel" pitchFamily="34" charset="0"/>
                <a:cs typeface="Arial" charset="0"/>
              </a:defRPr>
            </a:lvl1pPr>
          </a:lstStyle>
          <a:p>
            <a:pPr>
              <a:defRPr/>
            </a:pPr>
            <a:endParaRPr lang="en-US">
              <a:solidFill>
                <a:srgbClr val="000000"/>
              </a:solidFill>
            </a:endParaRPr>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Corbel" pitchFamily="34" charset="0"/>
                <a:cs typeface="Arial" charset="0"/>
              </a:defRPr>
            </a:lvl1pPr>
          </a:lstStyle>
          <a:p>
            <a:pPr>
              <a:defRPr/>
            </a:pPr>
            <a:fld id="{18450A6B-CA47-4E40-BC2A-191AE1D6C1F6}"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60221627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0">
              <a:defRPr sz="1400">
                <a:solidFill>
                  <a:srgbClr val="000000"/>
                </a:solidFill>
                <a:latin typeface="Corbel" pitchFamily="34" charset="0"/>
                <a:cs typeface="Arial" charset="0"/>
              </a:defRPr>
            </a:lvl1pPr>
          </a:lstStyle>
          <a:p>
            <a:pPr>
              <a:defRPr/>
            </a:pPr>
            <a:fld id="{792957F0-29A4-45EF-9F74-15B4BF160D3E}" type="datetime1">
              <a:rPr lang="he-IL"/>
              <a:pPr>
                <a:defRPr/>
              </a:pPr>
              <a:t>כ'/אלול/תשע"ה</a:t>
            </a:fld>
            <a:endParaRPr lang="en-US"/>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a:defRPr sz="1400">
                <a:solidFill>
                  <a:srgbClr val="000000"/>
                </a:solidFill>
                <a:latin typeface="Corbel" pitchFamily="34" charset="0"/>
                <a:cs typeface="Arial" charset="0"/>
              </a:defRPr>
            </a:lvl1pPr>
          </a:lstStyle>
          <a:p>
            <a:pPr>
              <a:defRPr/>
            </a:pPr>
            <a:endParaRPr lang="en-US"/>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a:defRPr sz="1400">
                <a:solidFill>
                  <a:srgbClr val="FFFFFF"/>
                </a:solidFill>
                <a:latin typeface="Corbel" pitchFamily="34" charset="0"/>
                <a:cs typeface="Arial" charset="0"/>
              </a:defRPr>
            </a:lvl1pPr>
          </a:lstStyle>
          <a:p>
            <a:pPr>
              <a:defRPr/>
            </a:pPr>
            <a:fld id="{4299C49A-1072-4C1D-BA14-A142C328C59A}"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405579643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76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76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rtl="1" fontAlgn="base">
              <a:spcBef>
                <a:spcPct val="0"/>
              </a:spcBef>
              <a:spcAft>
                <a:spcPct val="0"/>
              </a:spcAft>
              <a:defRPr sz="1200">
                <a:solidFill>
                  <a:prstClr val="black">
                    <a:tint val="75000"/>
                  </a:prstClr>
                </a:solidFill>
                <a:latin typeface="Arial" pitchFamily="34" charset="0"/>
              </a:defRPr>
            </a:lvl1pPr>
          </a:lstStyle>
          <a:p>
            <a:pPr>
              <a:defRPr/>
            </a:pPr>
            <a:fld id="{DCA981EC-1A45-4D59-B672-77699E934B88}" type="datetime1">
              <a:rPr lang="en-US"/>
              <a:pPr>
                <a:defRPr/>
              </a:pPr>
              <a:t>9/4/2015</a:t>
            </a:fld>
            <a:endParaRPr lang="en-US"/>
          </a:p>
        </p:txBody>
      </p:sp>
      <p:sp>
        <p:nvSpPr>
          <p:cNvPr id="8"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1" fontAlgn="base">
              <a:spcBef>
                <a:spcPct val="0"/>
              </a:spcBef>
              <a:spcAft>
                <a:spcPct val="0"/>
              </a:spcAft>
              <a:defRPr sz="1200">
                <a:solidFill>
                  <a:prstClr val="black">
                    <a:tint val="75000"/>
                  </a:prstClr>
                </a:solidFill>
                <a:latin typeface="Arial" pitchFamily="34" charset="0"/>
              </a:defRPr>
            </a:lvl1pPr>
          </a:lstStyle>
          <a:p>
            <a:pPr>
              <a:defRPr/>
            </a:pPr>
            <a:endParaRPr lang="en-US"/>
          </a:p>
        </p:txBody>
      </p:sp>
      <p:sp>
        <p:nvSpPr>
          <p:cNvPr id="9" name="Slide Number Placeholder 3"/>
          <p:cNvSpPr>
            <a:spLocks noGrp="1"/>
          </p:cNvSpPr>
          <p:nvPr>
            <p:ph type="sldNum" sz="quarter" idx="4"/>
          </p:nvPr>
        </p:nvSpPr>
        <p:spPr>
          <a:xfrm>
            <a:off x="6804025" y="92075"/>
            <a:ext cx="2133600" cy="365125"/>
          </a:xfrm>
          <a:prstGeom prst="rect">
            <a:avLst/>
          </a:prstGeom>
        </p:spPr>
        <p:txBody>
          <a:bodyPr vert="horz" wrap="square" lIns="91440" tIns="45720" rIns="91440" bIns="45720" numCol="1" anchor="ctr" anchorCtr="0" compatLnSpc="1">
            <a:prstTxWarp prst="textNoShape">
              <a:avLst/>
            </a:prstTxWarp>
          </a:bodyPr>
          <a:lstStyle>
            <a:lvl1pPr algn="r" rtl="1">
              <a:defRPr sz="1200">
                <a:solidFill>
                  <a:srgbClr val="898989"/>
                </a:solidFill>
              </a:defRPr>
            </a:lvl1pPr>
          </a:lstStyle>
          <a:p>
            <a:fld id="{1EF356D5-3943-4BBE-BEDB-3195750E2F78}" type="slidenum">
              <a:rPr lang="he-IL"/>
              <a:pPr/>
              <a:t>‹#›</a:t>
            </a:fld>
            <a:endParaRPr lang="en-US"/>
          </a:p>
        </p:txBody>
      </p:sp>
    </p:spTree>
    <p:extLst>
      <p:ext uri="{BB962C8B-B14F-4D97-AF65-F5344CB8AC3E}">
        <p14:creationId xmlns:p14="http://schemas.microsoft.com/office/powerpoint/2010/main" val="1464278746"/>
      </p:ext>
    </p:extLst>
  </p:cSld>
  <p:clrMap bg1="lt1" tx1="dk1" bg2="lt2" tx2="dk2" accent1="accent1" accent2="accent2" accent3="accent3" accent4="accent4" accent5="accent5" accent6="accent6" hlink="hlink" folHlink="folHlink"/>
  <p:sldLayoutIdLst>
    <p:sldLayoutId id="2147483844"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EFAD734-2ECA-41DF-BB5B-00F798EEB078}" type="datetime1">
              <a:rPr lang="he-IL" smtClean="0">
                <a:solidFill>
                  <a:prstClr val="black">
                    <a:tint val="75000"/>
                  </a:prstClr>
                </a:solidFill>
                <a:latin typeface="Calibri"/>
              </a:rPr>
              <a:pPr fontAlgn="auto">
                <a:spcBef>
                  <a:spcPts val="0"/>
                </a:spcBef>
                <a:spcAft>
                  <a:spcPts val="0"/>
                </a:spcAft>
              </a:pPr>
              <a:t>כ'/אלול/תשע"ה</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804248" y="920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DD5D5BB-61F6-4733-BC79-7FD96CE4273D}"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507200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3442F4E-BC03-4A6E-9E1E-572A015A906D}" type="datetime1">
              <a:rPr lang="he-IL" smtClean="0">
                <a:solidFill>
                  <a:prstClr val="black">
                    <a:tint val="75000"/>
                  </a:prstClr>
                </a:solidFill>
                <a:latin typeface="Calibri" panose="020F0502020204030204"/>
              </a:rPr>
              <a:pPr fontAlgn="auto">
                <a:spcBef>
                  <a:spcPts val="0"/>
                </a:spcBef>
                <a:spcAft>
                  <a:spcPts val="0"/>
                </a:spcAft>
              </a:pPr>
              <a:t>כ'/אלול/תשע"ה</a:t>
            </a:fld>
            <a:endParaRPr lang="de-CH">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de-CH">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3D0199E-512A-442E-9093-5F151ECD356C}" type="slidenum">
              <a:rPr lang="de-CH" smtClean="0">
                <a:solidFill>
                  <a:prstClr val="black">
                    <a:tint val="75000"/>
                  </a:prstClr>
                </a:solidFill>
                <a:latin typeface="Calibri" panose="020F0502020204030204"/>
              </a:rPr>
              <a:pPr fontAlgn="auto">
                <a:spcBef>
                  <a:spcPts val="0"/>
                </a:spcBef>
                <a:spcAft>
                  <a:spcPts val="0"/>
                </a:spcAft>
              </a:pPr>
              <a:t>‹#›</a:t>
            </a:fld>
            <a:endParaRPr lang="de-CH">
              <a:solidFill>
                <a:prstClr val="black">
                  <a:tint val="75000"/>
                </a:prstClr>
              </a:solidFill>
              <a:latin typeface="Calibri" panose="020F0502020204030204"/>
            </a:endParaRPr>
          </a:p>
        </p:txBody>
      </p:sp>
    </p:spTree>
    <p:extLst>
      <p:ext uri="{BB962C8B-B14F-4D97-AF65-F5344CB8AC3E}">
        <p14:creationId xmlns:p14="http://schemas.microsoft.com/office/powerpoint/2010/main" val="59622655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2426931-61D6-4A75-BE69-1BD3145D1F09}" type="datetime1">
              <a:rPr lang="en-US" smtClean="0">
                <a:solidFill>
                  <a:prstClr val="black">
                    <a:tint val="75000"/>
                  </a:prstClr>
                </a:solidFill>
                <a:latin typeface="Calibri"/>
                <a:cs typeface="+mn-cs"/>
              </a:rPr>
              <a:pPr fontAlgn="auto">
                <a:spcBef>
                  <a:spcPts val="0"/>
                </a:spcBef>
                <a:spcAft>
                  <a:spcPts val="0"/>
                </a:spcAft>
              </a:pPr>
              <a:t>9/4/2015</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804248" y="920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DD5D5BB-61F6-4733-BC79-7FD96CE4273D}"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4144052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Corbel" pitchFamily="34" charset="0"/>
                <a:cs typeface="Arial" charset="0"/>
              </a:defRPr>
            </a:lvl1pPr>
          </a:lstStyle>
          <a:p>
            <a:pPr>
              <a:defRPr/>
            </a:pPr>
            <a:fld id="{9F1CD650-23C0-4E9E-8E02-527F75471C5F}" type="datetime1">
              <a:rPr lang="he-IL">
                <a:solidFill>
                  <a:srgbClr val="000000"/>
                </a:solidFill>
              </a:rPr>
              <a:pPr>
                <a:defRPr/>
              </a:pPr>
              <a:t>כ'/אלול/תשע"ה</a:t>
            </a:fld>
            <a:endParaRPr lang="en-US">
              <a:solidFill>
                <a:srgbClr val="000000"/>
              </a:solidFill>
            </a:endParaRPr>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Corbel" pitchFamily="34" charset="0"/>
                <a:cs typeface="Arial" charset="0"/>
              </a:defRPr>
            </a:lvl1pPr>
          </a:lstStyle>
          <a:p>
            <a:pPr>
              <a:defRPr/>
            </a:pPr>
            <a:endParaRPr lang="en-US">
              <a:solidFill>
                <a:srgbClr val="000000"/>
              </a:solidFill>
            </a:endParaRPr>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Corbel" pitchFamily="34" charset="0"/>
                <a:cs typeface="Arial" charset="0"/>
              </a:defRPr>
            </a:lvl1pPr>
          </a:lstStyle>
          <a:p>
            <a:pPr>
              <a:defRPr/>
            </a:pPr>
            <a:fld id="{18450A6B-CA47-4E40-BC2A-191AE1D6C1F6}"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16013936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Corbel" pitchFamily="34" charset="0"/>
                <a:cs typeface="Arial" charset="0"/>
              </a:defRPr>
            </a:lvl1pPr>
          </a:lstStyle>
          <a:p>
            <a:pPr>
              <a:defRPr/>
            </a:pPr>
            <a:fld id="{9F1CD650-23C0-4E9E-8E02-527F75471C5F}" type="datetime1">
              <a:rPr lang="he-IL">
                <a:solidFill>
                  <a:srgbClr val="000000"/>
                </a:solidFill>
              </a:rPr>
              <a:pPr>
                <a:defRPr/>
              </a:pPr>
              <a:t>כ'/אלול/תשע"ה</a:t>
            </a:fld>
            <a:endParaRPr lang="en-US">
              <a:solidFill>
                <a:srgbClr val="000000"/>
              </a:solidFill>
            </a:endParaRPr>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Corbel" pitchFamily="34" charset="0"/>
                <a:cs typeface="Arial" charset="0"/>
              </a:defRPr>
            </a:lvl1pPr>
          </a:lstStyle>
          <a:p>
            <a:pPr>
              <a:defRPr/>
            </a:pPr>
            <a:endParaRPr lang="en-US">
              <a:solidFill>
                <a:srgbClr val="000000"/>
              </a:solidFill>
            </a:endParaRPr>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Corbel" pitchFamily="34" charset="0"/>
                <a:cs typeface="Arial" charset="0"/>
              </a:defRPr>
            </a:lvl1pPr>
          </a:lstStyle>
          <a:p>
            <a:pPr>
              <a:defRPr/>
            </a:pPr>
            <a:fld id="{18450A6B-CA47-4E40-BC2A-191AE1D6C1F6}"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31287110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2426931-61D6-4A75-BE69-1BD3145D1F09}" type="datetime1">
              <a:rPr lang="en-US" smtClean="0">
                <a:solidFill>
                  <a:prstClr val="black">
                    <a:tint val="75000"/>
                  </a:prstClr>
                </a:solidFill>
                <a:latin typeface="Calibri"/>
                <a:cs typeface="+mn-cs"/>
              </a:rPr>
              <a:pPr fontAlgn="auto">
                <a:spcBef>
                  <a:spcPts val="0"/>
                </a:spcBef>
                <a:spcAft>
                  <a:spcPts val="0"/>
                </a:spcAft>
              </a:pPr>
              <a:t>9/4/2015</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804248" y="920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DD5D5BB-61F6-4733-BC79-7FD96CE4273D}"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3144532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Corbel" pitchFamily="34" charset="0"/>
                <a:cs typeface="Arial" charset="0"/>
              </a:defRPr>
            </a:lvl1pPr>
          </a:lstStyle>
          <a:p>
            <a:pPr>
              <a:defRPr/>
            </a:pPr>
            <a:fld id="{9F1CD650-23C0-4E9E-8E02-527F75471C5F}" type="datetime1">
              <a:rPr lang="he-IL">
                <a:solidFill>
                  <a:srgbClr val="000000"/>
                </a:solidFill>
              </a:rPr>
              <a:pPr>
                <a:defRPr/>
              </a:pPr>
              <a:t>כ'/אלול/תשע"ה</a:t>
            </a:fld>
            <a:endParaRPr lang="en-US">
              <a:solidFill>
                <a:srgbClr val="000000"/>
              </a:solidFill>
            </a:endParaRPr>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Corbel" pitchFamily="34" charset="0"/>
                <a:cs typeface="Arial" charset="0"/>
              </a:defRPr>
            </a:lvl1pPr>
          </a:lstStyle>
          <a:p>
            <a:pPr>
              <a:defRPr/>
            </a:pPr>
            <a:endParaRPr lang="en-US">
              <a:solidFill>
                <a:srgbClr val="000000"/>
              </a:solidFill>
            </a:endParaRPr>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Corbel" pitchFamily="34" charset="0"/>
                <a:cs typeface="Arial" charset="0"/>
              </a:defRPr>
            </a:lvl1pPr>
          </a:lstStyle>
          <a:p>
            <a:pPr>
              <a:defRPr/>
            </a:pPr>
            <a:fld id="{18450A6B-CA47-4E40-BC2A-191AE1D6C1F6}"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35113890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2426931-61D6-4A75-BE69-1BD3145D1F09}" type="datetime1">
              <a:rPr lang="en-US" smtClean="0">
                <a:solidFill>
                  <a:prstClr val="black">
                    <a:tint val="75000"/>
                  </a:prstClr>
                </a:solidFill>
                <a:latin typeface="Calibri"/>
              </a:rPr>
              <a:pPr fontAlgn="auto">
                <a:spcBef>
                  <a:spcPts val="0"/>
                </a:spcBef>
                <a:spcAft>
                  <a:spcPts val="0"/>
                </a:spcAft>
              </a:pPr>
              <a:t>9/4/2015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804248" y="920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DD5D5BB-61F6-4733-BC79-7FD96CE4273D}"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865340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Corbel" pitchFamily="34" charset="0"/>
                <a:cs typeface="Arial" charset="0"/>
              </a:defRPr>
            </a:lvl1pPr>
          </a:lstStyle>
          <a:p>
            <a:pPr>
              <a:defRPr/>
            </a:pPr>
            <a:fld id="{9F1CD650-23C0-4E9E-8E02-527F75471C5F}" type="datetime1">
              <a:rPr lang="he-IL">
                <a:solidFill>
                  <a:srgbClr val="000000"/>
                </a:solidFill>
              </a:rPr>
              <a:pPr>
                <a:defRPr/>
              </a:pPr>
              <a:t>כ'/אלול/תשע"ה</a:t>
            </a:fld>
            <a:endParaRPr lang="en-US">
              <a:solidFill>
                <a:srgbClr val="000000"/>
              </a:solidFill>
            </a:endParaRPr>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Corbel" pitchFamily="34" charset="0"/>
                <a:cs typeface="Arial" charset="0"/>
              </a:defRPr>
            </a:lvl1pPr>
          </a:lstStyle>
          <a:p>
            <a:pPr>
              <a:defRPr/>
            </a:pPr>
            <a:endParaRPr lang="en-US">
              <a:solidFill>
                <a:srgbClr val="000000"/>
              </a:solidFill>
            </a:endParaRPr>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Corbel" pitchFamily="34" charset="0"/>
                <a:cs typeface="Arial" charset="0"/>
              </a:defRPr>
            </a:lvl1pPr>
          </a:lstStyle>
          <a:p>
            <a:pPr>
              <a:defRPr/>
            </a:pPr>
            <a:fld id="{18450A6B-CA47-4E40-BC2A-191AE1D6C1F6}"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29561428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2426931-61D6-4A75-BE69-1BD3145D1F09}" type="datetime1">
              <a:rPr lang="en-US" smtClean="0">
                <a:solidFill>
                  <a:prstClr val="black">
                    <a:tint val="75000"/>
                  </a:prstClr>
                </a:solidFill>
                <a:latin typeface="Calibri"/>
              </a:rPr>
              <a:pPr fontAlgn="auto">
                <a:spcBef>
                  <a:spcPts val="0"/>
                </a:spcBef>
                <a:spcAft>
                  <a:spcPts val="0"/>
                </a:spcAft>
              </a:pPr>
              <a:t>9/4/2015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804248" y="920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DD5D5BB-61F6-4733-BC79-7FD96CE4273D}"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921699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2.xml"/><Relationship Id="rId16" Type="http://schemas.openxmlformats.org/officeDocument/2006/relationships/image" Target="../media/image33.png"/><Relationship Id="rId1" Type="http://schemas.openxmlformats.org/officeDocument/2006/relationships/slideLayout" Target="../slideLayouts/slideLayout7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34.w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4.xml"/><Relationship Id="rId7" Type="http://schemas.openxmlformats.org/officeDocument/2006/relationships/image" Target="../media/image36.wmf"/><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35.wmf"/><Relationship Id="rId4" Type="http://schemas.openxmlformats.org/officeDocument/2006/relationships/oleObject" Target="../embeddings/oleObject4.bin"/><Relationship Id="rId9" Type="http://schemas.openxmlformats.org/officeDocument/2006/relationships/image" Target="../media/image34.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vmlDrawing" Target="../drawings/vmlDrawing4.vml"/><Relationship Id="rId5" Type="http://schemas.openxmlformats.org/officeDocument/2006/relationships/image" Target="../media/image35.wmf"/><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vmlDrawing" Target="../drawings/vmlDrawing5.vml"/><Relationship Id="rId5" Type="http://schemas.openxmlformats.org/officeDocument/2006/relationships/image" Target="../media/image35.wmf"/><Relationship Id="rId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vmlDrawing" Target="../drawings/vmlDrawing6.vml"/><Relationship Id="rId5" Type="http://schemas.openxmlformats.org/officeDocument/2006/relationships/image" Target="../media/image35.wmf"/><Relationship Id="rId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vmlDrawing" Target="../drawings/vmlDrawing7.vml"/><Relationship Id="rId5" Type="http://schemas.openxmlformats.org/officeDocument/2006/relationships/image" Target="../media/image35.wmf"/><Relationship Id="rId4" Type="http://schemas.openxmlformats.org/officeDocument/2006/relationships/oleObject" Target="../embeddings/oleObject10.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vmlDrawing" Target="../drawings/vmlDrawing8.vml"/><Relationship Id="rId5" Type="http://schemas.openxmlformats.org/officeDocument/2006/relationships/image" Target="../media/image35.wmf"/><Relationship Id="rId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58.xml"/><Relationship Id="rId6" Type="http://schemas.openxmlformats.org/officeDocument/2006/relationships/image" Target="../media/image6.jpeg"/><Relationship Id="rId5" Type="http://schemas.openxmlformats.org/officeDocument/2006/relationships/image" Target="../media/image5.gif"/><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vmlDrawing" Target="../drawings/vmlDrawing9.vml"/><Relationship Id="rId5" Type="http://schemas.openxmlformats.org/officeDocument/2006/relationships/image" Target="../media/image35.wmf"/><Relationship Id="rId4" Type="http://schemas.openxmlformats.org/officeDocument/2006/relationships/oleObject" Target="../embeddings/oleObject12.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vmlDrawing" Target="../drawings/vmlDrawing10.vml"/><Relationship Id="rId5" Type="http://schemas.openxmlformats.org/officeDocument/2006/relationships/image" Target="../media/image35.wmf"/><Relationship Id="rId4"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5.wmf"/><Relationship Id="rId2" Type="http://schemas.openxmlformats.org/officeDocument/2006/relationships/slideLayout" Target="../slideLayouts/slideLayout18.xml"/><Relationship Id="rId1" Type="http://schemas.openxmlformats.org/officeDocument/2006/relationships/vmlDrawing" Target="../drawings/vmlDrawing11.vml"/><Relationship Id="rId6" Type="http://schemas.openxmlformats.org/officeDocument/2006/relationships/oleObject" Target="../embeddings/oleObject14.bin"/><Relationship Id="rId5" Type="http://schemas.microsoft.com/office/2007/relationships/hdphoto" Target="../media/hdphoto3.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3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9.wmf"/><Relationship Id="rId2" Type="http://schemas.openxmlformats.org/officeDocument/2006/relationships/slideLayout" Target="../slideLayouts/slideLayout18.xml"/><Relationship Id="rId1" Type="http://schemas.openxmlformats.org/officeDocument/2006/relationships/vmlDrawing" Target="../drawings/vmlDrawing12.vml"/><Relationship Id="rId6" Type="http://schemas.openxmlformats.org/officeDocument/2006/relationships/oleObject" Target="../embeddings/oleObject15.bin"/><Relationship Id="rId5" Type="http://schemas.microsoft.com/office/2007/relationships/hdphoto" Target="../media/hdphoto4.wdp"/><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slideLayout" Target="../slideLayouts/slideLayout141.xml"/><Relationship Id="rId7" Type="http://schemas.openxmlformats.org/officeDocument/2006/relationships/oleObject" Target="../embeddings/oleObject16.bin"/><Relationship Id="rId2" Type="http://schemas.openxmlformats.org/officeDocument/2006/relationships/tags" Target="../tags/tag1.xml"/><Relationship Id="rId1" Type="http://schemas.openxmlformats.org/officeDocument/2006/relationships/vmlDrawing" Target="../drawings/vmlDrawing13.vml"/><Relationship Id="rId6"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42.wmf"/><Relationship Id="rId4" Type="http://schemas.openxmlformats.org/officeDocument/2006/relationships/notesSlide" Target="../notesSlides/notesSlide25.xml"/><Relationship Id="rId9" Type="http://schemas.openxmlformats.org/officeDocument/2006/relationships/oleObject" Target="../embeddings/oleObject17.bin"/></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3.xml"/><Relationship Id="rId7" Type="http://schemas.openxmlformats.org/officeDocument/2006/relationships/image" Target="../media/image45.png"/><Relationship Id="rId2" Type="http://schemas.openxmlformats.org/officeDocument/2006/relationships/tags" Target="../tags/tag2.xml"/><Relationship Id="rId1" Type="http://schemas.openxmlformats.org/officeDocument/2006/relationships/vmlDrawing" Target="../drawings/vmlDrawing14.vml"/><Relationship Id="rId6" Type="http://schemas.openxmlformats.org/officeDocument/2006/relationships/image" Target="../media/image44.png"/><Relationship Id="rId5" Type="http://schemas.openxmlformats.org/officeDocument/2006/relationships/notesSlide" Target="../notesSlides/notesSlide26.xml"/><Relationship Id="rId10" Type="http://schemas.openxmlformats.org/officeDocument/2006/relationships/image" Target="../media/image41.wmf"/><Relationship Id="rId4" Type="http://schemas.openxmlformats.org/officeDocument/2006/relationships/slideLayout" Target="../slideLayouts/slideLayout141.xml"/><Relationship Id="rId9" Type="http://schemas.openxmlformats.org/officeDocument/2006/relationships/oleObject" Target="../embeddings/oleObject18.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7.wmf"/><Relationship Id="rId2" Type="http://schemas.openxmlformats.org/officeDocument/2006/relationships/slideLayout" Target="../slideLayouts/slideLayout18.xml"/><Relationship Id="rId1" Type="http://schemas.openxmlformats.org/officeDocument/2006/relationships/vmlDrawing" Target="../drawings/vmlDrawing15.vml"/><Relationship Id="rId6" Type="http://schemas.openxmlformats.org/officeDocument/2006/relationships/oleObject" Target="../embeddings/oleObject19.bin"/><Relationship Id="rId5" Type="http://schemas.openxmlformats.org/officeDocument/2006/relationships/image" Target="../media/image48.jpe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slideLayout" Target="../slideLayouts/slideLayout18.xml"/><Relationship Id="rId7" Type="http://schemas.openxmlformats.org/officeDocument/2006/relationships/oleObject" Target="../embeddings/oleObject20.bin"/><Relationship Id="rId2" Type="http://schemas.openxmlformats.org/officeDocument/2006/relationships/tags" Target="../tags/tag4.xml"/><Relationship Id="rId1" Type="http://schemas.openxmlformats.org/officeDocument/2006/relationships/vmlDrawing" Target="../drawings/vmlDrawing16.vml"/><Relationship Id="rId6" Type="http://schemas.openxmlformats.org/officeDocument/2006/relationships/image" Target="../media/image44.png"/><Relationship Id="rId5" Type="http://schemas.openxmlformats.org/officeDocument/2006/relationships/image" Target="../media/image48.jpeg"/><Relationship Id="rId4" Type="http://schemas.openxmlformats.org/officeDocument/2006/relationships/notesSlide" Target="../notesSlides/notesSlide28.xml"/><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99.xml"/><Relationship Id="rId5" Type="http://schemas.openxmlformats.org/officeDocument/2006/relationships/image" Target="../media/image50.wmf"/><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14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99.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1.xml"/><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5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5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55.wmf"/><Relationship Id="rId7" Type="http://schemas.openxmlformats.org/officeDocument/2006/relationships/image" Target="../media/image58.wmf"/><Relationship Id="rId2" Type="http://schemas.openxmlformats.org/officeDocument/2006/relationships/notesSlide" Target="../notesSlides/notesSlide35.xml"/><Relationship Id="rId1" Type="http://schemas.openxmlformats.org/officeDocument/2006/relationships/slideLayout" Target="../slideLayouts/slideLayout130.xml"/><Relationship Id="rId6" Type="http://schemas.openxmlformats.org/officeDocument/2006/relationships/image" Target="../media/image51.wmf"/><Relationship Id="rId5" Type="http://schemas.openxmlformats.org/officeDocument/2006/relationships/image" Target="../media/image57.wmf"/><Relationship Id="rId4" Type="http://schemas.openxmlformats.org/officeDocument/2006/relationships/image" Target="../media/image56.wmf"/></Relationships>
</file>

<file path=ppt/slides/_rels/slide36.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notesSlide" Target="../notesSlides/notesSlide36.xml"/><Relationship Id="rId7" Type="http://schemas.openxmlformats.org/officeDocument/2006/relationships/image" Target="../media/image61.wmf"/><Relationship Id="rId2" Type="http://schemas.openxmlformats.org/officeDocument/2006/relationships/slideLayout" Target="../slideLayouts/slideLayout19.xml"/><Relationship Id="rId1" Type="http://schemas.openxmlformats.org/officeDocument/2006/relationships/vmlDrawing" Target="../drawings/vmlDrawing17.vml"/><Relationship Id="rId6" Type="http://schemas.openxmlformats.org/officeDocument/2006/relationships/oleObject" Target="../embeddings/oleObject22.bin"/><Relationship Id="rId5" Type="http://schemas.openxmlformats.org/officeDocument/2006/relationships/image" Target="../media/image60.wmf"/><Relationship Id="rId4" Type="http://schemas.openxmlformats.org/officeDocument/2006/relationships/oleObject" Target="../embeddings/oleObject21.bin"/></Relationships>
</file>

<file path=ppt/slides/_rels/slide37.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notesSlide" Target="../notesSlides/notesSlide37.xml"/><Relationship Id="rId7" Type="http://schemas.openxmlformats.org/officeDocument/2006/relationships/image" Target="../media/image61.wmf"/><Relationship Id="rId12" Type="http://schemas.openxmlformats.org/officeDocument/2006/relationships/image" Target="../media/image64.wmf"/><Relationship Id="rId2" Type="http://schemas.openxmlformats.org/officeDocument/2006/relationships/slideLayout" Target="../slideLayouts/slideLayout19.xml"/><Relationship Id="rId1" Type="http://schemas.openxmlformats.org/officeDocument/2006/relationships/vmlDrawing" Target="../drawings/vmlDrawing18.vml"/><Relationship Id="rId6" Type="http://schemas.openxmlformats.org/officeDocument/2006/relationships/oleObject" Target="../embeddings/oleObject24.bin"/><Relationship Id="rId11" Type="http://schemas.openxmlformats.org/officeDocument/2006/relationships/oleObject" Target="../embeddings/oleObject26.bin"/><Relationship Id="rId5" Type="http://schemas.openxmlformats.org/officeDocument/2006/relationships/image" Target="../media/image60.wmf"/><Relationship Id="rId10" Type="http://schemas.openxmlformats.org/officeDocument/2006/relationships/image" Target="../media/image63.wmf"/><Relationship Id="rId4" Type="http://schemas.openxmlformats.org/officeDocument/2006/relationships/oleObject" Target="../embeddings/oleObject23.bin"/><Relationship Id="rId9" Type="http://schemas.openxmlformats.org/officeDocument/2006/relationships/oleObject" Target="../embeddings/oleObject25.bin"/></Relationships>
</file>

<file path=ppt/slides/_rels/slide38.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notesSlide" Target="../notesSlides/notesSlide38.xml"/><Relationship Id="rId7" Type="http://schemas.openxmlformats.org/officeDocument/2006/relationships/oleObject" Target="../embeddings/oleObject27.bin"/><Relationship Id="rId2" Type="http://schemas.openxmlformats.org/officeDocument/2006/relationships/slideLayout" Target="../slideLayouts/slideLayout19.xml"/><Relationship Id="rId1" Type="http://schemas.openxmlformats.org/officeDocument/2006/relationships/vmlDrawing" Target="../drawings/vmlDrawing19.vml"/><Relationship Id="rId6" Type="http://schemas.openxmlformats.org/officeDocument/2006/relationships/image" Target="../media/image62.gif"/><Relationship Id="rId5" Type="http://schemas.microsoft.com/office/2007/relationships/hdphoto" Target="../media/hdphoto6.wdp"/><Relationship Id="rId10" Type="http://schemas.openxmlformats.org/officeDocument/2006/relationships/image" Target="../media/image64.wmf"/><Relationship Id="rId4" Type="http://schemas.openxmlformats.org/officeDocument/2006/relationships/image" Target="../media/image65.png"/><Relationship Id="rId9" Type="http://schemas.openxmlformats.org/officeDocument/2006/relationships/oleObject" Target="../embeddings/oleObject28.bin"/></Relationships>
</file>

<file path=ppt/slides/_rels/slide3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19.jpeg"/><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9.wmv"/><Relationship Id="rId1" Type="http://schemas.microsoft.com/office/2007/relationships/media" Target="../media/media9.wmv"/><Relationship Id="rId5" Type="http://schemas.openxmlformats.org/officeDocument/2006/relationships/image" Target="../media/image6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0.wmv"/><Relationship Id="rId1" Type="http://schemas.microsoft.com/office/2007/relationships/media" Target="../media/media10.wmv"/><Relationship Id="rId5" Type="http://schemas.openxmlformats.org/officeDocument/2006/relationships/image" Target="../media/image68.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143.xml"/><Relationship Id="rId4" Type="http://schemas.openxmlformats.org/officeDocument/2006/relationships/image" Target="../media/image7.wmf"/></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143.xml"/><Relationship Id="rId4" Type="http://schemas.openxmlformats.org/officeDocument/2006/relationships/image" Target="../media/image7.wmf"/></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143.xml"/><Relationship Id="rId4" Type="http://schemas.openxmlformats.org/officeDocument/2006/relationships/image" Target="../media/image7.wmf"/></Relationships>
</file>

<file path=ppt/slides/_rels/slide4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9.xml"/><Relationship Id="rId1" Type="http://schemas.openxmlformats.org/officeDocument/2006/relationships/slideLayout" Target="../slideLayouts/slideLayout1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7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image" Target="../media/image750.png"/><Relationship Id="rId3" Type="http://schemas.openxmlformats.org/officeDocument/2006/relationships/notesSlide" Target="../notesSlides/notesSlide51.xml"/><Relationship Id="rId7" Type="http://schemas.openxmlformats.org/officeDocument/2006/relationships/image" Target="../media/image75.wmf"/><Relationship Id="rId2" Type="http://schemas.openxmlformats.org/officeDocument/2006/relationships/slideLayout" Target="../slideLayouts/slideLayout143.xml"/><Relationship Id="rId1" Type="http://schemas.openxmlformats.org/officeDocument/2006/relationships/vmlDrawing" Target="../drawings/vmlDrawing20.vml"/><Relationship Id="rId6" Type="http://schemas.openxmlformats.org/officeDocument/2006/relationships/oleObject" Target="../embeddings/oleObject29.bin"/><Relationship Id="rId5" Type="http://schemas.openxmlformats.org/officeDocument/2006/relationships/image" Target="../media/image740.png"/><Relationship Id="rId4" Type="http://schemas.openxmlformats.org/officeDocument/2006/relationships/image" Target="../media/image730.png"/><Relationship Id="rId9" Type="http://schemas.openxmlformats.org/officeDocument/2006/relationships/image" Target="../media/image76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43.xml"/><Relationship Id="rId1" Type="http://schemas.openxmlformats.org/officeDocument/2006/relationships/vmlDrawing" Target="../drawings/vmlDrawing21.vml"/><Relationship Id="rId5" Type="http://schemas.openxmlformats.org/officeDocument/2006/relationships/image" Target="../media/image75.wmf"/><Relationship Id="rId4" Type="http://schemas.openxmlformats.org/officeDocument/2006/relationships/oleObject" Target="../embeddings/oleObject30.bin"/></Relationships>
</file>

<file path=ppt/slides/_rels/slide5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3.xml"/><Relationship Id="rId1" Type="http://schemas.openxmlformats.org/officeDocument/2006/relationships/slideLayout" Target="../slideLayouts/slideLayout143.xml"/><Relationship Id="rId4" Type="http://schemas.openxmlformats.org/officeDocument/2006/relationships/image" Target="../media/image77.emf"/></Relationships>
</file>

<file path=ppt/slides/_rels/slide5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4.xml"/><Relationship Id="rId1" Type="http://schemas.openxmlformats.org/officeDocument/2006/relationships/slideLayout" Target="../slideLayouts/slideLayout143.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1" Type="http://schemas.openxmlformats.org/officeDocument/2006/relationships/image" Target="../media/image500.png"/><Relationship Id="rId2" Type="http://schemas.openxmlformats.org/officeDocument/2006/relationships/slideLayout" Target="../slideLayouts/slideLayout143.xml"/><Relationship Id="rId1" Type="http://schemas.openxmlformats.org/officeDocument/2006/relationships/vmlDrawing" Target="../drawings/vmlDrawing22.vml"/><Relationship Id="rId5" Type="http://schemas.openxmlformats.org/officeDocument/2006/relationships/image" Target="../media/image79.wmf"/><Relationship Id="rId4" Type="http://schemas.openxmlformats.org/officeDocument/2006/relationships/oleObject" Target="../embeddings/oleObject31.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79.wmf"/><Relationship Id="rId2" Type="http://schemas.openxmlformats.org/officeDocument/2006/relationships/slideLayout" Target="../slideLayouts/slideLayout143.xml"/><Relationship Id="rId1" Type="http://schemas.openxmlformats.org/officeDocument/2006/relationships/vmlDrawing" Target="../drawings/vmlDrawing23.vml"/><Relationship Id="rId6" Type="http://schemas.openxmlformats.org/officeDocument/2006/relationships/oleObject" Target="../embeddings/oleObject33.bin"/><Relationship Id="rId5" Type="http://schemas.openxmlformats.org/officeDocument/2006/relationships/image" Target="../media/image80.wmf"/><Relationship Id="rId4" Type="http://schemas.openxmlformats.org/officeDocument/2006/relationships/oleObject" Target="../embeddings/oleObject32.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79.wmf"/><Relationship Id="rId2" Type="http://schemas.openxmlformats.org/officeDocument/2006/relationships/slideLayout" Target="../slideLayouts/slideLayout143.xml"/><Relationship Id="rId1" Type="http://schemas.openxmlformats.org/officeDocument/2006/relationships/vmlDrawing" Target="../drawings/vmlDrawing24.vml"/><Relationship Id="rId6" Type="http://schemas.openxmlformats.org/officeDocument/2006/relationships/oleObject" Target="../embeddings/oleObject35.bin"/><Relationship Id="rId5" Type="http://schemas.openxmlformats.org/officeDocument/2006/relationships/image" Target="../media/image80.wmf"/><Relationship Id="rId4" Type="http://schemas.openxmlformats.org/officeDocument/2006/relationships/oleObject" Target="../embeddings/oleObject34.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79.wmf"/><Relationship Id="rId2" Type="http://schemas.openxmlformats.org/officeDocument/2006/relationships/slideLayout" Target="../slideLayouts/slideLayout143.xml"/><Relationship Id="rId1" Type="http://schemas.openxmlformats.org/officeDocument/2006/relationships/vmlDrawing" Target="../drawings/vmlDrawing25.vml"/><Relationship Id="rId6" Type="http://schemas.openxmlformats.org/officeDocument/2006/relationships/oleObject" Target="../embeddings/oleObject37.bin"/><Relationship Id="rId5" Type="http://schemas.openxmlformats.org/officeDocument/2006/relationships/image" Target="../media/image80.wmf"/><Relationship Id="rId4" Type="http://schemas.openxmlformats.org/officeDocument/2006/relationships/oleObject" Target="../embeddings/oleObject36.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82.wmf"/><Relationship Id="rId2" Type="http://schemas.openxmlformats.org/officeDocument/2006/relationships/slideLayout" Target="../slideLayouts/slideLayout143.xml"/><Relationship Id="rId1" Type="http://schemas.openxmlformats.org/officeDocument/2006/relationships/vmlDrawing" Target="../drawings/vmlDrawing26.vml"/><Relationship Id="rId6" Type="http://schemas.openxmlformats.org/officeDocument/2006/relationships/oleObject" Target="../embeddings/oleObject39.bin"/><Relationship Id="rId5" Type="http://schemas.openxmlformats.org/officeDocument/2006/relationships/image" Target="../media/image81.wmf"/><Relationship Id="rId4" Type="http://schemas.openxmlformats.org/officeDocument/2006/relationships/oleObject" Target="../embeddings/oleObject38.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video" Target="../media/media3.WMV"/><Relationship Id="rId7" Type="http://schemas.openxmlformats.org/officeDocument/2006/relationships/image" Target="../media/image11.wmf"/><Relationship Id="rId2" Type="http://schemas.microsoft.com/office/2007/relationships/media" Target="../media/media3.WM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6.xml"/><Relationship Id="rId10" Type="http://schemas.openxmlformats.org/officeDocument/2006/relationships/image" Target="../media/image13.png"/><Relationship Id="rId4" Type="http://schemas.openxmlformats.org/officeDocument/2006/relationships/slideLayout" Target="../slideLayouts/slideLayout49.xml"/><Relationship Id="rId9" Type="http://schemas.openxmlformats.org/officeDocument/2006/relationships/image" Target="../media/image12.wm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82.wmf"/><Relationship Id="rId2" Type="http://schemas.openxmlformats.org/officeDocument/2006/relationships/slideLayout" Target="../slideLayouts/slideLayout143.xml"/><Relationship Id="rId1" Type="http://schemas.openxmlformats.org/officeDocument/2006/relationships/vmlDrawing" Target="../drawings/vmlDrawing27.vml"/><Relationship Id="rId6" Type="http://schemas.openxmlformats.org/officeDocument/2006/relationships/oleObject" Target="../embeddings/oleObject41.bin"/><Relationship Id="rId5" Type="http://schemas.openxmlformats.org/officeDocument/2006/relationships/image" Target="../media/image81.wmf"/><Relationship Id="rId4" Type="http://schemas.openxmlformats.org/officeDocument/2006/relationships/oleObject" Target="../embeddings/oleObject40.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82.wmf"/><Relationship Id="rId2" Type="http://schemas.openxmlformats.org/officeDocument/2006/relationships/slideLayout" Target="../slideLayouts/slideLayout143.xml"/><Relationship Id="rId1" Type="http://schemas.openxmlformats.org/officeDocument/2006/relationships/vmlDrawing" Target="../drawings/vmlDrawing28.vml"/><Relationship Id="rId6" Type="http://schemas.openxmlformats.org/officeDocument/2006/relationships/oleObject" Target="../embeddings/oleObject43.bin"/><Relationship Id="rId5" Type="http://schemas.openxmlformats.org/officeDocument/2006/relationships/image" Target="../media/image81.wmf"/><Relationship Id="rId4" Type="http://schemas.openxmlformats.org/officeDocument/2006/relationships/oleObject" Target="../embeddings/oleObject42.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82.wmf"/><Relationship Id="rId2" Type="http://schemas.openxmlformats.org/officeDocument/2006/relationships/slideLayout" Target="../slideLayouts/slideLayout143.xml"/><Relationship Id="rId1" Type="http://schemas.openxmlformats.org/officeDocument/2006/relationships/vmlDrawing" Target="../drawings/vmlDrawing29.vml"/><Relationship Id="rId6" Type="http://schemas.openxmlformats.org/officeDocument/2006/relationships/oleObject" Target="../embeddings/oleObject45.bin"/><Relationship Id="rId5" Type="http://schemas.openxmlformats.org/officeDocument/2006/relationships/image" Target="../media/image81.wmf"/><Relationship Id="rId4" Type="http://schemas.openxmlformats.org/officeDocument/2006/relationships/oleObject" Target="../embeddings/oleObject44.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82.wmf"/><Relationship Id="rId2" Type="http://schemas.openxmlformats.org/officeDocument/2006/relationships/slideLayout" Target="../slideLayouts/slideLayout143.xml"/><Relationship Id="rId1" Type="http://schemas.openxmlformats.org/officeDocument/2006/relationships/vmlDrawing" Target="../drawings/vmlDrawing30.vml"/><Relationship Id="rId6" Type="http://schemas.openxmlformats.org/officeDocument/2006/relationships/oleObject" Target="../embeddings/oleObject47.bin"/><Relationship Id="rId5" Type="http://schemas.openxmlformats.org/officeDocument/2006/relationships/image" Target="../media/image81.wmf"/><Relationship Id="rId4" Type="http://schemas.openxmlformats.org/officeDocument/2006/relationships/oleObject" Target="../embeddings/oleObject46.bin"/></Relationships>
</file>

<file path=ppt/slides/_rels/slide64.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notesSlide" Target="../notesSlides/notesSlide64.xml"/><Relationship Id="rId21" Type="http://schemas.openxmlformats.org/officeDocument/2006/relationships/image" Target="../media/image500.png"/><Relationship Id="rId7" Type="http://schemas.openxmlformats.org/officeDocument/2006/relationships/image" Target="../media/image82.wmf"/><Relationship Id="rId2" Type="http://schemas.openxmlformats.org/officeDocument/2006/relationships/slideLayout" Target="../slideLayouts/slideLayout143.xml"/><Relationship Id="rId1" Type="http://schemas.openxmlformats.org/officeDocument/2006/relationships/vmlDrawing" Target="../drawings/vmlDrawing31.vml"/><Relationship Id="rId6" Type="http://schemas.openxmlformats.org/officeDocument/2006/relationships/oleObject" Target="../embeddings/oleObject49.bin"/><Relationship Id="rId5" Type="http://schemas.openxmlformats.org/officeDocument/2006/relationships/image" Target="../media/image81.wmf"/><Relationship Id="rId23" Type="http://schemas.openxmlformats.org/officeDocument/2006/relationships/image" Target="../media/image310.png"/><Relationship Id="rId10" Type="http://schemas.openxmlformats.org/officeDocument/2006/relationships/image" Target="../media/image430.png"/><Relationship Id="rId4" Type="http://schemas.openxmlformats.org/officeDocument/2006/relationships/oleObject" Target="../embeddings/oleObject48.bin"/><Relationship Id="rId9" Type="http://schemas.openxmlformats.org/officeDocument/2006/relationships/image" Target="../media/image420.png"/></Relationships>
</file>

<file path=ppt/slides/_rels/slide65.xml.rels><?xml version="1.0" encoding="UTF-8" standalone="yes"?>
<Relationships xmlns="http://schemas.openxmlformats.org/package/2006/relationships"><Relationship Id="rId8" Type="http://schemas.openxmlformats.org/officeDocument/2006/relationships/image" Target="../media/image84.jpeg"/><Relationship Id="rId3" Type="http://schemas.microsoft.com/office/2007/relationships/media" Target="../media/media13.mp4"/><Relationship Id="rId7" Type="http://schemas.openxmlformats.org/officeDocument/2006/relationships/image" Target="../media/image83.jpe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notesSlide" Target="../notesSlides/notesSlide65.xml"/><Relationship Id="rId11" Type="http://schemas.openxmlformats.org/officeDocument/2006/relationships/image" Target="../media/image87.jpeg"/><Relationship Id="rId5" Type="http://schemas.openxmlformats.org/officeDocument/2006/relationships/slideLayout" Target="../slideLayouts/slideLayout143.xml"/><Relationship Id="rId10" Type="http://schemas.openxmlformats.org/officeDocument/2006/relationships/image" Target="../media/image86.png"/><Relationship Id="rId4" Type="http://schemas.openxmlformats.org/officeDocument/2006/relationships/video" Target="../media/media13.mp4"/><Relationship Id="rId9"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143.xml"/></Relationships>
</file>

<file path=ppt/slides/_rels/slide6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67.xml"/><Relationship Id="rId1" Type="http://schemas.openxmlformats.org/officeDocument/2006/relationships/slideLayout" Target="../slideLayouts/slideLayout143.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89.jpeg"/><Relationship Id="rId7"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143.xml"/><Relationship Id="rId6" Type="http://schemas.microsoft.com/office/2007/relationships/hdphoto" Target="../media/hdphoto9.wdp"/><Relationship Id="rId5" Type="http://schemas.openxmlformats.org/officeDocument/2006/relationships/image" Target="../media/image90.jpe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92.jpeg"/></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143.xml"/><Relationship Id="rId4" Type="http://schemas.microsoft.com/office/2007/relationships/hdphoto" Target="../media/hdphoto12.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143.xml"/><Relationship Id="rId6" Type="http://schemas.openxmlformats.org/officeDocument/2006/relationships/image" Target="../media/image860.png"/><Relationship Id="rId5" Type="http://schemas.openxmlformats.org/officeDocument/2006/relationships/image" Target="../media/image850.png"/><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71.xml"/><Relationship Id="rId1" Type="http://schemas.openxmlformats.org/officeDocument/2006/relationships/slideLayout" Target="../slideLayouts/slideLayout143.xml"/><Relationship Id="rId4" Type="http://schemas.openxmlformats.org/officeDocument/2006/relationships/image" Target="../media/image97.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050" name="Slide Number Placeholder 3"/>
          <p:cNvSpPr>
            <a:spLocks noGrp="1"/>
          </p:cNvSpPr>
          <p:nvPr>
            <p:ph type="sldNum" sz="quarter" idx="12"/>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660BEEB-6E6B-4C56-882D-BC00C40778C6}" type="slidenum">
              <a:rPr lang="he-IL">
                <a:solidFill>
                  <a:schemeClr val="bg1"/>
                </a:solidFill>
                <a:latin typeface="Corbel" pitchFamily="34" charset="0"/>
              </a:rPr>
              <a:pPr eaLnBrk="1" hangingPunct="1"/>
              <a:t>1</a:t>
            </a:fld>
            <a:endParaRPr lang="he-IL">
              <a:solidFill>
                <a:schemeClr val="bg1"/>
              </a:solidFill>
              <a:latin typeface="Corbel" pitchFamily="34" charset="0"/>
            </a:endParaRPr>
          </a:p>
          <a:p>
            <a:pPr eaLnBrk="1" hangingPunct="1"/>
            <a:endParaRPr lang="en-US">
              <a:latin typeface="Corbel" pitchFamily="34" charset="0"/>
            </a:endParaRPr>
          </a:p>
        </p:txBody>
      </p:sp>
      <p:sp>
        <p:nvSpPr>
          <p:cNvPr id="2051" name="Rectangle 2"/>
          <p:cNvSpPr>
            <a:spLocks noGrp="1" noChangeArrowheads="1"/>
          </p:cNvSpPr>
          <p:nvPr>
            <p:ph type="ctrTitle" idx="4294967295"/>
          </p:nvPr>
        </p:nvSpPr>
        <p:spPr>
          <a:xfrm>
            <a:off x="-79375" y="533400"/>
            <a:ext cx="9144000" cy="1116013"/>
          </a:xfrm>
        </p:spPr>
        <p:txBody>
          <a:bodyPr/>
          <a:lstStyle/>
          <a:p>
            <a:pPr rtl="0" eaLnBrk="1" hangingPunct="1"/>
            <a:r>
              <a:rPr lang="en-US" sz="4800" dirty="0" smtClean="0">
                <a:solidFill>
                  <a:schemeClr val="bg1"/>
                </a:solidFill>
              </a:rPr>
              <a:t>Vision through Random </a:t>
            </a:r>
            <a:r>
              <a:rPr lang="en-US" sz="4800" dirty="0" smtClean="0">
                <a:solidFill>
                  <a:schemeClr val="bg1"/>
                </a:solidFill>
              </a:rPr>
              <a:t>Refractive Distortions</a:t>
            </a:r>
            <a:endParaRPr lang="en-US" dirty="0" smtClean="0">
              <a:solidFill>
                <a:schemeClr val="bg1"/>
              </a:solidFill>
            </a:endParaRPr>
          </a:p>
        </p:txBody>
      </p:sp>
      <p:sp>
        <p:nvSpPr>
          <p:cNvPr id="2052" name="Rectangle 6"/>
          <p:cNvSpPr>
            <a:spLocks noChangeArrowheads="1"/>
          </p:cNvSpPr>
          <p:nvPr/>
        </p:nvSpPr>
        <p:spPr bwMode="auto">
          <a:xfrm>
            <a:off x="1450561" y="6230938"/>
            <a:ext cx="5761038"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80000"/>
              </a:lnSpc>
              <a:spcBef>
                <a:spcPct val="20000"/>
              </a:spcBef>
            </a:pPr>
            <a:r>
              <a:rPr lang="en-US" dirty="0">
                <a:solidFill>
                  <a:schemeClr val="bg1"/>
                </a:solidFill>
              </a:rPr>
              <a:t>Electrical </a:t>
            </a:r>
            <a:r>
              <a:rPr lang="en-US" dirty="0" smtClean="0">
                <a:solidFill>
                  <a:schemeClr val="bg1"/>
                </a:solidFill>
              </a:rPr>
              <a:t>Engineering, </a:t>
            </a:r>
            <a:r>
              <a:rPr lang="en-US" dirty="0" err="1" smtClean="0">
                <a:solidFill>
                  <a:schemeClr val="bg1"/>
                </a:solidFill>
              </a:rPr>
              <a:t>Technion</a:t>
            </a:r>
            <a:r>
              <a:rPr lang="en-US" dirty="0" smtClean="0">
                <a:solidFill>
                  <a:schemeClr val="bg1"/>
                </a:solidFill>
              </a:rPr>
              <a:t>, Israel</a:t>
            </a:r>
            <a:endParaRPr lang="en-US" dirty="0">
              <a:solidFill>
                <a:schemeClr val="bg1"/>
              </a:solidFill>
            </a:endParaRPr>
          </a:p>
        </p:txBody>
      </p:sp>
      <p:pic>
        <p:nvPicPr>
          <p:cNvPr id="2053" name="Picture 14" descr="Tech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9654" y="6140376"/>
            <a:ext cx="397289" cy="50717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4" name="Rectangle 19"/>
          <p:cNvSpPr>
            <a:spLocks noChangeArrowheads="1"/>
          </p:cNvSpPr>
          <p:nvPr/>
        </p:nvSpPr>
        <p:spPr bwMode="auto">
          <a:xfrm>
            <a:off x="76200" y="5500687"/>
            <a:ext cx="8967788" cy="52322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20000"/>
              </a:spcBef>
            </a:pPr>
            <a:r>
              <a:rPr lang="en-US" sz="2700" dirty="0">
                <a:solidFill>
                  <a:schemeClr val="bg1"/>
                </a:solidFill>
              </a:rPr>
              <a:t>Marina </a:t>
            </a:r>
            <a:r>
              <a:rPr lang="en-US" sz="2700" dirty="0" err="1">
                <a:solidFill>
                  <a:schemeClr val="bg1"/>
                </a:solidFill>
              </a:rPr>
              <a:t>Alterman</a:t>
            </a:r>
            <a:r>
              <a:rPr lang="en-US" sz="2700" dirty="0">
                <a:solidFill>
                  <a:schemeClr val="bg1"/>
                </a:solidFill>
              </a:rPr>
              <a:t>, </a:t>
            </a:r>
            <a:r>
              <a:rPr lang="en-US" sz="2700" dirty="0" smtClean="0">
                <a:solidFill>
                  <a:schemeClr val="bg1"/>
                </a:solidFill>
              </a:rPr>
              <a:t>    </a:t>
            </a:r>
            <a:r>
              <a:rPr lang="en-US" sz="2700" dirty="0" err="1" smtClean="0">
                <a:solidFill>
                  <a:schemeClr val="bg1"/>
                </a:solidFill>
              </a:rPr>
              <a:t>Yoav</a:t>
            </a:r>
            <a:r>
              <a:rPr lang="en-US" sz="2700" dirty="0" smtClean="0">
                <a:solidFill>
                  <a:schemeClr val="bg1"/>
                </a:solidFill>
              </a:rPr>
              <a:t> </a:t>
            </a:r>
            <a:r>
              <a:rPr lang="en-US" sz="2700" dirty="0">
                <a:solidFill>
                  <a:schemeClr val="bg1"/>
                </a:solidFill>
              </a:rPr>
              <a:t>Y. </a:t>
            </a:r>
            <a:r>
              <a:rPr lang="en-US" sz="2700" dirty="0" err="1">
                <a:solidFill>
                  <a:schemeClr val="bg1"/>
                </a:solidFill>
              </a:rPr>
              <a:t>Schechner</a:t>
            </a:r>
            <a:r>
              <a:rPr lang="en-US" sz="2700" dirty="0">
                <a:solidFill>
                  <a:schemeClr val="bg1"/>
                </a:solidFill>
              </a:rPr>
              <a:t>, </a:t>
            </a:r>
            <a:r>
              <a:rPr lang="en-US" sz="2700" dirty="0" smtClean="0">
                <a:solidFill>
                  <a:schemeClr val="bg1"/>
                </a:solidFill>
              </a:rPr>
              <a:t>    </a:t>
            </a:r>
            <a:r>
              <a:rPr lang="en-US" sz="2700" dirty="0" err="1" smtClean="0">
                <a:solidFill>
                  <a:schemeClr val="bg1"/>
                </a:solidFill>
              </a:rPr>
              <a:t>Yohay</a:t>
            </a:r>
            <a:r>
              <a:rPr lang="en-US" sz="2700" dirty="0" smtClean="0">
                <a:solidFill>
                  <a:schemeClr val="bg1"/>
                </a:solidFill>
              </a:rPr>
              <a:t> </a:t>
            </a:r>
            <a:r>
              <a:rPr lang="en-US" sz="2700" dirty="0" err="1">
                <a:solidFill>
                  <a:schemeClr val="bg1"/>
                </a:solidFill>
              </a:rPr>
              <a:t>Swirski</a:t>
            </a:r>
            <a:endParaRPr lang="en-US" sz="2700" dirty="0">
              <a:solidFill>
                <a:schemeClr val="bg1"/>
              </a:solidFill>
            </a:endParaRPr>
          </a:p>
        </p:txBody>
      </p:sp>
      <p:pic>
        <p:nvPicPr>
          <p:cNvPr id="2055" name="Picture 7" descr="F:\yotam0000.png"/>
          <p:cNvPicPr>
            <a:picLocks noChangeAspect="1" noChangeArrowheads="1"/>
          </p:cNvPicPr>
          <p:nvPr/>
        </p:nvPicPr>
        <p:blipFill rotWithShape="1">
          <a:blip r:embed="rId4">
            <a:extLst>
              <a:ext uri="{28A0092B-C50C-407E-A947-70E740481C1C}">
                <a14:useLocalDpi xmlns:a14="http://schemas.microsoft.com/office/drawing/2010/main" val="0"/>
              </a:ext>
            </a:extLst>
          </a:blip>
          <a:srcRect l="2782" r="2865"/>
          <a:stretch/>
        </p:blipFill>
        <p:spPr bwMode="auto">
          <a:xfrm>
            <a:off x="2362200" y="1981200"/>
            <a:ext cx="4359689" cy="3313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9038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CC64D3C-830A-403A-86D4-2FC402F4E133}" type="slidenum">
              <a:rPr lang="he-IL">
                <a:solidFill>
                  <a:srgbClr val="FFFFFF"/>
                </a:solidFill>
                <a:latin typeface="Corbel" pitchFamily="34" charset="0"/>
              </a:rPr>
              <a:pPr eaLnBrk="1" hangingPunct="1"/>
              <a:t>10</a:t>
            </a:fld>
            <a:endParaRPr lang="he-IL">
              <a:solidFill>
                <a:srgbClr val="FFFFFF"/>
              </a:solidFill>
              <a:latin typeface="Corbel" pitchFamily="34" charset="0"/>
            </a:endParaRPr>
          </a:p>
          <a:p>
            <a:pPr eaLnBrk="1" hangingPunct="1"/>
            <a:endParaRPr lang="en-US">
              <a:solidFill>
                <a:srgbClr val="000000"/>
              </a:solidFill>
              <a:latin typeface="Corbel" pitchFamily="34" charset="0"/>
            </a:endParaRPr>
          </a:p>
        </p:txBody>
      </p:sp>
      <p:sp>
        <p:nvSpPr>
          <p:cNvPr id="3075" name="Rectangle 2"/>
          <p:cNvSpPr>
            <a:spLocks noGrp="1" noChangeArrowheads="1"/>
          </p:cNvSpPr>
          <p:nvPr>
            <p:ph type="title"/>
          </p:nvPr>
        </p:nvSpPr>
        <p:spPr>
          <a:xfrm>
            <a:off x="468313" y="0"/>
            <a:ext cx="8229600" cy="1143000"/>
          </a:xfrm>
        </p:spPr>
        <p:txBody>
          <a:bodyPr/>
          <a:lstStyle/>
          <a:p>
            <a:pPr eaLnBrk="1" hangingPunct="1"/>
            <a:r>
              <a:rPr lang="en-US" dirty="0" smtClean="0">
                <a:solidFill>
                  <a:srgbClr val="FFFF99"/>
                </a:solidFill>
              </a:rPr>
              <a:t>Where is the Potato-Head?</a:t>
            </a:r>
          </a:p>
        </p:txBody>
      </p:sp>
      <p:sp>
        <p:nvSpPr>
          <p:cNvPr id="3076" name="Rectangle 5"/>
          <p:cNvSpPr>
            <a:spLocks noChangeArrowheads="1"/>
          </p:cNvSpPr>
          <p:nvPr/>
        </p:nvSpPr>
        <p:spPr bwMode="auto">
          <a:xfrm>
            <a:off x="4876800" y="6491288"/>
            <a:ext cx="4267200"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dirty="0" err="1" smtClean="0">
                <a:solidFill>
                  <a:srgbClr val="FFFF99"/>
                </a:solidFill>
                <a:latin typeface="Tahoma" pitchFamily="34" charset="0"/>
              </a:rPr>
              <a:t>Alterman</a:t>
            </a:r>
            <a:r>
              <a:rPr lang="en-US" dirty="0" smtClean="0">
                <a:solidFill>
                  <a:srgbClr val="FFFF99"/>
                </a:solidFill>
                <a:latin typeface="Tahoma" pitchFamily="34" charset="0"/>
              </a:rPr>
              <a:t>, </a:t>
            </a:r>
            <a:r>
              <a:rPr lang="en-US" dirty="0" err="1" smtClean="0">
                <a:solidFill>
                  <a:srgbClr val="FFFF99"/>
                </a:solidFill>
                <a:latin typeface="Tahoma" pitchFamily="34" charset="0"/>
              </a:rPr>
              <a:t>Schechner</a:t>
            </a:r>
            <a:r>
              <a:rPr lang="en-US" dirty="0" smtClean="0">
                <a:solidFill>
                  <a:srgbClr val="FFFF99"/>
                </a:solidFill>
                <a:latin typeface="Tahoma" pitchFamily="34" charset="0"/>
              </a:rPr>
              <a:t>, </a:t>
            </a:r>
            <a:r>
              <a:rPr lang="en-US" dirty="0" err="1" smtClean="0">
                <a:solidFill>
                  <a:srgbClr val="FFFF99"/>
                </a:solidFill>
                <a:latin typeface="Tahoma" pitchFamily="34" charset="0"/>
              </a:rPr>
              <a:t>Swirski</a:t>
            </a:r>
            <a:r>
              <a:rPr lang="en-US" dirty="0" smtClean="0">
                <a:solidFill>
                  <a:srgbClr val="FFFF99"/>
                </a:solidFill>
                <a:latin typeface="Tahoma" pitchFamily="34" charset="0"/>
              </a:rPr>
              <a:t> ICCP 2013</a:t>
            </a:r>
            <a:endParaRPr lang="en-US" i="1" dirty="0">
              <a:solidFill>
                <a:srgbClr val="FFFF99"/>
              </a:solidFill>
              <a:latin typeface="Tahoma" pitchFamily="34" charset="0"/>
            </a:endParaRPr>
          </a:p>
        </p:txBody>
      </p:sp>
      <p:pic>
        <p:nvPicPr>
          <p:cNvPr id="3" name="potato_right_examp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bright="20000" contrast="20000"/>
          </a:blip>
          <a:stretch>
            <a:fillRect/>
          </a:stretch>
        </p:blipFill>
        <p:spPr>
          <a:xfrm>
            <a:off x="1752600" y="1447800"/>
            <a:ext cx="5994400" cy="4495800"/>
          </a:xfrm>
          <a:prstGeom prst="rect">
            <a:avLst/>
          </a:prstGeom>
        </p:spPr>
      </p:pic>
    </p:spTree>
    <p:extLst>
      <p:ext uri="{BB962C8B-B14F-4D97-AF65-F5344CB8AC3E}">
        <p14:creationId xmlns:p14="http://schemas.microsoft.com/office/powerpoint/2010/main" val="2376666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06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Freeform 21"/>
          <p:cNvSpPr/>
          <p:nvPr/>
        </p:nvSpPr>
        <p:spPr>
          <a:xfrm>
            <a:off x="0" y="2362200"/>
            <a:ext cx="9165754" cy="4495800"/>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video_potato_brigh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1300" y="3430395"/>
            <a:ext cx="8534400" cy="3015192"/>
          </a:xfrm>
          <a:prstGeom prst="rect">
            <a:avLst/>
          </a:prstGeom>
        </p:spPr>
      </p:pic>
      <p:sp>
        <p:nvSpPr>
          <p:cNvPr id="4098"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582358C-A6A1-409A-A0F1-AF67C778F393}" type="slidenum">
              <a:rPr lang="he-IL">
                <a:solidFill>
                  <a:srgbClr val="FFFFFF"/>
                </a:solidFill>
                <a:latin typeface="Corbel" pitchFamily="34" charset="0"/>
              </a:rPr>
              <a:pPr eaLnBrk="1" hangingPunct="1"/>
              <a:t>11</a:t>
            </a:fld>
            <a:endParaRPr lang="he-IL">
              <a:solidFill>
                <a:srgbClr val="FFFFFF"/>
              </a:solidFill>
              <a:latin typeface="Corbel" pitchFamily="34" charset="0"/>
            </a:endParaRPr>
          </a:p>
          <a:p>
            <a:pPr eaLnBrk="1" hangingPunct="1"/>
            <a:endParaRPr lang="en-US">
              <a:solidFill>
                <a:srgbClr val="000000"/>
              </a:solidFill>
              <a:latin typeface="Corbel" pitchFamily="34" charset="0"/>
            </a:endParaRPr>
          </a:p>
        </p:txBody>
      </p:sp>
      <p:sp>
        <p:nvSpPr>
          <p:cNvPr id="4099" name="Rectangle 2"/>
          <p:cNvSpPr>
            <a:spLocks noGrp="1" noChangeArrowheads="1"/>
          </p:cNvSpPr>
          <p:nvPr>
            <p:ph type="title"/>
          </p:nvPr>
        </p:nvSpPr>
        <p:spPr>
          <a:xfrm>
            <a:off x="4724400" y="0"/>
            <a:ext cx="3733800" cy="1143000"/>
          </a:xfrm>
        </p:spPr>
        <p:txBody>
          <a:bodyPr/>
          <a:lstStyle/>
          <a:p>
            <a:pPr algn="r" rtl="0" eaLnBrk="1" hangingPunct="1"/>
            <a:r>
              <a:rPr lang="en-US" dirty="0" smtClean="0">
                <a:solidFill>
                  <a:srgbClr val="FFFF99"/>
                </a:solidFill>
              </a:rPr>
              <a:t>Triangulation</a:t>
            </a:r>
            <a:endParaRPr lang="en-US" sz="3200" dirty="0" smtClean="0">
              <a:solidFill>
                <a:srgbClr val="FFFF99"/>
              </a:solidFill>
            </a:endParaRPr>
          </a:p>
        </p:txBody>
      </p:sp>
      <p:sp>
        <p:nvSpPr>
          <p:cNvPr id="12" name="TextBox 11"/>
          <p:cNvSpPr txBox="1"/>
          <p:nvPr/>
        </p:nvSpPr>
        <p:spPr>
          <a:xfrm>
            <a:off x="228600" y="2971800"/>
            <a:ext cx="1440354" cy="510778"/>
          </a:xfrm>
          <a:prstGeom prst="roundRect">
            <a:avLst/>
          </a:prstGeom>
        </p:spPr>
        <p:style>
          <a:lnRef idx="3">
            <a:schemeClr val="lt1"/>
          </a:lnRef>
          <a:fillRef idx="1">
            <a:schemeClr val="dk1"/>
          </a:fillRef>
          <a:effectRef idx="1">
            <a:schemeClr val="dk1"/>
          </a:effectRef>
          <a:fontRef idx="minor">
            <a:schemeClr val="lt1"/>
          </a:fontRef>
        </p:style>
        <p:txBody>
          <a:bodyPr wrap="none" rtlCol="1">
            <a:spAutoFit/>
          </a:bodyPr>
          <a:lstStyle/>
          <a:p>
            <a:r>
              <a:rPr lang="en-US" sz="2400" dirty="0" smtClean="0">
                <a:solidFill>
                  <a:srgbClr val="FFFFFF"/>
                </a:solidFill>
              </a:rPr>
              <a:t>Left view</a:t>
            </a:r>
            <a:endParaRPr lang="he-IL" sz="2400" dirty="0">
              <a:solidFill>
                <a:srgbClr val="FFFFFF"/>
              </a:solidFill>
            </a:endParaRPr>
          </a:p>
        </p:txBody>
      </p:sp>
      <p:sp>
        <p:nvSpPr>
          <p:cNvPr id="17" name="TextBox 16"/>
          <p:cNvSpPr txBox="1"/>
          <p:nvPr/>
        </p:nvSpPr>
        <p:spPr>
          <a:xfrm>
            <a:off x="7211459" y="2984500"/>
            <a:ext cx="1653141" cy="510778"/>
          </a:xfrm>
          <a:prstGeom prst="roundRect">
            <a:avLst/>
          </a:prstGeom>
        </p:spPr>
        <p:style>
          <a:lnRef idx="3">
            <a:schemeClr val="lt1"/>
          </a:lnRef>
          <a:fillRef idx="1">
            <a:schemeClr val="dk1"/>
          </a:fillRef>
          <a:effectRef idx="1">
            <a:schemeClr val="dk1"/>
          </a:effectRef>
          <a:fontRef idx="minor">
            <a:schemeClr val="lt1"/>
          </a:fontRef>
        </p:style>
        <p:txBody>
          <a:bodyPr wrap="none" rtlCol="1">
            <a:spAutoFit/>
          </a:bodyPr>
          <a:lstStyle/>
          <a:p>
            <a:r>
              <a:rPr lang="en-US" sz="2400" dirty="0" smtClean="0">
                <a:solidFill>
                  <a:srgbClr val="FFFFFF"/>
                </a:solidFill>
              </a:rPr>
              <a:t>Right view</a:t>
            </a:r>
            <a:endParaRPr lang="he-IL" sz="2400" dirty="0">
              <a:solidFill>
                <a:srgbClr val="FFFFFF"/>
              </a:solidFill>
            </a:endParaRPr>
          </a:p>
        </p:txBody>
      </p:sp>
      <p:grpSp>
        <p:nvGrpSpPr>
          <p:cNvPr id="31" name="Group 30"/>
          <p:cNvGrpSpPr/>
          <p:nvPr/>
        </p:nvGrpSpPr>
        <p:grpSpPr>
          <a:xfrm>
            <a:off x="2212159" y="304800"/>
            <a:ext cx="2664641" cy="2209800"/>
            <a:chOff x="1831159" y="304800"/>
            <a:chExt cx="2664641" cy="2209800"/>
          </a:xfrm>
        </p:grpSpPr>
        <p:grpSp>
          <p:nvGrpSpPr>
            <p:cNvPr id="28" name="Group 27"/>
            <p:cNvGrpSpPr/>
            <p:nvPr/>
          </p:nvGrpSpPr>
          <p:grpSpPr>
            <a:xfrm>
              <a:off x="1981200" y="457200"/>
              <a:ext cx="2514600" cy="2057400"/>
              <a:chOff x="1981200" y="457200"/>
              <a:chExt cx="2514600" cy="2057400"/>
            </a:xfrm>
          </p:grpSpPr>
          <p:cxnSp>
            <p:nvCxnSpPr>
              <p:cNvPr id="20" name="Straight Arrow Connector 19"/>
              <p:cNvCxnSpPr/>
              <p:nvPr/>
            </p:nvCxnSpPr>
            <p:spPr>
              <a:xfrm flipV="1">
                <a:off x="2438400" y="457200"/>
                <a:ext cx="0" cy="1295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438400" y="1752600"/>
                <a:ext cx="20574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981200" y="1752600"/>
                <a:ext cx="457200" cy="762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1831159" y="1752600"/>
              <a:ext cx="407484" cy="461665"/>
            </a:xfrm>
            <a:prstGeom prst="rect">
              <a:avLst/>
            </a:prstGeom>
            <a:noFill/>
          </p:spPr>
          <p:txBody>
            <a:bodyPr wrap="none" rtlCol="1">
              <a:spAutoFit/>
            </a:bodyPr>
            <a:lstStyle/>
            <a:p>
              <a:r>
                <a:rPr lang="en-US" sz="2400" dirty="0" smtClean="0">
                  <a:solidFill>
                    <a:srgbClr val="FFFFFF"/>
                  </a:solidFill>
                  <a:latin typeface="Times New Roman" pitchFamily="18" charset="0"/>
                  <a:cs typeface="Times New Roman" pitchFamily="18" charset="0"/>
                </a:rPr>
                <a:t>X</a:t>
              </a:r>
              <a:endParaRPr lang="he-IL" sz="2400" dirty="0">
                <a:solidFill>
                  <a:srgbClr val="FFFFFF"/>
                </a:solidFill>
                <a:latin typeface="Times New Roman" pitchFamily="18" charset="0"/>
                <a:cs typeface="Times New Roman" pitchFamily="18" charset="0"/>
              </a:endParaRPr>
            </a:p>
          </p:txBody>
        </p:sp>
        <p:sp>
          <p:nvSpPr>
            <p:cNvPr id="34" name="TextBox 33"/>
            <p:cNvSpPr txBox="1"/>
            <p:nvPr/>
          </p:nvSpPr>
          <p:spPr>
            <a:xfrm>
              <a:off x="4065817" y="1271369"/>
              <a:ext cx="407484" cy="461665"/>
            </a:xfrm>
            <a:prstGeom prst="rect">
              <a:avLst/>
            </a:prstGeom>
            <a:noFill/>
          </p:spPr>
          <p:txBody>
            <a:bodyPr wrap="none" rtlCol="1">
              <a:spAutoFit/>
            </a:bodyPr>
            <a:lstStyle/>
            <a:p>
              <a:r>
                <a:rPr lang="en-US" sz="2400" dirty="0" smtClean="0">
                  <a:solidFill>
                    <a:srgbClr val="FFFFFF"/>
                  </a:solidFill>
                  <a:latin typeface="Times New Roman" pitchFamily="18" charset="0"/>
                  <a:cs typeface="Times New Roman" pitchFamily="18" charset="0"/>
                </a:rPr>
                <a:t>Y</a:t>
              </a:r>
              <a:endParaRPr lang="he-IL" sz="2400" dirty="0">
                <a:solidFill>
                  <a:srgbClr val="FFFFFF"/>
                </a:solidFill>
                <a:latin typeface="Times New Roman" pitchFamily="18" charset="0"/>
                <a:cs typeface="Times New Roman" pitchFamily="18" charset="0"/>
              </a:endParaRPr>
            </a:p>
          </p:txBody>
        </p:sp>
        <p:sp>
          <p:nvSpPr>
            <p:cNvPr id="35" name="TextBox 34"/>
            <p:cNvSpPr txBox="1"/>
            <p:nvPr/>
          </p:nvSpPr>
          <p:spPr>
            <a:xfrm>
              <a:off x="2526758" y="304800"/>
              <a:ext cx="372217" cy="461665"/>
            </a:xfrm>
            <a:prstGeom prst="rect">
              <a:avLst/>
            </a:prstGeom>
            <a:noFill/>
          </p:spPr>
          <p:txBody>
            <a:bodyPr wrap="none" rtlCol="1">
              <a:spAutoFit/>
            </a:bodyPr>
            <a:lstStyle/>
            <a:p>
              <a:r>
                <a:rPr lang="en-US" sz="2400" dirty="0" smtClean="0">
                  <a:solidFill>
                    <a:srgbClr val="FFFFFF"/>
                  </a:solidFill>
                  <a:latin typeface="Times New Roman" pitchFamily="18" charset="0"/>
                  <a:cs typeface="Times New Roman" pitchFamily="18" charset="0"/>
                </a:rPr>
                <a:t>Z</a:t>
              </a:r>
              <a:endParaRPr lang="he-IL" sz="2400" dirty="0">
                <a:solidFill>
                  <a:srgbClr val="FFFFFF"/>
                </a:solidFill>
                <a:latin typeface="Times New Roman" pitchFamily="18" charset="0"/>
                <a:cs typeface="Times New Roman" pitchFamily="18" charset="0"/>
              </a:endParaRPr>
            </a:p>
          </p:txBody>
        </p:sp>
        <p:sp>
          <p:nvSpPr>
            <p:cNvPr id="30" name="TextBox 29"/>
            <p:cNvSpPr txBox="1"/>
            <p:nvPr/>
          </p:nvSpPr>
          <p:spPr>
            <a:xfrm rot="486891">
              <a:off x="2634928" y="356204"/>
              <a:ext cx="1091966" cy="1862048"/>
            </a:xfrm>
            <a:prstGeom prst="rect">
              <a:avLst/>
            </a:prstGeom>
            <a:noFill/>
          </p:spPr>
          <p:txBody>
            <a:bodyPr wrap="none" rtlCol="1">
              <a:spAutoFit/>
            </a:bodyPr>
            <a:lstStyle/>
            <a:p>
              <a:r>
                <a:rPr lang="en-US" sz="11500" b="1" spc="50" dirty="0" smtClean="0">
                  <a:ln w="13500">
                    <a:solidFill>
                      <a:srgbClr val="BBE0E3">
                        <a:shade val="2500"/>
                        <a:alpha val="6500"/>
                      </a:srgbClr>
                    </a:solidFill>
                    <a:prstDash val="solid"/>
                  </a:ln>
                  <a:solidFill>
                    <a:srgbClr val="FFFF00">
                      <a:alpha val="95000"/>
                    </a:srgbClr>
                  </a:solidFill>
                  <a:effectLst>
                    <a:innerShdw blurRad="50900" dist="38500" dir="13500000">
                      <a:srgbClr val="000000">
                        <a:alpha val="60000"/>
                      </a:srgbClr>
                    </a:innerShdw>
                  </a:effectLst>
                </a:rPr>
                <a:t>?</a:t>
              </a:r>
              <a:endParaRPr lang="he-IL" sz="11500" b="1" spc="50" dirty="0">
                <a:ln w="13500">
                  <a:solidFill>
                    <a:srgbClr val="BBE0E3">
                      <a:shade val="2500"/>
                      <a:alpha val="6500"/>
                    </a:srgbClr>
                  </a:solidFill>
                  <a:prstDash val="solid"/>
                </a:ln>
                <a:solidFill>
                  <a:srgbClr val="FFFF00">
                    <a:alpha val="95000"/>
                  </a:srgbClr>
                </a:solidFill>
                <a:effectLst>
                  <a:innerShdw blurRad="50900" dist="38500" dir="13500000">
                    <a:srgbClr val="000000">
                      <a:alpha val="60000"/>
                    </a:srgbClr>
                  </a:innerShdw>
                </a:effectLst>
              </a:endParaRPr>
            </a:p>
          </p:txBody>
        </p:sp>
      </p:grpSp>
      <p:pic>
        <p:nvPicPr>
          <p:cNvPr id="19" name="Picture 8" descr="D:\Dropbox\Technion\Turbulence\Papers\water_stereo_papers\tech_pool\IMG_4928.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19000" contrast="-1000"/>
                    </a14:imgEffect>
                  </a14:imgLayer>
                </a14:imgProps>
              </a:ext>
              <a:ext uri="{28A0092B-C50C-407E-A947-70E740481C1C}">
                <a14:useLocalDpi xmlns:a14="http://schemas.microsoft.com/office/drawing/2010/main" val="0"/>
              </a:ext>
            </a:extLst>
          </a:blip>
          <a:srcRect l="46700" t="40615" r="35391" b="43907"/>
          <a:stretch/>
        </p:blipFill>
        <p:spPr bwMode="auto">
          <a:xfrm rot="16200000">
            <a:off x="3352" y="689152"/>
            <a:ext cx="1845144" cy="119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21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3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2"/>
                </p:tgtEl>
              </p:cMediaNode>
            </p:video>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990600" y="2895600"/>
            <a:ext cx="1879195" cy="1398367"/>
            <a:chOff x="6343385" y="4855787"/>
            <a:chExt cx="2436024" cy="1636138"/>
          </a:xfrm>
        </p:grpSpPr>
        <p:pic>
          <p:nvPicPr>
            <p:cNvPr id="553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385" y="5210456"/>
              <a:ext cx="2327692" cy="1281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6977063" y="4855787"/>
              <a:ext cx="1802346" cy="329779"/>
            </a:xfrm>
            <a:prstGeom prst="rect">
              <a:avLst/>
            </a:prstGeom>
          </p:spPr>
          <p:txBody>
            <a:bodyPr wrap="none">
              <a:spAutoFit/>
            </a:bodyPr>
            <a:lstStyle/>
            <a:p>
              <a:pPr fontAlgn="auto">
                <a:spcBef>
                  <a:spcPts val="0"/>
                </a:spcBef>
                <a:spcAft>
                  <a:spcPts val="0"/>
                </a:spcAft>
              </a:pPr>
              <a:r>
                <a:rPr lang="en-US" sz="1400" dirty="0">
                  <a:solidFill>
                    <a:prstClr val="black"/>
                  </a:solidFill>
                  <a:latin typeface="Calibri"/>
                </a:rPr>
                <a:t>Milder et al. 2006.</a:t>
              </a:r>
            </a:p>
          </p:txBody>
        </p:sp>
      </p:grpSp>
      <p:sp>
        <p:nvSpPr>
          <p:cNvPr id="16" name="Text Box 10"/>
          <p:cNvSpPr txBox="1">
            <a:spLocks noChangeArrowheads="1"/>
          </p:cNvSpPr>
          <p:nvPr/>
        </p:nvSpPr>
        <p:spPr bwMode="auto">
          <a:xfrm>
            <a:off x="657499" y="2209800"/>
            <a:ext cx="46504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en-US" sz="2800" dirty="0">
                <a:solidFill>
                  <a:srgbClr val="000066"/>
                </a:solidFill>
                <a:latin typeface="Calibri"/>
              </a:rPr>
              <a:t>Wavy water-air interface</a:t>
            </a:r>
          </a:p>
        </p:txBody>
      </p:sp>
      <p:grpSp>
        <p:nvGrpSpPr>
          <p:cNvPr id="11" name="Group 10"/>
          <p:cNvGrpSpPr/>
          <p:nvPr/>
        </p:nvGrpSpPr>
        <p:grpSpPr>
          <a:xfrm>
            <a:off x="2380477" y="2932048"/>
            <a:ext cx="1791625" cy="1280304"/>
            <a:chOff x="6217224" y="2362200"/>
            <a:chExt cx="2009548" cy="1331844"/>
          </a:xfrm>
        </p:grpSpPr>
        <p:pic>
          <p:nvPicPr>
            <p:cNvPr id="1158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9149"/>
            <a:stretch/>
          </p:blipFill>
          <p:spPr bwMode="auto">
            <a:xfrm>
              <a:off x="6774503" y="2362200"/>
              <a:ext cx="1452269" cy="111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6217224" y="3386267"/>
              <a:ext cx="1859805" cy="307777"/>
            </a:xfrm>
            <a:prstGeom prst="rect">
              <a:avLst/>
            </a:prstGeom>
            <a:noFill/>
          </p:spPr>
          <p:txBody>
            <a:bodyPr wrap="none" rtlCol="0">
              <a:spAutoFit/>
            </a:bodyPr>
            <a:lstStyle/>
            <a:p>
              <a:pPr fontAlgn="auto">
                <a:spcBef>
                  <a:spcPts val="0"/>
                </a:spcBef>
                <a:spcAft>
                  <a:spcPts val="0"/>
                </a:spcAft>
              </a:pPr>
              <a:r>
                <a:rPr lang="en-US" sz="1400" dirty="0">
                  <a:solidFill>
                    <a:prstClr val="black"/>
                  </a:solidFill>
                  <a:latin typeface="Calibri"/>
                </a:rPr>
                <a:t>[</a:t>
              </a:r>
              <a:r>
                <a:rPr lang="en-US" sz="1400" dirty="0" err="1">
                  <a:solidFill>
                    <a:prstClr val="black"/>
                  </a:solidFill>
                  <a:latin typeface="Calibri"/>
                </a:rPr>
                <a:t>Dabiri</a:t>
              </a:r>
              <a:r>
                <a:rPr lang="en-US" sz="1400" dirty="0">
                  <a:solidFill>
                    <a:prstClr val="black"/>
                  </a:solidFill>
                  <a:latin typeface="Calibri"/>
                </a:rPr>
                <a:t> &amp; </a:t>
              </a:r>
              <a:r>
                <a:rPr lang="en-US" sz="1400" dirty="0" err="1">
                  <a:solidFill>
                    <a:prstClr val="black"/>
                  </a:solidFill>
                  <a:latin typeface="Calibri"/>
                </a:rPr>
                <a:t>Charib</a:t>
              </a:r>
              <a:r>
                <a:rPr lang="en-US" sz="1400" dirty="0">
                  <a:solidFill>
                    <a:prstClr val="black"/>
                  </a:solidFill>
                  <a:latin typeface="Calibri"/>
                </a:rPr>
                <a:t> 2000]</a:t>
              </a:r>
            </a:p>
          </p:txBody>
        </p:sp>
      </p:grpSp>
      <p:grpSp>
        <p:nvGrpSpPr>
          <p:cNvPr id="9" name="Group 8"/>
          <p:cNvGrpSpPr/>
          <p:nvPr/>
        </p:nvGrpSpPr>
        <p:grpSpPr>
          <a:xfrm>
            <a:off x="42423" y="2668799"/>
            <a:ext cx="2024829" cy="1750802"/>
            <a:chOff x="5077091" y="4576792"/>
            <a:chExt cx="2090196" cy="1772063"/>
          </a:xfrm>
        </p:grpSpPr>
        <p:grpSp>
          <p:nvGrpSpPr>
            <p:cNvPr id="5" name="Group 4"/>
            <p:cNvGrpSpPr/>
            <p:nvPr/>
          </p:nvGrpSpPr>
          <p:grpSpPr>
            <a:xfrm>
              <a:off x="5077091" y="4808204"/>
              <a:ext cx="1214764" cy="1540651"/>
              <a:chOff x="5580112" y="5661248"/>
              <a:chExt cx="1475386" cy="1936030"/>
            </a:xfrm>
          </p:grpSpPr>
          <p:pic>
            <p:nvPicPr>
              <p:cNvPr id="1158155"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0112" y="5661248"/>
                <a:ext cx="12192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6" name="Picture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8201" y="6511432"/>
                <a:ext cx="1257297" cy="108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5077099" y="4576792"/>
              <a:ext cx="2090188" cy="307777"/>
            </a:xfrm>
            <a:prstGeom prst="rect">
              <a:avLst/>
            </a:prstGeom>
          </p:spPr>
          <p:txBody>
            <a:bodyPr wrap="none">
              <a:spAutoFit/>
            </a:bodyPr>
            <a:lstStyle/>
            <a:p>
              <a:pPr fontAlgn="auto">
                <a:spcBef>
                  <a:spcPts val="0"/>
                </a:spcBef>
                <a:spcAft>
                  <a:spcPts val="0"/>
                </a:spcAft>
              </a:pPr>
              <a:r>
                <a:rPr lang="en-US" sz="1400" dirty="0">
                  <a:solidFill>
                    <a:prstClr val="black"/>
                  </a:solidFill>
                  <a:latin typeface="Calibri"/>
                </a:rPr>
                <a:t>[</a:t>
              </a:r>
              <a:r>
                <a:rPr lang="en-US" sz="1400" dirty="0" err="1">
                  <a:solidFill>
                    <a:prstClr val="black"/>
                  </a:solidFill>
                  <a:latin typeface="Calibri"/>
                </a:rPr>
                <a:t>Tian</a:t>
              </a:r>
              <a:r>
                <a:rPr lang="en-US" sz="1400" dirty="0">
                  <a:solidFill>
                    <a:prstClr val="black"/>
                  </a:solidFill>
                  <a:latin typeface="Calibri"/>
                </a:rPr>
                <a:t> &amp; </a:t>
              </a:r>
              <a:r>
                <a:rPr lang="en-US" sz="1400" dirty="0" err="1">
                  <a:solidFill>
                    <a:prstClr val="black"/>
                  </a:solidFill>
                  <a:latin typeface="Calibri"/>
                </a:rPr>
                <a:t>Narasimhan</a:t>
              </a:r>
              <a:r>
                <a:rPr lang="en-US" sz="1400" dirty="0">
                  <a:solidFill>
                    <a:prstClr val="black"/>
                  </a:solidFill>
                  <a:latin typeface="Calibri"/>
                </a:rPr>
                <a:t> 2009]</a:t>
              </a:r>
            </a:p>
          </p:txBody>
        </p:sp>
      </p:grpSp>
      <p:grpSp>
        <p:nvGrpSpPr>
          <p:cNvPr id="19" name="Group 18"/>
          <p:cNvGrpSpPr/>
          <p:nvPr/>
        </p:nvGrpSpPr>
        <p:grpSpPr>
          <a:xfrm>
            <a:off x="7510774" y="2819400"/>
            <a:ext cx="1645925" cy="1651640"/>
            <a:chOff x="4960965" y="2192618"/>
            <a:chExt cx="1645925" cy="1651640"/>
          </a:xfrm>
        </p:grpSpPr>
        <p:pic>
          <p:nvPicPr>
            <p:cNvPr id="1158150"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0965" y="2192618"/>
              <a:ext cx="1557026" cy="1355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182461" y="3536481"/>
              <a:ext cx="1424429" cy="307777"/>
            </a:xfrm>
            <a:prstGeom prst="rect">
              <a:avLst/>
            </a:prstGeom>
          </p:spPr>
          <p:txBody>
            <a:bodyPr wrap="none">
              <a:spAutoFit/>
            </a:bodyPr>
            <a:lstStyle/>
            <a:p>
              <a:pPr fontAlgn="auto">
                <a:spcBef>
                  <a:spcPts val="0"/>
                </a:spcBef>
                <a:spcAft>
                  <a:spcPts val="0"/>
                </a:spcAft>
              </a:pPr>
              <a:r>
                <a:rPr lang="en-US" sz="1400" dirty="0" smtClean="0">
                  <a:solidFill>
                    <a:prstClr val="black"/>
                  </a:solidFill>
                  <a:latin typeface="Calibri"/>
                </a:rPr>
                <a:t>[Ding </a:t>
              </a:r>
              <a:r>
                <a:rPr lang="en-US" sz="1400" dirty="0">
                  <a:solidFill>
                    <a:prstClr val="black"/>
                  </a:solidFill>
                  <a:latin typeface="Calibri"/>
                </a:rPr>
                <a:t>et al. </a:t>
              </a:r>
              <a:r>
                <a:rPr lang="en-US" sz="1400" dirty="0" smtClean="0">
                  <a:solidFill>
                    <a:prstClr val="black"/>
                  </a:solidFill>
                  <a:latin typeface="Calibri"/>
                </a:rPr>
                <a:t>2011]</a:t>
              </a:r>
              <a:endParaRPr lang="en-US" sz="1400" dirty="0">
                <a:solidFill>
                  <a:prstClr val="black"/>
                </a:solidFill>
                <a:latin typeface="Calibri"/>
              </a:endParaRPr>
            </a:p>
          </p:txBody>
        </p:sp>
      </p:grpSp>
      <p:grpSp>
        <p:nvGrpSpPr>
          <p:cNvPr id="14" name="Group 13"/>
          <p:cNvGrpSpPr/>
          <p:nvPr/>
        </p:nvGrpSpPr>
        <p:grpSpPr>
          <a:xfrm>
            <a:off x="4191000" y="3014989"/>
            <a:ext cx="1832755" cy="1295400"/>
            <a:chOff x="6364722" y="3891005"/>
            <a:chExt cx="2040539" cy="1295400"/>
          </a:xfrm>
        </p:grpSpPr>
        <p:pic>
          <p:nvPicPr>
            <p:cNvPr id="55298" name="Picture 2" descr="http://www.cs.ubc.ca/labs/imager/tr/2011/RefractiveShapeFromLightFieldDistortion/ProbeSchematic.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4722" y="3891005"/>
              <a:ext cx="2040539" cy="10668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463221" y="4878628"/>
              <a:ext cx="1867884" cy="307777"/>
            </a:xfrm>
            <a:prstGeom prst="rect">
              <a:avLst/>
            </a:prstGeom>
          </p:spPr>
          <p:txBody>
            <a:bodyPr wrap="none">
              <a:spAutoFit/>
            </a:bodyPr>
            <a:lstStyle/>
            <a:p>
              <a:r>
                <a:rPr lang="en-US" sz="1400" dirty="0" smtClean="0">
                  <a:solidFill>
                    <a:prstClr val="black"/>
                  </a:solidFill>
                  <a:latin typeface="Calibri"/>
                </a:rPr>
                <a:t> [</a:t>
              </a:r>
              <a:r>
                <a:rPr lang="en-US" sz="1400" dirty="0" err="1" smtClean="0">
                  <a:solidFill>
                    <a:prstClr val="black"/>
                  </a:solidFill>
                  <a:latin typeface="Calibri"/>
                </a:rPr>
                <a:t>Wetzstein</a:t>
              </a:r>
              <a:r>
                <a:rPr lang="en-US" sz="1400" dirty="0" smtClean="0">
                  <a:solidFill>
                    <a:prstClr val="black"/>
                  </a:solidFill>
                  <a:latin typeface="Calibri"/>
                </a:rPr>
                <a:t> et al. 2011]</a:t>
              </a:r>
              <a:endParaRPr lang="he-IL" sz="1400" dirty="0">
                <a:solidFill>
                  <a:prstClr val="black"/>
                </a:solidFill>
                <a:latin typeface="Calibri"/>
              </a:endParaRPr>
            </a:p>
          </p:txBody>
        </p:sp>
      </p:grpSp>
      <p:grpSp>
        <p:nvGrpSpPr>
          <p:cNvPr id="23" name="Group 22"/>
          <p:cNvGrpSpPr/>
          <p:nvPr/>
        </p:nvGrpSpPr>
        <p:grpSpPr>
          <a:xfrm>
            <a:off x="5955072" y="2786389"/>
            <a:ext cx="1802587" cy="1497079"/>
            <a:chOff x="2727285" y="2699525"/>
            <a:chExt cx="2349815" cy="1640588"/>
          </a:xfrm>
        </p:grpSpPr>
        <p:pic>
          <p:nvPicPr>
            <p:cNvPr id="55306" name="Picture 10"/>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7285" y="2699525"/>
              <a:ext cx="2349815" cy="146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 name="TextBox 103"/>
            <p:cNvSpPr txBox="1"/>
            <p:nvPr/>
          </p:nvSpPr>
          <p:spPr>
            <a:xfrm>
              <a:off x="2764535" y="4032336"/>
              <a:ext cx="2056139" cy="307777"/>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[Morris&amp; </a:t>
              </a:r>
              <a:r>
                <a:rPr lang="en-US" sz="1400" dirty="0" err="1" smtClean="0">
                  <a:solidFill>
                    <a:prstClr val="black"/>
                  </a:solidFill>
                  <a:latin typeface="Calibri"/>
                </a:rPr>
                <a:t>Kutulakos</a:t>
              </a:r>
              <a:r>
                <a:rPr lang="en-US" sz="1400" dirty="0" smtClean="0">
                  <a:solidFill>
                    <a:prstClr val="black"/>
                  </a:solidFill>
                  <a:latin typeface="Calibri"/>
                </a:rPr>
                <a:t> 2005]</a:t>
              </a:r>
              <a:endParaRPr lang="en-US" sz="1400" dirty="0">
                <a:solidFill>
                  <a:prstClr val="black"/>
                </a:solidFill>
                <a:latin typeface="Calibri"/>
              </a:endParaRPr>
            </a:p>
          </p:txBody>
        </p:sp>
      </p:grpSp>
      <p:cxnSp>
        <p:nvCxnSpPr>
          <p:cNvPr id="31" name="Straight Connector 30"/>
          <p:cNvCxnSpPr/>
          <p:nvPr/>
        </p:nvCxnSpPr>
        <p:spPr>
          <a:xfrm>
            <a:off x="0" y="2247900"/>
            <a:ext cx="91439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99018" name="Text Box 10"/>
          <p:cNvSpPr txBox="1">
            <a:spLocks noChangeArrowheads="1"/>
          </p:cNvSpPr>
          <p:nvPr/>
        </p:nvSpPr>
        <p:spPr bwMode="auto">
          <a:xfrm>
            <a:off x="657499" y="1066800"/>
            <a:ext cx="4419601"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US" sz="2800" dirty="0">
                <a:solidFill>
                  <a:srgbClr val="000066"/>
                </a:solidFill>
                <a:latin typeface="Calibri"/>
              </a:rPr>
              <a:t>Flat water-air interface</a:t>
            </a:r>
          </a:p>
        </p:txBody>
      </p:sp>
      <p:sp>
        <p:nvSpPr>
          <p:cNvPr id="299011" name="Text Box 3"/>
          <p:cNvSpPr txBox="1">
            <a:spLocks noChangeArrowheads="1"/>
          </p:cNvSpPr>
          <p:nvPr/>
        </p:nvSpPr>
        <p:spPr bwMode="auto">
          <a:xfrm>
            <a:off x="8747125" y="36513"/>
            <a:ext cx="244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auto">
              <a:spcBef>
                <a:spcPts val="0"/>
              </a:spcBef>
              <a:spcAft>
                <a:spcPts val="0"/>
              </a:spcAft>
            </a:pPr>
            <a:endParaRPr lang="en-US">
              <a:solidFill>
                <a:prstClr val="black"/>
              </a:solidFill>
              <a:latin typeface="Calibri"/>
            </a:endParaRPr>
          </a:p>
        </p:txBody>
      </p:sp>
      <p:sp>
        <p:nvSpPr>
          <p:cNvPr id="299015" name="Text Box 7"/>
          <p:cNvSpPr txBox="1">
            <a:spLocks noChangeArrowheads="1"/>
          </p:cNvSpPr>
          <p:nvPr/>
        </p:nvSpPr>
        <p:spPr bwMode="auto">
          <a:xfrm>
            <a:off x="685800" y="76200"/>
            <a:ext cx="853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US" sz="3200" b="1" u="sng" dirty="0">
                <a:solidFill>
                  <a:prstClr val="black"/>
                </a:solidFill>
                <a:latin typeface="Calibri"/>
              </a:rPr>
              <a:t>Related </a:t>
            </a:r>
            <a:r>
              <a:rPr lang="en-US" sz="3200" b="1" u="sng" dirty="0" smtClean="0">
                <a:solidFill>
                  <a:prstClr val="black"/>
                </a:solidFill>
                <a:latin typeface="Calibri"/>
              </a:rPr>
              <a:t>Work</a:t>
            </a:r>
            <a:endParaRPr lang="en-US" sz="3200" b="1" u="sng" dirty="0">
              <a:solidFill>
                <a:prstClr val="black"/>
              </a:solidFill>
              <a:latin typeface="Calibri"/>
            </a:endParaRPr>
          </a:p>
        </p:txBody>
      </p:sp>
      <p:sp>
        <p:nvSpPr>
          <p:cNvPr id="12" name="Slide Number Placeholder 3"/>
          <p:cNvSpPr>
            <a:spLocks noGrp="1"/>
          </p:cNvSpPr>
          <p:nvPr>
            <p:ph type="sldNum" sz="quarter" idx="12"/>
          </p:nvPr>
        </p:nvSpPr>
        <p:spPr>
          <a:xfrm>
            <a:off x="6876256" y="92075"/>
            <a:ext cx="2133600" cy="365125"/>
          </a:xfrm>
        </p:spPr>
        <p:txBody>
          <a:bodyPr/>
          <a:lstStyle/>
          <a:p>
            <a:fld id="{9DD5D5BB-61F6-4733-BC79-7FD96CE4273D}" type="slidenum">
              <a:rPr lang="en-US" smtClean="0">
                <a:solidFill>
                  <a:prstClr val="black">
                    <a:tint val="75000"/>
                  </a:prstClr>
                </a:solidFill>
              </a:rPr>
              <a:pPr/>
              <a:t>12</a:t>
            </a:fld>
            <a:endParaRPr lang="en-US">
              <a:solidFill>
                <a:prstClr val="black">
                  <a:tint val="75000"/>
                </a:prstClr>
              </a:solidFill>
            </a:endParaRPr>
          </a:p>
        </p:txBody>
      </p:sp>
      <p:grpSp>
        <p:nvGrpSpPr>
          <p:cNvPr id="4" name="Group 3"/>
          <p:cNvGrpSpPr/>
          <p:nvPr/>
        </p:nvGrpSpPr>
        <p:grpSpPr>
          <a:xfrm>
            <a:off x="4094935" y="609600"/>
            <a:ext cx="2382065" cy="1485293"/>
            <a:chOff x="6005559" y="1036638"/>
            <a:chExt cx="2882944" cy="1729737"/>
          </a:xfrm>
        </p:grpSpPr>
        <p:pic>
          <p:nvPicPr>
            <p:cNvPr id="1158146"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5559" y="1036638"/>
              <a:ext cx="2842879" cy="16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04656" y="2458598"/>
              <a:ext cx="1883847" cy="307777"/>
            </a:xfrm>
            <a:prstGeom prst="rect">
              <a:avLst/>
            </a:prstGeom>
            <a:noFill/>
          </p:spPr>
          <p:txBody>
            <a:bodyPr wrap="none" rtlCol="0">
              <a:spAutoFit/>
            </a:bodyPr>
            <a:lstStyle/>
            <a:p>
              <a:pPr fontAlgn="auto">
                <a:spcBef>
                  <a:spcPts val="0"/>
                </a:spcBef>
                <a:spcAft>
                  <a:spcPts val="0"/>
                </a:spcAft>
              </a:pPr>
              <a:r>
                <a:rPr lang="en-US" sz="1400" dirty="0">
                  <a:solidFill>
                    <a:prstClr val="black"/>
                  </a:solidFill>
                  <a:latin typeface="Calibri"/>
                </a:rPr>
                <a:t>[</a:t>
              </a:r>
              <a:r>
                <a:rPr lang="en-US" sz="1400" dirty="0" err="1">
                  <a:solidFill>
                    <a:prstClr val="black"/>
                  </a:solidFill>
                  <a:latin typeface="Calibri"/>
                </a:rPr>
                <a:t>Barta</a:t>
              </a:r>
              <a:r>
                <a:rPr lang="en-US" sz="1400" dirty="0">
                  <a:solidFill>
                    <a:prstClr val="black"/>
                  </a:solidFill>
                  <a:latin typeface="Calibri"/>
                </a:rPr>
                <a:t> &amp; Horvath 2003]</a:t>
              </a:r>
            </a:p>
          </p:txBody>
        </p:sp>
      </p:grpSp>
      <p:sp>
        <p:nvSpPr>
          <p:cNvPr id="38" name="Oval 37"/>
          <p:cNvSpPr/>
          <p:nvPr/>
        </p:nvSpPr>
        <p:spPr>
          <a:xfrm rot="21092969">
            <a:off x="4285094" y="2746292"/>
            <a:ext cx="3676007" cy="7090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2400" dirty="0" smtClean="0">
                <a:solidFill>
                  <a:prstClr val="white"/>
                </a:solidFill>
              </a:rPr>
              <a:t>known </a:t>
            </a:r>
            <a:r>
              <a:rPr lang="en-US" sz="2400" dirty="0">
                <a:solidFill>
                  <a:prstClr val="white"/>
                </a:solidFill>
              </a:rPr>
              <a:t>pattern, </a:t>
            </a:r>
            <a:endParaRPr lang="en-US" sz="2400" dirty="0" smtClean="0">
              <a:solidFill>
                <a:prstClr val="white"/>
              </a:solidFill>
            </a:endParaRPr>
          </a:p>
          <a:p>
            <a:pPr algn="ctr" fontAlgn="auto">
              <a:spcBef>
                <a:spcPts val="0"/>
              </a:spcBef>
              <a:spcAft>
                <a:spcPts val="0"/>
              </a:spcAft>
            </a:pPr>
            <a:r>
              <a:rPr lang="en-US" sz="2400" dirty="0" smtClean="0">
                <a:solidFill>
                  <a:prstClr val="white"/>
                </a:solidFill>
              </a:rPr>
              <a:t>structured </a:t>
            </a:r>
            <a:r>
              <a:rPr lang="en-US" sz="2400" dirty="0">
                <a:solidFill>
                  <a:prstClr val="white"/>
                </a:solidFill>
              </a:rPr>
              <a:t>light</a:t>
            </a:r>
          </a:p>
        </p:txBody>
      </p:sp>
      <p:sp>
        <p:nvSpPr>
          <p:cNvPr id="46" name="Oval 45"/>
          <p:cNvSpPr/>
          <p:nvPr/>
        </p:nvSpPr>
        <p:spPr>
          <a:xfrm rot="21092969">
            <a:off x="233973" y="3032333"/>
            <a:ext cx="3129919" cy="72333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2400" dirty="0">
                <a:solidFill>
                  <a:prstClr val="white"/>
                </a:solidFill>
              </a:rPr>
              <a:t>Many frames – static scenes</a:t>
            </a:r>
          </a:p>
        </p:txBody>
      </p:sp>
      <p:grpSp>
        <p:nvGrpSpPr>
          <p:cNvPr id="22" name="Group 21"/>
          <p:cNvGrpSpPr/>
          <p:nvPr/>
        </p:nvGrpSpPr>
        <p:grpSpPr>
          <a:xfrm>
            <a:off x="6935848" y="533400"/>
            <a:ext cx="1979552" cy="1716000"/>
            <a:chOff x="6935848" y="646200"/>
            <a:chExt cx="1979552" cy="1716000"/>
          </a:xfrm>
        </p:grpSpPr>
        <p:pic>
          <p:nvPicPr>
            <p:cNvPr id="55307" name="Picture 11"/>
            <p:cNvPicPr>
              <a:picLocks noChangeAspect="1" noChangeArrowheads="1"/>
            </p:cNvPicPr>
            <p:nvPr/>
          </p:nvPicPr>
          <p:blipFill rotWithShape="1">
            <a:blip r:embed="rId11">
              <a:extLst>
                <a:ext uri="{28A0092B-C50C-407E-A947-70E740481C1C}">
                  <a14:useLocalDpi xmlns:a14="http://schemas.microsoft.com/office/drawing/2010/main" val="0"/>
                </a:ext>
              </a:extLst>
            </a:blip>
            <a:srcRect t="3357"/>
            <a:stretch/>
          </p:blipFill>
          <p:spPr bwMode="auto">
            <a:xfrm>
              <a:off x="6935848" y="646200"/>
              <a:ext cx="1979552" cy="163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 name="TextBox 106"/>
            <p:cNvSpPr txBox="1"/>
            <p:nvPr/>
          </p:nvSpPr>
          <p:spPr>
            <a:xfrm>
              <a:off x="7147709" y="2054423"/>
              <a:ext cx="1458348" cy="307777"/>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[Kang et al. 2012]</a:t>
              </a:r>
              <a:endParaRPr lang="en-US" sz="1400" dirty="0">
                <a:solidFill>
                  <a:prstClr val="black"/>
                </a:solidFill>
                <a:latin typeface="Calibri"/>
              </a:endParaRPr>
            </a:p>
          </p:txBody>
        </p:sp>
      </p:grpSp>
      <p:grpSp>
        <p:nvGrpSpPr>
          <p:cNvPr id="15" name="Group 14"/>
          <p:cNvGrpSpPr/>
          <p:nvPr/>
        </p:nvGrpSpPr>
        <p:grpSpPr>
          <a:xfrm>
            <a:off x="12700" y="4711700"/>
            <a:ext cx="9143999" cy="2022314"/>
            <a:chOff x="12700" y="4711700"/>
            <a:chExt cx="9143999" cy="2022314"/>
          </a:xfrm>
        </p:grpSpPr>
        <p:grpSp>
          <p:nvGrpSpPr>
            <p:cNvPr id="18" name="Group 17"/>
            <p:cNvGrpSpPr/>
            <p:nvPr/>
          </p:nvGrpSpPr>
          <p:grpSpPr>
            <a:xfrm>
              <a:off x="6141445" y="5424535"/>
              <a:ext cx="2600547" cy="1137896"/>
              <a:chOff x="2549886" y="768078"/>
              <a:chExt cx="2981355" cy="1399506"/>
            </a:xfrm>
          </p:grpSpPr>
          <p:pic>
            <p:nvPicPr>
              <p:cNvPr id="55304" name="Picture 8" descr="http://www.cs.cmu.edu/~ILIM/projects/IM/turbulence/principl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49886" y="768078"/>
                <a:ext cx="2981355" cy="1245618"/>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3422003" y="1859807"/>
                <a:ext cx="2090188" cy="307777"/>
              </a:xfrm>
              <a:prstGeom prst="rect">
                <a:avLst/>
              </a:prstGeom>
            </p:spPr>
            <p:txBody>
              <a:bodyPr wrap="none">
                <a:spAutoFit/>
              </a:bodyPr>
              <a:lstStyle/>
              <a:p>
                <a:pPr fontAlgn="auto">
                  <a:spcBef>
                    <a:spcPts val="0"/>
                  </a:spcBef>
                  <a:spcAft>
                    <a:spcPts val="0"/>
                  </a:spcAft>
                </a:pPr>
                <a:r>
                  <a:rPr lang="en-US" sz="1400" dirty="0">
                    <a:solidFill>
                      <a:prstClr val="black"/>
                    </a:solidFill>
                    <a:latin typeface="Calibri"/>
                  </a:rPr>
                  <a:t>[</a:t>
                </a:r>
                <a:r>
                  <a:rPr lang="en-US" sz="1400" dirty="0" err="1">
                    <a:solidFill>
                      <a:prstClr val="black"/>
                    </a:solidFill>
                    <a:latin typeface="Calibri"/>
                  </a:rPr>
                  <a:t>Tian</a:t>
                </a:r>
                <a:r>
                  <a:rPr lang="en-US" sz="1400" dirty="0">
                    <a:solidFill>
                      <a:prstClr val="black"/>
                    </a:solidFill>
                    <a:latin typeface="Calibri"/>
                  </a:rPr>
                  <a:t> &amp; </a:t>
                </a:r>
                <a:r>
                  <a:rPr lang="en-US" sz="1400" dirty="0" err="1">
                    <a:solidFill>
                      <a:prstClr val="black"/>
                    </a:solidFill>
                    <a:latin typeface="Calibri"/>
                  </a:rPr>
                  <a:t>Narasimhan</a:t>
                </a:r>
                <a:r>
                  <a:rPr lang="en-US" sz="1400" dirty="0">
                    <a:solidFill>
                      <a:prstClr val="black"/>
                    </a:solidFill>
                    <a:latin typeface="Calibri"/>
                  </a:rPr>
                  <a:t> </a:t>
                </a:r>
                <a:r>
                  <a:rPr lang="en-US" sz="1400" dirty="0" smtClean="0">
                    <a:solidFill>
                      <a:prstClr val="black"/>
                    </a:solidFill>
                    <a:latin typeface="Calibri"/>
                  </a:rPr>
                  <a:t>2012]</a:t>
                </a:r>
                <a:endParaRPr lang="en-US" sz="1400" dirty="0">
                  <a:solidFill>
                    <a:prstClr val="black"/>
                  </a:solidFill>
                  <a:latin typeface="Calibri"/>
                </a:endParaRPr>
              </a:p>
            </p:txBody>
          </p:sp>
        </p:grpSp>
        <p:sp>
          <p:nvSpPr>
            <p:cNvPr id="109" name="Text Box 10"/>
            <p:cNvSpPr txBox="1">
              <a:spLocks noChangeArrowheads="1"/>
            </p:cNvSpPr>
            <p:nvPr/>
          </p:nvSpPr>
          <p:spPr bwMode="auto">
            <a:xfrm>
              <a:off x="426668" y="4724400"/>
              <a:ext cx="46504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en-US" sz="2800" dirty="0" smtClean="0">
                  <a:solidFill>
                    <a:srgbClr val="000066"/>
                  </a:solidFill>
                  <a:latin typeface="Calibri"/>
                </a:rPr>
                <a:t>  Atmospheric Turbulence</a:t>
              </a:r>
              <a:endParaRPr lang="en-US" sz="2800" dirty="0">
                <a:solidFill>
                  <a:srgbClr val="000066"/>
                </a:solidFill>
                <a:latin typeface="Calibri"/>
              </a:endParaRPr>
            </a:p>
          </p:txBody>
        </p:sp>
        <p:grpSp>
          <p:nvGrpSpPr>
            <p:cNvPr id="24" name="Group 23"/>
            <p:cNvGrpSpPr/>
            <p:nvPr/>
          </p:nvGrpSpPr>
          <p:grpSpPr>
            <a:xfrm>
              <a:off x="742564" y="5333998"/>
              <a:ext cx="2440631" cy="1371601"/>
              <a:chOff x="426668" y="5410200"/>
              <a:chExt cx="2777215" cy="1511113"/>
            </a:xfrm>
          </p:grpSpPr>
          <p:pic>
            <p:nvPicPr>
              <p:cNvPr id="55308"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6668" y="5410200"/>
                <a:ext cx="1652118" cy="1202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9"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69987" y="5535440"/>
                <a:ext cx="1633896" cy="1202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TextBox 112"/>
              <p:cNvSpPr txBox="1"/>
              <p:nvPr/>
            </p:nvSpPr>
            <p:spPr>
              <a:xfrm>
                <a:off x="595804" y="6613536"/>
                <a:ext cx="1791131" cy="307777"/>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[Zhu &amp; </a:t>
                </a:r>
                <a:r>
                  <a:rPr lang="en-US" sz="1400" dirty="0" err="1" smtClean="0">
                    <a:solidFill>
                      <a:prstClr val="black"/>
                    </a:solidFill>
                    <a:latin typeface="Calibri"/>
                  </a:rPr>
                  <a:t>Milanfar</a:t>
                </a:r>
                <a:r>
                  <a:rPr lang="en-US" sz="1400" dirty="0" smtClean="0">
                    <a:solidFill>
                      <a:prstClr val="black"/>
                    </a:solidFill>
                    <a:latin typeface="Calibri"/>
                  </a:rPr>
                  <a:t> 2013]</a:t>
                </a:r>
                <a:endParaRPr lang="en-US" sz="1400" dirty="0">
                  <a:solidFill>
                    <a:prstClr val="black"/>
                  </a:solidFill>
                  <a:latin typeface="Calibri"/>
                </a:endParaRPr>
              </a:p>
            </p:txBody>
          </p:sp>
        </p:grpSp>
        <p:pic>
          <p:nvPicPr>
            <p:cNvPr id="55310" name="Picture 14"/>
            <p:cNvPicPr>
              <a:picLocks noChangeAspect="1" noChangeArrowheads="1"/>
            </p:cNvPicPr>
            <p:nvPr/>
          </p:nvPicPr>
          <p:blipFill rotWithShape="1">
            <a:blip r:embed="rId15">
              <a:extLst>
                <a:ext uri="{28A0092B-C50C-407E-A947-70E740481C1C}">
                  <a14:useLocalDpi xmlns:a14="http://schemas.microsoft.com/office/drawing/2010/main" val="0"/>
                </a:ext>
              </a:extLst>
            </a:blip>
            <a:srcRect t="2813" r="74167"/>
            <a:stretch/>
          </p:blipFill>
          <p:spPr bwMode="auto">
            <a:xfrm>
              <a:off x="3733800" y="5236548"/>
              <a:ext cx="1796844" cy="1189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 name="TextBox 118"/>
            <p:cNvSpPr txBox="1"/>
            <p:nvPr/>
          </p:nvSpPr>
          <p:spPr>
            <a:xfrm>
              <a:off x="3956589" y="6426237"/>
              <a:ext cx="1723549" cy="307777"/>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a:t>
              </a:r>
              <a:r>
                <a:rPr lang="en-US" sz="1400" dirty="0" err="1" smtClean="0">
                  <a:solidFill>
                    <a:prstClr val="black"/>
                  </a:solidFill>
                </a:rPr>
                <a:t>Oreifej</a:t>
              </a:r>
              <a:r>
                <a:rPr lang="en-US" sz="1400" dirty="0" smtClean="0">
                  <a:solidFill>
                    <a:prstClr val="black"/>
                  </a:solidFill>
                </a:rPr>
                <a:t>  et al. </a:t>
              </a:r>
              <a:r>
                <a:rPr lang="en-US" sz="1400" dirty="0" smtClean="0">
                  <a:solidFill>
                    <a:prstClr val="black"/>
                  </a:solidFill>
                  <a:latin typeface="Calibri"/>
                </a:rPr>
                <a:t>2012]</a:t>
              </a:r>
              <a:endParaRPr lang="en-US" sz="1400" dirty="0">
                <a:solidFill>
                  <a:prstClr val="black"/>
                </a:solidFill>
                <a:latin typeface="Calibri"/>
              </a:endParaRPr>
            </a:p>
          </p:txBody>
        </p:sp>
        <p:cxnSp>
          <p:nvCxnSpPr>
            <p:cNvPr id="127" name="Straight Connector 126"/>
            <p:cNvCxnSpPr/>
            <p:nvPr/>
          </p:nvCxnSpPr>
          <p:spPr>
            <a:xfrm>
              <a:off x="12700" y="4711700"/>
              <a:ext cx="91439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9" name="Oval 128"/>
          <p:cNvSpPr/>
          <p:nvPr/>
        </p:nvSpPr>
        <p:spPr>
          <a:xfrm rot="399822">
            <a:off x="4987967" y="4706237"/>
            <a:ext cx="2821070" cy="71513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2400" dirty="0" smtClean="0">
                <a:solidFill>
                  <a:prstClr val="white"/>
                </a:solidFill>
              </a:rPr>
              <a:t>Weaker distortions</a:t>
            </a:r>
            <a:endParaRPr lang="en-US" sz="2400" dirty="0">
              <a:solidFill>
                <a:prstClr val="white"/>
              </a:solidFill>
            </a:endParaRPr>
          </a:p>
        </p:txBody>
      </p:sp>
      <p:grpSp>
        <p:nvGrpSpPr>
          <p:cNvPr id="6" name="Group 5"/>
          <p:cNvGrpSpPr/>
          <p:nvPr/>
        </p:nvGrpSpPr>
        <p:grpSpPr>
          <a:xfrm>
            <a:off x="2590800" y="685800"/>
            <a:ext cx="1586026" cy="1556325"/>
            <a:chOff x="2533577" y="533400"/>
            <a:chExt cx="1713989" cy="1619881"/>
          </a:xfrm>
        </p:grpSpPr>
        <p:pic>
          <p:nvPicPr>
            <p:cNvPr id="93186" name="Picture 2"/>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46331" t="20296" r="9729" b="23822"/>
            <a:stretch/>
          </p:blipFill>
          <p:spPr bwMode="auto">
            <a:xfrm>
              <a:off x="2666999" y="533400"/>
              <a:ext cx="1580567" cy="125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p:cNvSpPr txBox="1"/>
            <p:nvPr/>
          </p:nvSpPr>
          <p:spPr>
            <a:xfrm>
              <a:off x="2533577" y="1845504"/>
              <a:ext cx="1638525" cy="307777"/>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a:t>
              </a:r>
              <a:r>
                <a:rPr lang="en-US" sz="1400" dirty="0" err="1" smtClean="0">
                  <a:solidFill>
                    <a:prstClr val="black"/>
                  </a:solidFill>
                  <a:latin typeface="Calibri"/>
                </a:rPr>
                <a:t>Treibitz</a:t>
              </a:r>
              <a:r>
                <a:rPr lang="en-US" sz="1400" dirty="0" smtClean="0">
                  <a:solidFill>
                    <a:prstClr val="black"/>
                  </a:solidFill>
                  <a:latin typeface="Calibri"/>
                </a:rPr>
                <a:t> et al. 2011]</a:t>
              </a:r>
              <a:endParaRPr lang="en-US" sz="1400" dirty="0">
                <a:solidFill>
                  <a:prstClr val="black"/>
                </a:solidFill>
                <a:latin typeface="Calibri"/>
              </a:endParaRPr>
            </a:p>
          </p:txBody>
        </p:sp>
      </p:grpSp>
      <p:sp>
        <p:nvSpPr>
          <p:cNvPr id="3" name="Oval 2"/>
          <p:cNvSpPr/>
          <p:nvPr/>
        </p:nvSpPr>
        <p:spPr>
          <a:xfrm rot="678123">
            <a:off x="3403066" y="705268"/>
            <a:ext cx="3845755" cy="61427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2400" dirty="0" smtClean="0">
                <a:solidFill>
                  <a:prstClr val="white"/>
                </a:solidFill>
              </a:rPr>
              <a:t>Flat known interface</a:t>
            </a:r>
            <a:endParaRPr lang="en-US" sz="2400" dirty="0">
              <a:solidFill>
                <a:prstClr val="white"/>
              </a:solidFill>
            </a:endParaRPr>
          </a:p>
        </p:txBody>
      </p:sp>
    </p:spTree>
    <p:extLst>
      <p:ext uri="{BB962C8B-B14F-4D97-AF65-F5344CB8AC3E}">
        <p14:creationId xmlns:p14="http://schemas.microsoft.com/office/powerpoint/2010/main" val="2951206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8" grpId="0" animBg="1"/>
      <p:bldP spid="46" grpId="0" animBg="1"/>
      <p:bldP spid="129"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1632832" y="4185010"/>
            <a:ext cx="5834768" cy="21395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0" name="Title 59"/>
          <p:cNvSpPr>
            <a:spLocks noGrp="1"/>
          </p:cNvSpPr>
          <p:nvPr>
            <p:ph type="title"/>
          </p:nvPr>
        </p:nvSpPr>
        <p:spPr/>
        <p:txBody>
          <a:bodyPr/>
          <a:lstStyle/>
          <a:p>
            <a:r>
              <a:rPr lang="en-US" dirty="0"/>
              <a:t>Refraction at Water </a:t>
            </a:r>
            <a:r>
              <a:rPr lang="en-US" dirty="0" smtClean="0"/>
              <a:t>Surface</a:t>
            </a:r>
            <a:endParaRPr lang="he-IL" dirty="0"/>
          </a:p>
        </p:txBody>
      </p:sp>
      <p:sp>
        <p:nvSpPr>
          <p:cNvPr id="2" name="Slide Number Placeholder 1"/>
          <p:cNvSpPr>
            <a:spLocks noGrp="1"/>
          </p:cNvSpPr>
          <p:nvPr>
            <p:ph type="sldNum" sz="quarter" idx="12"/>
          </p:nvPr>
        </p:nvSpPr>
        <p:spPr/>
        <p:txBody>
          <a:bodyPr/>
          <a:lstStyle/>
          <a:p>
            <a:fld id="{9DD5D5BB-61F6-4733-BC79-7FD96CE4273D}" type="slidenum">
              <a:rPr lang="en-US" smtClean="0">
                <a:solidFill>
                  <a:prstClr val="black">
                    <a:tint val="75000"/>
                  </a:prstClr>
                </a:solidFill>
              </a:rPr>
              <a:pPr/>
              <a:t>13</a:t>
            </a:fld>
            <a:endParaRPr lang="en-US">
              <a:solidFill>
                <a:prstClr val="black">
                  <a:tint val="75000"/>
                </a:prstClr>
              </a:solidFill>
            </a:endParaRPr>
          </a:p>
        </p:txBody>
      </p:sp>
      <p:grpSp>
        <p:nvGrpSpPr>
          <p:cNvPr id="7" name="Group 6"/>
          <p:cNvGrpSpPr/>
          <p:nvPr/>
        </p:nvGrpSpPr>
        <p:grpSpPr>
          <a:xfrm rot="4200000">
            <a:off x="5161693" y="4636104"/>
            <a:ext cx="643877" cy="1101321"/>
            <a:chOff x="2495183" y="4936763"/>
            <a:chExt cx="884315" cy="1440159"/>
          </a:xfrm>
        </p:grpSpPr>
        <p:sp>
          <p:nvSpPr>
            <p:cNvPr id="57" name="Rectangle 56"/>
            <p:cNvSpPr/>
            <p:nvPr/>
          </p:nvSpPr>
          <p:spPr bwMode="auto">
            <a:xfrm rot="6600000">
              <a:off x="2218316" y="521574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58" name="Oval 57"/>
            <p:cNvSpPr/>
            <p:nvPr/>
          </p:nvSpPr>
          <p:spPr bwMode="auto">
            <a:xfrm rot="6600000">
              <a:off x="2452509" y="5468353"/>
              <a:ext cx="152556" cy="67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sp>
        <p:nvSpPr>
          <p:cNvPr id="16" name="Rectangle 15"/>
          <p:cNvSpPr/>
          <p:nvPr/>
        </p:nvSpPr>
        <p:spPr>
          <a:xfrm>
            <a:off x="5750677" y="5500633"/>
            <a:ext cx="59119" cy="42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5703116" y="5461467"/>
            <a:ext cx="998980" cy="716163"/>
            <a:chOff x="5703116" y="5461467"/>
            <a:chExt cx="998980" cy="716163"/>
          </a:xfrm>
        </p:grpSpPr>
        <p:graphicFrame>
          <p:nvGraphicFramePr>
            <p:cNvPr id="10" name="Object 2"/>
            <p:cNvGraphicFramePr>
              <a:graphicFrameLocks noChangeAspect="1"/>
            </p:cNvGraphicFramePr>
            <p:nvPr>
              <p:extLst>
                <p:ext uri="{D42A27DB-BD31-4B8C-83A1-F6EECF244321}">
                  <p14:modId xmlns:p14="http://schemas.microsoft.com/office/powerpoint/2010/main" val="2895615167"/>
                </p:ext>
              </p:extLst>
            </p:nvPr>
          </p:nvGraphicFramePr>
          <p:xfrm>
            <a:off x="5918373" y="5461467"/>
            <a:ext cx="783723" cy="716163"/>
          </p:xfrm>
          <a:graphic>
            <a:graphicData uri="http://schemas.openxmlformats.org/presentationml/2006/ole">
              <mc:AlternateContent xmlns:mc="http://schemas.openxmlformats.org/markup-compatibility/2006">
                <mc:Choice xmlns:v="urn:schemas-microsoft-com:vml" Requires="v">
                  <p:oleObj spid="_x0000_s87293" name="Equation" r:id="rId4" imgW="253800" imgH="241200" progId="Equation.DSMT4">
                    <p:embed/>
                  </p:oleObj>
                </mc:Choice>
                <mc:Fallback>
                  <p:oleObj name="Equation" r:id="rId4" imgW="253800" imgH="241200" progId="Equation.DSMT4">
                    <p:embed/>
                    <p:pic>
                      <p:nvPicPr>
                        <p:cNvPr id="0" name=""/>
                        <p:cNvPicPr>
                          <a:picLocks noChangeAspect="1" noChangeArrowheads="1"/>
                        </p:cNvPicPr>
                        <p:nvPr/>
                      </p:nvPicPr>
                      <p:blipFill>
                        <a:blip r:embed="rId5"/>
                        <a:srcRect/>
                        <a:stretch>
                          <a:fillRect/>
                        </a:stretch>
                      </p:blipFill>
                      <p:spPr bwMode="auto">
                        <a:xfrm>
                          <a:off x="5918373" y="5461467"/>
                          <a:ext cx="783723" cy="716163"/>
                        </a:xfrm>
                        <a:prstGeom prst="rect">
                          <a:avLst/>
                        </a:prstGeom>
                        <a:noFill/>
                        <a:extLst/>
                      </p:spPr>
                    </p:pic>
                  </p:oleObj>
                </mc:Fallback>
              </mc:AlternateContent>
            </a:graphicData>
          </a:graphic>
        </p:graphicFrame>
        <p:sp>
          <p:nvSpPr>
            <p:cNvPr id="18" name="Freeform 17"/>
            <p:cNvSpPr/>
            <p:nvPr/>
          </p:nvSpPr>
          <p:spPr bwMode="auto">
            <a:xfrm rot="9912042" flipH="1">
              <a:off x="5703116" y="5554525"/>
              <a:ext cx="226460" cy="248883"/>
            </a:xfrm>
            <a:custGeom>
              <a:avLst/>
              <a:gdLst>
                <a:gd name="connsiteX0" fmla="*/ 421341 w 421341"/>
                <a:gd name="connsiteY0" fmla="*/ 26894 h 340659"/>
                <a:gd name="connsiteX1" fmla="*/ 242047 w 421341"/>
                <a:gd name="connsiteY1" fmla="*/ 26894 h 340659"/>
                <a:gd name="connsiteX2" fmla="*/ 206188 w 421341"/>
                <a:gd name="connsiteY2" fmla="*/ 188259 h 340659"/>
                <a:gd name="connsiteX3" fmla="*/ 71717 w 421341"/>
                <a:gd name="connsiteY3" fmla="*/ 259977 h 340659"/>
                <a:gd name="connsiteX4" fmla="*/ 0 w 421341"/>
                <a:gd name="connsiteY4" fmla="*/ 340659 h 34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341" h="340659">
                  <a:moveTo>
                    <a:pt x="421341" y="26894"/>
                  </a:moveTo>
                  <a:cubicBezTo>
                    <a:pt x="349623" y="13447"/>
                    <a:pt x="277906" y="0"/>
                    <a:pt x="242047" y="26894"/>
                  </a:cubicBezTo>
                  <a:cubicBezTo>
                    <a:pt x="206188" y="53788"/>
                    <a:pt x="234576" y="149412"/>
                    <a:pt x="206188" y="188259"/>
                  </a:cubicBezTo>
                  <a:cubicBezTo>
                    <a:pt x="177800" y="227106"/>
                    <a:pt x="106082" y="234577"/>
                    <a:pt x="71717" y="259977"/>
                  </a:cubicBezTo>
                  <a:cubicBezTo>
                    <a:pt x="37352" y="285377"/>
                    <a:pt x="18676" y="313018"/>
                    <a:pt x="0" y="340659"/>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1" anchor="ctr"/>
            <a:lstStyle/>
            <a:p>
              <a:pPr algn="ctr" fontAlgn="auto">
                <a:spcBef>
                  <a:spcPts val="0"/>
                </a:spcBef>
                <a:spcAft>
                  <a:spcPts val="0"/>
                </a:spcAft>
                <a:defRPr/>
              </a:pPr>
              <a:endParaRPr lang="he-IL"/>
            </a:p>
          </p:txBody>
        </p:sp>
      </p:grpSp>
      <p:sp>
        <p:nvSpPr>
          <p:cNvPr id="20" name="Rectangle 19"/>
          <p:cNvSpPr/>
          <p:nvPr/>
        </p:nvSpPr>
        <p:spPr>
          <a:xfrm>
            <a:off x="5606264" y="5476610"/>
            <a:ext cx="58475" cy="42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4237945" y="2246847"/>
            <a:ext cx="1096054" cy="194415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45" idx="2"/>
          </p:cNvCxnSpPr>
          <p:nvPr/>
        </p:nvCxnSpPr>
        <p:spPr>
          <a:xfrm flipH="1" flipV="1">
            <a:off x="5328849" y="4179100"/>
            <a:ext cx="335698" cy="137438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632832" y="4168442"/>
            <a:ext cx="5828241" cy="8772"/>
          </a:xfrm>
          <a:prstGeom prst="line">
            <a:avLst/>
          </a:prstGeom>
        </p:spPr>
        <p:style>
          <a:lnRef idx="1">
            <a:schemeClr val="accent5"/>
          </a:lnRef>
          <a:fillRef idx="0">
            <a:schemeClr val="accent5"/>
          </a:fillRef>
          <a:effectRef idx="0">
            <a:schemeClr val="accent5"/>
          </a:effectRef>
          <a:fontRef idx="minor">
            <a:schemeClr val="tx1"/>
          </a:fontRef>
        </p:style>
      </p:cxnSp>
      <p:sp>
        <p:nvSpPr>
          <p:cNvPr id="28" name="Oval 27"/>
          <p:cNvSpPr/>
          <p:nvPr/>
        </p:nvSpPr>
        <p:spPr>
          <a:xfrm>
            <a:off x="4078172" y="2114267"/>
            <a:ext cx="272554" cy="212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7" name="TextBox 66"/>
          <p:cNvSpPr txBox="1"/>
          <p:nvPr/>
        </p:nvSpPr>
        <p:spPr>
          <a:xfrm>
            <a:off x="2438400" y="4891192"/>
            <a:ext cx="1295400" cy="646331"/>
          </a:xfrm>
          <a:prstGeom prst="rect">
            <a:avLst/>
          </a:prstGeom>
          <a:noFill/>
        </p:spPr>
        <p:txBody>
          <a:bodyPr wrap="square" rtlCol="1">
            <a:spAutoFit/>
          </a:bodyPr>
          <a:lstStyle/>
          <a:p>
            <a:r>
              <a:rPr lang="en-US" sz="3600" dirty="0" smtClean="0"/>
              <a:t>flat</a:t>
            </a:r>
            <a:endParaRPr lang="he-IL" sz="3600" dirty="0"/>
          </a:p>
        </p:txBody>
      </p:sp>
      <p:grpSp>
        <p:nvGrpSpPr>
          <p:cNvPr id="68" name="Group 67"/>
          <p:cNvGrpSpPr/>
          <p:nvPr/>
        </p:nvGrpSpPr>
        <p:grpSpPr>
          <a:xfrm>
            <a:off x="5018310" y="5461467"/>
            <a:ext cx="939296" cy="91212"/>
            <a:chOff x="5018310" y="5461467"/>
            <a:chExt cx="939296" cy="91212"/>
          </a:xfrm>
        </p:grpSpPr>
        <p:sp>
          <p:nvSpPr>
            <p:cNvPr id="40" name="Rectangle 39"/>
            <p:cNvSpPr/>
            <p:nvPr/>
          </p:nvSpPr>
          <p:spPr>
            <a:xfrm>
              <a:off x="5018310" y="5463033"/>
              <a:ext cx="116567"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1" name="Rectangle 40"/>
            <p:cNvSpPr/>
            <p:nvPr/>
          </p:nvSpPr>
          <p:spPr>
            <a:xfrm>
              <a:off x="5134877" y="5463033"/>
              <a:ext cx="116567"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Rectangle 41"/>
            <p:cNvSpPr/>
            <p:nvPr/>
          </p:nvSpPr>
          <p:spPr>
            <a:xfrm>
              <a:off x="5251444" y="5463033"/>
              <a:ext cx="116567"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Rectangle 42"/>
            <p:cNvSpPr/>
            <p:nvPr/>
          </p:nvSpPr>
          <p:spPr>
            <a:xfrm>
              <a:off x="5365580" y="5463033"/>
              <a:ext cx="116567"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Rectangle 43"/>
            <p:cNvSpPr/>
            <p:nvPr/>
          </p:nvSpPr>
          <p:spPr>
            <a:xfrm>
              <a:off x="5482147" y="5463033"/>
              <a:ext cx="116567"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Rectangle 37"/>
            <p:cNvSpPr/>
            <p:nvPr/>
          </p:nvSpPr>
          <p:spPr>
            <a:xfrm>
              <a:off x="5716894" y="5462974"/>
              <a:ext cx="116566"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9" name="Rectangle 38"/>
            <p:cNvSpPr/>
            <p:nvPr/>
          </p:nvSpPr>
          <p:spPr>
            <a:xfrm>
              <a:off x="5841040" y="5462981"/>
              <a:ext cx="116566"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9" name="Rectangle 68"/>
            <p:cNvSpPr/>
            <p:nvPr/>
          </p:nvSpPr>
          <p:spPr>
            <a:xfrm>
              <a:off x="5602874" y="5461467"/>
              <a:ext cx="116566"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45" name="Rectangle 44"/>
          <p:cNvSpPr/>
          <p:nvPr/>
        </p:nvSpPr>
        <p:spPr>
          <a:xfrm>
            <a:off x="5606264" y="5463834"/>
            <a:ext cx="116567" cy="89646"/>
          </a:xfrm>
          <a:prstGeom prst="rect">
            <a:avLst/>
          </a:prstGeom>
          <a:solidFill>
            <a:schemeClr val="tx2">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7" name="Group 16"/>
          <p:cNvGrpSpPr/>
          <p:nvPr/>
        </p:nvGrpSpPr>
        <p:grpSpPr>
          <a:xfrm>
            <a:off x="3790232" y="4343400"/>
            <a:ext cx="3075599" cy="1704898"/>
            <a:chOff x="3790232" y="4343400"/>
            <a:chExt cx="3075599" cy="1704898"/>
          </a:xfrm>
        </p:grpSpPr>
        <p:sp>
          <p:nvSpPr>
            <p:cNvPr id="5" name="TextBox 4"/>
            <p:cNvSpPr txBox="1"/>
            <p:nvPr/>
          </p:nvSpPr>
          <p:spPr>
            <a:xfrm>
              <a:off x="4800600" y="5040868"/>
              <a:ext cx="1143000" cy="369332"/>
            </a:xfrm>
            <a:prstGeom prst="rect">
              <a:avLst/>
            </a:prstGeom>
            <a:noFill/>
          </p:spPr>
          <p:txBody>
            <a:bodyPr wrap="square" rtlCol="1">
              <a:spAutoFit/>
            </a:bodyPr>
            <a:lstStyle/>
            <a:p>
              <a:pPr algn="r"/>
              <a:r>
                <a:rPr lang="en-US" dirty="0" smtClean="0"/>
                <a:t>camera</a:t>
              </a:r>
              <a:endParaRPr lang="he-IL" dirty="0"/>
            </a:p>
          </p:txBody>
        </p:sp>
        <p:sp>
          <p:nvSpPr>
            <p:cNvPr id="47" name="TextBox 46"/>
            <p:cNvSpPr txBox="1"/>
            <p:nvPr/>
          </p:nvSpPr>
          <p:spPr>
            <a:xfrm>
              <a:off x="5722831" y="4343400"/>
              <a:ext cx="1143000" cy="369332"/>
            </a:xfrm>
            <a:prstGeom prst="rect">
              <a:avLst/>
            </a:prstGeom>
            <a:noFill/>
          </p:spPr>
          <p:txBody>
            <a:bodyPr wrap="square" rtlCol="1">
              <a:spAutoFit/>
            </a:bodyPr>
            <a:lstStyle/>
            <a:p>
              <a:r>
                <a:rPr lang="en-US" dirty="0" smtClean="0"/>
                <a:t>pinhole</a:t>
              </a:r>
              <a:endParaRPr lang="he-IL" dirty="0"/>
            </a:p>
          </p:txBody>
        </p:sp>
        <p:sp>
          <p:nvSpPr>
            <p:cNvPr id="48" name="TextBox 47"/>
            <p:cNvSpPr txBox="1"/>
            <p:nvPr/>
          </p:nvSpPr>
          <p:spPr>
            <a:xfrm>
              <a:off x="3790232" y="5678966"/>
              <a:ext cx="1143000" cy="369332"/>
            </a:xfrm>
            <a:prstGeom prst="rect">
              <a:avLst/>
            </a:prstGeom>
            <a:noFill/>
          </p:spPr>
          <p:txBody>
            <a:bodyPr wrap="square" rtlCol="1">
              <a:spAutoFit/>
            </a:bodyPr>
            <a:lstStyle/>
            <a:p>
              <a:pPr algn="r"/>
              <a:r>
                <a:rPr lang="en-US" dirty="0" smtClean="0"/>
                <a:t>CCD</a:t>
              </a:r>
              <a:endParaRPr lang="he-IL" dirty="0"/>
            </a:p>
          </p:txBody>
        </p:sp>
        <p:cxnSp>
          <p:nvCxnSpPr>
            <p:cNvPr id="11" name="Straight Arrow Connector 10"/>
            <p:cNvCxnSpPr/>
            <p:nvPr/>
          </p:nvCxnSpPr>
          <p:spPr>
            <a:xfrm flipH="1">
              <a:off x="5584706" y="4671076"/>
              <a:ext cx="358894" cy="1295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876800" y="5633449"/>
              <a:ext cx="318212" cy="310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757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22" presetClass="entr" presetSubtype="1"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up)">
                                      <p:cBhvr>
                                        <p:cTn id="9" dur="1000"/>
                                        <p:tgtEl>
                                          <p:spTgt spid="24"/>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1000"/>
                                        <p:tgtEl>
                                          <p:spTgt spid="25"/>
                                        </p:tgtEl>
                                      </p:cBhvr>
                                    </p:animEffec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1632832" y="4185010"/>
            <a:ext cx="5834768" cy="21395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 name="Title 59"/>
          <p:cNvSpPr>
            <a:spLocks noGrp="1"/>
          </p:cNvSpPr>
          <p:nvPr>
            <p:ph type="title"/>
          </p:nvPr>
        </p:nvSpPr>
        <p:spPr/>
        <p:txBody>
          <a:bodyPr/>
          <a:lstStyle/>
          <a:p>
            <a:r>
              <a:rPr lang="en-US" dirty="0"/>
              <a:t>Refraction at Water </a:t>
            </a:r>
            <a:r>
              <a:rPr lang="en-US" dirty="0" smtClean="0"/>
              <a:t>Surface</a:t>
            </a:r>
            <a:endParaRPr lang="he-IL" dirty="0"/>
          </a:p>
        </p:txBody>
      </p:sp>
      <p:sp>
        <p:nvSpPr>
          <p:cNvPr id="2" name="Slide Number Placeholder 1"/>
          <p:cNvSpPr>
            <a:spLocks noGrp="1"/>
          </p:cNvSpPr>
          <p:nvPr>
            <p:ph type="sldNum" sz="quarter" idx="12"/>
          </p:nvPr>
        </p:nvSpPr>
        <p:spPr/>
        <p:txBody>
          <a:bodyPr/>
          <a:lstStyle/>
          <a:p>
            <a:fld id="{9DD5D5BB-61F6-4733-BC79-7FD96CE4273D}" type="slidenum">
              <a:rPr lang="en-US" smtClean="0">
                <a:solidFill>
                  <a:prstClr val="black">
                    <a:tint val="75000"/>
                  </a:prstClr>
                </a:solidFill>
              </a:rPr>
              <a:pPr/>
              <a:t>14</a:t>
            </a:fld>
            <a:endParaRPr lang="en-US">
              <a:solidFill>
                <a:prstClr val="black">
                  <a:tint val="75000"/>
                </a:prstClr>
              </a:solidFill>
            </a:endParaRPr>
          </a:p>
        </p:txBody>
      </p:sp>
      <p:sp>
        <p:nvSpPr>
          <p:cNvPr id="6" name="Freeform 5"/>
          <p:cNvSpPr/>
          <p:nvPr/>
        </p:nvSpPr>
        <p:spPr>
          <a:xfrm>
            <a:off x="1600200" y="3957742"/>
            <a:ext cx="5867400" cy="2366858"/>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rot="4200000">
            <a:off x="5161693" y="4636105"/>
            <a:ext cx="643877" cy="1101321"/>
            <a:chOff x="2495183" y="4936763"/>
            <a:chExt cx="884315" cy="1440159"/>
          </a:xfrm>
        </p:grpSpPr>
        <p:sp>
          <p:nvSpPr>
            <p:cNvPr id="57" name="Rectangle 56"/>
            <p:cNvSpPr/>
            <p:nvPr/>
          </p:nvSpPr>
          <p:spPr bwMode="auto">
            <a:xfrm rot="6600000">
              <a:off x="2218316" y="521574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58" name="Oval 57"/>
            <p:cNvSpPr/>
            <p:nvPr/>
          </p:nvSpPr>
          <p:spPr bwMode="auto">
            <a:xfrm rot="6600000">
              <a:off x="2452509" y="5468353"/>
              <a:ext cx="152556" cy="67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cxnSp>
        <p:nvCxnSpPr>
          <p:cNvPr id="13" name="Straight Connector 12"/>
          <p:cNvCxnSpPr/>
          <p:nvPr/>
        </p:nvCxnSpPr>
        <p:spPr>
          <a:xfrm>
            <a:off x="4224231" y="2264527"/>
            <a:ext cx="1266346" cy="1920483"/>
          </a:xfrm>
          <a:prstGeom prst="line">
            <a:avLst/>
          </a:prstGeom>
          <a:ln w="19050">
            <a:solidFill>
              <a:schemeClr val="tx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427487" y="4181222"/>
            <a:ext cx="67597" cy="1337140"/>
          </a:xfrm>
          <a:prstGeom prst="line">
            <a:avLst/>
          </a:prstGeom>
          <a:ln w="19050">
            <a:solidFill>
              <a:schemeClr val="tx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750677" y="5500634"/>
            <a:ext cx="59119" cy="42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606264" y="5476611"/>
            <a:ext cx="58475" cy="42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5018310" y="5462976"/>
            <a:ext cx="939296" cy="91242"/>
            <a:chOff x="1333371" y="2250466"/>
            <a:chExt cx="496319" cy="57359"/>
          </a:xfrm>
        </p:grpSpPr>
        <p:grpSp>
          <p:nvGrpSpPr>
            <p:cNvPr id="37" name="Group 36"/>
            <p:cNvGrpSpPr/>
            <p:nvPr/>
          </p:nvGrpSpPr>
          <p:grpSpPr>
            <a:xfrm>
              <a:off x="1333371" y="2250503"/>
              <a:ext cx="368276" cy="56356"/>
              <a:chOff x="619943" y="1124744"/>
              <a:chExt cx="498439" cy="72008"/>
            </a:xfrm>
          </p:grpSpPr>
          <p:sp>
            <p:nvSpPr>
              <p:cNvPr id="40" name="Rectangle 39"/>
              <p:cNvSpPr/>
              <p:nvPr/>
            </p:nvSpPr>
            <p:spPr>
              <a:xfrm>
                <a:off x="619943" y="1124744"/>
                <a:ext cx="83363" cy="72008"/>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1" name="Rectangle 40"/>
              <p:cNvSpPr/>
              <p:nvPr/>
            </p:nvSpPr>
            <p:spPr>
              <a:xfrm>
                <a:off x="703306" y="1124744"/>
                <a:ext cx="83363" cy="72008"/>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Rectangle 41"/>
              <p:cNvSpPr/>
              <p:nvPr/>
            </p:nvSpPr>
            <p:spPr>
              <a:xfrm>
                <a:off x="786669" y="1124744"/>
                <a:ext cx="83363" cy="72008"/>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Rectangle 42"/>
              <p:cNvSpPr/>
              <p:nvPr/>
            </p:nvSpPr>
            <p:spPr>
              <a:xfrm>
                <a:off x="868293" y="1124744"/>
                <a:ext cx="83363" cy="72008"/>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Rectangle 43"/>
              <p:cNvSpPr/>
              <p:nvPr/>
            </p:nvSpPr>
            <p:spPr>
              <a:xfrm>
                <a:off x="951656" y="1124744"/>
                <a:ext cx="83363" cy="72008"/>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Rectangle 44"/>
              <p:cNvSpPr/>
              <p:nvPr/>
            </p:nvSpPr>
            <p:spPr>
              <a:xfrm>
                <a:off x="1035019" y="1124744"/>
                <a:ext cx="83363" cy="72008"/>
              </a:xfrm>
              <a:prstGeom prst="rect">
                <a:avLst/>
              </a:prstGeom>
              <a:solidFill>
                <a:schemeClr val="tx2">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8" name="Rectangle 37"/>
            <p:cNvSpPr/>
            <p:nvPr/>
          </p:nvSpPr>
          <p:spPr>
            <a:xfrm>
              <a:off x="1702499" y="2250466"/>
              <a:ext cx="61593" cy="5635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9" name="Rectangle 38"/>
            <p:cNvSpPr/>
            <p:nvPr/>
          </p:nvSpPr>
          <p:spPr>
            <a:xfrm>
              <a:off x="1768097" y="2251469"/>
              <a:ext cx="61593" cy="5635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cxnSp>
        <p:nvCxnSpPr>
          <p:cNvPr id="24" name="Straight Connector 23"/>
          <p:cNvCxnSpPr/>
          <p:nvPr/>
        </p:nvCxnSpPr>
        <p:spPr>
          <a:xfrm>
            <a:off x="4237945" y="2246848"/>
            <a:ext cx="1096054" cy="194415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45" idx="2"/>
          </p:cNvCxnSpPr>
          <p:nvPr/>
        </p:nvCxnSpPr>
        <p:spPr>
          <a:xfrm flipH="1" flipV="1">
            <a:off x="5321299" y="4178300"/>
            <a:ext cx="335698" cy="137438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632832" y="4168442"/>
            <a:ext cx="5828241" cy="8772"/>
          </a:xfrm>
          <a:prstGeom prst="line">
            <a:avLst/>
          </a:prstGeom>
        </p:spPr>
        <p:style>
          <a:lnRef idx="1">
            <a:schemeClr val="accent5"/>
          </a:lnRef>
          <a:fillRef idx="0">
            <a:schemeClr val="accent5"/>
          </a:fillRef>
          <a:effectRef idx="0">
            <a:schemeClr val="accent5"/>
          </a:effectRef>
          <a:fontRef idx="minor">
            <a:schemeClr val="tx1"/>
          </a:fontRef>
        </p:style>
      </p:cxnSp>
      <p:sp>
        <p:nvSpPr>
          <p:cNvPr id="28" name="Oval 27"/>
          <p:cNvSpPr/>
          <p:nvPr/>
        </p:nvSpPr>
        <p:spPr>
          <a:xfrm>
            <a:off x="4078172" y="2114268"/>
            <a:ext cx="272554" cy="212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5" name="Group 4"/>
          <p:cNvGrpSpPr/>
          <p:nvPr/>
        </p:nvGrpSpPr>
        <p:grpSpPr>
          <a:xfrm>
            <a:off x="5481638" y="3224213"/>
            <a:ext cx="520700" cy="919612"/>
            <a:chOff x="5481638" y="3224213"/>
            <a:chExt cx="520700" cy="919612"/>
          </a:xfrm>
        </p:grpSpPr>
        <p:cxnSp>
          <p:nvCxnSpPr>
            <p:cNvPr id="31" name="Straight Arrow Connector 30"/>
            <p:cNvCxnSpPr/>
            <p:nvPr/>
          </p:nvCxnSpPr>
          <p:spPr bwMode="auto">
            <a:xfrm flipV="1">
              <a:off x="5495980" y="3752055"/>
              <a:ext cx="219300" cy="39177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2" name="Object 6"/>
            <p:cNvGraphicFramePr>
              <a:graphicFrameLocks noChangeAspect="1"/>
            </p:cNvGraphicFramePr>
            <p:nvPr>
              <p:extLst>
                <p:ext uri="{D42A27DB-BD31-4B8C-83A1-F6EECF244321}">
                  <p14:modId xmlns:p14="http://schemas.microsoft.com/office/powerpoint/2010/main" val="1108889560"/>
                </p:ext>
              </p:extLst>
            </p:nvPr>
          </p:nvGraphicFramePr>
          <p:xfrm>
            <a:off x="5481638" y="3224213"/>
            <a:ext cx="520700" cy="527050"/>
          </p:xfrm>
          <a:graphic>
            <a:graphicData uri="http://schemas.openxmlformats.org/presentationml/2006/ole">
              <mc:AlternateContent xmlns:mc="http://schemas.openxmlformats.org/markup-compatibility/2006">
                <mc:Choice xmlns:v="urn:schemas-microsoft-com:vml" Requires="v">
                  <p:oleObj spid="_x0000_s88792" name="Equation" r:id="rId4" imgW="190440" imgH="203040" progId="Equation.DSMT4">
                    <p:embed/>
                  </p:oleObj>
                </mc:Choice>
                <mc:Fallback>
                  <p:oleObj name="Equation" r:id="rId4" imgW="190440" imgH="203040" progId="Equation.DSMT4">
                    <p:embed/>
                    <p:pic>
                      <p:nvPicPr>
                        <p:cNvPr id="0" name=""/>
                        <p:cNvPicPr>
                          <a:picLocks noChangeAspect="1" noChangeArrowheads="1"/>
                        </p:cNvPicPr>
                        <p:nvPr/>
                      </p:nvPicPr>
                      <p:blipFill>
                        <a:blip r:embed="rId5"/>
                        <a:srcRect/>
                        <a:stretch>
                          <a:fillRect/>
                        </a:stretch>
                      </p:blipFill>
                      <p:spPr bwMode="auto">
                        <a:xfrm>
                          <a:off x="5481638" y="3224213"/>
                          <a:ext cx="520700" cy="527050"/>
                        </a:xfrm>
                        <a:prstGeom prst="rect">
                          <a:avLst/>
                        </a:prstGeom>
                        <a:noFill/>
                        <a:extLst/>
                      </p:spPr>
                    </p:pic>
                  </p:oleObj>
                </mc:Fallback>
              </mc:AlternateContent>
            </a:graphicData>
          </a:graphic>
        </p:graphicFrame>
      </p:grpSp>
      <p:grpSp>
        <p:nvGrpSpPr>
          <p:cNvPr id="3" name="Group 2"/>
          <p:cNvGrpSpPr/>
          <p:nvPr/>
        </p:nvGrpSpPr>
        <p:grpSpPr>
          <a:xfrm>
            <a:off x="4933232" y="5566241"/>
            <a:ext cx="542056" cy="758356"/>
            <a:chOff x="4933232" y="5566241"/>
            <a:chExt cx="542056" cy="758356"/>
          </a:xfrm>
        </p:grpSpPr>
        <p:graphicFrame>
          <p:nvGraphicFramePr>
            <p:cNvPr id="33" name="Object 2"/>
            <p:cNvGraphicFramePr>
              <a:graphicFrameLocks noChangeAspect="1"/>
            </p:cNvGraphicFramePr>
            <p:nvPr>
              <p:extLst>
                <p:ext uri="{D42A27DB-BD31-4B8C-83A1-F6EECF244321}">
                  <p14:modId xmlns:p14="http://schemas.microsoft.com/office/powerpoint/2010/main" val="790771625"/>
                </p:ext>
              </p:extLst>
            </p:nvPr>
          </p:nvGraphicFramePr>
          <p:xfrm>
            <a:off x="4933232" y="5566241"/>
            <a:ext cx="542056" cy="758356"/>
          </p:xfrm>
          <a:graphic>
            <a:graphicData uri="http://schemas.openxmlformats.org/presentationml/2006/ole">
              <mc:AlternateContent xmlns:mc="http://schemas.openxmlformats.org/markup-compatibility/2006">
                <mc:Choice xmlns:v="urn:schemas-microsoft-com:vml" Requires="v">
                  <p:oleObj spid="_x0000_s88793" name="Equation" r:id="rId6" imgW="164880" imgH="241200" progId="Equation.DSMT4">
                    <p:embed/>
                  </p:oleObj>
                </mc:Choice>
                <mc:Fallback>
                  <p:oleObj name="Equation" r:id="rId6" imgW="164880" imgH="241200" progId="Equation.DSMT4">
                    <p:embed/>
                    <p:pic>
                      <p:nvPicPr>
                        <p:cNvPr id="0" name=""/>
                        <p:cNvPicPr>
                          <a:picLocks noChangeAspect="1" noChangeArrowheads="1"/>
                        </p:cNvPicPr>
                        <p:nvPr/>
                      </p:nvPicPr>
                      <p:blipFill>
                        <a:blip r:embed="rId7"/>
                        <a:srcRect/>
                        <a:stretch>
                          <a:fillRect/>
                        </a:stretch>
                      </p:blipFill>
                      <p:spPr bwMode="auto">
                        <a:xfrm>
                          <a:off x="4933232" y="5566241"/>
                          <a:ext cx="542056" cy="758356"/>
                        </a:xfrm>
                        <a:prstGeom prst="rect">
                          <a:avLst/>
                        </a:prstGeom>
                        <a:noFill/>
                        <a:extLst/>
                      </p:spPr>
                    </p:pic>
                  </p:oleObj>
                </mc:Fallback>
              </mc:AlternateContent>
            </a:graphicData>
          </a:graphic>
        </p:graphicFrame>
        <p:sp>
          <p:nvSpPr>
            <p:cNvPr id="34" name="Freeform 33"/>
            <p:cNvSpPr/>
            <p:nvPr/>
          </p:nvSpPr>
          <p:spPr bwMode="auto">
            <a:xfrm rot="15989844" flipH="1">
              <a:off x="5232433" y="5601352"/>
              <a:ext cx="216424" cy="207975"/>
            </a:xfrm>
            <a:custGeom>
              <a:avLst/>
              <a:gdLst>
                <a:gd name="connsiteX0" fmla="*/ 421341 w 421341"/>
                <a:gd name="connsiteY0" fmla="*/ 26894 h 340659"/>
                <a:gd name="connsiteX1" fmla="*/ 242047 w 421341"/>
                <a:gd name="connsiteY1" fmla="*/ 26894 h 340659"/>
                <a:gd name="connsiteX2" fmla="*/ 206188 w 421341"/>
                <a:gd name="connsiteY2" fmla="*/ 188259 h 340659"/>
                <a:gd name="connsiteX3" fmla="*/ 71717 w 421341"/>
                <a:gd name="connsiteY3" fmla="*/ 259977 h 340659"/>
                <a:gd name="connsiteX4" fmla="*/ 0 w 421341"/>
                <a:gd name="connsiteY4" fmla="*/ 340659 h 34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341" h="340659">
                  <a:moveTo>
                    <a:pt x="421341" y="26894"/>
                  </a:moveTo>
                  <a:cubicBezTo>
                    <a:pt x="349623" y="13447"/>
                    <a:pt x="277906" y="0"/>
                    <a:pt x="242047" y="26894"/>
                  </a:cubicBezTo>
                  <a:cubicBezTo>
                    <a:pt x="206188" y="53788"/>
                    <a:pt x="234576" y="149412"/>
                    <a:pt x="206188" y="188259"/>
                  </a:cubicBezTo>
                  <a:cubicBezTo>
                    <a:pt x="177800" y="227106"/>
                    <a:pt x="106082" y="234577"/>
                    <a:pt x="71717" y="259977"/>
                  </a:cubicBezTo>
                  <a:cubicBezTo>
                    <a:pt x="37352" y="285377"/>
                    <a:pt x="18676" y="313018"/>
                    <a:pt x="0" y="340659"/>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1" anchor="ctr"/>
            <a:lstStyle/>
            <a:p>
              <a:pPr algn="ctr" fontAlgn="auto">
                <a:spcBef>
                  <a:spcPts val="0"/>
                </a:spcBef>
                <a:spcAft>
                  <a:spcPts val="0"/>
                </a:spcAft>
                <a:defRPr/>
              </a:pPr>
              <a:endParaRPr lang="he-IL"/>
            </a:p>
          </p:txBody>
        </p:sp>
      </p:grpSp>
      <p:sp>
        <p:nvSpPr>
          <p:cNvPr id="67" name="TextBox 66"/>
          <p:cNvSpPr txBox="1"/>
          <p:nvPr/>
        </p:nvSpPr>
        <p:spPr>
          <a:xfrm>
            <a:off x="2438400" y="4891192"/>
            <a:ext cx="1295400" cy="646331"/>
          </a:xfrm>
          <a:prstGeom prst="rect">
            <a:avLst/>
          </a:prstGeom>
          <a:noFill/>
        </p:spPr>
        <p:txBody>
          <a:bodyPr wrap="square" rtlCol="1">
            <a:spAutoFit/>
          </a:bodyPr>
          <a:lstStyle/>
          <a:p>
            <a:r>
              <a:rPr lang="en-US" sz="3600" dirty="0" smtClean="0"/>
              <a:t>wavy</a:t>
            </a:r>
            <a:endParaRPr lang="he-IL" sz="3600" dirty="0"/>
          </a:p>
        </p:txBody>
      </p:sp>
      <p:sp>
        <p:nvSpPr>
          <p:cNvPr id="36" name="Rectangle 35"/>
          <p:cNvSpPr/>
          <p:nvPr/>
        </p:nvSpPr>
        <p:spPr>
          <a:xfrm>
            <a:off x="5365580" y="5463834"/>
            <a:ext cx="116567" cy="89647"/>
          </a:xfrm>
          <a:prstGeom prst="rect">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6" name="Group 45"/>
          <p:cNvGrpSpPr/>
          <p:nvPr/>
        </p:nvGrpSpPr>
        <p:grpSpPr>
          <a:xfrm>
            <a:off x="5703116" y="5461467"/>
            <a:ext cx="998980" cy="716163"/>
            <a:chOff x="5703116" y="5461467"/>
            <a:chExt cx="998980" cy="716163"/>
          </a:xfrm>
        </p:grpSpPr>
        <p:graphicFrame>
          <p:nvGraphicFramePr>
            <p:cNvPr id="47" name="Object 2"/>
            <p:cNvGraphicFramePr>
              <a:graphicFrameLocks noChangeAspect="1"/>
            </p:cNvGraphicFramePr>
            <p:nvPr>
              <p:extLst>
                <p:ext uri="{D42A27DB-BD31-4B8C-83A1-F6EECF244321}">
                  <p14:modId xmlns:p14="http://schemas.microsoft.com/office/powerpoint/2010/main" val="743016060"/>
                </p:ext>
              </p:extLst>
            </p:nvPr>
          </p:nvGraphicFramePr>
          <p:xfrm>
            <a:off x="5918373" y="5461467"/>
            <a:ext cx="783723" cy="716163"/>
          </p:xfrm>
          <a:graphic>
            <a:graphicData uri="http://schemas.openxmlformats.org/presentationml/2006/ole">
              <mc:AlternateContent xmlns:mc="http://schemas.openxmlformats.org/markup-compatibility/2006">
                <mc:Choice xmlns:v="urn:schemas-microsoft-com:vml" Requires="v">
                  <p:oleObj spid="_x0000_s88794" name="Equation" r:id="rId8" imgW="253800" imgH="241200" progId="Equation.DSMT4">
                    <p:embed/>
                  </p:oleObj>
                </mc:Choice>
                <mc:Fallback>
                  <p:oleObj name="Equation" r:id="rId8" imgW="253800" imgH="241200" progId="Equation.DSMT4">
                    <p:embed/>
                    <p:pic>
                      <p:nvPicPr>
                        <p:cNvPr id="0" name=""/>
                        <p:cNvPicPr>
                          <a:picLocks noChangeAspect="1" noChangeArrowheads="1"/>
                        </p:cNvPicPr>
                        <p:nvPr/>
                      </p:nvPicPr>
                      <p:blipFill>
                        <a:blip r:embed="rId9"/>
                        <a:srcRect/>
                        <a:stretch>
                          <a:fillRect/>
                        </a:stretch>
                      </p:blipFill>
                      <p:spPr bwMode="auto">
                        <a:xfrm>
                          <a:off x="5918373" y="5461467"/>
                          <a:ext cx="783723" cy="716163"/>
                        </a:xfrm>
                        <a:prstGeom prst="rect">
                          <a:avLst/>
                        </a:prstGeom>
                        <a:noFill/>
                        <a:extLst/>
                      </p:spPr>
                    </p:pic>
                  </p:oleObj>
                </mc:Fallback>
              </mc:AlternateContent>
            </a:graphicData>
          </a:graphic>
        </p:graphicFrame>
        <p:sp>
          <p:nvSpPr>
            <p:cNvPr id="48" name="Freeform 47"/>
            <p:cNvSpPr/>
            <p:nvPr/>
          </p:nvSpPr>
          <p:spPr bwMode="auto">
            <a:xfrm rot="9912042" flipH="1">
              <a:off x="5703116" y="5554525"/>
              <a:ext cx="226460" cy="248883"/>
            </a:xfrm>
            <a:custGeom>
              <a:avLst/>
              <a:gdLst>
                <a:gd name="connsiteX0" fmla="*/ 421341 w 421341"/>
                <a:gd name="connsiteY0" fmla="*/ 26894 h 340659"/>
                <a:gd name="connsiteX1" fmla="*/ 242047 w 421341"/>
                <a:gd name="connsiteY1" fmla="*/ 26894 h 340659"/>
                <a:gd name="connsiteX2" fmla="*/ 206188 w 421341"/>
                <a:gd name="connsiteY2" fmla="*/ 188259 h 340659"/>
                <a:gd name="connsiteX3" fmla="*/ 71717 w 421341"/>
                <a:gd name="connsiteY3" fmla="*/ 259977 h 340659"/>
                <a:gd name="connsiteX4" fmla="*/ 0 w 421341"/>
                <a:gd name="connsiteY4" fmla="*/ 340659 h 34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341" h="340659">
                  <a:moveTo>
                    <a:pt x="421341" y="26894"/>
                  </a:moveTo>
                  <a:cubicBezTo>
                    <a:pt x="349623" y="13447"/>
                    <a:pt x="277906" y="0"/>
                    <a:pt x="242047" y="26894"/>
                  </a:cubicBezTo>
                  <a:cubicBezTo>
                    <a:pt x="206188" y="53788"/>
                    <a:pt x="234576" y="149412"/>
                    <a:pt x="206188" y="188259"/>
                  </a:cubicBezTo>
                  <a:cubicBezTo>
                    <a:pt x="177800" y="227106"/>
                    <a:pt x="106082" y="234577"/>
                    <a:pt x="71717" y="259977"/>
                  </a:cubicBezTo>
                  <a:cubicBezTo>
                    <a:pt x="37352" y="285377"/>
                    <a:pt x="18676" y="313018"/>
                    <a:pt x="0" y="340659"/>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1" anchor="ctr"/>
            <a:lstStyle/>
            <a:p>
              <a:pPr algn="ctr" fontAlgn="auto">
                <a:spcBef>
                  <a:spcPts val="0"/>
                </a:spcBef>
                <a:spcAft>
                  <a:spcPts val="0"/>
                </a:spcAft>
                <a:defRPr/>
              </a:pPr>
              <a:endParaRPr lang="he-IL"/>
            </a:p>
          </p:txBody>
        </p:sp>
      </p:grpSp>
    </p:spTree>
    <p:extLst>
      <p:ext uri="{BB962C8B-B14F-4D97-AF65-F5344CB8AC3E}">
        <p14:creationId xmlns:p14="http://schemas.microsoft.com/office/powerpoint/2010/main" val="77703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1000"/>
                                        <p:tgtEl>
                                          <p:spTgt spid="15"/>
                                        </p:tgtEl>
                                      </p:cBhvr>
                                    </p:animEffec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p:txBody>
          <a:bodyPr/>
          <a:lstStyle/>
          <a:p>
            <a:r>
              <a:rPr lang="en-US" dirty="0" smtClean="0"/>
              <a:t>Wave Slope Statistics</a:t>
            </a:r>
            <a:endParaRPr lang="he-IL" dirty="0"/>
          </a:p>
        </p:txBody>
      </p:sp>
      <p:sp>
        <p:nvSpPr>
          <p:cNvPr id="3" name="Slide Number Placeholder 2"/>
          <p:cNvSpPr>
            <a:spLocks noGrp="1"/>
          </p:cNvSpPr>
          <p:nvPr>
            <p:ph type="sldNum" sz="quarter" idx="12"/>
          </p:nvPr>
        </p:nvSpPr>
        <p:spPr/>
        <p:txBody>
          <a:bodyPr/>
          <a:lstStyle/>
          <a:p>
            <a:fld id="{9DD5D5BB-61F6-4733-BC79-7FD96CE4273D}" type="slidenum">
              <a:rPr lang="en-US" smtClean="0">
                <a:solidFill>
                  <a:prstClr val="black">
                    <a:tint val="75000"/>
                  </a:prstClr>
                </a:solidFill>
              </a:rPr>
              <a:pPr/>
              <a:t>15</a:t>
            </a:fld>
            <a:endParaRPr lang="en-US">
              <a:solidFill>
                <a:prstClr val="black">
                  <a:tint val="75000"/>
                </a:prstClr>
              </a:solidFill>
            </a:endParaRPr>
          </a:p>
        </p:txBody>
      </p:sp>
      <p:sp>
        <p:nvSpPr>
          <p:cNvPr id="8" name="Freeform 7"/>
          <p:cNvSpPr/>
          <p:nvPr/>
        </p:nvSpPr>
        <p:spPr>
          <a:xfrm>
            <a:off x="685800" y="3957742"/>
            <a:ext cx="5867400" cy="2366858"/>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1" name="Rectangle 10"/>
          <p:cNvSpPr/>
          <p:nvPr/>
        </p:nvSpPr>
        <p:spPr>
          <a:xfrm>
            <a:off x="655320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4" name="Group 13"/>
          <p:cNvGrpSpPr/>
          <p:nvPr/>
        </p:nvGrpSpPr>
        <p:grpSpPr>
          <a:xfrm>
            <a:off x="4433942" y="2901950"/>
            <a:ext cx="658758" cy="1174751"/>
            <a:chOff x="5495980" y="2969075"/>
            <a:chExt cx="658758" cy="1174750"/>
          </a:xfrm>
        </p:grpSpPr>
        <p:cxnSp>
          <p:nvCxnSpPr>
            <p:cNvPr id="15" name="Straight Arrow Connector 14"/>
            <p:cNvCxnSpPr/>
            <p:nvPr/>
          </p:nvCxnSpPr>
          <p:spPr bwMode="auto">
            <a:xfrm flipV="1">
              <a:off x="5495980" y="3419925"/>
              <a:ext cx="0" cy="7239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6" name="Object 6"/>
            <p:cNvGraphicFramePr>
              <a:graphicFrameLocks noChangeAspect="1"/>
            </p:cNvGraphicFramePr>
            <p:nvPr>
              <p:extLst>
                <p:ext uri="{D42A27DB-BD31-4B8C-83A1-F6EECF244321}">
                  <p14:modId xmlns:p14="http://schemas.microsoft.com/office/powerpoint/2010/main" val="639854946"/>
                </p:ext>
              </p:extLst>
            </p:nvPr>
          </p:nvGraphicFramePr>
          <p:xfrm>
            <a:off x="5634038" y="2969075"/>
            <a:ext cx="520700" cy="527050"/>
          </p:xfrm>
          <a:graphic>
            <a:graphicData uri="http://schemas.openxmlformats.org/presentationml/2006/ole">
              <mc:AlternateContent xmlns:mc="http://schemas.openxmlformats.org/markup-compatibility/2006">
                <mc:Choice xmlns:v="urn:schemas-microsoft-com:vml" Requires="v">
                  <p:oleObj spid="_x0000_s94387" name="Equation" r:id="rId4" imgW="190440" imgH="203040" progId="Equation.DSMT4">
                    <p:embed/>
                  </p:oleObj>
                </mc:Choice>
                <mc:Fallback>
                  <p:oleObj name="Equation" r:id="rId4" imgW="190440" imgH="203040" progId="Equation.DSMT4">
                    <p:embed/>
                    <p:pic>
                      <p:nvPicPr>
                        <p:cNvPr id="0" name=""/>
                        <p:cNvPicPr>
                          <a:picLocks noChangeAspect="1" noChangeArrowheads="1"/>
                        </p:cNvPicPr>
                        <p:nvPr/>
                      </p:nvPicPr>
                      <p:blipFill>
                        <a:blip r:embed="rId5"/>
                        <a:srcRect/>
                        <a:stretch>
                          <a:fillRect/>
                        </a:stretch>
                      </p:blipFill>
                      <p:spPr bwMode="auto">
                        <a:xfrm>
                          <a:off x="5634038" y="2969075"/>
                          <a:ext cx="520700" cy="527050"/>
                        </a:xfrm>
                        <a:prstGeom prst="rect">
                          <a:avLst/>
                        </a:prstGeom>
                        <a:noFill/>
                        <a:extLst/>
                      </p:spPr>
                    </p:pic>
                  </p:oleObj>
                </mc:Fallback>
              </mc:AlternateContent>
            </a:graphicData>
          </a:graphic>
        </p:graphicFrame>
      </p:grpSp>
    </p:spTree>
    <p:extLst>
      <p:ext uri="{BB962C8B-B14F-4D97-AF65-F5344CB8AC3E}">
        <p14:creationId xmlns:p14="http://schemas.microsoft.com/office/powerpoint/2010/main" val="405846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a:solidFill>
            <a:schemeClr val="bg1"/>
          </a:solidFill>
          <a:ln>
            <a:noFill/>
          </a:ln>
        </p:spPr>
        <p:txBody>
          <a:bodyPr/>
          <a:lstStyle/>
          <a:p>
            <a:r>
              <a:rPr lang="en-US" dirty="0"/>
              <a:t>Wave Slope Statistics</a:t>
            </a:r>
            <a:endParaRPr lang="he-IL" dirty="0"/>
          </a:p>
        </p:txBody>
      </p:sp>
      <p:sp>
        <p:nvSpPr>
          <p:cNvPr id="3" name="Slide Number Placeholder 2"/>
          <p:cNvSpPr>
            <a:spLocks noGrp="1"/>
          </p:cNvSpPr>
          <p:nvPr>
            <p:ph type="sldNum" sz="quarter" idx="12"/>
          </p:nvPr>
        </p:nvSpPr>
        <p:spPr>
          <a:solidFill>
            <a:schemeClr val="bg1"/>
          </a:solidFill>
          <a:ln>
            <a:noFill/>
          </a:ln>
        </p:spPr>
        <p:txBody>
          <a:bodyPr/>
          <a:lstStyle/>
          <a:p>
            <a:fld id="{9DD5D5BB-61F6-4733-BC79-7FD96CE4273D}" type="slidenum">
              <a:rPr lang="en-US" smtClean="0">
                <a:solidFill>
                  <a:prstClr val="black">
                    <a:tint val="75000"/>
                  </a:prstClr>
                </a:solidFill>
              </a:rPr>
              <a:pPr/>
              <a:t>16</a:t>
            </a:fld>
            <a:endParaRPr lang="en-US">
              <a:solidFill>
                <a:prstClr val="black">
                  <a:tint val="75000"/>
                </a:prstClr>
              </a:solidFill>
            </a:endParaRPr>
          </a:p>
        </p:txBody>
      </p:sp>
      <p:sp>
        <p:nvSpPr>
          <p:cNvPr id="4" name="Freeform 3"/>
          <p:cNvSpPr/>
          <p:nvPr/>
        </p:nvSpPr>
        <p:spPr>
          <a:xfrm>
            <a:off x="990600" y="3957742"/>
            <a:ext cx="5867400" cy="2366858"/>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655320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8" name="Group 7"/>
          <p:cNvGrpSpPr/>
          <p:nvPr/>
        </p:nvGrpSpPr>
        <p:grpSpPr>
          <a:xfrm>
            <a:off x="4433942" y="2959100"/>
            <a:ext cx="658758" cy="1174752"/>
            <a:chOff x="5495980" y="2969075"/>
            <a:chExt cx="658758" cy="1174751"/>
          </a:xfrm>
        </p:grpSpPr>
        <p:cxnSp>
          <p:nvCxnSpPr>
            <p:cNvPr id="9" name="Straight Arrow Connector 8"/>
            <p:cNvCxnSpPr/>
            <p:nvPr/>
          </p:nvCxnSpPr>
          <p:spPr bwMode="auto">
            <a:xfrm flipV="1">
              <a:off x="5495980" y="3438975"/>
              <a:ext cx="214258" cy="704851"/>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0" name="Object 6"/>
            <p:cNvGraphicFramePr>
              <a:graphicFrameLocks noChangeAspect="1"/>
            </p:cNvGraphicFramePr>
            <p:nvPr>
              <p:extLst>
                <p:ext uri="{D42A27DB-BD31-4B8C-83A1-F6EECF244321}">
                  <p14:modId xmlns:p14="http://schemas.microsoft.com/office/powerpoint/2010/main" val="3645430291"/>
                </p:ext>
              </p:extLst>
            </p:nvPr>
          </p:nvGraphicFramePr>
          <p:xfrm>
            <a:off x="5634038" y="2969075"/>
            <a:ext cx="520700" cy="527050"/>
          </p:xfrm>
          <a:graphic>
            <a:graphicData uri="http://schemas.openxmlformats.org/presentationml/2006/ole">
              <mc:AlternateContent xmlns:mc="http://schemas.openxmlformats.org/markup-compatibility/2006">
                <mc:Choice xmlns:v="urn:schemas-microsoft-com:vml" Requires="v">
                  <p:oleObj spid="_x0000_s95410" name="Equation" r:id="rId4" imgW="190440" imgH="203040" progId="Equation.DSMT4">
                    <p:embed/>
                  </p:oleObj>
                </mc:Choice>
                <mc:Fallback>
                  <p:oleObj name="Equation" r:id="rId4" imgW="190440" imgH="203040" progId="Equation.DSMT4">
                    <p:embed/>
                    <p:pic>
                      <p:nvPicPr>
                        <p:cNvPr id="0" name=""/>
                        <p:cNvPicPr>
                          <a:picLocks noChangeAspect="1" noChangeArrowheads="1"/>
                        </p:cNvPicPr>
                        <p:nvPr/>
                      </p:nvPicPr>
                      <p:blipFill>
                        <a:blip r:embed="rId5"/>
                        <a:srcRect/>
                        <a:stretch>
                          <a:fillRect/>
                        </a:stretch>
                      </p:blipFill>
                      <p:spPr bwMode="auto">
                        <a:xfrm>
                          <a:off x="5634038" y="2969075"/>
                          <a:ext cx="520700" cy="527050"/>
                        </a:xfrm>
                        <a:prstGeom prst="rect">
                          <a:avLst/>
                        </a:prstGeom>
                        <a:noFill/>
                        <a:extLst/>
                      </p:spPr>
                    </p:pic>
                  </p:oleObj>
                </mc:Fallback>
              </mc:AlternateContent>
            </a:graphicData>
          </a:graphic>
        </p:graphicFrame>
      </p:grpSp>
    </p:spTree>
    <p:extLst>
      <p:ext uri="{BB962C8B-B14F-4D97-AF65-F5344CB8AC3E}">
        <p14:creationId xmlns:p14="http://schemas.microsoft.com/office/powerpoint/2010/main" val="105435576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a:solidFill>
            <a:schemeClr val="bg1"/>
          </a:solidFill>
          <a:ln>
            <a:noFill/>
          </a:ln>
        </p:spPr>
        <p:txBody>
          <a:bodyPr/>
          <a:lstStyle/>
          <a:p>
            <a:r>
              <a:rPr lang="en-US" dirty="0"/>
              <a:t>Wave Slope Statistics</a:t>
            </a:r>
            <a:endParaRPr lang="he-IL" dirty="0"/>
          </a:p>
        </p:txBody>
      </p:sp>
      <p:sp>
        <p:nvSpPr>
          <p:cNvPr id="3" name="Slide Number Placeholder 2"/>
          <p:cNvSpPr>
            <a:spLocks noGrp="1"/>
          </p:cNvSpPr>
          <p:nvPr>
            <p:ph type="sldNum" sz="quarter" idx="12"/>
          </p:nvPr>
        </p:nvSpPr>
        <p:spPr>
          <a:solidFill>
            <a:schemeClr val="bg1"/>
          </a:solidFill>
          <a:ln>
            <a:noFill/>
          </a:ln>
        </p:spPr>
        <p:txBody>
          <a:bodyPr/>
          <a:lstStyle/>
          <a:p>
            <a:fld id="{9DD5D5BB-61F6-4733-BC79-7FD96CE4273D}" type="slidenum">
              <a:rPr lang="en-US" smtClean="0">
                <a:solidFill>
                  <a:prstClr val="black">
                    <a:tint val="75000"/>
                  </a:prstClr>
                </a:solidFill>
              </a:rPr>
              <a:pPr/>
              <a:t>17</a:t>
            </a:fld>
            <a:endParaRPr lang="en-US">
              <a:solidFill>
                <a:prstClr val="black">
                  <a:tint val="75000"/>
                </a:prstClr>
              </a:solidFill>
            </a:endParaRPr>
          </a:p>
        </p:txBody>
      </p:sp>
      <p:sp>
        <p:nvSpPr>
          <p:cNvPr id="4" name="Freeform 3"/>
          <p:cNvSpPr/>
          <p:nvPr/>
        </p:nvSpPr>
        <p:spPr>
          <a:xfrm>
            <a:off x="1219200" y="3957742"/>
            <a:ext cx="5867400" cy="2366858"/>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655320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8" name="Group 7"/>
          <p:cNvGrpSpPr/>
          <p:nvPr/>
        </p:nvGrpSpPr>
        <p:grpSpPr>
          <a:xfrm>
            <a:off x="4152900" y="2949575"/>
            <a:ext cx="939800" cy="1174752"/>
            <a:chOff x="5214938" y="2969075"/>
            <a:chExt cx="939800" cy="1174751"/>
          </a:xfrm>
        </p:grpSpPr>
        <p:cxnSp>
          <p:nvCxnSpPr>
            <p:cNvPr id="9" name="Straight Arrow Connector 8"/>
            <p:cNvCxnSpPr/>
            <p:nvPr/>
          </p:nvCxnSpPr>
          <p:spPr bwMode="auto">
            <a:xfrm flipH="1" flipV="1">
              <a:off x="5214938" y="3419925"/>
              <a:ext cx="281042" cy="723901"/>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0" name="Object 6"/>
            <p:cNvGraphicFramePr>
              <a:graphicFrameLocks noChangeAspect="1"/>
            </p:cNvGraphicFramePr>
            <p:nvPr>
              <p:extLst>
                <p:ext uri="{D42A27DB-BD31-4B8C-83A1-F6EECF244321}">
                  <p14:modId xmlns:p14="http://schemas.microsoft.com/office/powerpoint/2010/main" val="3645430291"/>
                </p:ext>
              </p:extLst>
            </p:nvPr>
          </p:nvGraphicFramePr>
          <p:xfrm>
            <a:off x="5634038" y="2969075"/>
            <a:ext cx="520700" cy="527050"/>
          </p:xfrm>
          <a:graphic>
            <a:graphicData uri="http://schemas.openxmlformats.org/presentationml/2006/ole">
              <mc:AlternateContent xmlns:mc="http://schemas.openxmlformats.org/markup-compatibility/2006">
                <mc:Choice xmlns:v="urn:schemas-microsoft-com:vml" Requires="v">
                  <p:oleObj spid="_x0000_s96434" name="Equation" r:id="rId4" imgW="190440" imgH="203040" progId="Equation.DSMT4">
                    <p:embed/>
                  </p:oleObj>
                </mc:Choice>
                <mc:Fallback>
                  <p:oleObj name="Equation" r:id="rId4" imgW="190440" imgH="203040" progId="Equation.DSMT4">
                    <p:embed/>
                    <p:pic>
                      <p:nvPicPr>
                        <p:cNvPr id="0" name=""/>
                        <p:cNvPicPr>
                          <a:picLocks noChangeAspect="1" noChangeArrowheads="1"/>
                        </p:cNvPicPr>
                        <p:nvPr/>
                      </p:nvPicPr>
                      <p:blipFill>
                        <a:blip r:embed="rId5"/>
                        <a:srcRect/>
                        <a:stretch>
                          <a:fillRect/>
                        </a:stretch>
                      </p:blipFill>
                      <p:spPr bwMode="auto">
                        <a:xfrm>
                          <a:off x="5634038" y="2969075"/>
                          <a:ext cx="520700" cy="527050"/>
                        </a:xfrm>
                        <a:prstGeom prst="rect">
                          <a:avLst/>
                        </a:prstGeom>
                        <a:noFill/>
                        <a:extLst/>
                      </p:spPr>
                    </p:pic>
                  </p:oleObj>
                </mc:Fallback>
              </mc:AlternateContent>
            </a:graphicData>
          </a:graphic>
        </p:graphicFrame>
      </p:grpSp>
    </p:spTree>
    <p:extLst>
      <p:ext uri="{BB962C8B-B14F-4D97-AF65-F5344CB8AC3E}">
        <p14:creationId xmlns:p14="http://schemas.microsoft.com/office/powerpoint/2010/main" val="226642750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a:solidFill>
            <a:schemeClr val="bg1"/>
          </a:solidFill>
          <a:ln>
            <a:noFill/>
          </a:ln>
        </p:spPr>
        <p:txBody>
          <a:bodyPr/>
          <a:lstStyle/>
          <a:p>
            <a:r>
              <a:rPr lang="en-US" dirty="0"/>
              <a:t>Wave Slope Statistics</a:t>
            </a:r>
            <a:endParaRPr lang="he-IL" dirty="0"/>
          </a:p>
        </p:txBody>
      </p:sp>
      <p:sp>
        <p:nvSpPr>
          <p:cNvPr id="3" name="Slide Number Placeholder 2"/>
          <p:cNvSpPr>
            <a:spLocks noGrp="1"/>
          </p:cNvSpPr>
          <p:nvPr>
            <p:ph type="sldNum" sz="quarter" idx="12"/>
          </p:nvPr>
        </p:nvSpPr>
        <p:spPr>
          <a:solidFill>
            <a:schemeClr val="bg1"/>
          </a:solidFill>
          <a:ln>
            <a:noFill/>
          </a:ln>
        </p:spPr>
        <p:txBody>
          <a:bodyPr/>
          <a:lstStyle/>
          <a:p>
            <a:fld id="{9DD5D5BB-61F6-4733-BC79-7FD96CE4273D}" type="slidenum">
              <a:rPr lang="en-US" smtClean="0">
                <a:solidFill>
                  <a:prstClr val="black">
                    <a:tint val="75000"/>
                  </a:prstClr>
                </a:solidFill>
              </a:rPr>
              <a:pPr/>
              <a:t>18</a:t>
            </a:fld>
            <a:endParaRPr lang="en-US">
              <a:solidFill>
                <a:prstClr val="black">
                  <a:tint val="75000"/>
                </a:prstClr>
              </a:solidFill>
            </a:endParaRPr>
          </a:p>
        </p:txBody>
      </p:sp>
      <p:sp>
        <p:nvSpPr>
          <p:cNvPr id="4" name="Freeform 3"/>
          <p:cNvSpPr/>
          <p:nvPr/>
        </p:nvSpPr>
        <p:spPr>
          <a:xfrm>
            <a:off x="1447800" y="3957742"/>
            <a:ext cx="5867400" cy="2366858"/>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655320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1" name="Group 10"/>
          <p:cNvGrpSpPr/>
          <p:nvPr/>
        </p:nvGrpSpPr>
        <p:grpSpPr>
          <a:xfrm>
            <a:off x="4433942" y="3035299"/>
            <a:ext cx="658758" cy="1174751"/>
            <a:chOff x="5495980" y="2969075"/>
            <a:chExt cx="658758" cy="1174750"/>
          </a:xfrm>
        </p:grpSpPr>
        <p:cxnSp>
          <p:nvCxnSpPr>
            <p:cNvPr id="12" name="Straight Arrow Connector 11"/>
            <p:cNvCxnSpPr/>
            <p:nvPr/>
          </p:nvCxnSpPr>
          <p:spPr bwMode="auto">
            <a:xfrm flipV="1">
              <a:off x="5495980" y="3419925"/>
              <a:ext cx="0" cy="7239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3" name="Object 6"/>
            <p:cNvGraphicFramePr>
              <a:graphicFrameLocks noChangeAspect="1"/>
            </p:cNvGraphicFramePr>
            <p:nvPr>
              <p:extLst>
                <p:ext uri="{D42A27DB-BD31-4B8C-83A1-F6EECF244321}">
                  <p14:modId xmlns:p14="http://schemas.microsoft.com/office/powerpoint/2010/main" val="3645430291"/>
                </p:ext>
              </p:extLst>
            </p:nvPr>
          </p:nvGraphicFramePr>
          <p:xfrm>
            <a:off x="5634038" y="2969075"/>
            <a:ext cx="520700" cy="527050"/>
          </p:xfrm>
          <a:graphic>
            <a:graphicData uri="http://schemas.openxmlformats.org/presentationml/2006/ole">
              <mc:AlternateContent xmlns:mc="http://schemas.openxmlformats.org/markup-compatibility/2006">
                <mc:Choice xmlns:v="urn:schemas-microsoft-com:vml" Requires="v">
                  <p:oleObj spid="_x0000_s97458" name="Equation" r:id="rId4" imgW="190440" imgH="203040" progId="Equation.DSMT4">
                    <p:embed/>
                  </p:oleObj>
                </mc:Choice>
                <mc:Fallback>
                  <p:oleObj name="Equation" r:id="rId4" imgW="190440" imgH="203040" progId="Equation.DSMT4">
                    <p:embed/>
                    <p:pic>
                      <p:nvPicPr>
                        <p:cNvPr id="0" name=""/>
                        <p:cNvPicPr>
                          <a:picLocks noChangeAspect="1" noChangeArrowheads="1"/>
                        </p:cNvPicPr>
                        <p:nvPr/>
                      </p:nvPicPr>
                      <p:blipFill>
                        <a:blip r:embed="rId5"/>
                        <a:srcRect/>
                        <a:stretch>
                          <a:fillRect/>
                        </a:stretch>
                      </p:blipFill>
                      <p:spPr bwMode="auto">
                        <a:xfrm>
                          <a:off x="5634038" y="2969075"/>
                          <a:ext cx="520700" cy="527050"/>
                        </a:xfrm>
                        <a:prstGeom prst="rect">
                          <a:avLst/>
                        </a:prstGeom>
                        <a:noFill/>
                        <a:extLst/>
                      </p:spPr>
                    </p:pic>
                  </p:oleObj>
                </mc:Fallback>
              </mc:AlternateContent>
            </a:graphicData>
          </a:graphic>
        </p:graphicFrame>
      </p:grpSp>
    </p:spTree>
    <p:extLst>
      <p:ext uri="{BB962C8B-B14F-4D97-AF65-F5344CB8AC3E}">
        <p14:creationId xmlns:p14="http://schemas.microsoft.com/office/powerpoint/2010/main" val="234214137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a:solidFill>
            <a:schemeClr val="bg1"/>
          </a:solidFill>
          <a:ln>
            <a:noFill/>
          </a:ln>
        </p:spPr>
        <p:txBody>
          <a:bodyPr/>
          <a:lstStyle/>
          <a:p>
            <a:r>
              <a:rPr lang="en-US" dirty="0"/>
              <a:t>Wave Slope Statistics</a:t>
            </a:r>
            <a:endParaRPr lang="he-IL" dirty="0"/>
          </a:p>
        </p:txBody>
      </p:sp>
      <p:sp>
        <p:nvSpPr>
          <p:cNvPr id="3" name="Slide Number Placeholder 2"/>
          <p:cNvSpPr>
            <a:spLocks noGrp="1"/>
          </p:cNvSpPr>
          <p:nvPr>
            <p:ph type="sldNum" sz="quarter" idx="12"/>
          </p:nvPr>
        </p:nvSpPr>
        <p:spPr>
          <a:solidFill>
            <a:schemeClr val="bg1"/>
          </a:solidFill>
          <a:ln>
            <a:noFill/>
          </a:ln>
        </p:spPr>
        <p:txBody>
          <a:bodyPr/>
          <a:lstStyle/>
          <a:p>
            <a:fld id="{9DD5D5BB-61F6-4733-BC79-7FD96CE4273D}" type="slidenum">
              <a:rPr lang="en-US" smtClean="0">
                <a:solidFill>
                  <a:prstClr val="black">
                    <a:tint val="75000"/>
                  </a:prstClr>
                </a:solidFill>
              </a:rPr>
              <a:pPr/>
              <a:t>19</a:t>
            </a:fld>
            <a:endParaRPr lang="en-US">
              <a:solidFill>
                <a:prstClr val="black">
                  <a:tint val="75000"/>
                </a:prstClr>
              </a:solidFill>
            </a:endParaRPr>
          </a:p>
        </p:txBody>
      </p:sp>
      <p:sp>
        <p:nvSpPr>
          <p:cNvPr id="4" name="Freeform 3"/>
          <p:cNvSpPr/>
          <p:nvPr/>
        </p:nvSpPr>
        <p:spPr>
          <a:xfrm>
            <a:off x="1676400" y="3957742"/>
            <a:ext cx="5867400" cy="2366858"/>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655320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8" name="Group 7"/>
          <p:cNvGrpSpPr/>
          <p:nvPr/>
        </p:nvGrpSpPr>
        <p:grpSpPr>
          <a:xfrm>
            <a:off x="4433942" y="2940049"/>
            <a:ext cx="658758" cy="1174752"/>
            <a:chOff x="5495980" y="2969075"/>
            <a:chExt cx="658758" cy="1174751"/>
          </a:xfrm>
        </p:grpSpPr>
        <p:cxnSp>
          <p:nvCxnSpPr>
            <p:cNvPr id="9" name="Straight Arrow Connector 8"/>
            <p:cNvCxnSpPr/>
            <p:nvPr/>
          </p:nvCxnSpPr>
          <p:spPr bwMode="auto">
            <a:xfrm flipV="1">
              <a:off x="5495980" y="3458026"/>
              <a:ext cx="290458" cy="6858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0" name="Object 6"/>
            <p:cNvGraphicFramePr>
              <a:graphicFrameLocks noChangeAspect="1"/>
            </p:cNvGraphicFramePr>
            <p:nvPr>
              <p:extLst>
                <p:ext uri="{D42A27DB-BD31-4B8C-83A1-F6EECF244321}">
                  <p14:modId xmlns:p14="http://schemas.microsoft.com/office/powerpoint/2010/main" val="3645430291"/>
                </p:ext>
              </p:extLst>
            </p:nvPr>
          </p:nvGraphicFramePr>
          <p:xfrm>
            <a:off x="5634038" y="2969075"/>
            <a:ext cx="520700" cy="527050"/>
          </p:xfrm>
          <a:graphic>
            <a:graphicData uri="http://schemas.openxmlformats.org/presentationml/2006/ole">
              <mc:AlternateContent xmlns:mc="http://schemas.openxmlformats.org/markup-compatibility/2006">
                <mc:Choice xmlns:v="urn:schemas-microsoft-com:vml" Requires="v">
                  <p:oleObj spid="_x0000_s98482" name="Equation" r:id="rId4" imgW="190440" imgH="203040" progId="Equation.DSMT4">
                    <p:embed/>
                  </p:oleObj>
                </mc:Choice>
                <mc:Fallback>
                  <p:oleObj name="Equation" r:id="rId4" imgW="190440" imgH="203040" progId="Equation.DSMT4">
                    <p:embed/>
                    <p:pic>
                      <p:nvPicPr>
                        <p:cNvPr id="0" name=""/>
                        <p:cNvPicPr>
                          <a:picLocks noChangeAspect="1" noChangeArrowheads="1"/>
                        </p:cNvPicPr>
                        <p:nvPr/>
                      </p:nvPicPr>
                      <p:blipFill>
                        <a:blip r:embed="rId5"/>
                        <a:srcRect/>
                        <a:stretch>
                          <a:fillRect/>
                        </a:stretch>
                      </p:blipFill>
                      <p:spPr bwMode="auto">
                        <a:xfrm>
                          <a:off x="5634038" y="2969075"/>
                          <a:ext cx="520700" cy="527050"/>
                        </a:xfrm>
                        <a:prstGeom prst="rect">
                          <a:avLst/>
                        </a:prstGeom>
                        <a:noFill/>
                        <a:extLst/>
                      </p:spPr>
                    </p:pic>
                  </p:oleObj>
                </mc:Fallback>
              </mc:AlternateContent>
            </a:graphicData>
          </a:graphic>
        </p:graphicFrame>
      </p:grpSp>
    </p:spTree>
    <p:extLst>
      <p:ext uri="{BB962C8B-B14F-4D97-AF65-F5344CB8AC3E}">
        <p14:creationId xmlns:p14="http://schemas.microsoft.com/office/powerpoint/2010/main" val="194706514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0" y="0"/>
            <a:ext cx="2057400" cy="365125"/>
          </a:xfrm>
        </p:spPr>
        <p:txBody>
          <a:bodyPr/>
          <a:lstStyle/>
          <a:p>
            <a:pPr algn="l"/>
            <a:fld id="{53D0199E-512A-442E-9093-5F151ECD356C}" type="slidenum">
              <a:rPr lang="de-CH" smtClean="0">
                <a:solidFill>
                  <a:prstClr val="white"/>
                </a:solidFill>
              </a:rPr>
              <a:pPr algn="l"/>
              <a:t>2</a:t>
            </a:fld>
            <a:endParaRPr lang="de-CH" dirty="0">
              <a:solidFill>
                <a:prstClr val="white"/>
              </a:solidFill>
            </a:endParaRPr>
          </a:p>
        </p:txBody>
      </p:sp>
      <p:grpSp>
        <p:nvGrpSpPr>
          <p:cNvPr id="2" name="Group 1"/>
          <p:cNvGrpSpPr/>
          <p:nvPr/>
        </p:nvGrpSpPr>
        <p:grpSpPr>
          <a:xfrm>
            <a:off x="0" y="0"/>
            <a:ext cx="9296400" cy="6934200"/>
            <a:chOff x="5032257" y="3505199"/>
            <a:chExt cx="4016242" cy="3348310"/>
          </a:xfrm>
        </p:grpSpPr>
        <p:pic>
          <p:nvPicPr>
            <p:cNvPr id="206859" name="Picture 11" descr="C:\Users\mDesktop\AppData\Local\Microsoft\Windows\Temporary Internet Files\Content.IE5\HN6KIP5K\MP900422987[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Effect>
                        <a14:brightnessContrast bright="44000"/>
                      </a14:imgEffect>
                    </a14:imgLayer>
                  </a14:imgProps>
                </a:ext>
                <a:ext uri="{28A0092B-C50C-407E-A947-70E740481C1C}">
                  <a14:useLocalDpi xmlns:a14="http://schemas.microsoft.com/office/drawing/2010/main" val="0"/>
                </a:ext>
              </a:extLst>
            </a:blip>
            <a:srcRect b="50000"/>
            <a:stretch/>
          </p:blipFill>
          <p:spPr bwMode="auto">
            <a:xfrm>
              <a:off x="5032257" y="3505199"/>
              <a:ext cx="3964597" cy="12954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032258" y="4572000"/>
              <a:ext cx="3976235" cy="2256243"/>
            </a:xfrm>
            <a:custGeom>
              <a:avLst/>
              <a:gdLst>
                <a:gd name="connsiteX0" fmla="*/ 0 w 3903093"/>
                <a:gd name="connsiteY0" fmla="*/ 0 h 1919913"/>
                <a:gd name="connsiteX1" fmla="*/ 3903093 w 3903093"/>
                <a:gd name="connsiteY1" fmla="*/ 0 h 1919913"/>
                <a:gd name="connsiteX2" fmla="*/ 3903093 w 3903093"/>
                <a:gd name="connsiteY2" fmla="*/ 1919913 h 1919913"/>
                <a:gd name="connsiteX3" fmla="*/ 0 w 3903093"/>
                <a:gd name="connsiteY3" fmla="*/ 1919913 h 1919913"/>
                <a:gd name="connsiteX4" fmla="*/ 0 w 3903093"/>
                <a:gd name="connsiteY4" fmla="*/ 0 h 1919913"/>
                <a:gd name="connsiteX0" fmla="*/ 0 w 3903093"/>
                <a:gd name="connsiteY0" fmla="*/ 0 h 1919913"/>
                <a:gd name="connsiteX1" fmla="*/ 466210 w 3903093"/>
                <a:gd name="connsiteY1" fmla="*/ 73572 h 1919913"/>
                <a:gd name="connsiteX2" fmla="*/ 3903093 w 3903093"/>
                <a:gd name="connsiteY2" fmla="*/ 0 h 1919913"/>
                <a:gd name="connsiteX3" fmla="*/ 3903093 w 3903093"/>
                <a:gd name="connsiteY3" fmla="*/ 1919913 h 1919913"/>
                <a:gd name="connsiteX4" fmla="*/ 0 w 3903093"/>
                <a:gd name="connsiteY4" fmla="*/ 1919913 h 1919913"/>
                <a:gd name="connsiteX5" fmla="*/ 0 w 3903093"/>
                <a:gd name="connsiteY5" fmla="*/ 0 h 1919913"/>
                <a:gd name="connsiteX0" fmla="*/ 0 w 3903093"/>
                <a:gd name="connsiteY0" fmla="*/ 21021 h 1940934"/>
                <a:gd name="connsiteX1" fmla="*/ 466210 w 3903093"/>
                <a:gd name="connsiteY1" fmla="*/ 94593 h 1940934"/>
                <a:gd name="connsiteX2" fmla="*/ 749990 w 3903093"/>
                <a:gd name="connsiteY2" fmla="*/ 0 h 1940934"/>
                <a:gd name="connsiteX3" fmla="*/ 3903093 w 3903093"/>
                <a:gd name="connsiteY3" fmla="*/ 21021 h 1940934"/>
                <a:gd name="connsiteX4" fmla="*/ 3903093 w 3903093"/>
                <a:gd name="connsiteY4" fmla="*/ 1940934 h 1940934"/>
                <a:gd name="connsiteX5" fmla="*/ 0 w 3903093"/>
                <a:gd name="connsiteY5" fmla="*/ 1940934 h 1940934"/>
                <a:gd name="connsiteX6" fmla="*/ 0 w 3903093"/>
                <a:gd name="connsiteY6" fmla="*/ 21021 h 1940934"/>
                <a:gd name="connsiteX0" fmla="*/ 0 w 3903093"/>
                <a:gd name="connsiteY0" fmla="*/ 21021 h 1940934"/>
                <a:gd name="connsiteX1" fmla="*/ 466210 w 3903093"/>
                <a:gd name="connsiteY1" fmla="*/ 94593 h 1940934"/>
                <a:gd name="connsiteX2" fmla="*/ 749990 w 3903093"/>
                <a:gd name="connsiteY2" fmla="*/ 0 h 1940934"/>
                <a:gd name="connsiteX3" fmla="*/ 991727 w 3903093"/>
                <a:gd name="connsiteY3" fmla="*/ 42042 h 1940934"/>
                <a:gd name="connsiteX4" fmla="*/ 3903093 w 3903093"/>
                <a:gd name="connsiteY4" fmla="*/ 21021 h 1940934"/>
                <a:gd name="connsiteX5" fmla="*/ 3903093 w 3903093"/>
                <a:gd name="connsiteY5" fmla="*/ 1940934 h 1940934"/>
                <a:gd name="connsiteX6" fmla="*/ 0 w 3903093"/>
                <a:gd name="connsiteY6" fmla="*/ 1940934 h 1940934"/>
                <a:gd name="connsiteX7" fmla="*/ 0 w 3903093"/>
                <a:gd name="connsiteY7" fmla="*/ 21021 h 1940934"/>
                <a:gd name="connsiteX0" fmla="*/ 0 w 3903093"/>
                <a:gd name="connsiteY0" fmla="*/ 21021 h 1940934"/>
                <a:gd name="connsiteX1" fmla="*/ 466210 w 3903093"/>
                <a:gd name="connsiteY1" fmla="*/ 94593 h 1940934"/>
                <a:gd name="connsiteX2" fmla="*/ 749990 w 3903093"/>
                <a:gd name="connsiteY2" fmla="*/ 0 h 1940934"/>
                <a:gd name="connsiteX3" fmla="*/ 991727 w 3903093"/>
                <a:gd name="connsiteY3" fmla="*/ 42042 h 1940934"/>
                <a:gd name="connsiteX4" fmla="*/ 1201934 w 3903093"/>
                <a:gd name="connsiteY4" fmla="*/ 0 h 1940934"/>
                <a:gd name="connsiteX5" fmla="*/ 3903093 w 3903093"/>
                <a:gd name="connsiteY5" fmla="*/ 21021 h 1940934"/>
                <a:gd name="connsiteX6" fmla="*/ 3903093 w 3903093"/>
                <a:gd name="connsiteY6" fmla="*/ 1940934 h 1940934"/>
                <a:gd name="connsiteX7" fmla="*/ 0 w 3903093"/>
                <a:gd name="connsiteY7" fmla="*/ 1940934 h 1940934"/>
                <a:gd name="connsiteX8" fmla="*/ 0 w 3903093"/>
                <a:gd name="connsiteY8" fmla="*/ 21021 h 1940934"/>
                <a:gd name="connsiteX0" fmla="*/ 0 w 3903093"/>
                <a:gd name="connsiteY0" fmla="*/ 21246 h 1941159"/>
                <a:gd name="connsiteX1" fmla="*/ 466210 w 3903093"/>
                <a:gd name="connsiteY1" fmla="*/ 94818 h 1941159"/>
                <a:gd name="connsiteX2" fmla="*/ 749990 w 3903093"/>
                <a:gd name="connsiteY2" fmla="*/ 225 h 1941159"/>
                <a:gd name="connsiteX3" fmla="*/ 991727 w 3903093"/>
                <a:gd name="connsiteY3" fmla="*/ 42267 h 1941159"/>
                <a:gd name="connsiteX4" fmla="*/ 1201934 w 3903093"/>
                <a:gd name="connsiteY4" fmla="*/ 225 h 1941159"/>
                <a:gd name="connsiteX5" fmla="*/ 1464693 w 3903093"/>
                <a:gd name="connsiteY5" fmla="*/ 31756 h 1941159"/>
                <a:gd name="connsiteX6" fmla="*/ 3903093 w 3903093"/>
                <a:gd name="connsiteY6" fmla="*/ 21246 h 1941159"/>
                <a:gd name="connsiteX7" fmla="*/ 3903093 w 3903093"/>
                <a:gd name="connsiteY7" fmla="*/ 1941159 h 1941159"/>
                <a:gd name="connsiteX8" fmla="*/ 0 w 3903093"/>
                <a:gd name="connsiteY8" fmla="*/ 1941159 h 1941159"/>
                <a:gd name="connsiteX9" fmla="*/ 0 w 3903093"/>
                <a:gd name="connsiteY9" fmla="*/ 21246 h 1941159"/>
                <a:gd name="connsiteX0" fmla="*/ 0 w 3903093"/>
                <a:gd name="connsiteY0" fmla="*/ 31530 h 1951443"/>
                <a:gd name="connsiteX1" fmla="*/ 466210 w 3903093"/>
                <a:gd name="connsiteY1" fmla="*/ 105102 h 1951443"/>
                <a:gd name="connsiteX2" fmla="*/ 749990 w 3903093"/>
                <a:gd name="connsiteY2" fmla="*/ 10509 h 1951443"/>
                <a:gd name="connsiteX3" fmla="*/ 991727 w 3903093"/>
                <a:gd name="connsiteY3" fmla="*/ 52551 h 1951443"/>
                <a:gd name="connsiteX4" fmla="*/ 1201934 w 3903093"/>
                <a:gd name="connsiteY4" fmla="*/ 10509 h 1951443"/>
                <a:gd name="connsiteX5" fmla="*/ 1464693 w 3903093"/>
                <a:gd name="connsiteY5" fmla="*/ 42040 h 1951443"/>
                <a:gd name="connsiteX6" fmla="*/ 1737962 w 3903093"/>
                <a:gd name="connsiteY6" fmla="*/ 0 h 1951443"/>
                <a:gd name="connsiteX7" fmla="*/ 3903093 w 3903093"/>
                <a:gd name="connsiteY7" fmla="*/ 31530 h 1951443"/>
                <a:gd name="connsiteX8" fmla="*/ 3903093 w 3903093"/>
                <a:gd name="connsiteY8" fmla="*/ 1951443 h 1951443"/>
                <a:gd name="connsiteX9" fmla="*/ 0 w 3903093"/>
                <a:gd name="connsiteY9" fmla="*/ 1951443 h 1951443"/>
                <a:gd name="connsiteX10" fmla="*/ 0 w 3903093"/>
                <a:gd name="connsiteY10" fmla="*/ 31530 h 1951443"/>
                <a:gd name="connsiteX0" fmla="*/ 0 w 3903093"/>
                <a:gd name="connsiteY0" fmla="*/ 31530 h 1951443"/>
                <a:gd name="connsiteX1" fmla="*/ 466210 w 3903093"/>
                <a:gd name="connsiteY1" fmla="*/ 105102 h 1951443"/>
                <a:gd name="connsiteX2" fmla="*/ 749990 w 3903093"/>
                <a:gd name="connsiteY2" fmla="*/ 10509 h 1951443"/>
                <a:gd name="connsiteX3" fmla="*/ 991727 w 3903093"/>
                <a:gd name="connsiteY3" fmla="*/ 52551 h 1951443"/>
                <a:gd name="connsiteX4" fmla="*/ 1201934 w 3903093"/>
                <a:gd name="connsiteY4" fmla="*/ 10509 h 1951443"/>
                <a:gd name="connsiteX5" fmla="*/ 1464693 w 3903093"/>
                <a:gd name="connsiteY5" fmla="*/ 42040 h 1951443"/>
                <a:gd name="connsiteX6" fmla="*/ 1737962 w 3903093"/>
                <a:gd name="connsiteY6" fmla="*/ 0 h 1951443"/>
                <a:gd name="connsiteX7" fmla="*/ 2105824 w 3903093"/>
                <a:gd name="connsiteY7" fmla="*/ 42041 h 1951443"/>
                <a:gd name="connsiteX8" fmla="*/ 3903093 w 3903093"/>
                <a:gd name="connsiteY8" fmla="*/ 31530 h 1951443"/>
                <a:gd name="connsiteX9" fmla="*/ 3903093 w 3903093"/>
                <a:gd name="connsiteY9" fmla="*/ 1951443 h 1951443"/>
                <a:gd name="connsiteX10" fmla="*/ 0 w 3903093"/>
                <a:gd name="connsiteY10" fmla="*/ 1951443 h 1951443"/>
                <a:gd name="connsiteX11" fmla="*/ 0 w 3903093"/>
                <a:gd name="connsiteY11" fmla="*/ 31530 h 1951443"/>
                <a:gd name="connsiteX0" fmla="*/ 0 w 3903093"/>
                <a:gd name="connsiteY0" fmla="*/ 52551 h 1972464"/>
                <a:gd name="connsiteX1" fmla="*/ 466210 w 3903093"/>
                <a:gd name="connsiteY1" fmla="*/ 126123 h 1972464"/>
                <a:gd name="connsiteX2" fmla="*/ 749990 w 3903093"/>
                <a:gd name="connsiteY2" fmla="*/ 31530 h 1972464"/>
                <a:gd name="connsiteX3" fmla="*/ 991727 w 3903093"/>
                <a:gd name="connsiteY3" fmla="*/ 73572 h 1972464"/>
                <a:gd name="connsiteX4" fmla="*/ 1201934 w 3903093"/>
                <a:gd name="connsiteY4" fmla="*/ 31530 h 1972464"/>
                <a:gd name="connsiteX5" fmla="*/ 1464693 w 3903093"/>
                <a:gd name="connsiteY5" fmla="*/ 63061 h 1972464"/>
                <a:gd name="connsiteX6" fmla="*/ 1737962 w 3903093"/>
                <a:gd name="connsiteY6" fmla="*/ 21021 h 1972464"/>
                <a:gd name="connsiteX7" fmla="*/ 2105824 w 3903093"/>
                <a:gd name="connsiteY7" fmla="*/ 63062 h 1972464"/>
                <a:gd name="connsiteX8" fmla="*/ 2295010 w 3903093"/>
                <a:gd name="connsiteY8" fmla="*/ 0 h 1972464"/>
                <a:gd name="connsiteX9" fmla="*/ 3903093 w 3903093"/>
                <a:gd name="connsiteY9" fmla="*/ 52551 h 1972464"/>
                <a:gd name="connsiteX10" fmla="*/ 3903093 w 3903093"/>
                <a:gd name="connsiteY10" fmla="*/ 1972464 h 1972464"/>
                <a:gd name="connsiteX11" fmla="*/ 0 w 3903093"/>
                <a:gd name="connsiteY11" fmla="*/ 1972464 h 1972464"/>
                <a:gd name="connsiteX12" fmla="*/ 0 w 3903093"/>
                <a:gd name="connsiteY12" fmla="*/ 52551 h 1972464"/>
                <a:gd name="connsiteX0" fmla="*/ 0 w 3903093"/>
                <a:gd name="connsiteY0" fmla="*/ 52551 h 1972464"/>
                <a:gd name="connsiteX1" fmla="*/ 466210 w 3903093"/>
                <a:gd name="connsiteY1" fmla="*/ 126123 h 1972464"/>
                <a:gd name="connsiteX2" fmla="*/ 749990 w 3903093"/>
                <a:gd name="connsiteY2" fmla="*/ 31530 h 1972464"/>
                <a:gd name="connsiteX3" fmla="*/ 991727 w 3903093"/>
                <a:gd name="connsiteY3" fmla="*/ 73572 h 1972464"/>
                <a:gd name="connsiteX4" fmla="*/ 1201934 w 3903093"/>
                <a:gd name="connsiteY4" fmla="*/ 31530 h 1972464"/>
                <a:gd name="connsiteX5" fmla="*/ 1464693 w 3903093"/>
                <a:gd name="connsiteY5" fmla="*/ 63061 h 1972464"/>
                <a:gd name="connsiteX6" fmla="*/ 1737962 w 3903093"/>
                <a:gd name="connsiteY6" fmla="*/ 21021 h 1972464"/>
                <a:gd name="connsiteX7" fmla="*/ 2105824 w 3903093"/>
                <a:gd name="connsiteY7" fmla="*/ 63062 h 1972464"/>
                <a:gd name="connsiteX8" fmla="*/ 2295010 w 3903093"/>
                <a:gd name="connsiteY8" fmla="*/ 0 h 1972464"/>
                <a:gd name="connsiteX9" fmla="*/ 2515728 w 3903093"/>
                <a:gd name="connsiteY9" fmla="*/ 52552 h 1972464"/>
                <a:gd name="connsiteX10" fmla="*/ 3903093 w 3903093"/>
                <a:gd name="connsiteY10" fmla="*/ 52551 h 1972464"/>
                <a:gd name="connsiteX11" fmla="*/ 3903093 w 3903093"/>
                <a:gd name="connsiteY11" fmla="*/ 1972464 h 1972464"/>
                <a:gd name="connsiteX12" fmla="*/ 0 w 3903093"/>
                <a:gd name="connsiteY12" fmla="*/ 1972464 h 1972464"/>
                <a:gd name="connsiteX13" fmla="*/ 0 w 3903093"/>
                <a:gd name="connsiteY13" fmla="*/ 52551 h 1972464"/>
                <a:gd name="connsiteX0" fmla="*/ 0 w 3903093"/>
                <a:gd name="connsiteY0" fmla="*/ 52551 h 1972464"/>
                <a:gd name="connsiteX1" fmla="*/ 466210 w 3903093"/>
                <a:gd name="connsiteY1" fmla="*/ 126123 h 1972464"/>
                <a:gd name="connsiteX2" fmla="*/ 749990 w 3903093"/>
                <a:gd name="connsiteY2" fmla="*/ 31530 h 1972464"/>
                <a:gd name="connsiteX3" fmla="*/ 991727 w 3903093"/>
                <a:gd name="connsiteY3" fmla="*/ 73572 h 1972464"/>
                <a:gd name="connsiteX4" fmla="*/ 1201934 w 3903093"/>
                <a:gd name="connsiteY4" fmla="*/ 31530 h 1972464"/>
                <a:gd name="connsiteX5" fmla="*/ 1464693 w 3903093"/>
                <a:gd name="connsiteY5" fmla="*/ 63061 h 1972464"/>
                <a:gd name="connsiteX6" fmla="*/ 1737962 w 3903093"/>
                <a:gd name="connsiteY6" fmla="*/ 21021 h 1972464"/>
                <a:gd name="connsiteX7" fmla="*/ 2105824 w 3903093"/>
                <a:gd name="connsiteY7" fmla="*/ 63062 h 1972464"/>
                <a:gd name="connsiteX8" fmla="*/ 2295010 w 3903093"/>
                <a:gd name="connsiteY8" fmla="*/ 0 h 1972464"/>
                <a:gd name="connsiteX9" fmla="*/ 2515728 w 3903093"/>
                <a:gd name="connsiteY9" fmla="*/ 52552 h 1972464"/>
                <a:gd name="connsiteX10" fmla="*/ 2683893 w 3903093"/>
                <a:gd name="connsiteY10" fmla="*/ 42042 h 1972464"/>
                <a:gd name="connsiteX11" fmla="*/ 3903093 w 3903093"/>
                <a:gd name="connsiteY11" fmla="*/ 52551 h 1972464"/>
                <a:gd name="connsiteX12" fmla="*/ 3903093 w 3903093"/>
                <a:gd name="connsiteY12" fmla="*/ 1972464 h 1972464"/>
                <a:gd name="connsiteX13" fmla="*/ 0 w 3903093"/>
                <a:gd name="connsiteY13" fmla="*/ 1972464 h 1972464"/>
                <a:gd name="connsiteX14" fmla="*/ 0 w 3903093"/>
                <a:gd name="connsiteY14" fmla="*/ 52551 h 1972464"/>
                <a:gd name="connsiteX0" fmla="*/ 0 w 3903093"/>
                <a:gd name="connsiteY0" fmla="*/ 63061 h 1982974"/>
                <a:gd name="connsiteX1" fmla="*/ 466210 w 3903093"/>
                <a:gd name="connsiteY1" fmla="*/ 136633 h 1982974"/>
                <a:gd name="connsiteX2" fmla="*/ 749990 w 3903093"/>
                <a:gd name="connsiteY2" fmla="*/ 42040 h 1982974"/>
                <a:gd name="connsiteX3" fmla="*/ 991727 w 3903093"/>
                <a:gd name="connsiteY3" fmla="*/ 84082 h 1982974"/>
                <a:gd name="connsiteX4" fmla="*/ 1201934 w 3903093"/>
                <a:gd name="connsiteY4" fmla="*/ 42040 h 1982974"/>
                <a:gd name="connsiteX5" fmla="*/ 1464693 w 3903093"/>
                <a:gd name="connsiteY5" fmla="*/ 73571 h 1982974"/>
                <a:gd name="connsiteX6" fmla="*/ 1737962 w 3903093"/>
                <a:gd name="connsiteY6" fmla="*/ 31531 h 1982974"/>
                <a:gd name="connsiteX7" fmla="*/ 2105824 w 3903093"/>
                <a:gd name="connsiteY7" fmla="*/ 73572 h 1982974"/>
                <a:gd name="connsiteX8" fmla="*/ 2295010 w 3903093"/>
                <a:gd name="connsiteY8" fmla="*/ 10510 h 1982974"/>
                <a:gd name="connsiteX9" fmla="*/ 2515728 w 3903093"/>
                <a:gd name="connsiteY9" fmla="*/ 63062 h 1982974"/>
                <a:gd name="connsiteX10" fmla="*/ 2683893 w 3903093"/>
                <a:gd name="connsiteY10" fmla="*/ 52552 h 1982974"/>
                <a:gd name="connsiteX11" fmla="*/ 2799507 w 3903093"/>
                <a:gd name="connsiteY11" fmla="*/ 0 h 1982974"/>
                <a:gd name="connsiteX12" fmla="*/ 3903093 w 3903093"/>
                <a:gd name="connsiteY12" fmla="*/ 63061 h 1982974"/>
                <a:gd name="connsiteX13" fmla="*/ 3903093 w 3903093"/>
                <a:gd name="connsiteY13" fmla="*/ 1982974 h 1982974"/>
                <a:gd name="connsiteX14" fmla="*/ 0 w 3903093"/>
                <a:gd name="connsiteY14" fmla="*/ 1982974 h 1982974"/>
                <a:gd name="connsiteX15" fmla="*/ 0 w 3903093"/>
                <a:gd name="connsiteY15" fmla="*/ 63061 h 1982974"/>
                <a:gd name="connsiteX0" fmla="*/ 0 w 3903093"/>
                <a:gd name="connsiteY0" fmla="*/ 63061 h 1982974"/>
                <a:gd name="connsiteX1" fmla="*/ 466210 w 3903093"/>
                <a:gd name="connsiteY1" fmla="*/ 136633 h 1982974"/>
                <a:gd name="connsiteX2" fmla="*/ 749990 w 3903093"/>
                <a:gd name="connsiteY2" fmla="*/ 42040 h 1982974"/>
                <a:gd name="connsiteX3" fmla="*/ 991727 w 3903093"/>
                <a:gd name="connsiteY3" fmla="*/ 84082 h 1982974"/>
                <a:gd name="connsiteX4" fmla="*/ 1201934 w 3903093"/>
                <a:gd name="connsiteY4" fmla="*/ 42040 h 1982974"/>
                <a:gd name="connsiteX5" fmla="*/ 1464693 w 3903093"/>
                <a:gd name="connsiteY5" fmla="*/ 73571 h 1982974"/>
                <a:gd name="connsiteX6" fmla="*/ 1737962 w 3903093"/>
                <a:gd name="connsiteY6" fmla="*/ 31531 h 1982974"/>
                <a:gd name="connsiteX7" fmla="*/ 2105824 w 3903093"/>
                <a:gd name="connsiteY7" fmla="*/ 73572 h 1982974"/>
                <a:gd name="connsiteX8" fmla="*/ 2295010 w 3903093"/>
                <a:gd name="connsiteY8" fmla="*/ 10510 h 1982974"/>
                <a:gd name="connsiteX9" fmla="*/ 2515728 w 3903093"/>
                <a:gd name="connsiteY9" fmla="*/ 63062 h 1982974"/>
                <a:gd name="connsiteX10" fmla="*/ 2683893 w 3903093"/>
                <a:gd name="connsiteY10" fmla="*/ 52552 h 1982974"/>
                <a:gd name="connsiteX11" fmla="*/ 2799507 w 3903093"/>
                <a:gd name="connsiteY11" fmla="*/ 0 h 1982974"/>
                <a:gd name="connsiteX12" fmla="*/ 2988693 w 3903093"/>
                <a:gd name="connsiteY12" fmla="*/ 42041 h 1982974"/>
                <a:gd name="connsiteX13" fmla="*/ 3903093 w 3903093"/>
                <a:gd name="connsiteY13" fmla="*/ 63061 h 1982974"/>
                <a:gd name="connsiteX14" fmla="*/ 3903093 w 3903093"/>
                <a:gd name="connsiteY14" fmla="*/ 1982974 h 1982974"/>
                <a:gd name="connsiteX15" fmla="*/ 0 w 3903093"/>
                <a:gd name="connsiteY15" fmla="*/ 1982974 h 1982974"/>
                <a:gd name="connsiteX16" fmla="*/ 0 w 3903093"/>
                <a:gd name="connsiteY16" fmla="*/ 63061 h 1982974"/>
                <a:gd name="connsiteX0" fmla="*/ 0 w 3903093"/>
                <a:gd name="connsiteY0" fmla="*/ 63061 h 1982974"/>
                <a:gd name="connsiteX1" fmla="*/ 466210 w 3903093"/>
                <a:gd name="connsiteY1" fmla="*/ 136633 h 1982974"/>
                <a:gd name="connsiteX2" fmla="*/ 749990 w 3903093"/>
                <a:gd name="connsiteY2" fmla="*/ 42040 h 1982974"/>
                <a:gd name="connsiteX3" fmla="*/ 991727 w 3903093"/>
                <a:gd name="connsiteY3" fmla="*/ 84082 h 1982974"/>
                <a:gd name="connsiteX4" fmla="*/ 1201934 w 3903093"/>
                <a:gd name="connsiteY4" fmla="*/ 42040 h 1982974"/>
                <a:gd name="connsiteX5" fmla="*/ 1464693 w 3903093"/>
                <a:gd name="connsiteY5" fmla="*/ 73571 h 1982974"/>
                <a:gd name="connsiteX6" fmla="*/ 1737962 w 3903093"/>
                <a:gd name="connsiteY6" fmla="*/ 31531 h 1982974"/>
                <a:gd name="connsiteX7" fmla="*/ 2105824 w 3903093"/>
                <a:gd name="connsiteY7" fmla="*/ 73572 h 1982974"/>
                <a:gd name="connsiteX8" fmla="*/ 2295010 w 3903093"/>
                <a:gd name="connsiteY8" fmla="*/ 10510 h 1982974"/>
                <a:gd name="connsiteX9" fmla="*/ 2515728 w 3903093"/>
                <a:gd name="connsiteY9" fmla="*/ 63062 h 1982974"/>
                <a:gd name="connsiteX10" fmla="*/ 2683893 w 3903093"/>
                <a:gd name="connsiteY10" fmla="*/ 52552 h 1982974"/>
                <a:gd name="connsiteX11" fmla="*/ 2799507 w 3903093"/>
                <a:gd name="connsiteY11" fmla="*/ 0 h 1982974"/>
                <a:gd name="connsiteX12" fmla="*/ 2988693 w 3903093"/>
                <a:gd name="connsiteY12" fmla="*/ 42041 h 1982974"/>
                <a:gd name="connsiteX13" fmla="*/ 3240941 w 3903093"/>
                <a:gd name="connsiteY13" fmla="*/ 52552 h 1982974"/>
                <a:gd name="connsiteX14" fmla="*/ 3903093 w 3903093"/>
                <a:gd name="connsiteY14" fmla="*/ 63061 h 1982974"/>
                <a:gd name="connsiteX15" fmla="*/ 3903093 w 3903093"/>
                <a:gd name="connsiteY15" fmla="*/ 1982974 h 1982974"/>
                <a:gd name="connsiteX16" fmla="*/ 0 w 3903093"/>
                <a:gd name="connsiteY16" fmla="*/ 1982974 h 1982974"/>
                <a:gd name="connsiteX17" fmla="*/ 0 w 3903093"/>
                <a:gd name="connsiteY17" fmla="*/ 63061 h 1982974"/>
                <a:gd name="connsiteX0" fmla="*/ 0 w 3903093"/>
                <a:gd name="connsiteY0" fmla="*/ 63061 h 1982974"/>
                <a:gd name="connsiteX1" fmla="*/ 466210 w 3903093"/>
                <a:gd name="connsiteY1" fmla="*/ 136633 h 1982974"/>
                <a:gd name="connsiteX2" fmla="*/ 749990 w 3903093"/>
                <a:gd name="connsiteY2" fmla="*/ 42040 h 1982974"/>
                <a:gd name="connsiteX3" fmla="*/ 991727 w 3903093"/>
                <a:gd name="connsiteY3" fmla="*/ 84082 h 1982974"/>
                <a:gd name="connsiteX4" fmla="*/ 1201934 w 3903093"/>
                <a:gd name="connsiteY4" fmla="*/ 42040 h 1982974"/>
                <a:gd name="connsiteX5" fmla="*/ 1464693 w 3903093"/>
                <a:gd name="connsiteY5" fmla="*/ 73571 h 1982974"/>
                <a:gd name="connsiteX6" fmla="*/ 1737962 w 3903093"/>
                <a:gd name="connsiteY6" fmla="*/ 31531 h 1982974"/>
                <a:gd name="connsiteX7" fmla="*/ 2105824 w 3903093"/>
                <a:gd name="connsiteY7" fmla="*/ 73572 h 1982974"/>
                <a:gd name="connsiteX8" fmla="*/ 2295010 w 3903093"/>
                <a:gd name="connsiteY8" fmla="*/ 10510 h 1982974"/>
                <a:gd name="connsiteX9" fmla="*/ 2515728 w 3903093"/>
                <a:gd name="connsiteY9" fmla="*/ 63062 h 1982974"/>
                <a:gd name="connsiteX10" fmla="*/ 2683893 w 3903093"/>
                <a:gd name="connsiteY10" fmla="*/ 52552 h 1982974"/>
                <a:gd name="connsiteX11" fmla="*/ 2799507 w 3903093"/>
                <a:gd name="connsiteY11" fmla="*/ 0 h 1982974"/>
                <a:gd name="connsiteX12" fmla="*/ 2988693 w 3903093"/>
                <a:gd name="connsiteY12" fmla="*/ 42041 h 1982974"/>
                <a:gd name="connsiteX13" fmla="*/ 3240941 w 3903093"/>
                <a:gd name="connsiteY13" fmla="*/ 52552 h 1982974"/>
                <a:gd name="connsiteX14" fmla="*/ 3903093 w 3903093"/>
                <a:gd name="connsiteY14" fmla="*/ 63061 h 1982974"/>
                <a:gd name="connsiteX15" fmla="*/ 3903093 w 3903093"/>
                <a:gd name="connsiteY15" fmla="*/ 1982974 h 1982974"/>
                <a:gd name="connsiteX16" fmla="*/ 0 w 3903093"/>
                <a:gd name="connsiteY16" fmla="*/ 1982974 h 1982974"/>
                <a:gd name="connsiteX17" fmla="*/ 0 w 3903093"/>
                <a:gd name="connsiteY17" fmla="*/ 63061 h 1982974"/>
                <a:gd name="connsiteX0" fmla="*/ 0 w 3903093"/>
                <a:gd name="connsiteY0" fmla="*/ 152779 h 2072692"/>
                <a:gd name="connsiteX1" fmla="*/ 466210 w 3903093"/>
                <a:gd name="connsiteY1" fmla="*/ 226351 h 2072692"/>
                <a:gd name="connsiteX2" fmla="*/ 749990 w 3903093"/>
                <a:gd name="connsiteY2" fmla="*/ 131758 h 2072692"/>
                <a:gd name="connsiteX3" fmla="*/ 991727 w 3903093"/>
                <a:gd name="connsiteY3" fmla="*/ 173800 h 2072692"/>
                <a:gd name="connsiteX4" fmla="*/ 1201934 w 3903093"/>
                <a:gd name="connsiteY4" fmla="*/ 131758 h 2072692"/>
                <a:gd name="connsiteX5" fmla="*/ 1464693 w 3903093"/>
                <a:gd name="connsiteY5" fmla="*/ 163289 h 2072692"/>
                <a:gd name="connsiteX6" fmla="*/ 1737962 w 3903093"/>
                <a:gd name="connsiteY6" fmla="*/ 121249 h 2072692"/>
                <a:gd name="connsiteX7" fmla="*/ 2105824 w 3903093"/>
                <a:gd name="connsiteY7" fmla="*/ 163290 h 2072692"/>
                <a:gd name="connsiteX8" fmla="*/ 2295010 w 3903093"/>
                <a:gd name="connsiteY8" fmla="*/ 100228 h 2072692"/>
                <a:gd name="connsiteX9" fmla="*/ 2515728 w 3903093"/>
                <a:gd name="connsiteY9" fmla="*/ 152780 h 2072692"/>
                <a:gd name="connsiteX10" fmla="*/ 2683893 w 3903093"/>
                <a:gd name="connsiteY10" fmla="*/ 142270 h 2072692"/>
                <a:gd name="connsiteX11" fmla="*/ 2799507 w 3903093"/>
                <a:gd name="connsiteY11" fmla="*/ 89718 h 2072692"/>
                <a:gd name="connsiteX12" fmla="*/ 2988693 w 3903093"/>
                <a:gd name="connsiteY12" fmla="*/ 131759 h 2072692"/>
                <a:gd name="connsiteX13" fmla="*/ 3240941 w 3903093"/>
                <a:gd name="connsiteY13" fmla="*/ 142270 h 2072692"/>
                <a:gd name="connsiteX14" fmla="*/ 3598293 w 3903093"/>
                <a:gd name="connsiteY14" fmla="*/ 110739 h 2072692"/>
                <a:gd name="connsiteX15" fmla="*/ 3903093 w 3903093"/>
                <a:gd name="connsiteY15" fmla="*/ 152779 h 2072692"/>
                <a:gd name="connsiteX16" fmla="*/ 3903093 w 3903093"/>
                <a:gd name="connsiteY16" fmla="*/ 2072692 h 2072692"/>
                <a:gd name="connsiteX17" fmla="*/ 0 w 3903093"/>
                <a:gd name="connsiteY17" fmla="*/ 2072692 h 2072692"/>
                <a:gd name="connsiteX18" fmla="*/ 0 w 3903093"/>
                <a:gd name="connsiteY18" fmla="*/ 152779 h 207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3093" h="2072692">
                  <a:moveTo>
                    <a:pt x="0" y="152779"/>
                  </a:moveTo>
                  <a:cubicBezTo>
                    <a:pt x="102852" y="152779"/>
                    <a:pt x="363358" y="226351"/>
                    <a:pt x="466210" y="226351"/>
                  </a:cubicBezTo>
                  <a:cubicBezTo>
                    <a:pt x="536279" y="222848"/>
                    <a:pt x="679921" y="135261"/>
                    <a:pt x="749990" y="131758"/>
                  </a:cubicBezTo>
                  <a:cubicBezTo>
                    <a:pt x="795535" y="138765"/>
                    <a:pt x="946182" y="166793"/>
                    <a:pt x="991727" y="173800"/>
                  </a:cubicBezTo>
                  <a:cubicBezTo>
                    <a:pt x="1033769" y="173800"/>
                    <a:pt x="1159892" y="131758"/>
                    <a:pt x="1201934" y="131758"/>
                  </a:cubicBezTo>
                  <a:cubicBezTo>
                    <a:pt x="1257989" y="128255"/>
                    <a:pt x="1408638" y="166792"/>
                    <a:pt x="1464693" y="163289"/>
                  </a:cubicBezTo>
                  <a:cubicBezTo>
                    <a:pt x="1506734" y="159786"/>
                    <a:pt x="1695921" y="124752"/>
                    <a:pt x="1737962" y="121249"/>
                  </a:cubicBezTo>
                  <a:cubicBezTo>
                    <a:pt x="1808031" y="121249"/>
                    <a:pt x="2035755" y="163290"/>
                    <a:pt x="2105824" y="163290"/>
                  </a:cubicBezTo>
                  <a:cubicBezTo>
                    <a:pt x="2130348" y="156283"/>
                    <a:pt x="2270486" y="107235"/>
                    <a:pt x="2295010" y="100228"/>
                  </a:cubicBezTo>
                  <a:cubicBezTo>
                    <a:pt x="2337051" y="100228"/>
                    <a:pt x="2473687" y="152780"/>
                    <a:pt x="2515728" y="152780"/>
                  </a:cubicBezTo>
                  <a:cubicBezTo>
                    <a:pt x="2547259" y="152780"/>
                    <a:pt x="2652362" y="142270"/>
                    <a:pt x="2683893" y="142270"/>
                  </a:cubicBezTo>
                  <a:cubicBezTo>
                    <a:pt x="2701410" y="138766"/>
                    <a:pt x="2781990" y="93222"/>
                    <a:pt x="2799507" y="89718"/>
                  </a:cubicBezTo>
                  <a:cubicBezTo>
                    <a:pt x="2845052" y="93221"/>
                    <a:pt x="2943148" y="128256"/>
                    <a:pt x="2988693" y="131759"/>
                  </a:cubicBezTo>
                  <a:cubicBezTo>
                    <a:pt x="3041245" y="128256"/>
                    <a:pt x="3188389" y="145773"/>
                    <a:pt x="3240941" y="142270"/>
                  </a:cubicBezTo>
                  <a:cubicBezTo>
                    <a:pt x="3335534" y="147525"/>
                    <a:pt x="3487934" y="108988"/>
                    <a:pt x="3598293" y="110739"/>
                  </a:cubicBezTo>
                  <a:cubicBezTo>
                    <a:pt x="3708652" y="112490"/>
                    <a:pt x="3845286" y="-165455"/>
                    <a:pt x="3903093" y="152779"/>
                  </a:cubicBezTo>
                  <a:lnTo>
                    <a:pt x="3903093" y="2072692"/>
                  </a:lnTo>
                  <a:lnTo>
                    <a:pt x="0" y="2072692"/>
                  </a:lnTo>
                  <a:lnTo>
                    <a:pt x="0" y="152779"/>
                  </a:lnTo>
                  <a:close/>
                </a:path>
              </a:pathLst>
            </a:custGeom>
            <a:solidFill>
              <a:srgbClr val="66CC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3" name="Picture 3" descr="C:\Users\mDesktop\AppData\Local\Microsoft\Windows\Temporary Internet Files\Content.IE5\E21JJYO5\MM900046644[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57385" y="5789269"/>
              <a:ext cx="11239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206851" name="Picture 3" descr="C:\Users\mDesktop\AppData\Local\Microsoft\Windows\Temporary Internet Files\Content.IE5\E21JJYO5\MM900046644[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81035" y="5894793"/>
              <a:ext cx="1123950" cy="93345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5032258" y="4068830"/>
              <a:ext cx="4016241" cy="2784679"/>
            </a:xfrm>
            <a:custGeom>
              <a:avLst/>
              <a:gdLst>
                <a:gd name="connsiteX0" fmla="*/ 3870004 w 4016241"/>
                <a:gd name="connsiteY0" fmla="*/ 0 h 2901619"/>
                <a:gd name="connsiteX1" fmla="*/ 3470611 w 4016241"/>
                <a:gd name="connsiteY1" fmla="*/ 462455 h 2901619"/>
                <a:gd name="connsiteX2" fmla="*/ 3460101 w 4016241"/>
                <a:gd name="connsiteY2" fmla="*/ 725213 h 2901619"/>
                <a:gd name="connsiteX3" fmla="*/ 3134280 w 4016241"/>
                <a:gd name="connsiteY3" fmla="*/ 893379 h 2901619"/>
                <a:gd name="connsiteX4" fmla="*/ 3155301 w 4016241"/>
                <a:gd name="connsiteY4" fmla="*/ 1776248 h 2901619"/>
                <a:gd name="connsiteX5" fmla="*/ 2514170 w 4016241"/>
                <a:gd name="connsiteY5" fmla="*/ 2480441 h 2901619"/>
                <a:gd name="connsiteX6" fmla="*/ 1484156 w 4016241"/>
                <a:gd name="connsiteY6" fmla="*/ 2774731 h 2901619"/>
                <a:gd name="connsiteX7" fmla="*/ 464652 w 4016241"/>
                <a:gd name="connsiteY7" fmla="*/ 2774731 h 2901619"/>
                <a:gd name="connsiteX8" fmla="*/ 264956 w 4016241"/>
                <a:gd name="connsiteY8" fmla="*/ 2701158 h 2901619"/>
                <a:gd name="connsiteX9" fmla="*/ 96790 w 4016241"/>
                <a:gd name="connsiteY9" fmla="*/ 2690648 h 2901619"/>
                <a:gd name="connsiteX10" fmla="*/ 107301 w 4016241"/>
                <a:gd name="connsiteY10" fmla="*/ 2869324 h 2901619"/>
                <a:gd name="connsiteX11" fmla="*/ 1421094 w 4016241"/>
                <a:gd name="connsiteY11" fmla="*/ 2900855 h 2901619"/>
                <a:gd name="connsiteX12" fmla="*/ 2892542 w 4016241"/>
                <a:gd name="connsiteY12" fmla="*/ 2858813 h 2901619"/>
                <a:gd name="connsiteX13" fmla="*/ 3933066 w 4016241"/>
                <a:gd name="connsiteY13" fmla="*/ 2869324 h 2901619"/>
                <a:gd name="connsiteX14" fmla="*/ 3954087 w 4016241"/>
                <a:gd name="connsiteY14" fmla="*/ 2879834 h 2901619"/>
                <a:gd name="connsiteX15" fmla="*/ 3964597 w 4016241"/>
                <a:gd name="connsiteY15" fmla="*/ 2606565 h 2901619"/>
                <a:gd name="connsiteX16" fmla="*/ 3954087 w 4016241"/>
                <a:gd name="connsiteY16" fmla="*/ 1608082 h 2901619"/>
                <a:gd name="connsiteX17" fmla="*/ 3912045 w 4016241"/>
                <a:gd name="connsiteY17" fmla="*/ 241738 h 2901619"/>
                <a:gd name="connsiteX18" fmla="*/ 3670308 w 4016241"/>
                <a:gd name="connsiteY18" fmla="*/ 262758 h 2901619"/>
                <a:gd name="connsiteX0" fmla="*/ 3671884 w 4016241"/>
                <a:gd name="connsiteY0" fmla="*/ 149760 h 2784679"/>
                <a:gd name="connsiteX1" fmla="*/ 3470611 w 4016241"/>
                <a:gd name="connsiteY1" fmla="*/ 345515 h 2784679"/>
                <a:gd name="connsiteX2" fmla="*/ 3460101 w 4016241"/>
                <a:gd name="connsiteY2" fmla="*/ 608273 h 2784679"/>
                <a:gd name="connsiteX3" fmla="*/ 3134280 w 4016241"/>
                <a:gd name="connsiteY3" fmla="*/ 776439 h 2784679"/>
                <a:gd name="connsiteX4" fmla="*/ 3155301 w 4016241"/>
                <a:gd name="connsiteY4" fmla="*/ 1659308 h 2784679"/>
                <a:gd name="connsiteX5" fmla="*/ 2514170 w 4016241"/>
                <a:gd name="connsiteY5" fmla="*/ 2363501 h 2784679"/>
                <a:gd name="connsiteX6" fmla="*/ 1484156 w 4016241"/>
                <a:gd name="connsiteY6" fmla="*/ 2657791 h 2784679"/>
                <a:gd name="connsiteX7" fmla="*/ 464652 w 4016241"/>
                <a:gd name="connsiteY7" fmla="*/ 2657791 h 2784679"/>
                <a:gd name="connsiteX8" fmla="*/ 264956 w 4016241"/>
                <a:gd name="connsiteY8" fmla="*/ 2584218 h 2784679"/>
                <a:gd name="connsiteX9" fmla="*/ 96790 w 4016241"/>
                <a:gd name="connsiteY9" fmla="*/ 2573708 h 2784679"/>
                <a:gd name="connsiteX10" fmla="*/ 107301 w 4016241"/>
                <a:gd name="connsiteY10" fmla="*/ 2752384 h 2784679"/>
                <a:gd name="connsiteX11" fmla="*/ 1421094 w 4016241"/>
                <a:gd name="connsiteY11" fmla="*/ 2783915 h 2784679"/>
                <a:gd name="connsiteX12" fmla="*/ 2892542 w 4016241"/>
                <a:gd name="connsiteY12" fmla="*/ 2741873 h 2784679"/>
                <a:gd name="connsiteX13" fmla="*/ 3933066 w 4016241"/>
                <a:gd name="connsiteY13" fmla="*/ 2752384 h 2784679"/>
                <a:gd name="connsiteX14" fmla="*/ 3954087 w 4016241"/>
                <a:gd name="connsiteY14" fmla="*/ 2762894 h 2784679"/>
                <a:gd name="connsiteX15" fmla="*/ 3964597 w 4016241"/>
                <a:gd name="connsiteY15" fmla="*/ 2489625 h 2784679"/>
                <a:gd name="connsiteX16" fmla="*/ 3954087 w 4016241"/>
                <a:gd name="connsiteY16" fmla="*/ 1491142 h 2784679"/>
                <a:gd name="connsiteX17" fmla="*/ 3912045 w 4016241"/>
                <a:gd name="connsiteY17" fmla="*/ 124798 h 2784679"/>
                <a:gd name="connsiteX18" fmla="*/ 3670308 w 4016241"/>
                <a:gd name="connsiteY18" fmla="*/ 145818 h 278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16241" h="2784679">
                  <a:moveTo>
                    <a:pt x="3671884" y="149760"/>
                  </a:moveTo>
                  <a:cubicBezTo>
                    <a:pt x="3506346" y="320553"/>
                    <a:pt x="3505908" y="269096"/>
                    <a:pt x="3470611" y="345515"/>
                  </a:cubicBezTo>
                  <a:cubicBezTo>
                    <a:pt x="3435314" y="421934"/>
                    <a:pt x="3516156" y="536452"/>
                    <a:pt x="3460101" y="608273"/>
                  </a:cubicBezTo>
                  <a:cubicBezTo>
                    <a:pt x="3404046" y="680094"/>
                    <a:pt x="3185080" y="601267"/>
                    <a:pt x="3134280" y="776439"/>
                  </a:cubicBezTo>
                  <a:cubicBezTo>
                    <a:pt x="3083480" y="951611"/>
                    <a:pt x="3258653" y="1394798"/>
                    <a:pt x="3155301" y="1659308"/>
                  </a:cubicBezTo>
                  <a:cubicBezTo>
                    <a:pt x="3051949" y="1923818"/>
                    <a:pt x="2792694" y="2197087"/>
                    <a:pt x="2514170" y="2363501"/>
                  </a:cubicBezTo>
                  <a:cubicBezTo>
                    <a:pt x="2235646" y="2529915"/>
                    <a:pt x="1825742" y="2608743"/>
                    <a:pt x="1484156" y="2657791"/>
                  </a:cubicBezTo>
                  <a:cubicBezTo>
                    <a:pt x="1142570" y="2706839"/>
                    <a:pt x="667852" y="2670053"/>
                    <a:pt x="464652" y="2657791"/>
                  </a:cubicBezTo>
                  <a:cubicBezTo>
                    <a:pt x="261452" y="2645529"/>
                    <a:pt x="326266" y="2598232"/>
                    <a:pt x="264956" y="2584218"/>
                  </a:cubicBezTo>
                  <a:cubicBezTo>
                    <a:pt x="203646" y="2570204"/>
                    <a:pt x="123066" y="2545680"/>
                    <a:pt x="96790" y="2573708"/>
                  </a:cubicBezTo>
                  <a:cubicBezTo>
                    <a:pt x="70514" y="2601736"/>
                    <a:pt x="-113416" y="2717350"/>
                    <a:pt x="107301" y="2752384"/>
                  </a:cubicBezTo>
                  <a:cubicBezTo>
                    <a:pt x="328018" y="2787418"/>
                    <a:pt x="956887" y="2785667"/>
                    <a:pt x="1421094" y="2783915"/>
                  </a:cubicBezTo>
                  <a:cubicBezTo>
                    <a:pt x="1885301" y="2782163"/>
                    <a:pt x="2892542" y="2741873"/>
                    <a:pt x="2892542" y="2741873"/>
                  </a:cubicBezTo>
                  <a:lnTo>
                    <a:pt x="3933066" y="2752384"/>
                  </a:lnTo>
                  <a:cubicBezTo>
                    <a:pt x="4109990" y="2755887"/>
                    <a:pt x="3948832" y="2806687"/>
                    <a:pt x="3954087" y="2762894"/>
                  </a:cubicBezTo>
                  <a:cubicBezTo>
                    <a:pt x="3959342" y="2719101"/>
                    <a:pt x="3964597" y="2701584"/>
                    <a:pt x="3964597" y="2489625"/>
                  </a:cubicBezTo>
                  <a:cubicBezTo>
                    <a:pt x="3964597" y="2277666"/>
                    <a:pt x="3962846" y="1885280"/>
                    <a:pt x="3954087" y="1491142"/>
                  </a:cubicBezTo>
                  <a:cubicBezTo>
                    <a:pt x="3945328" y="1097004"/>
                    <a:pt x="3959341" y="349019"/>
                    <a:pt x="3912045" y="124798"/>
                  </a:cubicBezTo>
                  <a:cubicBezTo>
                    <a:pt x="3864749" y="-99423"/>
                    <a:pt x="3767528" y="23197"/>
                    <a:pt x="3670308" y="145818"/>
                  </a:cubicBezTo>
                </a:path>
              </a:pathLst>
            </a:cu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pic>
          <p:nvPicPr>
            <p:cNvPr id="206866" name="Picture 18" descr="http://www.allthingsclipart.com/04/shrimp.03.jpg"/>
            <p:cNvPicPr>
              <a:picLocks noChangeAspect="1" noChangeArrowheads="1"/>
            </p:cNvPicPr>
            <p:nvPr/>
          </p:nvPicPr>
          <p:blipFill>
            <a:blip r:embed="rId6" cstate="print">
              <a:clrChange>
                <a:clrFrom>
                  <a:srgbClr val="FEFFFD"/>
                </a:clrFrom>
                <a:clrTo>
                  <a:srgbClr val="FEFFFD">
                    <a:alpha val="0"/>
                  </a:srgbClr>
                </a:clrTo>
              </a:clrChange>
              <a:extLst>
                <a:ext uri="{28A0092B-C50C-407E-A947-70E740481C1C}">
                  <a14:useLocalDpi xmlns:a14="http://schemas.microsoft.com/office/drawing/2010/main" val="0"/>
                </a:ext>
              </a:extLst>
            </a:blip>
            <a:srcRect/>
            <a:stretch>
              <a:fillRect/>
            </a:stretch>
          </p:blipFill>
          <p:spPr bwMode="auto">
            <a:xfrm>
              <a:off x="7696200" y="6286739"/>
              <a:ext cx="448349" cy="4626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http://www.allthingsclipart.com/04/shrimp.03.jpg"/>
            <p:cNvPicPr>
              <a:picLocks noChangeAspect="1" noChangeArrowheads="1"/>
            </p:cNvPicPr>
            <p:nvPr/>
          </p:nvPicPr>
          <p:blipFill>
            <a:blip r:embed="rId6" cstate="print">
              <a:clrChange>
                <a:clrFrom>
                  <a:srgbClr val="FEFFFD"/>
                </a:clrFrom>
                <a:clrTo>
                  <a:srgbClr val="FEFFFD">
                    <a:alpha val="0"/>
                  </a:srgbClr>
                </a:clrTo>
              </a:clrChange>
              <a:extLst>
                <a:ext uri="{28A0092B-C50C-407E-A947-70E740481C1C}">
                  <a14:useLocalDpi xmlns:a14="http://schemas.microsoft.com/office/drawing/2010/main" val="0"/>
                </a:ext>
              </a:extLst>
            </a:blip>
            <a:srcRect/>
            <a:stretch>
              <a:fillRect/>
            </a:stretch>
          </p:blipFill>
          <p:spPr bwMode="auto">
            <a:xfrm>
              <a:off x="7929916" y="6104361"/>
              <a:ext cx="448349" cy="46268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 descr="http://www.allthingsclipart.com/04/shrimp.03.jpg"/>
            <p:cNvPicPr>
              <a:picLocks noChangeAspect="1" noChangeArrowheads="1"/>
            </p:cNvPicPr>
            <p:nvPr/>
          </p:nvPicPr>
          <p:blipFill>
            <a:blip r:embed="rId6" cstate="print">
              <a:clrChange>
                <a:clrFrom>
                  <a:srgbClr val="FEFFFD"/>
                </a:clrFrom>
                <a:clrTo>
                  <a:srgbClr val="FEFFFD">
                    <a:alpha val="0"/>
                  </a:srgbClr>
                </a:clrTo>
              </a:clrChange>
              <a:extLst>
                <a:ext uri="{28A0092B-C50C-407E-A947-70E740481C1C}">
                  <a14:useLocalDpi xmlns:a14="http://schemas.microsoft.com/office/drawing/2010/main" val="0"/>
                </a:ext>
              </a:extLst>
            </a:blip>
            <a:srcRect/>
            <a:stretch>
              <a:fillRect/>
            </a:stretch>
          </p:blipFill>
          <p:spPr bwMode="auto">
            <a:xfrm>
              <a:off x="7694776" y="6104361"/>
              <a:ext cx="448349" cy="462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rot="2158956">
            <a:off x="1203198" y="1166279"/>
            <a:ext cx="833248" cy="679860"/>
            <a:chOff x="791679" y="4129595"/>
            <a:chExt cx="586212" cy="387072"/>
          </a:xfrm>
          <a:solidFill>
            <a:schemeClr val="bg1">
              <a:lumMod val="65000"/>
            </a:schemeClr>
          </a:solidFill>
        </p:grpSpPr>
        <p:sp>
          <p:nvSpPr>
            <p:cNvPr id="20" name="Rounded Rectangle 19"/>
            <p:cNvSpPr/>
            <p:nvPr/>
          </p:nvSpPr>
          <p:spPr>
            <a:xfrm rot="19510753">
              <a:off x="791679" y="4225026"/>
              <a:ext cx="510574" cy="291641"/>
            </a:xfrm>
            <a:prstGeom prst="round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1" name="Isosceles Triangle 20"/>
            <p:cNvSpPr/>
            <p:nvPr/>
          </p:nvSpPr>
          <p:spPr>
            <a:xfrm rot="14110753">
              <a:off x="1220148" y="4156834"/>
              <a:ext cx="184981" cy="130504"/>
            </a:xfrm>
            <a:prstGeom prst="triangl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12" name="Freeform 11"/>
          <p:cNvSpPr/>
          <p:nvPr/>
        </p:nvSpPr>
        <p:spPr>
          <a:xfrm>
            <a:off x="1173996" y="1474506"/>
            <a:ext cx="7360404" cy="172864"/>
          </a:xfrm>
          <a:custGeom>
            <a:avLst/>
            <a:gdLst>
              <a:gd name="connsiteX0" fmla="*/ 0 w 3642360"/>
              <a:gd name="connsiteY0" fmla="*/ 60960 h 83820"/>
              <a:gd name="connsiteX1" fmla="*/ 739140 w 3642360"/>
              <a:gd name="connsiteY1" fmla="*/ 15240 h 83820"/>
              <a:gd name="connsiteX2" fmla="*/ 922020 w 3642360"/>
              <a:gd name="connsiteY2" fmla="*/ 45720 h 83820"/>
              <a:gd name="connsiteX3" fmla="*/ 1127760 w 3642360"/>
              <a:gd name="connsiteY3" fmla="*/ 0 h 83820"/>
              <a:gd name="connsiteX4" fmla="*/ 1188720 w 3642360"/>
              <a:gd name="connsiteY4" fmla="*/ 22860 h 83820"/>
              <a:gd name="connsiteX5" fmla="*/ 1287780 w 3642360"/>
              <a:gd name="connsiteY5" fmla="*/ 15240 h 83820"/>
              <a:gd name="connsiteX6" fmla="*/ 1379220 w 3642360"/>
              <a:gd name="connsiteY6" fmla="*/ 22860 h 83820"/>
              <a:gd name="connsiteX7" fmla="*/ 1485900 w 3642360"/>
              <a:gd name="connsiteY7" fmla="*/ 15240 h 83820"/>
              <a:gd name="connsiteX8" fmla="*/ 1546860 w 3642360"/>
              <a:gd name="connsiteY8" fmla="*/ 53340 h 83820"/>
              <a:gd name="connsiteX9" fmla="*/ 1699260 w 3642360"/>
              <a:gd name="connsiteY9" fmla="*/ 22860 h 83820"/>
              <a:gd name="connsiteX10" fmla="*/ 1828800 w 3642360"/>
              <a:gd name="connsiteY10" fmla="*/ 45720 h 83820"/>
              <a:gd name="connsiteX11" fmla="*/ 1958340 w 3642360"/>
              <a:gd name="connsiteY11" fmla="*/ 7620 h 83820"/>
              <a:gd name="connsiteX12" fmla="*/ 2118360 w 3642360"/>
              <a:gd name="connsiteY12" fmla="*/ 0 h 83820"/>
              <a:gd name="connsiteX13" fmla="*/ 2125980 w 3642360"/>
              <a:gd name="connsiteY13" fmla="*/ 45720 h 83820"/>
              <a:gd name="connsiteX14" fmla="*/ 2293620 w 3642360"/>
              <a:gd name="connsiteY14" fmla="*/ 60960 h 83820"/>
              <a:gd name="connsiteX15" fmla="*/ 2446020 w 3642360"/>
              <a:gd name="connsiteY15" fmla="*/ 22860 h 83820"/>
              <a:gd name="connsiteX16" fmla="*/ 2636520 w 3642360"/>
              <a:gd name="connsiteY16" fmla="*/ 83820 h 83820"/>
              <a:gd name="connsiteX17" fmla="*/ 2872740 w 3642360"/>
              <a:gd name="connsiteY17" fmla="*/ 15240 h 83820"/>
              <a:gd name="connsiteX18" fmla="*/ 3040380 w 3642360"/>
              <a:gd name="connsiteY18" fmla="*/ 30480 h 83820"/>
              <a:gd name="connsiteX19" fmla="*/ 3208020 w 3642360"/>
              <a:gd name="connsiteY19" fmla="*/ 15240 h 83820"/>
              <a:gd name="connsiteX20" fmla="*/ 3276600 w 3642360"/>
              <a:gd name="connsiteY20" fmla="*/ 38100 h 83820"/>
              <a:gd name="connsiteX21" fmla="*/ 3619500 w 3642360"/>
              <a:gd name="connsiteY21" fmla="*/ 7620 h 83820"/>
              <a:gd name="connsiteX22" fmla="*/ 3642360 w 3642360"/>
              <a:gd name="connsiteY22" fmla="*/ 7620 h 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2360" h="83820">
                <a:moveTo>
                  <a:pt x="0" y="60960"/>
                </a:moveTo>
                <a:lnTo>
                  <a:pt x="739140" y="15240"/>
                </a:lnTo>
                <a:lnTo>
                  <a:pt x="922020" y="45720"/>
                </a:lnTo>
                <a:lnTo>
                  <a:pt x="1127760" y="0"/>
                </a:lnTo>
                <a:lnTo>
                  <a:pt x="1188720" y="22860"/>
                </a:lnTo>
                <a:lnTo>
                  <a:pt x="1287780" y="15240"/>
                </a:lnTo>
                <a:lnTo>
                  <a:pt x="1379220" y="22860"/>
                </a:lnTo>
                <a:lnTo>
                  <a:pt x="1485900" y="15240"/>
                </a:lnTo>
                <a:lnTo>
                  <a:pt x="1546860" y="53340"/>
                </a:lnTo>
                <a:lnTo>
                  <a:pt x="1699260" y="22860"/>
                </a:lnTo>
                <a:lnTo>
                  <a:pt x="1828800" y="45720"/>
                </a:lnTo>
                <a:lnTo>
                  <a:pt x="1958340" y="7620"/>
                </a:lnTo>
                <a:lnTo>
                  <a:pt x="2118360" y="0"/>
                </a:lnTo>
                <a:lnTo>
                  <a:pt x="2125980" y="45720"/>
                </a:lnTo>
                <a:lnTo>
                  <a:pt x="2293620" y="60960"/>
                </a:lnTo>
                <a:lnTo>
                  <a:pt x="2446020" y="22860"/>
                </a:lnTo>
                <a:lnTo>
                  <a:pt x="2636520" y="83820"/>
                </a:lnTo>
                <a:lnTo>
                  <a:pt x="2872740" y="15240"/>
                </a:lnTo>
                <a:lnTo>
                  <a:pt x="3040380" y="30480"/>
                </a:lnTo>
                <a:lnTo>
                  <a:pt x="3208020" y="15240"/>
                </a:lnTo>
                <a:lnTo>
                  <a:pt x="3276600" y="38100"/>
                </a:lnTo>
                <a:lnTo>
                  <a:pt x="3619500" y="7620"/>
                </a:lnTo>
                <a:lnTo>
                  <a:pt x="3642360" y="762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p:cNvGrpSpPr/>
          <p:nvPr/>
        </p:nvGrpSpPr>
        <p:grpSpPr>
          <a:xfrm rot="2158956">
            <a:off x="1740541" y="4915635"/>
            <a:ext cx="833248" cy="679860"/>
            <a:chOff x="791679" y="4129595"/>
            <a:chExt cx="586212" cy="387072"/>
          </a:xfrm>
          <a:solidFill>
            <a:schemeClr val="bg1">
              <a:lumMod val="65000"/>
            </a:schemeClr>
          </a:solidFill>
        </p:grpSpPr>
        <p:sp>
          <p:nvSpPr>
            <p:cNvPr id="25" name="Rounded Rectangle 24"/>
            <p:cNvSpPr/>
            <p:nvPr/>
          </p:nvSpPr>
          <p:spPr>
            <a:xfrm rot="19510753">
              <a:off x="791679" y="4225026"/>
              <a:ext cx="510574" cy="291641"/>
            </a:xfrm>
            <a:prstGeom prst="round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6" name="Isosceles Triangle 25"/>
            <p:cNvSpPr/>
            <p:nvPr/>
          </p:nvSpPr>
          <p:spPr>
            <a:xfrm rot="14110753">
              <a:off x="1220148" y="4156834"/>
              <a:ext cx="184981" cy="130504"/>
            </a:xfrm>
            <a:prstGeom prst="triangl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27" name="Freeform 26"/>
          <p:cNvSpPr/>
          <p:nvPr/>
        </p:nvSpPr>
        <p:spPr>
          <a:xfrm>
            <a:off x="1696438" y="5219509"/>
            <a:ext cx="5161562" cy="167066"/>
          </a:xfrm>
          <a:custGeom>
            <a:avLst/>
            <a:gdLst>
              <a:gd name="connsiteX0" fmla="*/ 0 w 3642360"/>
              <a:gd name="connsiteY0" fmla="*/ 60960 h 83820"/>
              <a:gd name="connsiteX1" fmla="*/ 739140 w 3642360"/>
              <a:gd name="connsiteY1" fmla="*/ 15240 h 83820"/>
              <a:gd name="connsiteX2" fmla="*/ 922020 w 3642360"/>
              <a:gd name="connsiteY2" fmla="*/ 45720 h 83820"/>
              <a:gd name="connsiteX3" fmla="*/ 1127760 w 3642360"/>
              <a:gd name="connsiteY3" fmla="*/ 0 h 83820"/>
              <a:gd name="connsiteX4" fmla="*/ 1188720 w 3642360"/>
              <a:gd name="connsiteY4" fmla="*/ 22860 h 83820"/>
              <a:gd name="connsiteX5" fmla="*/ 1287780 w 3642360"/>
              <a:gd name="connsiteY5" fmla="*/ 15240 h 83820"/>
              <a:gd name="connsiteX6" fmla="*/ 1379220 w 3642360"/>
              <a:gd name="connsiteY6" fmla="*/ 22860 h 83820"/>
              <a:gd name="connsiteX7" fmla="*/ 1485900 w 3642360"/>
              <a:gd name="connsiteY7" fmla="*/ 15240 h 83820"/>
              <a:gd name="connsiteX8" fmla="*/ 1546860 w 3642360"/>
              <a:gd name="connsiteY8" fmla="*/ 53340 h 83820"/>
              <a:gd name="connsiteX9" fmla="*/ 1699260 w 3642360"/>
              <a:gd name="connsiteY9" fmla="*/ 22860 h 83820"/>
              <a:gd name="connsiteX10" fmla="*/ 1828800 w 3642360"/>
              <a:gd name="connsiteY10" fmla="*/ 45720 h 83820"/>
              <a:gd name="connsiteX11" fmla="*/ 1958340 w 3642360"/>
              <a:gd name="connsiteY11" fmla="*/ 7620 h 83820"/>
              <a:gd name="connsiteX12" fmla="*/ 2118360 w 3642360"/>
              <a:gd name="connsiteY12" fmla="*/ 0 h 83820"/>
              <a:gd name="connsiteX13" fmla="*/ 2125980 w 3642360"/>
              <a:gd name="connsiteY13" fmla="*/ 45720 h 83820"/>
              <a:gd name="connsiteX14" fmla="*/ 2293620 w 3642360"/>
              <a:gd name="connsiteY14" fmla="*/ 60960 h 83820"/>
              <a:gd name="connsiteX15" fmla="*/ 2446020 w 3642360"/>
              <a:gd name="connsiteY15" fmla="*/ 22860 h 83820"/>
              <a:gd name="connsiteX16" fmla="*/ 2636520 w 3642360"/>
              <a:gd name="connsiteY16" fmla="*/ 83820 h 83820"/>
              <a:gd name="connsiteX17" fmla="*/ 2872740 w 3642360"/>
              <a:gd name="connsiteY17" fmla="*/ 15240 h 83820"/>
              <a:gd name="connsiteX18" fmla="*/ 3040380 w 3642360"/>
              <a:gd name="connsiteY18" fmla="*/ 30480 h 83820"/>
              <a:gd name="connsiteX19" fmla="*/ 3208020 w 3642360"/>
              <a:gd name="connsiteY19" fmla="*/ 15240 h 83820"/>
              <a:gd name="connsiteX20" fmla="*/ 3276600 w 3642360"/>
              <a:gd name="connsiteY20" fmla="*/ 38100 h 83820"/>
              <a:gd name="connsiteX21" fmla="*/ 3619500 w 3642360"/>
              <a:gd name="connsiteY21" fmla="*/ 7620 h 83820"/>
              <a:gd name="connsiteX22" fmla="*/ 3642360 w 3642360"/>
              <a:gd name="connsiteY22" fmla="*/ 7620 h 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2360" h="83820">
                <a:moveTo>
                  <a:pt x="0" y="60960"/>
                </a:moveTo>
                <a:lnTo>
                  <a:pt x="739140" y="15240"/>
                </a:lnTo>
                <a:lnTo>
                  <a:pt x="922020" y="45720"/>
                </a:lnTo>
                <a:lnTo>
                  <a:pt x="1127760" y="0"/>
                </a:lnTo>
                <a:lnTo>
                  <a:pt x="1188720" y="22860"/>
                </a:lnTo>
                <a:lnTo>
                  <a:pt x="1287780" y="15240"/>
                </a:lnTo>
                <a:lnTo>
                  <a:pt x="1379220" y="22860"/>
                </a:lnTo>
                <a:lnTo>
                  <a:pt x="1485900" y="15240"/>
                </a:lnTo>
                <a:lnTo>
                  <a:pt x="1546860" y="53340"/>
                </a:lnTo>
                <a:lnTo>
                  <a:pt x="1699260" y="22860"/>
                </a:lnTo>
                <a:lnTo>
                  <a:pt x="1828800" y="45720"/>
                </a:lnTo>
                <a:lnTo>
                  <a:pt x="1958340" y="7620"/>
                </a:lnTo>
                <a:lnTo>
                  <a:pt x="2118360" y="0"/>
                </a:lnTo>
                <a:lnTo>
                  <a:pt x="2125980" y="45720"/>
                </a:lnTo>
                <a:lnTo>
                  <a:pt x="2293620" y="60960"/>
                </a:lnTo>
                <a:lnTo>
                  <a:pt x="2446020" y="22860"/>
                </a:lnTo>
                <a:lnTo>
                  <a:pt x="2636520" y="83820"/>
                </a:lnTo>
                <a:lnTo>
                  <a:pt x="2872740" y="15240"/>
                </a:lnTo>
                <a:lnTo>
                  <a:pt x="3040380" y="30480"/>
                </a:lnTo>
                <a:lnTo>
                  <a:pt x="3208020" y="15240"/>
                </a:lnTo>
                <a:lnTo>
                  <a:pt x="3276600" y="38100"/>
                </a:lnTo>
                <a:lnTo>
                  <a:pt x="3619500" y="7620"/>
                </a:lnTo>
                <a:lnTo>
                  <a:pt x="3642360" y="762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8" name="Group 27"/>
          <p:cNvGrpSpPr/>
          <p:nvPr/>
        </p:nvGrpSpPr>
        <p:grpSpPr>
          <a:xfrm rot="21033451">
            <a:off x="3116374" y="3088368"/>
            <a:ext cx="833248" cy="679860"/>
            <a:chOff x="791679" y="4129595"/>
            <a:chExt cx="586212" cy="387072"/>
          </a:xfrm>
          <a:solidFill>
            <a:schemeClr val="bg1">
              <a:lumMod val="65000"/>
            </a:schemeClr>
          </a:solidFill>
        </p:grpSpPr>
        <p:sp>
          <p:nvSpPr>
            <p:cNvPr id="29" name="Rounded Rectangle 28"/>
            <p:cNvSpPr/>
            <p:nvPr/>
          </p:nvSpPr>
          <p:spPr>
            <a:xfrm rot="19510753">
              <a:off x="791679" y="4225026"/>
              <a:ext cx="510574" cy="291641"/>
            </a:xfrm>
            <a:prstGeom prst="round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0" name="Isosceles Triangle 29"/>
            <p:cNvSpPr/>
            <p:nvPr/>
          </p:nvSpPr>
          <p:spPr>
            <a:xfrm rot="14110753">
              <a:off x="1220148" y="4156834"/>
              <a:ext cx="184981" cy="130504"/>
            </a:xfrm>
            <a:prstGeom prst="triangl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14" name="Freeform 13"/>
          <p:cNvSpPr/>
          <p:nvPr/>
        </p:nvSpPr>
        <p:spPr>
          <a:xfrm rot="177577">
            <a:off x="3285286" y="1752785"/>
            <a:ext cx="4724400" cy="2111283"/>
          </a:xfrm>
          <a:custGeom>
            <a:avLst/>
            <a:gdLst>
              <a:gd name="connsiteX0" fmla="*/ 3298785 w 3298785"/>
              <a:gd name="connsiteY0" fmla="*/ 0 h 1689904"/>
              <a:gd name="connsiteX1" fmla="*/ 879676 w 3298785"/>
              <a:gd name="connsiteY1" fmla="*/ 671332 h 1689904"/>
              <a:gd name="connsiteX2" fmla="*/ 0 w 3298785"/>
              <a:gd name="connsiteY2" fmla="*/ 1689904 h 1689904"/>
              <a:gd name="connsiteX3" fmla="*/ 11575 w 3298785"/>
              <a:gd name="connsiteY3" fmla="*/ 1689904 h 1689904"/>
              <a:gd name="connsiteX4" fmla="*/ 11575 w 3298785"/>
              <a:gd name="connsiteY4" fmla="*/ 1689904 h 1689904"/>
              <a:gd name="connsiteX5" fmla="*/ 11575 w 3298785"/>
              <a:gd name="connsiteY5" fmla="*/ 1689904 h 168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785" h="1689904">
                <a:moveTo>
                  <a:pt x="3298785" y="0"/>
                </a:moveTo>
                <a:lnTo>
                  <a:pt x="879676" y="671332"/>
                </a:lnTo>
                <a:lnTo>
                  <a:pt x="0" y="1689904"/>
                </a:lnTo>
                <a:lnTo>
                  <a:pt x="11575" y="1689904"/>
                </a:lnTo>
                <a:lnTo>
                  <a:pt x="11575" y="1689904"/>
                </a:lnTo>
                <a:lnTo>
                  <a:pt x="11575" y="1689904"/>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1430848" y="657640"/>
            <a:ext cx="2455352" cy="461665"/>
          </a:xfrm>
          <a:prstGeom prst="rect">
            <a:avLst/>
          </a:prstGeom>
          <a:noFill/>
        </p:spPr>
        <p:txBody>
          <a:bodyPr wrap="none" rtlCol="0">
            <a:spAutoFit/>
          </a:bodyPr>
          <a:lstStyle/>
          <a:p>
            <a:r>
              <a:rPr lang="en-US" sz="2400" dirty="0" smtClean="0">
                <a:solidFill>
                  <a:prstClr val="black"/>
                </a:solidFill>
              </a:rPr>
              <a:t>Weak distortions</a:t>
            </a:r>
            <a:endParaRPr lang="en-US" sz="2400" dirty="0">
              <a:solidFill>
                <a:prstClr val="black"/>
              </a:solidFill>
            </a:endParaRPr>
          </a:p>
        </p:txBody>
      </p:sp>
      <p:sp>
        <p:nvSpPr>
          <p:cNvPr id="41" name="TextBox 40"/>
          <p:cNvSpPr txBox="1"/>
          <p:nvPr/>
        </p:nvSpPr>
        <p:spPr>
          <a:xfrm>
            <a:off x="2637336" y="5760445"/>
            <a:ext cx="2263530" cy="646331"/>
          </a:xfrm>
          <a:prstGeom prst="rect">
            <a:avLst/>
          </a:prstGeom>
          <a:noFill/>
        </p:spPr>
        <p:txBody>
          <a:bodyPr wrap="square" rtlCol="1">
            <a:spAutoFit/>
          </a:bodyPr>
          <a:lstStyle/>
          <a:p>
            <a:pPr algn="ctr"/>
            <a:r>
              <a:rPr lang="en-US" dirty="0" smtClean="0">
                <a:solidFill>
                  <a:prstClr val="black"/>
                </a:solidFill>
              </a:rPr>
              <a:t>Deep sea volcanic vents</a:t>
            </a:r>
            <a:endParaRPr lang="he-IL" dirty="0">
              <a:solidFill>
                <a:prstClr val="black"/>
              </a:solidFill>
            </a:endParaRPr>
          </a:p>
        </p:txBody>
      </p:sp>
      <p:sp>
        <p:nvSpPr>
          <p:cNvPr id="43" name="TextBox 42"/>
          <p:cNvSpPr txBox="1"/>
          <p:nvPr/>
        </p:nvSpPr>
        <p:spPr>
          <a:xfrm>
            <a:off x="2497648" y="4828499"/>
            <a:ext cx="2455352" cy="461665"/>
          </a:xfrm>
          <a:prstGeom prst="rect">
            <a:avLst/>
          </a:prstGeom>
          <a:noFill/>
        </p:spPr>
        <p:txBody>
          <a:bodyPr wrap="none" rtlCol="0">
            <a:spAutoFit/>
          </a:bodyPr>
          <a:lstStyle/>
          <a:p>
            <a:r>
              <a:rPr lang="en-US" sz="2400" dirty="0" smtClean="0">
                <a:solidFill>
                  <a:prstClr val="black"/>
                </a:solidFill>
              </a:rPr>
              <a:t>Weak distortions</a:t>
            </a:r>
            <a:endParaRPr lang="en-US" sz="2400" dirty="0">
              <a:solidFill>
                <a:prstClr val="black"/>
              </a:solidFill>
            </a:endParaRPr>
          </a:p>
        </p:txBody>
      </p:sp>
      <p:sp>
        <p:nvSpPr>
          <p:cNvPr id="45" name="TextBox 44"/>
          <p:cNvSpPr txBox="1"/>
          <p:nvPr/>
        </p:nvSpPr>
        <p:spPr>
          <a:xfrm>
            <a:off x="3869531" y="3274089"/>
            <a:ext cx="2848857" cy="461665"/>
          </a:xfrm>
          <a:prstGeom prst="rect">
            <a:avLst/>
          </a:prstGeom>
          <a:noFill/>
        </p:spPr>
        <p:txBody>
          <a:bodyPr wrap="none" rtlCol="0">
            <a:spAutoFit/>
          </a:bodyPr>
          <a:lstStyle/>
          <a:p>
            <a:r>
              <a:rPr lang="en-US" sz="2400" b="1" dirty="0" smtClean="0">
                <a:solidFill>
                  <a:srgbClr val="FF0000"/>
                </a:solidFill>
              </a:rPr>
              <a:t>Strong distortions</a:t>
            </a:r>
            <a:endParaRPr lang="en-US" sz="2400" b="1" dirty="0">
              <a:solidFill>
                <a:srgbClr val="FF0000"/>
              </a:solidFill>
            </a:endParaRPr>
          </a:p>
        </p:txBody>
      </p:sp>
      <p:sp>
        <p:nvSpPr>
          <p:cNvPr id="31" name="Slide Number Placeholder 1"/>
          <p:cNvSpPr txBox="1">
            <a:spLocks/>
          </p:cNvSpPr>
          <p:nvPr/>
        </p:nvSpPr>
        <p:spPr>
          <a:xfrm>
            <a:off x="6804248" y="15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r>
              <a:rPr lang="en-US" dirty="0" smtClean="0">
                <a:solidFill>
                  <a:prstClr val="black">
                    <a:tint val="75000"/>
                  </a:prstClr>
                </a:solidFill>
              </a:rPr>
              <a:t>2</a:t>
            </a:r>
            <a:endParaRPr lang="en-US" dirty="0">
              <a:solidFill>
                <a:prstClr val="black">
                  <a:tint val="75000"/>
                </a:prstClr>
              </a:solidFill>
            </a:endParaRPr>
          </a:p>
        </p:txBody>
      </p:sp>
    </p:spTree>
    <p:extLst>
      <p:ext uri="{BB962C8B-B14F-4D97-AF65-F5344CB8AC3E}">
        <p14:creationId xmlns:p14="http://schemas.microsoft.com/office/powerpoint/2010/main" val="11367271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animBg="1"/>
      <p:bldP spid="14" grpId="0" animBg="1"/>
      <p:bldP spid="39" grpId="0"/>
      <p:bldP spid="43" grpId="0"/>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a:solidFill>
            <a:schemeClr val="bg1"/>
          </a:solidFill>
          <a:ln>
            <a:noFill/>
          </a:ln>
        </p:spPr>
        <p:txBody>
          <a:bodyPr/>
          <a:lstStyle/>
          <a:p>
            <a:r>
              <a:rPr lang="en-US" dirty="0"/>
              <a:t>Wave Slope Statistics</a:t>
            </a:r>
            <a:endParaRPr lang="he-IL" dirty="0"/>
          </a:p>
        </p:txBody>
      </p:sp>
      <p:sp>
        <p:nvSpPr>
          <p:cNvPr id="3" name="Slide Number Placeholder 2"/>
          <p:cNvSpPr>
            <a:spLocks noGrp="1"/>
          </p:cNvSpPr>
          <p:nvPr>
            <p:ph type="sldNum" sz="quarter" idx="12"/>
          </p:nvPr>
        </p:nvSpPr>
        <p:spPr>
          <a:solidFill>
            <a:schemeClr val="bg1"/>
          </a:solidFill>
          <a:ln>
            <a:noFill/>
          </a:ln>
        </p:spPr>
        <p:txBody>
          <a:bodyPr/>
          <a:lstStyle/>
          <a:p>
            <a:fld id="{9DD5D5BB-61F6-4733-BC79-7FD96CE4273D}" type="slidenum">
              <a:rPr lang="en-US" smtClean="0">
                <a:solidFill>
                  <a:prstClr val="black">
                    <a:tint val="75000"/>
                  </a:prstClr>
                </a:solidFill>
              </a:rPr>
              <a:pPr/>
              <a:t>20</a:t>
            </a:fld>
            <a:endParaRPr lang="en-US">
              <a:solidFill>
                <a:prstClr val="black">
                  <a:tint val="75000"/>
                </a:prstClr>
              </a:solidFill>
            </a:endParaRPr>
          </a:p>
        </p:txBody>
      </p:sp>
      <p:sp>
        <p:nvSpPr>
          <p:cNvPr id="4" name="Freeform 3"/>
          <p:cNvSpPr/>
          <p:nvPr/>
        </p:nvSpPr>
        <p:spPr>
          <a:xfrm>
            <a:off x="1905000" y="3957742"/>
            <a:ext cx="5867400" cy="2366858"/>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655320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8" name="Group 7"/>
          <p:cNvGrpSpPr/>
          <p:nvPr/>
        </p:nvGrpSpPr>
        <p:grpSpPr>
          <a:xfrm>
            <a:off x="4352925" y="2940049"/>
            <a:ext cx="739775" cy="1174753"/>
            <a:chOff x="5414963" y="2969075"/>
            <a:chExt cx="739775" cy="1174752"/>
          </a:xfrm>
        </p:grpSpPr>
        <p:cxnSp>
          <p:nvCxnSpPr>
            <p:cNvPr id="9" name="Straight Arrow Connector 8"/>
            <p:cNvCxnSpPr/>
            <p:nvPr/>
          </p:nvCxnSpPr>
          <p:spPr bwMode="auto">
            <a:xfrm flipH="1" flipV="1">
              <a:off x="5414963" y="3362776"/>
              <a:ext cx="81017" cy="781051"/>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0" name="Object 6"/>
            <p:cNvGraphicFramePr>
              <a:graphicFrameLocks noChangeAspect="1"/>
            </p:cNvGraphicFramePr>
            <p:nvPr>
              <p:extLst>
                <p:ext uri="{D42A27DB-BD31-4B8C-83A1-F6EECF244321}">
                  <p14:modId xmlns:p14="http://schemas.microsoft.com/office/powerpoint/2010/main" val="3645430291"/>
                </p:ext>
              </p:extLst>
            </p:nvPr>
          </p:nvGraphicFramePr>
          <p:xfrm>
            <a:off x="5634038" y="2969075"/>
            <a:ext cx="520700" cy="527050"/>
          </p:xfrm>
          <a:graphic>
            <a:graphicData uri="http://schemas.openxmlformats.org/presentationml/2006/ole">
              <mc:AlternateContent xmlns:mc="http://schemas.openxmlformats.org/markup-compatibility/2006">
                <mc:Choice xmlns:v="urn:schemas-microsoft-com:vml" Requires="v">
                  <p:oleObj spid="_x0000_s99506" name="Equation" r:id="rId4" imgW="190440" imgH="203040" progId="Equation.DSMT4">
                    <p:embed/>
                  </p:oleObj>
                </mc:Choice>
                <mc:Fallback>
                  <p:oleObj name="Equation" r:id="rId4" imgW="190440" imgH="203040" progId="Equation.DSMT4">
                    <p:embed/>
                    <p:pic>
                      <p:nvPicPr>
                        <p:cNvPr id="0" name=""/>
                        <p:cNvPicPr>
                          <a:picLocks noChangeAspect="1" noChangeArrowheads="1"/>
                        </p:cNvPicPr>
                        <p:nvPr/>
                      </p:nvPicPr>
                      <p:blipFill>
                        <a:blip r:embed="rId5"/>
                        <a:srcRect/>
                        <a:stretch>
                          <a:fillRect/>
                        </a:stretch>
                      </p:blipFill>
                      <p:spPr bwMode="auto">
                        <a:xfrm>
                          <a:off x="5634038" y="2969075"/>
                          <a:ext cx="520700" cy="527050"/>
                        </a:xfrm>
                        <a:prstGeom prst="rect">
                          <a:avLst/>
                        </a:prstGeom>
                        <a:noFill/>
                        <a:extLst/>
                      </p:spPr>
                    </p:pic>
                  </p:oleObj>
                </mc:Fallback>
              </mc:AlternateContent>
            </a:graphicData>
          </a:graphic>
        </p:graphicFrame>
      </p:grpSp>
    </p:spTree>
    <p:extLst>
      <p:ext uri="{BB962C8B-B14F-4D97-AF65-F5344CB8AC3E}">
        <p14:creationId xmlns:p14="http://schemas.microsoft.com/office/powerpoint/2010/main" val="361812994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a:solidFill>
            <a:schemeClr val="bg1"/>
          </a:solidFill>
          <a:ln>
            <a:noFill/>
          </a:ln>
        </p:spPr>
        <p:txBody>
          <a:bodyPr/>
          <a:lstStyle/>
          <a:p>
            <a:r>
              <a:rPr lang="en-US" dirty="0"/>
              <a:t>Wave Slope Statistics</a:t>
            </a:r>
            <a:endParaRPr lang="he-IL" dirty="0"/>
          </a:p>
        </p:txBody>
      </p:sp>
      <p:sp>
        <p:nvSpPr>
          <p:cNvPr id="3" name="Slide Number Placeholder 2"/>
          <p:cNvSpPr>
            <a:spLocks noGrp="1"/>
          </p:cNvSpPr>
          <p:nvPr>
            <p:ph type="sldNum" sz="quarter" idx="12"/>
          </p:nvPr>
        </p:nvSpPr>
        <p:spPr>
          <a:solidFill>
            <a:schemeClr val="bg1"/>
          </a:solidFill>
          <a:ln>
            <a:noFill/>
          </a:ln>
        </p:spPr>
        <p:txBody>
          <a:bodyPr/>
          <a:lstStyle/>
          <a:p>
            <a:fld id="{9DD5D5BB-61F6-4733-BC79-7FD96CE4273D}" type="slidenum">
              <a:rPr lang="en-US" smtClean="0">
                <a:solidFill>
                  <a:prstClr val="black">
                    <a:tint val="75000"/>
                  </a:prstClr>
                </a:solidFill>
              </a:rPr>
              <a:pPr/>
              <a:t>21</a:t>
            </a:fld>
            <a:endParaRPr lang="en-US">
              <a:solidFill>
                <a:prstClr val="black">
                  <a:tint val="75000"/>
                </a:prstClr>
              </a:solidFill>
            </a:endParaRPr>
          </a:p>
        </p:txBody>
      </p:sp>
      <p:sp>
        <p:nvSpPr>
          <p:cNvPr id="4" name="Freeform 3"/>
          <p:cNvSpPr/>
          <p:nvPr/>
        </p:nvSpPr>
        <p:spPr>
          <a:xfrm>
            <a:off x="2133600" y="3957742"/>
            <a:ext cx="5867400" cy="2366858"/>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655320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8" name="Group 7"/>
          <p:cNvGrpSpPr/>
          <p:nvPr/>
        </p:nvGrpSpPr>
        <p:grpSpPr>
          <a:xfrm>
            <a:off x="4267200" y="3016249"/>
            <a:ext cx="825500" cy="1174752"/>
            <a:chOff x="5329238" y="2969075"/>
            <a:chExt cx="825500" cy="1174751"/>
          </a:xfrm>
        </p:grpSpPr>
        <p:cxnSp>
          <p:nvCxnSpPr>
            <p:cNvPr id="9" name="Straight Arrow Connector 8"/>
            <p:cNvCxnSpPr/>
            <p:nvPr/>
          </p:nvCxnSpPr>
          <p:spPr bwMode="auto">
            <a:xfrm flipH="1" flipV="1">
              <a:off x="5329238" y="3419925"/>
              <a:ext cx="166742" cy="723901"/>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0" name="Object 6"/>
            <p:cNvGraphicFramePr>
              <a:graphicFrameLocks noChangeAspect="1"/>
            </p:cNvGraphicFramePr>
            <p:nvPr>
              <p:extLst>
                <p:ext uri="{D42A27DB-BD31-4B8C-83A1-F6EECF244321}">
                  <p14:modId xmlns:p14="http://schemas.microsoft.com/office/powerpoint/2010/main" val="3645430291"/>
                </p:ext>
              </p:extLst>
            </p:nvPr>
          </p:nvGraphicFramePr>
          <p:xfrm>
            <a:off x="5634038" y="2969075"/>
            <a:ext cx="520700" cy="527050"/>
          </p:xfrm>
          <a:graphic>
            <a:graphicData uri="http://schemas.openxmlformats.org/presentationml/2006/ole">
              <mc:AlternateContent xmlns:mc="http://schemas.openxmlformats.org/markup-compatibility/2006">
                <mc:Choice xmlns:v="urn:schemas-microsoft-com:vml" Requires="v">
                  <p:oleObj spid="_x0000_s100530" name="Equation" r:id="rId4" imgW="190440" imgH="203040" progId="Equation.DSMT4">
                    <p:embed/>
                  </p:oleObj>
                </mc:Choice>
                <mc:Fallback>
                  <p:oleObj name="Equation" r:id="rId4" imgW="190440" imgH="203040" progId="Equation.DSMT4">
                    <p:embed/>
                    <p:pic>
                      <p:nvPicPr>
                        <p:cNvPr id="0" name=""/>
                        <p:cNvPicPr>
                          <a:picLocks noChangeAspect="1" noChangeArrowheads="1"/>
                        </p:cNvPicPr>
                        <p:nvPr/>
                      </p:nvPicPr>
                      <p:blipFill>
                        <a:blip r:embed="rId5"/>
                        <a:srcRect/>
                        <a:stretch>
                          <a:fillRect/>
                        </a:stretch>
                      </p:blipFill>
                      <p:spPr bwMode="auto">
                        <a:xfrm>
                          <a:off x="5634038" y="2969075"/>
                          <a:ext cx="520700" cy="527050"/>
                        </a:xfrm>
                        <a:prstGeom prst="rect">
                          <a:avLst/>
                        </a:prstGeom>
                        <a:noFill/>
                        <a:extLst/>
                      </p:spPr>
                    </p:pic>
                  </p:oleObj>
                </mc:Fallback>
              </mc:AlternateContent>
            </a:graphicData>
          </a:graphic>
        </p:graphicFrame>
      </p:grpSp>
    </p:spTree>
    <p:extLst>
      <p:ext uri="{BB962C8B-B14F-4D97-AF65-F5344CB8AC3E}">
        <p14:creationId xmlns:p14="http://schemas.microsoft.com/office/powerpoint/2010/main" val="375056582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p:txBody>
          <a:bodyPr/>
          <a:lstStyle/>
          <a:p>
            <a:r>
              <a:rPr lang="en-US" dirty="0" smtClean="0"/>
              <a:t>Wave Slope Statistics</a:t>
            </a:r>
            <a:endParaRPr lang="he-IL" dirty="0"/>
          </a:p>
        </p:txBody>
      </p:sp>
      <p:sp>
        <p:nvSpPr>
          <p:cNvPr id="3" name="Slide Number Placeholder 2"/>
          <p:cNvSpPr>
            <a:spLocks noGrp="1"/>
          </p:cNvSpPr>
          <p:nvPr>
            <p:ph type="sldNum" sz="quarter" idx="12"/>
          </p:nvPr>
        </p:nvSpPr>
        <p:spPr/>
        <p:txBody>
          <a:bodyPr/>
          <a:lstStyle/>
          <a:p>
            <a:fld id="{9DD5D5BB-61F6-4733-BC79-7FD96CE4273D}" type="slidenum">
              <a:rPr lang="en-US" smtClean="0">
                <a:solidFill>
                  <a:prstClr val="black">
                    <a:tint val="75000"/>
                  </a:prstClr>
                </a:solidFill>
              </a:rPr>
              <a:pPr/>
              <a:t>22</a:t>
            </a:fld>
            <a:endParaRPr lang="en-US">
              <a:solidFill>
                <a:prstClr val="black">
                  <a:tint val="75000"/>
                </a:prstClr>
              </a:solidFill>
            </a:endParaRPr>
          </a:p>
        </p:txBody>
      </p:sp>
      <p:sp>
        <p:nvSpPr>
          <p:cNvPr id="8" name="Freeform 7"/>
          <p:cNvSpPr/>
          <p:nvPr/>
        </p:nvSpPr>
        <p:spPr>
          <a:xfrm>
            <a:off x="685800" y="3957742"/>
            <a:ext cx="5867400" cy="2366858"/>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1" name="Rectangle 10"/>
          <p:cNvSpPr/>
          <p:nvPr/>
        </p:nvSpPr>
        <p:spPr>
          <a:xfrm>
            <a:off x="6553200" y="2971800"/>
            <a:ext cx="2590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1378" name="Picture 2" descr="gaussian curv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5000" y="2362200"/>
            <a:ext cx="4986392" cy="226695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433942" y="2819400"/>
            <a:ext cx="747658" cy="1257301"/>
            <a:chOff x="5495980" y="2886525"/>
            <a:chExt cx="747658" cy="1257300"/>
          </a:xfrm>
        </p:grpSpPr>
        <p:cxnSp>
          <p:nvCxnSpPr>
            <p:cNvPr id="15" name="Straight Arrow Connector 14"/>
            <p:cNvCxnSpPr/>
            <p:nvPr/>
          </p:nvCxnSpPr>
          <p:spPr bwMode="auto">
            <a:xfrm flipV="1">
              <a:off x="5495980" y="3419925"/>
              <a:ext cx="0" cy="7239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6" name="Object 6"/>
            <p:cNvGraphicFramePr>
              <a:graphicFrameLocks noChangeAspect="1"/>
            </p:cNvGraphicFramePr>
            <p:nvPr>
              <p:extLst>
                <p:ext uri="{D42A27DB-BD31-4B8C-83A1-F6EECF244321}">
                  <p14:modId xmlns:p14="http://schemas.microsoft.com/office/powerpoint/2010/main" val="46057111"/>
                </p:ext>
              </p:extLst>
            </p:nvPr>
          </p:nvGraphicFramePr>
          <p:xfrm>
            <a:off x="5722938" y="2886525"/>
            <a:ext cx="520700" cy="527050"/>
          </p:xfrm>
          <a:graphic>
            <a:graphicData uri="http://schemas.openxmlformats.org/presentationml/2006/ole">
              <mc:AlternateContent xmlns:mc="http://schemas.openxmlformats.org/markup-compatibility/2006">
                <mc:Choice xmlns:v="urn:schemas-microsoft-com:vml" Requires="v">
                  <p:oleObj spid="_x0000_s101556" name="Equation" r:id="rId6" imgW="190440" imgH="203040" progId="Equation.DSMT4">
                    <p:embed/>
                  </p:oleObj>
                </mc:Choice>
                <mc:Fallback>
                  <p:oleObj name="Equation" r:id="rId6" imgW="190440" imgH="203040" progId="Equation.DSMT4">
                    <p:embed/>
                    <p:pic>
                      <p:nvPicPr>
                        <p:cNvPr id="0" name=""/>
                        <p:cNvPicPr>
                          <a:picLocks noChangeAspect="1" noChangeArrowheads="1"/>
                        </p:cNvPicPr>
                        <p:nvPr/>
                      </p:nvPicPr>
                      <p:blipFill>
                        <a:blip r:embed="rId7"/>
                        <a:srcRect/>
                        <a:stretch>
                          <a:fillRect/>
                        </a:stretch>
                      </p:blipFill>
                      <p:spPr bwMode="auto">
                        <a:xfrm>
                          <a:off x="5722938" y="2886525"/>
                          <a:ext cx="520700" cy="527050"/>
                        </a:xfrm>
                        <a:prstGeom prst="rect">
                          <a:avLst/>
                        </a:prstGeom>
                        <a:noFill/>
                        <a:extLst/>
                      </p:spPr>
                    </p:pic>
                  </p:oleObj>
                </mc:Fallback>
              </mc:AlternateContent>
            </a:graphicData>
          </a:graphic>
        </p:graphicFrame>
      </p:grpSp>
      <p:sp>
        <p:nvSpPr>
          <p:cNvPr id="6" name="Freeform 5"/>
          <p:cNvSpPr/>
          <p:nvPr/>
        </p:nvSpPr>
        <p:spPr>
          <a:xfrm>
            <a:off x="3114675" y="3222796"/>
            <a:ext cx="695325" cy="425279"/>
          </a:xfrm>
          <a:custGeom>
            <a:avLst/>
            <a:gdLst>
              <a:gd name="connsiteX0" fmla="*/ 0 w 695325"/>
              <a:gd name="connsiteY0" fmla="*/ 6179 h 425279"/>
              <a:gd name="connsiteX1" fmla="*/ 361950 w 695325"/>
              <a:gd name="connsiteY1" fmla="*/ 34754 h 425279"/>
              <a:gd name="connsiteX2" fmla="*/ 457200 w 695325"/>
              <a:gd name="connsiteY2" fmla="*/ 272879 h 425279"/>
              <a:gd name="connsiteX3" fmla="*/ 695325 w 695325"/>
              <a:gd name="connsiteY3" fmla="*/ 425279 h 425279"/>
            </a:gdLst>
            <a:ahLst/>
            <a:cxnLst>
              <a:cxn ang="0">
                <a:pos x="connsiteX0" y="connsiteY0"/>
              </a:cxn>
              <a:cxn ang="0">
                <a:pos x="connsiteX1" y="connsiteY1"/>
              </a:cxn>
              <a:cxn ang="0">
                <a:pos x="connsiteX2" y="connsiteY2"/>
              </a:cxn>
              <a:cxn ang="0">
                <a:pos x="connsiteX3" y="connsiteY3"/>
              </a:cxn>
            </a:cxnLst>
            <a:rect l="l" t="t" r="r" b="b"/>
            <a:pathLst>
              <a:path w="695325" h="425279">
                <a:moveTo>
                  <a:pt x="0" y="6179"/>
                </a:moveTo>
                <a:cubicBezTo>
                  <a:pt x="142875" y="-1759"/>
                  <a:pt x="285750" y="-9696"/>
                  <a:pt x="361950" y="34754"/>
                </a:cubicBezTo>
                <a:cubicBezTo>
                  <a:pt x="438150" y="79204"/>
                  <a:pt x="401638" y="207792"/>
                  <a:pt x="457200" y="272879"/>
                </a:cubicBezTo>
                <a:cubicBezTo>
                  <a:pt x="512762" y="337966"/>
                  <a:pt x="604043" y="381622"/>
                  <a:pt x="695325" y="425279"/>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p:cNvSpPr txBox="1"/>
          <p:nvPr/>
        </p:nvSpPr>
        <p:spPr>
          <a:xfrm>
            <a:off x="1981200" y="2971800"/>
            <a:ext cx="1447800" cy="646331"/>
          </a:xfrm>
          <a:prstGeom prst="rect">
            <a:avLst/>
          </a:prstGeom>
          <a:noFill/>
        </p:spPr>
        <p:txBody>
          <a:bodyPr wrap="square" rtlCol="1">
            <a:spAutoFit/>
          </a:bodyPr>
          <a:lstStyle/>
          <a:p>
            <a:r>
              <a:rPr lang="en-US" dirty="0" smtClean="0"/>
              <a:t>Gaussian</a:t>
            </a:r>
          </a:p>
          <a:p>
            <a:r>
              <a:rPr lang="en-US" dirty="0" smtClean="0"/>
              <a:t>Distribution</a:t>
            </a:r>
            <a:endParaRPr lang="he-IL" dirty="0"/>
          </a:p>
        </p:txBody>
      </p:sp>
      <p:sp>
        <p:nvSpPr>
          <p:cNvPr id="17" name="TextBox 16"/>
          <p:cNvSpPr txBox="1"/>
          <p:nvPr/>
        </p:nvSpPr>
        <p:spPr>
          <a:xfrm>
            <a:off x="6324600" y="6139934"/>
            <a:ext cx="2133600" cy="369332"/>
          </a:xfrm>
          <a:prstGeom prst="rect">
            <a:avLst/>
          </a:prstGeom>
          <a:ln>
            <a:solidFill>
              <a:schemeClr val="tx2">
                <a:lumMod val="75000"/>
              </a:schemeClr>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r>
              <a:rPr lang="en-US" dirty="0" smtClean="0"/>
              <a:t>Cox &amp; </a:t>
            </a:r>
            <a:r>
              <a:rPr lang="en-US" dirty="0" err="1" smtClean="0"/>
              <a:t>Munk</a:t>
            </a:r>
            <a:r>
              <a:rPr lang="en-US" dirty="0" smtClean="0"/>
              <a:t> 1954</a:t>
            </a:r>
            <a:endParaRPr lang="he-IL" dirty="0"/>
          </a:p>
        </p:txBody>
      </p:sp>
    </p:spTree>
    <p:extLst>
      <p:ext uri="{BB962C8B-B14F-4D97-AF65-F5344CB8AC3E}">
        <p14:creationId xmlns:p14="http://schemas.microsoft.com/office/powerpoint/2010/main" val="318793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FF99"/>
                </a:solidFill>
              </a:rPr>
              <a:t>Image Pixel Statistics</a:t>
            </a:r>
            <a:endParaRPr lang="he-IL" dirty="0"/>
          </a:p>
        </p:txBody>
      </p:sp>
      <p:sp>
        <p:nvSpPr>
          <p:cNvPr id="2" name="Slide Number Placeholder 1"/>
          <p:cNvSpPr>
            <a:spLocks noGrp="1"/>
          </p:cNvSpPr>
          <p:nvPr>
            <p:ph type="sldNum" sz="quarter" idx="12"/>
          </p:nvPr>
        </p:nvSpPr>
        <p:spPr/>
        <p:txBody>
          <a:bodyPr/>
          <a:lstStyle/>
          <a:p>
            <a:fld id="{9DD5D5BB-61F6-4733-BC79-7FD96CE4273D}" type="slidenum">
              <a:rPr lang="en-US" smtClean="0">
                <a:solidFill>
                  <a:schemeClr val="bg1"/>
                </a:solidFill>
              </a:rPr>
              <a:pPr/>
              <a:t>23</a:t>
            </a:fld>
            <a:endParaRPr lang="en-US" dirty="0">
              <a:solidFill>
                <a:schemeClr val="bg1"/>
              </a:solidFill>
            </a:endParaRPr>
          </a:p>
        </p:txBody>
      </p:sp>
      <p:pic>
        <p:nvPicPr>
          <p:cNvPr id="3" name="track_example_brigh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contrast="-20000"/>
          </a:blip>
          <a:srcRect l="9235" t="4664" r="9188" b="9329"/>
          <a:stretch/>
        </p:blipFill>
        <p:spPr>
          <a:xfrm>
            <a:off x="1676400" y="1419223"/>
            <a:ext cx="6010275" cy="4752551"/>
          </a:xfrm>
          <a:prstGeom prst="rect">
            <a:avLst/>
          </a:prstGeom>
        </p:spPr>
      </p:pic>
      <p:sp>
        <p:nvSpPr>
          <p:cNvPr id="8" name="Rectangle 5"/>
          <p:cNvSpPr>
            <a:spLocks noChangeArrowheads="1"/>
          </p:cNvSpPr>
          <p:nvPr/>
        </p:nvSpPr>
        <p:spPr bwMode="auto">
          <a:xfrm>
            <a:off x="4876800" y="6491288"/>
            <a:ext cx="4267200"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dirty="0" err="1" smtClean="0">
                <a:solidFill>
                  <a:srgbClr val="FFFF99"/>
                </a:solidFill>
                <a:latin typeface="Tahoma" pitchFamily="34" charset="0"/>
              </a:rPr>
              <a:t>Alterman</a:t>
            </a:r>
            <a:r>
              <a:rPr lang="en-US" dirty="0" smtClean="0">
                <a:solidFill>
                  <a:srgbClr val="FFFF99"/>
                </a:solidFill>
                <a:latin typeface="Tahoma" pitchFamily="34" charset="0"/>
              </a:rPr>
              <a:t>, </a:t>
            </a:r>
            <a:r>
              <a:rPr lang="en-US" dirty="0" err="1" smtClean="0">
                <a:solidFill>
                  <a:srgbClr val="FFFF99"/>
                </a:solidFill>
                <a:latin typeface="Tahoma" pitchFamily="34" charset="0"/>
              </a:rPr>
              <a:t>Schechner</a:t>
            </a:r>
            <a:r>
              <a:rPr lang="en-US" dirty="0" smtClean="0">
                <a:solidFill>
                  <a:srgbClr val="FFFF99"/>
                </a:solidFill>
                <a:latin typeface="Tahoma" pitchFamily="34" charset="0"/>
              </a:rPr>
              <a:t>, </a:t>
            </a:r>
            <a:r>
              <a:rPr lang="en-US" dirty="0" err="1" smtClean="0">
                <a:solidFill>
                  <a:srgbClr val="FFFF99"/>
                </a:solidFill>
                <a:latin typeface="Tahoma" pitchFamily="34" charset="0"/>
              </a:rPr>
              <a:t>Swirski</a:t>
            </a:r>
            <a:r>
              <a:rPr lang="en-US" dirty="0" smtClean="0">
                <a:solidFill>
                  <a:srgbClr val="FFFF99"/>
                </a:solidFill>
                <a:latin typeface="Tahoma" pitchFamily="34" charset="0"/>
              </a:rPr>
              <a:t> ICCP 2013</a:t>
            </a:r>
            <a:endParaRPr lang="en-US" i="1" dirty="0">
              <a:solidFill>
                <a:srgbClr val="FFFF99"/>
              </a:solidFill>
              <a:latin typeface="Tahoma" pitchFamily="34" charset="0"/>
            </a:endParaRPr>
          </a:p>
        </p:txBody>
      </p:sp>
    </p:spTree>
    <p:extLst>
      <p:ext uri="{BB962C8B-B14F-4D97-AF65-F5344CB8AC3E}">
        <p14:creationId xmlns:p14="http://schemas.microsoft.com/office/powerpoint/2010/main" val="409671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3" descr="C:\Users\amarina\Desktop\untitled.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9304" t="4952" r="9211" b="8946"/>
          <a:stretch/>
        </p:blipFill>
        <p:spPr bwMode="auto">
          <a:xfrm>
            <a:off x="1676400" y="1428748"/>
            <a:ext cx="6010275" cy="47430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solidFill>
                  <a:srgbClr val="FFFF99"/>
                </a:solidFill>
              </a:rPr>
              <a:t>Image Pixel Statistics</a:t>
            </a:r>
            <a:endParaRPr lang="he-IL" dirty="0"/>
          </a:p>
        </p:txBody>
      </p:sp>
      <p:sp>
        <p:nvSpPr>
          <p:cNvPr id="2" name="Slide Number Placeholder 1"/>
          <p:cNvSpPr>
            <a:spLocks noGrp="1"/>
          </p:cNvSpPr>
          <p:nvPr>
            <p:ph type="sldNum" sz="quarter" idx="12"/>
          </p:nvPr>
        </p:nvSpPr>
        <p:spPr>
          <a:xfrm>
            <a:off x="7478936" y="-1253413"/>
            <a:ext cx="2133600" cy="350178"/>
          </a:xfrm>
        </p:spPr>
        <p:txBody>
          <a:bodyPr/>
          <a:lstStyle/>
          <a:p>
            <a:fld id="{9DD5D5BB-61F6-4733-BC79-7FD96CE4273D}" type="slidenum">
              <a:rPr lang="en-US" smtClean="0">
                <a:solidFill>
                  <a:prstClr val="black">
                    <a:tint val="75000"/>
                  </a:prstClr>
                </a:solidFill>
              </a:rPr>
              <a:pPr/>
              <a:t>24</a:t>
            </a:fld>
            <a:endParaRPr lang="en-US">
              <a:solidFill>
                <a:prstClr val="black">
                  <a:tint val="75000"/>
                </a:prstClr>
              </a:solidFill>
            </a:endParaRPr>
          </a:p>
        </p:txBody>
      </p:sp>
      <p:sp>
        <p:nvSpPr>
          <p:cNvPr id="60425" name="Line 464"/>
          <p:cNvSpPr>
            <a:spLocks noChangeShapeType="1"/>
          </p:cNvSpPr>
          <p:nvPr/>
        </p:nvSpPr>
        <p:spPr bwMode="auto">
          <a:xfrm flipH="1">
            <a:off x="666750" y="-1361815"/>
            <a:ext cx="6350" cy="6090"/>
          </a:xfrm>
          <a:prstGeom prst="line">
            <a:avLst/>
          </a:prstGeom>
          <a:noFill/>
          <a:ln w="12" cap="flat">
            <a:solidFill>
              <a:srgbClr val="FF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21" name="Slide Number Placeholder 1"/>
          <p:cNvSpPr txBox="1">
            <a:spLocks/>
          </p:cNvSpPr>
          <p:nvPr/>
        </p:nvSpPr>
        <p:spPr>
          <a:xfrm>
            <a:off x="6804248" y="920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fld id="{9DD5D5BB-61F6-4733-BC79-7FD96CE4273D}" type="slidenum">
              <a:rPr lang="en-US" smtClean="0">
                <a:solidFill>
                  <a:schemeClr val="bg1"/>
                </a:solidFill>
              </a:rPr>
              <a:pPr/>
              <a:t>24</a:t>
            </a:fld>
            <a:endParaRPr lang="en-US" dirty="0">
              <a:solidFill>
                <a:schemeClr val="bg1"/>
              </a:solidFill>
            </a:endParaRPr>
          </a:p>
        </p:txBody>
      </p:sp>
      <p:sp>
        <p:nvSpPr>
          <p:cNvPr id="12" name="Oval 11"/>
          <p:cNvSpPr/>
          <p:nvPr/>
        </p:nvSpPr>
        <p:spPr>
          <a:xfrm>
            <a:off x="4081464" y="4010025"/>
            <a:ext cx="128588" cy="119063"/>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grpSp>
        <p:nvGrpSpPr>
          <p:cNvPr id="7" name="Group 6"/>
          <p:cNvGrpSpPr/>
          <p:nvPr/>
        </p:nvGrpSpPr>
        <p:grpSpPr>
          <a:xfrm>
            <a:off x="4252246" y="3949101"/>
            <a:ext cx="1012337" cy="939529"/>
            <a:chOff x="4899034" y="3550634"/>
            <a:chExt cx="1012337" cy="939529"/>
          </a:xfrm>
        </p:grpSpPr>
        <p:sp>
          <p:nvSpPr>
            <p:cNvPr id="8" name="Freeform 7"/>
            <p:cNvSpPr/>
            <p:nvPr/>
          </p:nvSpPr>
          <p:spPr bwMode="auto">
            <a:xfrm rot="14129237">
              <a:off x="4725115" y="3724553"/>
              <a:ext cx="616941" cy="269104"/>
            </a:xfrm>
            <a:custGeom>
              <a:avLst/>
              <a:gdLst>
                <a:gd name="connsiteX0" fmla="*/ 157163 w 157163"/>
                <a:gd name="connsiteY0" fmla="*/ 11832 h 88032"/>
                <a:gd name="connsiteX1" fmla="*/ 80963 w 157163"/>
                <a:gd name="connsiteY1" fmla="*/ 2307 h 88032"/>
                <a:gd name="connsiteX2" fmla="*/ 66675 w 157163"/>
                <a:gd name="connsiteY2" fmla="*/ 49932 h 88032"/>
                <a:gd name="connsiteX3" fmla="*/ 0 w 157163"/>
                <a:gd name="connsiteY3" fmla="*/ 88032 h 88032"/>
              </a:gdLst>
              <a:ahLst/>
              <a:cxnLst>
                <a:cxn ang="0">
                  <a:pos x="connsiteX0" y="connsiteY0"/>
                </a:cxn>
                <a:cxn ang="0">
                  <a:pos x="connsiteX1" y="connsiteY1"/>
                </a:cxn>
                <a:cxn ang="0">
                  <a:pos x="connsiteX2" y="connsiteY2"/>
                </a:cxn>
                <a:cxn ang="0">
                  <a:pos x="connsiteX3" y="connsiteY3"/>
                </a:cxn>
              </a:cxnLst>
              <a:rect l="l" t="t" r="r" b="b"/>
              <a:pathLst>
                <a:path w="157163" h="88032">
                  <a:moveTo>
                    <a:pt x="157163" y="11832"/>
                  </a:moveTo>
                  <a:cubicBezTo>
                    <a:pt x="126603" y="3894"/>
                    <a:pt x="96044" y="-4043"/>
                    <a:pt x="80963" y="2307"/>
                  </a:cubicBezTo>
                  <a:cubicBezTo>
                    <a:pt x="65882" y="8657"/>
                    <a:pt x="80169" y="35645"/>
                    <a:pt x="66675" y="49932"/>
                  </a:cubicBezTo>
                  <a:cubicBezTo>
                    <a:pt x="53181" y="64219"/>
                    <a:pt x="26590" y="76125"/>
                    <a:pt x="0" y="88032"/>
                  </a:cubicBezTo>
                </a:path>
              </a:pathLst>
            </a:cu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FF"/>
                </a:solidFill>
              </a:endParaRPr>
            </a:p>
          </p:txBody>
        </p:sp>
        <p:graphicFrame>
          <p:nvGraphicFramePr>
            <p:cNvPr id="9" name="Object 1064"/>
            <p:cNvGraphicFramePr>
              <a:graphicFrameLocks noChangeAspect="1"/>
            </p:cNvGraphicFramePr>
            <p:nvPr>
              <p:extLst>
                <p:ext uri="{D42A27DB-BD31-4B8C-83A1-F6EECF244321}">
                  <p14:modId xmlns:p14="http://schemas.microsoft.com/office/powerpoint/2010/main" val="4096266784"/>
                </p:ext>
              </p:extLst>
            </p:nvPr>
          </p:nvGraphicFramePr>
          <p:xfrm>
            <a:off x="5250971" y="3809125"/>
            <a:ext cx="660400" cy="681038"/>
          </p:xfrm>
          <a:graphic>
            <a:graphicData uri="http://schemas.openxmlformats.org/presentationml/2006/ole">
              <mc:AlternateContent xmlns:mc="http://schemas.openxmlformats.org/markup-compatibility/2006">
                <mc:Choice xmlns:v="urn:schemas-microsoft-com:vml" Requires="v">
                  <p:oleObj spid="_x0000_s106595" name="Equation" r:id="rId6" imgW="253800" imgH="241200" progId="Equation.DSMT4">
                    <p:embed/>
                  </p:oleObj>
                </mc:Choice>
                <mc:Fallback>
                  <p:oleObj name="Equation" r:id="rId6" imgW="253800" imgH="241200" progId="Equation.DSMT4">
                    <p:embed/>
                    <p:pic>
                      <p:nvPicPr>
                        <p:cNvPr id="0" name=""/>
                        <p:cNvPicPr>
                          <a:picLocks noChangeAspect="1" noChangeArrowheads="1"/>
                        </p:cNvPicPr>
                        <p:nvPr/>
                      </p:nvPicPr>
                      <p:blipFill>
                        <a:blip r:embed="rId7"/>
                        <a:srcRect/>
                        <a:stretch>
                          <a:fillRect/>
                        </a:stretch>
                      </p:blipFill>
                      <p:spPr bwMode="auto">
                        <a:xfrm>
                          <a:off x="5250971" y="3809125"/>
                          <a:ext cx="6604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90978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1458" name="Picture 3" descr="C:\Users\amarina\Desktop\untitled.png"/>
          <p:cNvPicPr>
            <a:picLocks noChangeAspect="1" noChangeArrowheads="1"/>
          </p:cNvPicPr>
          <p:nvPr/>
        </p:nvPicPr>
        <p:blipFill>
          <a:blip r:embed="rId5">
            <a:extLst>
              <a:ext uri="{28A0092B-C50C-407E-A947-70E740481C1C}">
                <a14:useLocalDpi xmlns:a14="http://schemas.microsoft.com/office/drawing/2010/main" val="0"/>
              </a:ext>
            </a:extLst>
          </a:blip>
          <a:srcRect l="9303" t="4951" r="9212" b="8946"/>
          <a:stretch>
            <a:fillRect/>
          </a:stretch>
        </p:blipFill>
        <p:spPr bwMode="auto">
          <a:xfrm>
            <a:off x="1676400" y="1428750"/>
            <a:ext cx="601027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3581400" y="3124200"/>
            <a:ext cx="1218354" cy="1905000"/>
          </a:xfrm>
          <a:prstGeom prst="ellipse">
            <a:avLst/>
          </a:prstGeom>
          <a:gradFill flip="none" rotWithShape="1">
            <a:gsLst>
              <a:gs pos="0">
                <a:srgbClr val="4C0000">
                  <a:lumMod val="99000"/>
                  <a:lumOff val="1000"/>
                </a:srgbClr>
              </a:gs>
              <a:gs pos="15000">
                <a:srgbClr val="FF0000">
                  <a:alpha val="65000"/>
                </a:srgbClr>
              </a:gs>
              <a:gs pos="26000">
                <a:srgbClr val="FF3300">
                  <a:alpha val="40000"/>
                </a:srgbClr>
              </a:gs>
              <a:gs pos="39000">
                <a:srgbClr val="FFFF00">
                  <a:alpha val="68000"/>
                </a:srgbClr>
              </a:gs>
              <a:gs pos="53000">
                <a:srgbClr val="CCFFCC">
                  <a:alpha val="49000"/>
                </a:srgbClr>
              </a:gs>
              <a:gs pos="64000">
                <a:srgbClr val="00FFFF">
                  <a:alpha val="66000"/>
                </a:srgbClr>
              </a:gs>
              <a:gs pos="89000">
                <a:srgbClr val="1801A3">
                  <a:alpha val="69000"/>
                </a:srgbClr>
              </a:gs>
              <a:gs pos="76000">
                <a:srgbClr val="0099FF">
                  <a:alpha val="49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531462" name="Title 3"/>
          <p:cNvSpPr>
            <a:spLocks noGrp="1"/>
          </p:cNvSpPr>
          <p:nvPr>
            <p:ph type="title" idx="4294967295"/>
          </p:nvPr>
        </p:nvSpPr>
        <p:spPr>
          <a:xfrm>
            <a:off x="457200" y="103101"/>
            <a:ext cx="8229600" cy="1143000"/>
          </a:xfrm>
        </p:spPr>
        <p:txBody>
          <a:bodyPr/>
          <a:lstStyle/>
          <a:p>
            <a:pPr eaLnBrk="1" hangingPunct="1"/>
            <a:r>
              <a:rPr lang="en-US" altLang="he-IL" dirty="0" smtClean="0">
                <a:solidFill>
                  <a:srgbClr val="FFFF99"/>
                </a:solidFill>
              </a:rPr>
              <a:t> Distortion distribution</a:t>
            </a:r>
            <a:endParaRPr lang="he-IL" altLang="he-IL" dirty="0">
              <a:cs typeface="Times New Roman" pitchFamily="18" charset="0"/>
            </a:endParaRPr>
          </a:p>
        </p:txBody>
      </p:sp>
      <p:pic>
        <p:nvPicPr>
          <p:cNvPr id="60563" name="Picture 60562"/>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r="76176"/>
          <a:stretch>
            <a:fillRect/>
          </a:stretch>
        </p:blipFill>
        <p:spPr bwMode="auto">
          <a:xfrm rot="1063803">
            <a:off x="1793875" y="2713038"/>
            <a:ext cx="20161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65" name="TextBox 60564"/>
          <p:cNvSpPr txBox="1">
            <a:spLocks noChangeArrowheads="1"/>
          </p:cNvSpPr>
          <p:nvPr/>
        </p:nvSpPr>
        <p:spPr bwMode="auto">
          <a:xfrm rot="885055">
            <a:off x="4821238" y="4038600"/>
            <a:ext cx="158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algn="l" rtl="0" fontAlgn="base">
              <a:spcBef>
                <a:spcPct val="0"/>
              </a:spcBef>
              <a:spcAft>
                <a:spcPct val="0"/>
              </a:spcAft>
              <a:defRPr>
                <a:solidFill>
                  <a:schemeClr val="tx1"/>
                </a:solidFill>
                <a:latin typeface="Corbel" pitchFamily="34" charset="0"/>
              </a:defRPr>
            </a:lvl6pPr>
            <a:lvl7pPr marL="2971800" indent="-228600" algn="l" rtl="0" fontAlgn="base">
              <a:spcBef>
                <a:spcPct val="0"/>
              </a:spcBef>
              <a:spcAft>
                <a:spcPct val="0"/>
              </a:spcAft>
              <a:defRPr>
                <a:solidFill>
                  <a:schemeClr val="tx1"/>
                </a:solidFill>
                <a:latin typeface="Corbel" pitchFamily="34" charset="0"/>
              </a:defRPr>
            </a:lvl7pPr>
            <a:lvl8pPr marL="3429000" indent="-228600" algn="l" rtl="0" fontAlgn="base">
              <a:spcBef>
                <a:spcPct val="0"/>
              </a:spcBef>
              <a:spcAft>
                <a:spcPct val="0"/>
              </a:spcAft>
              <a:defRPr>
                <a:solidFill>
                  <a:schemeClr val="tx1"/>
                </a:solidFill>
                <a:latin typeface="Corbel" pitchFamily="34" charset="0"/>
              </a:defRPr>
            </a:lvl8pPr>
            <a:lvl9pPr marL="3886200" indent="-228600" algn="l" rtl="0" fontAlgn="base">
              <a:spcBef>
                <a:spcPct val="0"/>
              </a:spcBef>
              <a:spcAft>
                <a:spcPct val="0"/>
              </a:spcAft>
              <a:defRPr>
                <a:solidFill>
                  <a:schemeClr val="tx1"/>
                </a:solidFill>
                <a:latin typeface="Corbel" pitchFamily="34" charset="0"/>
              </a:defRPr>
            </a:lvl9pPr>
          </a:lstStyle>
          <a:p>
            <a:r>
              <a:rPr lang="en-US" altLang="he-IL" b="1">
                <a:solidFill>
                  <a:srgbClr val="FFFFFF"/>
                </a:solidFill>
                <a:latin typeface="Arial" pitchFamily="34" charset="0"/>
              </a:rPr>
              <a:t>2D Gaussian</a:t>
            </a:r>
            <a:endParaRPr lang="he-IL" altLang="he-IL" b="1">
              <a:solidFill>
                <a:srgbClr val="FFFFFF"/>
              </a:solidFill>
              <a:latin typeface="Arial" pitchFamily="34" charset="0"/>
            </a:endParaRPr>
          </a:p>
        </p:txBody>
      </p:sp>
      <p:grpSp>
        <p:nvGrpSpPr>
          <p:cNvPr id="479" name="Group 478"/>
          <p:cNvGrpSpPr>
            <a:grpSpLocks/>
          </p:cNvGrpSpPr>
          <p:nvPr/>
        </p:nvGrpSpPr>
        <p:grpSpPr bwMode="auto">
          <a:xfrm>
            <a:off x="3382963" y="4575175"/>
            <a:ext cx="884237" cy="530225"/>
            <a:chOff x="5293066" y="3567545"/>
            <a:chExt cx="883846" cy="530225"/>
          </a:xfrm>
        </p:grpSpPr>
        <p:sp>
          <p:nvSpPr>
            <p:cNvPr id="480" name="Freeform 479"/>
            <p:cNvSpPr/>
            <p:nvPr/>
          </p:nvSpPr>
          <p:spPr bwMode="auto">
            <a:xfrm rot="21221930">
              <a:off x="5559648" y="3567545"/>
              <a:ext cx="617264" cy="269875"/>
            </a:xfrm>
            <a:custGeom>
              <a:avLst/>
              <a:gdLst>
                <a:gd name="connsiteX0" fmla="*/ 157163 w 157163"/>
                <a:gd name="connsiteY0" fmla="*/ 11832 h 88032"/>
                <a:gd name="connsiteX1" fmla="*/ 80963 w 157163"/>
                <a:gd name="connsiteY1" fmla="*/ 2307 h 88032"/>
                <a:gd name="connsiteX2" fmla="*/ 66675 w 157163"/>
                <a:gd name="connsiteY2" fmla="*/ 49932 h 88032"/>
                <a:gd name="connsiteX3" fmla="*/ 0 w 157163"/>
                <a:gd name="connsiteY3" fmla="*/ 88032 h 88032"/>
              </a:gdLst>
              <a:ahLst/>
              <a:cxnLst>
                <a:cxn ang="0">
                  <a:pos x="connsiteX0" y="connsiteY0"/>
                </a:cxn>
                <a:cxn ang="0">
                  <a:pos x="connsiteX1" y="connsiteY1"/>
                </a:cxn>
                <a:cxn ang="0">
                  <a:pos x="connsiteX2" y="connsiteY2"/>
                </a:cxn>
                <a:cxn ang="0">
                  <a:pos x="connsiteX3" y="connsiteY3"/>
                </a:cxn>
              </a:cxnLst>
              <a:rect l="l" t="t" r="r" b="b"/>
              <a:pathLst>
                <a:path w="157163" h="88032">
                  <a:moveTo>
                    <a:pt x="157163" y="11832"/>
                  </a:moveTo>
                  <a:cubicBezTo>
                    <a:pt x="126603" y="3894"/>
                    <a:pt x="96044" y="-4043"/>
                    <a:pt x="80963" y="2307"/>
                  </a:cubicBezTo>
                  <a:cubicBezTo>
                    <a:pt x="65882" y="8657"/>
                    <a:pt x="80169" y="35645"/>
                    <a:pt x="66675" y="49932"/>
                  </a:cubicBezTo>
                  <a:cubicBezTo>
                    <a:pt x="53181" y="64219"/>
                    <a:pt x="26590" y="76125"/>
                    <a:pt x="0" y="88032"/>
                  </a:cubicBezTo>
                </a:path>
              </a:pathLst>
            </a:cu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graphicFrame>
          <p:nvGraphicFramePr>
            <p:cNvPr id="531467" name="Object 1064"/>
            <p:cNvGraphicFramePr>
              <a:graphicFrameLocks noChangeAspect="1"/>
            </p:cNvGraphicFramePr>
            <p:nvPr/>
          </p:nvGraphicFramePr>
          <p:xfrm>
            <a:off x="5293066" y="3738995"/>
            <a:ext cx="330200" cy="358775"/>
          </p:xfrm>
          <a:graphic>
            <a:graphicData uri="http://schemas.openxmlformats.org/presentationml/2006/ole">
              <mc:AlternateContent xmlns:mc="http://schemas.openxmlformats.org/markup-compatibility/2006">
                <mc:Choice xmlns:v="urn:schemas-microsoft-com:vml" Requires="v">
                  <p:oleObj spid="_x0000_s110614" name="Equation" r:id="rId7" imgW="126725" imgH="126725" progId="Equation.DSMT4">
                    <p:embed/>
                  </p:oleObj>
                </mc:Choice>
                <mc:Fallback>
                  <p:oleObj name="Equation" r:id="rId7" imgW="126725" imgH="126725"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3066" y="3738995"/>
                          <a:ext cx="3302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531468" name="Slide Number Placeholder 1"/>
          <p:cNvSpPr txBox="1">
            <a:spLocks/>
          </p:cNvSpPr>
          <p:nvPr/>
        </p:nvSpPr>
        <p:spPr bwMode="auto">
          <a:xfrm>
            <a:off x="6804025" y="920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algn="l" rtl="0" fontAlgn="base">
              <a:spcBef>
                <a:spcPct val="0"/>
              </a:spcBef>
              <a:spcAft>
                <a:spcPct val="0"/>
              </a:spcAft>
              <a:defRPr>
                <a:solidFill>
                  <a:schemeClr val="tx1"/>
                </a:solidFill>
                <a:latin typeface="Corbel" pitchFamily="34" charset="0"/>
              </a:defRPr>
            </a:lvl6pPr>
            <a:lvl7pPr marL="2971800" indent="-228600" algn="l" rtl="0" fontAlgn="base">
              <a:spcBef>
                <a:spcPct val="0"/>
              </a:spcBef>
              <a:spcAft>
                <a:spcPct val="0"/>
              </a:spcAft>
              <a:defRPr>
                <a:solidFill>
                  <a:schemeClr val="tx1"/>
                </a:solidFill>
                <a:latin typeface="Corbel" pitchFamily="34" charset="0"/>
              </a:defRPr>
            </a:lvl7pPr>
            <a:lvl8pPr marL="3429000" indent="-228600" algn="l" rtl="0" fontAlgn="base">
              <a:spcBef>
                <a:spcPct val="0"/>
              </a:spcBef>
              <a:spcAft>
                <a:spcPct val="0"/>
              </a:spcAft>
              <a:defRPr>
                <a:solidFill>
                  <a:schemeClr val="tx1"/>
                </a:solidFill>
                <a:latin typeface="Corbel" pitchFamily="34" charset="0"/>
              </a:defRPr>
            </a:lvl8pPr>
            <a:lvl9pPr marL="3886200" indent="-228600" algn="l" rtl="0" fontAlgn="base">
              <a:spcBef>
                <a:spcPct val="0"/>
              </a:spcBef>
              <a:spcAft>
                <a:spcPct val="0"/>
              </a:spcAft>
              <a:defRPr>
                <a:solidFill>
                  <a:schemeClr val="tx1"/>
                </a:solidFill>
                <a:latin typeface="Corbel" pitchFamily="34" charset="0"/>
              </a:defRPr>
            </a:lvl9pPr>
          </a:lstStyle>
          <a:p>
            <a:pPr algn="r"/>
            <a:r>
              <a:rPr lang="en-US" altLang="he-IL" sz="1400" dirty="0" smtClean="0">
                <a:solidFill>
                  <a:srgbClr val="FFFFFF"/>
                </a:solidFill>
                <a:latin typeface="Arial" pitchFamily="34" charset="0"/>
              </a:rPr>
              <a:t>24</a:t>
            </a:r>
            <a:endParaRPr lang="en-US" altLang="he-IL" sz="1400" dirty="0">
              <a:solidFill>
                <a:srgbClr val="FFFFFF"/>
              </a:solidFill>
              <a:latin typeface="Arial" pitchFamily="34" charset="0"/>
            </a:endParaRPr>
          </a:p>
        </p:txBody>
      </p:sp>
      <p:sp>
        <p:nvSpPr>
          <p:cNvPr id="17" name="Oval 16"/>
          <p:cNvSpPr/>
          <p:nvPr/>
        </p:nvSpPr>
        <p:spPr>
          <a:xfrm>
            <a:off x="4081463" y="4010025"/>
            <a:ext cx="128587" cy="119063"/>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grpSp>
        <p:nvGrpSpPr>
          <p:cNvPr id="16" name="Group 15"/>
          <p:cNvGrpSpPr>
            <a:grpSpLocks/>
          </p:cNvGrpSpPr>
          <p:nvPr/>
        </p:nvGrpSpPr>
        <p:grpSpPr bwMode="auto">
          <a:xfrm>
            <a:off x="4252913" y="3949700"/>
            <a:ext cx="1011237" cy="938213"/>
            <a:chOff x="4899034" y="3550634"/>
            <a:chExt cx="1012337" cy="939529"/>
          </a:xfrm>
        </p:grpSpPr>
        <p:sp>
          <p:nvSpPr>
            <p:cNvPr id="13" name="Freeform 12"/>
            <p:cNvSpPr/>
            <p:nvPr/>
          </p:nvSpPr>
          <p:spPr bwMode="auto">
            <a:xfrm rot="14129237">
              <a:off x="4724917" y="3724751"/>
              <a:ext cx="616814" cy="268579"/>
            </a:xfrm>
            <a:custGeom>
              <a:avLst/>
              <a:gdLst>
                <a:gd name="connsiteX0" fmla="*/ 157163 w 157163"/>
                <a:gd name="connsiteY0" fmla="*/ 11832 h 88032"/>
                <a:gd name="connsiteX1" fmla="*/ 80963 w 157163"/>
                <a:gd name="connsiteY1" fmla="*/ 2307 h 88032"/>
                <a:gd name="connsiteX2" fmla="*/ 66675 w 157163"/>
                <a:gd name="connsiteY2" fmla="*/ 49932 h 88032"/>
                <a:gd name="connsiteX3" fmla="*/ 0 w 157163"/>
                <a:gd name="connsiteY3" fmla="*/ 88032 h 88032"/>
              </a:gdLst>
              <a:ahLst/>
              <a:cxnLst>
                <a:cxn ang="0">
                  <a:pos x="connsiteX0" y="connsiteY0"/>
                </a:cxn>
                <a:cxn ang="0">
                  <a:pos x="connsiteX1" y="connsiteY1"/>
                </a:cxn>
                <a:cxn ang="0">
                  <a:pos x="connsiteX2" y="connsiteY2"/>
                </a:cxn>
                <a:cxn ang="0">
                  <a:pos x="connsiteX3" y="connsiteY3"/>
                </a:cxn>
              </a:cxnLst>
              <a:rect l="l" t="t" r="r" b="b"/>
              <a:pathLst>
                <a:path w="157163" h="88032">
                  <a:moveTo>
                    <a:pt x="157163" y="11832"/>
                  </a:moveTo>
                  <a:cubicBezTo>
                    <a:pt x="126603" y="3894"/>
                    <a:pt x="96044" y="-4043"/>
                    <a:pt x="80963" y="2307"/>
                  </a:cubicBezTo>
                  <a:cubicBezTo>
                    <a:pt x="65882" y="8657"/>
                    <a:pt x="80169" y="35645"/>
                    <a:pt x="66675" y="49932"/>
                  </a:cubicBezTo>
                  <a:cubicBezTo>
                    <a:pt x="53181" y="64219"/>
                    <a:pt x="26590" y="76125"/>
                    <a:pt x="0" y="88032"/>
                  </a:cubicBezTo>
                </a:path>
              </a:pathLst>
            </a:cu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FF"/>
                </a:solidFill>
              </a:endParaRPr>
            </a:p>
          </p:txBody>
        </p:sp>
        <p:graphicFrame>
          <p:nvGraphicFramePr>
            <p:cNvPr id="531472" name="Object 1064"/>
            <p:cNvGraphicFramePr>
              <a:graphicFrameLocks noChangeAspect="1"/>
            </p:cNvGraphicFramePr>
            <p:nvPr/>
          </p:nvGraphicFramePr>
          <p:xfrm>
            <a:off x="5250971" y="3809125"/>
            <a:ext cx="660400" cy="681038"/>
          </p:xfrm>
          <a:graphic>
            <a:graphicData uri="http://schemas.openxmlformats.org/presentationml/2006/ole">
              <mc:AlternateContent xmlns:mc="http://schemas.openxmlformats.org/markup-compatibility/2006">
                <mc:Choice xmlns:v="urn:schemas-microsoft-com:vml" Requires="v">
                  <p:oleObj spid="_x0000_s110615" name="Equation" r:id="rId9" imgW="253890" imgH="241195" progId="Equation.DSMT4">
                    <p:embed/>
                  </p:oleObj>
                </mc:Choice>
                <mc:Fallback>
                  <p:oleObj name="Equation" r:id="rId9" imgW="253890" imgH="241195"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0971" y="3809125"/>
                          <a:ext cx="6604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531473" name="Rectangle 5"/>
          <p:cNvSpPr>
            <a:spLocks noChangeArrowheads="1"/>
          </p:cNvSpPr>
          <p:nvPr/>
        </p:nvSpPr>
        <p:spPr bwMode="auto">
          <a:xfrm>
            <a:off x="0" y="6491288"/>
            <a:ext cx="5410200" cy="3667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algn="l" rtl="0" fontAlgn="base">
              <a:spcBef>
                <a:spcPct val="0"/>
              </a:spcBef>
              <a:spcAft>
                <a:spcPct val="0"/>
              </a:spcAft>
              <a:defRPr>
                <a:solidFill>
                  <a:schemeClr val="tx1"/>
                </a:solidFill>
                <a:latin typeface="Corbel" pitchFamily="34" charset="0"/>
              </a:defRPr>
            </a:lvl6pPr>
            <a:lvl7pPr marL="2971800" indent="-228600" algn="l" rtl="0" fontAlgn="base">
              <a:spcBef>
                <a:spcPct val="0"/>
              </a:spcBef>
              <a:spcAft>
                <a:spcPct val="0"/>
              </a:spcAft>
              <a:defRPr>
                <a:solidFill>
                  <a:schemeClr val="tx1"/>
                </a:solidFill>
                <a:latin typeface="Corbel" pitchFamily="34" charset="0"/>
              </a:defRPr>
            </a:lvl7pPr>
            <a:lvl8pPr marL="3429000" indent="-228600" algn="l" rtl="0" fontAlgn="base">
              <a:spcBef>
                <a:spcPct val="0"/>
              </a:spcBef>
              <a:spcAft>
                <a:spcPct val="0"/>
              </a:spcAft>
              <a:defRPr>
                <a:solidFill>
                  <a:schemeClr val="tx1"/>
                </a:solidFill>
                <a:latin typeface="Corbel" pitchFamily="34" charset="0"/>
              </a:defRPr>
            </a:lvl8pPr>
            <a:lvl9pPr marL="3886200" indent="-228600" algn="l" rtl="0" fontAlgn="base">
              <a:spcBef>
                <a:spcPct val="0"/>
              </a:spcBef>
              <a:spcAft>
                <a:spcPct val="0"/>
              </a:spcAft>
              <a:defRPr>
                <a:solidFill>
                  <a:schemeClr val="tx1"/>
                </a:solidFill>
                <a:latin typeface="Corbel" pitchFamily="34" charset="0"/>
              </a:defRPr>
            </a:lvl9pPr>
          </a:lstStyle>
          <a:p>
            <a:r>
              <a:rPr lang="en-US" altLang="he-IL">
                <a:solidFill>
                  <a:srgbClr val="FFFF66"/>
                </a:solidFill>
                <a:latin typeface="Tahoma" pitchFamily="34" charset="0"/>
              </a:rPr>
              <a:t>Alterman, </a:t>
            </a:r>
            <a:r>
              <a:rPr lang="en-US" altLang="he-IL">
                <a:solidFill>
                  <a:srgbClr val="FFFF66"/>
                </a:solidFill>
                <a:latin typeface="Arial" pitchFamily="34" charset="0"/>
              </a:rPr>
              <a:t>Schechner,</a:t>
            </a:r>
            <a:r>
              <a:rPr lang="en-US" altLang="he-IL">
                <a:solidFill>
                  <a:srgbClr val="000000"/>
                </a:solidFill>
                <a:latin typeface="Arial" pitchFamily="34" charset="0"/>
              </a:rPr>
              <a:t> </a:t>
            </a:r>
            <a:r>
              <a:rPr lang="en-US" altLang="he-IL">
                <a:solidFill>
                  <a:srgbClr val="FFFF66"/>
                </a:solidFill>
                <a:latin typeface="Tahoma" pitchFamily="34" charset="0"/>
              </a:rPr>
              <a:t>Swirski, ICCP’13</a:t>
            </a:r>
          </a:p>
        </p:txBody>
      </p:sp>
    </p:spTree>
    <p:extLst>
      <p:ext uri="{BB962C8B-B14F-4D97-AF65-F5344CB8AC3E}">
        <p14:creationId xmlns:p14="http://schemas.microsoft.com/office/powerpoint/2010/main" val="2229307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7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0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6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3506" name="Picture 373"/>
          <p:cNvPicPr>
            <a:picLocks noChangeAspect="1" noChangeArrowheads="1"/>
          </p:cNvPicPr>
          <p:nvPr/>
        </p:nvPicPr>
        <p:blipFill>
          <a:blip r:embed="rId6">
            <a:extLst>
              <a:ext uri="{28A0092B-C50C-407E-A947-70E740481C1C}">
                <a14:useLocalDpi xmlns:a14="http://schemas.microsoft.com/office/drawing/2010/main" val="0"/>
              </a:ext>
            </a:extLst>
          </a:blip>
          <a:srcRect l="9389" t="4979" r="9274" b="9106"/>
          <a:stretch>
            <a:fillRect/>
          </a:stretch>
        </p:blipFill>
        <p:spPr bwMode="auto">
          <a:xfrm>
            <a:off x="1676400" y="1447800"/>
            <a:ext cx="6010275" cy="472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Oval 43"/>
          <p:cNvSpPr/>
          <p:nvPr/>
        </p:nvSpPr>
        <p:spPr>
          <a:xfrm>
            <a:off x="3657593" y="3615000"/>
            <a:ext cx="1219941" cy="1905000"/>
          </a:xfrm>
          <a:prstGeom prst="ellipse">
            <a:avLst/>
          </a:prstGeom>
          <a:gradFill flip="none" rotWithShape="1">
            <a:gsLst>
              <a:gs pos="0">
                <a:srgbClr val="4C0000">
                  <a:lumMod val="99000"/>
                  <a:lumOff val="1000"/>
                </a:srgbClr>
              </a:gs>
              <a:gs pos="15000">
                <a:srgbClr val="FF0000">
                  <a:alpha val="65000"/>
                </a:srgbClr>
              </a:gs>
              <a:gs pos="26000">
                <a:srgbClr val="FF3300">
                  <a:alpha val="40000"/>
                </a:srgbClr>
              </a:gs>
              <a:gs pos="39000">
                <a:srgbClr val="FFFF00">
                  <a:alpha val="68000"/>
                </a:srgbClr>
              </a:gs>
              <a:gs pos="53000">
                <a:srgbClr val="CCFFCC">
                  <a:alpha val="49000"/>
                </a:srgbClr>
              </a:gs>
              <a:gs pos="64000">
                <a:srgbClr val="00FFFF">
                  <a:alpha val="66000"/>
                </a:srgbClr>
              </a:gs>
              <a:gs pos="89000">
                <a:srgbClr val="1801A3">
                  <a:alpha val="69000"/>
                </a:srgbClr>
              </a:gs>
              <a:gs pos="76000">
                <a:srgbClr val="0099FF">
                  <a:alpha val="49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pic>
        <p:nvPicPr>
          <p:cNvPr id="32" name="Picture 31"/>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rot="1054447">
            <a:off x="1936750" y="3276600"/>
            <a:ext cx="19129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11" name="Title 3"/>
          <p:cNvSpPr>
            <a:spLocks noGrp="1"/>
          </p:cNvSpPr>
          <p:nvPr>
            <p:ph type="title" idx="4294967295"/>
          </p:nvPr>
        </p:nvSpPr>
        <p:spPr>
          <a:xfrm>
            <a:off x="457200" y="0"/>
            <a:ext cx="8229600" cy="1143000"/>
          </a:xfrm>
        </p:spPr>
        <p:txBody>
          <a:bodyPr/>
          <a:lstStyle/>
          <a:p>
            <a:pPr eaLnBrk="1" hangingPunct="1"/>
            <a:r>
              <a:rPr lang="en-US" altLang="he-IL" dirty="0" smtClean="0">
                <a:solidFill>
                  <a:srgbClr val="FFFF99"/>
                </a:solidFill>
              </a:rPr>
              <a:t>Flat-location </a:t>
            </a:r>
            <a:r>
              <a:rPr lang="en-US" altLang="he-IL" dirty="0" err="1" smtClean="0">
                <a:solidFill>
                  <a:srgbClr val="FFFF99"/>
                </a:solidFill>
              </a:rPr>
              <a:t>probabilty</a:t>
            </a:r>
            <a:endParaRPr lang="he-IL" altLang="he-IL" dirty="0">
              <a:cs typeface="Times New Roman" pitchFamily="18" charset="0"/>
            </a:endParaRPr>
          </a:p>
        </p:txBody>
      </p:sp>
      <p:grpSp>
        <p:nvGrpSpPr>
          <p:cNvPr id="5" name="Group 4"/>
          <p:cNvGrpSpPr>
            <a:grpSpLocks/>
          </p:cNvGrpSpPr>
          <p:nvPr/>
        </p:nvGrpSpPr>
        <p:grpSpPr bwMode="auto">
          <a:xfrm>
            <a:off x="123825" y="5257800"/>
            <a:ext cx="5284788" cy="1285875"/>
            <a:chOff x="124409" y="5257801"/>
            <a:chExt cx="5284994" cy="1285856"/>
          </a:xfrm>
        </p:grpSpPr>
        <p:grpSp>
          <p:nvGrpSpPr>
            <p:cNvPr id="533513" name="Group 2"/>
            <p:cNvGrpSpPr>
              <a:grpSpLocks/>
            </p:cNvGrpSpPr>
            <p:nvPr/>
          </p:nvGrpSpPr>
          <p:grpSpPr bwMode="auto">
            <a:xfrm>
              <a:off x="124409" y="5257801"/>
              <a:ext cx="5284994" cy="1285856"/>
              <a:chOff x="124409" y="5257801"/>
              <a:chExt cx="5284994" cy="1285856"/>
            </a:xfrm>
          </p:grpSpPr>
          <p:grpSp>
            <p:nvGrpSpPr>
              <p:cNvPr id="533514" name="Group 8"/>
              <p:cNvGrpSpPr>
                <a:grpSpLocks/>
              </p:cNvGrpSpPr>
              <p:nvPr/>
            </p:nvGrpSpPr>
            <p:grpSpPr bwMode="auto">
              <a:xfrm>
                <a:off x="228600" y="5724525"/>
                <a:ext cx="4446085" cy="523875"/>
                <a:chOff x="351841" y="1762124"/>
                <a:chExt cx="4446085" cy="523875"/>
              </a:xfrm>
            </p:grpSpPr>
            <p:sp>
              <p:nvSpPr>
                <p:cNvPr id="8" name="Rounded Rectangle 7"/>
                <p:cNvSpPr/>
                <p:nvPr/>
              </p:nvSpPr>
              <p:spPr>
                <a:xfrm>
                  <a:off x="352429" y="1762118"/>
                  <a:ext cx="4445173" cy="523867"/>
                </a:xfrm>
                <a:prstGeom prst="round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pic>
              <p:nvPicPr>
                <p:cNvPr id="533516" name="Picture 5"/>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18517" y="1854657"/>
                  <a:ext cx="4339220" cy="35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3517" name="TextBox 6"/>
              <p:cNvSpPr txBox="1">
                <a:spLocks noChangeArrowheads="1"/>
              </p:cNvSpPr>
              <p:nvPr/>
            </p:nvSpPr>
            <p:spPr bwMode="auto">
              <a:xfrm>
                <a:off x="124409" y="5257801"/>
                <a:ext cx="1381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algn="l" rtl="0" fontAlgn="base">
                  <a:spcBef>
                    <a:spcPct val="0"/>
                  </a:spcBef>
                  <a:spcAft>
                    <a:spcPct val="0"/>
                  </a:spcAft>
                  <a:defRPr>
                    <a:solidFill>
                      <a:schemeClr val="tx1"/>
                    </a:solidFill>
                    <a:latin typeface="Corbel" pitchFamily="34" charset="0"/>
                  </a:defRPr>
                </a:lvl6pPr>
                <a:lvl7pPr marL="2971800" indent="-228600" algn="l" rtl="0" fontAlgn="base">
                  <a:spcBef>
                    <a:spcPct val="0"/>
                  </a:spcBef>
                  <a:spcAft>
                    <a:spcPct val="0"/>
                  </a:spcAft>
                  <a:defRPr>
                    <a:solidFill>
                      <a:schemeClr val="tx1"/>
                    </a:solidFill>
                    <a:latin typeface="Corbel" pitchFamily="34" charset="0"/>
                  </a:defRPr>
                </a:lvl7pPr>
                <a:lvl8pPr marL="3429000" indent="-228600" algn="l" rtl="0" fontAlgn="base">
                  <a:spcBef>
                    <a:spcPct val="0"/>
                  </a:spcBef>
                  <a:spcAft>
                    <a:spcPct val="0"/>
                  </a:spcAft>
                  <a:defRPr>
                    <a:solidFill>
                      <a:schemeClr val="tx1"/>
                    </a:solidFill>
                    <a:latin typeface="Corbel" pitchFamily="34" charset="0"/>
                  </a:defRPr>
                </a:lvl8pPr>
                <a:lvl9pPr marL="3886200" indent="-228600" algn="l" rtl="0" fontAlgn="base">
                  <a:spcBef>
                    <a:spcPct val="0"/>
                  </a:spcBef>
                  <a:spcAft>
                    <a:spcPct val="0"/>
                  </a:spcAft>
                  <a:defRPr>
                    <a:solidFill>
                      <a:schemeClr val="tx1"/>
                    </a:solidFill>
                    <a:latin typeface="Corbel" pitchFamily="34" charset="0"/>
                  </a:defRPr>
                </a:lvl9pPr>
              </a:lstStyle>
              <a:p>
                <a:r>
                  <a:rPr lang="en-US" altLang="he-IL">
                    <a:solidFill>
                      <a:srgbClr val="FFFFFF"/>
                    </a:solidFill>
                    <a:latin typeface="Arial" pitchFamily="34" charset="0"/>
                  </a:rPr>
                  <a:t>Bayes’ rule:</a:t>
                </a:r>
                <a:endParaRPr lang="he-IL" altLang="he-IL">
                  <a:solidFill>
                    <a:srgbClr val="FFFFFF"/>
                  </a:solidFill>
                  <a:latin typeface="Arial" pitchFamily="34" charset="0"/>
                </a:endParaRPr>
              </a:p>
            </p:txBody>
          </p:sp>
          <p:sp>
            <p:nvSpPr>
              <p:cNvPr id="533518" name="TextBox 29"/>
              <p:cNvSpPr txBox="1">
                <a:spLocks noChangeArrowheads="1"/>
              </p:cNvSpPr>
              <p:nvPr/>
            </p:nvSpPr>
            <p:spPr bwMode="auto">
              <a:xfrm>
                <a:off x="3815491" y="6176950"/>
                <a:ext cx="1593912" cy="36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algn="l" rtl="0" fontAlgn="base">
                  <a:spcBef>
                    <a:spcPct val="0"/>
                  </a:spcBef>
                  <a:spcAft>
                    <a:spcPct val="0"/>
                  </a:spcAft>
                  <a:defRPr>
                    <a:solidFill>
                      <a:schemeClr val="tx1"/>
                    </a:solidFill>
                    <a:latin typeface="Corbel" pitchFamily="34" charset="0"/>
                  </a:defRPr>
                </a:lvl6pPr>
                <a:lvl7pPr marL="2971800" indent="-228600" algn="l" rtl="0" fontAlgn="base">
                  <a:spcBef>
                    <a:spcPct val="0"/>
                  </a:spcBef>
                  <a:spcAft>
                    <a:spcPct val="0"/>
                  </a:spcAft>
                  <a:defRPr>
                    <a:solidFill>
                      <a:schemeClr val="tx1"/>
                    </a:solidFill>
                    <a:latin typeface="Corbel" pitchFamily="34" charset="0"/>
                  </a:defRPr>
                </a:lvl7pPr>
                <a:lvl8pPr marL="3429000" indent="-228600" algn="l" rtl="0" fontAlgn="base">
                  <a:spcBef>
                    <a:spcPct val="0"/>
                  </a:spcBef>
                  <a:spcAft>
                    <a:spcPct val="0"/>
                  </a:spcAft>
                  <a:defRPr>
                    <a:solidFill>
                      <a:schemeClr val="tx1"/>
                    </a:solidFill>
                    <a:latin typeface="Corbel" pitchFamily="34" charset="0"/>
                  </a:defRPr>
                </a:lvl8pPr>
                <a:lvl9pPr marL="3886200" indent="-228600" algn="l" rtl="0" fontAlgn="base">
                  <a:spcBef>
                    <a:spcPct val="0"/>
                  </a:spcBef>
                  <a:spcAft>
                    <a:spcPct val="0"/>
                  </a:spcAft>
                  <a:defRPr>
                    <a:solidFill>
                      <a:schemeClr val="tx1"/>
                    </a:solidFill>
                    <a:latin typeface="Corbel" pitchFamily="34" charset="0"/>
                  </a:defRPr>
                </a:lvl9pPr>
              </a:lstStyle>
              <a:p>
                <a:r>
                  <a:rPr lang="en-US" altLang="he-IL">
                    <a:solidFill>
                      <a:srgbClr val="FF0000"/>
                    </a:solidFill>
                    <a:latin typeface="Arial" pitchFamily="34" charset="0"/>
                  </a:rPr>
                  <a:t>no preference</a:t>
                </a:r>
                <a:endParaRPr lang="he-IL" altLang="he-IL">
                  <a:solidFill>
                    <a:srgbClr val="FF0000"/>
                  </a:solidFill>
                  <a:latin typeface="Arial" pitchFamily="34" charset="0"/>
                </a:endParaRPr>
              </a:p>
            </p:txBody>
          </p:sp>
        </p:grpSp>
        <p:grpSp>
          <p:nvGrpSpPr>
            <p:cNvPr id="533519" name="Group 26"/>
            <p:cNvGrpSpPr>
              <a:grpSpLocks/>
            </p:cNvGrpSpPr>
            <p:nvPr/>
          </p:nvGrpSpPr>
          <p:grpSpPr bwMode="auto">
            <a:xfrm>
              <a:off x="3657600" y="5791200"/>
              <a:ext cx="962025" cy="428625"/>
              <a:chOff x="3657600" y="5791200"/>
              <a:chExt cx="962025" cy="428625"/>
            </a:xfrm>
          </p:grpSpPr>
          <p:sp>
            <p:nvSpPr>
              <p:cNvPr id="25" name="Freeform 24"/>
              <p:cNvSpPr/>
              <p:nvPr/>
            </p:nvSpPr>
            <p:spPr>
              <a:xfrm>
                <a:off x="3715474" y="5867392"/>
                <a:ext cx="714402" cy="314321"/>
              </a:xfrm>
              <a:custGeom>
                <a:avLst/>
                <a:gdLst>
                  <a:gd name="connsiteX0" fmla="*/ 0 w 714375"/>
                  <a:gd name="connsiteY0" fmla="*/ 314325 h 314325"/>
                  <a:gd name="connsiteX1" fmla="*/ 342900 w 714375"/>
                  <a:gd name="connsiteY1" fmla="*/ 171450 h 314325"/>
                  <a:gd name="connsiteX2" fmla="*/ 647700 w 714375"/>
                  <a:gd name="connsiteY2" fmla="*/ 28575 h 314325"/>
                  <a:gd name="connsiteX3" fmla="*/ 676275 w 714375"/>
                  <a:gd name="connsiteY3" fmla="*/ 19050 h 314325"/>
                  <a:gd name="connsiteX4" fmla="*/ 714375 w 714375"/>
                  <a:gd name="connsiteY4" fmla="*/ 0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5" h="314325">
                    <a:moveTo>
                      <a:pt x="0" y="314325"/>
                    </a:moveTo>
                    <a:cubicBezTo>
                      <a:pt x="114300" y="266700"/>
                      <a:pt x="230782" y="224006"/>
                      <a:pt x="342900" y="171450"/>
                    </a:cubicBezTo>
                    <a:lnTo>
                      <a:pt x="647700" y="28575"/>
                    </a:lnTo>
                    <a:cubicBezTo>
                      <a:pt x="656831" y="24401"/>
                      <a:pt x="667047" y="23005"/>
                      <a:pt x="676275" y="19050"/>
                    </a:cubicBezTo>
                    <a:cubicBezTo>
                      <a:pt x="689326" y="13457"/>
                      <a:pt x="714375" y="0"/>
                      <a:pt x="71437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26" name="Freeform 25"/>
              <p:cNvSpPr/>
              <p:nvPr/>
            </p:nvSpPr>
            <p:spPr>
              <a:xfrm>
                <a:off x="3658322" y="5791193"/>
                <a:ext cx="962062" cy="428619"/>
              </a:xfrm>
              <a:custGeom>
                <a:avLst/>
                <a:gdLst>
                  <a:gd name="connsiteX0" fmla="*/ 0 w 962025"/>
                  <a:gd name="connsiteY0" fmla="*/ 0 h 428625"/>
                  <a:gd name="connsiteX1" fmla="*/ 161925 w 962025"/>
                  <a:gd name="connsiteY1" fmla="*/ 66675 h 428625"/>
                  <a:gd name="connsiteX2" fmla="*/ 523875 w 962025"/>
                  <a:gd name="connsiteY2" fmla="*/ 247650 h 428625"/>
                  <a:gd name="connsiteX3" fmla="*/ 552450 w 962025"/>
                  <a:gd name="connsiteY3" fmla="*/ 257175 h 428625"/>
                  <a:gd name="connsiteX4" fmla="*/ 771525 w 962025"/>
                  <a:gd name="connsiteY4" fmla="*/ 352425 h 428625"/>
                  <a:gd name="connsiteX5" fmla="*/ 895350 w 962025"/>
                  <a:gd name="connsiteY5" fmla="*/ 400050 h 428625"/>
                  <a:gd name="connsiteX6" fmla="*/ 962025 w 962025"/>
                  <a:gd name="connsiteY6" fmla="*/ 42862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25" h="428625">
                    <a:moveTo>
                      <a:pt x="0" y="0"/>
                    </a:moveTo>
                    <a:cubicBezTo>
                      <a:pt x="53975" y="22225"/>
                      <a:pt x="109153" y="41728"/>
                      <a:pt x="161925" y="66675"/>
                    </a:cubicBezTo>
                    <a:cubicBezTo>
                      <a:pt x="283876" y="124325"/>
                      <a:pt x="402639" y="188511"/>
                      <a:pt x="523875" y="247650"/>
                    </a:cubicBezTo>
                    <a:cubicBezTo>
                      <a:pt x="532899" y="252052"/>
                      <a:pt x="543203" y="253263"/>
                      <a:pt x="552450" y="257175"/>
                    </a:cubicBezTo>
                    <a:cubicBezTo>
                      <a:pt x="625785" y="288201"/>
                      <a:pt x="698022" y="321799"/>
                      <a:pt x="771525" y="352425"/>
                    </a:cubicBezTo>
                    <a:cubicBezTo>
                      <a:pt x="812346" y="369434"/>
                      <a:pt x="854290" y="383626"/>
                      <a:pt x="895350" y="400050"/>
                    </a:cubicBezTo>
                    <a:cubicBezTo>
                      <a:pt x="917801" y="409030"/>
                      <a:pt x="962025" y="428625"/>
                      <a:pt x="962025" y="42862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grpSp>
      </p:grpSp>
      <p:sp>
        <p:nvSpPr>
          <p:cNvPr id="40" name="Oval 39"/>
          <p:cNvSpPr/>
          <p:nvPr/>
        </p:nvSpPr>
        <p:spPr>
          <a:xfrm rot="313411">
            <a:off x="6129338" y="1585913"/>
            <a:ext cx="2425700" cy="833437"/>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2400" b="1" dirty="0" err="1">
                <a:solidFill>
                  <a:prstClr val="white"/>
                </a:solidFill>
                <a:latin typeface="Times New Roman" pitchFamily="18" charset="0"/>
                <a:cs typeface="Times New Roman" pitchFamily="18" charset="0"/>
              </a:rPr>
              <a:t>x</a:t>
            </a:r>
            <a:r>
              <a:rPr lang="en-US" sz="2400" b="1" baseline="-25000" dirty="0" err="1">
                <a:solidFill>
                  <a:prstClr val="white"/>
                </a:solidFill>
                <a:latin typeface="Times New Roman" pitchFamily="18" charset="0"/>
                <a:cs typeface="Times New Roman" pitchFamily="18" charset="0"/>
              </a:rPr>
              <a:t>flat</a:t>
            </a:r>
            <a:r>
              <a:rPr lang="en-US" sz="2400" b="1" dirty="0">
                <a:solidFill>
                  <a:prstClr val="white"/>
                </a:solidFill>
              </a:rPr>
              <a:t> is unknown!</a:t>
            </a:r>
          </a:p>
        </p:txBody>
      </p:sp>
      <p:sp>
        <p:nvSpPr>
          <p:cNvPr id="533523" name="Slide Number Placeholder 1"/>
          <p:cNvSpPr txBox="1">
            <a:spLocks/>
          </p:cNvSpPr>
          <p:nvPr/>
        </p:nvSpPr>
        <p:spPr bwMode="auto">
          <a:xfrm>
            <a:off x="6804025" y="920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algn="l" rtl="0" fontAlgn="base">
              <a:spcBef>
                <a:spcPct val="0"/>
              </a:spcBef>
              <a:spcAft>
                <a:spcPct val="0"/>
              </a:spcAft>
              <a:defRPr>
                <a:solidFill>
                  <a:schemeClr val="tx1"/>
                </a:solidFill>
                <a:latin typeface="Corbel" pitchFamily="34" charset="0"/>
              </a:defRPr>
            </a:lvl6pPr>
            <a:lvl7pPr marL="2971800" indent="-228600" algn="l" rtl="0" fontAlgn="base">
              <a:spcBef>
                <a:spcPct val="0"/>
              </a:spcBef>
              <a:spcAft>
                <a:spcPct val="0"/>
              </a:spcAft>
              <a:defRPr>
                <a:solidFill>
                  <a:schemeClr val="tx1"/>
                </a:solidFill>
                <a:latin typeface="Corbel" pitchFamily="34" charset="0"/>
              </a:defRPr>
            </a:lvl7pPr>
            <a:lvl8pPr marL="3429000" indent="-228600" algn="l" rtl="0" fontAlgn="base">
              <a:spcBef>
                <a:spcPct val="0"/>
              </a:spcBef>
              <a:spcAft>
                <a:spcPct val="0"/>
              </a:spcAft>
              <a:defRPr>
                <a:solidFill>
                  <a:schemeClr val="tx1"/>
                </a:solidFill>
                <a:latin typeface="Corbel" pitchFamily="34" charset="0"/>
              </a:defRPr>
            </a:lvl8pPr>
            <a:lvl9pPr marL="3886200" indent="-228600" algn="l" rtl="0" fontAlgn="base">
              <a:spcBef>
                <a:spcPct val="0"/>
              </a:spcBef>
              <a:spcAft>
                <a:spcPct val="0"/>
              </a:spcAft>
              <a:defRPr>
                <a:solidFill>
                  <a:schemeClr val="tx1"/>
                </a:solidFill>
                <a:latin typeface="Corbel" pitchFamily="34" charset="0"/>
              </a:defRPr>
            </a:lvl9pPr>
          </a:lstStyle>
          <a:p>
            <a:pPr algn="r"/>
            <a:r>
              <a:rPr lang="en-US" altLang="he-IL" sz="1400" dirty="0" smtClean="0">
                <a:solidFill>
                  <a:srgbClr val="FFFFFF"/>
                </a:solidFill>
                <a:latin typeface="Arial" pitchFamily="34" charset="0"/>
              </a:rPr>
              <a:t>25</a:t>
            </a:r>
            <a:endParaRPr lang="en-US" altLang="he-IL" sz="1400" dirty="0">
              <a:solidFill>
                <a:srgbClr val="FFFFFF"/>
              </a:solidFill>
              <a:latin typeface="Arial" pitchFamily="34" charset="0"/>
            </a:endParaRPr>
          </a:p>
        </p:txBody>
      </p:sp>
      <p:sp>
        <p:nvSpPr>
          <p:cNvPr id="37" name="Oval 36"/>
          <p:cNvSpPr/>
          <p:nvPr/>
        </p:nvSpPr>
        <p:spPr>
          <a:xfrm>
            <a:off x="4178300" y="4510088"/>
            <a:ext cx="128588" cy="11906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grpSp>
        <p:nvGrpSpPr>
          <p:cNvPr id="533525" name="Group 38"/>
          <p:cNvGrpSpPr>
            <a:grpSpLocks/>
          </p:cNvGrpSpPr>
          <p:nvPr/>
        </p:nvGrpSpPr>
        <p:grpSpPr bwMode="auto">
          <a:xfrm>
            <a:off x="3382963" y="4575175"/>
            <a:ext cx="884237" cy="530225"/>
            <a:chOff x="5293066" y="3567545"/>
            <a:chExt cx="883846" cy="530225"/>
          </a:xfrm>
        </p:grpSpPr>
        <p:sp>
          <p:nvSpPr>
            <p:cNvPr id="42" name="Freeform 41"/>
            <p:cNvSpPr/>
            <p:nvPr/>
          </p:nvSpPr>
          <p:spPr bwMode="auto">
            <a:xfrm rot="21221930">
              <a:off x="5559648" y="3567545"/>
              <a:ext cx="617264" cy="269875"/>
            </a:xfrm>
            <a:custGeom>
              <a:avLst/>
              <a:gdLst>
                <a:gd name="connsiteX0" fmla="*/ 157163 w 157163"/>
                <a:gd name="connsiteY0" fmla="*/ 11832 h 88032"/>
                <a:gd name="connsiteX1" fmla="*/ 80963 w 157163"/>
                <a:gd name="connsiteY1" fmla="*/ 2307 h 88032"/>
                <a:gd name="connsiteX2" fmla="*/ 66675 w 157163"/>
                <a:gd name="connsiteY2" fmla="*/ 49932 h 88032"/>
                <a:gd name="connsiteX3" fmla="*/ 0 w 157163"/>
                <a:gd name="connsiteY3" fmla="*/ 88032 h 88032"/>
              </a:gdLst>
              <a:ahLst/>
              <a:cxnLst>
                <a:cxn ang="0">
                  <a:pos x="connsiteX0" y="connsiteY0"/>
                </a:cxn>
                <a:cxn ang="0">
                  <a:pos x="connsiteX1" y="connsiteY1"/>
                </a:cxn>
                <a:cxn ang="0">
                  <a:pos x="connsiteX2" y="connsiteY2"/>
                </a:cxn>
                <a:cxn ang="0">
                  <a:pos x="connsiteX3" y="connsiteY3"/>
                </a:cxn>
              </a:cxnLst>
              <a:rect l="l" t="t" r="r" b="b"/>
              <a:pathLst>
                <a:path w="157163" h="88032">
                  <a:moveTo>
                    <a:pt x="157163" y="11832"/>
                  </a:moveTo>
                  <a:cubicBezTo>
                    <a:pt x="126603" y="3894"/>
                    <a:pt x="96044" y="-4043"/>
                    <a:pt x="80963" y="2307"/>
                  </a:cubicBezTo>
                  <a:cubicBezTo>
                    <a:pt x="65882" y="8657"/>
                    <a:pt x="80169" y="35645"/>
                    <a:pt x="66675" y="49932"/>
                  </a:cubicBezTo>
                  <a:cubicBezTo>
                    <a:pt x="53181" y="64219"/>
                    <a:pt x="26590" y="76125"/>
                    <a:pt x="0" y="88032"/>
                  </a:cubicBezTo>
                </a:path>
              </a:pathLst>
            </a:cu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graphicFrame>
          <p:nvGraphicFramePr>
            <p:cNvPr id="533527" name="Object 1064"/>
            <p:cNvGraphicFramePr>
              <a:graphicFrameLocks noChangeAspect="1"/>
            </p:cNvGraphicFramePr>
            <p:nvPr/>
          </p:nvGraphicFramePr>
          <p:xfrm>
            <a:off x="5293066" y="3738995"/>
            <a:ext cx="330200" cy="358775"/>
          </p:xfrm>
          <a:graphic>
            <a:graphicData uri="http://schemas.openxmlformats.org/presentationml/2006/ole">
              <mc:AlternateContent xmlns:mc="http://schemas.openxmlformats.org/markup-compatibility/2006">
                <mc:Choice xmlns:v="urn:schemas-microsoft-com:vml" Requires="v">
                  <p:oleObj spid="_x0000_s111628" name="Equation" r:id="rId9" imgW="126725" imgH="126725" progId="Equation.DSMT4">
                    <p:embed/>
                  </p:oleObj>
                </mc:Choice>
                <mc:Fallback>
                  <p:oleObj name="Equation" r:id="rId9" imgW="126725" imgH="126725"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3066" y="3738995"/>
                          <a:ext cx="3302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533528" name="Rectangle 5"/>
          <p:cNvSpPr>
            <a:spLocks noChangeArrowheads="1"/>
          </p:cNvSpPr>
          <p:nvPr/>
        </p:nvSpPr>
        <p:spPr bwMode="auto">
          <a:xfrm>
            <a:off x="3733800" y="6567488"/>
            <a:ext cx="5410200" cy="3667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algn="l" rtl="0" fontAlgn="base">
              <a:spcBef>
                <a:spcPct val="0"/>
              </a:spcBef>
              <a:spcAft>
                <a:spcPct val="0"/>
              </a:spcAft>
              <a:defRPr>
                <a:solidFill>
                  <a:schemeClr val="tx1"/>
                </a:solidFill>
                <a:latin typeface="Corbel" pitchFamily="34" charset="0"/>
              </a:defRPr>
            </a:lvl6pPr>
            <a:lvl7pPr marL="2971800" indent="-228600" algn="l" rtl="0" fontAlgn="base">
              <a:spcBef>
                <a:spcPct val="0"/>
              </a:spcBef>
              <a:spcAft>
                <a:spcPct val="0"/>
              </a:spcAft>
              <a:defRPr>
                <a:solidFill>
                  <a:schemeClr val="tx1"/>
                </a:solidFill>
                <a:latin typeface="Corbel" pitchFamily="34" charset="0"/>
              </a:defRPr>
            </a:lvl7pPr>
            <a:lvl8pPr marL="3429000" indent="-228600" algn="l" rtl="0" fontAlgn="base">
              <a:spcBef>
                <a:spcPct val="0"/>
              </a:spcBef>
              <a:spcAft>
                <a:spcPct val="0"/>
              </a:spcAft>
              <a:defRPr>
                <a:solidFill>
                  <a:schemeClr val="tx1"/>
                </a:solidFill>
                <a:latin typeface="Corbel" pitchFamily="34" charset="0"/>
              </a:defRPr>
            </a:lvl8pPr>
            <a:lvl9pPr marL="3886200" indent="-228600" algn="l" rtl="0" fontAlgn="base">
              <a:spcBef>
                <a:spcPct val="0"/>
              </a:spcBef>
              <a:spcAft>
                <a:spcPct val="0"/>
              </a:spcAft>
              <a:defRPr>
                <a:solidFill>
                  <a:schemeClr val="tx1"/>
                </a:solidFill>
                <a:latin typeface="Corbel" pitchFamily="34" charset="0"/>
              </a:defRPr>
            </a:lvl9pPr>
          </a:lstStyle>
          <a:p>
            <a:pPr algn="r"/>
            <a:r>
              <a:rPr lang="en-US" altLang="he-IL">
                <a:solidFill>
                  <a:srgbClr val="FFFF66"/>
                </a:solidFill>
                <a:latin typeface="Tahoma" pitchFamily="34" charset="0"/>
              </a:rPr>
              <a:t>Alterman, </a:t>
            </a:r>
            <a:r>
              <a:rPr lang="en-US" altLang="he-IL">
                <a:solidFill>
                  <a:srgbClr val="FFFF66"/>
                </a:solidFill>
                <a:latin typeface="Arial" pitchFamily="34" charset="0"/>
              </a:rPr>
              <a:t>Schechner,</a:t>
            </a:r>
            <a:r>
              <a:rPr lang="en-US" altLang="he-IL">
                <a:solidFill>
                  <a:srgbClr val="000000"/>
                </a:solidFill>
                <a:latin typeface="Arial" pitchFamily="34" charset="0"/>
              </a:rPr>
              <a:t> </a:t>
            </a:r>
            <a:r>
              <a:rPr lang="en-US" altLang="he-IL">
                <a:solidFill>
                  <a:srgbClr val="FFFF66"/>
                </a:solidFill>
                <a:latin typeface="Tahoma" pitchFamily="34" charset="0"/>
              </a:rPr>
              <a:t>Swirski, ICCP’13</a:t>
            </a:r>
          </a:p>
        </p:txBody>
      </p:sp>
    </p:spTree>
    <p:extLst>
      <p:ext uri="{BB962C8B-B14F-4D97-AF65-F5344CB8AC3E}">
        <p14:creationId xmlns:p14="http://schemas.microsoft.com/office/powerpoint/2010/main" val="20605101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 name="Picture 373"/>
          <p:cNvPicPr>
            <a:picLocks noChangeAspect="1" noChangeArrowheads="1"/>
          </p:cNvPicPr>
          <p:nvPr/>
        </p:nvPicPr>
        <p:blipFill rotWithShape="1">
          <a:blip r:embed="rId4">
            <a:extLst>
              <a:ext uri="{28A0092B-C50C-407E-A947-70E740481C1C}">
                <a14:useLocalDpi xmlns:a14="http://schemas.microsoft.com/office/drawing/2010/main" val="0"/>
              </a:ext>
            </a:extLst>
          </a:blip>
          <a:srcRect l="9389" t="4979" r="9275" b="9106"/>
          <a:stretch/>
        </p:blipFill>
        <p:spPr bwMode="auto">
          <a:xfrm>
            <a:off x="2295525" y="3334562"/>
            <a:ext cx="6010275" cy="4723588"/>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Connector 23"/>
          <p:cNvCxnSpPr/>
          <p:nvPr/>
        </p:nvCxnSpPr>
        <p:spPr>
          <a:xfrm flipH="1" flipV="1">
            <a:off x="4196080" y="3556000"/>
            <a:ext cx="859884" cy="2311402"/>
          </a:xfrm>
          <a:prstGeom prst="line">
            <a:avLst/>
          </a:prstGeom>
          <a:ln w="28575">
            <a:solidFill>
              <a:srgbClr val="FFFF00"/>
            </a:solidFill>
          </a:ln>
          <a:effectLst/>
        </p:spPr>
        <p:style>
          <a:lnRef idx="3">
            <a:schemeClr val="accent2"/>
          </a:lnRef>
          <a:fillRef idx="0">
            <a:schemeClr val="accent2"/>
          </a:fillRef>
          <a:effectRef idx="2">
            <a:schemeClr val="accent2"/>
          </a:effectRef>
          <a:fontRef idx="minor">
            <a:schemeClr val="tx1"/>
          </a:fontRef>
        </p:style>
      </p:cxnSp>
      <p:pic>
        <p:nvPicPr>
          <p:cNvPr id="70925" name="Picture 269" descr="Stock Video Footage of wavy ocean wa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14400"/>
            <a:ext cx="7905750" cy="4756150"/>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sp>
        <p:nvSpPr>
          <p:cNvPr id="63" name="Rectangle 62"/>
          <p:cNvSpPr/>
          <p:nvPr/>
        </p:nvSpPr>
        <p:spPr>
          <a:xfrm>
            <a:off x="609600" y="914400"/>
            <a:ext cx="7905750" cy="4724400"/>
          </a:xfrm>
          <a:prstGeom prst="rect">
            <a:avLst/>
          </a:prstGeom>
          <a:solidFill>
            <a:schemeClr val="accent5">
              <a:lumMod val="60000"/>
              <a:lumOff val="40000"/>
              <a:alpha val="54000"/>
            </a:scheme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 name="Title 3"/>
          <p:cNvSpPr>
            <a:spLocks noGrp="1"/>
          </p:cNvSpPr>
          <p:nvPr>
            <p:ph type="title"/>
          </p:nvPr>
        </p:nvSpPr>
        <p:spPr/>
        <p:txBody>
          <a:bodyPr/>
          <a:lstStyle/>
          <a:p>
            <a:r>
              <a:rPr lang="en-US" dirty="0" smtClean="0">
                <a:solidFill>
                  <a:srgbClr val="FFFF99"/>
                </a:solidFill>
              </a:rPr>
              <a:t>3D Position</a:t>
            </a:r>
            <a:endParaRPr lang="he-IL" dirty="0"/>
          </a:p>
        </p:txBody>
      </p:sp>
      <p:sp>
        <p:nvSpPr>
          <p:cNvPr id="2" name="Slide Number Placeholder 1"/>
          <p:cNvSpPr>
            <a:spLocks noGrp="1"/>
          </p:cNvSpPr>
          <p:nvPr>
            <p:ph type="sldNum" sz="quarter" idx="12"/>
          </p:nvPr>
        </p:nvSpPr>
        <p:spPr>
          <a:xfrm>
            <a:off x="8077200" y="-1253413"/>
            <a:ext cx="2133600" cy="350178"/>
          </a:xfrm>
        </p:spPr>
        <p:txBody>
          <a:bodyPr/>
          <a:lstStyle/>
          <a:p>
            <a:fld id="{9DD5D5BB-61F6-4733-BC79-7FD96CE4273D}" type="slidenum">
              <a:rPr lang="en-US" smtClean="0">
                <a:solidFill>
                  <a:prstClr val="black">
                    <a:tint val="75000"/>
                  </a:prstClr>
                </a:solidFill>
              </a:rPr>
              <a:pPr/>
              <a:t>27</a:t>
            </a:fld>
            <a:endParaRPr lang="en-US">
              <a:solidFill>
                <a:prstClr val="black">
                  <a:tint val="75000"/>
                </a:prstClr>
              </a:solidFill>
            </a:endParaRPr>
          </a:p>
        </p:txBody>
      </p:sp>
      <p:sp>
        <p:nvSpPr>
          <p:cNvPr id="60425" name="Line 464"/>
          <p:cNvSpPr>
            <a:spLocks noChangeShapeType="1"/>
          </p:cNvSpPr>
          <p:nvPr/>
        </p:nvSpPr>
        <p:spPr bwMode="auto">
          <a:xfrm flipH="1">
            <a:off x="1265014" y="-1361815"/>
            <a:ext cx="6350" cy="6090"/>
          </a:xfrm>
          <a:prstGeom prst="line">
            <a:avLst/>
          </a:prstGeom>
          <a:noFill/>
          <a:ln w="12" cap="flat">
            <a:solidFill>
              <a:srgbClr val="FF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0558" name="TextBox 60557"/>
          <p:cNvSpPr txBox="1"/>
          <p:nvPr/>
        </p:nvSpPr>
        <p:spPr>
          <a:xfrm>
            <a:off x="4563498" y="4348316"/>
            <a:ext cx="928459" cy="369332"/>
          </a:xfrm>
          <a:prstGeom prst="rect">
            <a:avLst/>
          </a:prstGeom>
          <a:noFill/>
        </p:spPr>
        <p:txBody>
          <a:bodyPr wrap="none" rtlCol="1">
            <a:spAutoFit/>
          </a:bodyPr>
          <a:lstStyle/>
          <a:p>
            <a:r>
              <a:rPr lang="en-US" dirty="0" smtClean="0">
                <a:solidFill>
                  <a:schemeClr val="bg1"/>
                </a:solidFill>
              </a:rPr>
              <a:t>pinhole</a:t>
            </a:r>
            <a:endParaRPr lang="he-IL" dirty="0">
              <a:solidFill>
                <a:schemeClr val="bg1"/>
              </a:solidFill>
            </a:endParaRPr>
          </a:p>
        </p:txBody>
      </p:sp>
      <p:sp>
        <p:nvSpPr>
          <p:cNvPr id="22" name="Oval 21"/>
          <p:cNvSpPr/>
          <p:nvPr/>
        </p:nvSpPr>
        <p:spPr>
          <a:xfrm>
            <a:off x="4493161" y="4515987"/>
            <a:ext cx="125226" cy="102809"/>
          </a:xfrm>
          <a:prstGeom prst="ellipse">
            <a:avLst/>
          </a:prstGeom>
          <a:solidFill>
            <a:schemeClr val="bg1"/>
          </a:solidFill>
          <a:ln w="28575">
            <a:noFill/>
          </a:ln>
        </p:spPr>
        <p:style>
          <a:lnRef idx="1">
            <a:schemeClr val="dk1"/>
          </a:lnRef>
          <a:fillRef idx="2">
            <a:schemeClr val="dk1"/>
          </a:fillRef>
          <a:effectRef idx="1">
            <a:schemeClr val="dk1"/>
          </a:effectRef>
          <a:fontRef idx="minor">
            <a:schemeClr val="dk1"/>
          </a:fontRef>
        </p:style>
        <p:txBody>
          <a:bodyPr rtlCol="1" anchor="ctr"/>
          <a:lstStyle/>
          <a:p>
            <a:pPr algn="ctr"/>
            <a:endParaRPr lang="he-IL"/>
          </a:p>
        </p:txBody>
      </p:sp>
      <p:sp>
        <p:nvSpPr>
          <p:cNvPr id="60568" name="TextBox 60567"/>
          <p:cNvSpPr txBox="1"/>
          <p:nvPr/>
        </p:nvSpPr>
        <p:spPr>
          <a:xfrm>
            <a:off x="5257800" y="3048000"/>
            <a:ext cx="2377574" cy="400110"/>
          </a:xfrm>
          <a:prstGeom prst="rect">
            <a:avLst/>
          </a:prstGeom>
          <a:noFill/>
        </p:spPr>
        <p:txBody>
          <a:bodyPr wrap="none" rtlCol="1">
            <a:spAutoFit/>
          </a:bodyPr>
          <a:lstStyle/>
          <a:p>
            <a:r>
              <a:rPr lang="en-US" sz="2000" dirty="0"/>
              <a:t>w</a:t>
            </a:r>
            <a:r>
              <a:rPr lang="en-US" sz="2000" dirty="0" smtClean="0"/>
              <a:t>avy </a:t>
            </a:r>
            <a:r>
              <a:rPr lang="en-US" sz="2000" dirty="0"/>
              <a:t>w</a:t>
            </a:r>
            <a:r>
              <a:rPr lang="en-US" sz="2000" dirty="0" smtClean="0"/>
              <a:t>ater surface</a:t>
            </a:r>
            <a:endParaRPr lang="he-IL" sz="2000" dirty="0"/>
          </a:p>
        </p:txBody>
      </p:sp>
      <p:grpSp>
        <p:nvGrpSpPr>
          <p:cNvPr id="60590" name="Group 60589"/>
          <p:cNvGrpSpPr/>
          <p:nvPr/>
        </p:nvGrpSpPr>
        <p:grpSpPr>
          <a:xfrm>
            <a:off x="0" y="3721102"/>
            <a:ext cx="9144000" cy="3136898"/>
            <a:chOff x="0" y="3721102"/>
            <a:chExt cx="9144000" cy="3136898"/>
          </a:xfrm>
        </p:grpSpPr>
        <p:cxnSp>
          <p:nvCxnSpPr>
            <p:cNvPr id="60573" name="Straight Connector 60572"/>
            <p:cNvCxnSpPr/>
            <p:nvPr/>
          </p:nvCxnSpPr>
          <p:spPr>
            <a:xfrm>
              <a:off x="7029450" y="3721102"/>
              <a:ext cx="0" cy="621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60570" name="Straight Connector 60569"/>
            <p:cNvCxnSpPr/>
            <p:nvPr/>
          </p:nvCxnSpPr>
          <p:spPr>
            <a:xfrm flipH="1">
              <a:off x="2057400" y="4476750"/>
              <a:ext cx="19050" cy="2381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582" name="Straight Connector 60581"/>
            <p:cNvCxnSpPr/>
            <p:nvPr/>
          </p:nvCxnSpPr>
          <p:spPr>
            <a:xfrm flipH="1" flipV="1">
              <a:off x="0" y="5638800"/>
              <a:ext cx="20574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584" name="Straight Connector 60583"/>
            <p:cNvCxnSpPr/>
            <p:nvPr/>
          </p:nvCxnSpPr>
          <p:spPr>
            <a:xfrm flipV="1">
              <a:off x="2057400" y="5482312"/>
              <a:ext cx="7086600" cy="1375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0586" name="Straight Connector 60585"/>
            <p:cNvCxnSpPr/>
            <p:nvPr/>
          </p:nvCxnSpPr>
          <p:spPr>
            <a:xfrm flipV="1">
              <a:off x="0" y="4348316"/>
              <a:ext cx="7029450" cy="129048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588" name="Straight Connector 60587"/>
            <p:cNvCxnSpPr/>
            <p:nvPr/>
          </p:nvCxnSpPr>
          <p:spPr>
            <a:xfrm>
              <a:off x="7029450" y="4348316"/>
              <a:ext cx="2114550" cy="11339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0592" name="Straight Connector 60591"/>
          <p:cNvCxnSpPr/>
          <p:nvPr/>
        </p:nvCxnSpPr>
        <p:spPr>
          <a:xfrm>
            <a:off x="9525" y="3199966"/>
            <a:ext cx="0" cy="2467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60594" name="Straight Connector 60593"/>
          <p:cNvCxnSpPr/>
          <p:nvPr/>
        </p:nvCxnSpPr>
        <p:spPr>
          <a:xfrm>
            <a:off x="9124950" y="3371050"/>
            <a:ext cx="0" cy="2111262"/>
          </a:xfrm>
          <a:prstGeom prst="line">
            <a:avLst/>
          </a:prstGeom>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4159890" y="5886452"/>
            <a:ext cx="869310" cy="514348"/>
            <a:chOff x="5307602" y="3567545"/>
            <a:chExt cx="869310" cy="514348"/>
          </a:xfrm>
        </p:grpSpPr>
        <p:sp>
          <p:nvSpPr>
            <p:cNvPr id="200" name="Freeform 199"/>
            <p:cNvSpPr/>
            <p:nvPr/>
          </p:nvSpPr>
          <p:spPr bwMode="auto">
            <a:xfrm rot="21221930">
              <a:off x="5559971" y="3567545"/>
              <a:ext cx="616941" cy="269104"/>
            </a:xfrm>
            <a:custGeom>
              <a:avLst/>
              <a:gdLst>
                <a:gd name="connsiteX0" fmla="*/ 157163 w 157163"/>
                <a:gd name="connsiteY0" fmla="*/ 11832 h 88032"/>
                <a:gd name="connsiteX1" fmla="*/ 80963 w 157163"/>
                <a:gd name="connsiteY1" fmla="*/ 2307 h 88032"/>
                <a:gd name="connsiteX2" fmla="*/ 66675 w 157163"/>
                <a:gd name="connsiteY2" fmla="*/ 49932 h 88032"/>
                <a:gd name="connsiteX3" fmla="*/ 0 w 157163"/>
                <a:gd name="connsiteY3" fmla="*/ 88032 h 88032"/>
              </a:gdLst>
              <a:ahLst/>
              <a:cxnLst>
                <a:cxn ang="0">
                  <a:pos x="connsiteX0" y="connsiteY0"/>
                </a:cxn>
                <a:cxn ang="0">
                  <a:pos x="connsiteX1" y="connsiteY1"/>
                </a:cxn>
                <a:cxn ang="0">
                  <a:pos x="connsiteX2" y="connsiteY2"/>
                </a:cxn>
                <a:cxn ang="0">
                  <a:pos x="connsiteX3" y="connsiteY3"/>
                </a:cxn>
              </a:cxnLst>
              <a:rect l="l" t="t" r="r" b="b"/>
              <a:pathLst>
                <a:path w="157163" h="88032">
                  <a:moveTo>
                    <a:pt x="157163" y="11832"/>
                  </a:moveTo>
                  <a:cubicBezTo>
                    <a:pt x="126603" y="3894"/>
                    <a:pt x="96044" y="-4043"/>
                    <a:pt x="80963" y="2307"/>
                  </a:cubicBezTo>
                  <a:cubicBezTo>
                    <a:pt x="65882" y="8657"/>
                    <a:pt x="80169" y="35645"/>
                    <a:pt x="66675" y="49932"/>
                  </a:cubicBezTo>
                  <a:cubicBezTo>
                    <a:pt x="53181" y="64219"/>
                    <a:pt x="26590" y="76125"/>
                    <a:pt x="0" y="88032"/>
                  </a:cubicBezTo>
                </a:path>
              </a:pathLst>
            </a:cu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aphicFrame>
          <p:nvGraphicFramePr>
            <p:cNvPr id="201" name="Object 1064"/>
            <p:cNvGraphicFramePr>
              <a:graphicFrameLocks noChangeAspect="1"/>
            </p:cNvGraphicFramePr>
            <p:nvPr>
              <p:extLst>
                <p:ext uri="{D42A27DB-BD31-4B8C-83A1-F6EECF244321}">
                  <p14:modId xmlns:p14="http://schemas.microsoft.com/office/powerpoint/2010/main" val="4243174643"/>
                </p:ext>
              </p:extLst>
            </p:nvPr>
          </p:nvGraphicFramePr>
          <p:xfrm>
            <a:off x="5307602" y="3723118"/>
            <a:ext cx="330200" cy="358775"/>
          </p:xfrm>
          <a:graphic>
            <a:graphicData uri="http://schemas.openxmlformats.org/presentationml/2006/ole">
              <mc:AlternateContent xmlns:mc="http://schemas.openxmlformats.org/markup-compatibility/2006">
                <mc:Choice xmlns:v="urn:schemas-microsoft-com:vml" Requires="v">
                  <p:oleObj spid="_x0000_s70973" name="Equation" r:id="rId6" imgW="126720" imgH="126720" progId="Equation.DSMT4">
                    <p:embed/>
                  </p:oleObj>
                </mc:Choice>
                <mc:Fallback>
                  <p:oleObj name="Equation" r:id="rId6" imgW="126720" imgH="126720" progId="Equation.DSMT4">
                    <p:embed/>
                    <p:pic>
                      <p:nvPicPr>
                        <p:cNvPr id="0" name=""/>
                        <p:cNvPicPr>
                          <a:picLocks noChangeAspect="1" noChangeArrowheads="1"/>
                        </p:cNvPicPr>
                        <p:nvPr/>
                      </p:nvPicPr>
                      <p:blipFill>
                        <a:blip r:embed="rId7"/>
                        <a:srcRect/>
                        <a:stretch>
                          <a:fillRect/>
                        </a:stretch>
                      </p:blipFill>
                      <p:spPr bwMode="auto">
                        <a:xfrm>
                          <a:off x="5307602" y="3723118"/>
                          <a:ext cx="3302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19" name="Slide Number Placeholder 1"/>
          <p:cNvSpPr txBox="1">
            <a:spLocks/>
          </p:cNvSpPr>
          <p:nvPr/>
        </p:nvSpPr>
        <p:spPr>
          <a:xfrm>
            <a:off x="6804248" y="920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fld id="{9DD5D5BB-61F6-4733-BC79-7FD96CE4273D}" type="slidenum">
              <a:rPr lang="en-US" smtClean="0">
                <a:solidFill>
                  <a:schemeClr val="bg1"/>
                </a:solidFill>
              </a:rPr>
              <a:pPr/>
              <a:t>27</a:t>
            </a:fld>
            <a:endParaRPr lang="en-US" dirty="0">
              <a:solidFill>
                <a:schemeClr val="bg1"/>
              </a:solidFill>
            </a:endParaRPr>
          </a:p>
        </p:txBody>
      </p:sp>
      <p:cxnSp>
        <p:nvCxnSpPr>
          <p:cNvPr id="138" name="Straight Connector 137"/>
          <p:cNvCxnSpPr/>
          <p:nvPr/>
        </p:nvCxnSpPr>
        <p:spPr>
          <a:xfrm flipH="1" flipV="1">
            <a:off x="2971800" y="2057400"/>
            <a:ext cx="1270274" cy="1663702"/>
          </a:xfrm>
          <a:prstGeom prst="line">
            <a:avLst/>
          </a:prstGeom>
          <a:ln w="28575">
            <a:solidFill>
              <a:srgbClr val="FFFF00"/>
            </a:solidFill>
          </a:ln>
          <a:effectLst/>
        </p:spPr>
        <p:style>
          <a:lnRef idx="3">
            <a:schemeClr val="accent2"/>
          </a:lnRef>
          <a:fillRef idx="0">
            <a:schemeClr val="accent2"/>
          </a:fillRef>
          <a:effectRef idx="2">
            <a:schemeClr val="accent2"/>
          </a:effectRef>
          <a:fontRef idx="minor">
            <a:schemeClr val="tx1"/>
          </a:fontRef>
        </p:style>
      </p:cxnSp>
      <p:sp>
        <p:nvSpPr>
          <p:cNvPr id="58" name="Oval 57"/>
          <p:cNvSpPr/>
          <p:nvPr/>
        </p:nvSpPr>
        <p:spPr>
          <a:xfrm>
            <a:off x="4991670" y="5807870"/>
            <a:ext cx="128588" cy="11906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cxnSp>
        <p:nvCxnSpPr>
          <p:cNvPr id="61" name="Straight Connector 60"/>
          <p:cNvCxnSpPr/>
          <p:nvPr/>
        </p:nvCxnSpPr>
        <p:spPr>
          <a:xfrm flipH="1" flipV="1">
            <a:off x="2344283" y="1231902"/>
            <a:ext cx="635137" cy="831851"/>
          </a:xfrm>
          <a:prstGeom prst="line">
            <a:avLst/>
          </a:prstGeom>
          <a:ln w="28575">
            <a:solidFill>
              <a:srgbClr val="FFFF00"/>
            </a:solidFill>
            <a:prstDash val="dash"/>
          </a:ln>
          <a:effectLst/>
        </p:spPr>
        <p:style>
          <a:lnRef idx="3">
            <a:schemeClr val="accent2"/>
          </a:lnRef>
          <a:fillRef idx="0">
            <a:schemeClr val="accent2"/>
          </a:fillRef>
          <a:effectRef idx="2">
            <a:schemeClr val="accent2"/>
          </a:effectRef>
          <a:fontRef idx="minor">
            <a:schemeClr val="tx1"/>
          </a:fontRef>
        </p:style>
      </p:cxnSp>
      <p:sp>
        <p:nvSpPr>
          <p:cNvPr id="64" name="Oval 63"/>
          <p:cNvSpPr/>
          <p:nvPr/>
        </p:nvSpPr>
        <p:spPr>
          <a:xfrm rot="313411">
            <a:off x="3549700" y="1823347"/>
            <a:ext cx="3898980" cy="946203"/>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latin typeface="Times New Roman" pitchFamily="18" charset="0"/>
                <a:cs typeface="Times New Roman" pitchFamily="18" charset="0"/>
              </a:rPr>
              <a:t>water surface</a:t>
            </a:r>
            <a:r>
              <a:rPr lang="en-US" sz="2800" b="1" dirty="0" smtClean="0"/>
              <a:t> is unknown!</a:t>
            </a:r>
            <a:endParaRPr lang="en-US" sz="2800" b="1" dirty="0"/>
          </a:p>
        </p:txBody>
      </p:sp>
    </p:spTree>
    <p:extLst>
      <p:ext uri="{BB962C8B-B14F-4D97-AF65-F5344CB8AC3E}">
        <p14:creationId xmlns:p14="http://schemas.microsoft.com/office/powerpoint/2010/main" val="33680870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down)">
                                      <p:cBhvr>
                                        <p:cTn id="11" dur="500"/>
                                        <p:tgtEl>
                                          <p:spTgt spid="13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down)">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 name="Rectangle 74"/>
          <p:cNvSpPr/>
          <p:nvPr/>
        </p:nvSpPr>
        <p:spPr>
          <a:xfrm>
            <a:off x="609600" y="914400"/>
            <a:ext cx="7905750" cy="4724400"/>
          </a:xfrm>
          <a:prstGeom prst="rect">
            <a:avLst/>
          </a:prstGeom>
          <a:solidFill>
            <a:schemeClr val="accent5">
              <a:lumMod val="60000"/>
              <a:lumOff val="40000"/>
              <a:alpha val="78000"/>
            </a:scheme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74" name="Picture 269" descr="Stock Video Footage of wavy ocean wa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15308"/>
            <a:ext cx="7905750" cy="4756150"/>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295525" y="3334562"/>
            <a:ext cx="6010275" cy="4723588"/>
            <a:chOff x="1676400" y="1447800"/>
            <a:chExt cx="6010275" cy="4723588"/>
          </a:xfrm>
          <a:scene3d>
            <a:camera prst="isometricOffAxis1Top"/>
            <a:lightRig rig="threePt" dir="t"/>
          </a:scene3d>
        </p:grpSpPr>
        <p:pic>
          <p:nvPicPr>
            <p:cNvPr id="54" name="Picture 373"/>
            <p:cNvPicPr>
              <a:picLocks noChangeAspect="1" noChangeArrowheads="1"/>
            </p:cNvPicPr>
            <p:nvPr/>
          </p:nvPicPr>
          <p:blipFill rotWithShape="1">
            <a:blip r:embed="rId6">
              <a:extLst>
                <a:ext uri="{28A0092B-C50C-407E-A947-70E740481C1C}">
                  <a14:useLocalDpi xmlns:a14="http://schemas.microsoft.com/office/drawing/2010/main" val="0"/>
                </a:ext>
              </a:extLst>
            </a:blip>
            <a:srcRect l="9389" t="4979" r="9275" b="9106"/>
            <a:stretch/>
          </p:blipFill>
          <p:spPr bwMode="auto">
            <a:xfrm>
              <a:off x="1676400" y="1447800"/>
              <a:ext cx="6010275" cy="472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Oval 55"/>
            <p:cNvSpPr/>
            <p:nvPr/>
          </p:nvSpPr>
          <p:spPr>
            <a:xfrm>
              <a:off x="3657600" y="3610412"/>
              <a:ext cx="1189494" cy="1224513"/>
            </a:xfrm>
            <a:prstGeom prst="ellipse">
              <a:avLst/>
            </a:prstGeom>
            <a:gradFill flip="none" rotWithShape="1">
              <a:gsLst>
                <a:gs pos="0">
                  <a:srgbClr val="4C0000">
                    <a:lumMod val="99000"/>
                    <a:lumOff val="1000"/>
                  </a:srgbClr>
                </a:gs>
                <a:gs pos="15000">
                  <a:srgbClr val="FF0000">
                    <a:alpha val="65000"/>
                  </a:srgbClr>
                </a:gs>
                <a:gs pos="26000">
                  <a:srgbClr val="FF3300">
                    <a:alpha val="40000"/>
                  </a:srgbClr>
                </a:gs>
                <a:gs pos="39000">
                  <a:srgbClr val="FFFF00">
                    <a:alpha val="68000"/>
                  </a:srgbClr>
                </a:gs>
                <a:gs pos="53000">
                  <a:srgbClr val="CCFFCC">
                    <a:alpha val="49000"/>
                  </a:srgbClr>
                </a:gs>
                <a:gs pos="64000">
                  <a:srgbClr val="00FFFF">
                    <a:alpha val="66000"/>
                  </a:srgbClr>
                </a:gs>
                <a:gs pos="89000">
                  <a:srgbClr val="1801A3">
                    <a:alpha val="69000"/>
                  </a:srgbClr>
                </a:gs>
                <a:gs pos="76000">
                  <a:srgbClr val="0099FF">
                    <a:alpha val="49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cxnSp>
        <p:nvCxnSpPr>
          <p:cNvPr id="116" name="Straight Connector 115"/>
          <p:cNvCxnSpPr/>
          <p:nvPr/>
        </p:nvCxnSpPr>
        <p:spPr>
          <a:xfrm flipH="1" flipV="1">
            <a:off x="4337050" y="3867150"/>
            <a:ext cx="603250" cy="1803400"/>
          </a:xfrm>
          <a:prstGeom prst="line">
            <a:avLst/>
          </a:prstGeom>
          <a:ln w="28575">
            <a:solidFill>
              <a:srgbClr val="0033CC"/>
            </a:solidFill>
          </a:ln>
          <a:effectLst/>
        </p:spPr>
        <p:style>
          <a:lnRef idx="3">
            <a:schemeClr val="accent2"/>
          </a:lnRef>
          <a:fillRef idx="0">
            <a:schemeClr val="accent2"/>
          </a:fillRef>
          <a:effectRef idx="2">
            <a:schemeClr val="accent2"/>
          </a:effectRef>
          <a:fontRef idx="minor">
            <a:schemeClr val="tx1"/>
          </a:fontRef>
        </p:style>
      </p:cxnSp>
      <p:cxnSp>
        <p:nvCxnSpPr>
          <p:cNvPr id="52" name="Straight Connector 51"/>
          <p:cNvCxnSpPr/>
          <p:nvPr/>
        </p:nvCxnSpPr>
        <p:spPr>
          <a:xfrm flipH="1" flipV="1">
            <a:off x="3892550" y="3562350"/>
            <a:ext cx="1658718" cy="2451860"/>
          </a:xfrm>
          <a:prstGeom prst="line">
            <a:avLst/>
          </a:prstGeom>
          <a:ln w="28575">
            <a:solidFill>
              <a:srgbClr val="0033CC"/>
            </a:solidFill>
          </a:ln>
          <a:effectLst/>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H="1" flipV="1">
            <a:off x="4063212" y="3659506"/>
            <a:ext cx="1216592" cy="2236472"/>
          </a:xfrm>
          <a:prstGeom prst="line">
            <a:avLst/>
          </a:prstGeom>
          <a:ln w="28575">
            <a:solidFill>
              <a:srgbClr val="FFFF00"/>
            </a:solidFill>
          </a:ln>
          <a:effectLst/>
        </p:spPr>
        <p:style>
          <a:lnRef idx="3">
            <a:schemeClr val="accent2"/>
          </a:lnRef>
          <a:fillRef idx="0">
            <a:schemeClr val="accent2"/>
          </a:fillRef>
          <a:effectRef idx="2">
            <a:schemeClr val="accent2"/>
          </a:effectRef>
          <a:fontRef idx="minor">
            <a:schemeClr val="tx1"/>
          </a:fontRef>
        </p:style>
      </p:cxnSp>
      <p:cxnSp>
        <p:nvCxnSpPr>
          <p:cNvPr id="49" name="Straight Connector 48"/>
          <p:cNvCxnSpPr/>
          <p:nvPr/>
        </p:nvCxnSpPr>
        <p:spPr>
          <a:xfrm flipH="1" flipV="1">
            <a:off x="4240613" y="3810000"/>
            <a:ext cx="948703" cy="2238376"/>
          </a:xfrm>
          <a:prstGeom prst="line">
            <a:avLst/>
          </a:prstGeom>
          <a:ln w="28575">
            <a:solidFill>
              <a:srgbClr val="00FFFF"/>
            </a:solidFill>
          </a:ln>
          <a:effectLst/>
        </p:spPr>
        <p:style>
          <a:lnRef idx="3">
            <a:schemeClr val="accent2"/>
          </a:lnRef>
          <a:fillRef idx="0">
            <a:schemeClr val="accent2"/>
          </a:fillRef>
          <a:effectRef idx="2">
            <a:schemeClr val="accent2"/>
          </a:effectRef>
          <a:fontRef idx="minor">
            <a:schemeClr val="tx1"/>
          </a:fontRef>
        </p:style>
      </p:cxnSp>
      <p:cxnSp>
        <p:nvCxnSpPr>
          <p:cNvPr id="55" name="Straight Connector 54"/>
          <p:cNvCxnSpPr/>
          <p:nvPr/>
        </p:nvCxnSpPr>
        <p:spPr>
          <a:xfrm flipH="1" flipV="1">
            <a:off x="4196080" y="3596640"/>
            <a:ext cx="764634" cy="2289812"/>
          </a:xfrm>
          <a:prstGeom prst="line">
            <a:avLst/>
          </a:prstGeom>
          <a:ln w="28575"/>
          <a:effectLst/>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flipV="1">
            <a:off x="4196080" y="3556000"/>
            <a:ext cx="859884" cy="2311402"/>
          </a:xfrm>
          <a:prstGeom prst="line">
            <a:avLst/>
          </a:prstGeom>
          <a:ln w="28575"/>
          <a:effectLst/>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flipH="1" flipV="1">
            <a:off x="4316889" y="3581400"/>
            <a:ext cx="558103" cy="2390776"/>
          </a:xfrm>
          <a:prstGeom prst="line">
            <a:avLst/>
          </a:prstGeom>
          <a:ln w="28575">
            <a:solidFill>
              <a:srgbClr val="00FFFF"/>
            </a:solidFill>
          </a:ln>
          <a:effectLst/>
        </p:spPr>
        <p:style>
          <a:lnRef idx="3">
            <a:schemeClr val="accent2"/>
          </a:lnRef>
          <a:fillRef idx="0">
            <a:schemeClr val="accent2"/>
          </a:fillRef>
          <a:effectRef idx="2">
            <a:schemeClr val="accent2"/>
          </a:effectRef>
          <a:fontRef idx="minor">
            <a:schemeClr val="tx1"/>
          </a:fontRef>
        </p:style>
      </p:cxnSp>
      <p:cxnSp>
        <p:nvCxnSpPr>
          <p:cNvPr id="44" name="Straight Connector 43"/>
          <p:cNvCxnSpPr/>
          <p:nvPr/>
        </p:nvCxnSpPr>
        <p:spPr>
          <a:xfrm flipH="1" flipV="1">
            <a:off x="4526213" y="3848100"/>
            <a:ext cx="112055" cy="1857588"/>
          </a:xfrm>
          <a:prstGeom prst="line">
            <a:avLst/>
          </a:prstGeom>
          <a:ln w="28575">
            <a:solidFill>
              <a:srgbClr val="0033CC"/>
            </a:solidFill>
          </a:ln>
          <a:effectLst/>
        </p:spPr>
        <p:style>
          <a:lnRef idx="3">
            <a:schemeClr val="accent2"/>
          </a:lnRef>
          <a:fillRef idx="0">
            <a:schemeClr val="accent2"/>
          </a:fillRef>
          <a:effectRef idx="2">
            <a:schemeClr val="accent2"/>
          </a:effectRef>
          <a:fontRef idx="minor">
            <a:schemeClr val="tx1"/>
          </a:fontRef>
        </p:style>
      </p:cxnSp>
      <p:cxnSp>
        <p:nvCxnSpPr>
          <p:cNvPr id="68" name="Straight Connector 67"/>
          <p:cNvCxnSpPr/>
          <p:nvPr/>
        </p:nvCxnSpPr>
        <p:spPr>
          <a:xfrm flipH="1" flipV="1">
            <a:off x="4348480" y="3556000"/>
            <a:ext cx="400098" cy="2235200"/>
          </a:xfrm>
          <a:prstGeom prst="line">
            <a:avLst/>
          </a:prstGeom>
          <a:ln w="28575">
            <a:solidFill>
              <a:srgbClr val="FFFF00"/>
            </a:solidFill>
          </a:ln>
          <a:effectLst/>
        </p:spPr>
        <p:style>
          <a:lnRef idx="3">
            <a:schemeClr val="accent2"/>
          </a:lnRef>
          <a:fillRef idx="0">
            <a:schemeClr val="accent2"/>
          </a:fillRef>
          <a:effectRef idx="2">
            <a:schemeClr val="accent2"/>
          </a:effectRef>
          <a:fontRef idx="minor">
            <a:schemeClr val="tx1"/>
          </a:fontRef>
        </p:style>
      </p:cxnSp>
      <p:grpSp>
        <p:nvGrpSpPr>
          <p:cNvPr id="66" name="Group 65"/>
          <p:cNvGrpSpPr/>
          <p:nvPr/>
        </p:nvGrpSpPr>
        <p:grpSpPr>
          <a:xfrm>
            <a:off x="0" y="3721102"/>
            <a:ext cx="9144000" cy="3136898"/>
            <a:chOff x="0" y="3721102"/>
            <a:chExt cx="9144000" cy="3136898"/>
          </a:xfrm>
        </p:grpSpPr>
        <p:cxnSp>
          <p:nvCxnSpPr>
            <p:cNvPr id="67" name="Straight Connector 66"/>
            <p:cNvCxnSpPr/>
            <p:nvPr/>
          </p:nvCxnSpPr>
          <p:spPr>
            <a:xfrm>
              <a:off x="7029450" y="3721102"/>
              <a:ext cx="0" cy="621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2057400" y="4476750"/>
              <a:ext cx="19050" cy="2381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0" y="5638800"/>
              <a:ext cx="20574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2057400" y="5482312"/>
              <a:ext cx="7086600" cy="1375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0" y="4348316"/>
              <a:ext cx="7029450" cy="1290484"/>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029450" y="4348316"/>
              <a:ext cx="2114550" cy="1133996"/>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Title 3"/>
          <p:cNvSpPr>
            <a:spLocks noGrp="1"/>
          </p:cNvSpPr>
          <p:nvPr>
            <p:ph type="title"/>
          </p:nvPr>
        </p:nvSpPr>
        <p:spPr/>
        <p:txBody>
          <a:bodyPr/>
          <a:lstStyle/>
          <a:p>
            <a:r>
              <a:rPr lang="en-US" dirty="0" smtClean="0">
                <a:solidFill>
                  <a:srgbClr val="FFFF99"/>
                </a:solidFill>
              </a:rPr>
              <a:t>3D Position Likelihood</a:t>
            </a:r>
            <a:endParaRPr lang="he-IL" dirty="0"/>
          </a:p>
        </p:txBody>
      </p:sp>
      <p:sp>
        <p:nvSpPr>
          <p:cNvPr id="2" name="Slide Number Placeholder 1"/>
          <p:cNvSpPr>
            <a:spLocks noGrp="1"/>
          </p:cNvSpPr>
          <p:nvPr>
            <p:ph type="sldNum" sz="quarter" idx="12"/>
          </p:nvPr>
        </p:nvSpPr>
        <p:spPr>
          <a:xfrm>
            <a:off x="8077200" y="-1253413"/>
            <a:ext cx="2133600" cy="350178"/>
          </a:xfrm>
        </p:spPr>
        <p:txBody>
          <a:bodyPr/>
          <a:lstStyle/>
          <a:p>
            <a:fld id="{9DD5D5BB-61F6-4733-BC79-7FD96CE4273D}" type="slidenum">
              <a:rPr lang="en-US" smtClean="0">
                <a:solidFill>
                  <a:prstClr val="black">
                    <a:tint val="75000"/>
                  </a:prstClr>
                </a:solidFill>
              </a:rPr>
              <a:pPr/>
              <a:t>28</a:t>
            </a:fld>
            <a:endParaRPr lang="en-US">
              <a:solidFill>
                <a:prstClr val="black">
                  <a:tint val="75000"/>
                </a:prstClr>
              </a:solidFill>
            </a:endParaRPr>
          </a:p>
        </p:txBody>
      </p:sp>
      <p:sp>
        <p:nvSpPr>
          <p:cNvPr id="60425" name="Line 464"/>
          <p:cNvSpPr>
            <a:spLocks noChangeShapeType="1"/>
          </p:cNvSpPr>
          <p:nvPr/>
        </p:nvSpPr>
        <p:spPr bwMode="auto">
          <a:xfrm flipH="1">
            <a:off x="1265014" y="-1361815"/>
            <a:ext cx="6350" cy="6090"/>
          </a:xfrm>
          <a:prstGeom prst="line">
            <a:avLst/>
          </a:prstGeom>
          <a:noFill/>
          <a:ln w="12" cap="flat">
            <a:solidFill>
              <a:srgbClr val="FF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47" name="Oval 146"/>
          <p:cNvSpPr/>
          <p:nvPr/>
        </p:nvSpPr>
        <p:spPr>
          <a:xfrm rot="20656264">
            <a:off x="4641625" y="4907003"/>
            <a:ext cx="472395" cy="988975"/>
          </a:xfrm>
          <a:prstGeom prst="ellipse">
            <a:avLst/>
          </a:prstGeom>
          <a:gradFill flip="none" rotWithShape="1">
            <a:gsLst>
              <a:gs pos="0">
                <a:srgbClr val="4C0000">
                  <a:lumMod val="99000"/>
                  <a:lumOff val="1000"/>
                </a:srgbClr>
              </a:gs>
              <a:gs pos="15000">
                <a:srgbClr val="FF0000">
                  <a:alpha val="65000"/>
                </a:srgbClr>
              </a:gs>
              <a:gs pos="26000">
                <a:srgbClr val="FF3300">
                  <a:alpha val="40000"/>
                </a:srgbClr>
              </a:gs>
              <a:gs pos="39000">
                <a:srgbClr val="FFFF00">
                  <a:alpha val="68000"/>
                </a:srgbClr>
              </a:gs>
              <a:gs pos="53000">
                <a:srgbClr val="CCFFCC">
                  <a:alpha val="49000"/>
                </a:srgbClr>
              </a:gs>
              <a:gs pos="64000">
                <a:srgbClr val="00FFFF">
                  <a:alpha val="66000"/>
                </a:srgbClr>
              </a:gs>
              <a:gs pos="89000">
                <a:srgbClr val="1801A3">
                  <a:alpha val="69000"/>
                </a:srgbClr>
              </a:gs>
              <a:gs pos="76000">
                <a:srgbClr val="0099FF">
                  <a:alpha val="49000"/>
                </a:srgbClr>
              </a:gs>
            </a:gsLst>
            <a:path path="shape">
              <a:fillToRect l="50000" t="50000" r="50000" b="50000"/>
            </a:path>
            <a:tileRect/>
          </a:gradFill>
          <a:ln>
            <a:noFill/>
          </a:ln>
          <a:scene3d>
            <a:camera prst="isometricOffAxis1Top"/>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8" name="Oval 147"/>
          <p:cNvSpPr/>
          <p:nvPr/>
        </p:nvSpPr>
        <p:spPr>
          <a:xfrm rot="20674081">
            <a:off x="4526213" y="4599571"/>
            <a:ext cx="309317" cy="637315"/>
          </a:xfrm>
          <a:prstGeom prst="ellipse">
            <a:avLst/>
          </a:prstGeom>
          <a:gradFill flip="none" rotWithShape="1">
            <a:gsLst>
              <a:gs pos="0">
                <a:srgbClr val="4C0000">
                  <a:lumMod val="99000"/>
                  <a:lumOff val="1000"/>
                </a:srgbClr>
              </a:gs>
              <a:gs pos="15000">
                <a:srgbClr val="FF0000">
                  <a:alpha val="65000"/>
                </a:srgbClr>
              </a:gs>
              <a:gs pos="26000">
                <a:srgbClr val="FF3300">
                  <a:alpha val="40000"/>
                </a:srgbClr>
              </a:gs>
              <a:gs pos="39000">
                <a:srgbClr val="FFFF00">
                  <a:alpha val="68000"/>
                </a:srgbClr>
              </a:gs>
              <a:gs pos="53000">
                <a:srgbClr val="CCFFCC">
                  <a:alpha val="49000"/>
                </a:srgbClr>
              </a:gs>
              <a:gs pos="64000">
                <a:srgbClr val="00FFFF">
                  <a:alpha val="66000"/>
                </a:srgbClr>
              </a:gs>
              <a:gs pos="89000">
                <a:srgbClr val="1801A3">
                  <a:alpha val="69000"/>
                </a:srgbClr>
              </a:gs>
              <a:gs pos="76000">
                <a:srgbClr val="0099FF">
                  <a:alpha val="49000"/>
                </a:srgbClr>
              </a:gs>
            </a:gsLst>
            <a:path path="shape">
              <a:fillToRect l="50000" t="50000" r="50000" b="50000"/>
            </a:path>
            <a:tileRect/>
          </a:gradFill>
          <a:ln>
            <a:noFill/>
          </a:ln>
          <a:scene3d>
            <a:camera prst="isometricOffAxis1Top"/>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9" name="Oval 148"/>
          <p:cNvSpPr/>
          <p:nvPr/>
        </p:nvSpPr>
        <p:spPr>
          <a:xfrm rot="20537774">
            <a:off x="4391136" y="4109775"/>
            <a:ext cx="173592" cy="466184"/>
          </a:xfrm>
          <a:prstGeom prst="ellipse">
            <a:avLst/>
          </a:prstGeom>
          <a:gradFill flip="none" rotWithShape="1">
            <a:gsLst>
              <a:gs pos="0">
                <a:srgbClr val="4C0000">
                  <a:lumMod val="99000"/>
                  <a:lumOff val="1000"/>
                </a:srgbClr>
              </a:gs>
              <a:gs pos="15000">
                <a:srgbClr val="FF0000">
                  <a:alpha val="65000"/>
                </a:srgbClr>
              </a:gs>
              <a:gs pos="26000">
                <a:srgbClr val="FF3300">
                  <a:alpha val="40000"/>
                </a:srgbClr>
              </a:gs>
              <a:gs pos="39000">
                <a:srgbClr val="FFFF00">
                  <a:alpha val="68000"/>
                </a:srgbClr>
              </a:gs>
              <a:gs pos="53000">
                <a:srgbClr val="CCFFCC">
                  <a:alpha val="49000"/>
                </a:srgbClr>
              </a:gs>
              <a:gs pos="64000">
                <a:srgbClr val="00FFFF">
                  <a:alpha val="66000"/>
                </a:srgbClr>
              </a:gs>
              <a:gs pos="89000">
                <a:srgbClr val="1801A3">
                  <a:alpha val="69000"/>
                </a:srgbClr>
              </a:gs>
              <a:gs pos="76000">
                <a:srgbClr val="0099FF">
                  <a:alpha val="49000"/>
                </a:srgbClr>
              </a:gs>
            </a:gsLst>
            <a:path path="shape">
              <a:fillToRect l="50000" t="50000" r="50000" b="50000"/>
            </a:path>
            <a:tileRect/>
          </a:gradFill>
          <a:ln>
            <a:noFill/>
          </a:ln>
          <a:scene3d>
            <a:camera prst="isometricOffAxis1Top"/>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558" name="TextBox 60557"/>
          <p:cNvSpPr txBox="1"/>
          <p:nvPr/>
        </p:nvSpPr>
        <p:spPr>
          <a:xfrm>
            <a:off x="4563498" y="4348316"/>
            <a:ext cx="928459" cy="369332"/>
          </a:xfrm>
          <a:prstGeom prst="rect">
            <a:avLst/>
          </a:prstGeom>
          <a:noFill/>
        </p:spPr>
        <p:txBody>
          <a:bodyPr wrap="none" rtlCol="1">
            <a:spAutoFit/>
          </a:bodyPr>
          <a:lstStyle/>
          <a:p>
            <a:r>
              <a:rPr lang="en-US" dirty="0" smtClean="0">
                <a:solidFill>
                  <a:schemeClr val="bg1"/>
                </a:solidFill>
              </a:rPr>
              <a:t>pinhole</a:t>
            </a:r>
            <a:endParaRPr lang="he-IL" dirty="0">
              <a:solidFill>
                <a:schemeClr val="bg1"/>
              </a:solidFill>
            </a:endParaRPr>
          </a:p>
        </p:txBody>
      </p:sp>
      <p:sp>
        <p:nvSpPr>
          <p:cNvPr id="22" name="Oval 21"/>
          <p:cNvSpPr/>
          <p:nvPr/>
        </p:nvSpPr>
        <p:spPr>
          <a:xfrm>
            <a:off x="4493161" y="4515987"/>
            <a:ext cx="125226" cy="102809"/>
          </a:xfrm>
          <a:prstGeom prst="ellipse">
            <a:avLst/>
          </a:prstGeom>
          <a:solidFill>
            <a:schemeClr val="bg1"/>
          </a:solidFill>
          <a:ln w="28575">
            <a:noFill/>
          </a:ln>
        </p:spPr>
        <p:style>
          <a:lnRef idx="1">
            <a:schemeClr val="dk1"/>
          </a:lnRef>
          <a:fillRef idx="2">
            <a:schemeClr val="dk1"/>
          </a:fillRef>
          <a:effectRef idx="1">
            <a:schemeClr val="dk1"/>
          </a:effectRef>
          <a:fontRef idx="minor">
            <a:schemeClr val="dk1"/>
          </a:fontRef>
        </p:style>
        <p:txBody>
          <a:bodyPr rtlCol="1" anchor="ctr"/>
          <a:lstStyle/>
          <a:p>
            <a:pPr algn="ctr"/>
            <a:endParaRPr lang="he-IL"/>
          </a:p>
        </p:txBody>
      </p:sp>
      <p:grpSp>
        <p:nvGrpSpPr>
          <p:cNvPr id="60590" name="Group 60589"/>
          <p:cNvGrpSpPr/>
          <p:nvPr/>
        </p:nvGrpSpPr>
        <p:grpSpPr>
          <a:xfrm>
            <a:off x="2057400" y="4476750"/>
            <a:ext cx="7086600" cy="2381250"/>
            <a:chOff x="2057400" y="4476750"/>
            <a:chExt cx="7086600" cy="2381250"/>
          </a:xfrm>
        </p:grpSpPr>
        <p:cxnSp>
          <p:nvCxnSpPr>
            <p:cNvPr id="60570" name="Straight Connector 60569"/>
            <p:cNvCxnSpPr/>
            <p:nvPr/>
          </p:nvCxnSpPr>
          <p:spPr>
            <a:xfrm flipH="1">
              <a:off x="2057400" y="4476750"/>
              <a:ext cx="19050" cy="2381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584" name="Straight Connector 60583"/>
            <p:cNvCxnSpPr/>
            <p:nvPr/>
          </p:nvCxnSpPr>
          <p:spPr>
            <a:xfrm flipV="1">
              <a:off x="2057400" y="5482312"/>
              <a:ext cx="7086600" cy="137568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0592" name="Straight Connector 60591"/>
          <p:cNvCxnSpPr/>
          <p:nvPr/>
        </p:nvCxnSpPr>
        <p:spPr>
          <a:xfrm>
            <a:off x="9525" y="3199966"/>
            <a:ext cx="0" cy="2467409"/>
          </a:xfrm>
          <a:prstGeom prst="line">
            <a:avLst/>
          </a:prstGeom>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4191000" y="5886452"/>
            <a:ext cx="869310" cy="514348"/>
            <a:chOff x="5307602" y="3567545"/>
            <a:chExt cx="869310" cy="514348"/>
          </a:xfrm>
        </p:grpSpPr>
        <p:sp>
          <p:nvSpPr>
            <p:cNvPr id="200" name="Freeform 199"/>
            <p:cNvSpPr/>
            <p:nvPr/>
          </p:nvSpPr>
          <p:spPr bwMode="auto">
            <a:xfrm rot="21221930">
              <a:off x="5559971" y="3567545"/>
              <a:ext cx="616941" cy="269104"/>
            </a:xfrm>
            <a:custGeom>
              <a:avLst/>
              <a:gdLst>
                <a:gd name="connsiteX0" fmla="*/ 157163 w 157163"/>
                <a:gd name="connsiteY0" fmla="*/ 11832 h 88032"/>
                <a:gd name="connsiteX1" fmla="*/ 80963 w 157163"/>
                <a:gd name="connsiteY1" fmla="*/ 2307 h 88032"/>
                <a:gd name="connsiteX2" fmla="*/ 66675 w 157163"/>
                <a:gd name="connsiteY2" fmla="*/ 49932 h 88032"/>
                <a:gd name="connsiteX3" fmla="*/ 0 w 157163"/>
                <a:gd name="connsiteY3" fmla="*/ 88032 h 88032"/>
              </a:gdLst>
              <a:ahLst/>
              <a:cxnLst>
                <a:cxn ang="0">
                  <a:pos x="connsiteX0" y="connsiteY0"/>
                </a:cxn>
                <a:cxn ang="0">
                  <a:pos x="connsiteX1" y="connsiteY1"/>
                </a:cxn>
                <a:cxn ang="0">
                  <a:pos x="connsiteX2" y="connsiteY2"/>
                </a:cxn>
                <a:cxn ang="0">
                  <a:pos x="connsiteX3" y="connsiteY3"/>
                </a:cxn>
              </a:cxnLst>
              <a:rect l="l" t="t" r="r" b="b"/>
              <a:pathLst>
                <a:path w="157163" h="88032">
                  <a:moveTo>
                    <a:pt x="157163" y="11832"/>
                  </a:moveTo>
                  <a:cubicBezTo>
                    <a:pt x="126603" y="3894"/>
                    <a:pt x="96044" y="-4043"/>
                    <a:pt x="80963" y="2307"/>
                  </a:cubicBezTo>
                  <a:cubicBezTo>
                    <a:pt x="65882" y="8657"/>
                    <a:pt x="80169" y="35645"/>
                    <a:pt x="66675" y="49932"/>
                  </a:cubicBezTo>
                  <a:cubicBezTo>
                    <a:pt x="53181" y="64219"/>
                    <a:pt x="26590" y="76125"/>
                    <a:pt x="0" y="88032"/>
                  </a:cubicBezTo>
                </a:path>
              </a:pathLst>
            </a:cu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aphicFrame>
          <p:nvGraphicFramePr>
            <p:cNvPr id="201" name="Object 1064"/>
            <p:cNvGraphicFramePr>
              <a:graphicFrameLocks noChangeAspect="1"/>
            </p:cNvGraphicFramePr>
            <p:nvPr>
              <p:extLst>
                <p:ext uri="{D42A27DB-BD31-4B8C-83A1-F6EECF244321}">
                  <p14:modId xmlns:p14="http://schemas.microsoft.com/office/powerpoint/2010/main" val="3191904704"/>
                </p:ext>
              </p:extLst>
            </p:nvPr>
          </p:nvGraphicFramePr>
          <p:xfrm>
            <a:off x="5307602" y="3723118"/>
            <a:ext cx="330200" cy="358775"/>
          </p:xfrm>
          <a:graphic>
            <a:graphicData uri="http://schemas.openxmlformats.org/presentationml/2006/ole">
              <mc:AlternateContent xmlns:mc="http://schemas.openxmlformats.org/markup-compatibility/2006">
                <mc:Choice xmlns:v="urn:schemas-microsoft-com:vml" Requires="v">
                  <p:oleObj spid="_x0000_s108593" name="Equation" r:id="rId7" imgW="126720" imgH="126720" progId="Equation.DSMT4">
                    <p:embed/>
                  </p:oleObj>
                </mc:Choice>
                <mc:Fallback>
                  <p:oleObj name="Equation" r:id="rId7" imgW="126720" imgH="126720" progId="Equation.DSMT4">
                    <p:embed/>
                    <p:pic>
                      <p:nvPicPr>
                        <p:cNvPr id="0" name=""/>
                        <p:cNvPicPr>
                          <a:picLocks noChangeAspect="1" noChangeArrowheads="1"/>
                        </p:cNvPicPr>
                        <p:nvPr/>
                      </p:nvPicPr>
                      <p:blipFill>
                        <a:blip r:embed="rId8"/>
                        <a:srcRect/>
                        <a:stretch>
                          <a:fillRect/>
                        </a:stretch>
                      </p:blipFill>
                      <p:spPr bwMode="auto">
                        <a:xfrm>
                          <a:off x="5307602" y="3723118"/>
                          <a:ext cx="3302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203" name="Picture 202"/>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rot="323635">
            <a:off x="2617630" y="5446999"/>
            <a:ext cx="1912164" cy="411194"/>
          </a:xfrm>
          <a:prstGeom prst="rect">
            <a:avLst/>
          </a:prstGeom>
        </p:spPr>
      </p:pic>
      <p:grpSp>
        <p:nvGrpSpPr>
          <p:cNvPr id="60607" name="Group 60606"/>
          <p:cNvGrpSpPr/>
          <p:nvPr/>
        </p:nvGrpSpPr>
        <p:grpSpPr>
          <a:xfrm>
            <a:off x="5111612" y="1501064"/>
            <a:ext cx="2797118" cy="573665"/>
            <a:chOff x="5111612" y="1501064"/>
            <a:chExt cx="2797118" cy="573665"/>
          </a:xfrm>
        </p:grpSpPr>
        <p:sp>
          <p:nvSpPr>
            <p:cNvPr id="60605" name="TextBox 60604"/>
            <p:cNvSpPr txBox="1"/>
            <p:nvPr/>
          </p:nvSpPr>
          <p:spPr>
            <a:xfrm>
              <a:off x="5877405" y="1501064"/>
              <a:ext cx="2031325" cy="369332"/>
            </a:xfrm>
            <a:prstGeom prst="rect">
              <a:avLst/>
            </a:prstGeom>
            <a:noFill/>
          </p:spPr>
          <p:txBody>
            <a:bodyPr wrap="none" rtlCol="1">
              <a:spAutoFit/>
            </a:bodyPr>
            <a:lstStyle/>
            <a:p>
              <a:r>
                <a:rPr lang="en-US" dirty="0" smtClean="0">
                  <a:solidFill>
                    <a:schemeClr val="bg1"/>
                  </a:solidFill>
                </a:rPr>
                <a:t>Position likelihood</a:t>
              </a:r>
              <a:endParaRPr lang="he-IL" dirty="0">
                <a:solidFill>
                  <a:schemeClr val="bg1"/>
                </a:solidFill>
              </a:endParaRPr>
            </a:p>
          </p:txBody>
        </p:sp>
        <p:sp>
          <p:nvSpPr>
            <p:cNvPr id="60606" name="Freeform 60605"/>
            <p:cNvSpPr/>
            <p:nvPr/>
          </p:nvSpPr>
          <p:spPr>
            <a:xfrm rot="19235016">
              <a:off x="5111612" y="1820729"/>
              <a:ext cx="787400" cy="254000"/>
            </a:xfrm>
            <a:custGeom>
              <a:avLst/>
              <a:gdLst>
                <a:gd name="connsiteX0" fmla="*/ 787400 w 787400"/>
                <a:gd name="connsiteY0" fmla="*/ 254000 h 254000"/>
                <a:gd name="connsiteX1" fmla="*/ 533400 w 787400"/>
                <a:gd name="connsiteY1" fmla="*/ 50800 h 254000"/>
                <a:gd name="connsiteX2" fmla="*/ 266700 w 787400"/>
                <a:gd name="connsiteY2" fmla="*/ 101600 h 254000"/>
                <a:gd name="connsiteX3" fmla="*/ 0 w 787400"/>
                <a:gd name="connsiteY3" fmla="*/ 0 h 254000"/>
              </a:gdLst>
              <a:ahLst/>
              <a:cxnLst>
                <a:cxn ang="0">
                  <a:pos x="connsiteX0" y="connsiteY0"/>
                </a:cxn>
                <a:cxn ang="0">
                  <a:pos x="connsiteX1" y="connsiteY1"/>
                </a:cxn>
                <a:cxn ang="0">
                  <a:pos x="connsiteX2" y="connsiteY2"/>
                </a:cxn>
                <a:cxn ang="0">
                  <a:pos x="connsiteX3" y="connsiteY3"/>
                </a:cxn>
              </a:cxnLst>
              <a:rect l="l" t="t" r="r" b="b"/>
              <a:pathLst>
                <a:path w="787400" h="254000">
                  <a:moveTo>
                    <a:pt x="787400" y="254000"/>
                  </a:moveTo>
                  <a:cubicBezTo>
                    <a:pt x="703791" y="165100"/>
                    <a:pt x="620183" y="76200"/>
                    <a:pt x="533400" y="50800"/>
                  </a:cubicBezTo>
                  <a:cubicBezTo>
                    <a:pt x="446617" y="25400"/>
                    <a:pt x="355600" y="110067"/>
                    <a:pt x="266700" y="101600"/>
                  </a:cubicBezTo>
                  <a:cubicBezTo>
                    <a:pt x="177800" y="93133"/>
                    <a:pt x="88900" y="46566"/>
                    <a:pt x="0" y="0"/>
                  </a:cubicBezTo>
                </a:path>
              </a:pathLst>
            </a:custGeom>
            <a:noFill/>
            <a:ln w="381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19" name="Slide Number Placeholder 1"/>
          <p:cNvSpPr txBox="1">
            <a:spLocks/>
          </p:cNvSpPr>
          <p:nvPr/>
        </p:nvSpPr>
        <p:spPr>
          <a:xfrm>
            <a:off x="6804248" y="920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fld id="{9DD5D5BB-61F6-4733-BC79-7FD96CE4273D}" type="slidenum">
              <a:rPr lang="en-US" smtClean="0">
                <a:solidFill>
                  <a:schemeClr val="bg1"/>
                </a:solidFill>
              </a:rPr>
              <a:pPr/>
              <a:t>28</a:t>
            </a:fld>
            <a:endParaRPr lang="en-US" dirty="0">
              <a:solidFill>
                <a:schemeClr val="bg1"/>
              </a:solidFill>
            </a:endParaRPr>
          </a:p>
        </p:txBody>
      </p:sp>
      <p:cxnSp>
        <p:nvCxnSpPr>
          <p:cNvPr id="76" name="Straight Connector 75"/>
          <p:cNvCxnSpPr/>
          <p:nvPr/>
        </p:nvCxnSpPr>
        <p:spPr>
          <a:xfrm>
            <a:off x="9124950" y="3371050"/>
            <a:ext cx="0" cy="2111262"/>
          </a:xfrm>
          <a:prstGeom prst="line">
            <a:avLst/>
          </a:prstGeom>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333401" y="3028890"/>
            <a:ext cx="2133918" cy="400110"/>
          </a:xfrm>
          <a:prstGeom prst="rect">
            <a:avLst/>
          </a:prstGeom>
          <a:noFill/>
        </p:spPr>
        <p:txBody>
          <a:bodyPr wrap="none" rtlCol="1">
            <a:spAutoFit/>
          </a:bodyPr>
          <a:lstStyle/>
          <a:p>
            <a:r>
              <a:rPr lang="en-US" sz="2000" dirty="0" smtClean="0"/>
              <a:t>flat water surface</a:t>
            </a:r>
            <a:endParaRPr lang="he-IL" sz="2000" dirty="0"/>
          </a:p>
        </p:txBody>
      </p:sp>
      <p:sp>
        <p:nvSpPr>
          <p:cNvPr id="78" name="Rectangle 77"/>
          <p:cNvSpPr/>
          <p:nvPr/>
        </p:nvSpPr>
        <p:spPr>
          <a:xfrm>
            <a:off x="609600" y="914400"/>
            <a:ext cx="7905750" cy="4724400"/>
          </a:xfrm>
          <a:prstGeom prst="rect">
            <a:avLst/>
          </a:prstGeom>
          <a:solidFill>
            <a:schemeClr val="accent5">
              <a:lumMod val="60000"/>
              <a:lumOff val="40000"/>
              <a:alpha val="54000"/>
            </a:scheme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120" name="Straight Connector 119"/>
          <p:cNvCxnSpPr/>
          <p:nvPr/>
        </p:nvCxnSpPr>
        <p:spPr>
          <a:xfrm flipV="1">
            <a:off x="4526213" y="1981200"/>
            <a:ext cx="434501" cy="1866900"/>
          </a:xfrm>
          <a:prstGeom prst="line">
            <a:avLst/>
          </a:prstGeom>
          <a:ln w="28575">
            <a:solidFill>
              <a:srgbClr val="0033CC"/>
            </a:solidFill>
          </a:ln>
          <a:effectLst/>
        </p:spPr>
        <p:style>
          <a:lnRef idx="3">
            <a:schemeClr val="accent2"/>
          </a:lnRef>
          <a:fillRef idx="0">
            <a:schemeClr val="accent2"/>
          </a:fillRef>
          <a:effectRef idx="2">
            <a:schemeClr val="accent2"/>
          </a:effectRef>
          <a:fontRef idx="minor">
            <a:schemeClr val="tx1"/>
          </a:fontRef>
        </p:style>
      </p:cxnSp>
      <p:cxnSp>
        <p:nvCxnSpPr>
          <p:cNvPr id="122" name="Straight Connector 121"/>
          <p:cNvCxnSpPr/>
          <p:nvPr/>
        </p:nvCxnSpPr>
        <p:spPr>
          <a:xfrm flipH="1" flipV="1">
            <a:off x="2596412" y="1685730"/>
            <a:ext cx="1466800" cy="1971870"/>
          </a:xfrm>
          <a:prstGeom prst="line">
            <a:avLst/>
          </a:prstGeom>
          <a:ln w="28575">
            <a:solidFill>
              <a:srgbClr val="FFFF00"/>
            </a:solidFill>
          </a:ln>
          <a:effectLst/>
        </p:spPr>
        <p:style>
          <a:lnRef idx="3">
            <a:schemeClr val="accent2"/>
          </a:lnRef>
          <a:fillRef idx="0">
            <a:schemeClr val="accent2"/>
          </a:fillRef>
          <a:effectRef idx="2">
            <a:schemeClr val="accent2"/>
          </a:effectRef>
          <a:fontRef idx="minor">
            <a:schemeClr val="tx1"/>
          </a:fontRef>
        </p:style>
      </p:cxnSp>
      <p:cxnSp>
        <p:nvCxnSpPr>
          <p:cNvPr id="124" name="Straight Connector 123"/>
          <p:cNvCxnSpPr/>
          <p:nvPr/>
        </p:nvCxnSpPr>
        <p:spPr>
          <a:xfrm flipH="1" flipV="1">
            <a:off x="3805497" y="1685730"/>
            <a:ext cx="435116" cy="1895670"/>
          </a:xfrm>
          <a:prstGeom prst="line">
            <a:avLst/>
          </a:prstGeom>
          <a:ln w="28575">
            <a:solidFill>
              <a:srgbClr val="00FFFF"/>
            </a:solidFill>
          </a:ln>
          <a:effectLst/>
        </p:spPr>
        <p:style>
          <a:lnRef idx="3">
            <a:schemeClr val="accent2"/>
          </a:lnRef>
          <a:fillRef idx="0">
            <a:schemeClr val="accent2"/>
          </a:fillRef>
          <a:effectRef idx="2">
            <a:schemeClr val="accent2"/>
          </a:effectRef>
          <a:fontRef idx="minor">
            <a:schemeClr val="tx1"/>
          </a:fontRef>
        </p:style>
      </p:cxnSp>
      <p:cxnSp>
        <p:nvCxnSpPr>
          <p:cNvPr id="126" name="Straight Connector 125"/>
          <p:cNvCxnSpPr/>
          <p:nvPr/>
        </p:nvCxnSpPr>
        <p:spPr>
          <a:xfrm flipH="1" flipV="1">
            <a:off x="4196080" y="1850624"/>
            <a:ext cx="171789" cy="1746016"/>
          </a:xfrm>
          <a:prstGeom prst="line">
            <a:avLst/>
          </a:prstGeom>
          <a:ln w="28575">
            <a:solidFill>
              <a:srgbClr val="FFFF00"/>
            </a:solidFill>
          </a:ln>
          <a:effectLst/>
        </p:spPr>
        <p:style>
          <a:lnRef idx="3">
            <a:schemeClr val="accent2"/>
          </a:lnRef>
          <a:fillRef idx="0">
            <a:schemeClr val="accent2"/>
          </a:fillRef>
          <a:effectRef idx="2">
            <a:schemeClr val="accent2"/>
          </a:effectRef>
          <a:fontRef idx="minor">
            <a:schemeClr val="tx1"/>
          </a:fontRef>
        </p:style>
      </p:cxnSp>
      <p:cxnSp>
        <p:nvCxnSpPr>
          <p:cNvPr id="131" name="Straight Connector 130"/>
          <p:cNvCxnSpPr/>
          <p:nvPr/>
        </p:nvCxnSpPr>
        <p:spPr>
          <a:xfrm flipH="1" flipV="1">
            <a:off x="2133601" y="1828800"/>
            <a:ext cx="1889454" cy="1828800"/>
          </a:xfrm>
          <a:prstGeom prst="line">
            <a:avLst/>
          </a:prstGeom>
          <a:ln w="28575">
            <a:solidFill>
              <a:srgbClr val="00FFFF"/>
            </a:solidFill>
          </a:ln>
          <a:effectLst/>
        </p:spPr>
        <p:style>
          <a:lnRef idx="3">
            <a:schemeClr val="accent2"/>
          </a:lnRef>
          <a:fillRef idx="0">
            <a:schemeClr val="accent2"/>
          </a:fillRef>
          <a:effectRef idx="2">
            <a:schemeClr val="accent2"/>
          </a:effectRef>
          <a:fontRef idx="minor">
            <a:schemeClr val="tx1"/>
          </a:fontRef>
        </p:style>
      </p:cxnSp>
      <p:cxnSp>
        <p:nvCxnSpPr>
          <p:cNvPr id="133" name="Straight Connector 132"/>
          <p:cNvCxnSpPr/>
          <p:nvPr/>
        </p:nvCxnSpPr>
        <p:spPr>
          <a:xfrm flipH="1" flipV="1">
            <a:off x="1524000" y="1850624"/>
            <a:ext cx="2420714" cy="1845076"/>
          </a:xfrm>
          <a:prstGeom prst="line">
            <a:avLst/>
          </a:prstGeom>
          <a:ln w="28575">
            <a:solidFill>
              <a:srgbClr val="0033CC"/>
            </a:solidFill>
          </a:ln>
          <a:effectLst/>
        </p:spPr>
        <p:style>
          <a:lnRef idx="3">
            <a:schemeClr val="accent2"/>
          </a:lnRef>
          <a:fillRef idx="0">
            <a:schemeClr val="accent2"/>
          </a:fillRef>
          <a:effectRef idx="2">
            <a:schemeClr val="accent2"/>
          </a:effectRef>
          <a:fontRef idx="minor">
            <a:schemeClr val="tx1"/>
          </a:fontRef>
        </p:style>
      </p:cxnSp>
      <p:cxnSp>
        <p:nvCxnSpPr>
          <p:cNvPr id="135" name="Straight Connector 134"/>
          <p:cNvCxnSpPr/>
          <p:nvPr/>
        </p:nvCxnSpPr>
        <p:spPr>
          <a:xfrm flipH="1" flipV="1">
            <a:off x="3329812" y="1850624"/>
            <a:ext cx="866269" cy="1808882"/>
          </a:xfrm>
          <a:prstGeom prst="line">
            <a:avLst/>
          </a:prstGeom>
          <a:ln w="28575"/>
          <a:effectLst/>
        </p:spPr>
        <p:style>
          <a:lnRef idx="3">
            <a:schemeClr val="accent2"/>
          </a:lnRef>
          <a:fillRef idx="0">
            <a:schemeClr val="accent2"/>
          </a:fillRef>
          <a:effectRef idx="2">
            <a:schemeClr val="accent2"/>
          </a:effectRef>
          <a:fontRef idx="minor">
            <a:schemeClr val="tx1"/>
          </a:fontRef>
        </p:style>
      </p:cxnSp>
      <p:cxnSp>
        <p:nvCxnSpPr>
          <p:cNvPr id="137" name="Straight Connector 136"/>
          <p:cNvCxnSpPr/>
          <p:nvPr/>
        </p:nvCxnSpPr>
        <p:spPr>
          <a:xfrm flipV="1">
            <a:off x="4337050" y="2209800"/>
            <a:ext cx="141929" cy="1663700"/>
          </a:xfrm>
          <a:prstGeom prst="line">
            <a:avLst/>
          </a:prstGeom>
          <a:ln w="28575">
            <a:solidFill>
              <a:srgbClr val="0033CC"/>
            </a:solidFill>
          </a:ln>
          <a:effectLst/>
        </p:spPr>
        <p:style>
          <a:lnRef idx="3">
            <a:schemeClr val="accent2"/>
          </a:lnRef>
          <a:fillRef idx="0">
            <a:schemeClr val="accent2"/>
          </a:fillRef>
          <a:effectRef idx="2">
            <a:schemeClr val="accent2"/>
          </a:effectRef>
          <a:fontRef idx="minor">
            <a:schemeClr val="tx1"/>
          </a:fontRef>
        </p:style>
      </p:cxnSp>
      <p:cxnSp>
        <p:nvCxnSpPr>
          <p:cNvPr id="138" name="Straight Connector 137"/>
          <p:cNvCxnSpPr/>
          <p:nvPr/>
        </p:nvCxnSpPr>
        <p:spPr>
          <a:xfrm flipH="1" flipV="1">
            <a:off x="3702816" y="1850624"/>
            <a:ext cx="558308" cy="1870478"/>
          </a:xfrm>
          <a:prstGeom prst="line">
            <a:avLst/>
          </a:prstGeom>
          <a:ln w="28575"/>
          <a:effectLst/>
        </p:spPr>
        <p:style>
          <a:lnRef idx="3">
            <a:schemeClr val="accent2"/>
          </a:lnRef>
          <a:fillRef idx="0">
            <a:schemeClr val="accent2"/>
          </a:fillRef>
          <a:effectRef idx="2">
            <a:schemeClr val="accent2"/>
          </a:effectRef>
          <a:fontRef idx="minor">
            <a:schemeClr val="tx1"/>
          </a:fontRef>
        </p:style>
      </p:cxnSp>
      <p:sp>
        <p:nvSpPr>
          <p:cNvPr id="150" name="Oval 149"/>
          <p:cNvSpPr/>
          <p:nvPr/>
        </p:nvSpPr>
        <p:spPr>
          <a:xfrm rot="364636">
            <a:off x="2855224" y="1810651"/>
            <a:ext cx="1900547" cy="2197192"/>
          </a:xfrm>
          <a:prstGeom prst="ellipse">
            <a:avLst/>
          </a:prstGeom>
          <a:gradFill flip="none" rotWithShape="1">
            <a:gsLst>
              <a:gs pos="0">
                <a:srgbClr val="4C0000">
                  <a:lumMod val="99000"/>
                  <a:lumOff val="1000"/>
                </a:srgbClr>
              </a:gs>
              <a:gs pos="15000">
                <a:srgbClr val="FF0000">
                  <a:alpha val="65000"/>
                </a:srgbClr>
              </a:gs>
              <a:gs pos="26000">
                <a:srgbClr val="FF3300">
                  <a:alpha val="40000"/>
                </a:srgbClr>
              </a:gs>
              <a:gs pos="39000">
                <a:srgbClr val="FFFF00">
                  <a:alpha val="68000"/>
                </a:srgbClr>
              </a:gs>
              <a:gs pos="53000">
                <a:srgbClr val="CCFFCC">
                  <a:alpha val="49000"/>
                </a:srgbClr>
              </a:gs>
              <a:gs pos="64000">
                <a:srgbClr val="00FFFF">
                  <a:alpha val="66000"/>
                </a:srgbClr>
              </a:gs>
              <a:gs pos="89000">
                <a:srgbClr val="1801A3">
                  <a:alpha val="69000"/>
                </a:srgbClr>
              </a:gs>
              <a:gs pos="76000">
                <a:srgbClr val="0099FF">
                  <a:alpha val="49000"/>
                </a:srgbClr>
              </a:gs>
            </a:gsLst>
            <a:path path="shape">
              <a:fillToRect l="50000" t="50000" r="50000" b="50000"/>
            </a:path>
            <a:tileRect/>
          </a:gradFill>
          <a:ln>
            <a:noFill/>
          </a:ln>
          <a:scene3d>
            <a:camera prst="isometricOffAxis1Top"/>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8" name="Oval 87"/>
          <p:cNvSpPr/>
          <p:nvPr/>
        </p:nvSpPr>
        <p:spPr>
          <a:xfrm rot="20333476">
            <a:off x="4002297" y="3059052"/>
            <a:ext cx="411593" cy="1295400"/>
          </a:xfrm>
          <a:prstGeom prst="ellipse">
            <a:avLst/>
          </a:prstGeom>
          <a:gradFill flip="none" rotWithShape="1">
            <a:gsLst>
              <a:gs pos="0">
                <a:srgbClr val="4C0000">
                  <a:lumMod val="99000"/>
                  <a:lumOff val="1000"/>
                </a:srgbClr>
              </a:gs>
              <a:gs pos="15000">
                <a:srgbClr val="FF0000">
                  <a:alpha val="65000"/>
                </a:srgbClr>
              </a:gs>
              <a:gs pos="26000">
                <a:srgbClr val="FF3300">
                  <a:alpha val="40000"/>
                </a:srgbClr>
              </a:gs>
              <a:gs pos="39000">
                <a:srgbClr val="FFFF00">
                  <a:alpha val="68000"/>
                </a:srgbClr>
              </a:gs>
              <a:gs pos="53000">
                <a:srgbClr val="CCFFCC">
                  <a:alpha val="49000"/>
                </a:srgbClr>
              </a:gs>
              <a:gs pos="64000">
                <a:srgbClr val="00FFFF">
                  <a:alpha val="66000"/>
                </a:srgbClr>
              </a:gs>
              <a:gs pos="89000">
                <a:srgbClr val="1801A3">
                  <a:alpha val="69000"/>
                </a:srgbClr>
              </a:gs>
              <a:gs pos="76000">
                <a:srgbClr val="0099FF">
                  <a:alpha val="49000"/>
                </a:srgbClr>
              </a:gs>
            </a:gsLst>
            <a:path path="shape">
              <a:fillToRect l="50000" t="50000" r="50000" b="50000"/>
            </a:path>
            <a:tileRect/>
          </a:gradFill>
          <a:ln>
            <a:noFill/>
          </a:ln>
          <a:scene3d>
            <a:camera prst="isometricOffAxis1Top"/>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7" name="TextBox 76"/>
          <p:cNvSpPr txBox="1"/>
          <p:nvPr/>
        </p:nvSpPr>
        <p:spPr>
          <a:xfrm>
            <a:off x="5257800" y="3048000"/>
            <a:ext cx="2377574" cy="400110"/>
          </a:xfrm>
          <a:prstGeom prst="rect">
            <a:avLst/>
          </a:prstGeom>
          <a:noFill/>
        </p:spPr>
        <p:txBody>
          <a:bodyPr wrap="none" rtlCol="1">
            <a:spAutoFit/>
          </a:bodyPr>
          <a:lstStyle/>
          <a:p>
            <a:r>
              <a:rPr lang="en-US" sz="2000" dirty="0"/>
              <a:t>w</a:t>
            </a:r>
            <a:r>
              <a:rPr lang="en-US" sz="2000" dirty="0" smtClean="0"/>
              <a:t>avy </a:t>
            </a:r>
            <a:r>
              <a:rPr lang="en-US" sz="2000" dirty="0"/>
              <a:t>w</a:t>
            </a:r>
            <a:r>
              <a:rPr lang="en-US" sz="2000" dirty="0" smtClean="0"/>
              <a:t>ater surface</a:t>
            </a:r>
            <a:endParaRPr lang="he-IL" sz="2000" dirty="0"/>
          </a:p>
        </p:txBody>
      </p:sp>
      <p:sp>
        <p:nvSpPr>
          <p:cNvPr id="152" name="Oval 151"/>
          <p:cNvSpPr/>
          <p:nvPr/>
        </p:nvSpPr>
        <p:spPr>
          <a:xfrm rot="473120">
            <a:off x="1189673" y="593197"/>
            <a:ext cx="4007374" cy="2514854"/>
          </a:xfrm>
          <a:prstGeom prst="ellipse">
            <a:avLst/>
          </a:prstGeom>
          <a:gradFill flip="none" rotWithShape="1">
            <a:gsLst>
              <a:gs pos="0">
                <a:srgbClr val="4C0000">
                  <a:lumMod val="99000"/>
                  <a:lumOff val="1000"/>
                </a:srgbClr>
              </a:gs>
              <a:gs pos="15000">
                <a:srgbClr val="FF0000">
                  <a:alpha val="65000"/>
                </a:srgbClr>
              </a:gs>
              <a:gs pos="26000">
                <a:srgbClr val="FF3300">
                  <a:alpha val="40000"/>
                </a:srgbClr>
              </a:gs>
              <a:gs pos="39000">
                <a:srgbClr val="FFFF00">
                  <a:alpha val="68000"/>
                </a:srgbClr>
              </a:gs>
              <a:gs pos="53000">
                <a:srgbClr val="CCFFCC">
                  <a:alpha val="49000"/>
                </a:srgbClr>
              </a:gs>
              <a:gs pos="64000">
                <a:srgbClr val="00FFFF">
                  <a:alpha val="66000"/>
                </a:srgbClr>
              </a:gs>
              <a:gs pos="89000">
                <a:srgbClr val="1801A3">
                  <a:alpha val="69000"/>
                </a:srgbClr>
              </a:gs>
              <a:gs pos="76000">
                <a:srgbClr val="0099FF">
                  <a:alpha val="49000"/>
                </a:srgbClr>
              </a:gs>
            </a:gsLst>
            <a:path path="shape">
              <a:fillToRect l="50000" t="50000" r="50000" b="50000"/>
            </a:path>
            <a:tileRect/>
          </a:gradFill>
          <a:ln>
            <a:noFill/>
          </a:ln>
          <a:scene3d>
            <a:camera prst="isometricOffAxis1Top"/>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4834907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par>
                                <p:cTn id="18" presetID="22" presetClass="entr" presetSubtype="4"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par>
                                <p:cTn id="21" presetID="22" presetClass="entr" presetSubtype="4"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00"/>
                                        <p:tgtEl>
                                          <p:spTgt spid="55"/>
                                        </p:tgtEl>
                                      </p:cBhvr>
                                    </p:animEffect>
                                  </p:childTnLst>
                                </p:cTn>
                              </p:par>
                              <p:par>
                                <p:cTn id="24" presetID="22" presetClass="entr" presetSubtype="4"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wipe(down)">
                                      <p:cBhvr>
                                        <p:cTn id="26" dur="500"/>
                                        <p:tgtEl>
                                          <p:spTgt spid="68"/>
                                        </p:tgtEl>
                                      </p:cBhvr>
                                    </p:animEffect>
                                  </p:childTnLst>
                                </p:cTn>
                              </p:par>
                              <p:par>
                                <p:cTn id="27" presetID="22" presetClass="entr" presetSubtype="4"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down)">
                                      <p:cBhvr>
                                        <p:cTn id="29" dur="500"/>
                                        <p:tgtEl>
                                          <p:spTgt spid="39"/>
                                        </p:tgtEl>
                                      </p:cBhvr>
                                    </p:animEffect>
                                  </p:childTnLst>
                                </p:cTn>
                              </p:par>
                              <p:par>
                                <p:cTn id="30" presetID="22" presetClass="entr" presetSubtype="4" fill="hold" nodeType="with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wipe(down)">
                                      <p:cBhvr>
                                        <p:cTn id="32" dur="500"/>
                                        <p:tgtEl>
                                          <p:spTgt spid="116"/>
                                        </p:tgtEl>
                                      </p:cBhvr>
                                    </p:animEffect>
                                  </p:childTnLst>
                                </p:cTn>
                              </p:par>
                              <p:par>
                                <p:cTn id="33" presetID="22" presetClass="entr" presetSubtype="4"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down)">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77"/>
                                        </p:tgtEl>
                                      </p:cBhvr>
                                    </p:animEffect>
                                    <p:set>
                                      <p:cBhvr>
                                        <p:cTn id="40" dur="1" fill="hold">
                                          <p:stCondLst>
                                            <p:cond delay="499"/>
                                          </p:stCondLst>
                                        </p:cTn>
                                        <p:tgtEl>
                                          <p:spTgt spid="7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74"/>
                                        </p:tgtEl>
                                      </p:cBhvr>
                                    </p:animEffect>
                                    <p:set>
                                      <p:cBhvr>
                                        <p:cTn id="43" dur="1" fill="hold">
                                          <p:stCondLst>
                                            <p:cond delay="499"/>
                                          </p:stCondLst>
                                        </p:cTn>
                                        <p:tgtEl>
                                          <p:spTgt spid="74"/>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500"/>
                                        <p:tgtEl>
                                          <p:spTgt spid="7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20"/>
                                        </p:tgtEl>
                                        <p:attrNameLst>
                                          <p:attrName>style.visibility</p:attrName>
                                        </p:attrNameLst>
                                      </p:cBhvr>
                                      <p:to>
                                        <p:strVal val="visible"/>
                                      </p:to>
                                    </p:set>
                                    <p:animEffect transition="in" filter="wipe(down)">
                                      <p:cBhvr>
                                        <p:cTn id="54" dur="500"/>
                                        <p:tgtEl>
                                          <p:spTgt spid="120"/>
                                        </p:tgtEl>
                                      </p:cBhvr>
                                    </p:animEffect>
                                  </p:childTnLst>
                                </p:cTn>
                              </p:par>
                              <p:par>
                                <p:cTn id="55" presetID="22" presetClass="entr" presetSubtype="4" fill="hold" nodeType="withEffect">
                                  <p:stCondLst>
                                    <p:cond delay="0"/>
                                  </p:stCondLst>
                                  <p:childTnLst>
                                    <p:set>
                                      <p:cBhvr>
                                        <p:cTn id="56" dur="1" fill="hold">
                                          <p:stCondLst>
                                            <p:cond delay="0"/>
                                          </p:stCondLst>
                                        </p:cTn>
                                        <p:tgtEl>
                                          <p:spTgt spid="137"/>
                                        </p:tgtEl>
                                        <p:attrNameLst>
                                          <p:attrName>style.visibility</p:attrName>
                                        </p:attrNameLst>
                                      </p:cBhvr>
                                      <p:to>
                                        <p:strVal val="visible"/>
                                      </p:to>
                                    </p:set>
                                    <p:animEffect transition="in" filter="wipe(down)">
                                      <p:cBhvr>
                                        <p:cTn id="57" dur="500"/>
                                        <p:tgtEl>
                                          <p:spTgt spid="137"/>
                                        </p:tgtEl>
                                      </p:cBhvr>
                                    </p:animEffect>
                                  </p:childTnLst>
                                </p:cTn>
                              </p:par>
                              <p:par>
                                <p:cTn id="58" presetID="22" presetClass="entr" presetSubtype="4" fill="hold" nodeType="withEffect">
                                  <p:stCondLst>
                                    <p:cond delay="0"/>
                                  </p:stCondLst>
                                  <p:childTnLst>
                                    <p:set>
                                      <p:cBhvr>
                                        <p:cTn id="59" dur="1" fill="hold">
                                          <p:stCondLst>
                                            <p:cond delay="0"/>
                                          </p:stCondLst>
                                        </p:cTn>
                                        <p:tgtEl>
                                          <p:spTgt spid="126"/>
                                        </p:tgtEl>
                                        <p:attrNameLst>
                                          <p:attrName>style.visibility</p:attrName>
                                        </p:attrNameLst>
                                      </p:cBhvr>
                                      <p:to>
                                        <p:strVal val="visible"/>
                                      </p:to>
                                    </p:set>
                                    <p:animEffect transition="in" filter="wipe(down)">
                                      <p:cBhvr>
                                        <p:cTn id="60" dur="500"/>
                                        <p:tgtEl>
                                          <p:spTgt spid="126"/>
                                        </p:tgtEl>
                                      </p:cBhvr>
                                    </p:animEffect>
                                  </p:childTnLst>
                                </p:cTn>
                              </p:par>
                              <p:par>
                                <p:cTn id="61" presetID="22" presetClass="entr" presetSubtype="4" fill="hold" nodeType="withEffect">
                                  <p:stCondLst>
                                    <p:cond delay="0"/>
                                  </p:stCondLst>
                                  <p:childTnLst>
                                    <p:set>
                                      <p:cBhvr>
                                        <p:cTn id="62" dur="1" fill="hold">
                                          <p:stCondLst>
                                            <p:cond delay="0"/>
                                          </p:stCondLst>
                                        </p:cTn>
                                        <p:tgtEl>
                                          <p:spTgt spid="124"/>
                                        </p:tgtEl>
                                        <p:attrNameLst>
                                          <p:attrName>style.visibility</p:attrName>
                                        </p:attrNameLst>
                                      </p:cBhvr>
                                      <p:to>
                                        <p:strVal val="visible"/>
                                      </p:to>
                                    </p:set>
                                    <p:animEffect transition="in" filter="wipe(down)">
                                      <p:cBhvr>
                                        <p:cTn id="63" dur="500"/>
                                        <p:tgtEl>
                                          <p:spTgt spid="124"/>
                                        </p:tgtEl>
                                      </p:cBhvr>
                                    </p:animEffect>
                                  </p:childTnLst>
                                </p:cTn>
                              </p:par>
                              <p:par>
                                <p:cTn id="64" presetID="22" presetClass="entr" presetSubtype="4" fill="hold" nodeType="withEffect">
                                  <p:stCondLst>
                                    <p:cond delay="0"/>
                                  </p:stCondLst>
                                  <p:childTnLst>
                                    <p:set>
                                      <p:cBhvr>
                                        <p:cTn id="65" dur="1" fill="hold">
                                          <p:stCondLst>
                                            <p:cond delay="0"/>
                                          </p:stCondLst>
                                        </p:cTn>
                                        <p:tgtEl>
                                          <p:spTgt spid="138"/>
                                        </p:tgtEl>
                                        <p:attrNameLst>
                                          <p:attrName>style.visibility</p:attrName>
                                        </p:attrNameLst>
                                      </p:cBhvr>
                                      <p:to>
                                        <p:strVal val="visible"/>
                                      </p:to>
                                    </p:set>
                                    <p:animEffect transition="in" filter="wipe(down)">
                                      <p:cBhvr>
                                        <p:cTn id="66" dur="500"/>
                                        <p:tgtEl>
                                          <p:spTgt spid="138"/>
                                        </p:tgtEl>
                                      </p:cBhvr>
                                    </p:animEffect>
                                  </p:childTnLst>
                                </p:cTn>
                              </p:par>
                              <p:par>
                                <p:cTn id="67" presetID="22" presetClass="entr" presetSubtype="4" fill="hold" nodeType="withEffect">
                                  <p:stCondLst>
                                    <p:cond delay="0"/>
                                  </p:stCondLst>
                                  <p:childTnLst>
                                    <p:set>
                                      <p:cBhvr>
                                        <p:cTn id="68" dur="1" fill="hold">
                                          <p:stCondLst>
                                            <p:cond delay="0"/>
                                          </p:stCondLst>
                                        </p:cTn>
                                        <p:tgtEl>
                                          <p:spTgt spid="135"/>
                                        </p:tgtEl>
                                        <p:attrNameLst>
                                          <p:attrName>style.visibility</p:attrName>
                                        </p:attrNameLst>
                                      </p:cBhvr>
                                      <p:to>
                                        <p:strVal val="visible"/>
                                      </p:to>
                                    </p:set>
                                    <p:animEffect transition="in" filter="wipe(down)">
                                      <p:cBhvr>
                                        <p:cTn id="69" dur="500"/>
                                        <p:tgtEl>
                                          <p:spTgt spid="135"/>
                                        </p:tgtEl>
                                      </p:cBhvr>
                                    </p:animEffect>
                                  </p:childTnLst>
                                </p:cTn>
                              </p:par>
                              <p:par>
                                <p:cTn id="70" presetID="22" presetClass="entr" presetSubtype="4" fill="hold" nodeType="withEffect">
                                  <p:stCondLst>
                                    <p:cond delay="0"/>
                                  </p:stCondLst>
                                  <p:childTnLst>
                                    <p:set>
                                      <p:cBhvr>
                                        <p:cTn id="71" dur="1" fill="hold">
                                          <p:stCondLst>
                                            <p:cond delay="0"/>
                                          </p:stCondLst>
                                        </p:cTn>
                                        <p:tgtEl>
                                          <p:spTgt spid="122"/>
                                        </p:tgtEl>
                                        <p:attrNameLst>
                                          <p:attrName>style.visibility</p:attrName>
                                        </p:attrNameLst>
                                      </p:cBhvr>
                                      <p:to>
                                        <p:strVal val="visible"/>
                                      </p:to>
                                    </p:set>
                                    <p:animEffect transition="in" filter="wipe(down)">
                                      <p:cBhvr>
                                        <p:cTn id="72" dur="500"/>
                                        <p:tgtEl>
                                          <p:spTgt spid="122"/>
                                        </p:tgtEl>
                                      </p:cBhvr>
                                    </p:animEffect>
                                  </p:childTnLst>
                                </p:cTn>
                              </p:par>
                              <p:par>
                                <p:cTn id="73" presetID="22" presetClass="entr" presetSubtype="4" fill="hold" nodeType="withEffect">
                                  <p:stCondLst>
                                    <p:cond delay="0"/>
                                  </p:stCondLst>
                                  <p:childTnLst>
                                    <p:set>
                                      <p:cBhvr>
                                        <p:cTn id="74" dur="1" fill="hold">
                                          <p:stCondLst>
                                            <p:cond delay="0"/>
                                          </p:stCondLst>
                                        </p:cTn>
                                        <p:tgtEl>
                                          <p:spTgt spid="131"/>
                                        </p:tgtEl>
                                        <p:attrNameLst>
                                          <p:attrName>style.visibility</p:attrName>
                                        </p:attrNameLst>
                                      </p:cBhvr>
                                      <p:to>
                                        <p:strVal val="visible"/>
                                      </p:to>
                                    </p:set>
                                    <p:animEffect transition="in" filter="wipe(down)">
                                      <p:cBhvr>
                                        <p:cTn id="75" dur="500"/>
                                        <p:tgtEl>
                                          <p:spTgt spid="131"/>
                                        </p:tgtEl>
                                      </p:cBhvr>
                                    </p:animEffect>
                                  </p:childTnLst>
                                </p:cTn>
                              </p:par>
                              <p:par>
                                <p:cTn id="76" presetID="22" presetClass="entr" presetSubtype="4" fill="hold" nodeType="withEffect">
                                  <p:stCondLst>
                                    <p:cond delay="0"/>
                                  </p:stCondLst>
                                  <p:childTnLst>
                                    <p:set>
                                      <p:cBhvr>
                                        <p:cTn id="77" dur="1" fill="hold">
                                          <p:stCondLst>
                                            <p:cond delay="0"/>
                                          </p:stCondLst>
                                        </p:cTn>
                                        <p:tgtEl>
                                          <p:spTgt spid="133"/>
                                        </p:tgtEl>
                                        <p:attrNameLst>
                                          <p:attrName>style.visibility</p:attrName>
                                        </p:attrNameLst>
                                      </p:cBhvr>
                                      <p:to>
                                        <p:strVal val="visible"/>
                                      </p:to>
                                    </p:set>
                                    <p:animEffect transition="in" filter="wipe(down)">
                                      <p:cBhvr>
                                        <p:cTn id="78" dur="500"/>
                                        <p:tgtEl>
                                          <p:spTgt spid="133"/>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0607"/>
                                        </p:tgtEl>
                                        <p:attrNameLst>
                                          <p:attrName>style.visibility</p:attrName>
                                        </p:attrNameLst>
                                      </p:cBhvr>
                                      <p:to>
                                        <p:strVal val="visible"/>
                                      </p:to>
                                    </p:set>
                                  </p:childTnLst>
                                </p:cTn>
                              </p:par>
                              <p:par>
                                <p:cTn id="83" presetID="10" presetClass="entr" presetSubtype="0" fill="hold" grpId="0" nodeType="withEffect">
                                  <p:stCondLst>
                                    <p:cond delay="0"/>
                                  </p:stCondLst>
                                  <p:childTnLst>
                                    <p:set>
                                      <p:cBhvr>
                                        <p:cTn id="84" dur="1" fill="hold">
                                          <p:stCondLst>
                                            <p:cond delay="0"/>
                                          </p:stCondLst>
                                        </p:cTn>
                                        <p:tgtEl>
                                          <p:spTgt spid="150"/>
                                        </p:tgtEl>
                                        <p:attrNameLst>
                                          <p:attrName>style.visibility</p:attrName>
                                        </p:attrNameLst>
                                      </p:cBhvr>
                                      <p:to>
                                        <p:strVal val="visible"/>
                                      </p:to>
                                    </p:set>
                                    <p:animEffect transition="in" filter="fade">
                                      <p:cBhvr>
                                        <p:cTn id="85" dur="500"/>
                                        <p:tgtEl>
                                          <p:spTgt spid="15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52"/>
                                        </p:tgtEl>
                                        <p:attrNameLst>
                                          <p:attrName>style.visibility</p:attrName>
                                        </p:attrNameLst>
                                      </p:cBhvr>
                                      <p:to>
                                        <p:strVal val="visible"/>
                                      </p:to>
                                    </p:set>
                                    <p:animEffect transition="in" filter="fade">
                                      <p:cBhvr>
                                        <p:cTn id="88" dur="500"/>
                                        <p:tgtEl>
                                          <p:spTgt spid="15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8"/>
                                        </p:tgtEl>
                                        <p:attrNameLst>
                                          <p:attrName>style.visibility</p:attrName>
                                        </p:attrNameLst>
                                      </p:cBhvr>
                                      <p:to>
                                        <p:strVal val="visible"/>
                                      </p:to>
                                    </p:set>
                                    <p:animEffect transition="in" filter="fade">
                                      <p:cBhvr>
                                        <p:cTn id="91" dur="500"/>
                                        <p:tgtEl>
                                          <p:spTgt spid="8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47"/>
                                        </p:tgtEl>
                                        <p:attrNameLst>
                                          <p:attrName>style.visibility</p:attrName>
                                        </p:attrNameLst>
                                      </p:cBhvr>
                                      <p:to>
                                        <p:strVal val="visible"/>
                                      </p:to>
                                    </p:set>
                                    <p:animEffect transition="in" filter="fade">
                                      <p:cBhvr>
                                        <p:cTn id="94" dur="500"/>
                                        <p:tgtEl>
                                          <p:spTgt spid="14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48"/>
                                        </p:tgtEl>
                                        <p:attrNameLst>
                                          <p:attrName>style.visibility</p:attrName>
                                        </p:attrNameLst>
                                      </p:cBhvr>
                                      <p:to>
                                        <p:strVal val="visible"/>
                                      </p:to>
                                    </p:set>
                                    <p:animEffect transition="in" filter="fade">
                                      <p:cBhvr>
                                        <p:cTn id="97" dur="500"/>
                                        <p:tgtEl>
                                          <p:spTgt spid="14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49"/>
                                        </p:tgtEl>
                                        <p:attrNameLst>
                                          <p:attrName>style.visibility</p:attrName>
                                        </p:attrNameLst>
                                      </p:cBhvr>
                                      <p:to>
                                        <p:strVal val="visible"/>
                                      </p:to>
                                    </p:set>
                                    <p:animEffect transition="in" filter="fade">
                                      <p:cBhvr>
                                        <p:cTn id="100"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47" grpId="0" animBg="1"/>
      <p:bldP spid="148" grpId="0" animBg="1"/>
      <p:bldP spid="149" grpId="0" animBg="1"/>
      <p:bldP spid="79" grpId="0"/>
      <p:bldP spid="150" grpId="0" animBg="1"/>
      <p:bldP spid="88" grpId="0" animBg="1"/>
      <p:bldP spid="77" grpId="0"/>
      <p:bldP spid="1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967292" y="2462150"/>
            <a:ext cx="2097088"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Uncorrelated Measurements</a:t>
            </a:r>
            <a:endParaRPr lang="he-IL" dirty="0"/>
          </a:p>
        </p:txBody>
      </p:sp>
      <p:sp>
        <p:nvSpPr>
          <p:cNvPr id="3" name="Slide Number Placeholder 2"/>
          <p:cNvSpPr>
            <a:spLocks noGrp="1"/>
          </p:cNvSpPr>
          <p:nvPr>
            <p:ph type="sldNum" sz="quarter" idx="12"/>
          </p:nvPr>
        </p:nvSpPr>
        <p:spPr/>
        <p:txBody>
          <a:bodyPr/>
          <a:lstStyle/>
          <a:p>
            <a:fld id="{9DD5D5BB-61F6-4733-BC79-7FD96CE4273D}" type="slidenum">
              <a:rPr lang="en-US" smtClean="0">
                <a:solidFill>
                  <a:schemeClr val="tx1"/>
                </a:solidFill>
              </a:rPr>
              <a:pPr/>
              <a:t>29</a:t>
            </a:fld>
            <a:endParaRPr lang="en-US" dirty="0">
              <a:solidFill>
                <a:schemeClr val="tx1"/>
              </a:solidFill>
            </a:endParaRPr>
          </a:p>
        </p:txBody>
      </p:sp>
      <p:pic>
        <p:nvPicPr>
          <p:cNvPr id="28"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119692" y="26145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272092" y="27669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424492" y="29193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576892" y="30717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729292" y="32241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881692" y="33765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034092" y="35289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186492" y="36813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338892" y="3833750"/>
            <a:ext cx="2097088" cy="1676400"/>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p:cNvCxnSpPr/>
          <p:nvPr/>
        </p:nvCxnSpPr>
        <p:spPr>
          <a:xfrm>
            <a:off x="903358" y="3631375"/>
            <a:ext cx="1812420" cy="192875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09600" y="4546607"/>
            <a:ext cx="1241045" cy="707886"/>
          </a:xfrm>
          <a:prstGeom prst="rect">
            <a:avLst/>
          </a:prstGeom>
          <a:noFill/>
        </p:spPr>
        <p:txBody>
          <a:bodyPr wrap="none" rtlCol="1">
            <a:spAutoFit/>
          </a:bodyPr>
          <a:lstStyle/>
          <a:p>
            <a:r>
              <a:rPr lang="en-US" sz="4000" b="1" dirty="0" smtClean="0">
                <a:solidFill>
                  <a:srgbClr val="0000FF"/>
                </a:solidFill>
              </a:rPr>
              <a:t>time</a:t>
            </a:r>
            <a:endParaRPr lang="he-IL" sz="4000" b="1" dirty="0">
              <a:solidFill>
                <a:srgbClr val="0000FF"/>
              </a:solidFill>
            </a:endParaRPr>
          </a:p>
        </p:txBody>
      </p:sp>
      <p:sp>
        <p:nvSpPr>
          <p:cNvPr id="41" name="Right Arrow 40"/>
          <p:cNvSpPr/>
          <p:nvPr/>
        </p:nvSpPr>
        <p:spPr>
          <a:xfrm>
            <a:off x="4953000" y="3505200"/>
            <a:ext cx="533400" cy="381000"/>
          </a:xfrm>
          <a:prstGeom prst="rightArrow">
            <a:avLst/>
          </a:prstGeom>
          <a:solidFill>
            <a:srgbClr val="0000FF"/>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FFFFFF"/>
              </a:solidFill>
            </a:endParaRPr>
          </a:p>
        </p:txBody>
      </p:sp>
      <p:sp>
        <p:nvSpPr>
          <p:cNvPr id="42" name="Rounded Rectangle 41"/>
          <p:cNvSpPr/>
          <p:nvPr/>
        </p:nvSpPr>
        <p:spPr>
          <a:xfrm>
            <a:off x="5943600" y="3429000"/>
            <a:ext cx="2438400" cy="609600"/>
          </a:xfrm>
          <a:prstGeom prst="roundRect">
            <a:avLst/>
          </a:prstGeom>
          <a:solidFill>
            <a:srgbClr val="7030A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rgbClr val="FFFFFF"/>
                </a:solidFill>
              </a:rPr>
              <a:t>temporal statistics</a:t>
            </a:r>
            <a:endParaRPr lang="he-IL" dirty="0">
              <a:solidFill>
                <a:srgbClr val="FFFFFF"/>
              </a:solidFill>
            </a:endParaRPr>
          </a:p>
        </p:txBody>
      </p:sp>
      <p:sp>
        <p:nvSpPr>
          <p:cNvPr id="43" name="TextBox 42"/>
          <p:cNvSpPr txBox="1"/>
          <p:nvPr/>
        </p:nvSpPr>
        <p:spPr>
          <a:xfrm>
            <a:off x="4825555" y="3888673"/>
            <a:ext cx="732893" cy="461665"/>
          </a:xfrm>
          <a:prstGeom prst="rect">
            <a:avLst/>
          </a:prstGeom>
          <a:noFill/>
        </p:spPr>
        <p:txBody>
          <a:bodyPr wrap="none" rtlCol="1">
            <a:spAutoFit/>
          </a:bodyPr>
          <a:lstStyle/>
          <a:p>
            <a:r>
              <a:rPr lang="en-US" sz="2400" dirty="0" smtClean="0">
                <a:solidFill>
                  <a:srgbClr val="000000"/>
                </a:solidFill>
              </a:rPr>
              <a:t>wait</a:t>
            </a:r>
            <a:endParaRPr lang="he-IL" sz="2400" dirty="0">
              <a:solidFill>
                <a:srgbClr val="000000"/>
              </a:solidFill>
            </a:endParaRPr>
          </a:p>
        </p:txBody>
      </p:sp>
      <p:pic>
        <p:nvPicPr>
          <p:cNvPr id="44" name="Picture 3" descr="C:\Users\amarina\AppData\Local\Microsoft\Windows\Temporary Internet Files\Content.IE5\HPOG88VZ\MC90007884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4056" y="2226127"/>
            <a:ext cx="946657"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508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59"/>
          <p:cNvSpPr>
            <a:spLocks noGrp="1"/>
          </p:cNvSpPr>
          <p:nvPr>
            <p:ph type="title"/>
          </p:nvPr>
        </p:nvSpPr>
        <p:spPr>
          <a:xfrm>
            <a:off x="457200" y="30163"/>
            <a:ext cx="8229600" cy="1143000"/>
          </a:xfrm>
        </p:spPr>
        <p:txBody>
          <a:bodyPr/>
          <a:lstStyle/>
          <a:p>
            <a:r>
              <a:rPr lang="en-US" dirty="0"/>
              <a:t>Refraction at Water </a:t>
            </a:r>
            <a:r>
              <a:rPr lang="en-US" dirty="0" smtClean="0"/>
              <a:t>Surface</a:t>
            </a:r>
            <a:endParaRPr lang="he-IL" dirty="0"/>
          </a:p>
        </p:txBody>
      </p:sp>
      <p:sp>
        <p:nvSpPr>
          <p:cNvPr id="2" name="Slide Number Placeholder 1"/>
          <p:cNvSpPr>
            <a:spLocks noGrp="1"/>
          </p:cNvSpPr>
          <p:nvPr>
            <p:ph type="sldNum" sz="quarter" idx="12"/>
          </p:nvPr>
        </p:nvSpPr>
        <p:spPr>
          <a:xfrm>
            <a:off x="6804248" y="15875"/>
            <a:ext cx="2133600" cy="365125"/>
          </a:xfrm>
        </p:spPr>
        <p:txBody>
          <a:bodyPr/>
          <a:lstStyle/>
          <a:p>
            <a:fld id="{9DD5D5BB-61F6-4733-BC79-7FD96CE4273D}" type="slidenum">
              <a:rPr lang="en-US" smtClean="0">
                <a:solidFill>
                  <a:prstClr val="black">
                    <a:tint val="75000"/>
                  </a:prstClr>
                </a:solidFill>
              </a:rPr>
              <a:pPr/>
              <a:t>3</a:t>
            </a:fld>
            <a:endParaRPr lang="en-US" dirty="0">
              <a:solidFill>
                <a:prstClr val="black">
                  <a:tint val="75000"/>
                </a:prstClr>
              </a:solidFill>
            </a:endParaRPr>
          </a:p>
        </p:txBody>
      </p:sp>
      <p:pic>
        <p:nvPicPr>
          <p:cNvPr id="62" name="Picture 11" descr="C:\Program Files\Microsoft Office\MEDIA\CAGCAT10\j0212219.wmf"/>
          <p:cNvPicPr>
            <a:picLocks noChangeAspect="1" noChangeArrowheads="1"/>
          </p:cNvPicPr>
          <p:nvPr/>
        </p:nvPicPr>
        <p:blipFill rotWithShape="1">
          <a:blip r:embed="rId3" cstate="print">
            <a:clrChange>
              <a:clrFrom>
                <a:srgbClr val="68728C"/>
              </a:clrFrom>
              <a:clrTo>
                <a:srgbClr val="68728C">
                  <a:alpha val="0"/>
                </a:srgbClr>
              </a:clrTo>
            </a:clrChange>
            <a:extLst>
              <a:ext uri="{28A0092B-C50C-407E-A947-70E740481C1C}">
                <a14:useLocalDpi xmlns:a14="http://schemas.microsoft.com/office/drawing/2010/main" val="0"/>
              </a:ext>
            </a:extLst>
          </a:blip>
          <a:srcRect l="22148" r="14316"/>
          <a:stretch/>
        </p:blipFill>
        <p:spPr bwMode="auto">
          <a:xfrm>
            <a:off x="1101969" y="1625936"/>
            <a:ext cx="1107832" cy="2316422"/>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99"/>
          <p:cNvSpPr/>
          <p:nvPr/>
        </p:nvSpPr>
        <p:spPr>
          <a:xfrm>
            <a:off x="1101968" y="3794125"/>
            <a:ext cx="7013838" cy="2454273"/>
          </a:xfrm>
          <a:prstGeom prst="rect">
            <a:avLst/>
          </a:prstGeom>
          <a:solidFill>
            <a:srgbClr val="66CC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grpSp>
        <p:nvGrpSpPr>
          <p:cNvPr id="21" name="Group 20"/>
          <p:cNvGrpSpPr/>
          <p:nvPr/>
        </p:nvGrpSpPr>
        <p:grpSpPr>
          <a:xfrm rot="1944333">
            <a:off x="7117246" y="4753593"/>
            <a:ext cx="643877" cy="1101321"/>
            <a:chOff x="2495183" y="4936763"/>
            <a:chExt cx="884315" cy="1440159"/>
          </a:xfrm>
        </p:grpSpPr>
        <p:sp>
          <p:nvSpPr>
            <p:cNvPr id="22" name="Rectangle 21"/>
            <p:cNvSpPr/>
            <p:nvPr/>
          </p:nvSpPr>
          <p:spPr bwMode="auto">
            <a:xfrm rot="6600000">
              <a:off x="2218316" y="521574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solidFill>
                  <a:prstClr val="white"/>
                </a:solidFill>
              </a:endParaRPr>
            </a:p>
          </p:txBody>
        </p:sp>
        <p:sp>
          <p:nvSpPr>
            <p:cNvPr id="23" name="Oval 22"/>
            <p:cNvSpPr/>
            <p:nvPr/>
          </p:nvSpPr>
          <p:spPr bwMode="auto">
            <a:xfrm rot="6600000">
              <a:off x="2452509" y="5468353"/>
              <a:ext cx="152556" cy="67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solidFill>
                  <a:prstClr val="white"/>
                </a:solidFill>
              </a:endParaRPr>
            </a:p>
          </p:txBody>
        </p:sp>
      </p:grpSp>
      <p:grpSp>
        <p:nvGrpSpPr>
          <p:cNvPr id="30" name="Group 29"/>
          <p:cNvGrpSpPr/>
          <p:nvPr/>
        </p:nvGrpSpPr>
        <p:grpSpPr>
          <a:xfrm rot="19357520">
            <a:off x="7157933" y="5507302"/>
            <a:ext cx="939296" cy="91212"/>
            <a:chOff x="5018310" y="5461467"/>
            <a:chExt cx="939296" cy="91212"/>
          </a:xfrm>
        </p:grpSpPr>
        <p:sp>
          <p:nvSpPr>
            <p:cNvPr id="31" name="Rectangle 30"/>
            <p:cNvSpPr/>
            <p:nvPr/>
          </p:nvSpPr>
          <p:spPr>
            <a:xfrm>
              <a:off x="5018310" y="5463033"/>
              <a:ext cx="116567"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2" name="Rectangle 31"/>
            <p:cNvSpPr/>
            <p:nvPr/>
          </p:nvSpPr>
          <p:spPr>
            <a:xfrm>
              <a:off x="5134877" y="5463033"/>
              <a:ext cx="116567"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3" name="Rectangle 32"/>
            <p:cNvSpPr/>
            <p:nvPr/>
          </p:nvSpPr>
          <p:spPr>
            <a:xfrm>
              <a:off x="5251444" y="5463033"/>
              <a:ext cx="116567"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4" name="Rectangle 33"/>
            <p:cNvSpPr/>
            <p:nvPr/>
          </p:nvSpPr>
          <p:spPr>
            <a:xfrm>
              <a:off x="5365580" y="5463033"/>
              <a:ext cx="116567"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5" name="Rectangle 34"/>
            <p:cNvSpPr/>
            <p:nvPr/>
          </p:nvSpPr>
          <p:spPr>
            <a:xfrm>
              <a:off x="5482147" y="5463033"/>
              <a:ext cx="116567"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6" name="Rectangle 35"/>
            <p:cNvSpPr/>
            <p:nvPr/>
          </p:nvSpPr>
          <p:spPr>
            <a:xfrm>
              <a:off x="5716894" y="5462974"/>
              <a:ext cx="116566"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7" name="Rectangle 36"/>
            <p:cNvSpPr/>
            <p:nvPr/>
          </p:nvSpPr>
          <p:spPr>
            <a:xfrm>
              <a:off x="5841040" y="5462981"/>
              <a:ext cx="116566"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8" name="Rectangle 37"/>
            <p:cNvSpPr/>
            <p:nvPr/>
          </p:nvSpPr>
          <p:spPr>
            <a:xfrm>
              <a:off x="5602874" y="5461467"/>
              <a:ext cx="116566" cy="8964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grpSp>
      <p:sp>
        <p:nvSpPr>
          <p:cNvPr id="41" name="TextBox 40"/>
          <p:cNvSpPr txBox="1"/>
          <p:nvPr/>
        </p:nvSpPr>
        <p:spPr>
          <a:xfrm rot="19257627">
            <a:off x="6788244" y="5204318"/>
            <a:ext cx="1143000" cy="369332"/>
          </a:xfrm>
          <a:prstGeom prst="rect">
            <a:avLst/>
          </a:prstGeom>
          <a:noFill/>
        </p:spPr>
        <p:txBody>
          <a:bodyPr wrap="square" rtlCol="1">
            <a:spAutoFit/>
          </a:bodyPr>
          <a:lstStyle/>
          <a:p>
            <a:pPr algn="r"/>
            <a:r>
              <a:rPr lang="en-US" dirty="0" smtClean="0">
                <a:solidFill>
                  <a:prstClr val="black"/>
                </a:solidFill>
              </a:rPr>
              <a:t>camera</a:t>
            </a:r>
            <a:endParaRPr lang="he-IL" dirty="0">
              <a:solidFill>
                <a:prstClr val="black"/>
              </a:solidFill>
            </a:endParaRPr>
          </a:p>
        </p:txBody>
      </p:sp>
      <p:grpSp>
        <p:nvGrpSpPr>
          <p:cNvPr id="13" name="Group 12"/>
          <p:cNvGrpSpPr/>
          <p:nvPr/>
        </p:nvGrpSpPr>
        <p:grpSpPr>
          <a:xfrm>
            <a:off x="1828800" y="3429000"/>
            <a:ext cx="5889627" cy="2053529"/>
            <a:chOff x="1828800" y="3429000"/>
            <a:chExt cx="5889627" cy="2053529"/>
          </a:xfrm>
        </p:grpSpPr>
        <p:cxnSp>
          <p:nvCxnSpPr>
            <p:cNvPr id="4" name="Straight Connector 3"/>
            <p:cNvCxnSpPr/>
            <p:nvPr/>
          </p:nvCxnSpPr>
          <p:spPr>
            <a:xfrm>
              <a:off x="1828800" y="3429000"/>
              <a:ext cx="3886200" cy="365125"/>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38" idx="1"/>
            </p:cNvCxnSpPr>
            <p:nvPr/>
          </p:nvCxnSpPr>
          <p:spPr>
            <a:xfrm>
              <a:off x="5715000" y="3778121"/>
              <a:ext cx="2003427" cy="1704408"/>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41686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967292" y="2462150"/>
            <a:ext cx="2097088"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Uncorrelated Measurements</a:t>
            </a:r>
            <a:endParaRPr lang="he-IL" dirty="0"/>
          </a:p>
        </p:txBody>
      </p:sp>
      <p:sp>
        <p:nvSpPr>
          <p:cNvPr id="3" name="Slide Number Placeholder 2"/>
          <p:cNvSpPr>
            <a:spLocks noGrp="1"/>
          </p:cNvSpPr>
          <p:nvPr>
            <p:ph type="sldNum" sz="quarter" idx="12"/>
          </p:nvPr>
        </p:nvSpPr>
        <p:spPr/>
        <p:txBody>
          <a:bodyPr/>
          <a:lstStyle/>
          <a:p>
            <a:fld id="{9DD5D5BB-61F6-4733-BC79-7FD96CE4273D}" type="slidenum">
              <a:rPr lang="en-US" smtClean="0">
                <a:solidFill>
                  <a:schemeClr val="tx1"/>
                </a:solidFill>
              </a:rPr>
              <a:pPr/>
              <a:t>30</a:t>
            </a:fld>
            <a:endParaRPr lang="en-US" dirty="0">
              <a:solidFill>
                <a:schemeClr val="tx1"/>
              </a:solidFill>
            </a:endParaRPr>
          </a:p>
        </p:txBody>
      </p:sp>
      <p:pic>
        <p:nvPicPr>
          <p:cNvPr id="28"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119692" y="26145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272092" y="27669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424492" y="29193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576892" y="30717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729292" y="32241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881692" y="33765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034092" y="35289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186492" y="3681350"/>
            <a:ext cx="20970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marina\Desktop\Picture1.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338892" y="3833750"/>
            <a:ext cx="2097088" cy="16764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228600" y="4546607"/>
            <a:ext cx="1582484" cy="707886"/>
          </a:xfrm>
          <a:prstGeom prst="rect">
            <a:avLst/>
          </a:prstGeom>
          <a:noFill/>
        </p:spPr>
        <p:txBody>
          <a:bodyPr wrap="none" rtlCol="1">
            <a:spAutoFit/>
          </a:bodyPr>
          <a:lstStyle/>
          <a:p>
            <a:r>
              <a:rPr lang="en-US" sz="4000" b="1" dirty="0" smtClean="0">
                <a:solidFill>
                  <a:srgbClr val="0000FF"/>
                </a:solidFill>
              </a:rPr>
              <a:t>views</a:t>
            </a:r>
            <a:endParaRPr lang="he-IL" sz="4000" b="1" dirty="0">
              <a:solidFill>
                <a:srgbClr val="0000FF"/>
              </a:solidFill>
            </a:endParaRPr>
          </a:p>
        </p:txBody>
      </p:sp>
      <p:sp>
        <p:nvSpPr>
          <p:cNvPr id="41" name="Right Arrow 40"/>
          <p:cNvSpPr/>
          <p:nvPr/>
        </p:nvSpPr>
        <p:spPr>
          <a:xfrm>
            <a:off x="4953000" y="3505200"/>
            <a:ext cx="533400" cy="381000"/>
          </a:xfrm>
          <a:prstGeom prst="rightArrow">
            <a:avLst/>
          </a:prstGeom>
          <a:solidFill>
            <a:srgbClr val="0000FF"/>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FFFFFF"/>
              </a:solidFill>
            </a:endParaRPr>
          </a:p>
        </p:txBody>
      </p:sp>
      <p:sp>
        <p:nvSpPr>
          <p:cNvPr id="20" name="Rounded Rectangle 19"/>
          <p:cNvSpPr/>
          <p:nvPr/>
        </p:nvSpPr>
        <p:spPr>
          <a:xfrm>
            <a:off x="5943600" y="3429000"/>
            <a:ext cx="2438400" cy="609600"/>
          </a:xfrm>
          <a:prstGeom prst="roundRect">
            <a:avLst/>
          </a:prstGeom>
          <a:solidFill>
            <a:srgbClr val="7030A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rgbClr val="FFFFFF"/>
                </a:solidFill>
              </a:rPr>
              <a:t>triangulation</a:t>
            </a:r>
            <a:endParaRPr lang="he-IL" dirty="0">
              <a:solidFill>
                <a:srgbClr val="FFFFFF"/>
              </a:solidFill>
            </a:endParaRPr>
          </a:p>
        </p:txBody>
      </p:sp>
      <p:sp>
        <p:nvSpPr>
          <p:cNvPr id="23" name="Photo"/>
          <p:cNvSpPr>
            <a:spLocks noEditPoints="1" noChangeArrowheads="1"/>
          </p:cNvSpPr>
          <p:nvPr/>
        </p:nvSpPr>
        <p:spPr bwMode="auto">
          <a:xfrm>
            <a:off x="909653" y="3644549"/>
            <a:ext cx="616455" cy="476187"/>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25" name="Photo"/>
          <p:cNvSpPr>
            <a:spLocks noEditPoints="1" noChangeArrowheads="1"/>
          </p:cNvSpPr>
          <p:nvPr/>
        </p:nvSpPr>
        <p:spPr bwMode="auto">
          <a:xfrm>
            <a:off x="1226739" y="4038600"/>
            <a:ext cx="616455" cy="476187"/>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27" name="Photo"/>
          <p:cNvSpPr>
            <a:spLocks noEditPoints="1" noChangeArrowheads="1"/>
          </p:cNvSpPr>
          <p:nvPr/>
        </p:nvSpPr>
        <p:spPr bwMode="auto">
          <a:xfrm>
            <a:off x="1643746" y="4413477"/>
            <a:ext cx="616455" cy="476187"/>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39" name="Photo"/>
          <p:cNvSpPr>
            <a:spLocks noEditPoints="1" noChangeArrowheads="1"/>
          </p:cNvSpPr>
          <p:nvPr/>
        </p:nvSpPr>
        <p:spPr bwMode="auto">
          <a:xfrm>
            <a:off x="1957964" y="4784738"/>
            <a:ext cx="616455" cy="476187"/>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he-IL"/>
          </a:p>
        </p:txBody>
      </p:sp>
      <p:cxnSp>
        <p:nvCxnSpPr>
          <p:cNvPr id="38" name="Straight Arrow Connector 37"/>
          <p:cNvCxnSpPr/>
          <p:nvPr/>
        </p:nvCxnSpPr>
        <p:spPr>
          <a:xfrm>
            <a:off x="903358" y="3631375"/>
            <a:ext cx="1812420" cy="192875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6495633" y="4120736"/>
            <a:ext cx="1395236" cy="1176752"/>
            <a:chOff x="6073521" y="5503801"/>
            <a:chExt cx="1395236" cy="1176752"/>
          </a:xfrm>
        </p:grpSpPr>
        <p:grpSp>
          <p:nvGrpSpPr>
            <p:cNvPr id="51" name="Group 50"/>
            <p:cNvGrpSpPr/>
            <p:nvPr/>
          </p:nvGrpSpPr>
          <p:grpSpPr>
            <a:xfrm rot="17400000">
              <a:off x="6148850" y="6182043"/>
              <a:ext cx="423181" cy="573839"/>
              <a:chOff x="2554807" y="4934976"/>
              <a:chExt cx="910197" cy="1440159"/>
            </a:xfrm>
          </p:grpSpPr>
          <p:sp>
            <p:nvSpPr>
              <p:cNvPr id="52" name="Rectangle 51"/>
              <p:cNvSpPr/>
              <p:nvPr/>
            </p:nvSpPr>
            <p:spPr bwMode="auto">
              <a:xfrm rot="5400000">
                <a:off x="2275830" y="5213953"/>
                <a:ext cx="1440159" cy="882205"/>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53" name="Oval 52"/>
              <p:cNvSpPr/>
              <p:nvPr/>
            </p:nvSpPr>
            <p:spPr bwMode="auto">
              <a:xfrm rot="5581422">
                <a:off x="3355122" y="5566846"/>
                <a:ext cx="152556" cy="672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grpSp>
          <p:nvGrpSpPr>
            <p:cNvPr id="56" name="Group 55"/>
            <p:cNvGrpSpPr/>
            <p:nvPr/>
          </p:nvGrpSpPr>
          <p:grpSpPr>
            <a:xfrm rot="4200000">
              <a:off x="6979868" y="6188059"/>
              <a:ext cx="422537" cy="555241"/>
              <a:chOff x="2529168" y="4934753"/>
              <a:chExt cx="908812" cy="1440159"/>
            </a:xfrm>
          </p:grpSpPr>
          <p:sp>
            <p:nvSpPr>
              <p:cNvPr id="57" name="Rectangle 56"/>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58" name="Oval 57"/>
              <p:cNvSpPr/>
              <p:nvPr/>
            </p:nvSpPr>
            <p:spPr bwMode="auto">
              <a:xfrm rot="5581422">
                <a:off x="2486494" y="5608876"/>
                <a:ext cx="152556" cy="67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cxnSp>
          <p:nvCxnSpPr>
            <p:cNvPr id="61" name="Straight Connector 60"/>
            <p:cNvCxnSpPr/>
            <p:nvPr/>
          </p:nvCxnSpPr>
          <p:spPr>
            <a:xfrm flipH="1">
              <a:off x="6125730" y="5609574"/>
              <a:ext cx="854219" cy="993469"/>
            </a:xfrm>
            <a:prstGeom prst="line">
              <a:avLst/>
            </a:prstGeom>
            <a:ln>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63" idx="0"/>
            </p:cNvCxnSpPr>
            <p:nvPr/>
          </p:nvCxnSpPr>
          <p:spPr>
            <a:xfrm flipH="1" flipV="1">
              <a:off x="6550025" y="5503801"/>
              <a:ext cx="828098" cy="1103068"/>
            </a:xfrm>
            <a:prstGeom prst="line">
              <a:avLst/>
            </a:prstGeom>
            <a:ln>
              <a:prstDash val="solid"/>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358495" y="6606869"/>
              <a:ext cx="39255" cy="27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6111875" y="6589387"/>
              <a:ext cx="39255" cy="27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11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a:off x="10510" y="3158336"/>
            <a:ext cx="9154511" cy="3699663"/>
          </a:xfrm>
          <a:custGeom>
            <a:avLst/>
            <a:gdLst>
              <a:gd name="connsiteX0" fmla="*/ 0 w 9154511"/>
              <a:gd name="connsiteY0" fmla="*/ 199717 h 3258228"/>
              <a:gd name="connsiteX1" fmla="*/ 136635 w 9154511"/>
              <a:gd name="connsiteY1" fmla="*/ 210228 h 3258228"/>
              <a:gd name="connsiteX2" fmla="*/ 304800 w 9154511"/>
              <a:gd name="connsiteY2" fmla="*/ 220738 h 3258228"/>
              <a:gd name="connsiteX3" fmla="*/ 462456 w 9154511"/>
              <a:gd name="connsiteY3" fmla="*/ 210228 h 3258228"/>
              <a:gd name="connsiteX4" fmla="*/ 599090 w 9154511"/>
              <a:gd name="connsiteY4" fmla="*/ 136655 h 3258228"/>
              <a:gd name="connsiteX5" fmla="*/ 683173 w 9154511"/>
              <a:gd name="connsiteY5" fmla="*/ 63083 h 3258228"/>
              <a:gd name="connsiteX6" fmla="*/ 746235 w 9154511"/>
              <a:gd name="connsiteY6" fmla="*/ 31552 h 3258228"/>
              <a:gd name="connsiteX7" fmla="*/ 851338 w 9154511"/>
              <a:gd name="connsiteY7" fmla="*/ 10531 h 3258228"/>
              <a:gd name="connsiteX8" fmla="*/ 945931 w 9154511"/>
              <a:gd name="connsiteY8" fmla="*/ 21 h 3258228"/>
              <a:gd name="connsiteX9" fmla="*/ 1093076 w 9154511"/>
              <a:gd name="connsiteY9" fmla="*/ 21 h 3258228"/>
              <a:gd name="connsiteX10" fmla="*/ 1250731 w 9154511"/>
              <a:gd name="connsiteY10" fmla="*/ 10531 h 3258228"/>
              <a:gd name="connsiteX11" fmla="*/ 1376856 w 9154511"/>
              <a:gd name="connsiteY11" fmla="*/ 31552 h 3258228"/>
              <a:gd name="connsiteX12" fmla="*/ 1460938 w 9154511"/>
              <a:gd name="connsiteY12" fmla="*/ 73593 h 3258228"/>
              <a:gd name="connsiteX13" fmla="*/ 1492469 w 9154511"/>
              <a:gd name="connsiteY13" fmla="*/ 84103 h 3258228"/>
              <a:gd name="connsiteX14" fmla="*/ 1608083 w 9154511"/>
              <a:gd name="connsiteY14" fmla="*/ 136655 h 3258228"/>
              <a:gd name="connsiteX15" fmla="*/ 1681656 w 9154511"/>
              <a:gd name="connsiteY15" fmla="*/ 189207 h 3258228"/>
              <a:gd name="connsiteX16" fmla="*/ 1723697 w 9154511"/>
              <a:gd name="connsiteY16" fmla="*/ 199717 h 3258228"/>
              <a:gd name="connsiteX17" fmla="*/ 1755228 w 9154511"/>
              <a:gd name="connsiteY17" fmla="*/ 210228 h 3258228"/>
              <a:gd name="connsiteX18" fmla="*/ 1828800 w 9154511"/>
              <a:gd name="connsiteY18" fmla="*/ 231248 h 3258228"/>
              <a:gd name="connsiteX19" fmla="*/ 1933904 w 9154511"/>
              <a:gd name="connsiteY19" fmla="*/ 273290 h 3258228"/>
              <a:gd name="connsiteX20" fmla="*/ 2144111 w 9154511"/>
              <a:gd name="connsiteY20" fmla="*/ 378393 h 3258228"/>
              <a:gd name="connsiteX21" fmla="*/ 2228193 w 9154511"/>
              <a:gd name="connsiteY21" fmla="*/ 409924 h 3258228"/>
              <a:gd name="connsiteX22" fmla="*/ 2259724 w 9154511"/>
              <a:gd name="connsiteY22" fmla="*/ 420434 h 3258228"/>
              <a:gd name="connsiteX23" fmla="*/ 2291256 w 9154511"/>
              <a:gd name="connsiteY23" fmla="*/ 420434 h 3258228"/>
              <a:gd name="connsiteX24" fmla="*/ 2364828 w 9154511"/>
              <a:gd name="connsiteY24" fmla="*/ 451965 h 3258228"/>
              <a:gd name="connsiteX25" fmla="*/ 2480442 w 9154511"/>
              <a:gd name="connsiteY25" fmla="*/ 515028 h 3258228"/>
              <a:gd name="connsiteX26" fmla="*/ 2532993 w 9154511"/>
              <a:gd name="connsiteY26" fmla="*/ 525538 h 3258228"/>
              <a:gd name="connsiteX27" fmla="*/ 2648607 w 9154511"/>
              <a:gd name="connsiteY27" fmla="*/ 546559 h 3258228"/>
              <a:gd name="connsiteX28" fmla="*/ 2785242 w 9154511"/>
              <a:gd name="connsiteY28" fmla="*/ 546559 h 3258228"/>
              <a:gd name="connsiteX29" fmla="*/ 3026980 w 9154511"/>
              <a:gd name="connsiteY29" fmla="*/ 557069 h 3258228"/>
              <a:gd name="connsiteX30" fmla="*/ 3121573 w 9154511"/>
              <a:gd name="connsiteY30" fmla="*/ 557069 h 3258228"/>
              <a:gd name="connsiteX31" fmla="*/ 3226676 w 9154511"/>
              <a:gd name="connsiteY31" fmla="*/ 546559 h 3258228"/>
              <a:gd name="connsiteX32" fmla="*/ 3310759 w 9154511"/>
              <a:gd name="connsiteY32" fmla="*/ 504517 h 3258228"/>
              <a:gd name="connsiteX33" fmla="*/ 3352800 w 9154511"/>
              <a:gd name="connsiteY33" fmla="*/ 472986 h 3258228"/>
              <a:gd name="connsiteX34" fmla="*/ 3436883 w 9154511"/>
              <a:gd name="connsiteY34" fmla="*/ 441455 h 3258228"/>
              <a:gd name="connsiteX35" fmla="*/ 3520966 w 9154511"/>
              <a:gd name="connsiteY35" fmla="*/ 399414 h 3258228"/>
              <a:gd name="connsiteX36" fmla="*/ 3710152 w 9154511"/>
              <a:gd name="connsiteY36" fmla="*/ 325841 h 3258228"/>
              <a:gd name="connsiteX37" fmla="*/ 3815256 w 9154511"/>
              <a:gd name="connsiteY37" fmla="*/ 283800 h 3258228"/>
              <a:gd name="connsiteX38" fmla="*/ 3878318 w 9154511"/>
              <a:gd name="connsiteY38" fmla="*/ 241759 h 3258228"/>
              <a:gd name="connsiteX39" fmla="*/ 4078014 w 9154511"/>
              <a:gd name="connsiteY39" fmla="*/ 241759 h 3258228"/>
              <a:gd name="connsiteX40" fmla="*/ 4204138 w 9154511"/>
              <a:gd name="connsiteY40" fmla="*/ 252269 h 3258228"/>
              <a:gd name="connsiteX41" fmla="*/ 4288221 w 9154511"/>
              <a:gd name="connsiteY41" fmla="*/ 283800 h 3258228"/>
              <a:gd name="connsiteX42" fmla="*/ 4414345 w 9154511"/>
              <a:gd name="connsiteY42" fmla="*/ 325841 h 3258228"/>
              <a:gd name="connsiteX43" fmla="*/ 4424856 w 9154511"/>
              <a:gd name="connsiteY43" fmla="*/ 325841 h 3258228"/>
              <a:gd name="connsiteX44" fmla="*/ 4477407 w 9154511"/>
              <a:gd name="connsiteY44" fmla="*/ 378393 h 3258228"/>
              <a:gd name="connsiteX45" fmla="*/ 4550980 w 9154511"/>
              <a:gd name="connsiteY45" fmla="*/ 462476 h 3258228"/>
              <a:gd name="connsiteX46" fmla="*/ 4603531 w 9154511"/>
              <a:gd name="connsiteY46" fmla="*/ 525538 h 3258228"/>
              <a:gd name="connsiteX47" fmla="*/ 4677104 w 9154511"/>
              <a:gd name="connsiteY47" fmla="*/ 567579 h 3258228"/>
              <a:gd name="connsiteX48" fmla="*/ 4761187 w 9154511"/>
              <a:gd name="connsiteY48" fmla="*/ 599110 h 3258228"/>
              <a:gd name="connsiteX49" fmla="*/ 4918842 w 9154511"/>
              <a:gd name="connsiteY49" fmla="*/ 641152 h 3258228"/>
              <a:gd name="connsiteX50" fmla="*/ 5087007 w 9154511"/>
              <a:gd name="connsiteY50" fmla="*/ 651662 h 3258228"/>
              <a:gd name="connsiteX51" fmla="*/ 5223642 w 9154511"/>
              <a:gd name="connsiteY51" fmla="*/ 620131 h 3258228"/>
              <a:gd name="connsiteX52" fmla="*/ 5297214 w 9154511"/>
              <a:gd name="connsiteY52" fmla="*/ 567579 h 3258228"/>
              <a:gd name="connsiteX53" fmla="*/ 5328745 w 9154511"/>
              <a:gd name="connsiteY53" fmla="*/ 557069 h 3258228"/>
              <a:gd name="connsiteX54" fmla="*/ 5370787 w 9154511"/>
              <a:gd name="connsiteY54" fmla="*/ 536048 h 3258228"/>
              <a:gd name="connsiteX55" fmla="*/ 5549462 w 9154511"/>
              <a:gd name="connsiteY55" fmla="*/ 430945 h 3258228"/>
              <a:gd name="connsiteX56" fmla="*/ 5665076 w 9154511"/>
              <a:gd name="connsiteY56" fmla="*/ 378393 h 3258228"/>
              <a:gd name="connsiteX57" fmla="*/ 5759669 w 9154511"/>
              <a:gd name="connsiteY57" fmla="*/ 346862 h 3258228"/>
              <a:gd name="connsiteX58" fmla="*/ 5812221 w 9154511"/>
              <a:gd name="connsiteY58" fmla="*/ 346862 h 3258228"/>
              <a:gd name="connsiteX59" fmla="*/ 5938345 w 9154511"/>
              <a:gd name="connsiteY59" fmla="*/ 315331 h 3258228"/>
              <a:gd name="connsiteX60" fmla="*/ 6264166 w 9154511"/>
              <a:gd name="connsiteY60" fmla="*/ 283800 h 3258228"/>
              <a:gd name="connsiteX61" fmla="*/ 6474373 w 9154511"/>
              <a:gd name="connsiteY61" fmla="*/ 367883 h 3258228"/>
              <a:gd name="connsiteX62" fmla="*/ 6547945 w 9154511"/>
              <a:gd name="connsiteY62" fmla="*/ 420434 h 3258228"/>
              <a:gd name="connsiteX63" fmla="*/ 6589987 w 9154511"/>
              <a:gd name="connsiteY63" fmla="*/ 430945 h 3258228"/>
              <a:gd name="connsiteX64" fmla="*/ 6758152 w 9154511"/>
              <a:gd name="connsiteY64" fmla="*/ 515028 h 3258228"/>
              <a:gd name="connsiteX65" fmla="*/ 6873766 w 9154511"/>
              <a:gd name="connsiteY65" fmla="*/ 578090 h 3258228"/>
              <a:gd name="connsiteX66" fmla="*/ 6968359 w 9154511"/>
              <a:gd name="connsiteY66" fmla="*/ 630641 h 3258228"/>
              <a:gd name="connsiteX67" fmla="*/ 7283669 w 9154511"/>
              <a:gd name="connsiteY67" fmla="*/ 672683 h 3258228"/>
              <a:gd name="connsiteX68" fmla="*/ 7420304 w 9154511"/>
              <a:gd name="connsiteY68" fmla="*/ 651662 h 3258228"/>
              <a:gd name="connsiteX69" fmla="*/ 7504387 w 9154511"/>
              <a:gd name="connsiteY69" fmla="*/ 609621 h 3258228"/>
              <a:gd name="connsiteX70" fmla="*/ 7651531 w 9154511"/>
              <a:gd name="connsiteY70" fmla="*/ 525538 h 3258228"/>
              <a:gd name="connsiteX71" fmla="*/ 7767145 w 9154511"/>
              <a:gd name="connsiteY71" fmla="*/ 472986 h 3258228"/>
              <a:gd name="connsiteX72" fmla="*/ 7851228 w 9154511"/>
              <a:gd name="connsiteY72" fmla="*/ 399414 h 3258228"/>
              <a:gd name="connsiteX73" fmla="*/ 7882759 w 9154511"/>
              <a:gd name="connsiteY73" fmla="*/ 378393 h 3258228"/>
              <a:gd name="connsiteX74" fmla="*/ 7903780 w 9154511"/>
              <a:gd name="connsiteY74" fmla="*/ 378393 h 3258228"/>
              <a:gd name="connsiteX75" fmla="*/ 8156028 w 9154511"/>
              <a:gd name="connsiteY75" fmla="*/ 273290 h 3258228"/>
              <a:gd name="connsiteX76" fmla="*/ 8576442 w 9154511"/>
              <a:gd name="connsiteY76" fmla="*/ 252269 h 3258228"/>
              <a:gd name="connsiteX77" fmla="*/ 8891752 w 9154511"/>
              <a:gd name="connsiteY77" fmla="*/ 262779 h 3258228"/>
              <a:gd name="connsiteX78" fmla="*/ 9059918 w 9154511"/>
              <a:gd name="connsiteY78" fmla="*/ 304821 h 3258228"/>
              <a:gd name="connsiteX79" fmla="*/ 9154511 w 9154511"/>
              <a:gd name="connsiteY79" fmla="*/ 357372 h 3258228"/>
              <a:gd name="connsiteX80" fmla="*/ 9144000 w 9154511"/>
              <a:gd name="connsiteY80" fmla="*/ 3258228 h 3258228"/>
              <a:gd name="connsiteX81" fmla="*/ 0 w 9154511"/>
              <a:gd name="connsiteY81" fmla="*/ 3258228 h 3258228"/>
              <a:gd name="connsiteX82" fmla="*/ 0 w 9154511"/>
              <a:gd name="connsiteY82" fmla="*/ 199717 h 325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154511" h="3258228">
                <a:moveTo>
                  <a:pt x="0" y="199717"/>
                </a:moveTo>
                <a:lnTo>
                  <a:pt x="136635" y="210228"/>
                </a:lnTo>
                <a:lnTo>
                  <a:pt x="304800" y="220738"/>
                </a:lnTo>
                <a:lnTo>
                  <a:pt x="462456" y="210228"/>
                </a:lnTo>
                <a:lnTo>
                  <a:pt x="599090" y="136655"/>
                </a:lnTo>
                <a:cubicBezTo>
                  <a:pt x="676424" y="70369"/>
                  <a:pt x="649821" y="96432"/>
                  <a:pt x="683173" y="63083"/>
                </a:cubicBezTo>
                <a:lnTo>
                  <a:pt x="746235" y="31552"/>
                </a:lnTo>
                <a:cubicBezTo>
                  <a:pt x="781269" y="24545"/>
                  <a:pt x="816153" y="16740"/>
                  <a:pt x="851338" y="10531"/>
                </a:cubicBezTo>
                <a:cubicBezTo>
                  <a:pt x="916510" y="-970"/>
                  <a:pt x="904476" y="21"/>
                  <a:pt x="945931" y="21"/>
                </a:cubicBezTo>
                <a:lnTo>
                  <a:pt x="1093076" y="21"/>
                </a:lnTo>
                <a:lnTo>
                  <a:pt x="1250731" y="10531"/>
                </a:lnTo>
                <a:lnTo>
                  <a:pt x="1376856" y="31552"/>
                </a:lnTo>
                <a:cubicBezTo>
                  <a:pt x="1404883" y="45566"/>
                  <a:pt x="1432411" y="60626"/>
                  <a:pt x="1460938" y="73593"/>
                </a:cubicBezTo>
                <a:cubicBezTo>
                  <a:pt x="1471024" y="78177"/>
                  <a:pt x="1492469" y="84103"/>
                  <a:pt x="1492469" y="84103"/>
                </a:cubicBezTo>
                <a:lnTo>
                  <a:pt x="1608083" y="136655"/>
                </a:lnTo>
                <a:cubicBezTo>
                  <a:pt x="1632607" y="154172"/>
                  <a:pt x="1655198" y="174775"/>
                  <a:pt x="1681656" y="189207"/>
                </a:cubicBezTo>
                <a:cubicBezTo>
                  <a:pt x="1694337" y="196124"/>
                  <a:pt x="1709808" y="195749"/>
                  <a:pt x="1723697" y="199717"/>
                </a:cubicBezTo>
                <a:cubicBezTo>
                  <a:pt x="1734350" y="202761"/>
                  <a:pt x="1755228" y="210228"/>
                  <a:pt x="1755228" y="210228"/>
                </a:cubicBezTo>
                <a:lnTo>
                  <a:pt x="1828800" y="231248"/>
                </a:lnTo>
                <a:cubicBezTo>
                  <a:pt x="1926595" y="274713"/>
                  <a:pt x="1888888" y="273290"/>
                  <a:pt x="1933904" y="273290"/>
                </a:cubicBezTo>
                <a:lnTo>
                  <a:pt x="2144111" y="378393"/>
                </a:lnTo>
                <a:lnTo>
                  <a:pt x="2228193" y="409924"/>
                </a:lnTo>
                <a:cubicBezTo>
                  <a:pt x="2238605" y="413710"/>
                  <a:pt x="2248796" y="418613"/>
                  <a:pt x="2259724" y="420434"/>
                </a:cubicBezTo>
                <a:cubicBezTo>
                  <a:pt x="2270092" y="422162"/>
                  <a:pt x="2280745" y="420434"/>
                  <a:pt x="2291256" y="420434"/>
                </a:cubicBezTo>
                <a:lnTo>
                  <a:pt x="2364828" y="451965"/>
                </a:lnTo>
                <a:cubicBezTo>
                  <a:pt x="2431966" y="493926"/>
                  <a:pt x="2426385" y="499583"/>
                  <a:pt x="2480442" y="515028"/>
                </a:cubicBezTo>
                <a:cubicBezTo>
                  <a:pt x="2520200" y="526388"/>
                  <a:pt x="2509416" y="525538"/>
                  <a:pt x="2532993" y="525538"/>
                </a:cubicBezTo>
                <a:lnTo>
                  <a:pt x="2648607" y="546559"/>
                </a:lnTo>
                <a:lnTo>
                  <a:pt x="2785242" y="546559"/>
                </a:lnTo>
                <a:lnTo>
                  <a:pt x="3026980" y="557069"/>
                </a:lnTo>
                <a:lnTo>
                  <a:pt x="3121573" y="557069"/>
                </a:lnTo>
                <a:lnTo>
                  <a:pt x="3226676" y="546559"/>
                </a:lnTo>
                <a:lnTo>
                  <a:pt x="3310759" y="504517"/>
                </a:lnTo>
                <a:lnTo>
                  <a:pt x="3352800" y="472986"/>
                </a:lnTo>
                <a:lnTo>
                  <a:pt x="3436883" y="441455"/>
                </a:lnTo>
                <a:lnTo>
                  <a:pt x="3520966" y="399414"/>
                </a:lnTo>
                <a:lnTo>
                  <a:pt x="3710152" y="325841"/>
                </a:lnTo>
                <a:cubicBezTo>
                  <a:pt x="3809445" y="292743"/>
                  <a:pt x="3781242" y="317811"/>
                  <a:pt x="3815256" y="283800"/>
                </a:cubicBezTo>
                <a:lnTo>
                  <a:pt x="3878318" y="241759"/>
                </a:lnTo>
                <a:lnTo>
                  <a:pt x="4078014" y="241759"/>
                </a:lnTo>
                <a:cubicBezTo>
                  <a:pt x="4183053" y="253430"/>
                  <a:pt x="4140882" y="252269"/>
                  <a:pt x="4204138" y="252269"/>
                </a:cubicBezTo>
                <a:lnTo>
                  <a:pt x="4288221" y="283800"/>
                </a:lnTo>
                <a:cubicBezTo>
                  <a:pt x="4343744" y="304621"/>
                  <a:pt x="4363573" y="315687"/>
                  <a:pt x="4414345" y="325841"/>
                </a:cubicBezTo>
                <a:cubicBezTo>
                  <a:pt x="4417781" y="326528"/>
                  <a:pt x="4421352" y="325841"/>
                  <a:pt x="4424856" y="325841"/>
                </a:cubicBezTo>
                <a:lnTo>
                  <a:pt x="4477407" y="378393"/>
                </a:lnTo>
                <a:lnTo>
                  <a:pt x="4550980" y="462476"/>
                </a:lnTo>
                <a:lnTo>
                  <a:pt x="4603531" y="525538"/>
                </a:lnTo>
                <a:lnTo>
                  <a:pt x="4677104" y="567579"/>
                </a:lnTo>
                <a:lnTo>
                  <a:pt x="4761187" y="599110"/>
                </a:lnTo>
                <a:lnTo>
                  <a:pt x="4918842" y="641152"/>
                </a:lnTo>
                <a:lnTo>
                  <a:pt x="5087007" y="651662"/>
                </a:lnTo>
                <a:lnTo>
                  <a:pt x="5223642" y="620131"/>
                </a:lnTo>
                <a:cubicBezTo>
                  <a:pt x="5248166" y="602614"/>
                  <a:pt x="5271371" y="583085"/>
                  <a:pt x="5297214" y="567579"/>
                </a:cubicBezTo>
                <a:cubicBezTo>
                  <a:pt x="5306714" y="561879"/>
                  <a:pt x="5328745" y="557069"/>
                  <a:pt x="5328745" y="557069"/>
                </a:cubicBezTo>
                <a:lnTo>
                  <a:pt x="5370787" y="536048"/>
                </a:lnTo>
                <a:lnTo>
                  <a:pt x="5549462" y="430945"/>
                </a:lnTo>
                <a:cubicBezTo>
                  <a:pt x="5701219" y="355065"/>
                  <a:pt x="5583394" y="409024"/>
                  <a:pt x="5665076" y="378393"/>
                </a:cubicBezTo>
                <a:cubicBezTo>
                  <a:pt x="5695809" y="366868"/>
                  <a:pt x="5726298" y="350570"/>
                  <a:pt x="5759669" y="346862"/>
                </a:cubicBezTo>
                <a:cubicBezTo>
                  <a:pt x="5777079" y="344928"/>
                  <a:pt x="5794704" y="346862"/>
                  <a:pt x="5812221" y="346862"/>
                </a:cubicBezTo>
                <a:lnTo>
                  <a:pt x="5938345" y="315331"/>
                </a:lnTo>
                <a:lnTo>
                  <a:pt x="6264166" y="283800"/>
                </a:lnTo>
                <a:lnTo>
                  <a:pt x="6474373" y="367883"/>
                </a:lnTo>
                <a:cubicBezTo>
                  <a:pt x="6498897" y="385400"/>
                  <a:pt x="6521487" y="406003"/>
                  <a:pt x="6547945" y="420434"/>
                </a:cubicBezTo>
                <a:cubicBezTo>
                  <a:pt x="6560627" y="427351"/>
                  <a:pt x="6589987" y="430945"/>
                  <a:pt x="6589987" y="430945"/>
                </a:cubicBezTo>
                <a:lnTo>
                  <a:pt x="6758152" y="515028"/>
                </a:lnTo>
                <a:lnTo>
                  <a:pt x="6873766" y="578090"/>
                </a:lnTo>
                <a:cubicBezTo>
                  <a:pt x="6960820" y="632498"/>
                  <a:pt x="6924798" y="630641"/>
                  <a:pt x="6968359" y="630641"/>
                </a:cubicBezTo>
                <a:lnTo>
                  <a:pt x="7283669" y="672683"/>
                </a:lnTo>
                <a:lnTo>
                  <a:pt x="7420304" y="651662"/>
                </a:lnTo>
                <a:cubicBezTo>
                  <a:pt x="7507667" y="618901"/>
                  <a:pt x="7504387" y="650065"/>
                  <a:pt x="7504387" y="609621"/>
                </a:cubicBezTo>
                <a:lnTo>
                  <a:pt x="7651531" y="525538"/>
                </a:lnTo>
                <a:lnTo>
                  <a:pt x="7767145" y="472986"/>
                </a:lnTo>
                <a:cubicBezTo>
                  <a:pt x="7795173" y="448462"/>
                  <a:pt x="7822404" y="422997"/>
                  <a:pt x="7851228" y="399414"/>
                </a:cubicBezTo>
                <a:cubicBezTo>
                  <a:pt x="7861005" y="391415"/>
                  <a:pt x="7871031" y="383084"/>
                  <a:pt x="7882759" y="378393"/>
                </a:cubicBezTo>
                <a:cubicBezTo>
                  <a:pt x="7889265" y="375791"/>
                  <a:pt x="7896773" y="378393"/>
                  <a:pt x="7903780" y="378393"/>
                </a:cubicBezTo>
                <a:lnTo>
                  <a:pt x="8156028" y="273290"/>
                </a:lnTo>
                <a:lnTo>
                  <a:pt x="8576442" y="252269"/>
                </a:lnTo>
                <a:lnTo>
                  <a:pt x="8891752" y="262779"/>
                </a:lnTo>
                <a:lnTo>
                  <a:pt x="9059918" y="304821"/>
                </a:lnTo>
                <a:lnTo>
                  <a:pt x="9154511" y="357372"/>
                </a:lnTo>
                <a:cubicBezTo>
                  <a:pt x="9151007" y="1324324"/>
                  <a:pt x="9147504" y="2291276"/>
                  <a:pt x="9144000" y="3258228"/>
                </a:cubicBezTo>
                <a:lnTo>
                  <a:pt x="0" y="3258228"/>
                </a:lnTo>
                <a:lnTo>
                  <a:pt x="0" y="199717"/>
                </a:lnTo>
                <a:close/>
              </a:path>
            </a:pathLst>
          </a:cu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51" name="Picture 2" descr="C:\Users\amarina\AppData\Local\Microsoft\Windows\Temporary Internet Files\Content.IE5\BQ0M3EZV\MC90033467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033934" y="4979863"/>
            <a:ext cx="4903914" cy="94329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33" name="TextBox 132"/>
          <p:cNvSpPr txBox="1"/>
          <p:nvPr/>
        </p:nvSpPr>
        <p:spPr>
          <a:xfrm>
            <a:off x="683568" y="990600"/>
            <a:ext cx="2480166" cy="892552"/>
          </a:xfrm>
          <a:prstGeom prst="rect">
            <a:avLst/>
          </a:prstGeom>
          <a:noFill/>
        </p:spPr>
        <p:txBody>
          <a:bodyPr wrap="none" rtlCol="0">
            <a:spAutoFit/>
          </a:bodyPr>
          <a:lstStyle/>
          <a:p>
            <a:endParaRPr lang="en-US" sz="2800" dirty="0" smtClean="0"/>
          </a:p>
          <a:p>
            <a:r>
              <a:rPr lang="en-US" sz="2400" dirty="0" smtClean="0"/>
              <a:t>Correlated views</a:t>
            </a:r>
          </a:p>
        </p:txBody>
      </p:sp>
      <p:sp>
        <p:nvSpPr>
          <p:cNvPr id="134" name="TextBox 133"/>
          <p:cNvSpPr txBox="1"/>
          <p:nvPr/>
        </p:nvSpPr>
        <p:spPr>
          <a:xfrm>
            <a:off x="5292080" y="990600"/>
            <a:ext cx="2103461" cy="892552"/>
          </a:xfrm>
          <a:prstGeom prst="rect">
            <a:avLst/>
          </a:prstGeom>
          <a:noFill/>
        </p:spPr>
        <p:txBody>
          <a:bodyPr wrap="none" rtlCol="0">
            <a:spAutoFit/>
          </a:bodyPr>
          <a:lstStyle/>
          <a:p>
            <a:endParaRPr lang="en-US" sz="2800" dirty="0" smtClean="0">
              <a:solidFill>
                <a:srgbClr val="000000"/>
              </a:solidFill>
            </a:endParaRPr>
          </a:p>
          <a:p>
            <a:r>
              <a:rPr lang="en-US" sz="2400" dirty="0" smtClean="0">
                <a:solidFill>
                  <a:srgbClr val="000000"/>
                </a:solidFill>
              </a:rPr>
              <a:t>No correlation</a:t>
            </a:r>
          </a:p>
        </p:txBody>
      </p:sp>
      <p:grpSp>
        <p:nvGrpSpPr>
          <p:cNvPr id="94" name="Group 93"/>
          <p:cNvGrpSpPr/>
          <p:nvPr/>
        </p:nvGrpSpPr>
        <p:grpSpPr>
          <a:xfrm rot="916775">
            <a:off x="3964693" y="2537254"/>
            <a:ext cx="1224136" cy="2960158"/>
            <a:chOff x="3697405" y="1978421"/>
            <a:chExt cx="1808571" cy="3939024"/>
          </a:xfrm>
        </p:grpSpPr>
        <p:grpSp>
          <p:nvGrpSpPr>
            <p:cNvPr id="95" name="Group 94"/>
            <p:cNvGrpSpPr/>
            <p:nvPr/>
          </p:nvGrpSpPr>
          <p:grpSpPr>
            <a:xfrm rot="5400000">
              <a:off x="4141247" y="5264696"/>
              <a:ext cx="758957" cy="546542"/>
              <a:chOff x="2529168" y="5235393"/>
              <a:chExt cx="908807" cy="862260"/>
            </a:xfrm>
          </p:grpSpPr>
          <p:sp>
            <p:nvSpPr>
              <p:cNvPr id="98" name="Rectangle 97"/>
              <p:cNvSpPr/>
              <p:nvPr/>
            </p:nvSpPr>
            <p:spPr bwMode="auto">
              <a:xfrm rot="5400000">
                <a:off x="2565743" y="5225421"/>
                <a:ext cx="862260"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solidFill>
                    <a:srgbClr val="FFFFFF"/>
                  </a:solidFill>
                </a:endParaRPr>
              </a:p>
            </p:txBody>
          </p:sp>
          <p:sp>
            <p:nvSpPr>
              <p:cNvPr id="99" name="Oval 98"/>
              <p:cNvSpPr/>
              <p:nvPr/>
            </p:nvSpPr>
            <p:spPr bwMode="auto">
              <a:xfrm rot="5581422">
                <a:off x="2486494" y="5608876"/>
                <a:ext cx="152556" cy="67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solidFill>
                    <a:srgbClr val="FFFFFF"/>
                  </a:solidFill>
                </a:endParaRPr>
              </a:p>
            </p:txBody>
          </p:sp>
        </p:grpSp>
        <p:cxnSp>
          <p:nvCxnSpPr>
            <p:cNvPr id="96" name="Straight Connector 95"/>
            <p:cNvCxnSpPr>
              <a:stCxn id="99" idx="7"/>
            </p:cNvCxnSpPr>
            <p:nvPr/>
          </p:nvCxnSpPr>
          <p:spPr>
            <a:xfrm flipV="1">
              <a:off x="4500664" y="1978421"/>
              <a:ext cx="1005312" cy="32263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99" idx="4"/>
            </p:cNvCxnSpPr>
            <p:nvPr/>
          </p:nvCxnSpPr>
          <p:spPr>
            <a:xfrm flipH="1" flipV="1">
              <a:off x="3697405" y="1978421"/>
              <a:ext cx="840204" cy="318010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00" name="Group 99"/>
          <p:cNvGrpSpPr/>
          <p:nvPr/>
        </p:nvGrpSpPr>
        <p:grpSpPr>
          <a:xfrm rot="20437406">
            <a:off x="7349085" y="2467743"/>
            <a:ext cx="1152127" cy="3021841"/>
            <a:chOff x="3739032" y="1896340"/>
            <a:chExt cx="1702183" cy="4021105"/>
          </a:xfrm>
        </p:grpSpPr>
        <p:grpSp>
          <p:nvGrpSpPr>
            <p:cNvPr id="101" name="Group 100"/>
            <p:cNvGrpSpPr/>
            <p:nvPr/>
          </p:nvGrpSpPr>
          <p:grpSpPr>
            <a:xfrm rot="5400000">
              <a:off x="4141247" y="5264696"/>
              <a:ext cx="758957" cy="546542"/>
              <a:chOff x="2529168" y="5235393"/>
              <a:chExt cx="908807" cy="862260"/>
            </a:xfrm>
          </p:grpSpPr>
          <p:sp>
            <p:nvSpPr>
              <p:cNvPr id="104" name="Rectangle 103"/>
              <p:cNvSpPr/>
              <p:nvPr/>
            </p:nvSpPr>
            <p:spPr bwMode="auto">
              <a:xfrm rot="5400000">
                <a:off x="2565743" y="5225421"/>
                <a:ext cx="862260"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solidFill>
                    <a:srgbClr val="FFFFFF"/>
                  </a:solidFill>
                </a:endParaRPr>
              </a:p>
            </p:txBody>
          </p:sp>
          <p:sp>
            <p:nvSpPr>
              <p:cNvPr id="105" name="Oval 104"/>
              <p:cNvSpPr/>
              <p:nvPr/>
            </p:nvSpPr>
            <p:spPr bwMode="auto">
              <a:xfrm rot="5581422">
                <a:off x="2486494" y="5608876"/>
                <a:ext cx="152556" cy="67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solidFill>
                    <a:srgbClr val="FFFFFF"/>
                  </a:solidFill>
                </a:endParaRPr>
              </a:p>
            </p:txBody>
          </p:sp>
        </p:grpSp>
        <p:cxnSp>
          <p:nvCxnSpPr>
            <p:cNvPr id="102" name="Straight Connector 101"/>
            <p:cNvCxnSpPr>
              <a:stCxn id="105" idx="0"/>
            </p:cNvCxnSpPr>
            <p:nvPr/>
          </p:nvCxnSpPr>
          <p:spPr>
            <a:xfrm flipV="1">
              <a:off x="4534323" y="1896340"/>
              <a:ext cx="906892" cy="331823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105" idx="7"/>
            </p:cNvCxnSpPr>
            <p:nvPr/>
          </p:nvCxnSpPr>
          <p:spPr>
            <a:xfrm flipH="1" flipV="1">
              <a:off x="3739032" y="1896340"/>
              <a:ext cx="761633" cy="330840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rot="503686">
            <a:off x="1268114" y="2555829"/>
            <a:ext cx="1153534" cy="2954825"/>
            <a:chOff x="3739032" y="1985519"/>
            <a:chExt cx="1704261" cy="3931928"/>
          </a:xfrm>
        </p:grpSpPr>
        <p:grpSp>
          <p:nvGrpSpPr>
            <p:cNvPr id="24" name="Group 23"/>
            <p:cNvGrpSpPr/>
            <p:nvPr/>
          </p:nvGrpSpPr>
          <p:grpSpPr>
            <a:xfrm rot="5400000">
              <a:off x="4141245" y="5264697"/>
              <a:ext cx="758958" cy="546542"/>
              <a:chOff x="2529168" y="5235396"/>
              <a:chExt cx="908808" cy="862260"/>
            </a:xfrm>
          </p:grpSpPr>
          <p:sp>
            <p:nvSpPr>
              <p:cNvPr id="27" name="Rectangle 26"/>
              <p:cNvSpPr/>
              <p:nvPr/>
            </p:nvSpPr>
            <p:spPr bwMode="auto">
              <a:xfrm rot="5400000">
                <a:off x="2565744" y="5225424"/>
                <a:ext cx="862260"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solidFill>
                    <a:srgbClr val="FFFFFF"/>
                  </a:solidFill>
                </a:endParaRPr>
              </a:p>
            </p:txBody>
          </p:sp>
          <p:sp>
            <p:nvSpPr>
              <p:cNvPr id="28" name="Oval 27"/>
              <p:cNvSpPr/>
              <p:nvPr/>
            </p:nvSpPr>
            <p:spPr bwMode="auto">
              <a:xfrm rot="5581422">
                <a:off x="2486494" y="5608876"/>
                <a:ext cx="152556" cy="67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solidFill>
                    <a:srgbClr val="FFFFFF"/>
                  </a:solidFill>
                </a:endParaRPr>
              </a:p>
            </p:txBody>
          </p:sp>
        </p:grpSp>
        <p:cxnSp>
          <p:nvCxnSpPr>
            <p:cNvPr id="25" name="Straight Connector 24"/>
            <p:cNvCxnSpPr>
              <a:stCxn id="28" idx="7"/>
            </p:cNvCxnSpPr>
            <p:nvPr/>
          </p:nvCxnSpPr>
          <p:spPr>
            <a:xfrm flipV="1">
              <a:off x="4500665" y="1985519"/>
              <a:ext cx="942628" cy="32192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8" idx="5"/>
            </p:cNvCxnSpPr>
            <p:nvPr/>
          </p:nvCxnSpPr>
          <p:spPr>
            <a:xfrm flipH="1" flipV="1">
              <a:off x="3739032" y="1995937"/>
              <a:ext cx="763957" cy="31691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rot="21043201">
            <a:off x="1388536" y="2537256"/>
            <a:ext cx="1152127" cy="2960157"/>
            <a:chOff x="3728054" y="1978422"/>
            <a:chExt cx="1702187" cy="3939023"/>
          </a:xfrm>
        </p:grpSpPr>
        <p:grpSp>
          <p:nvGrpSpPr>
            <p:cNvPr id="30" name="Group 29"/>
            <p:cNvGrpSpPr/>
            <p:nvPr/>
          </p:nvGrpSpPr>
          <p:grpSpPr>
            <a:xfrm rot="5400000">
              <a:off x="4141249" y="5264696"/>
              <a:ext cx="758957" cy="546542"/>
              <a:chOff x="2529168" y="5235390"/>
              <a:chExt cx="908807" cy="862260"/>
            </a:xfrm>
          </p:grpSpPr>
          <p:sp>
            <p:nvSpPr>
              <p:cNvPr id="33" name="Rectangle 32"/>
              <p:cNvSpPr/>
              <p:nvPr/>
            </p:nvSpPr>
            <p:spPr bwMode="auto">
              <a:xfrm rot="5400000">
                <a:off x="2565743" y="5225417"/>
                <a:ext cx="862260" cy="882205"/>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solidFill>
                    <a:srgbClr val="FFFFFF"/>
                  </a:solidFill>
                </a:endParaRPr>
              </a:p>
            </p:txBody>
          </p:sp>
          <p:sp>
            <p:nvSpPr>
              <p:cNvPr id="34" name="Oval 33"/>
              <p:cNvSpPr/>
              <p:nvPr/>
            </p:nvSpPr>
            <p:spPr bwMode="auto">
              <a:xfrm rot="5581422">
                <a:off x="2486494" y="5608876"/>
                <a:ext cx="152556" cy="67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solidFill>
                    <a:srgbClr val="FFFFFF"/>
                  </a:solidFill>
                </a:endParaRPr>
              </a:p>
            </p:txBody>
          </p:sp>
        </p:grpSp>
        <p:cxnSp>
          <p:nvCxnSpPr>
            <p:cNvPr id="31" name="Straight Connector 30"/>
            <p:cNvCxnSpPr>
              <a:stCxn id="34" idx="0"/>
            </p:cNvCxnSpPr>
            <p:nvPr/>
          </p:nvCxnSpPr>
          <p:spPr>
            <a:xfrm flipV="1">
              <a:off x="4534323" y="1978422"/>
              <a:ext cx="895918" cy="323615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4" idx="5"/>
            </p:cNvCxnSpPr>
            <p:nvPr/>
          </p:nvCxnSpPr>
          <p:spPr>
            <a:xfrm flipH="1" flipV="1">
              <a:off x="3728054" y="1988840"/>
              <a:ext cx="774934" cy="317627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a:off x="1805421" y="5241005"/>
            <a:ext cx="131647" cy="36"/>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Slide Number Placeholder 3"/>
          <p:cNvSpPr>
            <a:spLocks noGrp="1"/>
          </p:cNvSpPr>
          <p:nvPr>
            <p:ph type="sldNum" sz="quarter" idx="12"/>
          </p:nvPr>
        </p:nvSpPr>
        <p:spPr>
          <a:xfrm>
            <a:off x="8763000" y="57150"/>
            <a:ext cx="609600" cy="476250"/>
          </a:xfrm>
        </p:spPr>
        <p:txBody>
          <a:bodyPr/>
          <a:lstStyle/>
          <a:p>
            <a:pPr>
              <a:defRPr/>
            </a:pPr>
            <a:fld id="{ECFE4A96-5DC0-4D67-9B24-F7B285D4C199}" type="slidenum">
              <a:rPr lang="he-IL" smtClean="0">
                <a:solidFill>
                  <a:srgbClr val="000000">
                    <a:lumMod val="50000"/>
                    <a:lumOff val="50000"/>
                  </a:srgbClr>
                </a:solidFill>
              </a:rPr>
              <a:pPr>
                <a:defRPr/>
              </a:pPr>
              <a:t>31</a:t>
            </a:fld>
            <a:endParaRPr lang="he-IL" dirty="0" smtClean="0">
              <a:solidFill>
                <a:srgbClr val="000000">
                  <a:lumMod val="50000"/>
                  <a:lumOff val="50000"/>
                </a:srgbClr>
              </a:solidFill>
            </a:endParaRPr>
          </a:p>
          <a:p>
            <a:pPr>
              <a:defRPr/>
            </a:pPr>
            <a:endParaRPr lang="en-US" dirty="0">
              <a:solidFill>
                <a:srgbClr val="000000">
                  <a:lumMod val="50000"/>
                  <a:lumOff val="50000"/>
                </a:srgbClr>
              </a:solidFill>
            </a:endParaRPr>
          </a:p>
        </p:txBody>
      </p:sp>
      <p:sp>
        <p:nvSpPr>
          <p:cNvPr id="7" name="Rectangle 6"/>
          <p:cNvSpPr/>
          <p:nvPr/>
        </p:nvSpPr>
        <p:spPr>
          <a:xfrm>
            <a:off x="768458" y="5862935"/>
            <a:ext cx="2303836" cy="461665"/>
          </a:xfrm>
          <a:prstGeom prst="rect">
            <a:avLst/>
          </a:prstGeom>
        </p:spPr>
        <p:txBody>
          <a:bodyPr wrap="none">
            <a:spAutoFit/>
          </a:bodyPr>
          <a:lstStyle/>
          <a:p>
            <a:r>
              <a:rPr lang="en-US" sz="2400" b="1" dirty="0">
                <a:solidFill>
                  <a:srgbClr val="0000FF"/>
                </a:solidFill>
              </a:rPr>
              <a:t>Short baseline</a:t>
            </a:r>
          </a:p>
        </p:txBody>
      </p:sp>
      <p:sp>
        <p:nvSpPr>
          <p:cNvPr id="8" name="Rectangle 7"/>
          <p:cNvSpPr/>
          <p:nvPr/>
        </p:nvSpPr>
        <p:spPr>
          <a:xfrm>
            <a:off x="5270307" y="5923160"/>
            <a:ext cx="2232214" cy="461665"/>
          </a:xfrm>
          <a:prstGeom prst="rect">
            <a:avLst/>
          </a:prstGeom>
        </p:spPr>
        <p:txBody>
          <a:bodyPr wrap="none">
            <a:spAutoFit/>
          </a:bodyPr>
          <a:lstStyle/>
          <a:p>
            <a:r>
              <a:rPr lang="en-US" sz="2400" b="1" dirty="0">
                <a:solidFill>
                  <a:srgbClr val="0000FF"/>
                </a:solidFill>
              </a:rPr>
              <a:t>Wide baseline</a:t>
            </a:r>
          </a:p>
        </p:txBody>
      </p:sp>
    </p:spTree>
    <p:extLst>
      <p:ext uri="{BB962C8B-B14F-4D97-AF65-F5344CB8AC3E}">
        <p14:creationId xmlns:p14="http://schemas.microsoft.com/office/powerpoint/2010/main" val="1544777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51"/>
                                        </p:tgtEl>
                                        <p:attrNameLst>
                                          <p:attrName>style.visibility</p:attrName>
                                        </p:attrNameLst>
                                      </p:cBhvr>
                                      <p:to>
                                        <p:strVal val="visible"/>
                                      </p:to>
                                    </p:set>
                                    <p:animEffect transition="in" filter="fade">
                                      <p:cBhvr>
                                        <p:cTn id="11" dur="500"/>
                                        <p:tgtEl>
                                          <p:spTgt spid="151"/>
                                        </p:tgtEl>
                                      </p:cBhvr>
                                    </p:animEffect>
                                    <p:anim calcmode="lin" valueType="num">
                                      <p:cBhvr>
                                        <p:cTn id="12" dur="500" fill="hold"/>
                                        <p:tgtEl>
                                          <p:spTgt spid="151"/>
                                        </p:tgtEl>
                                        <p:attrNameLst>
                                          <p:attrName>ppt_x</p:attrName>
                                        </p:attrNameLst>
                                      </p:cBhvr>
                                      <p:tavLst>
                                        <p:tav tm="0">
                                          <p:val>
                                            <p:strVal val="#ppt_x"/>
                                          </p:val>
                                        </p:tav>
                                        <p:tav tm="100000">
                                          <p:val>
                                            <p:strVal val="#ppt_x"/>
                                          </p:val>
                                        </p:tav>
                                      </p:tavLst>
                                    </p:anim>
                                    <p:anim calcmode="lin" valueType="num">
                                      <p:cBhvr>
                                        <p:cTn id="13" dur="500" fill="hold"/>
                                        <p:tgtEl>
                                          <p:spTgt spid="151"/>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rPr>
              <a:t>Time / View Correlation</a:t>
            </a:r>
            <a:endParaRPr lang="he-IL" dirty="0">
              <a:solidFill>
                <a:schemeClr val="bg1"/>
              </a:solidFill>
            </a:endParaRPr>
          </a:p>
        </p:txBody>
      </p:sp>
      <p:sp>
        <p:nvSpPr>
          <p:cNvPr id="2" name="Slide Number Placeholder 1"/>
          <p:cNvSpPr>
            <a:spLocks noGrp="1"/>
          </p:cNvSpPr>
          <p:nvPr>
            <p:ph type="sldNum" sz="quarter" idx="12"/>
          </p:nvPr>
        </p:nvSpPr>
        <p:spPr/>
        <p:txBody>
          <a:bodyPr/>
          <a:lstStyle/>
          <a:p>
            <a:pPr>
              <a:defRPr/>
            </a:pPr>
            <a:fld id="{95F45872-092F-452D-8112-8C4724AF4EF1}" type="slidenum">
              <a:rPr lang="he-IL" smtClean="0">
                <a:solidFill>
                  <a:srgbClr val="FFFFFF"/>
                </a:solidFill>
              </a:rPr>
              <a:pPr>
                <a:defRPr/>
              </a:pPr>
              <a:t>32</a:t>
            </a:fld>
            <a:endParaRPr lang="he-IL" smtClean="0">
              <a:solidFill>
                <a:srgbClr val="FFFFFF"/>
              </a:solidFill>
            </a:endParaRPr>
          </a:p>
          <a:p>
            <a:pPr>
              <a:defRPr/>
            </a:pPr>
            <a:endParaRPr lang="en-US">
              <a:solidFill>
                <a:srgbClr val="000000"/>
              </a:solidFill>
            </a:endParaRPr>
          </a:p>
        </p:txBody>
      </p:sp>
      <p:pic>
        <p:nvPicPr>
          <p:cNvPr id="3" name="example_mov_correlation1_cropp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62150" y="1801586"/>
            <a:ext cx="5276850" cy="4016010"/>
          </a:xfrm>
          <a:prstGeom prst="rect">
            <a:avLst/>
          </a:prstGeom>
        </p:spPr>
      </p:pic>
      <p:sp>
        <p:nvSpPr>
          <p:cNvPr id="9" name="Rounded Rectangle 8"/>
          <p:cNvSpPr/>
          <p:nvPr/>
        </p:nvSpPr>
        <p:spPr>
          <a:xfrm>
            <a:off x="6477000" y="1676400"/>
            <a:ext cx="1413553" cy="457200"/>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en-US" dirty="0" smtClean="0"/>
              <a:t>Right View</a:t>
            </a:r>
            <a:endParaRPr lang="he-IL" dirty="0"/>
          </a:p>
        </p:txBody>
      </p:sp>
    </p:spTree>
    <p:extLst>
      <p:ext uri="{BB962C8B-B14F-4D97-AF65-F5344CB8AC3E}">
        <p14:creationId xmlns:p14="http://schemas.microsoft.com/office/powerpoint/2010/main" val="344827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10594" name="Picture 2" descr="D:\Dropbox\Technion\Turbulence\Papers\water_stereo_papers\setup\DSC_037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19200" y="2117911"/>
            <a:ext cx="6747211"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solidFill>
                  <a:schemeClr val="bg1"/>
                </a:solidFill>
              </a:rPr>
              <a:t>Time / View Correlation</a:t>
            </a:r>
            <a:endParaRPr lang="he-IL" dirty="0">
              <a:solidFill>
                <a:schemeClr val="bg1"/>
              </a:solidFill>
            </a:endParaRPr>
          </a:p>
        </p:txBody>
      </p:sp>
      <p:sp>
        <p:nvSpPr>
          <p:cNvPr id="2" name="Slide Number Placeholder 1"/>
          <p:cNvSpPr>
            <a:spLocks noGrp="1"/>
          </p:cNvSpPr>
          <p:nvPr>
            <p:ph type="sldNum" sz="quarter" idx="12"/>
          </p:nvPr>
        </p:nvSpPr>
        <p:spPr/>
        <p:txBody>
          <a:bodyPr/>
          <a:lstStyle/>
          <a:p>
            <a:pPr>
              <a:defRPr/>
            </a:pPr>
            <a:fld id="{95F45872-092F-452D-8112-8C4724AF4EF1}" type="slidenum">
              <a:rPr lang="he-IL" smtClean="0">
                <a:solidFill>
                  <a:srgbClr val="FFFFFF"/>
                </a:solidFill>
              </a:rPr>
              <a:pPr>
                <a:defRPr/>
              </a:pPr>
              <a:t>33</a:t>
            </a:fld>
            <a:endParaRPr lang="he-IL" smtClean="0">
              <a:solidFill>
                <a:srgbClr val="FFFFFF"/>
              </a:solidFill>
            </a:endParaRPr>
          </a:p>
          <a:p>
            <a:pPr>
              <a:defRPr/>
            </a:pPr>
            <a:endParaRPr lang="en-US">
              <a:solidFill>
                <a:srgbClr val="000000"/>
              </a:solidFill>
            </a:endParaRPr>
          </a:p>
        </p:txBody>
      </p:sp>
      <p:cxnSp>
        <p:nvCxnSpPr>
          <p:cNvPr id="7" name="Straight Arrow Connector 6"/>
          <p:cNvCxnSpPr/>
          <p:nvPr/>
        </p:nvCxnSpPr>
        <p:spPr>
          <a:xfrm>
            <a:off x="11125200" y="54102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95600" y="4022463"/>
            <a:ext cx="3733800" cy="184674"/>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rot="20942776">
            <a:off x="3983205" y="3591553"/>
            <a:ext cx="1219200" cy="432871"/>
          </a:xfrm>
          <a:prstGeom prst="round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2000" dirty="0" smtClean="0"/>
              <a:t>27.5 cm</a:t>
            </a:r>
            <a:endParaRPr lang="he-IL" sz="2000" dirty="0"/>
          </a:p>
        </p:txBody>
      </p:sp>
    </p:spTree>
    <p:extLst>
      <p:ext uri="{BB962C8B-B14F-4D97-AF65-F5344CB8AC3E}">
        <p14:creationId xmlns:p14="http://schemas.microsoft.com/office/powerpoint/2010/main" val="23065997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4" name="example_mov_correlation2_cropp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2523"/>
          <a:stretch/>
        </p:blipFill>
        <p:spPr>
          <a:xfrm>
            <a:off x="152400" y="1932940"/>
            <a:ext cx="8839200" cy="2943860"/>
          </a:xfrm>
          <a:prstGeom prst="rect">
            <a:avLst/>
          </a:prstGeom>
        </p:spPr>
      </p:pic>
      <p:sp>
        <p:nvSpPr>
          <p:cNvPr id="4" name="Title 3"/>
          <p:cNvSpPr>
            <a:spLocks noGrp="1"/>
          </p:cNvSpPr>
          <p:nvPr>
            <p:ph type="title"/>
          </p:nvPr>
        </p:nvSpPr>
        <p:spPr/>
        <p:txBody>
          <a:bodyPr/>
          <a:lstStyle/>
          <a:p>
            <a:r>
              <a:rPr lang="en-US" dirty="0" smtClean="0">
                <a:solidFill>
                  <a:schemeClr val="bg1"/>
                </a:solidFill>
              </a:rPr>
              <a:t>Time / View Correlation</a:t>
            </a:r>
            <a:endParaRPr lang="he-IL" dirty="0">
              <a:solidFill>
                <a:schemeClr val="bg1"/>
              </a:solidFill>
            </a:endParaRPr>
          </a:p>
        </p:txBody>
      </p:sp>
      <p:sp>
        <p:nvSpPr>
          <p:cNvPr id="2" name="Slide Number Placeholder 1"/>
          <p:cNvSpPr>
            <a:spLocks noGrp="1"/>
          </p:cNvSpPr>
          <p:nvPr>
            <p:ph type="sldNum" sz="quarter" idx="12"/>
          </p:nvPr>
        </p:nvSpPr>
        <p:spPr/>
        <p:txBody>
          <a:bodyPr/>
          <a:lstStyle/>
          <a:p>
            <a:pPr>
              <a:defRPr/>
            </a:pPr>
            <a:fld id="{95F45872-092F-452D-8112-8C4724AF4EF1}" type="slidenum">
              <a:rPr lang="he-IL" smtClean="0">
                <a:solidFill>
                  <a:srgbClr val="FFFFFF"/>
                </a:solidFill>
              </a:rPr>
              <a:pPr>
                <a:defRPr/>
              </a:pPr>
              <a:t>34</a:t>
            </a:fld>
            <a:endParaRPr lang="he-IL" smtClean="0">
              <a:solidFill>
                <a:srgbClr val="FFFFFF"/>
              </a:solidFill>
            </a:endParaRPr>
          </a:p>
          <a:p>
            <a:pPr>
              <a:defRPr/>
            </a:pPr>
            <a:endParaRPr lang="en-US">
              <a:solidFill>
                <a:srgbClr val="000000"/>
              </a:solidFill>
            </a:endParaRPr>
          </a:p>
        </p:txBody>
      </p:sp>
      <p:sp>
        <p:nvSpPr>
          <p:cNvPr id="5" name="Rounded Rectangle 4"/>
          <p:cNvSpPr/>
          <p:nvPr/>
        </p:nvSpPr>
        <p:spPr>
          <a:xfrm>
            <a:off x="970908" y="1732733"/>
            <a:ext cx="1415120" cy="489925"/>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en-US" dirty="0" smtClean="0"/>
              <a:t>Left View</a:t>
            </a:r>
            <a:endParaRPr lang="he-IL" dirty="0"/>
          </a:p>
        </p:txBody>
      </p:sp>
      <p:sp>
        <p:nvSpPr>
          <p:cNvPr id="9" name="Rounded Rectangle 8"/>
          <p:cNvSpPr/>
          <p:nvPr/>
        </p:nvSpPr>
        <p:spPr>
          <a:xfrm>
            <a:off x="6858000" y="1656534"/>
            <a:ext cx="1413553" cy="457200"/>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en-US" dirty="0" smtClean="0"/>
              <a:t>Right View</a:t>
            </a:r>
            <a:endParaRPr lang="he-IL" dirty="0"/>
          </a:p>
        </p:txBody>
      </p:sp>
      <p:sp>
        <p:nvSpPr>
          <p:cNvPr id="6" name="TextBox 5"/>
          <p:cNvSpPr txBox="1"/>
          <p:nvPr/>
        </p:nvSpPr>
        <p:spPr>
          <a:xfrm>
            <a:off x="696755" y="6107668"/>
            <a:ext cx="2275045" cy="369332"/>
          </a:xfrm>
          <a:prstGeom prst="rect">
            <a:avLst/>
          </a:prstGeom>
          <a:noFill/>
        </p:spPr>
        <p:txBody>
          <a:bodyPr wrap="none" rtlCol="1">
            <a:spAutoFit/>
          </a:bodyPr>
          <a:lstStyle/>
          <a:p>
            <a:r>
              <a:rPr lang="en-US" dirty="0" smtClean="0">
                <a:solidFill>
                  <a:schemeClr val="bg1"/>
                </a:solidFill>
              </a:rPr>
              <a:t>Temporal correlation</a:t>
            </a:r>
            <a:endParaRPr lang="he-IL" dirty="0">
              <a:solidFill>
                <a:schemeClr val="bg1"/>
              </a:solidFill>
            </a:endParaRPr>
          </a:p>
        </p:txBody>
      </p:sp>
      <p:sp>
        <p:nvSpPr>
          <p:cNvPr id="8" name="Rounded Rectangle 7"/>
          <p:cNvSpPr/>
          <p:nvPr/>
        </p:nvSpPr>
        <p:spPr>
          <a:xfrm>
            <a:off x="2971800" y="6119501"/>
            <a:ext cx="685800" cy="348734"/>
          </a:xfrm>
          <a:prstGeom prst="roundRect">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en-US" dirty="0" smtClean="0"/>
              <a:t>~0.6</a:t>
            </a:r>
            <a:endParaRPr lang="he-IL" dirty="0"/>
          </a:p>
        </p:txBody>
      </p:sp>
      <p:sp>
        <p:nvSpPr>
          <p:cNvPr id="10" name="TextBox 9"/>
          <p:cNvSpPr txBox="1"/>
          <p:nvPr/>
        </p:nvSpPr>
        <p:spPr>
          <a:xfrm>
            <a:off x="228600" y="5421868"/>
            <a:ext cx="2890535" cy="369332"/>
          </a:xfrm>
          <a:prstGeom prst="rect">
            <a:avLst/>
          </a:prstGeom>
          <a:noFill/>
        </p:spPr>
        <p:txBody>
          <a:bodyPr wrap="none" rtlCol="1">
            <a:spAutoFit/>
          </a:bodyPr>
          <a:lstStyle/>
          <a:p>
            <a:r>
              <a:rPr lang="en-US" dirty="0" smtClean="0">
                <a:solidFill>
                  <a:schemeClr val="bg1"/>
                </a:solidFill>
              </a:rPr>
              <a:t>Correlation between views</a:t>
            </a:r>
            <a:endParaRPr lang="he-IL" dirty="0">
              <a:solidFill>
                <a:schemeClr val="bg1"/>
              </a:solidFill>
            </a:endParaRPr>
          </a:p>
        </p:txBody>
      </p:sp>
      <p:sp>
        <p:nvSpPr>
          <p:cNvPr id="11" name="Rounded Rectangle 10"/>
          <p:cNvSpPr/>
          <p:nvPr/>
        </p:nvSpPr>
        <p:spPr>
          <a:xfrm>
            <a:off x="3160960" y="5442466"/>
            <a:ext cx="926960" cy="348734"/>
          </a:xfrm>
          <a:prstGeom prst="roundRect">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en-US" dirty="0" smtClean="0"/>
              <a:t>~0.14</a:t>
            </a:r>
            <a:endParaRPr lang="he-IL" dirty="0"/>
          </a:p>
        </p:txBody>
      </p:sp>
      <p:sp>
        <p:nvSpPr>
          <p:cNvPr id="12" name="Rectangle 11"/>
          <p:cNvSpPr/>
          <p:nvPr/>
        </p:nvSpPr>
        <p:spPr>
          <a:xfrm>
            <a:off x="4998688" y="5448486"/>
            <a:ext cx="3840512" cy="1015663"/>
          </a:xfrm>
          <a:prstGeom prst="rect">
            <a:avLst/>
          </a:prstGeom>
        </p:spPr>
        <p:txBody>
          <a:bodyPr wrap="square">
            <a:spAutoFit/>
          </a:bodyPr>
          <a:lstStyle/>
          <a:p>
            <a:pPr algn="ctr"/>
            <a:r>
              <a:rPr lang="en-US" sz="2000" b="1" dirty="0">
                <a:solidFill>
                  <a:schemeClr val="bg1"/>
                </a:solidFill>
              </a:rPr>
              <a:t> Multiple views </a:t>
            </a:r>
            <a:endParaRPr lang="en-US" sz="2000" b="1" dirty="0" smtClean="0">
              <a:solidFill>
                <a:schemeClr val="bg1"/>
              </a:solidFill>
            </a:endParaRPr>
          </a:p>
          <a:p>
            <a:pPr algn="ctr"/>
            <a:r>
              <a:rPr lang="en-US" sz="2000" b="1" dirty="0" smtClean="0">
                <a:solidFill>
                  <a:schemeClr val="bg1"/>
                </a:solidFill>
              </a:rPr>
              <a:t>= </a:t>
            </a:r>
          </a:p>
          <a:p>
            <a:pPr algn="ctr"/>
            <a:r>
              <a:rPr lang="en-US" sz="2000" b="1" dirty="0" smtClean="0">
                <a:solidFill>
                  <a:schemeClr val="bg1"/>
                </a:solidFill>
              </a:rPr>
              <a:t>efficient  low </a:t>
            </a:r>
            <a:r>
              <a:rPr lang="en-US" sz="2000" b="1" dirty="0">
                <a:solidFill>
                  <a:schemeClr val="bg1"/>
                </a:solidFill>
              </a:rPr>
              <a:t>correlated </a:t>
            </a:r>
            <a:r>
              <a:rPr lang="en-US" sz="2000" b="1" dirty="0" smtClean="0">
                <a:solidFill>
                  <a:schemeClr val="bg1"/>
                </a:solidFill>
              </a:rPr>
              <a:t>data</a:t>
            </a:r>
            <a:endParaRPr lang="he-IL" sz="2000" b="1" dirty="0">
              <a:solidFill>
                <a:schemeClr val="bg1"/>
              </a:solidFill>
            </a:endParaRPr>
          </a:p>
        </p:txBody>
      </p:sp>
      <p:sp>
        <p:nvSpPr>
          <p:cNvPr id="13" name="Right Arrow 12"/>
          <p:cNvSpPr/>
          <p:nvPr/>
        </p:nvSpPr>
        <p:spPr>
          <a:xfrm>
            <a:off x="4364804" y="5592743"/>
            <a:ext cx="549351" cy="490080"/>
          </a:xfrm>
          <a:prstGeom prst="rightArrow">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Rectangle 14"/>
          <p:cNvSpPr/>
          <p:nvPr/>
        </p:nvSpPr>
        <p:spPr>
          <a:xfrm>
            <a:off x="3886200" y="1732733"/>
            <a:ext cx="1284514" cy="344886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Oval 16"/>
          <p:cNvSpPr/>
          <p:nvPr/>
        </p:nvSpPr>
        <p:spPr>
          <a:xfrm rot="21233826">
            <a:off x="2494640" y="3082694"/>
            <a:ext cx="3920883" cy="872255"/>
          </a:xfrm>
          <a:prstGeom prst="ellipse">
            <a:avLst/>
          </a:prstGeom>
          <a:solidFill>
            <a:srgbClr val="0000FF"/>
          </a:solidFill>
          <a:ln>
            <a:solidFill>
              <a:srgbClr val="FFFF00"/>
            </a:solidFill>
          </a:ln>
        </p:spPr>
        <p:style>
          <a:lnRef idx="3">
            <a:schemeClr val="lt1"/>
          </a:lnRef>
          <a:fillRef idx="1">
            <a:schemeClr val="dk1"/>
          </a:fillRef>
          <a:effectRef idx="1">
            <a:schemeClr val="dk1"/>
          </a:effectRef>
          <a:fontRef idx="minor">
            <a:schemeClr val="lt1"/>
          </a:fontRef>
        </p:style>
        <p:txBody>
          <a:bodyPr rtlCol="1" anchor="ctr"/>
          <a:lstStyle/>
          <a:p>
            <a:pPr algn="ctr"/>
            <a:r>
              <a:rPr lang="en-US" sz="2400" dirty="0" smtClean="0"/>
              <a:t>use multiple views</a:t>
            </a:r>
          </a:p>
        </p:txBody>
      </p:sp>
    </p:spTree>
    <p:extLst>
      <p:ext uri="{BB962C8B-B14F-4D97-AF65-F5344CB8AC3E}">
        <p14:creationId xmlns:p14="http://schemas.microsoft.com/office/powerpoint/2010/main" val="280231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0"/>
                            </p:stCondLst>
                            <p:childTnLst>
                              <p:par>
                                <p:cTn id="22" presetID="1" presetClass="mediacall" presetSubtype="0" fill="hold" nodeType="afterEffect">
                                  <p:stCondLst>
                                    <p:cond delay="0"/>
                                  </p:stCondLst>
                                  <p:childTnLst>
                                    <p:cmd type="call" cmd="playFrom(0.0)">
                                      <p:cBhvr>
                                        <p:cTn id="23" dur="3600" fill="hold"/>
                                        <p:tgtEl>
                                          <p:spTgt spid="14"/>
                                        </p:tgtEl>
                                      </p:cBhvr>
                                    </p:cmd>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14"/>
                </p:tgtEl>
              </p:cMediaNode>
            </p:video>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4"/>
                                        </p:tgtEl>
                                      </p:cBhvr>
                                    </p:cmd>
                                  </p:childTnLst>
                                </p:cTn>
                              </p:par>
                            </p:childTnLst>
                          </p:cTn>
                        </p:par>
                      </p:childTnLst>
                    </p:cTn>
                  </p:par>
                </p:childTnLst>
              </p:cTn>
              <p:nextCondLst>
                <p:cond evt="onClick" delay="0">
                  <p:tgtEl>
                    <p:spTgt spid="14"/>
                  </p:tgtEl>
                </p:cond>
              </p:nextCondLst>
            </p:seq>
          </p:childTnLst>
        </p:cTn>
      </p:par>
    </p:tnLst>
    <p:bldLst>
      <p:bldP spid="6" grpId="0"/>
      <p:bldP spid="8" grpId="0" animBg="1"/>
      <p:bldP spid="10" grpId="0"/>
      <p:bldP spid="11" grpId="0" animBg="1"/>
      <p:bldP spid="12" grpId="0"/>
      <p:bldP spid="13"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525F94D-0F02-4C14-BD3E-4DC4135903DA}" type="slidenum">
              <a:rPr lang="he-IL" smtClean="0">
                <a:solidFill>
                  <a:srgbClr val="7F7F7F"/>
                </a:solidFill>
                <a:latin typeface="Corbel" pitchFamily="34" charset="0"/>
              </a:rPr>
              <a:pPr eaLnBrk="1" hangingPunct="1"/>
              <a:t>35</a:t>
            </a:fld>
            <a:endParaRPr lang="he-IL" smtClean="0">
              <a:solidFill>
                <a:srgbClr val="7F7F7F"/>
              </a:solidFill>
              <a:latin typeface="Corbel" pitchFamily="34" charset="0"/>
            </a:endParaRPr>
          </a:p>
          <a:p>
            <a:pPr eaLnBrk="1" hangingPunct="1"/>
            <a:endParaRPr lang="en-US" smtClean="0">
              <a:solidFill>
                <a:srgbClr val="7F7F7F"/>
              </a:solidFill>
              <a:latin typeface="Corbel" pitchFamily="34" charset="0"/>
            </a:endParaRPr>
          </a:p>
        </p:txBody>
      </p:sp>
      <p:sp>
        <p:nvSpPr>
          <p:cNvPr id="65" name="Freeform 64"/>
          <p:cNvSpPr/>
          <p:nvPr/>
        </p:nvSpPr>
        <p:spPr>
          <a:xfrm>
            <a:off x="4897438" y="2387600"/>
            <a:ext cx="4017962" cy="1346200"/>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rgbClr val="4BACC6">
              <a:lumMod val="60000"/>
              <a:lumOff val="40000"/>
            </a:srgbClr>
          </a:solidFill>
          <a:ln w="6350" cap="flat" cmpd="sng" algn="ctr">
            <a:solidFill>
              <a:sysClr val="windowText" lastClr="000000"/>
            </a:solidFill>
            <a:prstDash val="solid"/>
          </a:ln>
          <a:effectLst/>
        </p:spPr>
        <p:txBody>
          <a:bodyPr anchor="ctr"/>
          <a:lstStyle/>
          <a:p>
            <a:pPr algn="ctr" rtl="1" fontAlgn="auto">
              <a:spcBef>
                <a:spcPts val="0"/>
              </a:spcBef>
              <a:spcAft>
                <a:spcPts val="0"/>
              </a:spcAft>
              <a:defRPr/>
            </a:pPr>
            <a:endParaRPr lang="en-US" kern="0">
              <a:solidFill>
                <a:prstClr val="white"/>
              </a:solidFill>
              <a:latin typeface="Calibri"/>
              <a:cs typeface="Arial"/>
            </a:endParaRPr>
          </a:p>
        </p:txBody>
      </p:sp>
      <p:pic>
        <p:nvPicPr>
          <p:cNvPr id="90116" name="Picture 17" descr="C:\Users\amarina\AppData\Local\Microsoft\Windows\Temporary Internet Files\Content.IE5\0E4W78S0\MC90033192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6838" y="1735138"/>
            <a:ext cx="4318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10" descr="C:\Users\amarina\AppData\Local\Microsoft\Windows\Temporary Internet Files\Content.IE5\5F967DLN\MC90023359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1425" y="2838450"/>
            <a:ext cx="11699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10" descr="C:\Users\amarina\AppData\Local\Microsoft\Windows\Temporary Internet Files\Content.IE5\5F967DLN\MC90023359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7300" y="2852738"/>
            <a:ext cx="116998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Freeform 68"/>
          <p:cNvSpPr/>
          <p:nvPr/>
        </p:nvSpPr>
        <p:spPr>
          <a:xfrm>
            <a:off x="5392738" y="1862138"/>
            <a:ext cx="2489200" cy="1231900"/>
          </a:xfrm>
          <a:custGeom>
            <a:avLst/>
            <a:gdLst>
              <a:gd name="connsiteX0" fmla="*/ 1319841 w 1319841"/>
              <a:gd name="connsiteY0" fmla="*/ 948905 h 948905"/>
              <a:gd name="connsiteX1" fmla="*/ 940279 w 1319841"/>
              <a:gd name="connsiteY1" fmla="*/ 457200 h 948905"/>
              <a:gd name="connsiteX2" fmla="*/ 0 w 1319841"/>
              <a:gd name="connsiteY2" fmla="*/ 0 h 948905"/>
            </a:gdLst>
            <a:ahLst/>
            <a:cxnLst>
              <a:cxn ang="0">
                <a:pos x="connsiteX0" y="connsiteY0"/>
              </a:cxn>
              <a:cxn ang="0">
                <a:pos x="connsiteX1" y="connsiteY1"/>
              </a:cxn>
              <a:cxn ang="0">
                <a:pos x="connsiteX2" y="connsiteY2"/>
              </a:cxn>
            </a:cxnLst>
            <a:rect l="l" t="t" r="r" b="b"/>
            <a:pathLst>
              <a:path w="1319841" h="948905">
                <a:moveTo>
                  <a:pt x="1319841" y="948905"/>
                </a:moveTo>
                <a:lnTo>
                  <a:pt x="940279" y="457200"/>
                </a:lnTo>
                <a:lnTo>
                  <a:pt x="0" y="0"/>
                </a:lnTo>
              </a:path>
            </a:pathLst>
          </a:custGeom>
          <a:noFill/>
          <a:ln w="25400" cap="flat" cmpd="sng" algn="ctr">
            <a:solidFill>
              <a:srgbClr val="4F81BD">
                <a:shade val="50000"/>
              </a:srgbClr>
            </a:solidFill>
            <a:prstDash val="solid"/>
          </a:ln>
          <a:effectLst/>
        </p:spPr>
        <p:txBody>
          <a:bodyPr rtlCol="1" anchor="ctr"/>
          <a:lstStyle/>
          <a:p>
            <a:pPr algn="ctr" rtl="1" fontAlgn="auto">
              <a:spcBef>
                <a:spcPts val="0"/>
              </a:spcBef>
              <a:spcAft>
                <a:spcPts val="0"/>
              </a:spcAft>
              <a:defRPr/>
            </a:pPr>
            <a:endParaRPr lang="he-IL" kern="0">
              <a:solidFill>
                <a:prstClr val="white"/>
              </a:solidFill>
              <a:latin typeface="Calibri"/>
              <a:cs typeface="Arial"/>
            </a:endParaRPr>
          </a:p>
        </p:txBody>
      </p:sp>
      <p:sp>
        <p:nvSpPr>
          <p:cNvPr id="70" name="Freeform 69"/>
          <p:cNvSpPr/>
          <p:nvPr/>
        </p:nvSpPr>
        <p:spPr>
          <a:xfrm>
            <a:off x="5429250" y="1911350"/>
            <a:ext cx="1182688" cy="1201738"/>
          </a:xfrm>
          <a:custGeom>
            <a:avLst/>
            <a:gdLst>
              <a:gd name="connsiteX0" fmla="*/ 474453 w 474453"/>
              <a:gd name="connsiteY0" fmla="*/ 1017917 h 1017917"/>
              <a:gd name="connsiteX1" fmla="*/ 370936 w 474453"/>
              <a:gd name="connsiteY1" fmla="*/ 534837 h 1017917"/>
              <a:gd name="connsiteX2" fmla="*/ 0 w 474453"/>
              <a:gd name="connsiteY2" fmla="*/ 0 h 1017917"/>
            </a:gdLst>
            <a:ahLst/>
            <a:cxnLst>
              <a:cxn ang="0">
                <a:pos x="connsiteX0" y="connsiteY0"/>
              </a:cxn>
              <a:cxn ang="0">
                <a:pos x="connsiteX1" y="connsiteY1"/>
              </a:cxn>
              <a:cxn ang="0">
                <a:pos x="connsiteX2" y="connsiteY2"/>
              </a:cxn>
            </a:cxnLst>
            <a:rect l="l" t="t" r="r" b="b"/>
            <a:pathLst>
              <a:path w="474453" h="1017917">
                <a:moveTo>
                  <a:pt x="474453" y="1017917"/>
                </a:moveTo>
                <a:lnTo>
                  <a:pt x="370936" y="534837"/>
                </a:lnTo>
                <a:lnTo>
                  <a:pt x="0" y="0"/>
                </a:lnTo>
              </a:path>
            </a:pathLst>
          </a:custGeom>
          <a:noFill/>
          <a:ln w="25400" cap="flat" cmpd="sng" algn="ctr">
            <a:solidFill>
              <a:srgbClr val="4F81BD">
                <a:shade val="50000"/>
              </a:srgbClr>
            </a:solidFill>
            <a:prstDash val="solid"/>
          </a:ln>
          <a:effectLst/>
        </p:spPr>
        <p:txBody>
          <a:bodyPr rtlCol="1" anchor="ctr"/>
          <a:lstStyle/>
          <a:p>
            <a:pPr algn="ctr" rtl="1" fontAlgn="auto">
              <a:spcBef>
                <a:spcPts val="0"/>
              </a:spcBef>
              <a:spcAft>
                <a:spcPts val="0"/>
              </a:spcAft>
              <a:defRPr/>
            </a:pPr>
            <a:endParaRPr lang="he-IL" kern="0">
              <a:solidFill>
                <a:prstClr val="white"/>
              </a:solidFill>
              <a:latin typeface="Calibri"/>
              <a:cs typeface="Arial"/>
            </a:endParaRPr>
          </a:p>
        </p:txBody>
      </p:sp>
      <p:pic>
        <p:nvPicPr>
          <p:cNvPr id="90121" name="Picture 10" descr="C:\Users\amarina\AppData\Local\Microsoft\Windows\Temporary Internet Files\Content.IE5\5F967DLN\MC90023359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92120">
            <a:off x="5264151" y="2619375"/>
            <a:ext cx="9588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p:cNvSpPr/>
          <p:nvPr/>
        </p:nvSpPr>
        <p:spPr>
          <a:xfrm>
            <a:off x="4897438" y="1447800"/>
            <a:ext cx="4017962"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srgbClr val="FFFFFF"/>
              </a:solidFill>
            </a:endParaRPr>
          </a:p>
        </p:txBody>
      </p:sp>
      <p:sp>
        <p:nvSpPr>
          <p:cNvPr id="73" name="Freeform 72"/>
          <p:cNvSpPr/>
          <p:nvPr/>
        </p:nvSpPr>
        <p:spPr>
          <a:xfrm>
            <a:off x="304800" y="3206750"/>
            <a:ext cx="3886200" cy="1212850"/>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rgbClr val="4BACC6">
              <a:lumMod val="60000"/>
              <a:lumOff val="40000"/>
            </a:srgbClr>
          </a:solidFill>
          <a:ln w="6350" cap="flat" cmpd="sng" algn="ctr">
            <a:solidFill>
              <a:sysClr val="windowText" lastClr="000000"/>
            </a:solidFill>
            <a:prstDash val="solid"/>
          </a:ln>
          <a:effectLst/>
        </p:spPr>
        <p:txBody>
          <a:bodyPr anchor="ctr"/>
          <a:lstStyle/>
          <a:p>
            <a:pPr algn="ctr" rtl="1" fontAlgn="auto">
              <a:spcBef>
                <a:spcPts val="0"/>
              </a:spcBef>
              <a:spcAft>
                <a:spcPts val="0"/>
              </a:spcAft>
              <a:defRPr/>
            </a:pPr>
            <a:endParaRPr lang="en-US" kern="0">
              <a:solidFill>
                <a:prstClr val="white"/>
              </a:solidFill>
              <a:latin typeface="Calibri"/>
              <a:cs typeface="Arial"/>
            </a:endParaRPr>
          </a:p>
        </p:txBody>
      </p:sp>
      <p:pic>
        <p:nvPicPr>
          <p:cNvPr id="90124" name="Picture 5" descr="C:\Users\amarina\AppData\Local\Microsoft\Windows\Temporary Internet Files\Content.IE5\HPOG88VZ\MC90015119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6200" y="2430463"/>
            <a:ext cx="14970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5" name="Picture 10" descr="C:\Users\amarina\AppData\Local\Microsoft\Windows\Temporary Internet Files\Content.IE5\5F967DLN\MC90023359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138" y="3595688"/>
            <a:ext cx="11334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6" name="Picture 5" descr="C:\Users\amarina\AppData\Local\Microsoft\Windows\Temporary Internet Files\Content.IE5\HPOG88VZ\MC90015119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5588" y="2501900"/>
            <a:ext cx="13922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Freeform 76"/>
          <p:cNvSpPr/>
          <p:nvPr/>
        </p:nvSpPr>
        <p:spPr>
          <a:xfrm>
            <a:off x="1016000" y="2816225"/>
            <a:ext cx="2144713" cy="981075"/>
          </a:xfrm>
          <a:custGeom>
            <a:avLst/>
            <a:gdLst>
              <a:gd name="connsiteX0" fmla="*/ 1552754 w 1552754"/>
              <a:gd name="connsiteY0" fmla="*/ 0 h 931653"/>
              <a:gd name="connsiteX1" fmla="*/ 500332 w 1552754"/>
              <a:gd name="connsiteY1" fmla="*/ 439947 h 931653"/>
              <a:gd name="connsiteX2" fmla="*/ 0 w 1552754"/>
              <a:gd name="connsiteY2" fmla="*/ 931653 h 931653"/>
            </a:gdLst>
            <a:ahLst/>
            <a:cxnLst>
              <a:cxn ang="0">
                <a:pos x="connsiteX0" y="connsiteY0"/>
              </a:cxn>
              <a:cxn ang="0">
                <a:pos x="connsiteX1" y="connsiteY1"/>
              </a:cxn>
              <a:cxn ang="0">
                <a:pos x="connsiteX2" y="connsiteY2"/>
              </a:cxn>
            </a:cxnLst>
            <a:rect l="l" t="t" r="r" b="b"/>
            <a:pathLst>
              <a:path w="1552754" h="931653">
                <a:moveTo>
                  <a:pt x="1552754" y="0"/>
                </a:moveTo>
                <a:lnTo>
                  <a:pt x="500332" y="439947"/>
                </a:lnTo>
                <a:lnTo>
                  <a:pt x="0" y="931653"/>
                </a:lnTo>
              </a:path>
            </a:pathLst>
          </a:custGeom>
          <a:noFill/>
          <a:ln w="25400" cap="flat" cmpd="sng" algn="ctr">
            <a:solidFill>
              <a:srgbClr val="4F81BD">
                <a:shade val="50000"/>
              </a:srgbClr>
            </a:solidFill>
            <a:prstDash val="solid"/>
          </a:ln>
          <a:effectLst/>
        </p:spPr>
        <p:txBody>
          <a:bodyPr rtlCol="1" anchor="ctr"/>
          <a:lstStyle/>
          <a:p>
            <a:pPr algn="ctr" rtl="1" fontAlgn="auto">
              <a:spcBef>
                <a:spcPts val="0"/>
              </a:spcBef>
              <a:spcAft>
                <a:spcPts val="0"/>
              </a:spcAft>
              <a:defRPr/>
            </a:pPr>
            <a:endParaRPr lang="he-IL" kern="0">
              <a:solidFill>
                <a:prstClr val="white"/>
              </a:solidFill>
              <a:latin typeface="Calibri"/>
              <a:cs typeface="Arial"/>
            </a:endParaRPr>
          </a:p>
        </p:txBody>
      </p:sp>
      <p:sp>
        <p:nvSpPr>
          <p:cNvPr id="78" name="Freeform 77"/>
          <p:cNvSpPr/>
          <p:nvPr/>
        </p:nvSpPr>
        <p:spPr>
          <a:xfrm>
            <a:off x="1016000" y="2779713"/>
            <a:ext cx="714375" cy="1008062"/>
          </a:xfrm>
          <a:custGeom>
            <a:avLst/>
            <a:gdLst>
              <a:gd name="connsiteX0" fmla="*/ 517584 w 517584"/>
              <a:gd name="connsiteY0" fmla="*/ 0 h 957532"/>
              <a:gd name="connsiteX1" fmla="*/ 120769 w 517584"/>
              <a:gd name="connsiteY1" fmla="*/ 491706 h 957532"/>
              <a:gd name="connsiteX2" fmla="*/ 0 w 517584"/>
              <a:gd name="connsiteY2" fmla="*/ 957532 h 957532"/>
            </a:gdLst>
            <a:ahLst/>
            <a:cxnLst>
              <a:cxn ang="0">
                <a:pos x="connsiteX0" y="connsiteY0"/>
              </a:cxn>
              <a:cxn ang="0">
                <a:pos x="connsiteX1" y="connsiteY1"/>
              </a:cxn>
              <a:cxn ang="0">
                <a:pos x="connsiteX2" y="connsiteY2"/>
              </a:cxn>
            </a:cxnLst>
            <a:rect l="l" t="t" r="r" b="b"/>
            <a:pathLst>
              <a:path w="517584" h="957532">
                <a:moveTo>
                  <a:pt x="517584" y="0"/>
                </a:moveTo>
                <a:lnTo>
                  <a:pt x="120769" y="491706"/>
                </a:lnTo>
                <a:lnTo>
                  <a:pt x="0" y="957532"/>
                </a:lnTo>
              </a:path>
            </a:pathLst>
          </a:custGeom>
          <a:noFill/>
          <a:ln w="25400" cap="flat" cmpd="sng" algn="ctr">
            <a:solidFill>
              <a:srgbClr val="4F81BD">
                <a:shade val="50000"/>
              </a:srgbClr>
            </a:solidFill>
            <a:prstDash val="solid"/>
          </a:ln>
          <a:effectLst/>
        </p:spPr>
        <p:txBody>
          <a:bodyPr rtlCol="1" anchor="ctr"/>
          <a:lstStyle/>
          <a:p>
            <a:pPr algn="ctr" rtl="1" fontAlgn="auto">
              <a:spcBef>
                <a:spcPts val="0"/>
              </a:spcBef>
              <a:spcAft>
                <a:spcPts val="0"/>
              </a:spcAft>
              <a:defRPr/>
            </a:pPr>
            <a:endParaRPr lang="he-IL" kern="0">
              <a:solidFill>
                <a:prstClr val="white"/>
              </a:solidFill>
              <a:latin typeface="Calibri"/>
              <a:cs typeface="Arial"/>
            </a:endParaRPr>
          </a:p>
        </p:txBody>
      </p:sp>
      <p:pic>
        <p:nvPicPr>
          <p:cNvPr id="90129" name="Picture 5" descr="C:\Users\amarina\AppData\Local\Microsoft\Windows\Temporary Internet Files\Content.IE5\HPOG88VZ\MC90015119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083297">
            <a:off x="330200" y="2451100"/>
            <a:ext cx="1141413"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81"/>
          <p:cNvSpPr/>
          <p:nvPr/>
        </p:nvSpPr>
        <p:spPr>
          <a:xfrm>
            <a:off x="304800" y="2312988"/>
            <a:ext cx="3886200" cy="21161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srgbClr val="FFFFFF"/>
              </a:solidFill>
            </a:endParaRPr>
          </a:p>
        </p:txBody>
      </p:sp>
      <p:sp>
        <p:nvSpPr>
          <p:cNvPr id="48" name="Freeform 47"/>
          <p:cNvSpPr/>
          <p:nvPr/>
        </p:nvSpPr>
        <p:spPr>
          <a:xfrm>
            <a:off x="4572000" y="5148263"/>
            <a:ext cx="3987800" cy="1328737"/>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rgbClr val="4BACC6">
              <a:lumMod val="60000"/>
              <a:lumOff val="40000"/>
            </a:srgbClr>
          </a:solidFill>
          <a:ln w="6350" cap="flat" cmpd="sng" algn="ctr">
            <a:solidFill>
              <a:sysClr val="windowText" lastClr="000000"/>
            </a:solidFill>
            <a:prstDash val="solid"/>
          </a:ln>
          <a:effectLst/>
        </p:spPr>
        <p:txBody>
          <a:bodyPr anchor="ctr"/>
          <a:lstStyle/>
          <a:p>
            <a:pPr algn="ctr" rtl="1" fontAlgn="auto">
              <a:spcBef>
                <a:spcPts val="0"/>
              </a:spcBef>
              <a:spcAft>
                <a:spcPts val="0"/>
              </a:spcAft>
              <a:defRPr/>
            </a:pPr>
            <a:endParaRPr lang="en-US" kern="0">
              <a:solidFill>
                <a:prstClr val="white"/>
              </a:solidFill>
              <a:latin typeface="Calibri"/>
              <a:cs typeface="Arial"/>
            </a:endParaRPr>
          </a:p>
        </p:txBody>
      </p:sp>
      <p:grpSp>
        <p:nvGrpSpPr>
          <p:cNvPr id="90132" name="Group 48"/>
          <p:cNvGrpSpPr>
            <a:grpSpLocks/>
          </p:cNvGrpSpPr>
          <p:nvPr/>
        </p:nvGrpSpPr>
        <p:grpSpPr bwMode="auto">
          <a:xfrm>
            <a:off x="5119688" y="4918075"/>
            <a:ext cx="3117850" cy="1497013"/>
            <a:chOff x="3964693" y="2924944"/>
            <a:chExt cx="4973151" cy="3455417"/>
          </a:xfrm>
        </p:grpSpPr>
        <p:pic>
          <p:nvPicPr>
            <p:cNvPr id="90139" name="Picture 2" descr="C:\Users\amarina\AppData\Local\Microsoft\Windows\Temporary Internet Files\Content.IE5\BQ0M3EZV\MC90033467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033930" y="5256454"/>
              <a:ext cx="4903914" cy="11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40" name="Group 52"/>
            <p:cNvGrpSpPr>
              <a:grpSpLocks/>
            </p:cNvGrpSpPr>
            <p:nvPr/>
          </p:nvGrpSpPr>
          <p:grpSpPr bwMode="auto">
            <a:xfrm rot="916775">
              <a:off x="3964693" y="2994455"/>
              <a:ext cx="1224136" cy="2960158"/>
              <a:chOff x="3697405" y="1978421"/>
              <a:chExt cx="1808571" cy="3939024"/>
            </a:xfrm>
          </p:grpSpPr>
          <p:grpSp>
            <p:nvGrpSpPr>
              <p:cNvPr id="90147" name="Group 59"/>
              <p:cNvGrpSpPr>
                <a:grpSpLocks/>
              </p:cNvGrpSpPr>
              <p:nvPr/>
            </p:nvGrpSpPr>
            <p:grpSpPr bwMode="auto">
              <a:xfrm rot="5400000">
                <a:off x="4141247" y="5264696"/>
                <a:ext cx="758957" cy="546542"/>
                <a:chOff x="2529168" y="5235393"/>
                <a:chExt cx="908807" cy="862260"/>
              </a:xfrm>
            </p:grpSpPr>
            <p:sp>
              <p:nvSpPr>
                <p:cNvPr id="63" name="Rectangle 62"/>
                <p:cNvSpPr/>
                <p:nvPr/>
              </p:nvSpPr>
              <p:spPr bwMode="auto">
                <a:xfrm rot="5400000">
                  <a:off x="2545005" y="5270086"/>
                  <a:ext cx="861713" cy="881642"/>
                </a:xfrm>
                <a:prstGeom prst="rect">
                  <a:avLst/>
                </a:prstGeom>
                <a:solidFill>
                  <a:sysClr val="window" lastClr="FFFFFF">
                    <a:lumMod val="85000"/>
                  </a:sysClr>
                </a:solidFill>
                <a:ln w="19050" cap="flat" cmpd="sng" algn="ctr">
                  <a:solidFill>
                    <a:sysClr val="windowText" lastClr="000000"/>
                  </a:solidFill>
                  <a:prstDash val="solid"/>
                </a:ln>
                <a:effectLst/>
              </p:spPr>
              <p:txBody>
                <a:bodyPr rtlCol="1" anchor="ctr"/>
                <a:lstStyle/>
                <a:p>
                  <a:pPr algn="ctr" rtl="1" fontAlgn="auto">
                    <a:spcBef>
                      <a:spcPts val="0"/>
                    </a:spcBef>
                    <a:spcAft>
                      <a:spcPts val="0"/>
                    </a:spcAft>
                    <a:defRPr/>
                  </a:pPr>
                  <a:endParaRPr lang="he-IL" kern="0">
                    <a:solidFill>
                      <a:prstClr val="white"/>
                    </a:solidFill>
                    <a:latin typeface="Calibri"/>
                    <a:cs typeface="Arial"/>
                  </a:endParaRPr>
                </a:p>
              </p:txBody>
            </p:sp>
            <p:sp>
              <p:nvSpPr>
                <p:cNvPr id="64" name="Oval 63"/>
                <p:cNvSpPr/>
                <p:nvPr/>
              </p:nvSpPr>
              <p:spPr bwMode="auto">
                <a:xfrm rot="5581422">
                  <a:off x="2465127" y="5648885"/>
                  <a:ext cx="153456" cy="70064"/>
                </a:xfrm>
                <a:prstGeom prst="ellipse">
                  <a:avLst/>
                </a:prstGeom>
                <a:solidFill>
                  <a:sysClr val="window" lastClr="FFFFFF"/>
                </a:solidFill>
                <a:ln w="25400" cap="flat" cmpd="sng" algn="ctr">
                  <a:solidFill>
                    <a:srgbClr val="4F81BD">
                      <a:shade val="50000"/>
                    </a:srgbClr>
                  </a:solidFill>
                  <a:prstDash val="solid"/>
                </a:ln>
                <a:effectLst/>
              </p:spPr>
              <p:txBody>
                <a:bodyPr rtlCol="1" anchor="ctr"/>
                <a:lstStyle/>
                <a:p>
                  <a:pPr algn="ctr" rtl="1" fontAlgn="auto">
                    <a:spcBef>
                      <a:spcPts val="0"/>
                    </a:spcBef>
                    <a:spcAft>
                      <a:spcPts val="0"/>
                    </a:spcAft>
                    <a:defRPr/>
                  </a:pPr>
                  <a:endParaRPr lang="he-IL" kern="0">
                    <a:solidFill>
                      <a:prstClr val="white"/>
                    </a:solidFill>
                    <a:latin typeface="Calibri"/>
                    <a:cs typeface="Arial"/>
                  </a:endParaRPr>
                </a:p>
              </p:txBody>
            </p:sp>
          </p:grpSp>
          <p:cxnSp>
            <p:nvCxnSpPr>
              <p:cNvPr id="90148" name="Straight Connector 60"/>
              <p:cNvCxnSpPr>
                <a:cxnSpLocks noChangeShapeType="1"/>
                <a:stCxn id="64" idx="7"/>
              </p:cNvCxnSpPr>
              <p:nvPr/>
            </p:nvCxnSpPr>
            <p:spPr bwMode="auto">
              <a:xfrm flipV="1">
                <a:off x="4500664" y="1978421"/>
                <a:ext cx="1005312" cy="3226322"/>
              </a:xfrm>
              <a:prstGeom prst="line">
                <a:avLst/>
              </a:prstGeom>
              <a:noFill/>
              <a:ln w="9525" algn="ctr">
                <a:solidFill>
                  <a:srgbClr val="7F7F7F"/>
                </a:solidFill>
                <a:round/>
                <a:headEnd/>
                <a:tailEnd/>
              </a:ln>
              <a:extLst>
                <a:ext uri="{909E8E84-426E-40DD-AFC4-6F175D3DCCD1}">
                  <a14:hiddenFill xmlns:a14="http://schemas.microsoft.com/office/drawing/2010/main">
                    <a:noFill/>
                  </a14:hiddenFill>
                </a:ext>
              </a:extLst>
            </p:spPr>
          </p:cxnSp>
          <p:cxnSp>
            <p:nvCxnSpPr>
              <p:cNvPr id="90149" name="Straight Connector 61"/>
              <p:cNvCxnSpPr>
                <a:cxnSpLocks noChangeShapeType="1"/>
                <a:stCxn id="64" idx="4"/>
              </p:cNvCxnSpPr>
              <p:nvPr/>
            </p:nvCxnSpPr>
            <p:spPr bwMode="auto">
              <a:xfrm flipH="1" flipV="1">
                <a:off x="3697405" y="1978421"/>
                <a:ext cx="840204" cy="3180107"/>
              </a:xfrm>
              <a:prstGeom prst="line">
                <a:avLst/>
              </a:prstGeom>
              <a:noFill/>
              <a:ln w="9525" algn="ctr">
                <a:solidFill>
                  <a:srgbClr val="7F7F7F"/>
                </a:solidFill>
                <a:round/>
                <a:headEnd/>
                <a:tailEnd/>
              </a:ln>
              <a:extLst>
                <a:ext uri="{909E8E84-426E-40DD-AFC4-6F175D3DCCD1}">
                  <a14:hiddenFill xmlns:a14="http://schemas.microsoft.com/office/drawing/2010/main">
                    <a:noFill/>
                  </a14:hiddenFill>
                </a:ext>
              </a:extLst>
            </p:spPr>
          </p:cxnSp>
        </p:grpSp>
        <p:grpSp>
          <p:nvGrpSpPr>
            <p:cNvPr id="90141" name="Group 53"/>
            <p:cNvGrpSpPr>
              <a:grpSpLocks/>
            </p:cNvGrpSpPr>
            <p:nvPr/>
          </p:nvGrpSpPr>
          <p:grpSpPr bwMode="auto">
            <a:xfrm rot="-1162594">
              <a:off x="7349085" y="2924944"/>
              <a:ext cx="1152127" cy="3021841"/>
              <a:chOff x="3739032" y="1896340"/>
              <a:chExt cx="1702183" cy="4021105"/>
            </a:xfrm>
          </p:grpSpPr>
          <p:grpSp>
            <p:nvGrpSpPr>
              <p:cNvPr id="90142" name="Group 54"/>
              <p:cNvGrpSpPr>
                <a:grpSpLocks/>
              </p:cNvGrpSpPr>
              <p:nvPr/>
            </p:nvGrpSpPr>
            <p:grpSpPr bwMode="auto">
              <a:xfrm rot="5400000">
                <a:off x="4141247" y="5264696"/>
                <a:ext cx="758957" cy="546542"/>
                <a:chOff x="2529168" y="5235393"/>
                <a:chExt cx="908807" cy="862260"/>
              </a:xfrm>
            </p:grpSpPr>
            <p:sp>
              <p:nvSpPr>
                <p:cNvPr id="58" name="Rectangle 57"/>
                <p:cNvSpPr/>
                <p:nvPr/>
              </p:nvSpPr>
              <p:spPr bwMode="auto">
                <a:xfrm rot="5400000">
                  <a:off x="2545527" y="5242433"/>
                  <a:ext cx="861717" cy="887482"/>
                </a:xfrm>
                <a:prstGeom prst="rect">
                  <a:avLst/>
                </a:prstGeom>
                <a:solidFill>
                  <a:sysClr val="window" lastClr="FFFFFF">
                    <a:lumMod val="85000"/>
                  </a:sysClr>
                </a:solidFill>
                <a:ln w="19050" cap="flat" cmpd="sng" algn="ctr">
                  <a:solidFill>
                    <a:sysClr val="windowText" lastClr="000000"/>
                  </a:solidFill>
                  <a:prstDash val="solid"/>
                </a:ln>
                <a:effectLst/>
              </p:spPr>
              <p:txBody>
                <a:bodyPr rtlCol="1" anchor="ctr"/>
                <a:lstStyle/>
                <a:p>
                  <a:pPr algn="ctr" rtl="1" fontAlgn="auto">
                    <a:spcBef>
                      <a:spcPts val="0"/>
                    </a:spcBef>
                    <a:spcAft>
                      <a:spcPts val="0"/>
                    </a:spcAft>
                    <a:defRPr/>
                  </a:pPr>
                  <a:endParaRPr lang="he-IL" kern="0">
                    <a:solidFill>
                      <a:prstClr val="white"/>
                    </a:solidFill>
                    <a:latin typeface="Calibri"/>
                    <a:cs typeface="Arial"/>
                  </a:endParaRPr>
                </a:p>
              </p:txBody>
            </p:sp>
            <p:sp>
              <p:nvSpPr>
                <p:cNvPr id="59" name="Oval 58"/>
                <p:cNvSpPr/>
                <p:nvPr/>
              </p:nvSpPr>
              <p:spPr bwMode="auto">
                <a:xfrm rot="5581422">
                  <a:off x="2462403" y="5627076"/>
                  <a:ext cx="153456" cy="70064"/>
                </a:xfrm>
                <a:prstGeom prst="ellipse">
                  <a:avLst/>
                </a:prstGeom>
                <a:solidFill>
                  <a:sysClr val="window" lastClr="FFFFFF"/>
                </a:solidFill>
                <a:ln w="25400" cap="flat" cmpd="sng" algn="ctr">
                  <a:solidFill>
                    <a:srgbClr val="4F81BD">
                      <a:shade val="50000"/>
                    </a:srgbClr>
                  </a:solidFill>
                  <a:prstDash val="solid"/>
                </a:ln>
                <a:effectLst/>
              </p:spPr>
              <p:txBody>
                <a:bodyPr rtlCol="1" anchor="ctr"/>
                <a:lstStyle/>
                <a:p>
                  <a:pPr algn="ctr" rtl="1" fontAlgn="auto">
                    <a:spcBef>
                      <a:spcPts val="0"/>
                    </a:spcBef>
                    <a:spcAft>
                      <a:spcPts val="0"/>
                    </a:spcAft>
                    <a:defRPr/>
                  </a:pPr>
                  <a:endParaRPr lang="he-IL" kern="0">
                    <a:solidFill>
                      <a:prstClr val="white"/>
                    </a:solidFill>
                    <a:latin typeface="Calibri"/>
                    <a:cs typeface="Arial"/>
                  </a:endParaRPr>
                </a:p>
              </p:txBody>
            </p:sp>
          </p:grpSp>
          <p:cxnSp>
            <p:nvCxnSpPr>
              <p:cNvPr id="90143" name="Straight Connector 55"/>
              <p:cNvCxnSpPr>
                <a:cxnSpLocks noChangeShapeType="1"/>
                <a:stCxn id="59" idx="0"/>
              </p:cNvCxnSpPr>
              <p:nvPr/>
            </p:nvCxnSpPr>
            <p:spPr bwMode="auto">
              <a:xfrm flipV="1">
                <a:off x="4534323" y="1896340"/>
                <a:ext cx="906892" cy="3318236"/>
              </a:xfrm>
              <a:prstGeom prst="line">
                <a:avLst/>
              </a:prstGeom>
              <a:noFill/>
              <a:ln w="9525" algn="ctr">
                <a:solidFill>
                  <a:srgbClr val="7F7F7F"/>
                </a:solidFill>
                <a:round/>
                <a:headEnd/>
                <a:tailEnd/>
              </a:ln>
              <a:extLst>
                <a:ext uri="{909E8E84-426E-40DD-AFC4-6F175D3DCCD1}">
                  <a14:hiddenFill xmlns:a14="http://schemas.microsoft.com/office/drawing/2010/main">
                    <a:noFill/>
                  </a14:hiddenFill>
                </a:ext>
              </a:extLst>
            </p:spPr>
          </p:cxnSp>
          <p:cxnSp>
            <p:nvCxnSpPr>
              <p:cNvPr id="90144" name="Straight Connector 56"/>
              <p:cNvCxnSpPr>
                <a:cxnSpLocks noChangeShapeType="1"/>
                <a:stCxn id="59" idx="7"/>
              </p:cNvCxnSpPr>
              <p:nvPr/>
            </p:nvCxnSpPr>
            <p:spPr bwMode="auto">
              <a:xfrm flipH="1" flipV="1">
                <a:off x="3739032" y="1896340"/>
                <a:ext cx="761633" cy="3308403"/>
              </a:xfrm>
              <a:prstGeom prst="line">
                <a:avLst/>
              </a:prstGeom>
              <a:noFill/>
              <a:ln w="9525" algn="ctr">
                <a:solidFill>
                  <a:srgbClr val="7F7F7F"/>
                </a:solidFill>
                <a:round/>
                <a:headEnd/>
                <a:tailEnd/>
              </a:ln>
              <a:extLst>
                <a:ext uri="{909E8E84-426E-40DD-AFC4-6F175D3DCCD1}">
                  <a14:hiddenFill xmlns:a14="http://schemas.microsoft.com/office/drawing/2010/main">
                    <a:noFill/>
                  </a14:hiddenFill>
                </a:ext>
              </a:extLst>
            </p:spPr>
          </p:cxnSp>
        </p:grpSp>
      </p:grpSp>
      <p:pic>
        <p:nvPicPr>
          <p:cNvPr id="90133" name="Picture 36" descr="C:\Users\amarina\AppData\Local\Microsoft\Windows\Temporary Internet Files\Content.IE5\0E4W78S0\MC900286889[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9638" y="4418013"/>
            <a:ext cx="12588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ctangle 82"/>
          <p:cNvSpPr/>
          <p:nvPr/>
        </p:nvSpPr>
        <p:spPr>
          <a:xfrm>
            <a:off x="4572000" y="4114800"/>
            <a:ext cx="3987800" cy="23479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srgbClr val="FFFFFF"/>
              </a:solidFill>
            </a:endParaRPr>
          </a:p>
        </p:txBody>
      </p:sp>
      <p:sp>
        <p:nvSpPr>
          <p:cNvPr id="90135" name="TextBox 38"/>
          <p:cNvSpPr txBox="1">
            <a:spLocks noChangeArrowheads="1"/>
          </p:cNvSpPr>
          <p:nvPr/>
        </p:nvSpPr>
        <p:spPr bwMode="auto">
          <a:xfrm>
            <a:off x="736600" y="5486400"/>
            <a:ext cx="368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smtClean="0">
                <a:solidFill>
                  <a:srgbClr val="000000"/>
                </a:solidFill>
              </a:rPr>
              <a:t>Vi   tual periscope</a:t>
            </a:r>
          </a:p>
        </p:txBody>
      </p:sp>
      <p:pic>
        <p:nvPicPr>
          <p:cNvPr id="90136" name="Picture 4" descr="C:\Users\amarina\AppData\Local\Microsoft\Windows\Temporary Internet Files\Content.IE5\OHXVHIGN\MC900339734[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243013" y="5507038"/>
            <a:ext cx="3397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7" name="Title 1"/>
          <p:cNvSpPr>
            <a:spLocks noGrp="1"/>
          </p:cNvSpPr>
          <p:nvPr>
            <p:ph type="title"/>
          </p:nvPr>
        </p:nvSpPr>
        <p:spPr/>
        <p:txBody>
          <a:bodyPr/>
          <a:lstStyle/>
          <a:p>
            <a:pPr rtl="0"/>
            <a:r>
              <a:rPr lang="en-US" smtClean="0"/>
              <a:t>Multi- View Motivation</a:t>
            </a:r>
            <a:endParaRPr lang="he-IL" smtClean="0"/>
          </a:p>
        </p:txBody>
      </p:sp>
      <p:sp>
        <p:nvSpPr>
          <p:cNvPr id="90138" name="Rectangle 4"/>
          <p:cNvSpPr>
            <a:spLocks noChangeArrowheads="1"/>
          </p:cNvSpPr>
          <p:nvPr/>
        </p:nvSpPr>
        <p:spPr bwMode="auto">
          <a:xfrm>
            <a:off x="1752600" y="5159375"/>
            <a:ext cx="155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smtClean="0">
                <a:solidFill>
                  <a:srgbClr val="000000"/>
                </a:solidFill>
              </a:rPr>
              <a:t>multi-view</a:t>
            </a:r>
            <a:endParaRPr lang="he-IL" sz="2400" smtClean="0">
              <a:solidFill>
                <a:srgbClr val="000000"/>
              </a:solidFill>
            </a:endParaRPr>
          </a:p>
        </p:txBody>
      </p:sp>
    </p:spTree>
    <p:extLst>
      <p:ext uri="{BB962C8B-B14F-4D97-AF65-F5344CB8AC3E}">
        <p14:creationId xmlns:p14="http://schemas.microsoft.com/office/powerpoint/2010/main" val="13528875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0" y="3743324"/>
            <a:ext cx="9144000" cy="312420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9DD5D5BB-61F6-4733-BC79-7FD96CE4273D}" type="slidenum">
              <a:rPr lang="en-US" smtClean="0"/>
              <a:pPr/>
              <a:t>36</a:t>
            </a:fld>
            <a:endParaRPr lang="en-US"/>
          </a:p>
        </p:txBody>
      </p:sp>
      <p:sp>
        <p:nvSpPr>
          <p:cNvPr id="17" name="Freeform 16"/>
          <p:cNvSpPr/>
          <p:nvPr/>
        </p:nvSpPr>
        <p:spPr bwMode="auto">
          <a:xfrm rot="8920935">
            <a:off x="2989148" y="5496806"/>
            <a:ext cx="70054" cy="264951"/>
          </a:xfrm>
          <a:custGeom>
            <a:avLst/>
            <a:gdLst>
              <a:gd name="connsiteX0" fmla="*/ 421341 w 421341"/>
              <a:gd name="connsiteY0" fmla="*/ 26894 h 340659"/>
              <a:gd name="connsiteX1" fmla="*/ 242047 w 421341"/>
              <a:gd name="connsiteY1" fmla="*/ 26894 h 340659"/>
              <a:gd name="connsiteX2" fmla="*/ 206188 w 421341"/>
              <a:gd name="connsiteY2" fmla="*/ 188259 h 340659"/>
              <a:gd name="connsiteX3" fmla="*/ 71717 w 421341"/>
              <a:gd name="connsiteY3" fmla="*/ 259977 h 340659"/>
              <a:gd name="connsiteX4" fmla="*/ 0 w 421341"/>
              <a:gd name="connsiteY4" fmla="*/ 340659 h 34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341" h="340659">
                <a:moveTo>
                  <a:pt x="421341" y="26894"/>
                </a:moveTo>
                <a:cubicBezTo>
                  <a:pt x="349623" y="13447"/>
                  <a:pt x="277906" y="0"/>
                  <a:pt x="242047" y="26894"/>
                </a:cubicBezTo>
                <a:cubicBezTo>
                  <a:pt x="206188" y="53788"/>
                  <a:pt x="234576" y="149412"/>
                  <a:pt x="206188" y="188259"/>
                </a:cubicBezTo>
                <a:cubicBezTo>
                  <a:pt x="177800" y="227106"/>
                  <a:pt x="106082" y="234577"/>
                  <a:pt x="71717" y="259977"/>
                </a:cubicBezTo>
                <a:cubicBezTo>
                  <a:pt x="37352" y="285377"/>
                  <a:pt x="18676" y="313018"/>
                  <a:pt x="0" y="340659"/>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1" anchor="ctr"/>
          <a:lstStyle/>
          <a:p>
            <a:pPr algn="ctr" fontAlgn="auto">
              <a:spcBef>
                <a:spcPts val="0"/>
              </a:spcBef>
              <a:spcAft>
                <a:spcPts val="0"/>
              </a:spcAft>
              <a:defRPr/>
            </a:pPr>
            <a:endParaRPr lang="he-IL"/>
          </a:p>
        </p:txBody>
      </p:sp>
      <p:sp>
        <p:nvSpPr>
          <p:cNvPr id="18" name="TextBox 26"/>
          <p:cNvSpPr txBox="1">
            <a:spLocks noChangeArrowheads="1"/>
          </p:cNvSpPr>
          <p:nvPr/>
        </p:nvSpPr>
        <p:spPr bwMode="auto">
          <a:xfrm>
            <a:off x="1403648" y="4856735"/>
            <a:ext cx="10376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dirty="0" smtClean="0"/>
              <a:t>Left </a:t>
            </a:r>
          </a:p>
          <a:p>
            <a:pPr algn="ctr" eaLnBrk="1" hangingPunct="1"/>
            <a:r>
              <a:rPr lang="en-US" sz="1600" dirty="0" smtClean="0"/>
              <a:t>view</a:t>
            </a:r>
            <a:endParaRPr lang="he-IL" sz="1600" dirty="0"/>
          </a:p>
        </p:txBody>
      </p:sp>
      <p:graphicFrame>
        <p:nvGraphicFramePr>
          <p:cNvPr id="19" name="Object 2"/>
          <p:cNvGraphicFramePr>
            <a:graphicFrameLocks noChangeAspect="1"/>
          </p:cNvGraphicFramePr>
          <p:nvPr>
            <p:extLst>
              <p:ext uri="{D42A27DB-BD31-4B8C-83A1-F6EECF244321}">
                <p14:modId xmlns:p14="http://schemas.microsoft.com/office/powerpoint/2010/main" val="1940154983"/>
              </p:ext>
            </p:extLst>
          </p:nvPr>
        </p:nvGraphicFramePr>
        <p:xfrm>
          <a:off x="6035908" y="5623913"/>
          <a:ext cx="390525" cy="382588"/>
        </p:xfrm>
        <a:graphic>
          <a:graphicData uri="http://schemas.openxmlformats.org/presentationml/2006/ole">
            <mc:AlternateContent xmlns:mc="http://schemas.openxmlformats.org/markup-compatibility/2006">
              <mc:Choice xmlns:v="urn:schemas-microsoft-com:vml" Requires="v">
                <p:oleObj spid="_x0000_s56988" name="Equation" r:id="rId4" imgW="253800" imgH="241200" progId="Equation.DSMT4">
                  <p:embed/>
                </p:oleObj>
              </mc:Choice>
              <mc:Fallback>
                <p:oleObj name="Equation" r:id="rId4" imgW="253800" imgH="241200" progId="Equation.DSMT4">
                  <p:embed/>
                  <p:pic>
                    <p:nvPicPr>
                      <p:cNvPr id="0" name=""/>
                      <p:cNvPicPr>
                        <a:picLocks noChangeAspect="1" noChangeArrowheads="1"/>
                      </p:cNvPicPr>
                      <p:nvPr/>
                    </p:nvPicPr>
                    <p:blipFill>
                      <a:blip r:embed="rId5"/>
                      <a:srcRect/>
                      <a:stretch>
                        <a:fillRect/>
                      </a:stretch>
                    </p:blipFill>
                    <p:spPr bwMode="auto">
                      <a:xfrm>
                        <a:off x="6035908" y="5623913"/>
                        <a:ext cx="390525" cy="382588"/>
                      </a:xfrm>
                      <a:prstGeom prst="rect">
                        <a:avLst/>
                      </a:prstGeom>
                      <a:noFill/>
                      <a:ln>
                        <a:noFill/>
                      </a:ln>
                      <a:extLst/>
                    </p:spPr>
                  </p:pic>
                </p:oleObj>
              </mc:Fallback>
            </mc:AlternateContent>
          </a:graphicData>
        </a:graphic>
      </p:graphicFrame>
      <p:sp>
        <p:nvSpPr>
          <p:cNvPr id="20" name="Freeform 19"/>
          <p:cNvSpPr/>
          <p:nvPr/>
        </p:nvSpPr>
        <p:spPr bwMode="auto">
          <a:xfrm rot="9912042" flipH="1">
            <a:off x="5939129" y="5441347"/>
            <a:ext cx="193558" cy="216836"/>
          </a:xfrm>
          <a:custGeom>
            <a:avLst/>
            <a:gdLst>
              <a:gd name="connsiteX0" fmla="*/ 421341 w 421341"/>
              <a:gd name="connsiteY0" fmla="*/ 26894 h 340659"/>
              <a:gd name="connsiteX1" fmla="*/ 242047 w 421341"/>
              <a:gd name="connsiteY1" fmla="*/ 26894 h 340659"/>
              <a:gd name="connsiteX2" fmla="*/ 206188 w 421341"/>
              <a:gd name="connsiteY2" fmla="*/ 188259 h 340659"/>
              <a:gd name="connsiteX3" fmla="*/ 71717 w 421341"/>
              <a:gd name="connsiteY3" fmla="*/ 259977 h 340659"/>
              <a:gd name="connsiteX4" fmla="*/ 0 w 421341"/>
              <a:gd name="connsiteY4" fmla="*/ 340659 h 34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341" h="340659">
                <a:moveTo>
                  <a:pt x="421341" y="26894"/>
                </a:moveTo>
                <a:cubicBezTo>
                  <a:pt x="349623" y="13447"/>
                  <a:pt x="277906" y="0"/>
                  <a:pt x="242047" y="26894"/>
                </a:cubicBezTo>
                <a:cubicBezTo>
                  <a:pt x="206188" y="53788"/>
                  <a:pt x="234576" y="149412"/>
                  <a:pt x="206188" y="188259"/>
                </a:cubicBezTo>
                <a:cubicBezTo>
                  <a:pt x="177800" y="227106"/>
                  <a:pt x="106082" y="234577"/>
                  <a:pt x="71717" y="259977"/>
                </a:cubicBezTo>
                <a:cubicBezTo>
                  <a:pt x="37352" y="285377"/>
                  <a:pt x="18676" y="313018"/>
                  <a:pt x="0" y="340659"/>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1" anchor="ctr"/>
          <a:lstStyle/>
          <a:p>
            <a:pPr algn="ctr" fontAlgn="auto">
              <a:spcBef>
                <a:spcPts val="0"/>
              </a:spcBef>
              <a:spcAft>
                <a:spcPts val="0"/>
              </a:spcAft>
              <a:defRPr/>
            </a:pPr>
            <a:endParaRPr lang="he-IL"/>
          </a:p>
        </p:txBody>
      </p:sp>
      <p:sp>
        <p:nvSpPr>
          <p:cNvPr id="21" name="TextBox 26"/>
          <p:cNvSpPr txBox="1">
            <a:spLocks noChangeArrowheads="1"/>
          </p:cNvSpPr>
          <p:nvPr/>
        </p:nvSpPr>
        <p:spPr bwMode="auto">
          <a:xfrm>
            <a:off x="6325329" y="4722837"/>
            <a:ext cx="10376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dirty="0" smtClean="0"/>
              <a:t>Right</a:t>
            </a:r>
          </a:p>
          <a:p>
            <a:pPr algn="ctr" eaLnBrk="1" hangingPunct="1"/>
            <a:r>
              <a:rPr lang="en-US" sz="1600" dirty="0" smtClean="0"/>
              <a:t>view</a:t>
            </a:r>
            <a:endParaRPr lang="he-IL" sz="1600" dirty="0"/>
          </a:p>
        </p:txBody>
      </p:sp>
      <p:grpSp>
        <p:nvGrpSpPr>
          <p:cNvPr id="25" name="Group 24"/>
          <p:cNvGrpSpPr/>
          <p:nvPr/>
        </p:nvGrpSpPr>
        <p:grpSpPr>
          <a:xfrm rot="-4200000">
            <a:off x="2675483" y="4467414"/>
            <a:ext cx="759309" cy="1202690"/>
            <a:chOff x="2555776" y="4934753"/>
            <a:chExt cx="909228" cy="1440159"/>
          </a:xfrm>
        </p:grpSpPr>
        <p:sp>
          <p:nvSpPr>
            <p:cNvPr id="26" name="Rectangle 25"/>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27" name="Oval 26"/>
            <p:cNvSpPr/>
            <p:nvPr/>
          </p:nvSpPr>
          <p:spPr bwMode="auto">
            <a:xfrm rot="5581422">
              <a:off x="3355122" y="5566846"/>
              <a:ext cx="152556" cy="672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graphicFrame>
        <p:nvGraphicFramePr>
          <p:cNvPr id="28" name="Object 27"/>
          <p:cNvGraphicFramePr>
            <a:graphicFrameLocks noChangeAspect="1"/>
          </p:cNvGraphicFramePr>
          <p:nvPr>
            <p:extLst>
              <p:ext uri="{D42A27DB-BD31-4B8C-83A1-F6EECF244321}">
                <p14:modId xmlns:p14="http://schemas.microsoft.com/office/powerpoint/2010/main" val="3998199166"/>
              </p:ext>
            </p:extLst>
          </p:nvPr>
        </p:nvGraphicFramePr>
        <p:xfrm>
          <a:off x="2811790" y="5679308"/>
          <a:ext cx="390525" cy="381000"/>
        </p:xfrm>
        <a:graphic>
          <a:graphicData uri="http://schemas.openxmlformats.org/presentationml/2006/ole">
            <mc:AlternateContent xmlns:mc="http://schemas.openxmlformats.org/markup-compatibility/2006">
              <mc:Choice xmlns:v="urn:schemas-microsoft-com:vml" Requires="v">
                <p:oleObj spid="_x0000_s56989" name="Equation" r:id="rId6" imgW="253800" imgH="241200" progId="Equation.DSMT4">
                  <p:embed/>
                </p:oleObj>
              </mc:Choice>
              <mc:Fallback>
                <p:oleObj name="Equation" r:id="rId6" imgW="253800" imgH="241200" progId="Equation.DSMT4">
                  <p:embed/>
                  <p:pic>
                    <p:nvPicPr>
                      <p:cNvPr id="0" name=""/>
                      <p:cNvPicPr>
                        <a:picLocks noChangeAspect="1" noChangeArrowheads="1"/>
                      </p:cNvPicPr>
                      <p:nvPr/>
                    </p:nvPicPr>
                    <p:blipFill>
                      <a:blip r:embed="rId7"/>
                      <a:srcRect/>
                      <a:stretch>
                        <a:fillRect/>
                      </a:stretch>
                    </p:blipFill>
                    <p:spPr bwMode="auto">
                      <a:xfrm>
                        <a:off x="2811790" y="5679308"/>
                        <a:ext cx="3905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6" name="Straight Connector 35"/>
          <p:cNvCxnSpPr/>
          <p:nvPr/>
        </p:nvCxnSpPr>
        <p:spPr>
          <a:xfrm flipH="1">
            <a:off x="3310468" y="1606550"/>
            <a:ext cx="829733" cy="213677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rot="4200000">
            <a:off x="5290665" y="4475143"/>
            <a:ext cx="758962" cy="1202690"/>
            <a:chOff x="2529168" y="4934753"/>
            <a:chExt cx="908812" cy="1440159"/>
          </a:xfrm>
        </p:grpSpPr>
        <p:sp>
          <p:nvSpPr>
            <p:cNvPr id="40" name="Rectangle 39"/>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41" name="Oval 40"/>
            <p:cNvSpPr/>
            <p:nvPr/>
          </p:nvSpPr>
          <p:spPr bwMode="auto">
            <a:xfrm rot="5581422">
              <a:off x="2486494" y="5608876"/>
              <a:ext cx="152556" cy="67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cxnSp>
        <p:nvCxnSpPr>
          <p:cNvPr id="45" name="Straight Connector 44"/>
          <p:cNvCxnSpPr/>
          <p:nvPr/>
        </p:nvCxnSpPr>
        <p:spPr>
          <a:xfrm>
            <a:off x="4137025" y="1603375"/>
            <a:ext cx="1083047" cy="213994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50" name="Picture 9" descr="http://images.paraorkut.com/img/clipart/images/a/army_helicopter-684.gif"/>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4941" y="1484784"/>
            <a:ext cx="981472" cy="490736"/>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Connector 61"/>
          <p:cNvCxnSpPr/>
          <p:nvPr/>
        </p:nvCxnSpPr>
        <p:spPr>
          <a:xfrm flipH="1">
            <a:off x="2985240" y="3743324"/>
            <a:ext cx="325228" cy="171264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40" idx="0"/>
          </p:cNvCxnSpPr>
          <p:nvPr/>
        </p:nvCxnSpPr>
        <p:spPr>
          <a:xfrm flipH="1" flipV="1">
            <a:off x="5220072" y="3743325"/>
            <a:ext cx="579863" cy="168975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5796136" y="5373216"/>
            <a:ext cx="63858" cy="49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953311" y="5432309"/>
            <a:ext cx="63858" cy="49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a:spLocks noChangeArrowheads="1"/>
          </p:cNvSpPr>
          <p:nvPr/>
        </p:nvSpPr>
        <p:spPr bwMode="auto">
          <a:xfrm>
            <a:off x="4876800" y="6491288"/>
            <a:ext cx="4267200"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dirty="0" err="1" smtClean="0">
                <a:solidFill>
                  <a:schemeClr val="tx1">
                    <a:lumMod val="50000"/>
                    <a:lumOff val="50000"/>
                  </a:schemeClr>
                </a:solidFill>
                <a:latin typeface="Tahoma" pitchFamily="34" charset="0"/>
              </a:rPr>
              <a:t>Alterman</a:t>
            </a:r>
            <a:r>
              <a:rPr lang="en-US" dirty="0" smtClean="0">
                <a:solidFill>
                  <a:schemeClr val="tx1">
                    <a:lumMod val="50000"/>
                    <a:lumOff val="50000"/>
                  </a:schemeClr>
                </a:solidFill>
                <a:latin typeface="Tahoma" pitchFamily="34" charset="0"/>
              </a:rPr>
              <a:t>, </a:t>
            </a:r>
            <a:r>
              <a:rPr lang="en-US" dirty="0" err="1" smtClean="0">
                <a:solidFill>
                  <a:schemeClr val="tx1">
                    <a:lumMod val="50000"/>
                    <a:lumOff val="50000"/>
                  </a:schemeClr>
                </a:solidFill>
                <a:latin typeface="Tahoma" pitchFamily="34" charset="0"/>
              </a:rPr>
              <a:t>Schechner</a:t>
            </a:r>
            <a:r>
              <a:rPr lang="en-US" dirty="0" smtClean="0">
                <a:solidFill>
                  <a:schemeClr val="tx1">
                    <a:lumMod val="50000"/>
                    <a:lumOff val="50000"/>
                  </a:schemeClr>
                </a:solidFill>
                <a:latin typeface="Tahoma" pitchFamily="34" charset="0"/>
              </a:rPr>
              <a:t>, </a:t>
            </a:r>
            <a:r>
              <a:rPr lang="en-US" dirty="0" err="1" smtClean="0">
                <a:solidFill>
                  <a:schemeClr val="tx1">
                    <a:lumMod val="50000"/>
                    <a:lumOff val="50000"/>
                  </a:schemeClr>
                </a:solidFill>
                <a:latin typeface="Tahoma" pitchFamily="34" charset="0"/>
              </a:rPr>
              <a:t>Swirski</a:t>
            </a:r>
            <a:r>
              <a:rPr lang="en-US" dirty="0" smtClean="0">
                <a:solidFill>
                  <a:schemeClr val="tx1">
                    <a:lumMod val="50000"/>
                    <a:lumOff val="50000"/>
                  </a:schemeClr>
                </a:solidFill>
                <a:latin typeface="Tahoma" pitchFamily="34" charset="0"/>
              </a:rPr>
              <a:t> ICCP 2013</a:t>
            </a:r>
            <a:endParaRPr lang="en-US" i="1" dirty="0">
              <a:solidFill>
                <a:schemeClr val="tx1">
                  <a:lumMod val="50000"/>
                  <a:lumOff val="50000"/>
                </a:schemeClr>
              </a:solidFill>
              <a:latin typeface="Tahoma" pitchFamily="34" charset="0"/>
            </a:endParaRPr>
          </a:p>
        </p:txBody>
      </p:sp>
      <p:sp>
        <p:nvSpPr>
          <p:cNvPr id="3" name="Rounded Rectangle 2"/>
          <p:cNvSpPr/>
          <p:nvPr/>
        </p:nvSpPr>
        <p:spPr>
          <a:xfrm rot="21255035">
            <a:off x="318199" y="1486040"/>
            <a:ext cx="2136454" cy="723086"/>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en-US" sz="2000" dirty="0" smtClean="0"/>
              <a:t>Correspondence is known</a:t>
            </a:r>
            <a:endParaRPr lang="he-IL" sz="2000" dirty="0"/>
          </a:p>
        </p:txBody>
      </p:sp>
    </p:spTree>
    <p:extLst>
      <p:ext uri="{BB962C8B-B14F-4D97-AF65-F5344CB8AC3E}">
        <p14:creationId xmlns:p14="http://schemas.microsoft.com/office/powerpoint/2010/main" val="410796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a:off x="31914" y="3586480"/>
            <a:ext cx="9133840" cy="3271520"/>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9DD5D5BB-61F6-4733-BC79-7FD96CE4273D}" type="slidenum">
              <a:rPr lang="en-US" smtClean="0"/>
              <a:pPr/>
              <a:t>37</a:t>
            </a:fld>
            <a:endParaRPr lang="en-US"/>
          </a:p>
        </p:txBody>
      </p:sp>
      <p:sp>
        <p:nvSpPr>
          <p:cNvPr id="17" name="Freeform 16"/>
          <p:cNvSpPr/>
          <p:nvPr/>
        </p:nvSpPr>
        <p:spPr bwMode="auto">
          <a:xfrm rot="8920935">
            <a:off x="2989148" y="5496806"/>
            <a:ext cx="70054" cy="264951"/>
          </a:xfrm>
          <a:custGeom>
            <a:avLst/>
            <a:gdLst>
              <a:gd name="connsiteX0" fmla="*/ 421341 w 421341"/>
              <a:gd name="connsiteY0" fmla="*/ 26894 h 340659"/>
              <a:gd name="connsiteX1" fmla="*/ 242047 w 421341"/>
              <a:gd name="connsiteY1" fmla="*/ 26894 h 340659"/>
              <a:gd name="connsiteX2" fmla="*/ 206188 w 421341"/>
              <a:gd name="connsiteY2" fmla="*/ 188259 h 340659"/>
              <a:gd name="connsiteX3" fmla="*/ 71717 w 421341"/>
              <a:gd name="connsiteY3" fmla="*/ 259977 h 340659"/>
              <a:gd name="connsiteX4" fmla="*/ 0 w 421341"/>
              <a:gd name="connsiteY4" fmla="*/ 340659 h 34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341" h="340659">
                <a:moveTo>
                  <a:pt x="421341" y="26894"/>
                </a:moveTo>
                <a:cubicBezTo>
                  <a:pt x="349623" y="13447"/>
                  <a:pt x="277906" y="0"/>
                  <a:pt x="242047" y="26894"/>
                </a:cubicBezTo>
                <a:cubicBezTo>
                  <a:pt x="206188" y="53788"/>
                  <a:pt x="234576" y="149412"/>
                  <a:pt x="206188" y="188259"/>
                </a:cubicBezTo>
                <a:cubicBezTo>
                  <a:pt x="177800" y="227106"/>
                  <a:pt x="106082" y="234577"/>
                  <a:pt x="71717" y="259977"/>
                </a:cubicBezTo>
                <a:cubicBezTo>
                  <a:pt x="37352" y="285377"/>
                  <a:pt x="18676" y="313018"/>
                  <a:pt x="0" y="340659"/>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1" anchor="ctr"/>
          <a:lstStyle/>
          <a:p>
            <a:pPr algn="ctr" fontAlgn="auto">
              <a:spcBef>
                <a:spcPts val="0"/>
              </a:spcBef>
              <a:spcAft>
                <a:spcPts val="0"/>
              </a:spcAft>
              <a:defRPr/>
            </a:pPr>
            <a:endParaRPr lang="he-IL"/>
          </a:p>
        </p:txBody>
      </p:sp>
      <p:sp>
        <p:nvSpPr>
          <p:cNvPr id="18" name="TextBox 26"/>
          <p:cNvSpPr txBox="1">
            <a:spLocks noChangeArrowheads="1"/>
          </p:cNvSpPr>
          <p:nvPr/>
        </p:nvSpPr>
        <p:spPr bwMode="auto">
          <a:xfrm>
            <a:off x="1403648" y="4856735"/>
            <a:ext cx="10376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dirty="0" smtClean="0"/>
              <a:t>Left </a:t>
            </a:r>
          </a:p>
          <a:p>
            <a:pPr algn="ctr" eaLnBrk="1" hangingPunct="1"/>
            <a:r>
              <a:rPr lang="en-US" sz="1600" dirty="0" smtClean="0"/>
              <a:t>view</a:t>
            </a:r>
            <a:endParaRPr lang="he-IL" sz="1600" dirty="0"/>
          </a:p>
        </p:txBody>
      </p:sp>
      <p:graphicFrame>
        <p:nvGraphicFramePr>
          <p:cNvPr id="19" name="Object 2"/>
          <p:cNvGraphicFramePr>
            <a:graphicFrameLocks noChangeAspect="1"/>
          </p:cNvGraphicFramePr>
          <p:nvPr>
            <p:extLst>
              <p:ext uri="{D42A27DB-BD31-4B8C-83A1-F6EECF244321}">
                <p14:modId xmlns:p14="http://schemas.microsoft.com/office/powerpoint/2010/main" val="358673963"/>
              </p:ext>
            </p:extLst>
          </p:nvPr>
        </p:nvGraphicFramePr>
        <p:xfrm>
          <a:off x="6035908" y="5623913"/>
          <a:ext cx="390525" cy="382588"/>
        </p:xfrm>
        <a:graphic>
          <a:graphicData uri="http://schemas.openxmlformats.org/presentationml/2006/ole">
            <mc:AlternateContent xmlns:mc="http://schemas.openxmlformats.org/markup-compatibility/2006">
              <mc:Choice xmlns:v="urn:schemas-microsoft-com:vml" Requires="v">
                <p:oleObj spid="_x0000_s107774" name="Equation" r:id="rId4" imgW="253800" imgH="241200" progId="Equation.DSMT4">
                  <p:embed/>
                </p:oleObj>
              </mc:Choice>
              <mc:Fallback>
                <p:oleObj name="Equation" r:id="rId4" imgW="253800" imgH="241200" progId="Equation.DSMT4">
                  <p:embed/>
                  <p:pic>
                    <p:nvPicPr>
                      <p:cNvPr id="0" name=""/>
                      <p:cNvPicPr>
                        <a:picLocks noChangeAspect="1" noChangeArrowheads="1"/>
                      </p:cNvPicPr>
                      <p:nvPr/>
                    </p:nvPicPr>
                    <p:blipFill>
                      <a:blip r:embed="rId5"/>
                      <a:srcRect/>
                      <a:stretch>
                        <a:fillRect/>
                      </a:stretch>
                    </p:blipFill>
                    <p:spPr bwMode="auto">
                      <a:xfrm>
                        <a:off x="6035908" y="5623913"/>
                        <a:ext cx="390525" cy="382588"/>
                      </a:xfrm>
                      <a:prstGeom prst="rect">
                        <a:avLst/>
                      </a:prstGeom>
                      <a:noFill/>
                      <a:ln>
                        <a:noFill/>
                      </a:ln>
                      <a:extLst/>
                    </p:spPr>
                  </p:pic>
                </p:oleObj>
              </mc:Fallback>
            </mc:AlternateContent>
          </a:graphicData>
        </a:graphic>
      </p:graphicFrame>
      <p:sp>
        <p:nvSpPr>
          <p:cNvPr id="20" name="Freeform 19"/>
          <p:cNvSpPr/>
          <p:nvPr/>
        </p:nvSpPr>
        <p:spPr bwMode="auto">
          <a:xfrm rot="9912042" flipH="1">
            <a:off x="5939129" y="5441347"/>
            <a:ext cx="193558" cy="216836"/>
          </a:xfrm>
          <a:custGeom>
            <a:avLst/>
            <a:gdLst>
              <a:gd name="connsiteX0" fmla="*/ 421341 w 421341"/>
              <a:gd name="connsiteY0" fmla="*/ 26894 h 340659"/>
              <a:gd name="connsiteX1" fmla="*/ 242047 w 421341"/>
              <a:gd name="connsiteY1" fmla="*/ 26894 h 340659"/>
              <a:gd name="connsiteX2" fmla="*/ 206188 w 421341"/>
              <a:gd name="connsiteY2" fmla="*/ 188259 h 340659"/>
              <a:gd name="connsiteX3" fmla="*/ 71717 w 421341"/>
              <a:gd name="connsiteY3" fmla="*/ 259977 h 340659"/>
              <a:gd name="connsiteX4" fmla="*/ 0 w 421341"/>
              <a:gd name="connsiteY4" fmla="*/ 340659 h 34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341" h="340659">
                <a:moveTo>
                  <a:pt x="421341" y="26894"/>
                </a:moveTo>
                <a:cubicBezTo>
                  <a:pt x="349623" y="13447"/>
                  <a:pt x="277906" y="0"/>
                  <a:pt x="242047" y="26894"/>
                </a:cubicBezTo>
                <a:cubicBezTo>
                  <a:pt x="206188" y="53788"/>
                  <a:pt x="234576" y="149412"/>
                  <a:pt x="206188" y="188259"/>
                </a:cubicBezTo>
                <a:cubicBezTo>
                  <a:pt x="177800" y="227106"/>
                  <a:pt x="106082" y="234577"/>
                  <a:pt x="71717" y="259977"/>
                </a:cubicBezTo>
                <a:cubicBezTo>
                  <a:pt x="37352" y="285377"/>
                  <a:pt x="18676" y="313018"/>
                  <a:pt x="0" y="340659"/>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1" anchor="ctr"/>
          <a:lstStyle/>
          <a:p>
            <a:pPr algn="ctr" fontAlgn="auto">
              <a:spcBef>
                <a:spcPts val="0"/>
              </a:spcBef>
              <a:spcAft>
                <a:spcPts val="0"/>
              </a:spcAft>
              <a:defRPr/>
            </a:pPr>
            <a:endParaRPr lang="he-IL"/>
          </a:p>
        </p:txBody>
      </p:sp>
      <p:sp>
        <p:nvSpPr>
          <p:cNvPr id="21" name="TextBox 26"/>
          <p:cNvSpPr txBox="1">
            <a:spLocks noChangeArrowheads="1"/>
          </p:cNvSpPr>
          <p:nvPr/>
        </p:nvSpPr>
        <p:spPr bwMode="auto">
          <a:xfrm>
            <a:off x="6325329" y="4722837"/>
            <a:ext cx="10376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dirty="0" smtClean="0"/>
              <a:t>Right</a:t>
            </a:r>
          </a:p>
          <a:p>
            <a:pPr algn="ctr" eaLnBrk="1" hangingPunct="1"/>
            <a:r>
              <a:rPr lang="en-US" sz="1600" dirty="0" smtClean="0"/>
              <a:t>view</a:t>
            </a:r>
            <a:endParaRPr lang="he-IL" sz="1600" dirty="0"/>
          </a:p>
        </p:txBody>
      </p:sp>
      <p:grpSp>
        <p:nvGrpSpPr>
          <p:cNvPr id="25" name="Group 24"/>
          <p:cNvGrpSpPr/>
          <p:nvPr/>
        </p:nvGrpSpPr>
        <p:grpSpPr>
          <a:xfrm rot="-4200000">
            <a:off x="2675483" y="4467414"/>
            <a:ext cx="759309" cy="1202690"/>
            <a:chOff x="2555776" y="4934753"/>
            <a:chExt cx="909228" cy="1440159"/>
          </a:xfrm>
        </p:grpSpPr>
        <p:sp>
          <p:nvSpPr>
            <p:cNvPr id="26" name="Rectangle 25"/>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27" name="Oval 26"/>
            <p:cNvSpPr/>
            <p:nvPr/>
          </p:nvSpPr>
          <p:spPr bwMode="auto">
            <a:xfrm rot="5581422">
              <a:off x="3355122" y="5566846"/>
              <a:ext cx="152556" cy="672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graphicFrame>
        <p:nvGraphicFramePr>
          <p:cNvPr id="28" name="Object 27"/>
          <p:cNvGraphicFramePr>
            <a:graphicFrameLocks noChangeAspect="1"/>
          </p:cNvGraphicFramePr>
          <p:nvPr>
            <p:extLst>
              <p:ext uri="{D42A27DB-BD31-4B8C-83A1-F6EECF244321}">
                <p14:modId xmlns:p14="http://schemas.microsoft.com/office/powerpoint/2010/main" val="2156297654"/>
              </p:ext>
            </p:extLst>
          </p:nvPr>
        </p:nvGraphicFramePr>
        <p:xfrm>
          <a:off x="2811790" y="5679308"/>
          <a:ext cx="390525" cy="381000"/>
        </p:xfrm>
        <a:graphic>
          <a:graphicData uri="http://schemas.openxmlformats.org/presentationml/2006/ole">
            <mc:AlternateContent xmlns:mc="http://schemas.openxmlformats.org/markup-compatibility/2006">
              <mc:Choice xmlns:v="urn:schemas-microsoft-com:vml" Requires="v">
                <p:oleObj spid="_x0000_s107775" name="Equation" r:id="rId6" imgW="253800" imgH="241200" progId="Equation.DSMT4">
                  <p:embed/>
                </p:oleObj>
              </mc:Choice>
              <mc:Fallback>
                <p:oleObj name="Equation" r:id="rId6" imgW="253800" imgH="241200" progId="Equation.DSMT4">
                  <p:embed/>
                  <p:pic>
                    <p:nvPicPr>
                      <p:cNvPr id="0" name=""/>
                      <p:cNvPicPr>
                        <a:picLocks noChangeAspect="1" noChangeArrowheads="1"/>
                      </p:cNvPicPr>
                      <p:nvPr/>
                    </p:nvPicPr>
                    <p:blipFill>
                      <a:blip r:embed="rId7"/>
                      <a:srcRect/>
                      <a:stretch>
                        <a:fillRect/>
                      </a:stretch>
                    </p:blipFill>
                    <p:spPr bwMode="auto">
                      <a:xfrm>
                        <a:off x="2811790" y="5679308"/>
                        <a:ext cx="3905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6" name="Straight Connector 35"/>
          <p:cNvCxnSpPr/>
          <p:nvPr/>
        </p:nvCxnSpPr>
        <p:spPr>
          <a:xfrm flipH="1">
            <a:off x="3362960" y="1606550"/>
            <a:ext cx="777242" cy="23761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rot="4200000">
            <a:off x="5290665" y="4475143"/>
            <a:ext cx="758962" cy="1202690"/>
            <a:chOff x="2529168" y="4934753"/>
            <a:chExt cx="908812" cy="1440159"/>
          </a:xfrm>
        </p:grpSpPr>
        <p:sp>
          <p:nvSpPr>
            <p:cNvPr id="40" name="Rectangle 39"/>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41" name="Oval 40"/>
            <p:cNvSpPr/>
            <p:nvPr/>
          </p:nvSpPr>
          <p:spPr bwMode="auto">
            <a:xfrm rot="5581422">
              <a:off x="2486494" y="5608876"/>
              <a:ext cx="152556" cy="67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cxnSp>
        <p:nvCxnSpPr>
          <p:cNvPr id="45" name="Straight Connector 44"/>
          <p:cNvCxnSpPr>
            <a:endCxn id="29" idx="41"/>
          </p:cNvCxnSpPr>
          <p:nvPr/>
        </p:nvCxnSpPr>
        <p:spPr>
          <a:xfrm>
            <a:off x="4137025" y="1603375"/>
            <a:ext cx="1208569" cy="22066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50" name="Picture 9" descr="http://images.paraorkut.com/img/clipart/images/a/army_helicopter-684.gif"/>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4941" y="1484784"/>
            <a:ext cx="981472" cy="490736"/>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Connector 61"/>
          <p:cNvCxnSpPr>
            <a:endCxn id="38" idx="2"/>
          </p:cNvCxnSpPr>
          <p:nvPr/>
        </p:nvCxnSpPr>
        <p:spPr>
          <a:xfrm flipH="1">
            <a:off x="2832567" y="3942080"/>
            <a:ext cx="540553" cy="145566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endCxn id="29" idx="41"/>
          </p:cNvCxnSpPr>
          <p:nvPr/>
        </p:nvCxnSpPr>
        <p:spPr>
          <a:xfrm flipH="1" flipV="1">
            <a:off x="5345594" y="3810000"/>
            <a:ext cx="328352" cy="164684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5796136" y="5373216"/>
            <a:ext cx="63858" cy="49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953311" y="5432309"/>
            <a:ext cx="63858" cy="49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628768" y="5425662"/>
            <a:ext cx="63858" cy="490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Rectangle 37"/>
          <p:cNvSpPr/>
          <p:nvPr/>
        </p:nvSpPr>
        <p:spPr>
          <a:xfrm>
            <a:off x="2800638" y="5348686"/>
            <a:ext cx="63858" cy="490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Oval 41"/>
          <p:cNvSpPr/>
          <p:nvPr/>
        </p:nvSpPr>
        <p:spPr>
          <a:xfrm rot="313411">
            <a:off x="5963384" y="1838833"/>
            <a:ext cx="2425519" cy="83338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smtClean="0">
                <a:latin typeface="Times New Roman" pitchFamily="18" charset="0"/>
                <a:cs typeface="Times New Roman" pitchFamily="18" charset="0"/>
              </a:rPr>
              <a:t>x</a:t>
            </a:r>
            <a:r>
              <a:rPr lang="en-US" sz="2400" b="1" baseline="-25000" dirty="0" err="1" smtClean="0">
                <a:latin typeface="Times New Roman" pitchFamily="18" charset="0"/>
                <a:cs typeface="Times New Roman" pitchFamily="18" charset="0"/>
              </a:rPr>
              <a:t>flat</a:t>
            </a:r>
            <a:r>
              <a:rPr lang="en-US" sz="2400" b="1" dirty="0" smtClean="0"/>
              <a:t> is unknown!</a:t>
            </a:r>
            <a:endParaRPr lang="en-US" sz="2400" b="1" dirty="0"/>
          </a:p>
        </p:txBody>
      </p:sp>
      <p:graphicFrame>
        <p:nvGraphicFramePr>
          <p:cNvPr id="3" name="Object 2"/>
          <p:cNvGraphicFramePr>
            <a:graphicFrameLocks noChangeAspect="1"/>
          </p:cNvGraphicFramePr>
          <p:nvPr>
            <p:extLst>
              <p:ext uri="{D42A27DB-BD31-4B8C-83A1-F6EECF244321}">
                <p14:modId xmlns:p14="http://schemas.microsoft.com/office/powerpoint/2010/main" val="1849900626"/>
              </p:ext>
            </p:extLst>
          </p:nvPr>
        </p:nvGraphicFramePr>
        <p:xfrm>
          <a:off x="2339166" y="5535423"/>
          <a:ext cx="293687" cy="381000"/>
        </p:xfrm>
        <a:graphic>
          <a:graphicData uri="http://schemas.openxmlformats.org/presentationml/2006/ole">
            <mc:AlternateContent xmlns:mc="http://schemas.openxmlformats.org/markup-compatibility/2006">
              <mc:Choice xmlns:v="urn:schemas-microsoft-com:vml" Requires="v">
                <p:oleObj spid="_x0000_s107776" name="Equation" r:id="rId9" imgW="190440" imgH="241200" progId="Equation.DSMT4">
                  <p:embed/>
                </p:oleObj>
              </mc:Choice>
              <mc:Fallback>
                <p:oleObj name="Equation" r:id="rId9" imgW="190440" imgH="241200" progId="Equation.DSMT4">
                  <p:embed/>
                  <p:pic>
                    <p:nvPicPr>
                      <p:cNvPr id="0" name="Object 27"/>
                      <p:cNvPicPr>
                        <a:picLocks noChangeAspect="1" noChangeArrowheads="1"/>
                      </p:cNvPicPr>
                      <p:nvPr/>
                    </p:nvPicPr>
                    <p:blipFill>
                      <a:blip r:embed="rId10"/>
                      <a:srcRect/>
                      <a:stretch>
                        <a:fillRect/>
                      </a:stretch>
                    </p:blipFill>
                    <p:spPr bwMode="auto">
                      <a:xfrm>
                        <a:off x="2339166" y="5535423"/>
                        <a:ext cx="293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72926569"/>
              </p:ext>
            </p:extLst>
          </p:nvPr>
        </p:nvGraphicFramePr>
        <p:xfrm>
          <a:off x="5478463" y="5713413"/>
          <a:ext cx="312737" cy="382587"/>
        </p:xfrm>
        <a:graphic>
          <a:graphicData uri="http://schemas.openxmlformats.org/presentationml/2006/ole">
            <mc:AlternateContent xmlns:mc="http://schemas.openxmlformats.org/markup-compatibility/2006">
              <mc:Choice xmlns:v="urn:schemas-microsoft-com:vml" Requires="v">
                <p:oleObj spid="_x0000_s107777" name="Equation" r:id="rId11" imgW="203040" imgH="241200" progId="Equation.DSMT4">
                  <p:embed/>
                </p:oleObj>
              </mc:Choice>
              <mc:Fallback>
                <p:oleObj name="Equation" r:id="rId11" imgW="203040" imgH="241200" progId="Equation.DSMT4">
                  <p:embed/>
                  <p:pic>
                    <p:nvPicPr>
                      <p:cNvPr id="0" name="Object 2"/>
                      <p:cNvPicPr>
                        <a:picLocks noChangeAspect="1" noChangeArrowheads="1"/>
                      </p:cNvPicPr>
                      <p:nvPr/>
                    </p:nvPicPr>
                    <p:blipFill>
                      <a:blip r:embed="rId12"/>
                      <a:srcRect/>
                      <a:stretch>
                        <a:fillRect/>
                      </a:stretch>
                    </p:blipFill>
                    <p:spPr bwMode="auto">
                      <a:xfrm>
                        <a:off x="5478463" y="5713413"/>
                        <a:ext cx="31273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Freeform 29"/>
          <p:cNvSpPr/>
          <p:nvPr/>
        </p:nvSpPr>
        <p:spPr bwMode="auto">
          <a:xfrm rot="7737179">
            <a:off x="5482775" y="5586392"/>
            <a:ext cx="252677" cy="111325"/>
          </a:xfrm>
          <a:custGeom>
            <a:avLst/>
            <a:gdLst>
              <a:gd name="connsiteX0" fmla="*/ 421341 w 421341"/>
              <a:gd name="connsiteY0" fmla="*/ 26894 h 340659"/>
              <a:gd name="connsiteX1" fmla="*/ 242047 w 421341"/>
              <a:gd name="connsiteY1" fmla="*/ 26894 h 340659"/>
              <a:gd name="connsiteX2" fmla="*/ 206188 w 421341"/>
              <a:gd name="connsiteY2" fmla="*/ 188259 h 340659"/>
              <a:gd name="connsiteX3" fmla="*/ 71717 w 421341"/>
              <a:gd name="connsiteY3" fmla="*/ 259977 h 340659"/>
              <a:gd name="connsiteX4" fmla="*/ 0 w 421341"/>
              <a:gd name="connsiteY4" fmla="*/ 340659 h 34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341" h="340659">
                <a:moveTo>
                  <a:pt x="421341" y="26894"/>
                </a:moveTo>
                <a:cubicBezTo>
                  <a:pt x="349623" y="13447"/>
                  <a:pt x="277906" y="0"/>
                  <a:pt x="242047" y="26894"/>
                </a:cubicBezTo>
                <a:cubicBezTo>
                  <a:pt x="206188" y="53788"/>
                  <a:pt x="234576" y="149412"/>
                  <a:pt x="206188" y="188259"/>
                </a:cubicBezTo>
                <a:cubicBezTo>
                  <a:pt x="177800" y="227106"/>
                  <a:pt x="106082" y="234577"/>
                  <a:pt x="71717" y="259977"/>
                </a:cubicBezTo>
                <a:cubicBezTo>
                  <a:pt x="37352" y="285377"/>
                  <a:pt x="18676" y="313018"/>
                  <a:pt x="0" y="340659"/>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1" anchor="ctr"/>
          <a:lstStyle/>
          <a:p>
            <a:pPr algn="ctr" fontAlgn="auto">
              <a:spcBef>
                <a:spcPts val="0"/>
              </a:spcBef>
              <a:spcAft>
                <a:spcPts val="0"/>
              </a:spcAft>
              <a:defRPr/>
            </a:pPr>
            <a:endParaRPr lang="he-IL"/>
          </a:p>
        </p:txBody>
      </p:sp>
      <p:sp>
        <p:nvSpPr>
          <p:cNvPr id="31" name="Freeform 30"/>
          <p:cNvSpPr/>
          <p:nvPr/>
        </p:nvSpPr>
        <p:spPr bwMode="auto">
          <a:xfrm rot="9381316">
            <a:off x="2545711" y="5484568"/>
            <a:ext cx="252677" cy="111325"/>
          </a:xfrm>
          <a:custGeom>
            <a:avLst/>
            <a:gdLst>
              <a:gd name="connsiteX0" fmla="*/ 421341 w 421341"/>
              <a:gd name="connsiteY0" fmla="*/ 26894 h 340659"/>
              <a:gd name="connsiteX1" fmla="*/ 242047 w 421341"/>
              <a:gd name="connsiteY1" fmla="*/ 26894 h 340659"/>
              <a:gd name="connsiteX2" fmla="*/ 206188 w 421341"/>
              <a:gd name="connsiteY2" fmla="*/ 188259 h 340659"/>
              <a:gd name="connsiteX3" fmla="*/ 71717 w 421341"/>
              <a:gd name="connsiteY3" fmla="*/ 259977 h 340659"/>
              <a:gd name="connsiteX4" fmla="*/ 0 w 421341"/>
              <a:gd name="connsiteY4" fmla="*/ 340659 h 34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341" h="340659">
                <a:moveTo>
                  <a:pt x="421341" y="26894"/>
                </a:moveTo>
                <a:cubicBezTo>
                  <a:pt x="349623" y="13447"/>
                  <a:pt x="277906" y="0"/>
                  <a:pt x="242047" y="26894"/>
                </a:cubicBezTo>
                <a:cubicBezTo>
                  <a:pt x="206188" y="53788"/>
                  <a:pt x="234576" y="149412"/>
                  <a:pt x="206188" y="188259"/>
                </a:cubicBezTo>
                <a:cubicBezTo>
                  <a:pt x="177800" y="227106"/>
                  <a:pt x="106082" y="234577"/>
                  <a:pt x="71717" y="259977"/>
                </a:cubicBezTo>
                <a:cubicBezTo>
                  <a:pt x="37352" y="285377"/>
                  <a:pt x="18676" y="313018"/>
                  <a:pt x="0" y="340659"/>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1" anchor="ctr"/>
          <a:lstStyle/>
          <a:p>
            <a:pPr algn="ctr" fontAlgn="auto">
              <a:spcBef>
                <a:spcPts val="0"/>
              </a:spcBef>
              <a:spcAft>
                <a:spcPts val="0"/>
              </a:spcAft>
              <a:defRPr/>
            </a:pPr>
            <a:endParaRPr lang="he-IL"/>
          </a:p>
        </p:txBody>
      </p:sp>
      <p:sp>
        <p:nvSpPr>
          <p:cNvPr id="32" name="TextBox 31"/>
          <p:cNvSpPr txBox="1"/>
          <p:nvPr/>
        </p:nvSpPr>
        <p:spPr>
          <a:xfrm>
            <a:off x="429454" y="6098232"/>
            <a:ext cx="974194" cy="461665"/>
          </a:xfrm>
          <a:prstGeom prst="rect">
            <a:avLst/>
          </a:prstGeom>
          <a:noFill/>
        </p:spPr>
        <p:txBody>
          <a:bodyPr wrap="square" rtlCol="0">
            <a:spAutoFit/>
          </a:bodyPr>
          <a:lstStyle/>
          <a:p>
            <a:pPr algn="ctr"/>
            <a:r>
              <a:rPr lang="en-US" sz="2400" b="1" dirty="0" smtClean="0"/>
              <a:t>t = 1</a:t>
            </a:r>
            <a:endParaRPr lang="en-US" sz="2400" b="1" dirty="0"/>
          </a:p>
        </p:txBody>
      </p:sp>
    </p:spTree>
    <p:extLst>
      <p:ext uri="{BB962C8B-B14F-4D97-AF65-F5344CB8AC3E}">
        <p14:creationId xmlns:p14="http://schemas.microsoft.com/office/powerpoint/2010/main" val="398462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78" grpId="0" animBg="1"/>
      <p:bldP spid="7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64"/>
          <p:cNvSpPr/>
          <p:nvPr/>
        </p:nvSpPr>
        <p:spPr>
          <a:xfrm>
            <a:off x="3576320" y="0"/>
            <a:ext cx="2468880" cy="2844800"/>
          </a:xfrm>
          <a:custGeom>
            <a:avLst/>
            <a:gdLst>
              <a:gd name="connsiteX0" fmla="*/ 995680 w 2468880"/>
              <a:gd name="connsiteY0" fmla="*/ 2844800 h 2844800"/>
              <a:gd name="connsiteX1" fmla="*/ 0 w 2468880"/>
              <a:gd name="connsiteY1" fmla="*/ 1513840 h 2844800"/>
              <a:gd name="connsiteX2" fmla="*/ 142240 w 2468880"/>
              <a:gd name="connsiteY2" fmla="*/ 10160 h 2844800"/>
              <a:gd name="connsiteX3" fmla="*/ 2468880 w 2468880"/>
              <a:gd name="connsiteY3" fmla="*/ 0 h 2844800"/>
              <a:gd name="connsiteX4" fmla="*/ 2316480 w 2468880"/>
              <a:gd name="connsiteY4" fmla="*/ 1300480 h 2844800"/>
              <a:gd name="connsiteX5" fmla="*/ 995680 w 2468880"/>
              <a:gd name="connsiteY5" fmla="*/ 2844800 h 28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8880" h="2844800">
                <a:moveTo>
                  <a:pt x="995680" y="2844800"/>
                </a:moveTo>
                <a:lnTo>
                  <a:pt x="0" y="1513840"/>
                </a:lnTo>
                <a:lnTo>
                  <a:pt x="142240" y="10160"/>
                </a:lnTo>
                <a:lnTo>
                  <a:pt x="2468880" y="0"/>
                </a:lnTo>
                <a:lnTo>
                  <a:pt x="2316480" y="1300480"/>
                </a:lnTo>
                <a:lnTo>
                  <a:pt x="995680" y="2844800"/>
                </a:lnTo>
                <a:close/>
              </a:path>
            </a:pathLst>
          </a:custGeom>
          <a:solidFill>
            <a:schemeClr val="accent6">
              <a:alpha val="7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5" name="TextBox 54"/>
          <p:cNvSpPr txBox="1"/>
          <p:nvPr/>
        </p:nvSpPr>
        <p:spPr>
          <a:xfrm>
            <a:off x="3718740" y="445532"/>
            <a:ext cx="1791030" cy="707886"/>
          </a:xfrm>
          <a:prstGeom prst="rect">
            <a:avLst/>
          </a:prstGeom>
          <a:noFill/>
        </p:spPr>
        <p:txBody>
          <a:bodyPr wrap="square" rtlCol="0">
            <a:spAutoFit/>
          </a:bodyPr>
          <a:lstStyle/>
          <a:p>
            <a:r>
              <a:rPr lang="en-US" sz="2000" b="1" dirty="0" smtClean="0"/>
              <a:t>intersection</a:t>
            </a:r>
          </a:p>
          <a:p>
            <a:endParaRPr lang="en-US" sz="2000" b="1" dirty="0"/>
          </a:p>
        </p:txBody>
      </p:sp>
      <p:grpSp>
        <p:nvGrpSpPr>
          <p:cNvPr id="9" name="Group 8"/>
          <p:cNvGrpSpPr/>
          <p:nvPr/>
        </p:nvGrpSpPr>
        <p:grpSpPr>
          <a:xfrm>
            <a:off x="3564015" y="-457200"/>
            <a:ext cx="2455785" cy="3299181"/>
            <a:chOff x="28977" y="196993"/>
            <a:chExt cx="2757205" cy="4060533"/>
          </a:xfrm>
        </p:grpSpPr>
        <p:sp>
          <p:nvSpPr>
            <p:cNvPr id="8" name="Rectangle 7"/>
            <p:cNvSpPr/>
            <p:nvPr/>
          </p:nvSpPr>
          <p:spPr>
            <a:xfrm>
              <a:off x="28977" y="759701"/>
              <a:ext cx="2757205" cy="3497825"/>
            </a:xfrm>
            <a:custGeom>
              <a:avLst/>
              <a:gdLst>
                <a:gd name="connsiteX0" fmla="*/ 0 w 2212654"/>
                <a:gd name="connsiteY0" fmla="*/ 0 h 2971800"/>
                <a:gd name="connsiteX1" fmla="*/ 2212654 w 2212654"/>
                <a:gd name="connsiteY1" fmla="*/ 0 h 2971800"/>
                <a:gd name="connsiteX2" fmla="*/ 2212654 w 2212654"/>
                <a:gd name="connsiteY2" fmla="*/ 2971800 h 2971800"/>
                <a:gd name="connsiteX3" fmla="*/ 0 w 2212654"/>
                <a:gd name="connsiteY3" fmla="*/ 2971800 h 2971800"/>
                <a:gd name="connsiteX4" fmla="*/ 0 w 2212654"/>
                <a:gd name="connsiteY4" fmla="*/ 0 h 2971800"/>
                <a:gd name="connsiteX0" fmla="*/ 177800 w 2390454"/>
                <a:gd name="connsiteY0" fmla="*/ 0 h 2971800"/>
                <a:gd name="connsiteX1" fmla="*/ 2390454 w 2390454"/>
                <a:gd name="connsiteY1" fmla="*/ 0 h 2971800"/>
                <a:gd name="connsiteX2" fmla="*/ 2390454 w 2390454"/>
                <a:gd name="connsiteY2" fmla="*/ 2971800 h 2971800"/>
                <a:gd name="connsiteX3" fmla="*/ 0 w 2390454"/>
                <a:gd name="connsiteY3" fmla="*/ 1765300 h 2971800"/>
                <a:gd name="connsiteX4" fmla="*/ 177800 w 2390454"/>
                <a:gd name="connsiteY4" fmla="*/ 0 h 2971800"/>
                <a:gd name="connsiteX0" fmla="*/ 177800 w 2390454"/>
                <a:gd name="connsiteY0" fmla="*/ 0 h 3124200"/>
                <a:gd name="connsiteX1" fmla="*/ 2390454 w 2390454"/>
                <a:gd name="connsiteY1" fmla="*/ 0 h 3124200"/>
                <a:gd name="connsiteX2" fmla="*/ 1031554 w 2390454"/>
                <a:gd name="connsiteY2" fmla="*/ 3124200 h 3124200"/>
                <a:gd name="connsiteX3" fmla="*/ 0 w 2390454"/>
                <a:gd name="connsiteY3" fmla="*/ 1765300 h 3124200"/>
                <a:gd name="connsiteX4" fmla="*/ 177800 w 2390454"/>
                <a:gd name="connsiteY4" fmla="*/ 0 h 3124200"/>
                <a:gd name="connsiteX0" fmla="*/ 177800 w 2390454"/>
                <a:gd name="connsiteY0" fmla="*/ 0 h 3124200"/>
                <a:gd name="connsiteX1" fmla="*/ 2390454 w 2390454"/>
                <a:gd name="connsiteY1" fmla="*/ 0 h 3124200"/>
                <a:gd name="connsiteX2" fmla="*/ 1031554 w 2390454"/>
                <a:gd name="connsiteY2" fmla="*/ 3124200 h 3124200"/>
                <a:gd name="connsiteX3" fmla="*/ 0 w 2390454"/>
                <a:gd name="connsiteY3" fmla="*/ 1765300 h 3124200"/>
                <a:gd name="connsiteX4" fmla="*/ 177800 w 2390454"/>
                <a:gd name="connsiteY4" fmla="*/ 0 h 3124200"/>
                <a:gd name="connsiteX0" fmla="*/ 177800 w 2504754"/>
                <a:gd name="connsiteY0" fmla="*/ 0 h 3124200"/>
                <a:gd name="connsiteX1" fmla="*/ 2504754 w 2504754"/>
                <a:gd name="connsiteY1" fmla="*/ 241300 h 3124200"/>
                <a:gd name="connsiteX2" fmla="*/ 1031554 w 2504754"/>
                <a:gd name="connsiteY2" fmla="*/ 3124200 h 3124200"/>
                <a:gd name="connsiteX3" fmla="*/ 0 w 2504754"/>
                <a:gd name="connsiteY3" fmla="*/ 1765300 h 3124200"/>
                <a:gd name="connsiteX4" fmla="*/ 177800 w 2504754"/>
                <a:gd name="connsiteY4" fmla="*/ 0 h 3124200"/>
                <a:gd name="connsiteX0" fmla="*/ 177800 w 2619747"/>
                <a:gd name="connsiteY0" fmla="*/ 0 h 3124200"/>
                <a:gd name="connsiteX1" fmla="*/ 2504754 w 2619747"/>
                <a:gd name="connsiteY1" fmla="*/ 241300 h 3124200"/>
                <a:gd name="connsiteX2" fmla="*/ 2137752 w 2619747"/>
                <a:gd name="connsiteY2" fmla="*/ 1058584 h 3124200"/>
                <a:gd name="connsiteX3" fmla="*/ 1031554 w 2619747"/>
                <a:gd name="connsiteY3" fmla="*/ 3124200 h 3124200"/>
                <a:gd name="connsiteX4" fmla="*/ 0 w 2619747"/>
                <a:gd name="connsiteY4" fmla="*/ 1765300 h 3124200"/>
                <a:gd name="connsiteX5" fmla="*/ 177800 w 2619747"/>
                <a:gd name="connsiteY5" fmla="*/ 0 h 3124200"/>
                <a:gd name="connsiteX0" fmla="*/ 177800 w 2649202"/>
                <a:gd name="connsiteY0" fmla="*/ 0 h 3124200"/>
                <a:gd name="connsiteX1" fmla="*/ 2504754 w 2649202"/>
                <a:gd name="connsiteY1" fmla="*/ 241300 h 3124200"/>
                <a:gd name="connsiteX2" fmla="*/ 2290152 w 2649202"/>
                <a:gd name="connsiteY2" fmla="*/ 1541184 h 3124200"/>
                <a:gd name="connsiteX3" fmla="*/ 1031554 w 2649202"/>
                <a:gd name="connsiteY3" fmla="*/ 3124200 h 3124200"/>
                <a:gd name="connsiteX4" fmla="*/ 0 w 2649202"/>
                <a:gd name="connsiteY4" fmla="*/ 1765300 h 3124200"/>
                <a:gd name="connsiteX5" fmla="*/ 177800 w 2649202"/>
                <a:gd name="connsiteY5" fmla="*/ 0 h 3124200"/>
                <a:gd name="connsiteX0" fmla="*/ 177800 w 2606995"/>
                <a:gd name="connsiteY0" fmla="*/ 0 h 3124200"/>
                <a:gd name="connsiteX1" fmla="*/ 2504754 w 2606995"/>
                <a:gd name="connsiteY1" fmla="*/ 241300 h 3124200"/>
                <a:gd name="connsiteX2" fmla="*/ 2290152 w 2606995"/>
                <a:gd name="connsiteY2" fmla="*/ 1541184 h 3124200"/>
                <a:gd name="connsiteX3" fmla="*/ 1031554 w 2606995"/>
                <a:gd name="connsiteY3" fmla="*/ 3124200 h 3124200"/>
                <a:gd name="connsiteX4" fmla="*/ 0 w 2606995"/>
                <a:gd name="connsiteY4" fmla="*/ 1765300 h 3124200"/>
                <a:gd name="connsiteX5" fmla="*/ 177800 w 2606995"/>
                <a:gd name="connsiteY5" fmla="*/ 0 h 3124200"/>
                <a:gd name="connsiteX0" fmla="*/ 177800 w 2606995"/>
                <a:gd name="connsiteY0" fmla="*/ 0 h 3124200"/>
                <a:gd name="connsiteX1" fmla="*/ 2504754 w 2606995"/>
                <a:gd name="connsiteY1" fmla="*/ 241300 h 3124200"/>
                <a:gd name="connsiteX2" fmla="*/ 2290152 w 2606995"/>
                <a:gd name="connsiteY2" fmla="*/ 1541184 h 3124200"/>
                <a:gd name="connsiteX3" fmla="*/ 1031554 w 2606995"/>
                <a:gd name="connsiteY3" fmla="*/ 3124200 h 3124200"/>
                <a:gd name="connsiteX4" fmla="*/ 0 w 2606995"/>
                <a:gd name="connsiteY4" fmla="*/ 1765300 h 3124200"/>
                <a:gd name="connsiteX5" fmla="*/ 177800 w 2606995"/>
                <a:gd name="connsiteY5" fmla="*/ 0 h 3124200"/>
                <a:gd name="connsiteX0" fmla="*/ 177800 w 2350562"/>
                <a:gd name="connsiteY0" fmla="*/ 0 h 3124200"/>
                <a:gd name="connsiteX1" fmla="*/ 2174554 w 2350562"/>
                <a:gd name="connsiteY1" fmla="*/ 660400 h 3124200"/>
                <a:gd name="connsiteX2" fmla="*/ 2290152 w 2350562"/>
                <a:gd name="connsiteY2" fmla="*/ 1541184 h 3124200"/>
                <a:gd name="connsiteX3" fmla="*/ 1031554 w 2350562"/>
                <a:gd name="connsiteY3" fmla="*/ 3124200 h 3124200"/>
                <a:gd name="connsiteX4" fmla="*/ 0 w 2350562"/>
                <a:gd name="connsiteY4" fmla="*/ 1765300 h 3124200"/>
                <a:gd name="connsiteX5" fmla="*/ 177800 w 2350562"/>
                <a:gd name="connsiteY5" fmla="*/ 0 h 3124200"/>
                <a:gd name="connsiteX0" fmla="*/ 177800 w 2290152"/>
                <a:gd name="connsiteY0" fmla="*/ 0 h 3124200"/>
                <a:gd name="connsiteX1" fmla="*/ 2174554 w 2290152"/>
                <a:gd name="connsiteY1" fmla="*/ 660400 h 3124200"/>
                <a:gd name="connsiteX2" fmla="*/ 2290152 w 2290152"/>
                <a:gd name="connsiteY2" fmla="*/ 1541184 h 3124200"/>
                <a:gd name="connsiteX3" fmla="*/ 1031554 w 2290152"/>
                <a:gd name="connsiteY3" fmla="*/ 3124200 h 3124200"/>
                <a:gd name="connsiteX4" fmla="*/ 0 w 2290152"/>
                <a:gd name="connsiteY4" fmla="*/ 1765300 h 3124200"/>
                <a:gd name="connsiteX5" fmla="*/ 177800 w 2290152"/>
                <a:gd name="connsiteY5" fmla="*/ 0 h 3124200"/>
                <a:gd name="connsiteX0" fmla="*/ 177800 w 2455574"/>
                <a:gd name="connsiteY0" fmla="*/ 0 h 3124200"/>
                <a:gd name="connsiteX1" fmla="*/ 2453954 w 2455574"/>
                <a:gd name="connsiteY1" fmla="*/ 266700 h 3124200"/>
                <a:gd name="connsiteX2" fmla="*/ 2290152 w 2455574"/>
                <a:gd name="connsiteY2" fmla="*/ 1541184 h 3124200"/>
                <a:gd name="connsiteX3" fmla="*/ 1031554 w 2455574"/>
                <a:gd name="connsiteY3" fmla="*/ 3124200 h 3124200"/>
                <a:gd name="connsiteX4" fmla="*/ 0 w 2455574"/>
                <a:gd name="connsiteY4" fmla="*/ 1765300 h 3124200"/>
                <a:gd name="connsiteX5" fmla="*/ 177800 w 2455574"/>
                <a:gd name="connsiteY5" fmla="*/ 0 h 3124200"/>
                <a:gd name="connsiteX0" fmla="*/ 127000 w 2455574"/>
                <a:gd name="connsiteY0" fmla="*/ 12702 h 2857502"/>
                <a:gd name="connsiteX1" fmla="*/ 2453954 w 2455574"/>
                <a:gd name="connsiteY1" fmla="*/ 2 h 2857502"/>
                <a:gd name="connsiteX2" fmla="*/ 2290152 w 2455574"/>
                <a:gd name="connsiteY2" fmla="*/ 1274486 h 2857502"/>
                <a:gd name="connsiteX3" fmla="*/ 1031554 w 2455574"/>
                <a:gd name="connsiteY3" fmla="*/ 2857502 h 2857502"/>
                <a:gd name="connsiteX4" fmla="*/ 0 w 2455574"/>
                <a:gd name="connsiteY4" fmla="*/ 1498602 h 2857502"/>
                <a:gd name="connsiteX5" fmla="*/ 127000 w 2455574"/>
                <a:gd name="connsiteY5" fmla="*/ 12702 h 2857502"/>
                <a:gd name="connsiteX0" fmla="*/ 127000 w 2455574"/>
                <a:gd name="connsiteY0" fmla="*/ 12702 h 2819402"/>
                <a:gd name="connsiteX1" fmla="*/ 2453954 w 2455574"/>
                <a:gd name="connsiteY1" fmla="*/ 2 h 2819402"/>
                <a:gd name="connsiteX2" fmla="*/ 2290152 w 2455574"/>
                <a:gd name="connsiteY2" fmla="*/ 1274486 h 2819402"/>
                <a:gd name="connsiteX3" fmla="*/ 993454 w 2455574"/>
                <a:gd name="connsiteY3" fmla="*/ 2819402 h 2819402"/>
                <a:gd name="connsiteX4" fmla="*/ 0 w 2455574"/>
                <a:gd name="connsiteY4" fmla="*/ 1498602 h 2819402"/>
                <a:gd name="connsiteX5" fmla="*/ 127000 w 2455574"/>
                <a:gd name="connsiteY5" fmla="*/ 12702 h 2819402"/>
                <a:gd name="connsiteX0" fmla="*/ 127000 w 2455574"/>
                <a:gd name="connsiteY0" fmla="*/ 12702 h 2821107"/>
                <a:gd name="connsiteX1" fmla="*/ 2453954 w 2455574"/>
                <a:gd name="connsiteY1" fmla="*/ 2 h 2821107"/>
                <a:gd name="connsiteX2" fmla="*/ 2290152 w 2455574"/>
                <a:gd name="connsiteY2" fmla="*/ 1274486 h 2821107"/>
                <a:gd name="connsiteX3" fmla="*/ 993454 w 2455574"/>
                <a:gd name="connsiteY3" fmla="*/ 2819402 h 2821107"/>
                <a:gd name="connsiteX4" fmla="*/ 0 w 2455574"/>
                <a:gd name="connsiteY4" fmla="*/ 1498602 h 2821107"/>
                <a:gd name="connsiteX5" fmla="*/ 127000 w 2455574"/>
                <a:gd name="connsiteY5" fmla="*/ 12702 h 2821107"/>
                <a:gd name="connsiteX0" fmla="*/ 127000 w 2455785"/>
                <a:gd name="connsiteY0" fmla="*/ 12702 h 2821067"/>
                <a:gd name="connsiteX1" fmla="*/ 2453954 w 2455785"/>
                <a:gd name="connsiteY1" fmla="*/ 2 h 2821067"/>
                <a:gd name="connsiteX2" fmla="*/ 2315552 w 2455785"/>
                <a:gd name="connsiteY2" fmla="*/ 1236386 h 2821067"/>
                <a:gd name="connsiteX3" fmla="*/ 993454 w 2455785"/>
                <a:gd name="connsiteY3" fmla="*/ 2819402 h 2821067"/>
                <a:gd name="connsiteX4" fmla="*/ 0 w 2455785"/>
                <a:gd name="connsiteY4" fmla="*/ 1498602 h 2821067"/>
                <a:gd name="connsiteX5" fmla="*/ 127000 w 2455785"/>
                <a:gd name="connsiteY5" fmla="*/ 12702 h 282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5785" h="2821067">
                  <a:moveTo>
                    <a:pt x="127000" y="12702"/>
                  </a:moveTo>
                  <a:lnTo>
                    <a:pt x="2453954" y="2"/>
                  </a:lnTo>
                  <a:cubicBezTo>
                    <a:pt x="2475813" y="-1367"/>
                    <a:pt x="2294385" y="1238503"/>
                    <a:pt x="2315552" y="1236386"/>
                  </a:cubicBezTo>
                  <a:cubicBezTo>
                    <a:pt x="2247819" y="1297769"/>
                    <a:pt x="1070346" y="2879416"/>
                    <a:pt x="993454" y="2819402"/>
                  </a:cubicBezTo>
                  <a:lnTo>
                    <a:pt x="0" y="1498602"/>
                  </a:lnTo>
                  <a:lnTo>
                    <a:pt x="127000" y="12702"/>
                  </a:lnTo>
                  <a:close/>
                </a:path>
              </a:pathLst>
            </a:custGeom>
            <a:solidFill>
              <a:srgbClr val="00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9"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rot="1124180">
              <a:off x="528909" y="196993"/>
              <a:ext cx="1473043" cy="327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Freeform 28"/>
          <p:cNvSpPr/>
          <p:nvPr/>
        </p:nvSpPr>
        <p:spPr>
          <a:xfrm>
            <a:off x="31914" y="3586480"/>
            <a:ext cx="9133840" cy="3271520"/>
          </a:xfrm>
          <a:custGeom>
            <a:avLst/>
            <a:gdLst>
              <a:gd name="connsiteX0" fmla="*/ 50800 w 9133840"/>
              <a:gd name="connsiteY0" fmla="*/ 213360 h 3271520"/>
              <a:gd name="connsiteX1" fmla="*/ 121920 w 9133840"/>
              <a:gd name="connsiteY1" fmla="*/ 162560 h 3271520"/>
              <a:gd name="connsiteX2" fmla="*/ 172720 w 9133840"/>
              <a:gd name="connsiteY2" fmla="*/ 101600 h 3271520"/>
              <a:gd name="connsiteX3" fmla="*/ 254000 w 9133840"/>
              <a:gd name="connsiteY3" fmla="*/ 71120 h 3271520"/>
              <a:gd name="connsiteX4" fmla="*/ 457200 w 9133840"/>
              <a:gd name="connsiteY4" fmla="*/ 20320 h 3271520"/>
              <a:gd name="connsiteX5" fmla="*/ 589280 w 9133840"/>
              <a:gd name="connsiteY5" fmla="*/ 0 h 3271520"/>
              <a:gd name="connsiteX6" fmla="*/ 782320 w 9133840"/>
              <a:gd name="connsiteY6" fmla="*/ 20320 h 3271520"/>
              <a:gd name="connsiteX7" fmla="*/ 904240 w 9133840"/>
              <a:gd name="connsiteY7" fmla="*/ 101600 h 3271520"/>
              <a:gd name="connsiteX8" fmla="*/ 1005840 w 9133840"/>
              <a:gd name="connsiteY8" fmla="*/ 152400 h 3271520"/>
              <a:gd name="connsiteX9" fmla="*/ 1107440 w 9133840"/>
              <a:gd name="connsiteY9" fmla="*/ 223520 h 3271520"/>
              <a:gd name="connsiteX10" fmla="*/ 1280160 w 9133840"/>
              <a:gd name="connsiteY10" fmla="*/ 294640 h 3271520"/>
              <a:gd name="connsiteX11" fmla="*/ 1412240 w 9133840"/>
              <a:gd name="connsiteY11" fmla="*/ 304800 h 3271520"/>
              <a:gd name="connsiteX12" fmla="*/ 1584960 w 9133840"/>
              <a:gd name="connsiteY12" fmla="*/ 284480 h 3271520"/>
              <a:gd name="connsiteX13" fmla="*/ 1696720 w 9133840"/>
              <a:gd name="connsiteY13" fmla="*/ 233680 h 3271520"/>
              <a:gd name="connsiteX14" fmla="*/ 1808480 w 9133840"/>
              <a:gd name="connsiteY14" fmla="*/ 182880 h 3271520"/>
              <a:gd name="connsiteX15" fmla="*/ 1971040 w 9133840"/>
              <a:gd name="connsiteY15" fmla="*/ 142240 h 3271520"/>
              <a:gd name="connsiteX16" fmla="*/ 2082800 w 9133840"/>
              <a:gd name="connsiteY16" fmla="*/ 121920 h 3271520"/>
              <a:gd name="connsiteX17" fmla="*/ 2184400 w 9133840"/>
              <a:gd name="connsiteY17" fmla="*/ 121920 h 3271520"/>
              <a:gd name="connsiteX18" fmla="*/ 2275840 w 9133840"/>
              <a:gd name="connsiteY18" fmla="*/ 142240 h 3271520"/>
              <a:gd name="connsiteX19" fmla="*/ 2377440 w 9133840"/>
              <a:gd name="connsiteY19" fmla="*/ 213360 h 3271520"/>
              <a:gd name="connsiteX20" fmla="*/ 2499360 w 9133840"/>
              <a:gd name="connsiteY20" fmla="*/ 254000 h 3271520"/>
              <a:gd name="connsiteX21" fmla="*/ 2692400 w 9133840"/>
              <a:gd name="connsiteY21" fmla="*/ 274320 h 3271520"/>
              <a:gd name="connsiteX22" fmla="*/ 2773680 w 9133840"/>
              <a:gd name="connsiteY22" fmla="*/ 233680 h 3271520"/>
              <a:gd name="connsiteX23" fmla="*/ 2905760 w 9133840"/>
              <a:gd name="connsiteY23" fmla="*/ 223520 h 3271520"/>
              <a:gd name="connsiteX24" fmla="*/ 3048000 w 9133840"/>
              <a:gd name="connsiteY24" fmla="*/ 294640 h 3271520"/>
              <a:gd name="connsiteX25" fmla="*/ 3139440 w 9133840"/>
              <a:gd name="connsiteY25" fmla="*/ 355600 h 3271520"/>
              <a:gd name="connsiteX26" fmla="*/ 3200400 w 9133840"/>
              <a:gd name="connsiteY26" fmla="*/ 375920 h 3271520"/>
              <a:gd name="connsiteX27" fmla="*/ 3434080 w 9133840"/>
              <a:gd name="connsiteY27" fmla="*/ 365760 h 3271520"/>
              <a:gd name="connsiteX28" fmla="*/ 3545840 w 9133840"/>
              <a:gd name="connsiteY28" fmla="*/ 314960 h 3271520"/>
              <a:gd name="connsiteX29" fmla="*/ 3698240 w 9133840"/>
              <a:gd name="connsiteY29" fmla="*/ 264160 h 3271520"/>
              <a:gd name="connsiteX30" fmla="*/ 3952240 w 9133840"/>
              <a:gd name="connsiteY30" fmla="*/ 213360 h 3271520"/>
              <a:gd name="connsiteX31" fmla="*/ 4175760 w 9133840"/>
              <a:gd name="connsiteY31" fmla="*/ 193040 h 3271520"/>
              <a:gd name="connsiteX32" fmla="*/ 4267200 w 9133840"/>
              <a:gd name="connsiteY32" fmla="*/ 213360 h 3271520"/>
              <a:gd name="connsiteX33" fmla="*/ 4307840 w 9133840"/>
              <a:gd name="connsiteY33" fmla="*/ 223520 h 3271520"/>
              <a:gd name="connsiteX34" fmla="*/ 4338320 w 9133840"/>
              <a:gd name="connsiteY34" fmla="*/ 233680 h 3271520"/>
              <a:gd name="connsiteX35" fmla="*/ 4399280 w 9133840"/>
              <a:gd name="connsiteY35" fmla="*/ 264160 h 3271520"/>
              <a:gd name="connsiteX36" fmla="*/ 4561840 w 9133840"/>
              <a:gd name="connsiteY36" fmla="*/ 335280 h 3271520"/>
              <a:gd name="connsiteX37" fmla="*/ 4693920 w 9133840"/>
              <a:gd name="connsiteY37" fmla="*/ 345440 h 3271520"/>
              <a:gd name="connsiteX38" fmla="*/ 4826000 w 9133840"/>
              <a:gd name="connsiteY38" fmla="*/ 325120 h 3271520"/>
              <a:gd name="connsiteX39" fmla="*/ 5029200 w 9133840"/>
              <a:gd name="connsiteY39" fmla="*/ 233680 h 3271520"/>
              <a:gd name="connsiteX40" fmla="*/ 5171440 w 9133840"/>
              <a:gd name="connsiteY40" fmla="*/ 162560 h 3271520"/>
              <a:gd name="connsiteX41" fmla="*/ 5313680 w 9133840"/>
              <a:gd name="connsiteY41" fmla="*/ 223520 h 3271520"/>
              <a:gd name="connsiteX42" fmla="*/ 5394960 w 9133840"/>
              <a:gd name="connsiteY42" fmla="*/ 274320 h 3271520"/>
              <a:gd name="connsiteX43" fmla="*/ 5608320 w 9133840"/>
              <a:gd name="connsiteY43" fmla="*/ 203200 h 3271520"/>
              <a:gd name="connsiteX44" fmla="*/ 5730240 w 9133840"/>
              <a:gd name="connsiteY44" fmla="*/ 172720 h 3271520"/>
              <a:gd name="connsiteX45" fmla="*/ 5862320 w 9133840"/>
              <a:gd name="connsiteY45" fmla="*/ 162560 h 3271520"/>
              <a:gd name="connsiteX46" fmla="*/ 6055360 w 9133840"/>
              <a:gd name="connsiteY46" fmla="*/ 233680 h 3271520"/>
              <a:gd name="connsiteX47" fmla="*/ 6248400 w 9133840"/>
              <a:gd name="connsiteY47" fmla="*/ 355600 h 3271520"/>
              <a:gd name="connsiteX48" fmla="*/ 6350000 w 9133840"/>
              <a:gd name="connsiteY48" fmla="*/ 386080 h 3271520"/>
              <a:gd name="connsiteX49" fmla="*/ 6461760 w 9133840"/>
              <a:gd name="connsiteY49" fmla="*/ 396240 h 3271520"/>
              <a:gd name="connsiteX50" fmla="*/ 6644640 w 9133840"/>
              <a:gd name="connsiteY50" fmla="*/ 386080 h 3271520"/>
              <a:gd name="connsiteX51" fmla="*/ 6685280 w 9133840"/>
              <a:gd name="connsiteY51" fmla="*/ 375920 h 3271520"/>
              <a:gd name="connsiteX52" fmla="*/ 6736080 w 9133840"/>
              <a:gd name="connsiteY52" fmla="*/ 365760 h 3271520"/>
              <a:gd name="connsiteX53" fmla="*/ 6847840 w 9133840"/>
              <a:gd name="connsiteY53" fmla="*/ 325120 h 3271520"/>
              <a:gd name="connsiteX54" fmla="*/ 6898640 w 9133840"/>
              <a:gd name="connsiteY54" fmla="*/ 314960 h 3271520"/>
              <a:gd name="connsiteX55" fmla="*/ 6949440 w 9133840"/>
              <a:gd name="connsiteY55" fmla="*/ 304800 h 3271520"/>
              <a:gd name="connsiteX56" fmla="*/ 6949440 w 9133840"/>
              <a:gd name="connsiteY56" fmla="*/ 304800 h 3271520"/>
              <a:gd name="connsiteX57" fmla="*/ 7132320 w 9133840"/>
              <a:gd name="connsiteY57" fmla="*/ 152400 h 3271520"/>
              <a:gd name="connsiteX58" fmla="*/ 7213600 w 9133840"/>
              <a:gd name="connsiteY58" fmla="*/ 121920 h 3271520"/>
              <a:gd name="connsiteX59" fmla="*/ 7305040 w 9133840"/>
              <a:gd name="connsiteY59" fmla="*/ 71120 h 3271520"/>
              <a:gd name="connsiteX60" fmla="*/ 7579360 w 9133840"/>
              <a:gd name="connsiteY60" fmla="*/ 132080 h 3271520"/>
              <a:gd name="connsiteX61" fmla="*/ 7680960 w 9133840"/>
              <a:gd name="connsiteY61" fmla="*/ 233680 h 3271520"/>
              <a:gd name="connsiteX62" fmla="*/ 7985760 w 9133840"/>
              <a:gd name="connsiteY62" fmla="*/ 345440 h 3271520"/>
              <a:gd name="connsiteX63" fmla="*/ 8077200 w 9133840"/>
              <a:gd name="connsiteY63" fmla="*/ 355600 h 3271520"/>
              <a:gd name="connsiteX64" fmla="*/ 8158480 w 9133840"/>
              <a:gd name="connsiteY64" fmla="*/ 365760 h 3271520"/>
              <a:gd name="connsiteX65" fmla="*/ 8280400 w 9133840"/>
              <a:gd name="connsiteY65" fmla="*/ 365760 h 3271520"/>
              <a:gd name="connsiteX66" fmla="*/ 8453120 w 9133840"/>
              <a:gd name="connsiteY66" fmla="*/ 345440 h 3271520"/>
              <a:gd name="connsiteX67" fmla="*/ 8524240 w 9133840"/>
              <a:gd name="connsiteY67" fmla="*/ 314960 h 3271520"/>
              <a:gd name="connsiteX68" fmla="*/ 8575040 w 9133840"/>
              <a:gd name="connsiteY68" fmla="*/ 304800 h 3271520"/>
              <a:gd name="connsiteX69" fmla="*/ 8605520 w 9133840"/>
              <a:gd name="connsiteY69" fmla="*/ 294640 h 3271520"/>
              <a:gd name="connsiteX70" fmla="*/ 8686800 w 9133840"/>
              <a:gd name="connsiteY70" fmla="*/ 284480 h 3271520"/>
              <a:gd name="connsiteX71" fmla="*/ 8737600 w 9133840"/>
              <a:gd name="connsiteY71" fmla="*/ 274320 h 3271520"/>
              <a:gd name="connsiteX72" fmla="*/ 8829040 w 9133840"/>
              <a:gd name="connsiteY72" fmla="*/ 254000 h 3271520"/>
              <a:gd name="connsiteX73" fmla="*/ 8859520 w 9133840"/>
              <a:gd name="connsiteY73" fmla="*/ 243840 h 3271520"/>
              <a:gd name="connsiteX74" fmla="*/ 8879840 w 9133840"/>
              <a:gd name="connsiteY74" fmla="*/ 233680 h 3271520"/>
              <a:gd name="connsiteX75" fmla="*/ 9123680 w 9133840"/>
              <a:gd name="connsiteY75" fmla="*/ 203200 h 3271520"/>
              <a:gd name="connsiteX76" fmla="*/ 9133840 w 9133840"/>
              <a:gd name="connsiteY76" fmla="*/ 3271520 h 3271520"/>
              <a:gd name="connsiteX77" fmla="*/ 0 w 9133840"/>
              <a:gd name="connsiteY77" fmla="*/ 3271520 h 3271520"/>
              <a:gd name="connsiteX78" fmla="*/ 50800 w 9133840"/>
              <a:gd name="connsiteY78" fmla="*/ 213360 h 32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33840" h="3271520">
                <a:moveTo>
                  <a:pt x="50800" y="213360"/>
                </a:moveTo>
                <a:lnTo>
                  <a:pt x="121920" y="162560"/>
                </a:lnTo>
                <a:lnTo>
                  <a:pt x="172720" y="101600"/>
                </a:lnTo>
                <a:lnTo>
                  <a:pt x="254000" y="71120"/>
                </a:lnTo>
                <a:lnTo>
                  <a:pt x="457200" y="20320"/>
                </a:lnTo>
                <a:lnTo>
                  <a:pt x="589280" y="0"/>
                </a:lnTo>
                <a:lnTo>
                  <a:pt x="782320" y="20320"/>
                </a:lnTo>
                <a:lnTo>
                  <a:pt x="904240" y="101600"/>
                </a:lnTo>
                <a:cubicBezTo>
                  <a:pt x="994489" y="135443"/>
                  <a:pt x="965059" y="111619"/>
                  <a:pt x="1005840" y="152400"/>
                </a:cubicBezTo>
                <a:lnTo>
                  <a:pt x="1107440" y="223520"/>
                </a:lnTo>
                <a:lnTo>
                  <a:pt x="1280160" y="294640"/>
                </a:lnTo>
                <a:lnTo>
                  <a:pt x="1412240" y="304800"/>
                </a:lnTo>
                <a:lnTo>
                  <a:pt x="1584960" y="284480"/>
                </a:lnTo>
                <a:lnTo>
                  <a:pt x="1696720" y="233680"/>
                </a:lnTo>
                <a:lnTo>
                  <a:pt x="1808480" y="182880"/>
                </a:lnTo>
                <a:lnTo>
                  <a:pt x="1971040" y="142240"/>
                </a:lnTo>
                <a:lnTo>
                  <a:pt x="2082800" y="121920"/>
                </a:lnTo>
                <a:lnTo>
                  <a:pt x="2184400" y="121920"/>
                </a:lnTo>
                <a:lnTo>
                  <a:pt x="2275840" y="142240"/>
                </a:lnTo>
                <a:lnTo>
                  <a:pt x="2377440" y="213360"/>
                </a:lnTo>
                <a:lnTo>
                  <a:pt x="2499360" y="254000"/>
                </a:lnTo>
                <a:lnTo>
                  <a:pt x="2692400" y="274320"/>
                </a:lnTo>
                <a:lnTo>
                  <a:pt x="2773680" y="233680"/>
                </a:lnTo>
                <a:lnTo>
                  <a:pt x="2905760" y="223520"/>
                </a:lnTo>
                <a:lnTo>
                  <a:pt x="3048000" y="294640"/>
                </a:lnTo>
                <a:lnTo>
                  <a:pt x="3139440" y="355600"/>
                </a:lnTo>
                <a:lnTo>
                  <a:pt x="3200400" y="375920"/>
                </a:lnTo>
                <a:lnTo>
                  <a:pt x="3434080" y="365760"/>
                </a:lnTo>
                <a:lnTo>
                  <a:pt x="3545840" y="314960"/>
                </a:lnTo>
                <a:lnTo>
                  <a:pt x="3698240" y="264160"/>
                </a:lnTo>
                <a:lnTo>
                  <a:pt x="3952240" y="213360"/>
                </a:lnTo>
                <a:lnTo>
                  <a:pt x="4175760" y="193040"/>
                </a:lnTo>
                <a:lnTo>
                  <a:pt x="4267200" y="213360"/>
                </a:lnTo>
                <a:cubicBezTo>
                  <a:pt x="4280806" y="216500"/>
                  <a:pt x="4294414" y="219684"/>
                  <a:pt x="4307840" y="223520"/>
                </a:cubicBezTo>
                <a:cubicBezTo>
                  <a:pt x="4318138" y="226462"/>
                  <a:pt x="4338320" y="233680"/>
                  <a:pt x="4338320" y="233680"/>
                </a:cubicBezTo>
                <a:lnTo>
                  <a:pt x="4399280" y="264160"/>
                </a:lnTo>
                <a:lnTo>
                  <a:pt x="4561840" y="335280"/>
                </a:lnTo>
                <a:cubicBezTo>
                  <a:pt x="4680346" y="346053"/>
                  <a:pt x="4636193" y="345440"/>
                  <a:pt x="4693920" y="345440"/>
                </a:cubicBezTo>
                <a:lnTo>
                  <a:pt x="4826000" y="325120"/>
                </a:lnTo>
                <a:lnTo>
                  <a:pt x="5029200" y="233680"/>
                </a:lnTo>
                <a:lnTo>
                  <a:pt x="5171440" y="162560"/>
                </a:lnTo>
                <a:lnTo>
                  <a:pt x="5313680" y="223520"/>
                </a:lnTo>
                <a:lnTo>
                  <a:pt x="5394960" y="274320"/>
                </a:lnTo>
                <a:lnTo>
                  <a:pt x="5608320" y="203200"/>
                </a:lnTo>
                <a:lnTo>
                  <a:pt x="5730240" y="172720"/>
                </a:lnTo>
                <a:cubicBezTo>
                  <a:pt x="5841950" y="161549"/>
                  <a:pt x="5797804" y="162560"/>
                  <a:pt x="5862320" y="162560"/>
                </a:cubicBezTo>
                <a:lnTo>
                  <a:pt x="6055360" y="233680"/>
                </a:lnTo>
                <a:lnTo>
                  <a:pt x="6248400" y="355600"/>
                </a:lnTo>
                <a:cubicBezTo>
                  <a:pt x="6336022" y="388458"/>
                  <a:pt x="6300744" y="386080"/>
                  <a:pt x="6350000" y="386080"/>
                </a:cubicBezTo>
                <a:lnTo>
                  <a:pt x="6461760" y="396240"/>
                </a:lnTo>
                <a:cubicBezTo>
                  <a:pt x="6522720" y="392853"/>
                  <a:pt x="6583837" y="391608"/>
                  <a:pt x="6644640" y="386080"/>
                </a:cubicBezTo>
                <a:cubicBezTo>
                  <a:pt x="6658546" y="384816"/>
                  <a:pt x="6671649" y="378949"/>
                  <a:pt x="6685280" y="375920"/>
                </a:cubicBezTo>
                <a:cubicBezTo>
                  <a:pt x="6702137" y="372174"/>
                  <a:pt x="6719420" y="370304"/>
                  <a:pt x="6736080" y="365760"/>
                </a:cubicBezTo>
                <a:cubicBezTo>
                  <a:pt x="6944826" y="308829"/>
                  <a:pt x="6666050" y="379657"/>
                  <a:pt x="6847840" y="325120"/>
                </a:cubicBezTo>
                <a:cubicBezTo>
                  <a:pt x="6864380" y="320158"/>
                  <a:pt x="6881783" y="318706"/>
                  <a:pt x="6898640" y="314960"/>
                </a:cubicBezTo>
                <a:cubicBezTo>
                  <a:pt x="6948056" y="303979"/>
                  <a:pt x="6923985" y="304800"/>
                  <a:pt x="6949440" y="304800"/>
                </a:cubicBezTo>
                <a:lnTo>
                  <a:pt x="6949440" y="304800"/>
                </a:lnTo>
                <a:lnTo>
                  <a:pt x="7132320" y="152400"/>
                </a:lnTo>
                <a:lnTo>
                  <a:pt x="7213600" y="121920"/>
                </a:lnTo>
                <a:lnTo>
                  <a:pt x="7305040" y="71120"/>
                </a:lnTo>
                <a:lnTo>
                  <a:pt x="7579360" y="132080"/>
                </a:lnTo>
                <a:lnTo>
                  <a:pt x="7680960" y="233680"/>
                </a:lnTo>
                <a:lnTo>
                  <a:pt x="7985760" y="345440"/>
                </a:lnTo>
                <a:cubicBezTo>
                  <a:pt x="8016240" y="348827"/>
                  <a:pt x="8046841" y="351263"/>
                  <a:pt x="8077200" y="355600"/>
                </a:cubicBezTo>
                <a:cubicBezTo>
                  <a:pt x="8162268" y="367753"/>
                  <a:pt x="8096431" y="365760"/>
                  <a:pt x="8158480" y="365760"/>
                </a:cubicBezTo>
                <a:lnTo>
                  <a:pt x="8280400" y="365760"/>
                </a:lnTo>
                <a:cubicBezTo>
                  <a:pt x="8355208" y="359526"/>
                  <a:pt x="8389568" y="361328"/>
                  <a:pt x="8453120" y="345440"/>
                </a:cubicBezTo>
                <a:cubicBezTo>
                  <a:pt x="8524140" y="327685"/>
                  <a:pt x="8437008" y="344037"/>
                  <a:pt x="8524240" y="314960"/>
                </a:cubicBezTo>
                <a:cubicBezTo>
                  <a:pt x="8540623" y="309499"/>
                  <a:pt x="8558287" y="308988"/>
                  <a:pt x="8575040" y="304800"/>
                </a:cubicBezTo>
                <a:cubicBezTo>
                  <a:pt x="8585430" y="302203"/>
                  <a:pt x="8595130" y="297237"/>
                  <a:pt x="8605520" y="294640"/>
                </a:cubicBezTo>
                <a:cubicBezTo>
                  <a:pt x="8654130" y="282487"/>
                  <a:pt x="8646201" y="284480"/>
                  <a:pt x="8686800" y="284480"/>
                </a:cubicBezTo>
                <a:lnTo>
                  <a:pt x="8737600" y="274320"/>
                </a:lnTo>
                <a:cubicBezTo>
                  <a:pt x="8768080" y="267547"/>
                  <a:pt x="8798749" y="261573"/>
                  <a:pt x="8829040" y="254000"/>
                </a:cubicBezTo>
                <a:cubicBezTo>
                  <a:pt x="8839430" y="251403"/>
                  <a:pt x="8859520" y="243840"/>
                  <a:pt x="8859520" y="243840"/>
                </a:cubicBezTo>
                <a:lnTo>
                  <a:pt x="8879840" y="233680"/>
                </a:lnTo>
                <a:lnTo>
                  <a:pt x="9123680" y="203200"/>
                </a:lnTo>
                <a:cubicBezTo>
                  <a:pt x="9127067" y="1225973"/>
                  <a:pt x="9130453" y="2248747"/>
                  <a:pt x="9133840" y="3271520"/>
                </a:cubicBezTo>
                <a:lnTo>
                  <a:pt x="0" y="3271520"/>
                </a:lnTo>
                <a:cubicBezTo>
                  <a:pt x="3387" y="2245360"/>
                  <a:pt x="6773" y="1219200"/>
                  <a:pt x="50800" y="21336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9DD5D5BB-61F6-4733-BC79-7FD96CE4273D}" type="slidenum">
              <a:rPr lang="en-US" smtClean="0"/>
              <a:pPr/>
              <a:t>38</a:t>
            </a:fld>
            <a:endParaRPr lang="en-US"/>
          </a:p>
        </p:txBody>
      </p:sp>
      <p:sp>
        <p:nvSpPr>
          <p:cNvPr id="18" name="TextBox 26"/>
          <p:cNvSpPr txBox="1">
            <a:spLocks noChangeArrowheads="1"/>
          </p:cNvSpPr>
          <p:nvPr/>
        </p:nvSpPr>
        <p:spPr bwMode="auto">
          <a:xfrm>
            <a:off x="1403648" y="4856735"/>
            <a:ext cx="10376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dirty="0" smtClean="0"/>
              <a:t>Left </a:t>
            </a:r>
          </a:p>
          <a:p>
            <a:pPr algn="ctr" eaLnBrk="1" hangingPunct="1"/>
            <a:r>
              <a:rPr lang="en-US" sz="1600" dirty="0" smtClean="0"/>
              <a:t>view</a:t>
            </a:r>
            <a:endParaRPr lang="he-IL" sz="1600" dirty="0"/>
          </a:p>
        </p:txBody>
      </p:sp>
      <p:sp>
        <p:nvSpPr>
          <p:cNvPr id="21" name="TextBox 26"/>
          <p:cNvSpPr txBox="1">
            <a:spLocks noChangeArrowheads="1"/>
          </p:cNvSpPr>
          <p:nvPr/>
        </p:nvSpPr>
        <p:spPr bwMode="auto">
          <a:xfrm>
            <a:off x="6325329" y="4722837"/>
            <a:ext cx="10376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dirty="0" smtClean="0"/>
              <a:t>Right</a:t>
            </a:r>
          </a:p>
          <a:p>
            <a:pPr algn="ctr" eaLnBrk="1" hangingPunct="1"/>
            <a:r>
              <a:rPr lang="en-US" sz="1600" dirty="0" smtClean="0"/>
              <a:t>view</a:t>
            </a:r>
            <a:endParaRPr lang="he-IL" sz="1600" dirty="0"/>
          </a:p>
        </p:txBody>
      </p:sp>
      <p:grpSp>
        <p:nvGrpSpPr>
          <p:cNvPr id="25" name="Group 24"/>
          <p:cNvGrpSpPr/>
          <p:nvPr/>
        </p:nvGrpSpPr>
        <p:grpSpPr>
          <a:xfrm rot="-4200000">
            <a:off x="2675483" y="4467414"/>
            <a:ext cx="759309" cy="1202690"/>
            <a:chOff x="2555776" y="4934753"/>
            <a:chExt cx="909228" cy="1440159"/>
          </a:xfrm>
        </p:grpSpPr>
        <p:sp>
          <p:nvSpPr>
            <p:cNvPr id="26" name="Rectangle 25"/>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27" name="Oval 26"/>
            <p:cNvSpPr/>
            <p:nvPr/>
          </p:nvSpPr>
          <p:spPr bwMode="auto">
            <a:xfrm rot="5581422">
              <a:off x="3355122" y="5566846"/>
              <a:ext cx="152556" cy="672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grpSp>
        <p:nvGrpSpPr>
          <p:cNvPr id="39" name="Group 38"/>
          <p:cNvGrpSpPr/>
          <p:nvPr/>
        </p:nvGrpSpPr>
        <p:grpSpPr>
          <a:xfrm rot="4200000">
            <a:off x="5290665" y="4475143"/>
            <a:ext cx="758962" cy="1202690"/>
            <a:chOff x="2529168" y="4934753"/>
            <a:chExt cx="908812" cy="1440159"/>
          </a:xfrm>
        </p:grpSpPr>
        <p:sp>
          <p:nvSpPr>
            <p:cNvPr id="40" name="Rectangle 39"/>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41" name="Oval 40"/>
            <p:cNvSpPr/>
            <p:nvPr/>
          </p:nvSpPr>
          <p:spPr bwMode="auto">
            <a:xfrm rot="5581422">
              <a:off x="2486494" y="5608876"/>
              <a:ext cx="152556" cy="67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cxnSp>
        <p:nvCxnSpPr>
          <p:cNvPr id="45" name="Straight Connector 44"/>
          <p:cNvCxnSpPr>
            <a:endCxn id="29" idx="41"/>
          </p:cNvCxnSpPr>
          <p:nvPr/>
        </p:nvCxnSpPr>
        <p:spPr>
          <a:xfrm>
            <a:off x="4137025" y="1603375"/>
            <a:ext cx="1208569" cy="22066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50" name="Picture 9" descr="http://images.paraorkut.com/img/clipart/images/a/army_helicopter-684.gif"/>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4941" y="1484784"/>
            <a:ext cx="981472" cy="490736"/>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Straight Connector 68"/>
          <p:cNvCxnSpPr>
            <a:endCxn id="29" idx="41"/>
          </p:cNvCxnSpPr>
          <p:nvPr/>
        </p:nvCxnSpPr>
        <p:spPr>
          <a:xfrm flipH="1" flipV="1">
            <a:off x="5345594" y="3810000"/>
            <a:ext cx="328352" cy="164684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628768" y="5425662"/>
            <a:ext cx="63858" cy="490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31" name="Group 30"/>
          <p:cNvGrpSpPr/>
          <p:nvPr/>
        </p:nvGrpSpPr>
        <p:grpSpPr>
          <a:xfrm>
            <a:off x="5791200" y="5495925"/>
            <a:ext cx="2819400" cy="597371"/>
            <a:chOff x="5791200" y="5495925"/>
            <a:chExt cx="2819400" cy="597371"/>
          </a:xfrm>
        </p:grpSpPr>
        <p:sp>
          <p:nvSpPr>
            <p:cNvPr id="32" name="TextBox 31"/>
            <p:cNvSpPr txBox="1"/>
            <p:nvPr/>
          </p:nvSpPr>
          <p:spPr>
            <a:xfrm>
              <a:off x="6381907" y="5693186"/>
              <a:ext cx="2228693" cy="400110"/>
            </a:xfrm>
            <a:prstGeom prst="rect">
              <a:avLst/>
            </a:prstGeom>
            <a:noFill/>
          </p:spPr>
          <p:txBody>
            <a:bodyPr wrap="square" rtlCol="0">
              <a:spAutoFit/>
            </a:bodyPr>
            <a:lstStyle/>
            <a:p>
              <a:pPr algn="ctr"/>
              <a:r>
                <a:rPr lang="en-US" sz="2000" b="1" dirty="0" smtClean="0"/>
                <a:t>Wave statistics</a:t>
              </a:r>
              <a:endParaRPr lang="en-US" sz="2000" b="1" dirty="0"/>
            </a:p>
          </p:txBody>
        </p:sp>
        <p:sp>
          <p:nvSpPr>
            <p:cNvPr id="33" name="Freeform 32"/>
            <p:cNvSpPr/>
            <p:nvPr/>
          </p:nvSpPr>
          <p:spPr>
            <a:xfrm>
              <a:off x="5791200" y="5495925"/>
              <a:ext cx="704850" cy="295275"/>
            </a:xfrm>
            <a:custGeom>
              <a:avLst/>
              <a:gdLst>
                <a:gd name="connsiteX0" fmla="*/ 704850 w 704850"/>
                <a:gd name="connsiteY0" fmla="*/ 295275 h 295275"/>
                <a:gd name="connsiteX1" fmla="*/ 180975 w 704850"/>
                <a:gd name="connsiteY1" fmla="*/ 209550 h 295275"/>
                <a:gd name="connsiteX2" fmla="*/ 0 w 704850"/>
                <a:gd name="connsiteY2" fmla="*/ 0 h 295275"/>
              </a:gdLst>
              <a:ahLst/>
              <a:cxnLst>
                <a:cxn ang="0">
                  <a:pos x="connsiteX0" y="connsiteY0"/>
                </a:cxn>
                <a:cxn ang="0">
                  <a:pos x="connsiteX1" y="connsiteY1"/>
                </a:cxn>
                <a:cxn ang="0">
                  <a:pos x="connsiteX2" y="connsiteY2"/>
                </a:cxn>
              </a:cxnLst>
              <a:rect l="l" t="t" r="r" b="b"/>
              <a:pathLst>
                <a:path w="704850" h="295275">
                  <a:moveTo>
                    <a:pt x="704850" y="295275"/>
                  </a:moveTo>
                  <a:cubicBezTo>
                    <a:pt x="501650" y="277018"/>
                    <a:pt x="298450" y="258762"/>
                    <a:pt x="180975" y="209550"/>
                  </a:cubicBezTo>
                  <a:cubicBezTo>
                    <a:pt x="63500" y="160338"/>
                    <a:pt x="31750" y="80169"/>
                    <a:pt x="0" y="0"/>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Oval 42"/>
          <p:cNvSpPr/>
          <p:nvPr/>
        </p:nvSpPr>
        <p:spPr>
          <a:xfrm rot="1151403">
            <a:off x="2724832" y="5318988"/>
            <a:ext cx="215471" cy="109434"/>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20255441" flipV="1">
            <a:off x="5551299" y="5423535"/>
            <a:ext cx="228708" cy="9393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H="1">
            <a:off x="3362960" y="1606550"/>
            <a:ext cx="777242" cy="23761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9" idx="2"/>
          </p:cNvCxnSpPr>
          <p:nvPr/>
        </p:nvCxnSpPr>
        <p:spPr>
          <a:xfrm flipH="1">
            <a:off x="2832567" y="3942080"/>
            <a:ext cx="540553" cy="145566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800638" y="5348686"/>
            <a:ext cx="63858" cy="490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64" name="Group 63"/>
          <p:cNvGrpSpPr/>
          <p:nvPr/>
        </p:nvGrpSpPr>
        <p:grpSpPr>
          <a:xfrm>
            <a:off x="2468880" y="-10160"/>
            <a:ext cx="3576320" cy="5516880"/>
            <a:chOff x="2468880" y="-10160"/>
            <a:chExt cx="3576320" cy="5516880"/>
          </a:xfrm>
        </p:grpSpPr>
        <p:sp>
          <p:nvSpPr>
            <p:cNvPr id="52" name="Freeform 51"/>
            <p:cNvSpPr/>
            <p:nvPr/>
          </p:nvSpPr>
          <p:spPr>
            <a:xfrm>
              <a:off x="5557520" y="0"/>
              <a:ext cx="487680" cy="5506720"/>
            </a:xfrm>
            <a:custGeom>
              <a:avLst/>
              <a:gdLst>
                <a:gd name="connsiteX0" fmla="*/ 0 w 487680"/>
                <a:gd name="connsiteY0" fmla="*/ 5506720 h 5506720"/>
                <a:gd name="connsiteX1" fmla="*/ 10160 w 487680"/>
                <a:gd name="connsiteY1" fmla="*/ 3810000 h 5506720"/>
                <a:gd name="connsiteX2" fmla="*/ 487680 w 487680"/>
                <a:gd name="connsiteY2" fmla="*/ 0 h 5506720"/>
              </a:gdLst>
              <a:ahLst/>
              <a:cxnLst>
                <a:cxn ang="0">
                  <a:pos x="connsiteX0" y="connsiteY0"/>
                </a:cxn>
                <a:cxn ang="0">
                  <a:pos x="connsiteX1" y="connsiteY1"/>
                </a:cxn>
                <a:cxn ang="0">
                  <a:pos x="connsiteX2" y="connsiteY2"/>
                </a:cxn>
              </a:cxnLst>
              <a:rect l="l" t="t" r="r" b="b"/>
              <a:pathLst>
                <a:path w="487680" h="5506720">
                  <a:moveTo>
                    <a:pt x="0" y="5506720"/>
                  </a:moveTo>
                  <a:cubicBezTo>
                    <a:pt x="3387" y="4941147"/>
                    <a:pt x="6773" y="4375573"/>
                    <a:pt x="10160" y="3810000"/>
                  </a:cubicBezTo>
                  <a:lnTo>
                    <a:pt x="48768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2468880" y="-10160"/>
              <a:ext cx="3312160" cy="5425440"/>
            </a:xfrm>
            <a:custGeom>
              <a:avLst/>
              <a:gdLst>
                <a:gd name="connsiteX0" fmla="*/ 3312160 w 3312160"/>
                <a:gd name="connsiteY0" fmla="*/ 5425440 h 5425440"/>
                <a:gd name="connsiteX1" fmla="*/ 2753360 w 3312160"/>
                <a:gd name="connsiteY1" fmla="*/ 3789680 h 5425440"/>
                <a:gd name="connsiteX2" fmla="*/ 0 w 3312160"/>
                <a:gd name="connsiteY2" fmla="*/ 0 h 5425440"/>
              </a:gdLst>
              <a:ahLst/>
              <a:cxnLst>
                <a:cxn ang="0">
                  <a:pos x="connsiteX0" y="connsiteY0"/>
                </a:cxn>
                <a:cxn ang="0">
                  <a:pos x="connsiteX1" y="connsiteY1"/>
                </a:cxn>
                <a:cxn ang="0">
                  <a:pos x="connsiteX2" y="connsiteY2"/>
                </a:cxn>
              </a:cxnLst>
              <a:rect l="l" t="t" r="r" b="b"/>
              <a:pathLst>
                <a:path w="3312160" h="5425440">
                  <a:moveTo>
                    <a:pt x="3312160" y="5425440"/>
                  </a:moveTo>
                  <a:lnTo>
                    <a:pt x="2753360" y="378968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2692400" y="10160"/>
            <a:ext cx="4257040" cy="5394960"/>
            <a:chOff x="2692400" y="10160"/>
            <a:chExt cx="4257040" cy="5394960"/>
          </a:xfrm>
        </p:grpSpPr>
        <p:sp>
          <p:nvSpPr>
            <p:cNvPr id="54" name="Freeform 53"/>
            <p:cNvSpPr/>
            <p:nvPr/>
          </p:nvSpPr>
          <p:spPr>
            <a:xfrm>
              <a:off x="2692400" y="10160"/>
              <a:ext cx="4257040" cy="5313680"/>
            </a:xfrm>
            <a:custGeom>
              <a:avLst/>
              <a:gdLst>
                <a:gd name="connsiteX0" fmla="*/ 0 w 4257040"/>
                <a:gd name="connsiteY0" fmla="*/ 5313680 h 5313680"/>
                <a:gd name="connsiteX1" fmla="*/ 1016000 w 4257040"/>
                <a:gd name="connsiteY1" fmla="*/ 3870960 h 5313680"/>
                <a:gd name="connsiteX2" fmla="*/ 4257040 w 4257040"/>
                <a:gd name="connsiteY2" fmla="*/ 0 h 5313680"/>
              </a:gdLst>
              <a:ahLst/>
              <a:cxnLst>
                <a:cxn ang="0">
                  <a:pos x="connsiteX0" y="connsiteY0"/>
                </a:cxn>
                <a:cxn ang="0">
                  <a:pos x="connsiteX1" y="connsiteY1"/>
                </a:cxn>
                <a:cxn ang="0">
                  <a:pos x="connsiteX2" y="connsiteY2"/>
                </a:cxn>
              </a:cxnLst>
              <a:rect l="l" t="t" r="r" b="b"/>
              <a:pathLst>
                <a:path w="4257040" h="5313680">
                  <a:moveTo>
                    <a:pt x="0" y="5313680"/>
                  </a:moveTo>
                  <a:lnTo>
                    <a:pt x="1016000" y="3870960"/>
                  </a:lnTo>
                  <a:lnTo>
                    <a:pt x="42570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946400" y="10160"/>
              <a:ext cx="762000" cy="5394960"/>
            </a:xfrm>
            <a:custGeom>
              <a:avLst/>
              <a:gdLst>
                <a:gd name="connsiteX0" fmla="*/ 0 w 762000"/>
                <a:gd name="connsiteY0" fmla="*/ 5394960 h 5394960"/>
                <a:gd name="connsiteX1" fmla="*/ 406400 w 762000"/>
                <a:gd name="connsiteY1" fmla="*/ 3881120 h 5394960"/>
                <a:gd name="connsiteX2" fmla="*/ 762000 w 762000"/>
                <a:gd name="connsiteY2" fmla="*/ 0 h 5394960"/>
              </a:gdLst>
              <a:ahLst/>
              <a:cxnLst>
                <a:cxn ang="0">
                  <a:pos x="connsiteX0" y="connsiteY0"/>
                </a:cxn>
                <a:cxn ang="0">
                  <a:pos x="connsiteX1" y="connsiteY1"/>
                </a:cxn>
                <a:cxn ang="0">
                  <a:pos x="connsiteX2" y="connsiteY2"/>
                </a:cxn>
              </a:cxnLst>
              <a:rect l="l" t="t" r="r" b="b"/>
              <a:pathLst>
                <a:path w="762000" h="5394960">
                  <a:moveTo>
                    <a:pt x="0" y="5394960"/>
                  </a:moveTo>
                  <a:lnTo>
                    <a:pt x="406400" y="3881120"/>
                  </a:lnTo>
                  <a:lnTo>
                    <a:pt x="7620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Freeform 67"/>
          <p:cNvSpPr/>
          <p:nvPr/>
        </p:nvSpPr>
        <p:spPr>
          <a:xfrm>
            <a:off x="5303520" y="1544320"/>
            <a:ext cx="975360" cy="457200"/>
          </a:xfrm>
          <a:custGeom>
            <a:avLst/>
            <a:gdLst>
              <a:gd name="connsiteX0" fmla="*/ 975360 w 975360"/>
              <a:gd name="connsiteY0" fmla="*/ 457200 h 457200"/>
              <a:gd name="connsiteX1" fmla="*/ 640080 w 975360"/>
              <a:gd name="connsiteY1" fmla="*/ 203200 h 457200"/>
              <a:gd name="connsiteX2" fmla="*/ 284480 w 975360"/>
              <a:gd name="connsiteY2" fmla="*/ 335280 h 457200"/>
              <a:gd name="connsiteX3" fmla="*/ 0 w 975360"/>
              <a:gd name="connsiteY3" fmla="*/ 0 h 457200"/>
            </a:gdLst>
            <a:ahLst/>
            <a:cxnLst>
              <a:cxn ang="0">
                <a:pos x="connsiteX0" y="connsiteY0"/>
              </a:cxn>
              <a:cxn ang="0">
                <a:pos x="connsiteX1" y="connsiteY1"/>
              </a:cxn>
              <a:cxn ang="0">
                <a:pos x="connsiteX2" y="connsiteY2"/>
              </a:cxn>
              <a:cxn ang="0">
                <a:pos x="connsiteX3" y="connsiteY3"/>
              </a:cxn>
            </a:cxnLst>
            <a:rect l="l" t="t" r="r" b="b"/>
            <a:pathLst>
              <a:path w="975360" h="457200">
                <a:moveTo>
                  <a:pt x="975360" y="457200"/>
                </a:moveTo>
                <a:cubicBezTo>
                  <a:pt x="865293" y="340360"/>
                  <a:pt x="755227" y="223520"/>
                  <a:pt x="640080" y="203200"/>
                </a:cubicBezTo>
                <a:cubicBezTo>
                  <a:pt x="524933" y="182880"/>
                  <a:pt x="391160" y="369147"/>
                  <a:pt x="284480" y="335280"/>
                </a:cubicBezTo>
                <a:cubicBezTo>
                  <a:pt x="177800" y="301413"/>
                  <a:pt x="88900" y="150706"/>
                  <a:pt x="0" y="0"/>
                </a:cubicBezTo>
              </a:path>
            </a:pathLst>
          </a:cu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0" name="TextBox 69"/>
          <p:cNvSpPr txBox="1"/>
          <p:nvPr/>
        </p:nvSpPr>
        <p:spPr>
          <a:xfrm>
            <a:off x="6228471" y="1916832"/>
            <a:ext cx="1391529" cy="923330"/>
          </a:xfrm>
          <a:prstGeom prst="rect">
            <a:avLst/>
          </a:prstGeom>
          <a:noFill/>
        </p:spPr>
        <p:txBody>
          <a:bodyPr wrap="square" rtlCol="0">
            <a:spAutoFit/>
          </a:bodyPr>
          <a:lstStyle/>
          <a:p>
            <a:r>
              <a:rPr lang="en-US" dirty="0" smtClean="0"/>
              <a:t>Uncertainty region</a:t>
            </a:r>
          </a:p>
          <a:p>
            <a:endParaRPr lang="en-US" dirty="0"/>
          </a:p>
        </p:txBody>
      </p:sp>
      <p:graphicFrame>
        <p:nvGraphicFramePr>
          <p:cNvPr id="38" name="Object 37"/>
          <p:cNvGraphicFramePr>
            <a:graphicFrameLocks noChangeAspect="1"/>
          </p:cNvGraphicFramePr>
          <p:nvPr>
            <p:extLst>
              <p:ext uri="{D42A27DB-BD31-4B8C-83A1-F6EECF244321}">
                <p14:modId xmlns:p14="http://schemas.microsoft.com/office/powerpoint/2010/main" val="680066607"/>
              </p:ext>
            </p:extLst>
          </p:nvPr>
        </p:nvGraphicFramePr>
        <p:xfrm>
          <a:off x="2339166" y="5535423"/>
          <a:ext cx="293687" cy="381000"/>
        </p:xfrm>
        <a:graphic>
          <a:graphicData uri="http://schemas.openxmlformats.org/presentationml/2006/ole">
            <mc:AlternateContent xmlns:mc="http://schemas.openxmlformats.org/markup-compatibility/2006">
              <mc:Choice xmlns:v="urn:schemas-microsoft-com:vml" Requires="v">
                <p:oleObj spid="_x0000_s70236" name="Equation" r:id="rId7" imgW="190440" imgH="241200" progId="Equation.DSMT4">
                  <p:embed/>
                </p:oleObj>
              </mc:Choice>
              <mc:Fallback>
                <p:oleObj name="Equation" r:id="rId7" imgW="190440" imgH="241200" progId="Equation.DSMT4">
                  <p:embed/>
                  <p:pic>
                    <p:nvPicPr>
                      <p:cNvPr id="0" name=""/>
                      <p:cNvPicPr>
                        <a:picLocks noChangeAspect="1" noChangeArrowheads="1"/>
                      </p:cNvPicPr>
                      <p:nvPr/>
                    </p:nvPicPr>
                    <p:blipFill>
                      <a:blip r:embed="rId8"/>
                      <a:srcRect/>
                      <a:stretch>
                        <a:fillRect/>
                      </a:stretch>
                    </p:blipFill>
                    <p:spPr bwMode="auto">
                      <a:xfrm>
                        <a:off x="2339166" y="5535423"/>
                        <a:ext cx="293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1365413655"/>
              </p:ext>
            </p:extLst>
          </p:nvPr>
        </p:nvGraphicFramePr>
        <p:xfrm>
          <a:off x="5478463" y="5713413"/>
          <a:ext cx="312737" cy="382587"/>
        </p:xfrm>
        <a:graphic>
          <a:graphicData uri="http://schemas.openxmlformats.org/presentationml/2006/ole">
            <mc:AlternateContent xmlns:mc="http://schemas.openxmlformats.org/markup-compatibility/2006">
              <mc:Choice xmlns:v="urn:schemas-microsoft-com:vml" Requires="v">
                <p:oleObj spid="_x0000_s70237" name="Equation" r:id="rId9" imgW="203040" imgH="241200" progId="Equation.DSMT4">
                  <p:embed/>
                </p:oleObj>
              </mc:Choice>
              <mc:Fallback>
                <p:oleObj name="Equation" r:id="rId9" imgW="203040" imgH="241200" progId="Equation.DSMT4">
                  <p:embed/>
                  <p:pic>
                    <p:nvPicPr>
                      <p:cNvPr id="0" name=""/>
                      <p:cNvPicPr>
                        <a:picLocks noChangeAspect="1" noChangeArrowheads="1"/>
                      </p:cNvPicPr>
                      <p:nvPr/>
                    </p:nvPicPr>
                    <p:blipFill>
                      <a:blip r:embed="rId10"/>
                      <a:srcRect/>
                      <a:stretch>
                        <a:fillRect/>
                      </a:stretch>
                    </p:blipFill>
                    <p:spPr bwMode="auto">
                      <a:xfrm>
                        <a:off x="5478463" y="5713413"/>
                        <a:ext cx="31273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 name="Freeform 43"/>
          <p:cNvSpPr/>
          <p:nvPr/>
        </p:nvSpPr>
        <p:spPr bwMode="auto">
          <a:xfrm rot="7737179">
            <a:off x="5482775" y="5586392"/>
            <a:ext cx="252677" cy="111325"/>
          </a:xfrm>
          <a:custGeom>
            <a:avLst/>
            <a:gdLst>
              <a:gd name="connsiteX0" fmla="*/ 421341 w 421341"/>
              <a:gd name="connsiteY0" fmla="*/ 26894 h 340659"/>
              <a:gd name="connsiteX1" fmla="*/ 242047 w 421341"/>
              <a:gd name="connsiteY1" fmla="*/ 26894 h 340659"/>
              <a:gd name="connsiteX2" fmla="*/ 206188 w 421341"/>
              <a:gd name="connsiteY2" fmla="*/ 188259 h 340659"/>
              <a:gd name="connsiteX3" fmla="*/ 71717 w 421341"/>
              <a:gd name="connsiteY3" fmla="*/ 259977 h 340659"/>
              <a:gd name="connsiteX4" fmla="*/ 0 w 421341"/>
              <a:gd name="connsiteY4" fmla="*/ 340659 h 34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341" h="340659">
                <a:moveTo>
                  <a:pt x="421341" y="26894"/>
                </a:moveTo>
                <a:cubicBezTo>
                  <a:pt x="349623" y="13447"/>
                  <a:pt x="277906" y="0"/>
                  <a:pt x="242047" y="26894"/>
                </a:cubicBezTo>
                <a:cubicBezTo>
                  <a:pt x="206188" y="53788"/>
                  <a:pt x="234576" y="149412"/>
                  <a:pt x="206188" y="188259"/>
                </a:cubicBezTo>
                <a:cubicBezTo>
                  <a:pt x="177800" y="227106"/>
                  <a:pt x="106082" y="234577"/>
                  <a:pt x="71717" y="259977"/>
                </a:cubicBezTo>
                <a:cubicBezTo>
                  <a:pt x="37352" y="285377"/>
                  <a:pt x="18676" y="313018"/>
                  <a:pt x="0" y="340659"/>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1" anchor="ctr"/>
          <a:lstStyle/>
          <a:p>
            <a:pPr algn="ctr" fontAlgn="auto">
              <a:spcBef>
                <a:spcPts val="0"/>
              </a:spcBef>
              <a:spcAft>
                <a:spcPts val="0"/>
              </a:spcAft>
              <a:defRPr/>
            </a:pPr>
            <a:endParaRPr lang="he-IL"/>
          </a:p>
        </p:txBody>
      </p:sp>
      <p:sp>
        <p:nvSpPr>
          <p:cNvPr id="46" name="Freeform 45"/>
          <p:cNvSpPr/>
          <p:nvPr/>
        </p:nvSpPr>
        <p:spPr bwMode="auto">
          <a:xfrm rot="9381316">
            <a:off x="2545711" y="5484568"/>
            <a:ext cx="252677" cy="111325"/>
          </a:xfrm>
          <a:custGeom>
            <a:avLst/>
            <a:gdLst>
              <a:gd name="connsiteX0" fmla="*/ 421341 w 421341"/>
              <a:gd name="connsiteY0" fmla="*/ 26894 h 340659"/>
              <a:gd name="connsiteX1" fmla="*/ 242047 w 421341"/>
              <a:gd name="connsiteY1" fmla="*/ 26894 h 340659"/>
              <a:gd name="connsiteX2" fmla="*/ 206188 w 421341"/>
              <a:gd name="connsiteY2" fmla="*/ 188259 h 340659"/>
              <a:gd name="connsiteX3" fmla="*/ 71717 w 421341"/>
              <a:gd name="connsiteY3" fmla="*/ 259977 h 340659"/>
              <a:gd name="connsiteX4" fmla="*/ 0 w 421341"/>
              <a:gd name="connsiteY4" fmla="*/ 340659 h 34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341" h="340659">
                <a:moveTo>
                  <a:pt x="421341" y="26894"/>
                </a:moveTo>
                <a:cubicBezTo>
                  <a:pt x="349623" y="13447"/>
                  <a:pt x="277906" y="0"/>
                  <a:pt x="242047" y="26894"/>
                </a:cubicBezTo>
                <a:cubicBezTo>
                  <a:pt x="206188" y="53788"/>
                  <a:pt x="234576" y="149412"/>
                  <a:pt x="206188" y="188259"/>
                </a:cubicBezTo>
                <a:cubicBezTo>
                  <a:pt x="177800" y="227106"/>
                  <a:pt x="106082" y="234577"/>
                  <a:pt x="71717" y="259977"/>
                </a:cubicBezTo>
                <a:cubicBezTo>
                  <a:pt x="37352" y="285377"/>
                  <a:pt x="18676" y="313018"/>
                  <a:pt x="0" y="340659"/>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1" anchor="ctr"/>
          <a:lstStyle/>
          <a:p>
            <a:pPr algn="ctr" fontAlgn="auto">
              <a:spcBef>
                <a:spcPts val="0"/>
              </a:spcBef>
              <a:spcAft>
                <a:spcPts val="0"/>
              </a:spcAft>
              <a:defRPr/>
            </a:pPr>
            <a:endParaRPr lang="he-IL"/>
          </a:p>
        </p:txBody>
      </p:sp>
      <p:grpSp>
        <p:nvGrpSpPr>
          <p:cNvPr id="7" name="Group 6"/>
          <p:cNvGrpSpPr/>
          <p:nvPr/>
        </p:nvGrpSpPr>
        <p:grpSpPr>
          <a:xfrm>
            <a:off x="4219243" y="1062335"/>
            <a:ext cx="1114757" cy="528340"/>
            <a:chOff x="4738988" y="557513"/>
            <a:chExt cx="1114757" cy="528340"/>
          </a:xfrm>
        </p:grpSpPr>
        <p:sp>
          <p:nvSpPr>
            <p:cNvPr id="5" name="Oval 4"/>
            <p:cNvSpPr/>
            <p:nvPr/>
          </p:nvSpPr>
          <p:spPr>
            <a:xfrm>
              <a:off x="4738988" y="1009653"/>
              <a:ext cx="86057"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6" name="TextBox 5"/>
            <p:cNvSpPr txBox="1"/>
            <p:nvPr/>
          </p:nvSpPr>
          <p:spPr>
            <a:xfrm>
              <a:off x="5215680" y="557513"/>
              <a:ext cx="638065" cy="461665"/>
            </a:xfrm>
            <a:prstGeom prst="rect">
              <a:avLst/>
            </a:prstGeom>
            <a:noFill/>
          </p:spPr>
          <p:txBody>
            <a:bodyPr wrap="square" rtlCol="1">
              <a:spAutoFit/>
            </a:bodyPr>
            <a:lstStyle/>
            <a:p>
              <a:r>
                <a:rPr lang="en-US" sz="2400" b="1" dirty="0" smtClean="0">
                  <a:solidFill>
                    <a:schemeClr val="bg1"/>
                  </a:solidFill>
                </a:rPr>
                <a:t>ML</a:t>
              </a:r>
              <a:endParaRPr lang="he-IL" sz="2400" b="1" dirty="0">
                <a:solidFill>
                  <a:schemeClr val="bg1"/>
                </a:solidFill>
              </a:endParaRPr>
            </a:p>
          </p:txBody>
        </p:sp>
      </p:grpSp>
      <p:sp>
        <p:nvSpPr>
          <p:cNvPr id="47" name="Rectangle 5"/>
          <p:cNvSpPr>
            <a:spLocks noChangeArrowheads="1"/>
          </p:cNvSpPr>
          <p:nvPr/>
        </p:nvSpPr>
        <p:spPr bwMode="auto">
          <a:xfrm>
            <a:off x="8413" y="6488668"/>
            <a:ext cx="4267200"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dirty="0" err="1" smtClean="0">
                <a:solidFill>
                  <a:schemeClr val="tx1">
                    <a:lumMod val="50000"/>
                    <a:lumOff val="50000"/>
                  </a:schemeClr>
                </a:solidFill>
                <a:latin typeface="Tahoma" pitchFamily="34" charset="0"/>
              </a:rPr>
              <a:t>Alterman</a:t>
            </a:r>
            <a:r>
              <a:rPr lang="en-US" dirty="0" smtClean="0">
                <a:solidFill>
                  <a:schemeClr val="tx1">
                    <a:lumMod val="50000"/>
                    <a:lumOff val="50000"/>
                  </a:schemeClr>
                </a:solidFill>
                <a:latin typeface="Tahoma" pitchFamily="34" charset="0"/>
              </a:rPr>
              <a:t>, </a:t>
            </a:r>
            <a:r>
              <a:rPr lang="en-US" dirty="0" err="1" smtClean="0">
                <a:solidFill>
                  <a:schemeClr val="tx1">
                    <a:lumMod val="50000"/>
                    <a:lumOff val="50000"/>
                  </a:schemeClr>
                </a:solidFill>
                <a:latin typeface="Tahoma" pitchFamily="34" charset="0"/>
              </a:rPr>
              <a:t>Schechner</a:t>
            </a:r>
            <a:r>
              <a:rPr lang="en-US" dirty="0" smtClean="0">
                <a:solidFill>
                  <a:schemeClr val="tx1">
                    <a:lumMod val="50000"/>
                    <a:lumOff val="50000"/>
                  </a:schemeClr>
                </a:solidFill>
                <a:latin typeface="Tahoma" pitchFamily="34" charset="0"/>
              </a:rPr>
              <a:t>, </a:t>
            </a:r>
            <a:r>
              <a:rPr lang="en-US" dirty="0" err="1" smtClean="0">
                <a:solidFill>
                  <a:schemeClr val="tx1">
                    <a:lumMod val="50000"/>
                    <a:lumOff val="50000"/>
                  </a:schemeClr>
                </a:solidFill>
                <a:latin typeface="Tahoma" pitchFamily="34" charset="0"/>
              </a:rPr>
              <a:t>Swirski</a:t>
            </a:r>
            <a:r>
              <a:rPr lang="en-US" dirty="0" smtClean="0">
                <a:solidFill>
                  <a:schemeClr val="tx1">
                    <a:lumMod val="50000"/>
                    <a:lumOff val="50000"/>
                  </a:schemeClr>
                </a:solidFill>
                <a:latin typeface="Tahoma" pitchFamily="34" charset="0"/>
              </a:rPr>
              <a:t> ICCP 2013</a:t>
            </a:r>
            <a:endParaRPr lang="en-US" i="1" dirty="0">
              <a:solidFill>
                <a:schemeClr val="tx1">
                  <a:lumMod val="50000"/>
                  <a:lumOff val="50000"/>
                </a:schemeClr>
              </a:solidFill>
              <a:latin typeface="Tahoma" pitchFamily="34" charset="0"/>
            </a:endParaRPr>
          </a:p>
        </p:txBody>
      </p:sp>
      <p:cxnSp>
        <p:nvCxnSpPr>
          <p:cNvPr id="4" name="Straight Connector 3"/>
          <p:cNvCxnSpPr/>
          <p:nvPr/>
        </p:nvCxnSpPr>
        <p:spPr>
          <a:xfrm>
            <a:off x="8413" y="3838575"/>
            <a:ext cx="9135587"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579868" y="76200"/>
            <a:ext cx="1287532" cy="369332"/>
          </a:xfrm>
          <a:prstGeom prst="rect">
            <a:avLst/>
          </a:prstGeom>
        </p:spPr>
        <p:txBody>
          <a:bodyPr wrap="none">
            <a:spAutoFit/>
          </a:bodyPr>
          <a:lstStyle/>
          <a:p>
            <a:r>
              <a:rPr lang="en-US" dirty="0">
                <a:solidFill>
                  <a:schemeClr val="bg1"/>
                </a:solidFill>
              </a:rPr>
              <a:t>Likelihood </a:t>
            </a:r>
            <a:endParaRPr lang="he-IL" dirty="0">
              <a:solidFill>
                <a:schemeClr val="bg1"/>
              </a:solidFill>
            </a:endParaRPr>
          </a:p>
        </p:txBody>
      </p:sp>
      <p:sp>
        <p:nvSpPr>
          <p:cNvPr id="51" name="TextBox 50"/>
          <p:cNvSpPr txBox="1"/>
          <p:nvPr/>
        </p:nvSpPr>
        <p:spPr>
          <a:xfrm>
            <a:off x="429454" y="6098232"/>
            <a:ext cx="974194" cy="461665"/>
          </a:xfrm>
          <a:prstGeom prst="rect">
            <a:avLst/>
          </a:prstGeom>
          <a:noFill/>
        </p:spPr>
        <p:txBody>
          <a:bodyPr wrap="square" rtlCol="0">
            <a:spAutoFit/>
          </a:bodyPr>
          <a:lstStyle/>
          <a:p>
            <a:pPr algn="ctr"/>
            <a:r>
              <a:rPr lang="en-US" sz="2400" b="1" dirty="0" smtClean="0"/>
              <a:t>t = 1</a:t>
            </a:r>
            <a:endParaRPr lang="en-US" sz="2400" b="1" dirty="0"/>
          </a:p>
        </p:txBody>
      </p:sp>
    </p:spTree>
    <p:extLst>
      <p:ext uri="{BB962C8B-B14F-4D97-AF65-F5344CB8AC3E}">
        <p14:creationId xmlns:p14="http://schemas.microsoft.com/office/powerpoint/2010/main" val="195225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down)">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wipe(down)">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randombar(horizontal)">
                                      <p:cBhvr>
                                        <p:cTn id="28" dur="500"/>
                                        <p:tgtEl>
                                          <p:spTgt spid="65"/>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70"/>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5" grpId="0"/>
      <p:bldP spid="48" grpId="0" animBg="1"/>
      <p:bldP spid="68" grpId="0" animBg="1"/>
      <p:bldP spid="70"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p:cNvSpPr/>
          <p:nvPr/>
        </p:nvSpPr>
        <p:spPr>
          <a:xfrm>
            <a:off x="0" y="3647440"/>
            <a:ext cx="9154160" cy="3220720"/>
          </a:xfrm>
          <a:custGeom>
            <a:avLst/>
            <a:gdLst>
              <a:gd name="connsiteX0" fmla="*/ 0 w 9154160"/>
              <a:gd name="connsiteY0" fmla="*/ 162560 h 3220720"/>
              <a:gd name="connsiteX1" fmla="*/ 0 w 9154160"/>
              <a:gd name="connsiteY1" fmla="*/ 162560 h 3220720"/>
              <a:gd name="connsiteX2" fmla="*/ 71120 w 9154160"/>
              <a:gd name="connsiteY2" fmla="*/ 111760 h 3220720"/>
              <a:gd name="connsiteX3" fmla="*/ 91440 w 9154160"/>
              <a:gd name="connsiteY3" fmla="*/ 81280 h 3220720"/>
              <a:gd name="connsiteX4" fmla="*/ 152400 w 9154160"/>
              <a:gd name="connsiteY4" fmla="*/ 40640 h 3220720"/>
              <a:gd name="connsiteX5" fmla="*/ 182880 w 9154160"/>
              <a:gd name="connsiteY5" fmla="*/ 20320 h 3220720"/>
              <a:gd name="connsiteX6" fmla="*/ 264160 w 9154160"/>
              <a:gd name="connsiteY6" fmla="*/ 0 h 3220720"/>
              <a:gd name="connsiteX7" fmla="*/ 457200 w 9154160"/>
              <a:gd name="connsiteY7" fmla="*/ 10160 h 3220720"/>
              <a:gd name="connsiteX8" fmla="*/ 518160 w 9154160"/>
              <a:gd name="connsiteY8" fmla="*/ 30480 h 3220720"/>
              <a:gd name="connsiteX9" fmla="*/ 579120 w 9154160"/>
              <a:gd name="connsiteY9" fmla="*/ 60960 h 3220720"/>
              <a:gd name="connsiteX10" fmla="*/ 609600 w 9154160"/>
              <a:gd name="connsiteY10" fmla="*/ 81280 h 3220720"/>
              <a:gd name="connsiteX11" fmla="*/ 670560 w 9154160"/>
              <a:gd name="connsiteY11" fmla="*/ 101600 h 3220720"/>
              <a:gd name="connsiteX12" fmla="*/ 741680 w 9154160"/>
              <a:gd name="connsiteY12" fmla="*/ 121920 h 3220720"/>
              <a:gd name="connsiteX13" fmla="*/ 1076960 w 9154160"/>
              <a:gd name="connsiteY13" fmla="*/ 111760 h 3220720"/>
              <a:gd name="connsiteX14" fmla="*/ 1137920 w 9154160"/>
              <a:gd name="connsiteY14" fmla="*/ 101600 h 3220720"/>
              <a:gd name="connsiteX15" fmla="*/ 1239520 w 9154160"/>
              <a:gd name="connsiteY15" fmla="*/ 81280 h 3220720"/>
              <a:gd name="connsiteX16" fmla="*/ 1330960 w 9154160"/>
              <a:gd name="connsiteY16" fmla="*/ 60960 h 3220720"/>
              <a:gd name="connsiteX17" fmla="*/ 1544320 w 9154160"/>
              <a:gd name="connsiteY17" fmla="*/ 71120 h 3220720"/>
              <a:gd name="connsiteX18" fmla="*/ 1615440 w 9154160"/>
              <a:gd name="connsiteY18" fmla="*/ 101600 h 3220720"/>
              <a:gd name="connsiteX19" fmla="*/ 1676400 w 9154160"/>
              <a:gd name="connsiteY19" fmla="*/ 121920 h 3220720"/>
              <a:gd name="connsiteX20" fmla="*/ 1706880 w 9154160"/>
              <a:gd name="connsiteY20" fmla="*/ 142240 h 3220720"/>
              <a:gd name="connsiteX21" fmla="*/ 1767840 w 9154160"/>
              <a:gd name="connsiteY21" fmla="*/ 162560 h 3220720"/>
              <a:gd name="connsiteX22" fmla="*/ 1798320 w 9154160"/>
              <a:gd name="connsiteY22" fmla="*/ 172720 h 3220720"/>
              <a:gd name="connsiteX23" fmla="*/ 1869440 w 9154160"/>
              <a:gd name="connsiteY23" fmla="*/ 193040 h 3220720"/>
              <a:gd name="connsiteX24" fmla="*/ 1899920 w 9154160"/>
              <a:gd name="connsiteY24" fmla="*/ 203200 h 3220720"/>
              <a:gd name="connsiteX25" fmla="*/ 1950720 w 9154160"/>
              <a:gd name="connsiteY25" fmla="*/ 213360 h 3220720"/>
              <a:gd name="connsiteX26" fmla="*/ 2092960 w 9154160"/>
              <a:gd name="connsiteY26" fmla="*/ 233680 h 3220720"/>
              <a:gd name="connsiteX27" fmla="*/ 2387600 w 9154160"/>
              <a:gd name="connsiteY27" fmla="*/ 223520 h 3220720"/>
              <a:gd name="connsiteX28" fmla="*/ 2448560 w 9154160"/>
              <a:gd name="connsiteY28" fmla="*/ 203200 h 3220720"/>
              <a:gd name="connsiteX29" fmla="*/ 2479040 w 9154160"/>
              <a:gd name="connsiteY29" fmla="*/ 193040 h 3220720"/>
              <a:gd name="connsiteX30" fmla="*/ 2570480 w 9154160"/>
              <a:gd name="connsiteY30" fmla="*/ 142240 h 3220720"/>
              <a:gd name="connsiteX31" fmla="*/ 2600960 w 9154160"/>
              <a:gd name="connsiteY31" fmla="*/ 121920 h 3220720"/>
              <a:gd name="connsiteX32" fmla="*/ 2661920 w 9154160"/>
              <a:gd name="connsiteY32" fmla="*/ 101600 h 3220720"/>
              <a:gd name="connsiteX33" fmla="*/ 2692400 w 9154160"/>
              <a:gd name="connsiteY33" fmla="*/ 81280 h 3220720"/>
              <a:gd name="connsiteX34" fmla="*/ 2885440 w 9154160"/>
              <a:gd name="connsiteY34" fmla="*/ 81280 h 3220720"/>
              <a:gd name="connsiteX35" fmla="*/ 2946400 w 9154160"/>
              <a:gd name="connsiteY35" fmla="*/ 111760 h 3220720"/>
              <a:gd name="connsiteX36" fmla="*/ 2976880 w 9154160"/>
              <a:gd name="connsiteY36" fmla="*/ 142240 h 3220720"/>
              <a:gd name="connsiteX37" fmla="*/ 3068320 w 9154160"/>
              <a:gd name="connsiteY37" fmla="*/ 203200 h 3220720"/>
              <a:gd name="connsiteX38" fmla="*/ 3169920 w 9154160"/>
              <a:gd name="connsiteY38" fmla="*/ 223520 h 3220720"/>
              <a:gd name="connsiteX39" fmla="*/ 3200400 w 9154160"/>
              <a:gd name="connsiteY39" fmla="*/ 233680 h 3220720"/>
              <a:gd name="connsiteX40" fmla="*/ 3352800 w 9154160"/>
              <a:gd name="connsiteY40" fmla="*/ 213360 h 3220720"/>
              <a:gd name="connsiteX41" fmla="*/ 3383280 w 9154160"/>
              <a:gd name="connsiteY41" fmla="*/ 203200 h 3220720"/>
              <a:gd name="connsiteX42" fmla="*/ 3505200 w 9154160"/>
              <a:gd name="connsiteY42" fmla="*/ 213360 h 3220720"/>
              <a:gd name="connsiteX43" fmla="*/ 3566160 w 9154160"/>
              <a:gd name="connsiteY43" fmla="*/ 233680 h 3220720"/>
              <a:gd name="connsiteX44" fmla="*/ 3616960 w 9154160"/>
              <a:gd name="connsiteY44" fmla="*/ 243840 h 3220720"/>
              <a:gd name="connsiteX45" fmla="*/ 3840480 w 9154160"/>
              <a:gd name="connsiteY45" fmla="*/ 233680 h 3220720"/>
              <a:gd name="connsiteX46" fmla="*/ 3870960 w 9154160"/>
              <a:gd name="connsiteY46" fmla="*/ 223520 h 3220720"/>
              <a:gd name="connsiteX47" fmla="*/ 3972560 w 9154160"/>
              <a:gd name="connsiteY47" fmla="*/ 193040 h 3220720"/>
              <a:gd name="connsiteX48" fmla="*/ 4013200 w 9154160"/>
              <a:gd name="connsiteY48" fmla="*/ 172720 h 3220720"/>
              <a:gd name="connsiteX49" fmla="*/ 4043680 w 9154160"/>
              <a:gd name="connsiteY49" fmla="*/ 152400 h 3220720"/>
              <a:gd name="connsiteX50" fmla="*/ 4124960 w 9154160"/>
              <a:gd name="connsiteY50" fmla="*/ 132080 h 3220720"/>
              <a:gd name="connsiteX51" fmla="*/ 4612640 w 9154160"/>
              <a:gd name="connsiteY51" fmla="*/ 142240 h 3220720"/>
              <a:gd name="connsiteX52" fmla="*/ 4673600 w 9154160"/>
              <a:gd name="connsiteY52" fmla="*/ 162560 h 3220720"/>
              <a:gd name="connsiteX53" fmla="*/ 4704080 w 9154160"/>
              <a:gd name="connsiteY53" fmla="*/ 182880 h 3220720"/>
              <a:gd name="connsiteX54" fmla="*/ 4785360 w 9154160"/>
              <a:gd name="connsiteY54" fmla="*/ 203200 h 3220720"/>
              <a:gd name="connsiteX55" fmla="*/ 4866640 w 9154160"/>
              <a:gd name="connsiteY55" fmla="*/ 213360 h 3220720"/>
              <a:gd name="connsiteX56" fmla="*/ 4927600 w 9154160"/>
              <a:gd name="connsiteY56" fmla="*/ 223520 h 3220720"/>
              <a:gd name="connsiteX57" fmla="*/ 5212080 w 9154160"/>
              <a:gd name="connsiteY57" fmla="*/ 213360 h 3220720"/>
              <a:gd name="connsiteX58" fmla="*/ 5273040 w 9154160"/>
              <a:gd name="connsiteY58" fmla="*/ 182880 h 3220720"/>
              <a:gd name="connsiteX59" fmla="*/ 5303520 w 9154160"/>
              <a:gd name="connsiteY59" fmla="*/ 172720 h 3220720"/>
              <a:gd name="connsiteX60" fmla="*/ 5364480 w 9154160"/>
              <a:gd name="connsiteY60" fmla="*/ 132080 h 3220720"/>
              <a:gd name="connsiteX61" fmla="*/ 5425440 w 9154160"/>
              <a:gd name="connsiteY61" fmla="*/ 111760 h 3220720"/>
              <a:gd name="connsiteX62" fmla="*/ 5455920 w 9154160"/>
              <a:gd name="connsiteY62" fmla="*/ 91440 h 3220720"/>
              <a:gd name="connsiteX63" fmla="*/ 5496560 w 9154160"/>
              <a:gd name="connsiteY63" fmla="*/ 81280 h 3220720"/>
              <a:gd name="connsiteX64" fmla="*/ 5527040 w 9154160"/>
              <a:gd name="connsiteY64" fmla="*/ 71120 h 3220720"/>
              <a:gd name="connsiteX65" fmla="*/ 5608320 w 9154160"/>
              <a:gd name="connsiteY65" fmla="*/ 50800 h 3220720"/>
              <a:gd name="connsiteX66" fmla="*/ 5648960 w 9154160"/>
              <a:gd name="connsiteY66" fmla="*/ 40640 h 3220720"/>
              <a:gd name="connsiteX67" fmla="*/ 5750560 w 9154160"/>
              <a:gd name="connsiteY67" fmla="*/ 50800 h 3220720"/>
              <a:gd name="connsiteX68" fmla="*/ 5821680 w 9154160"/>
              <a:gd name="connsiteY68" fmla="*/ 71120 h 3220720"/>
              <a:gd name="connsiteX69" fmla="*/ 5892800 w 9154160"/>
              <a:gd name="connsiteY69" fmla="*/ 81280 h 3220720"/>
              <a:gd name="connsiteX70" fmla="*/ 6004560 w 9154160"/>
              <a:gd name="connsiteY70" fmla="*/ 111760 h 3220720"/>
              <a:gd name="connsiteX71" fmla="*/ 6106160 w 9154160"/>
              <a:gd name="connsiteY71" fmla="*/ 172720 h 3220720"/>
              <a:gd name="connsiteX72" fmla="*/ 6136640 w 9154160"/>
              <a:gd name="connsiteY72" fmla="*/ 193040 h 3220720"/>
              <a:gd name="connsiteX73" fmla="*/ 6268720 w 9154160"/>
              <a:gd name="connsiteY73" fmla="*/ 223520 h 3220720"/>
              <a:gd name="connsiteX74" fmla="*/ 6543040 w 9154160"/>
              <a:gd name="connsiteY74" fmla="*/ 223520 h 3220720"/>
              <a:gd name="connsiteX75" fmla="*/ 6604000 w 9154160"/>
              <a:gd name="connsiteY75" fmla="*/ 203200 h 3220720"/>
              <a:gd name="connsiteX76" fmla="*/ 6634480 w 9154160"/>
              <a:gd name="connsiteY76" fmla="*/ 193040 h 3220720"/>
              <a:gd name="connsiteX77" fmla="*/ 6705600 w 9154160"/>
              <a:gd name="connsiteY77" fmla="*/ 172720 h 3220720"/>
              <a:gd name="connsiteX78" fmla="*/ 6766560 w 9154160"/>
              <a:gd name="connsiteY78" fmla="*/ 162560 h 3220720"/>
              <a:gd name="connsiteX79" fmla="*/ 6898640 w 9154160"/>
              <a:gd name="connsiteY79" fmla="*/ 172720 h 3220720"/>
              <a:gd name="connsiteX80" fmla="*/ 6949440 w 9154160"/>
              <a:gd name="connsiteY80" fmla="*/ 193040 h 3220720"/>
              <a:gd name="connsiteX81" fmla="*/ 7010400 w 9154160"/>
              <a:gd name="connsiteY81" fmla="*/ 213360 h 3220720"/>
              <a:gd name="connsiteX82" fmla="*/ 7152640 w 9154160"/>
              <a:gd name="connsiteY82" fmla="*/ 243840 h 3220720"/>
              <a:gd name="connsiteX83" fmla="*/ 7183120 w 9154160"/>
              <a:gd name="connsiteY83" fmla="*/ 254000 h 3220720"/>
              <a:gd name="connsiteX84" fmla="*/ 7498080 w 9154160"/>
              <a:gd name="connsiteY84" fmla="*/ 243840 h 3220720"/>
              <a:gd name="connsiteX85" fmla="*/ 7559040 w 9154160"/>
              <a:gd name="connsiteY85" fmla="*/ 223520 h 3220720"/>
              <a:gd name="connsiteX86" fmla="*/ 7609840 w 9154160"/>
              <a:gd name="connsiteY86" fmla="*/ 213360 h 3220720"/>
              <a:gd name="connsiteX87" fmla="*/ 7670800 w 9154160"/>
              <a:gd name="connsiteY87" fmla="*/ 193040 h 3220720"/>
              <a:gd name="connsiteX88" fmla="*/ 7731760 w 9154160"/>
              <a:gd name="connsiteY88" fmla="*/ 172720 h 3220720"/>
              <a:gd name="connsiteX89" fmla="*/ 7843520 w 9154160"/>
              <a:gd name="connsiteY89" fmla="*/ 152400 h 3220720"/>
              <a:gd name="connsiteX90" fmla="*/ 7955280 w 9154160"/>
              <a:gd name="connsiteY90" fmla="*/ 111760 h 3220720"/>
              <a:gd name="connsiteX91" fmla="*/ 7985760 w 9154160"/>
              <a:gd name="connsiteY91" fmla="*/ 101600 h 3220720"/>
              <a:gd name="connsiteX92" fmla="*/ 8016240 w 9154160"/>
              <a:gd name="connsiteY92" fmla="*/ 91440 h 3220720"/>
              <a:gd name="connsiteX93" fmla="*/ 8188960 w 9154160"/>
              <a:gd name="connsiteY93" fmla="*/ 81280 h 3220720"/>
              <a:gd name="connsiteX94" fmla="*/ 8371840 w 9154160"/>
              <a:gd name="connsiteY94" fmla="*/ 91440 h 3220720"/>
              <a:gd name="connsiteX95" fmla="*/ 8402320 w 9154160"/>
              <a:gd name="connsiteY95" fmla="*/ 101600 h 3220720"/>
              <a:gd name="connsiteX96" fmla="*/ 8473440 w 9154160"/>
              <a:gd name="connsiteY96" fmla="*/ 121920 h 3220720"/>
              <a:gd name="connsiteX97" fmla="*/ 8503920 w 9154160"/>
              <a:gd name="connsiteY97" fmla="*/ 132080 h 3220720"/>
              <a:gd name="connsiteX98" fmla="*/ 8544560 w 9154160"/>
              <a:gd name="connsiteY98" fmla="*/ 142240 h 3220720"/>
              <a:gd name="connsiteX99" fmla="*/ 8605520 w 9154160"/>
              <a:gd name="connsiteY99" fmla="*/ 162560 h 3220720"/>
              <a:gd name="connsiteX100" fmla="*/ 8636000 w 9154160"/>
              <a:gd name="connsiteY100" fmla="*/ 182880 h 3220720"/>
              <a:gd name="connsiteX101" fmla="*/ 8737600 w 9154160"/>
              <a:gd name="connsiteY101" fmla="*/ 213360 h 3220720"/>
              <a:gd name="connsiteX102" fmla="*/ 8798560 w 9154160"/>
              <a:gd name="connsiteY102" fmla="*/ 233680 h 3220720"/>
              <a:gd name="connsiteX103" fmla="*/ 9154160 w 9154160"/>
              <a:gd name="connsiteY103" fmla="*/ 223520 h 3220720"/>
              <a:gd name="connsiteX104" fmla="*/ 9144000 w 9154160"/>
              <a:gd name="connsiteY104" fmla="*/ 3220720 h 3220720"/>
              <a:gd name="connsiteX105" fmla="*/ 20320 w 9154160"/>
              <a:gd name="connsiteY105" fmla="*/ 3200400 h 3220720"/>
              <a:gd name="connsiteX106" fmla="*/ 0 w 9154160"/>
              <a:gd name="connsiteY106" fmla="*/ 162560 h 322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9154160" h="3220720">
                <a:moveTo>
                  <a:pt x="0" y="162560"/>
                </a:moveTo>
                <a:lnTo>
                  <a:pt x="0" y="162560"/>
                </a:lnTo>
                <a:cubicBezTo>
                  <a:pt x="23707" y="145627"/>
                  <a:pt x="49346" y="131115"/>
                  <a:pt x="71120" y="111760"/>
                </a:cubicBezTo>
                <a:cubicBezTo>
                  <a:pt x="80246" y="103648"/>
                  <a:pt x="82250" y="89321"/>
                  <a:pt x="91440" y="81280"/>
                </a:cubicBezTo>
                <a:cubicBezTo>
                  <a:pt x="109819" y="65198"/>
                  <a:pt x="132080" y="54187"/>
                  <a:pt x="152400" y="40640"/>
                </a:cubicBezTo>
                <a:cubicBezTo>
                  <a:pt x="162560" y="33867"/>
                  <a:pt x="171034" y="23282"/>
                  <a:pt x="182880" y="20320"/>
                </a:cubicBezTo>
                <a:lnTo>
                  <a:pt x="264160" y="0"/>
                </a:lnTo>
                <a:cubicBezTo>
                  <a:pt x="328507" y="3387"/>
                  <a:pt x="393223" y="2483"/>
                  <a:pt x="457200" y="10160"/>
                </a:cubicBezTo>
                <a:cubicBezTo>
                  <a:pt x="478467" y="12712"/>
                  <a:pt x="518160" y="30480"/>
                  <a:pt x="518160" y="30480"/>
                </a:cubicBezTo>
                <a:cubicBezTo>
                  <a:pt x="605511" y="88714"/>
                  <a:pt x="494992" y="18896"/>
                  <a:pt x="579120" y="60960"/>
                </a:cubicBezTo>
                <a:cubicBezTo>
                  <a:pt x="590042" y="66421"/>
                  <a:pt x="598442" y="76321"/>
                  <a:pt x="609600" y="81280"/>
                </a:cubicBezTo>
                <a:cubicBezTo>
                  <a:pt x="629173" y="89979"/>
                  <a:pt x="650240" y="94827"/>
                  <a:pt x="670560" y="101600"/>
                </a:cubicBezTo>
                <a:cubicBezTo>
                  <a:pt x="714287" y="116176"/>
                  <a:pt x="690650" y="109163"/>
                  <a:pt x="741680" y="121920"/>
                </a:cubicBezTo>
                <a:cubicBezTo>
                  <a:pt x="853440" y="118533"/>
                  <a:pt x="965295" y="117486"/>
                  <a:pt x="1076960" y="111760"/>
                </a:cubicBezTo>
                <a:cubicBezTo>
                  <a:pt x="1097533" y="110705"/>
                  <a:pt x="1117673" y="105396"/>
                  <a:pt x="1137920" y="101600"/>
                </a:cubicBezTo>
                <a:cubicBezTo>
                  <a:pt x="1171866" y="95235"/>
                  <a:pt x="1206014" y="89657"/>
                  <a:pt x="1239520" y="81280"/>
                </a:cubicBezTo>
                <a:cubicBezTo>
                  <a:pt x="1296913" y="66932"/>
                  <a:pt x="1266468" y="73858"/>
                  <a:pt x="1330960" y="60960"/>
                </a:cubicBezTo>
                <a:cubicBezTo>
                  <a:pt x="1402080" y="64347"/>
                  <a:pt x="1473365" y="65207"/>
                  <a:pt x="1544320" y="71120"/>
                </a:cubicBezTo>
                <a:cubicBezTo>
                  <a:pt x="1564976" y="72841"/>
                  <a:pt x="1599435" y="95198"/>
                  <a:pt x="1615440" y="101600"/>
                </a:cubicBezTo>
                <a:cubicBezTo>
                  <a:pt x="1635327" y="109555"/>
                  <a:pt x="1676400" y="121920"/>
                  <a:pt x="1676400" y="121920"/>
                </a:cubicBezTo>
                <a:cubicBezTo>
                  <a:pt x="1686560" y="128693"/>
                  <a:pt x="1695722" y="137281"/>
                  <a:pt x="1706880" y="142240"/>
                </a:cubicBezTo>
                <a:cubicBezTo>
                  <a:pt x="1726453" y="150939"/>
                  <a:pt x="1747520" y="155787"/>
                  <a:pt x="1767840" y="162560"/>
                </a:cubicBezTo>
                <a:lnTo>
                  <a:pt x="1798320" y="172720"/>
                </a:lnTo>
                <a:cubicBezTo>
                  <a:pt x="1871401" y="197080"/>
                  <a:pt x="1780138" y="167525"/>
                  <a:pt x="1869440" y="193040"/>
                </a:cubicBezTo>
                <a:cubicBezTo>
                  <a:pt x="1879738" y="195982"/>
                  <a:pt x="1889530" y="200603"/>
                  <a:pt x="1899920" y="203200"/>
                </a:cubicBezTo>
                <a:cubicBezTo>
                  <a:pt x="1916673" y="207388"/>
                  <a:pt x="1933730" y="210271"/>
                  <a:pt x="1950720" y="213360"/>
                </a:cubicBezTo>
                <a:cubicBezTo>
                  <a:pt x="2015175" y="225079"/>
                  <a:pt x="2022304" y="224848"/>
                  <a:pt x="2092960" y="233680"/>
                </a:cubicBezTo>
                <a:cubicBezTo>
                  <a:pt x="2191173" y="230293"/>
                  <a:pt x="2289687" y="231913"/>
                  <a:pt x="2387600" y="223520"/>
                </a:cubicBezTo>
                <a:cubicBezTo>
                  <a:pt x="2408941" y="221691"/>
                  <a:pt x="2428240" y="209973"/>
                  <a:pt x="2448560" y="203200"/>
                </a:cubicBezTo>
                <a:lnTo>
                  <a:pt x="2479040" y="193040"/>
                </a:lnTo>
                <a:cubicBezTo>
                  <a:pt x="2548911" y="146459"/>
                  <a:pt x="2516832" y="160123"/>
                  <a:pt x="2570480" y="142240"/>
                </a:cubicBezTo>
                <a:cubicBezTo>
                  <a:pt x="2580640" y="135467"/>
                  <a:pt x="2589802" y="126879"/>
                  <a:pt x="2600960" y="121920"/>
                </a:cubicBezTo>
                <a:cubicBezTo>
                  <a:pt x="2620533" y="113221"/>
                  <a:pt x="2661920" y="101600"/>
                  <a:pt x="2661920" y="101600"/>
                </a:cubicBezTo>
                <a:cubicBezTo>
                  <a:pt x="2672080" y="94827"/>
                  <a:pt x="2681478" y="86741"/>
                  <a:pt x="2692400" y="81280"/>
                </a:cubicBezTo>
                <a:cubicBezTo>
                  <a:pt x="2750094" y="52433"/>
                  <a:pt x="2835341" y="78149"/>
                  <a:pt x="2885440" y="81280"/>
                </a:cubicBezTo>
                <a:cubicBezTo>
                  <a:pt x="2915988" y="91463"/>
                  <a:pt x="2920139" y="89876"/>
                  <a:pt x="2946400" y="111760"/>
                </a:cubicBezTo>
                <a:cubicBezTo>
                  <a:pt x="2957438" y="120958"/>
                  <a:pt x="2965538" y="133419"/>
                  <a:pt x="2976880" y="142240"/>
                </a:cubicBezTo>
                <a:lnTo>
                  <a:pt x="3068320" y="203200"/>
                </a:lnTo>
                <a:cubicBezTo>
                  <a:pt x="3078424" y="209936"/>
                  <a:pt x="3169719" y="223487"/>
                  <a:pt x="3169920" y="223520"/>
                </a:cubicBezTo>
                <a:cubicBezTo>
                  <a:pt x="3180080" y="226907"/>
                  <a:pt x="3189690" y="233680"/>
                  <a:pt x="3200400" y="233680"/>
                </a:cubicBezTo>
                <a:cubicBezTo>
                  <a:pt x="3238489" y="233680"/>
                  <a:pt x="3309567" y="224168"/>
                  <a:pt x="3352800" y="213360"/>
                </a:cubicBezTo>
                <a:cubicBezTo>
                  <a:pt x="3363190" y="210763"/>
                  <a:pt x="3373120" y="206587"/>
                  <a:pt x="3383280" y="203200"/>
                </a:cubicBezTo>
                <a:cubicBezTo>
                  <a:pt x="3423920" y="206587"/>
                  <a:pt x="3464974" y="206656"/>
                  <a:pt x="3505200" y="213360"/>
                </a:cubicBezTo>
                <a:cubicBezTo>
                  <a:pt x="3526328" y="216881"/>
                  <a:pt x="3545157" y="229479"/>
                  <a:pt x="3566160" y="233680"/>
                </a:cubicBezTo>
                <a:lnTo>
                  <a:pt x="3616960" y="243840"/>
                </a:lnTo>
                <a:cubicBezTo>
                  <a:pt x="3691467" y="240453"/>
                  <a:pt x="3766134" y="239628"/>
                  <a:pt x="3840480" y="233680"/>
                </a:cubicBezTo>
                <a:cubicBezTo>
                  <a:pt x="3851155" y="232826"/>
                  <a:pt x="3860662" y="226462"/>
                  <a:pt x="3870960" y="223520"/>
                </a:cubicBezTo>
                <a:cubicBezTo>
                  <a:pt x="3904990" y="213797"/>
                  <a:pt x="3940367" y="209136"/>
                  <a:pt x="3972560" y="193040"/>
                </a:cubicBezTo>
                <a:cubicBezTo>
                  <a:pt x="3986107" y="186267"/>
                  <a:pt x="4000050" y="180234"/>
                  <a:pt x="4013200" y="172720"/>
                </a:cubicBezTo>
                <a:cubicBezTo>
                  <a:pt x="4023802" y="166662"/>
                  <a:pt x="4032758" y="157861"/>
                  <a:pt x="4043680" y="152400"/>
                </a:cubicBezTo>
                <a:cubicBezTo>
                  <a:pt x="4064508" y="141986"/>
                  <a:pt x="4105638" y="135944"/>
                  <a:pt x="4124960" y="132080"/>
                </a:cubicBezTo>
                <a:cubicBezTo>
                  <a:pt x="4287520" y="135467"/>
                  <a:pt x="4450295" y="133221"/>
                  <a:pt x="4612640" y="142240"/>
                </a:cubicBezTo>
                <a:cubicBezTo>
                  <a:pt x="4634026" y="143428"/>
                  <a:pt x="4673600" y="162560"/>
                  <a:pt x="4673600" y="162560"/>
                </a:cubicBezTo>
                <a:cubicBezTo>
                  <a:pt x="4683760" y="169333"/>
                  <a:pt x="4693158" y="177419"/>
                  <a:pt x="4704080" y="182880"/>
                </a:cubicBezTo>
                <a:cubicBezTo>
                  <a:pt x="4723310" y="192495"/>
                  <a:pt x="4768614" y="200624"/>
                  <a:pt x="4785360" y="203200"/>
                </a:cubicBezTo>
                <a:cubicBezTo>
                  <a:pt x="4812347" y="207352"/>
                  <a:pt x="4839610" y="209499"/>
                  <a:pt x="4866640" y="213360"/>
                </a:cubicBezTo>
                <a:cubicBezTo>
                  <a:pt x="4887033" y="216273"/>
                  <a:pt x="4907280" y="220133"/>
                  <a:pt x="4927600" y="223520"/>
                </a:cubicBezTo>
                <a:cubicBezTo>
                  <a:pt x="5022427" y="220133"/>
                  <a:pt x="5117390" y="219469"/>
                  <a:pt x="5212080" y="213360"/>
                </a:cubicBezTo>
                <a:cubicBezTo>
                  <a:pt x="5241401" y="211468"/>
                  <a:pt x="5248179" y="195311"/>
                  <a:pt x="5273040" y="182880"/>
                </a:cubicBezTo>
                <a:cubicBezTo>
                  <a:pt x="5282619" y="178091"/>
                  <a:pt x="5293360" y="176107"/>
                  <a:pt x="5303520" y="172720"/>
                </a:cubicBezTo>
                <a:lnTo>
                  <a:pt x="5364480" y="132080"/>
                </a:lnTo>
                <a:cubicBezTo>
                  <a:pt x="5382302" y="120199"/>
                  <a:pt x="5425440" y="111760"/>
                  <a:pt x="5425440" y="111760"/>
                </a:cubicBezTo>
                <a:cubicBezTo>
                  <a:pt x="5435600" y="104987"/>
                  <a:pt x="5444697" y="96250"/>
                  <a:pt x="5455920" y="91440"/>
                </a:cubicBezTo>
                <a:cubicBezTo>
                  <a:pt x="5468755" y="85939"/>
                  <a:pt x="5483134" y="85116"/>
                  <a:pt x="5496560" y="81280"/>
                </a:cubicBezTo>
                <a:cubicBezTo>
                  <a:pt x="5506858" y="78338"/>
                  <a:pt x="5516708" y="73938"/>
                  <a:pt x="5527040" y="71120"/>
                </a:cubicBezTo>
                <a:cubicBezTo>
                  <a:pt x="5553983" y="63772"/>
                  <a:pt x="5581227" y="57573"/>
                  <a:pt x="5608320" y="50800"/>
                </a:cubicBezTo>
                <a:lnTo>
                  <a:pt x="5648960" y="40640"/>
                </a:lnTo>
                <a:cubicBezTo>
                  <a:pt x="5682827" y="44027"/>
                  <a:pt x="5716866" y="45987"/>
                  <a:pt x="5750560" y="50800"/>
                </a:cubicBezTo>
                <a:cubicBezTo>
                  <a:pt x="5838939" y="63426"/>
                  <a:pt x="5749307" y="56645"/>
                  <a:pt x="5821680" y="71120"/>
                </a:cubicBezTo>
                <a:cubicBezTo>
                  <a:pt x="5845162" y="75816"/>
                  <a:pt x="5869178" y="77343"/>
                  <a:pt x="5892800" y="81280"/>
                </a:cubicBezTo>
                <a:cubicBezTo>
                  <a:pt x="5926245" y="86854"/>
                  <a:pt x="5974795" y="96877"/>
                  <a:pt x="6004560" y="111760"/>
                </a:cubicBezTo>
                <a:cubicBezTo>
                  <a:pt x="6067043" y="143002"/>
                  <a:pt x="6032598" y="123679"/>
                  <a:pt x="6106160" y="172720"/>
                </a:cubicBezTo>
                <a:cubicBezTo>
                  <a:pt x="6116320" y="179493"/>
                  <a:pt x="6125056" y="189179"/>
                  <a:pt x="6136640" y="193040"/>
                </a:cubicBezTo>
                <a:cubicBezTo>
                  <a:pt x="6220318" y="220933"/>
                  <a:pt x="6176396" y="210331"/>
                  <a:pt x="6268720" y="223520"/>
                </a:cubicBezTo>
                <a:cubicBezTo>
                  <a:pt x="6371865" y="257902"/>
                  <a:pt x="6322765" y="245548"/>
                  <a:pt x="6543040" y="223520"/>
                </a:cubicBezTo>
                <a:cubicBezTo>
                  <a:pt x="6564353" y="221389"/>
                  <a:pt x="6583680" y="209973"/>
                  <a:pt x="6604000" y="203200"/>
                </a:cubicBezTo>
                <a:lnTo>
                  <a:pt x="6634480" y="193040"/>
                </a:lnTo>
                <a:cubicBezTo>
                  <a:pt x="6663530" y="183357"/>
                  <a:pt x="6673706" y="179099"/>
                  <a:pt x="6705600" y="172720"/>
                </a:cubicBezTo>
                <a:cubicBezTo>
                  <a:pt x="6725800" y="168680"/>
                  <a:pt x="6746240" y="165947"/>
                  <a:pt x="6766560" y="162560"/>
                </a:cubicBezTo>
                <a:cubicBezTo>
                  <a:pt x="6810587" y="165947"/>
                  <a:pt x="6855084" y="165461"/>
                  <a:pt x="6898640" y="172720"/>
                </a:cubicBezTo>
                <a:cubicBezTo>
                  <a:pt x="6916630" y="175718"/>
                  <a:pt x="6932300" y="186807"/>
                  <a:pt x="6949440" y="193040"/>
                </a:cubicBezTo>
                <a:cubicBezTo>
                  <a:pt x="6969570" y="200360"/>
                  <a:pt x="6989397" y="209159"/>
                  <a:pt x="7010400" y="213360"/>
                </a:cubicBezTo>
                <a:cubicBezTo>
                  <a:pt x="7049279" y="221136"/>
                  <a:pt x="7109388" y="231482"/>
                  <a:pt x="7152640" y="243840"/>
                </a:cubicBezTo>
                <a:cubicBezTo>
                  <a:pt x="7162938" y="246782"/>
                  <a:pt x="7172960" y="250613"/>
                  <a:pt x="7183120" y="254000"/>
                </a:cubicBezTo>
                <a:cubicBezTo>
                  <a:pt x="7288107" y="250613"/>
                  <a:pt x="7393382" y="252329"/>
                  <a:pt x="7498080" y="243840"/>
                </a:cubicBezTo>
                <a:cubicBezTo>
                  <a:pt x="7519429" y="242109"/>
                  <a:pt x="7538037" y="227721"/>
                  <a:pt x="7559040" y="223520"/>
                </a:cubicBezTo>
                <a:cubicBezTo>
                  <a:pt x="7575973" y="220133"/>
                  <a:pt x="7593180" y="217904"/>
                  <a:pt x="7609840" y="213360"/>
                </a:cubicBezTo>
                <a:cubicBezTo>
                  <a:pt x="7630504" y="207724"/>
                  <a:pt x="7650480" y="199813"/>
                  <a:pt x="7670800" y="193040"/>
                </a:cubicBezTo>
                <a:lnTo>
                  <a:pt x="7731760" y="172720"/>
                </a:lnTo>
                <a:cubicBezTo>
                  <a:pt x="7745960" y="167987"/>
                  <a:pt x="7833285" y="154106"/>
                  <a:pt x="7843520" y="152400"/>
                </a:cubicBezTo>
                <a:cubicBezTo>
                  <a:pt x="7914207" y="124125"/>
                  <a:pt x="7877018" y="137847"/>
                  <a:pt x="7955280" y="111760"/>
                </a:cubicBezTo>
                <a:lnTo>
                  <a:pt x="7985760" y="101600"/>
                </a:lnTo>
                <a:cubicBezTo>
                  <a:pt x="7995920" y="98213"/>
                  <a:pt x="8005549" y="92069"/>
                  <a:pt x="8016240" y="91440"/>
                </a:cubicBezTo>
                <a:lnTo>
                  <a:pt x="8188960" y="81280"/>
                </a:lnTo>
                <a:cubicBezTo>
                  <a:pt x="8249920" y="84667"/>
                  <a:pt x="8311061" y="85652"/>
                  <a:pt x="8371840" y="91440"/>
                </a:cubicBezTo>
                <a:cubicBezTo>
                  <a:pt x="8382501" y="92455"/>
                  <a:pt x="8392062" y="98523"/>
                  <a:pt x="8402320" y="101600"/>
                </a:cubicBezTo>
                <a:cubicBezTo>
                  <a:pt x="8425935" y="108685"/>
                  <a:pt x="8449825" y="114835"/>
                  <a:pt x="8473440" y="121920"/>
                </a:cubicBezTo>
                <a:cubicBezTo>
                  <a:pt x="8483698" y="124997"/>
                  <a:pt x="8493622" y="129138"/>
                  <a:pt x="8503920" y="132080"/>
                </a:cubicBezTo>
                <a:cubicBezTo>
                  <a:pt x="8517346" y="135916"/>
                  <a:pt x="8531185" y="138228"/>
                  <a:pt x="8544560" y="142240"/>
                </a:cubicBezTo>
                <a:cubicBezTo>
                  <a:pt x="8565076" y="148395"/>
                  <a:pt x="8605520" y="162560"/>
                  <a:pt x="8605520" y="162560"/>
                </a:cubicBezTo>
                <a:cubicBezTo>
                  <a:pt x="8615680" y="169333"/>
                  <a:pt x="8624842" y="177921"/>
                  <a:pt x="8636000" y="182880"/>
                </a:cubicBezTo>
                <a:cubicBezTo>
                  <a:pt x="8685737" y="204985"/>
                  <a:pt x="8692133" y="199720"/>
                  <a:pt x="8737600" y="213360"/>
                </a:cubicBezTo>
                <a:cubicBezTo>
                  <a:pt x="8758116" y="219515"/>
                  <a:pt x="8798560" y="233680"/>
                  <a:pt x="8798560" y="233680"/>
                </a:cubicBezTo>
                <a:cubicBezTo>
                  <a:pt x="9140610" y="223315"/>
                  <a:pt x="9022029" y="223520"/>
                  <a:pt x="9154160" y="223520"/>
                </a:cubicBezTo>
                <a:cubicBezTo>
                  <a:pt x="9150773" y="1222587"/>
                  <a:pt x="9147387" y="2221653"/>
                  <a:pt x="9144000" y="3220720"/>
                </a:cubicBezTo>
                <a:lnTo>
                  <a:pt x="20320" y="3200400"/>
                </a:lnTo>
                <a:cubicBezTo>
                  <a:pt x="16933" y="2184400"/>
                  <a:pt x="3387" y="668867"/>
                  <a:pt x="0" y="16256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3576320" y="0"/>
            <a:ext cx="2468880" cy="2844800"/>
          </a:xfrm>
          <a:custGeom>
            <a:avLst/>
            <a:gdLst>
              <a:gd name="connsiteX0" fmla="*/ 995680 w 2468880"/>
              <a:gd name="connsiteY0" fmla="*/ 2844800 h 2844800"/>
              <a:gd name="connsiteX1" fmla="*/ 0 w 2468880"/>
              <a:gd name="connsiteY1" fmla="*/ 1513840 h 2844800"/>
              <a:gd name="connsiteX2" fmla="*/ 142240 w 2468880"/>
              <a:gd name="connsiteY2" fmla="*/ 10160 h 2844800"/>
              <a:gd name="connsiteX3" fmla="*/ 2468880 w 2468880"/>
              <a:gd name="connsiteY3" fmla="*/ 0 h 2844800"/>
              <a:gd name="connsiteX4" fmla="*/ 2316480 w 2468880"/>
              <a:gd name="connsiteY4" fmla="*/ 1300480 h 2844800"/>
              <a:gd name="connsiteX5" fmla="*/ 995680 w 2468880"/>
              <a:gd name="connsiteY5" fmla="*/ 2844800 h 28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8880" h="2844800">
                <a:moveTo>
                  <a:pt x="995680" y="2844800"/>
                </a:moveTo>
                <a:lnTo>
                  <a:pt x="0" y="1513840"/>
                </a:lnTo>
                <a:lnTo>
                  <a:pt x="142240" y="10160"/>
                </a:lnTo>
                <a:lnTo>
                  <a:pt x="2468880" y="0"/>
                </a:lnTo>
                <a:lnTo>
                  <a:pt x="2316480" y="1300480"/>
                </a:lnTo>
                <a:lnTo>
                  <a:pt x="995680" y="2844800"/>
                </a:lnTo>
                <a:close/>
              </a:path>
            </a:pathLst>
          </a:custGeom>
          <a:solidFill>
            <a:schemeClr val="accent6">
              <a:alpha val="7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9DD5D5BB-61F6-4733-BC79-7FD96CE4273D}" type="slidenum">
              <a:rPr lang="en-US" smtClean="0"/>
              <a:pPr/>
              <a:t>39</a:t>
            </a:fld>
            <a:endParaRPr lang="en-US"/>
          </a:p>
        </p:txBody>
      </p:sp>
      <p:sp>
        <p:nvSpPr>
          <p:cNvPr id="18" name="TextBox 26"/>
          <p:cNvSpPr txBox="1">
            <a:spLocks noChangeArrowheads="1"/>
          </p:cNvSpPr>
          <p:nvPr/>
        </p:nvSpPr>
        <p:spPr bwMode="auto">
          <a:xfrm>
            <a:off x="1403648" y="4856735"/>
            <a:ext cx="10376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dirty="0" smtClean="0"/>
              <a:t>Left </a:t>
            </a:r>
          </a:p>
          <a:p>
            <a:pPr algn="ctr" eaLnBrk="1" hangingPunct="1"/>
            <a:r>
              <a:rPr lang="en-US" sz="1600" dirty="0" smtClean="0"/>
              <a:t>view</a:t>
            </a:r>
            <a:endParaRPr lang="he-IL" sz="1600" dirty="0"/>
          </a:p>
        </p:txBody>
      </p:sp>
      <p:sp>
        <p:nvSpPr>
          <p:cNvPr id="21" name="TextBox 26"/>
          <p:cNvSpPr txBox="1">
            <a:spLocks noChangeArrowheads="1"/>
          </p:cNvSpPr>
          <p:nvPr/>
        </p:nvSpPr>
        <p:spPr bwMode="auto">
          <a:xfrm>
            <a:off x="6325329" y="4722837"/>
            <a:ext cx="10376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dirty="0" smtClean="0"/>
              <a:t>Right</a:t>
            </a:r>
          </a:p>
          <a:p>
            <a:pPr algn="ctr" eaLnBrk="1" hangingPunct="1"/>
            <a:r>
              <a:rPr lang="en-US" sz="1600" dirty="0" smtClean="0"/>
              <a:t>view</a:t>
            </a:r>
            <a:endParaRPr lang="he-IL" sz="1600" dirty="0"/>
          </a:p>
        </p:txBody>
      </p:sp>
      <p:grpSp>
        <p:nvGrpSpPr>
          <p:cNvPr id="25" name="Group 24"/>
          <p:cNvGrpSpPr/>
          <p:nvPr/>
        </p:nvGrpSpPr>
        <p:grpSpPr>
          <a:xfrm rot="-4200000">
            <a:off x="2675483" y="4467414"/>
            <a:ext cx="759309" cy="1202690"/>
            <a:chOff x="2555776" y="4934753"/>
            <a:chExt cx="909228" cy="1440159"/>
          </a:xfrm>
        </p:grpSpPr>
        <p:sp>
          <p:nvSpPr>
            <p:cNvPr id="26" name="Rectangle 25"/>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27" name="Oval 26"/>
            <p:cNvSpPr/>
            <p:nvPr/>
          </p:nvSpPr>
          <p:spPr bwMode="auto">
            <a:xfrm rot="5581422">
              <a:off x="3355122" y="5566846"/>
              <a:ext cx="152556" cy="672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grpSp>
        <p:nvGrpSpPr>
          <p:cNvPr id="39" name="Group 38"/>
          <p:cNvGrpSpPr/>
          <p:nvPr/>
        </p:nvGrpSpPr>
        <p:grpSpPr>
          <a:xfrm rot="4200000">
            <a:off x="5290665" y="4475143"/>
            <a:ext cx="758962" cy="1202690"/>
            <a:chOff x="2529168" y="4934753"/>
            <a:chExt cx="908812" cy="1440159"/>
          </a:xfrm>
        </p:grpSpPr>
        <p:sp>
          <p:nvSpPr>
            <p:cNvPr id="40" name="Rectangle 39"/>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41" name="Oval 40"/>
            <p:cNvSpPr/>
            <p:nvPr/>
          </p:nvSpPr>
          <p:spPr bwMode="auto">
            <a:xfrm rot="5581422">
              <a:off x="2486494" y="5608876"/>
              <a:ext cx="152556" cy="67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cxnSp>
        <p:nvCxnSpPr>
          <p:cNvPr id="45" name="Straight Connector 44"/>
          <p:cNvCxnSpPr/>
          <p:nvPr/>
        </p:nvCxnSpPr>
        <p:spPr>
          <a:xfrm>
            <a:off x="4137025" y="1606550"/>
            <a:ext cx="1024255" cy="220345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5140960" y="3769360"/>
            <a:ext cx="680721" cy="165608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779643" y="5395182"/>
            <a:ext cx="63858" cy="490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Oval 42"/>
          <p:cNvSpPr/>
          <p:nvPr/>
        </p:nvSpPr>
        <p:spPr>
          <a:xfrm rot="1151403">
            <a:off x="2832361" y="5385098"/>
            <a:ext cx="215471" cy="9948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20255441" flipV="1">
            <a:off x="5712334" y="5382895"/>
            <a:ext cx="228708" cy="9393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H="1">
            <a:off x="3271520" y="1606550"/>
            <a:ext cx="868682" cy="238633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9" idx="2"/>
          </p:cNvCxnSpPr>
          <p:nvPr/>
        </p:nvCxnSpPr>
        <p:spPr>
          <a:xfrm flipH="1">
            <a:off x="2940096" y="4013200"/>
            <a:ext cx="321264" cy="144345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908167" y="5412051"/>
            <a:ext cx="63858" cy="44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0" name="Group 19"/>
          <p:cNvGrpSpPr/>
          <p:nvPr/>
        </p:nvGrpSpPr>
        <p:grpSpPr>
          <a:xfrm>
            <a:off x="2854960" y="10160"/>
            <a:ext cx="3423920" cy="5455920"/>
            <a:chOff x="2854960" y="10160"/>
            <a:chExt cx="3423920" cy="5455920"/>
          </a:xfrm>
        </p:grpSpPr>
        <p:sp>
          <p:nvSpPr>
            <p:cNvPr id="13" name="Freeform 12"/>
            <p:cNvSpPr/>
            <p:nvPr/>
          </p:nvSpPr>
          <p:spPr>
            <a:xfrm>
              <a:off x="2854960" y="10160"/>
              <a:ext cx="3423920" cy="5364480"/>
            </a:xfrm>
            <a:custGeom>
              <a:avLst/>
              <a:gdLst>
                <a:gd name="connsiteX0" fmla="*/ 0 w 3423920"/>
                <a:gd name="connsiteY0" fmla="*/ 5364480 h 5364480"/>
                <a:gd name="connsiteX1" fmla="*/ 599440 w 3423920"/>
                <a:gd name="connsiteY1" fmla="*/ 3921760 h 5364480"/>
                <a:gd name="connsiteX2" fmla="*/ 3423920 w 3423920"/>
                <a:gd name="connsiteY2" fmla="*/ 0 h 5364480"/>
              </a:gdLst>
              <a:ahLst/>
              <a:cxnLst>
                <a:cxn ang="0">
                  <a:pos x="connsiteX0" y="connsiteY0"/>
                </a:cxn>
                <a:cxn ang="0">
                  <a:pos x="connsiteX1" y="connsiteY1"/>
                </a:cxn>
                <a:cxn ang="0">
                  <a:pos x="connsiteX2" y="connsiteY2"/>
                </a:cxn>
              </a:cxnLst>
              <a:rect l="l" t="t" r="r" b="b"/>
              <a:pathLst>
                <a:path w="3423920" h="5364480">
                  <a:moveTo>
                    <a:pt x="0" y="5364480"/>
                  </a:moveTo>
                  <a:lnTo>
                    <a:pt x="599440" y="3921760"/>
                  </a:lnTo>
                  <a:lnTo>
                    <a:pt x="342392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2936240" y="10160"/>
              <a:ext cx="243840" cy="5455920"/>
            </a:xfrm>
            <a:custGeom>
              <a:avLst/>
              <a:gdLst>
                <a:gd name="connsiteX0" fmla="*/ 121920 w 243840"/>
                <a:gd name="connsiteY0" fmla="*/ 5455920 h 5455920"/>
                <a:gd name="connsiteX1" fmla="*/ 243840 w 243840"/>
                <a:gd name="connsiteY1" fmla="*/ 3911600 h 5455920"/>
                <a:gd name="connsiteX2" fmla="*/ 0 w 243840"/>
                <a:gd name="connsiteY2" fmla="*/ 0 h 5455920"/>
              </a:gdLst>
              <a:ahLst/>
              <a:cxnLst>
                <a:cxn ang="0">
                  <a:pos x="connsiteX0" y="connsiteY0"/>
                </a:cxn>
                <a:cxn ang="0">
                  <a:pos x="connsiteX1" y="connsiteY1"/>
                </a:cxn>
                <a:cxn ang="0">
                  <a:pos x="connsiteX2" y="connsiteY2"/>
                </a:cxn>
              </a:cxnLst>
              <a:rect l="l" t="t" r="r" b="b"/>
              <a:pathLst>
                <a:path w="243840" h="5455920">
                  <a:moveTo>
                    <a:pt x="121920" y="5455920"/>
                  </a:moveTo>
                  <a:lnTo>
                    <a:pt x="243840" y="391160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2411760" y="10160"/>
            <a:ext cx="3515360" cy="5435600"/>
            <a:chOff x="2411760" y="10160"/>
            <a:chExt cx="3515360" cy="5435600"/>
          </a:xfrm>
        </p:grpSpPr>
        <p:sp>
          <p:nvSpPr>
            <p:cNvPr id="15" name="Freeform 14"/>
            <p:cNvSpPr/>
            <p:nvPr/>
          </p:nvSpPr>
          <p:spPr>
            <a:xfrm>
              <a:off x="2411760" y="10160"/>
              <a:ext cx="3515360" cy="5374640"/>
            </a:xfrm>
            <a:custGeom>
              <a:avLst/>
              <a:gdLst>
                <a:gd name="connsiteX0" fmla="*/ 3515360 w 3515360"/>
                <a:gd name="connsiteY0" fmla="*/ 5374640 h 5374640"/>
                <a:gd name="connsiteX1" fmla="*/ 2611120 w 3515360"/>
                <a:gd name="connsiteY1" fmla="*/ 3810000 h 5374640"/>
                <a:gd name="connsiteX2" fmla="*/ 0 w 3515360"/>
                <a:gd name="connsiteY2" fmla="*/ 0 h 5374640"/>
              </a:gdLst>
              <a:ahLst/>
              <a:cxnLst>
                <a:cxn ang="0">
                  <a:pos x="connsiteX0" y="connsiteY0"/>
                </a:cxn>
                <a:cxn ang="0">
                  <a:pos x="connsiteX1" y="connsiteY1"/>
                </a:cxn>
                <a:cxn ang="0">
                  <a:pos x="connsiteX2" y="connsiteY2"/>
                </a:cxn>
              </a:cxnLst>
              <a:rect l="l" t="t" r="r" b="b"/>
              <a:pathLst>
                <a:path w="3515360" h="5374640">
                  <a:moveTo>
                    <a:pt x="3515360" y="5374640"/>
                  </a:moveTo>
                  <a:lnTo>
                    <a:pt x="2611120" y="381000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019040" y="20320"/>
              <a:ext cx="680720" cy="5425440"/>
            </a:xfrm>
            <a:custGeom>
              <a:avLst/>
              <a:gdLst>
                <a:gd name="connsiteX0" fmla="*/ 680720 w 680720"/>
                <a:gd name="connsiteY0" fmla="*/ 5425440 h 5425440"/>
                <a:gd name="connsiteX1" fmla="*/ 274320 w 680720"/>
                <a:gd name="connsiteY1" fmla="*/ 3759200 h 5425440"/>
                <a:gd name="connsiteX2" fmla="*/ 0 w 680720"/>
                <a:gd name="connsiteY2" fmla="*/ 0 h 5425440"/>
              </a:gdLst>
              <a:ahLst/>
              <a:cxnLst>
                <a:cxn ang="0">
                  <a:pos x="connsiteX0" y="connsiteY0"/>
                </a:cxn>
                <a:cxn ang="0">
                  <a:pos x="connsiteX1" y="connsiteY1"/>
                </a:cxn>
                <a:cxn ang="0">
                  <a:pos x="connsiteX2" y="connsiteY2"/>
                </a:cxn>
              </a:cxnLst>
              <a:rect l="l" t="t" r="r" b="b"/>
              <a:pathLst>
                <a:path w="680720" h="5425440">
                  <a:moveTo>
                    <a:pt x="680720" y="5425440"/>
                  </a:moveTo>
                  <a:lnTo>
                    <a:pt x="274320" y="375920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23"/>
          <p:cNvSpPr/>
          <p:nvPr/>
        </p:nvSpPr>
        <p:spPr>
          <a:xfrm>
            <a:off x="2936240" y="0"/>
            <a:ext cx="2204720" cy="2743200"/>
          </a:xfrm>
          <a:custGeom>
            <a:avLst/>
            <a:gdLst>
              <a:gd name="connsiteX0" fmla="*/ 1351280 w 2204720"/>
              <a:gd name="connsiteY0" fmla="*/ 2743200 h 2743200"/>
              <a:gd name="connsiteX1" fmla="*/ 60960 w 2204720"/>
              <a:gd name="connsiteY1" fmla="*/ 853440 h 2743200"/>
              <a:gd name="connsiteX2" fmla="*/ 0 w 2204720"/>
              <a:gd name="connsiteY2" fmla="*/ 0 h 2743200"/>
              <a:gd name="connsiteX3" fmla="*/ 2082800 w 2204720"/>
              <a:gd name="connsiteY3" fmla="*/ 20320 h 2743200"/>
              <a:gd name="connsiteX4" fmla="*/ 2204720 w 2204720"/>
              <a:gd name="connsiteY4" fmla="*/ 1584960 h 2743200"/>
              <a:gd name="connsiteX5" fmla="*/ 1351280 w 2204720"/>
              <a:gd name="connsiteY5"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4720" h="2743200">
                <a:moveTo>
                  <a:pt x="1351280" y="2743200"/>
                </a:moveTo>
                <a:lnTo>
                  <a:pt x="60960" y="853440"/>
                </a:lnTo>
                <a:lnTo>
                  <a:pt x="0" y="0"/>
                </a:lnTo>
                <a:lnTo>
                  <a:pt x="2082800" y="20320"/>
                </a:lnTo>
                <a:lnTo>
                  <a:pt x="2204720" y="1584960"/>
                </a:lnTo>
                <a:lnTo>
                  <a:pt x="1351280" y="2743200"/>
                </a:lnTo>
                <a:close/>
              </a:path>
            </a:pathLst>
          </a:custGeom>
          <a:solidFill>
            <a:schemeClr val="accent6">
              <a:alpha val="7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4" name="Freeform 33"/>
          <p:cNvSpPr/>
          <p:nvPr/>
        </p:nvSpPr>
        <p:spPr>
          <a:xfrm>
            <a:off x="3586480" y="10160"/>
            <a:ext cx="1544320" cy="2590800"/>
          </a:xfrm>
          <a:custGeom>
            <a:avLst/>
            <a:gdLst>
              <a:gd name="connsiteX0" fmla="*/ 822960 w 1544320"/>
              <a:gd name="connsiteY0" fmla="*/ 2590800 h 2590800"/>
              <a:gd name="connsiteX1" fmla="*/ 0 w 1544320"/>
              <a:gd name="connsiteY1" fmla="*/ 1595120 h 2590800"/>
              <a:gd name="connsiteX2" fmla="*/ 101600 w 1544320"/>
              <a:gd name="connsiteY2" fmla="*/ 0 h 2590800"/>
              <a:gd name="connsiteX3" fmla="*/ 1442720 w 1544320"/>
              <a:gd name="connsiteY3" fmla="*/ 0 h 2590800"/>
              <a:gd name="connsiteX4" fmla="*/ 1544320 w 1544320"/>
              <a:gd name="connsiteY4" fmla="*/ 1554480 h 2590800"/>
              <a:gd name="connsiteX5" fmla="*/ 822960 w 1544320"/>
              <a:gd name="connsiteY5" fmla="*/ 2590800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320" h="2590800">
                <a:moveTo>
                  <a:pt x="822960" y="2590800"/>
                </a:moveTo>
                <a:lnTo>
                  <a:pt x="0" y="1595120"/>
                </a:lnTo>
                <a:lnTo>
                  <a:pt x="101600" y="0"/>
                </a:lnTo>
                <a:lnTo>
                  <a:pt x="1442720" y="0"/>
                </a:lnTo>
                <a:lnTo>
                  <a:pt x="1544320" y="1554480"/>
                </a:lnTo>
                <a:lnTo>
                  <a:pt x="822960" y="259080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0" name="Picture 9" descr="http://images.paraorkut.com/img/clipart/images/a/army_helicopter-684.gi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4941" y="1484784"/>
            <a:ext cx="981472" cy="490736"/>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p:cNvSpPr/>
          <p:nvPr/>
        </p:nvSpPr>
        <p:spPr>
          <a:xfrm rot="21013278">
            <a:off x="44829" y="1657710"/>
            <a:ext cx="2864804" cy="1102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Additional  temporal frames narrow uncertainty</a:t>
            </a:r>
            <a:endParaRPr lang="en-US" dirty="0"/>
          </a:p>
        </p:txBody>
      </p:sp>
      <p:sp>
        <p:nvSpPr>
          <p:cNvPr id="61" name="Freeform 60"/>
          <p:cNvSpPr/>
          <p:nvPr/>
        </p:nvSpPr>
        <p:spPr>
          <a:xfrm>
            <a:off x="4871720" y="1377950"/>
            <a:ext cx="975360" cy="457200"/>
          </a:xfrm>
          <a:custGeom>
            <a:avLst/>
            <a:gdLst>
              <a:gd name="connsiteX0" fmla="*/ 975360 w 975360"/>
              <a:gd name="connsiteY0" fmla="*/ 457200 h 457200"/>
              <a:gd name="connsiteX1" fmla="*/ 640080 w 975360"/>
              <a:gd name="connsiteY1" fmla="*/ 203200 h 457200"/>
              <a:gd name="connsiteX2" fmla="*/ 284480 w 975360"/>
              <a:gd name="connsiteY2" fmla="*/ 335280 h 457200"/>
              <a:gd name="connsiteX3" fmla="*/ 0 w 975360"/>
              <a:gd name="connsiteY3" fmla="*/ 0 h 457200"/>
            </a:gdLst>
            <a:ahLst/>
            <a:cxnLst>
              <a:cxn ang="0">
                <a:pos x="connsiteX0" y="connsiteY0"/>
              </a:cxn>
              <a:cxn ang="0">
                <a:pos x="connsiteX1" y="connsiteY1"/>
              </a:cxn>
              <a:cxn ang="0">
                <a:pos x="connsiteX2" y="connsiteY2"/>
              </a:cxn>
              <a:cxn ang="0">
                <a:pos x="connsiteX3" y="connsiteY3"/>
              </a:cxn>
            </a:cxnLst>
            <a:rect l="l" t="t" r="r" b="b"/>
            <a:pathLst>
              <a:path w="975360" h="457200">
                <a:moveTo>
                  <a:pt x="975360" y="457200"/>
                </a:moveTo>
                <a:cubicBezTo>
                  <a:pt x="865293" y="340360"/>
                  <a:pt x="755227" y="223520"/>
                  <a:pt x="640080" y="203200"/>
                </a:cubicBezTo>
                <a:cubicBezTo>
                  <a:pt x="524933" y="182880"/>
                  <a:pt x="391160" y="369147"/>
                  <a:pt x="284480" y="335280"/>
                </a:cubicBezTo>
                <a:cubicBezTo>
                  <a:pt x="177800" y="301413"/>
                  <a:pt x="88900" y="150706"/>
                  <a:pt x="0" y="0"/>
                </a:cubicBezTo>
              </a:path>
            </a:pathLst>
          </a:custGeom>
          <a:ln>
            <a:headEnd type="none" w="med" len="med"/>
            <a:tailEnd type="triangl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2" name="TextBox 61"/>
          <p:cNvSpPr txBox="1"/>
          <p:nvPr/>
        </p:nvSpPr>
        <p:spPr>
          <a:xfrm>
            <a:off x="5796671" y="1750462"/>
            <a:ext cx="1366129" cy="923330"/>
          </a:xfrm>
          <a:prstGeom prst="rect">
            <a:avLst/>
          </a:prstGeom>
          <a:noFill/>
        </p:spPr>
        <p:txBody>
          <a:bodyPr wrap="square" rtlCol="0">
            <a:spAutoFit/>
          </a:bodyPr>
          <a:lstStyle/>
          <a:p>
            <a:r>
              <a:rPr lang="en-US" dirty="0" smtClean="0"/>
              <a:t>Uncertainty region</a:t>
            </a:r>
          </a:p>
          <a:p>
            <a:r>
              <a:rPr lang="en-US" dirty="0" smtClean="0"/>
              <a:t>Likelihood </a:t>
            </a:r>
            <a:endParaRPr lang="en-US" dirty="0"/>
          </a:p>
        </p:txBody>
      </p:sp>
      <p:grpSp>
        <p:nvGrpSpPr>
          <p:cNvPr id="38" name="Group 37"/>
          <p:cNvGrpSpPr/>
          <p:nvPr/>
        </p:nvGrpSpPr>
        <p:grpSpPr>
          <a:xfrm>
            <a:off x="3657600" y="838200"/>
            <a:ext cx="638065" cy="609600"/>
            <a:chOff x="4422276" y="533400"/>
            <a:chExt cx="638065" cy="609600"/>
          </a:xfrm>
        </p:grpSpPr>
        <p:sp>
          <p:nvSpPr>
            <p:cNvPr id="42" name="Oval 41"/>
            <p:cNvSpPr/>
            <p:nvPr/>
          </p:nvSpPr>
          <p:spPr>
            <a:xfrm>
              <a:off x="4810760" y="990600"/>
              <a:ext cx="172115"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TextBox 43"/>
            <p:cNvSpPr txBox="1"/>
            <p:nvPr/>
          </p:nvSpPr>
          <p:spPr>
            <a:xfrm>
              <a:off x="4422276" y="533400"/>
              <a:ext cx="638065" cy="461665"/>
            </a:xfrm>
            <a:prstGeom prst="rect">
              <a:avLst/>
            </a:prstGeom>
            <a:noFill/>
          </p:spPr>
          <p:txBody>
            <a:bodyPr wrap="square" rtlCol="1">
              <a:spAutoFit/>
            </a:bodyPr>
            <a:lstStyle/>
            <a:p>
              <a:r>
                <a:rPr lang="en-US" sz="2400" b="1" dirty="0" smtClean="0"/>
                <a:t>ML</a:t>
              </a:r>
              <a:endParaRPr lang="he-IL" sz="2400" b="1" dirty="0"/>
            </a:p>
          </p:txBody>
        </p:sp>
      </p:grpSp>
      <p:cxnSp>
        <p:nvCxnSpPr>
          <p:cNvPr id="46" name="Straight Connector 45"/>
          <p:cNvCxnSpPr/>
          <p:nvPr/>
        </p:nvCxnSpPr>
        <p:spPr>
          <a:xfrm>
            <a:off x="8413" y="3838575"/>
            <a:ext cx="9135587"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29454" y="6098232"/>
            <a:ext cx="974194" cy="461665"/>
          </a:xfrm>
          <a:prstGeom prst="rect">
            <a:avLst/>
          </a:prstGeom>
          <a:noFill/>
        </p:spPr>
        <p:txBody>
          <a:bodyPr wrap="square" rtlCol="0">
            <a:spAutoFit/>
          </a:bodyPr>
          <a:lstStyle/>
          <a:p>
            <a:pPr algn="ctr"/>
            <a:r>
              <a:rPr lang="en-US" sz="2400" b="1" dirty="0" smtClean="0"/>
              <a:t>t = 2</a:t>
            </a:r>
            <a:endParaRPr lang="en-US" sz="2400" b="1" dirty="0"/>
          </a:p>
        </p:txBody>
      </p:sp>
      <p:sp>
        <p:nvSpPr>
          <p:cNvPr id="3" name="TextBox 2"/>
          <p:cNvSpPr txBox="1"/>
          <p:nvPr/>
        </p:nvSpPr>
        <p:spPr>
          <a:xfrm>
            <a:off x="3544613" y="423389"/>
            <a:ext cx="1636987" cy="400110"/>
          </a:xfrm>
          <a:prstGeom prst="rect">
            <a:avLst/>
          </a:prstGeom>
          <a:noFill/>
        </p:spPr>
        <p:txBody>
          <a:bodyPr wrap="none" rtlCol="1">
            <a:spAutoFit/>
          </a:bodyPr>
          <a:lstStyle/>
          <a:p>
            <a:r>
              <a:rPr lang="en-US" sz="2000" b="1" dirty="0" smtClean="0"/>
              <a:t>intersection</a:t>
            </a:r>
            <a:endParaRPr lang="he-IL" sz="2000" b="1" dirty="0"/>
          </a:p>
        </p:txBody>
      </p:sp>
    </p:spTree>
    <p:extLst>
      <p:ext uri="{BB962C8B-B14F-4D97-AF65-F5344CB8AC3E}">
        <p14:creationId xmlns:p14="http://schemas.microsoft.com/office/powerpoint/2010/main" val="310832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wipe(down)">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62"/>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4" grpId="0" animBg="1"/>
      <p:bldP spid="35" grpId="0" animBg="1"/>
      <p:bldP spid="61" grpId="0" animBg="1"/>
      <p:bldP spid="6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CC64D3C-830A-403A-86D4-2FC402F4E133}" type="slidenum">
              <a:rPr lang="he-IL">
                <a:solidFill>
                  <a:schemeClr val="bg1"/>
                </a:solidFill>
                <a:latin typeface="Corbel" pitchFamily="34" charset="0"/>
              </a:rPr>
              <a:pPr eaLnBrk="1" hangingPunct="1"/>
              <a:t>4</a:t>
            </a:fld>
            <a:endParaRPr lang="he-IL">
              <a:solidFill>
                <a:schemeClr val="bg1"/>
              </a:solidFill>
              <a:latin typeface="Corbel" pitchFamily="34" charset="0"/>
            </a:endParaRPr>
          </a:p>
          <a:p>
            <a:pPr eaLnBrk="1" hangingPunct="1"/>
            <a:endParaRPr lang="en-US">
              <a:latin typeface="Corbel" pitchFamily="34" charset="0"/>
            </a:endParaRPr>
          </a:p>
        </p:txBody>
      </p:sp>
      <p:sp>
        <p:nvSpPr>
          <p:cNvPr id="3075" name="Rectangle 2"/>
          <p:cNvSpPr>
            <a:spLocks noGrp="1" noChangeArrowheads="1"/>
          </p:cNvSpPr>
          <p:nvPr>
            <p:ph type="title"/>
          </p:nvPr>
        </p:nvSpPr>
        <p:spPr>
          <a:xfrm>
            <a:off x="468313" y="0"/>
            <a:ext cx="8229600" cy="1143000"/>
          </a:xfrm>
        </p:spPr>
        <p:txBody>
          <a:bodyPr/>
          <a:lstStyle/>
          <a:p>
            <a:pPr eaLnBrk="1" hangingPunct="1"/>
            <a:r>
              <a:rPr lang="en-US" dirty="0" smtClean="0">
                <a:solidFill>
                  <a:srgbClr val="FFFF99"/>
                </a:solidFill>
              </a:rPr>
              <a:t>Random Refractive Distortions</a:t>
            </a:r>
          </a:p>
        </p:txBody>
      </p:sp>
      <p:pic>
        <p:nvPicPr>
          <p:cNvPr id="7" name="YoavWalksLong1_origwm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7825" y="1219200"/>
            <a:ext cx="6108432" cy="4581324"/>
          </a:xfrm>
          <a:prstGeom prst="rect">
            <a:avLst/>
          </a:prstGeom>
        </p:spPr>
      </p:pic>
      <p:sp>
        <p:nvSpPr>
          <p:cNvPr id="8" name="Oval 7"/>
          <p:cNvSpPr/>
          <p:nvPr/>
        </p:nvSpPr>
        <p:spPr>
          <a:xfrm rot="21106335">
            <a:off x="1940738" y="1934453"/>
            <a:ext cx="2590800" cy="685800"/>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en-US" sz="2400" dirty="0" err="1" smtClean="0"/>
              <a:t>Undistort</a:t>
            </a:r>
            <a:r>
              <a:rPr lang="en-US" sz="2400" dirty="0" smtClean="0"/>
              <a:t>?</a:t>
            </a:r>
            <a:endParaRPr lang="he-IL" sz="2400" dirty="0"/>
          </a:p>
        </p:txBody>
      </p:sp>
      <p:sp>
        <p:nvSpPr>
          <p:cNvPr id="19" name="Oval 18"/>
          <p:cNvSpPr/>
          <p:nvPr/>
        </p:nvSpPr>
        <p:spPr>
          <a:xfrm rot="21106335">
            <a:off x="3329430" y="4144253"/>
            <a:ext cx="2590800" cy="685800"/>
          </a:xfrm>
          <a:prstGeom prst="ellipse">
            <a:avLst/>
          </a:prstGeom>
          <a:solidFill>
            <a:srgbClr val="003300"/>
          </a:solidFill>
        </p:spPr>
        <p:style>
          <a:lnRef idx="3">
            <a:schemeClr val="lt1"/>
          </a:lnRef>
          <a:fillRef idx="1">
            <a:schemeClr val="accent6"/>
          </a:fillRef>
          <a:effectRef idx="1">
            <a:schemeClr val="accent6"/>
          </a:effectRef>
          <a:fontRef idx="minor">
            <a:schemeClr val="lt1"/>
          </a:fontRef>
        </p:style>
        <p:txBody>
          <a:bodyPr rtlCol="1" anchor="ctr"/>
          <a:lstStyle/>
          <a:p>
            <a:pPr algn="ctr"/>
            <a:r>
              <a:rPr lang="en-US" sz="2400" dirty="0" smtClean="0"/>
              <a:t>Activity?</a:t>
            </a:r>
            <a:endParaRPr lang="he-IL" sz="2400" dirty="0"/>
          </a:p>
        </p:txBody>
      </p:sp>
      <p:sp>
        <p:nvSpPr>
          <p:cNvPr id="10" name="TextBox 9"/>
          <p:cNvSpPr txBox="1"/>
          <p:nvPr/>
        </p:nvSpPr>
        <p:spPr>
          <a:xfrm>
            <a:off x="4624831" y="1920567"/>
            <a:ext cx="2668269" cy="408623"/>
          </a:xfrm>
          <a:prstGeom prst="roundRect">
            <a:avLst/>
          </a:prstGeom>
        </p:spPr>
        <p:style>
          <a:lnRef idx="2">
            <a:schemeClr val="accent6"/>
          </a:lnRef>
          <a:fillRef idx="1">
            <a:schemeClr val="lt1"/>
          </a:fillRef>
          <a:effectRef idx="0">
            <a:schemeClr val="accent6"/>
          </a:effectRef>
          <a:fontRef idx="minor">
            <a:schemeClr val="dk1"/>
          </a:fontRef>
        </p:style>
        <p:txBody>
          <a:bodyPr wrap="none" rtlCol="1">
            <a:spAutoFit/>
          </a:bodyPr>
          <a:lstStyle/>
          <a:p>
            <a:r>
              <a:rPr lang="en-US" dirty="0" smtClean="0"/>
              <a:t>difficult - moving objects</a:t>
            </a:r>
            <a:endParaRPr lang="he-IL" dirty="0"/>
          </a:p>
        </p:txBody>
      </p:sp>
      <p:pic>
        <p:nvPicPr>
          <p:cNvPr id="89104" name="Picture 16" descr="http://www.scubadreamz.net/images/diver%20and%20camer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282804">
            <a:off x="4854708" y="5020682"/>
            <a:ext cx="1722773" cy="15596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6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animBg="1"/>
      <p:bldP spid="1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p:cNvSpPr/>
          <p:nvPr/>
        </p:nvSpPr>
        <p:spPr>
          <a:xfrm>
            <a:off x="0" y="3647440"/>
            <a:ext cx="9154160" cy="3220720"/>
          </a:xfrm>
          <a:custGeom>
            <a:avLst/>
            <a:gdLst>
              <a:gd name="connsiteX0" fmla="*/ 0 w 9154160"/>
              <a:gd name="connsiteY0" fmla="*/ 162560 h 3220720"/>
              <a:gd name="connsiteX1" fmla="*/ 0 w 9154160"/>
              <a:gd name="connsiteY1" fmla="*/ 162560 h 3220720"/>
              <a:gd name="connsiteX2" fmla="*/ 71120 w 9154160"/>
              <a:gd name="connsiteY2" fmla="*/ 111760 h 3220720"/>
              <a:gd name="connsiteX3" fmla="*/ 91440 w 9154160"/>
              <a:gd name="connsiteY3" fmla="*/ 81280 h 3220720"/>
              <a:gd name="connsiteX4" fmla="*/ 152400 w 9154160"/>
              <a:gd name="connsiteY4" fmla="*/ 40640 h 3220720"/>
              <a:gd name="connsiteX5" fmla="*/ 182880 w 9154160"/>
              <a:gd name="connsiteY5" fmla="*/ 20320 h 3220720"/>
              <a:gd name="connsiteX6" fmla="*/ 264160 w 9154160"/>
              <a:gd name="connsiteY6" fmla="*/ 0 h 3220720"/>
              <a:gd name="connsiteX7" fmla="*/ 457200 w 9154160"/>
              <a:gd name="connsiteY7" fmla="*/ 10160 h 3220720"/>
              <a:gd name="connsiteX8" fmla="*/ 518160 w 9154160"/>
              <a:gd name="connsiteY8" fmla="*/ 30480 h 3220720"/>
              <a:gd name="connsiteX9" fmla="*/ 579120 w 9154160"/>
              <a:gd name="connsiteY9" fmla="*/ 60960 h 3220720"/>
              <a:gd name="connsiteX10" fmla="*/ 609600 w 9154160"/>
              <a:gd name="connsiteY10" fmla="*/ 81280 h 3220720"/>
              <a:gd name="connsiteX11" fmla="*/ 670560 w 9154160"/>
              <a:gd name="connsiteY11" fmla="*/ 101600 h 3220720"/>
              <a:gd name="connsiteX12" fmla="*/ 741680 w 9154160"/>
              <a:gd name="connsiteY12" fmla="*/ 121920 h 3220720"/>
              <a:gd name="connsiteX13" fmla="*/ 1076960 w 9154160"/>
              <a:gd name="connsiteY13" fmla="*/ 111760 h 3220720"/>
              <a:gd name="connsiteX14" fmla="*/ 1137920 w 9154160"/>
              <a:gd name="connsiteY14" fmla="*/ 101600 h 3220720"/>
              <a:gd name="connsiteX15" fmla="*/ 1239520 w 9154160"/>
              <a:gd name="connsiteY15" fmla="*/ 81280 h 3220720"/>
              <a:gd name="connsiteX16" fmla="*/ 1330960 w 9154160"/>
              <a:gd name="connsiteY16" fmla="*/ 60960 h 3220720"/>
              <a:gd name="connsiteX17" fmla="*/ 1544320 w 9154160"/>
              <a:gd name="connsiteY17" fmla="*/ 71120 h 3220720"/>
              <a:gd name="connsiteX18" fmla="*/ 1615440 w 9154160"/>
              <a:gd name="connsiteY18" fmla="*/ 101600 h 3220720"/>
              <a:gd name="connsiteX19" fmla="*/ 1676400 w 9154160"/>
              <a:gd name="connsiteY19" fmla="*/ 121920 h 3220720"/>
              <a:gd name="connsiteX20" fmla="*/ 1706880 w 9154160"/>
              <a:gd name="connsiteY20" fmla="*/ 142240 h 3220720"/>
              <a:gd name="connsiteX21" fmla="*/ 1767840 w 9154160"/>
              <a:gd name="connsiteY21" fmla="*/ 162560 h 3220720"/>
              <a:gd name="connsiteX22" fmla="*/ 1798320 w 9154160"/>
              <a:gd name="connsiteY22" fmla="*/ 172720 h 3220720"/>
              <a:gd name="connsiteX23" fmla="*/ 1869440 w 9154160"/>
              <a:gd name="connsiteY23" fmla="*/ 193040 h 3220720"/>
              <a:gd name="connsiteX24" fmla="*/ 1899920 w 9154160"/>
              <a:gd name="connsiteY24" fmla="*/ 203200 h 3220720"/>
              <a:gd name="connsiteX25" fmla="*/ 1950720 w 9154160"/>
              <a:gd name="connsiteY25" fmla="*/ 213360 h 3220720"/>
              <a:gd name="connsiteX26" fmla="*/ 2092960 w 9154160"/>
              <a:gd name="connsiteY26" fmla="*/ 233680 h 3220720"/>
              <a:gd name="connsiteX27" fmla="*/ 2387600 w 9154160"/>
              <a:gd name="connsiteY27" fmla="*/ 223520 h 3220720"/>
              <a:gd name="connsiteX28" fmla="*/ 2448560 w 9154160"/>
              <a:gd name="connsiteY28" fmla="*/ 203200 h 3220720"/>
              <a:gd name="connsiteX29" fmla="*/ 2479040 w 9154160"/>
              <a:gd name="connsiteY29" fmla="*/ 193040 h 3220720"/>
              <a:gd name="connsiteX30" fmla="*/ 2570480 w 9154160"/>
              <a:gd name="connsiteY30" fmla="*/ 142240 h 3220720"/>
              <a:gd name="connsiteX31" fmla="*/ 2600960 w 9154160"/>
              <a:gd name="connsiteY31" fmla="*/ 121920 h 3220720"/>
              <a:gd name="connsiteX32" fmla="*/ 2661920 w 9154160"/>
              <a:gd name="connsiteY32" fmla="*/ 101600 h 3220720"/>
              <a:gd name="connsiteX33" fmla="*/ 2692400 w 9154160"/>
              <a:gd name="connsiteY33" fmla="*/ 81280 h 3220720"/>
              <a:gd name="connsiteX34" fmla="*/ 2885440 w 9154160"/>
              <a:gd name="connsiteY34" fmla="*/ 81280 h 3220720"/>
              <a:gd name="connsiteX35" fmla="*/ 2946400 w 9154160"/>
              <a:gd name="connsiteY35" fmla="*/ 111760 h 3220720"/>
              <a:gd name="connsiteX36" fmla="*/ 2976880 w 9154160"/>
              <a:gd name="connsiteY36" fmla="*/ 142240 h 3220720"/>
              <a:gd name="connsiteX37" fmla="*/ 3068320 w 9154160"/>
              <a:gd name="connsiteY37" fmla="*/ 203200 h 3220720"/>
              <a:gd name="connsiteX38" fmla="*/ 3169920 w 9154160"/>
              <a:gd name="connsiteY38" fmla="*/ 223520 h 3220720"/>
              <a:gd name="connsiteX39" fmla="*/ 3200400 w 9154160"/>
              <a:gd name="connsiteY39" fmla="*/ 233680 h 3220720"/>
              <a:gd name="connsiteX40" fmla="*/ 3352800 w 9154160"/>
              <a:gd name="connsiteY40" fmla="*/ 213360 h 3220720"/>
              <a:gd name="connsiteX41" fmla="*/ 3383280 w 9154160"/>
              <a:gd name="connsiteY41" fmla="*/ 203200 h 3220720"/>
              <a:gd name="connsiteX42" fmla="*/ 3505200 w 9154160"/>
              <a:gd name="connsiteY42" fmla="*/ 213360 h 3220720"/>
              <a:gd name="connsiteX43" fmla="*/ 3566160 w 9154160"/>
              <a:gd name="connsiteY43" fmla="*/ 233680 h 3220720"/>
              <a:gd name="connsiteX44" fmla="*/ 3616960 w 9154160"/>
              <a:gd name="connsiteY44" fmla="*/ 243840 h 3220720"/>
              <a:gd name="connsiteX45" fmla="*/ 3840480 w 9154160"/>
              <a:gd name="connsiteY45" fmla="*/ 233680 h 3220720"/>
              <a:gd name="connsiteX46" fmla="*/ 3870960 w 9154160"/>
              <a:gd name="connsiteY46" fmla="*/ 223520 h 3220720"/>
              <a:gd name="connsiteX47" fmla="*/ 3972560 w 9154160"/>
              <a:gd name="connsiteY47" fmla="*/ 193040 h 3220720"/>
              <a:gd name="connsiteX48" fmla="*/ 4013200 w 9154160"/>
              <a:gd name="connsiteY48" fmla="*/ 172720 h 3220720"/>
              <a:gd name="connsiteX49" fmla="*/ 4043680 w 9154160"/>
              <a:gd name="connsiteY49" fmla="*/ 152400 h 3220720"/>
              <a:gd name="connsiteX50" fmla="*/ 4124960 w 9154160"/>
              <a:gd name="connsiteY50" fmla="*/ 132080 h 3220720"/>
              <a:gd name="connsiteX51" fmla="*/ 4612640 w 9154160"/>
              <a:gd name="connsiteY51" fmla="*/ 142240 h 3220720"/>
              <a:gd name="connsiteX52" fmla="*/ 4673600 w 9154160"/>
              <a:gd name="connsiteY52" fmla="*/ 162560 h 3220720"/>
              <a:gd name="connsiteX53" fmla="*/ 4704080 w 9154160"/>
              <a:gd name="connsiteY53" fmla="*/ 182880 h 3220720"/>
              <a:gd name="connsiteX54" fmla="*/ 4785360 w 9154160"/>
              <a:gd name="connsiteY54" fmla="*/ 203200 h 3220720"/>
              <a:gd name="connsiteX55" fmla="*/ 4866640 w 9154160"/>
              <a:gd name="connsiteY55" fmla="*/ 213360 h 3220720"/>
              <a:gd name="connsiteX56" fmla="*/ 4927600 w 9154160"/>
              <a:gd name="connsiteY56" fmla="*/ 223520 h 3220720"/>
              <a:gd name="connsiteX57" fmla="*/ 5212080 w 9154160"/>
              <a:gd name="connsiteY57" fmla="*/ 213360 h 3220720"/>
              <a:gd name="connsiteX58" fmla="*/ 5273040 w 9154160"/>
              <a:gd name="connsiteY58" fmla="*/ 182880 h 3220720"/>
              <a:gd name="connsiteX59" fmla="*/ 5303520 w 9154160"/>
              <a:gd name="connsiteY59" fmla="*/ 172720 h 3220720"/>
              <a:gd name="connsiteX60" fmla="*/ 5364480 w 9154160"/>
              <a:gd name="connsiteY60" fmla="*/ 132080 h 3220720"/>
              <a:gd name="connsiteX61" fmla="*/ 5425440 w 9154160"/>
              <a:gd name="connsiteY61" fmla="*/ 111760 h 3220720"/>
              <a:gd name="connsiteX62" fmla="*/ 5455920 w 9154160"/>
              <a:gd name="connsiteY62" fmla="*/ 91440 h 3220720"/>
              <a:gd name="connsiteX63" fmla="*/ 5496560 w 9154160"/>
              <a:gd name="connsiteY63" fmla="*/ 81280 h 3220720"/>
              <a:gd name="connsiteX64" fmla="*/ 5527040 w 9154160"/>
              <a:gd name="connsiteY64" fmla="*/ 71120 h 3220720"/>
              <a:gd name="connsiteX65" fmla="*/ 5608320 w 9154160"/>
              <a:gd name="connsiteY65" fmla="*/ 50800 h 3220720"/>
              <a:gd name="connsiteX66" fmla="*/ 5648960 w 9154160"/>
              <a:gd name="connsiteY66" fmla="*/ 40640 h 3220720"/>
              <a:gd name="connsiteX67" fmla="*/ 5750560 w 9154160"/>
              <a:gd name="connsiteY67" fmla="*/ 50800 h 3220720"/>
              <a:gd name="connsiteX68" fmla="*/ 5821680 w 9154160"/>
              <a:gd name="connsiteY68" fmla="*/ 71120 h 3220720"/>
              <a:gd name="connsiteX69" fmla="*/ 5892800 w 9154160"/>
              <a:gd name="connsiteY69" fmla="*/ 81280 h 3220720"/>
              <a:gd name="connsiteX70" fmla="*/ 6004560 w 9154160"/>
              <a:gd name="connsiteY70" fmla="*/ 111760 h 3220720"/>
              <a:gd name="connsiteX71" fmla="*/ 6106160 w 9154160"/>
              <a:gd name="connsiteY71" fmla="*/ 172720 h 3220720"/>
              <a:gd name="connsiteX72" fmla="*/ 6136640 w 9154160"/>
              <a:gd name="connsiteY72" fmla="*/ 193040 h 3220720"/>
              <a:gd name="connsiteX73" fmla="*/ 6268720 w 9154160"/>
              <a:gd name="connsiteY73" fmla="*/ 223520 h 3220720"/>
              <a:gd name="connsiteX74" fmla="*/ 6543040 w 9154160"/>
              <a:gd name="connsiteY74" fmla="*/ 223520 h 3220720"/>
              <a:gd name="connsiteX75" fmla="*/ 6604000 w 9154160"/>
              <a:gd name="connsiteY75" fmla="*/ 203200 h 3220720"/>
              <a:gd name="connsiteX76" fmla="*/ 6634480 w 9154160"/>
              <a:gd name="connsiteY76" fmla="*/ 193040 h 3220720"/>
              <a:gd name="connsiteX77" fmla="*/ 6705600 w 9154160"/>
              <a:gd name="connsiteY77" fmla="*/ 172720 h 3220720"/>
              <a:gd name="connsiteX78" fmla="*/ 6766560 w 9154160"/>
              <a:gd name="connsiteY78" fmla="*/ 162560 h 3220720"/>
              <a:gd name="connsiteX79" fmla="*/ 6898640 w 9154160"/>
              <a:gd name="connsiteY79" fmla="*/ 172720 h 3220720"/>
              <a:gd name="connsiteX80" fmla="*/ 6949440 w 9154160"/>
              <a:gd name="connsiteY80" fmla="*/ 193040 h 3220720"/>
              <a:gd name="connsiteX81" fmla="*/ 7010400 w 9154160"/>
              <a:gd name="connsiteY81" fmla="*/ 213360 h 3220720"/>
              <a:gd name="connsiteX82" fmla="*/ 7152640 w 9154160"/>
              <a:gd name="connsiteY82" fmla="*/ 243840 h 3220720"/>
              <a:gd name="connsiteX83" fmla="*/ 7183120 w 9154160"/>
              <a:gd name="connsiteY83" fmla="*/ 254000 h 3220720"/>
              <a:gd name="connsiteX84" fmla="*/ 7498080 w 9154160"/>
              <a:gd name="connsiteY84" fmla="*/ 243840 h 3220720"/>
              <a:gd name="connsiteX85" fmla="*/ 7559040 w 9154160"/>
              <a:gd name="connsiteY85" fmla="*/ 223520 h 3220720"/>
              <a:gd name="connsiteX86" fmla="*/ 7609840 w 9154160"/>
              <a:gd name="connsiteY86" fmla="*/ 213360 h 3220720"/>
              <a:gd name="connsiteX87" fmla="*/ 7670800 w 9154160"/>
              <a:gd name="connsiteY87" fmla="*/ 193040 h 3220720"/>
              <a:gd name="connsiteX88" fmla="*/ 7731760 w 9154160"/>
              <a:gd name="connsiteY88" fmla="*/ 172720 h 3220720"/>
              <a:gd name="connsiteX89" fmla="*/ 7843520 w 9154160"/>
              <a:gd name="connsiteY89" fmla="*/ 152400 h 3220720"/>
              <a:gd name="connsiteX90" fmla="*/ 7955280 w 9154160"/>
              <a:gd name="connsiteY90" fmla="*/ 111760 h 3220720"/>
              <a:gd name="connsiteX91" fmla="*/ 7985760 w 9154160"/>
              <a:gd name="connsiteY91" fmla="*/ 101600 h 3220720"/>
              <a:gd name="connsiteX92" fmla="*/ 8016240 w 9154160"/>
              <a:gd name="connsiteY92" fmla="*/ 91440 h 3220720"/>
              <a:gd name="connsiteX93" fmla="*/ 8188960 w 9154160"/>
              <a:gd name="connsiteY93" fmla="*/ 81280 h 3220720"/>
              <a:gd name="connsiteX94" fmla="*/ 8371840 w 9154160"/>
              <a:gd name="connsiteY94" fmla="*/ 91440 h 3220720"/>
              <a:gd name="connsiteX95" fmla="*/ 8402320 w 9154160"/>
              <a:gd name="connsiteY95" fmla="*/ 101600 h 3220720"/>
              <a:gd name="connsiteX96" fmla="*/ 8473440 w 9154160"/>
              <a:gd name="connsiteY96" fmla="*/ 121920 h 3220720"/>
              <a:gd name="connsiteX97" fmla="*/ 8503920 w 9154160"/>
              <a:gd name="connsiteY97" fmla="*/ 132080 h 3220720"/>
              <a:gd name="connsiteX98" fmla="*/ 8544560 w 9154160"/>
              <a:gd name="connsiteY98" fmla="*/ 142240 h 3220720"/>
              <a:gd name="connsiteX99" fmla="*/ 8605520 w 9154160"/>
              <a:gd name="connsiteY99" fmla="*/ 162560 h 3220720"/>
              <a:gd name="connsiteX100" fmla="*/ 8636000 w 9154160"/>
              <a:gd name="connsiteY100" fmla="*/ 182880 h 3220720"/>
              <a:gd name="connsiteX101" fmla="*/ 8737600 w 9154160"/>
              <a:gd name="connsiteY101" fmla="*/ 213360 h 3220720"/>
              <a:gd name="connsiteX102" fmla="*/ 8798560 w 9154160"/>
              <a:gd name="connsiteY102" fmla="*/ 233680 h 3220720"/>
              <a:gd name="connsiteX103" fmla="*/ 9154160 w 9154160"/>
              <a:gd name="connsiteY103" fmla="*/ 223520 h 3220720"/>
              <a:gd name="connsiteX104" fmla="*/ 9144000 w 9154160"/>
              <a:gd name="connsiteY104" fmla="*/ 3220720 h 3220720"/>
              <a:gd name="connsiteX105" fmla="*/ 20320 w 9154160"/>
              <a:gd name="connsiteY105" fmla="*/ 3200400 h 3220720"/>
              <a:gd name="connsiteX106" fmla="*/ 0 w 9154160"/>
              <a:gd name="connsiteY106" fmla="*/ 162560 h 322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9154160" h="3220720">
                <a:moveTo>
                  <a:pt x="0" y="162560"/>
                </a:moveTo>
                <a:lnTo>
                  <a:pt x="0" y="162560"/>
                </a:lnTo>
                <a:cubicBezTo>
                  <a:pt x="23707" y="145627"/>
                  <a:pt x="49346" y="131115"/>
                  <a:pt x="71120" y="111760"/>
                </a:cubicBezTo>
                <a:cubicBezTo>
                  <a:pt x="80246" y="103648"/>
                  <a:pt x="82250" y="89321"/>
                  <a:pt x="91440" y="81280"/>
                </a:cubicBezTo>
                <a:cubicBezTo>
                  <a:pt x="109819" y="65198"/>
                  <a:pt x="132080" y="54187"/>
                  <a:pt x="152400" y="40640"/>
                </a:cubicBezTo>
                <a:cubicBezTo>
                  <a:pt x="162560" y="33867"/>
                  <a:pt x="171034" y="23282"/>
                  <a:pt x="182880" y="20320"/>
                </a:cubicBezTo>
                <a:lnTo>
                  <a:pt x="264160" y="0"/>
                </a:lnTo>
                <a:cubicBezTo>
                  <a:pt x="328507" y="3387"/>
                  <a:pt x="393223" y="2483"/>
                  <a:pt x="457200" y="10160"/>
                </a:cubicBezTo>
                <a:cubicBezTo>
                  <a:pt x="478467" y="12712"/>
                  <a:pt x="518160" y="30480"/>
                  <a:pt x="518160" y="30480"/>
                </a:cubicBezTo>
                <a:cubicBezTo>
                  <a:pt x="605511" y="88714"/>
                  <a:pt x="494992" y="18896"/>
                  <a:pt x="579120" y="60960"/>
                </a:cubicBezTo>
                <a:cubicBezTo>
                  <a:pt x="590042" y="66421"/>
                  <a:pt x="598442" y="76321"/>
                  <a:pt x="609600" y="81280"/>
                </a:cubicBezTo>
                <a:cubicBezTo>
                  <a:pt x="629173" y="89979"/>
                  <a:pt x="650240" y="94827"/>
                  <a:pt x="670560" y="101600"/>
                </a:cubicBezTo>
                <a:cubicBezTo>
                  <a:pt x="714287" y="116176"/>
                  <a:pt x="690650" y="109163"/>
                  <a:pt x="741680" y="121920"/>
                </a:cubicBezTo>
                <a:cubicBezTo>
                  <a:pt x="853440" y="118533"/>
                  <a:pt x="965295" y="117486"/>
                  <a:pt x="1076960" y="111760"/>
                </a:cubicBezTo>
                <a:cubicBezTo>
                  <a:pt x="1097533" y="110705"/>
                  <a:pt x="1117673" y="105396"/>
                  <a:pt x="1137920" y="101600"/>
                </a:cubicBezTo>
                <a:cubicBezTo>
                  <a:pt x="1171866" y="95235"/>
                  <a:pt x="1206014" y="89657"/>
                  <a:pt x="1239520" y="81280"/>
                </a:cubicBezTo>
                <a:cubicBezTo>
                  <a:pt x="1296913" y="66932"/>
                  <a:pt x="1266468" y="73858"/>
                  <a:pt x="1330960" y="60960"/>
                </a:cubicBezTo>
                <a:cubicBezTo>
                  <a:pt x="1402080" y="64347"/>
                  <a:pt x="1473365" y="65207"/>
                  <a:pt x="1544320" y="71120"/>
                </a:cubicBezTo>
                <a:cubicBezTo>
                  <a:pt x="1564976" y="72841"/>
                  <a:pt x="1599435" y="95198"/>
                  <a:pt x="1615440" y="101600"/>
                </a:cubicBezTo>
                <a:cubicBezTo>
                  <a:pt x="1635327" y="109555"/>
                  <a:pt x="1676400" y="121920"/>
                  <a:pt x="1676400" y="121920"/>
                </a:cubicBezTo>
                <a:cubicBezTo>
                  <a:pt x="1686560" y="128693"/>
                  <a:pt x="1695722" y="137281"/>
                  <a:pt x="1706880" y="142240"/>
                </a:cubicBezTo>
                <a:cubicBezTo>
                  <a:pt x="1726453" y="150939"/>
                  <a:pt x="1747520" y="155787"/>
                  <a:pt x="1767840" y="162560"/>
                </a:cubicBezTo>
                <a:lnTo>
                  <a:pt x="1798320" y="172720"/>
                </a:lnTo>
                <a:cubicBezTo>
                  <a:pt x="1871401" y="197080"/>
                  <a:pt x="1780138" y="167525"/>
                  <a:pt x="1869440" y="193040"/>
                </a:cubicBezTo>
                <a:cubicBezTo>
                  <a:pt x="1879738" y="195982"/>
                  <a:pt x="1889530" y="200603"/>
                  <a:pt x="1899920" y="203200"/>
                </a:cubicBezTo>
                <a:cubicBezTo>
                  <a:pt x="1916673" y="207388"/>
                  <a:pt x="1933730" y="210271"/>
                  <a:pt x="1950720" y="213360"/>
                </a:cubicBezTo>
                <a:cubicBezTo>
                  <a:pt x="2015175" y="225079"/>
                  <a:pt x="2022304" y="224848"/>
                  <a:pt x="2092960" y="233680"/>
                </a:cubicBezTo>
                <a:cubicBezTo>
                  <a:pt x="2191173" y="230293"/>
                  <a:pt x="2289687" y="231913"/>
                  <a:pt x="2387600" y="223520"/>
                </a:cubicBezTo>
                <a:cubicBezTo>
                  <a:pt x="2408941" y="221691"/>
                  <a:pt x="2428240" y="209973"/>
                  <a:pt x="2448560" y="203200"/>
                </a:cubicBezTo>
                <a:lnTo>
                  <a:pt x="2479040" y="193040"/>
                </a:lnTo>
                <a:cubicBezTo>
                  <a:pt x="2548911" y="146459"/>
                  <a:pt x="2516832" y="160123"/>
                  <a:pt x="2570480" y="142240"/>
                </a:cubicBezTo>
                <a:cubicBezTo>
                  <a:pt x="2580640" y="135467"/>
                  <a:pt x="2589802" y="126879"/>
                  <a:pt x="2600960" y="121920"/>
                </a:cubicBezTo>
                <a:cubicBezTo>
                  <a:pt x="2620533" y="113221"/>
                  <a:pt x="2661920" y="101600"/>
                  <a:pt x="2661920" y="101600"/>
                </a:cubicBezTo>
                <a:cubicBezTo>
                  <a:pt x="2672080" y="94827"/>
                  <a:pt x="2681478" y="86741"/>
                  <a:pt x="2692400" y="81280"/>
                </a:cubicBezTo>
                <a:cubicBezTo>
                  <a:pt x="2750094" y="52433"/>
                  <a:pt x="2835341" y="78149"/>
                  <a:pt x="2885440" y="81280"/>
                </a:cubicBezTo>
                <a:cubicBezTo>
                  <a:pt x="2915988" y="91463"/>
                  <a:pt x="2920139" y="89876"/>
                  <a:pt x="2946400" y="111760"/>
                </a:cubicBezTo>
                <a:cubicBezTo>
                  <a:pt x="2957438" y="120958"/>
                  <a:pt x="2965538" y="133419"/>
                  <a:pt x="2976880" y="142240"/>
                </a:cubicBezTo>
                <a:lnTo>
                  <a:pt x="3068320" y="203200"/>
                </a:lnTo>
                <a:cubicBezTo>
                  <a:pt x="3078424" y="209936"/>
                  <a:pt x="3169719" y="223487"/>
                  <a:pt x="3169920" y="223520"/>
                </a:cubicBezTo>
                <a:cubicBezTo>
                  <a:pt x="3180080" y="226907"/>
                  <a:pt x="3189690" y="233680"/>
                  <a:pt x="3200400" y="233680"/>
                </a:cubicBezTo>
                <a:cubicBezTo>
                  <a:pt x="3238489" y="233680"/>
                  <a:pt x="3309567" y="224168"/>
                  <a:pt x="3352800" y="213360"/>
                </a:cubicBezTo>
                <a:cubicBezTo>
                  <a:pt x="3363190" y="210763"/>
                  <a:pt x="3373120" y="206587"/>
                  <a:pt x="3383280" y="203200"/>
                </a:cubicBezTo>
                <a:cubicBezTo>
                  <a:pt x="3423920" y="206587"/>
                  <a:pt x="3464974" y="206656"/>
                  <a:pt x="3505200" y="213360"/>
                </a:cubicBezTo>
                <a:cubicBezTo>
                  <a:pt x="3526328" y="216881"/>
                  <a:pt x="3545157" y="229479"/>
                  <a:pt x="3566160" y="233680"/>
                </a:cubicBezTo>
                <a:lnTo>
                  <a:pt x="3616960" y="243840"/>
                </a:lnTo>
                <a:cubicBezTo>
                  <a:pt x="3691467" y="240453"/>
                  <a:pt x="3766134" y="239628"/>
                  <a:pt x="3840480" y="233680"/>
                </a:cubicBezTo>
                <a:cubicBezTo>
                  <a:pt x="3851155" y="232826"/>
                  <a:pt x="3860662" y="226462"/>
                  <a:pt x="3870960" y="223520"/>
                </a:cubicBezTo>
                <a:cubicBezTo>
                  <a:pt x="3904990" y="213797"/>
                  <a:pt x="3940367" y="209136"/>
                  <a:pt x="3972560" y="193040"/>
                </a:cubicBezTo>
                <a:cubicBezTo>
                  <a:pt x="3986107" y="186267"/>
                  <a:pt x="4000050" y="180234"/>
                  <a:pt x="4013200" y="172720"/>
                </a:cubicBezTo>
                <a:cubicBezTo>
                  <a:pt x="4023802" y="166662"/>
                  <a:pt x="4032758" y="157861"/>
                  <a:pt x="4043680" y="152400"/>
                </a:cubicBezTo>
                <a:cubicBezTo>
                  <a:pt x="4064508" y="141986"/>
                  <a:pt x="4105638" y="135944"/>
                  <a:pt x="4124960" y="132080"/>
                </a:cubicBezTo>
                <a:cubicBezTo>
                  <a:pt x="4287520" y="135467"/>
                  <a:pt x="4450295" y="133221"/>
                  <a:pt x="4612640" y="142240"/>
                </a:cubicBezTo>
                <a:cubicBezTo>
                  <a:pt x="4634026" y="143428"/>
                  <a:pt x="4673600" y="162560"/>
                  <a:pt x="4673600" y="162560"/>
                </a:cubicBezTo>
                <a:cubicBezTo>
                  <a:pt x="4683760" y="169333"/>
                  <a:pt x="4693158" y="177419"/>
                  <a:pt x="4704080" y="182880"/>
                </a:cubicBezTo>
                <a:cubicBezTo>
                  <a:pt x="4723310" y="192495"/>
                  <a:pt x="4768614" y="200624"/>
                  <a:pt x="4785360" y="203200"/>
                </a:cubicBezTo>
                <a:cubicBezTo>
                  <a:pt x="4812347" y="207352"/>
                  <a:pt x="4839610" y="209499"/>
                  <a:pt x="4866640" y="213360"/>
                </a:cubicBezTo>
                <a:cubicBezTo>
                  <a:pt x="4887033" y="216273"/>
                  <a:pt x="4907280" y="220133"/>
                  <a:pt x="4927600" y="223520"/>
                </a:cubicBezTo>
                <a:cubicBezTo>
                  <a:pt x="5022427" y="220133"/>
                  <a:pt x="5117390" y="219469"/>
                  <a:pt x="5212080" y="213360"/>
                </a:cubicBezTo>
                <a:cubicBezTo>
                  <a:pt x="5241401" y="211468"/>
                  <a:pt x="5248179" y="195311"/>
                  <a:pt x="5273040" y="182880"/>
                </a:cubicBezTo>
                <a:cubicBezTo>
                  <a:pt x="5282619" y="178091"/>
                  <a:pt x="5293360" y="176107"/>
                  <a:pt x="5303520" y="172720"/>
                </a:cubicBezTo>
                <a:lnTo>
                  <a:pt x="5364480" y="132080"/>
                </a:lnTo>
                <a:cubicBezTo>
                  <a:pt x="5382302" y="120199"/>
                  <a:pt x="5425440" y="111760"/>
                  <a:pt x="5425440" y="111760"/>
                </a:cubicBezTo>
                <a:cubicBezTo>
                  <a:pt x="5435600" y="104987"/>
                  <a:pt x="5444697" y="96250"/>
                  <a:pt x="5455920" y="91440"/>
                </a:cubicBezTo>
                <a:cubicBezTo>
                  <a:pt x="5468755" y="85939"/>
                  <a:pt x="5483134" y="85116"/>
                  <a:pt x="5496560" y="81280"/>
                </a:cubicBezTo>
                <a:cubicBezTo>
                  <a:pt x="5506858" y="78338"/>
                  <a:pt x="5516708" y="73938"/>
                  <a:pt x="5527040" y="71120"/>
                </a:cubicBezTo>
                <a:cubicBezTo>
                  <a:pt x="5553983" y="63772"/>
                  <a:pt x="5581227" y="57573"/>
                  <a:pt x="5608320" y="50800"/>
                </a:cubicBezTo>
                <a:lnTo>
                  <a:pt x="5648960" y="40640"/>
                </a:lnTo>
                <a:cubicBezTo>
                  <a:pt x="5682827" y="44027"/>
                  <a:pt x="5716866" y="45987"/>
                  <a:pt x="5750560" y="50800"/>
                </a:cubicBezTo>
                <a:cubicBezTo>
                  <a:pt x="5838939" y="63426"/>
                  <a:pt x="5749307" y="56645"/>
                  <a:pt x="5821680" y="71120"/>
                </a:cubicBezTo>
                <a:cubicBezTo>
                  <a:pt x="5845162" y="75816"/>
                  <a:pt x="5869178" y="77343"/>
                  <a:pt x="5892800" y="81280"/>
                </a:cubicBezTo>
                <a:cubicBezTo>
                  <a:pt x="5926245" y="86854"/>
                  <a:pt x="5974795" y="96877"/>
                  <a:pt x="6004560" y="111760"/>
                </a:cubicBezTo>
                <a:cubicBezTo>
                  <a:pt x="6067043" y="143002"/>
                  <a:pt x="6032598" y="123679"/>
                  <a:pt x="6106160" y="172720"/>
                </a:cubicBezTo>
                <a:cubicBezTo>
                  <a:pt x="6116320" y="179493"/>
                  <a:pt x="6125056" y="189179"/>
                  <a:pt x="6136640" y="193040"/>
                </a:cubicBezTo>
                <a:cubicBezTo>
                  <a:pt x="6220318" y="220933"/>
                  <a:pt x="6176396" y="210331"/>
                  <a:pt x="6268720" y="223520"/>
                </a:cubicBezTo>
                <a:cubicBezTo>
                  <a:pt x="6371865" y="257902"/>
                  <a:pt x="6322765" y="245548"/>
                  <a:pt x="6543040" y="223520"/>
                </a:cubicBezTo>
                <a:cubicBezTo>
                  <a:pt x="6564353" y="221389"/>
                  <a:pt x="6583680" y="209973"/>
                  <a:pt x="6604000" y="203200"/>
                </a:cubicBezTo>
                <a:lnTo>
                  <a:pt x="6634480" y="193040"/>
                </a:lnTo>
                <a:cubicBezTo>
                  <a:pt x="6663530" y="183357"/>
                  <a:pt x="6673706" y="179099"/>
                  <a:pt x="6705600" y="172720"/>
                </a:cubicBezTo>
                <a:cubicBezTo>
                  <a:pt x="6725800" y="168680"/>
                  <a:pt x="6746240" y="165947"/>
                  <a:pt x="6766560" y="162560"/>
                </a:cubicBezTo>
                <a:cubicBezTo>
                  <a:pt x="6810587" y="165947"/>
                  <a:pt x="6855084" y="165461"/>
                  <a:pt x="6898640" y="172720"/>
                </a:cubicBezTo>
                <a:cubicBezTo>
                  <a:pt x="6916630" y="175718"/>
                  <a:pt x="6932300" y="186807"/>
                  <a:pt x="6949440" y="193040"/>
                </a:cubicBezTo>
                <a:cubicBezTo>
                  <a:pt x="6969570" y="200360"/>
                  <a:pt x="6989397" y="209159"/>
                  <a:pt x="7010400" y="213360"/>
                </a:cubicBezTo>
                <a:cubicBezTo>
                  <a:pt x="7049279" y="221136"/>
                  <a:pt x="7109388" y="231482"/>
                  <a:pt x="7152640" y="243840"/>
                </a:cubicBezTo>
                <a:cubicBezTo>
                  <a:pt x="7162938" y="246782"/>
                  <a:pt x="7172960" y="250613"/>
                  <a:pt x="7183120" y="254000"/>
                </a:cubicBezTo>
                <a:cubicBezTo>
                  <a:pt x="7288107" y="250613"/>
                  <a:pt x="7393382" y="252329"/>
                  <a:pt x="7498080" y="243840"/>
                </a:cubicBezTo>
                <a:cubicBezTo>
                  <a:pt x="7519429" y="242109"/>
                  <a:pt x="7538037" y="227721"/>
                  <a:pt x="7559040" y="223520"/>
                </a:cubicBezTo>
                <a:cubicBezTo>
                  <a:pt x="7575973" y="220133"/>
                  <a:pt x="7593180" y="217904"/>
                  <a:pt x="7609840" y="213360"/>
                </a:cubicBezTo>
                <a:cubicBezTo>
                  <a:pt x="7630504" y="207724"/>
                  <a:pt x="7650480" y="199813"/>
                  <a:pt x="7670800" y="193040"/>
                </a:cubicBezTo>
                <a:lnTo>
                  <a:pt x="7731760" y="172720"/>
                </a:lnTo>
                <a:cubicBezTo>
                  <a:pt x="7745960" y="167987"/>
                  <a:pt x="7833285" y="154106"/>
                  <a:pt x="7843520" y="152400"/>
                </a:cubicBezTo>
                <a:cubicBezTo>
                  <a:pt x="7914207" y="124125"/>
                  <a:pt x="7877018" y="137847"/>
                  <a:pt x="7955280" y="111760"/>
                </a:cubicBezTo>
                <a:lnTo>
                  <a:pt x="7985760" y="101600"/>
                </a:lnTo>
                <a:cubicBezTo>
                  <a:pt x="7995920" y="98213"/>
                  <a:pt x="8005549" y="92069"/>
                  <a:pt x="8016240" y="91440"/>
                </a:cubicBezTo>
                <a:lnTo>
                  <a:pt x="8188960" y="81280"/>
                </a:lnTo>
                <a:cubicBezTo>
                  <a:pt x="8249920" y="84667"/>
                  <a:pt x="8311061" y="85652"/>
                  <a:pt x="8371840" y="91440"/>
                </a:cubicBezTo>
                <a:cubicBezTo>
                  <a:pt x="8382501" y="92455"/>
                  <a:pt x="8392062" y="98523"/>
                  <a:pt x="8402320" y="101600"/>
                </a:cubicBezTo>
                <a:cubicBezTo>
                  <a:pt x="8425935" y="108685"/>
                  <a:pt x="8449825" y="114835"/>
                  <a:pt x="8473440" y="121920"/>
                </a:cubicBezTo>
                <a:cubicBezTo>
                  <a:pt x="8483698" y="124997"/>
                  <a:pt x="8493622" y="129138"/>
                  <a:pt x="8503920" y="132080"/>
                </a:cubicBezTo>
                <a:cubicBezTo>
                  <a:pt x="8517346" y="135916"/>
                  <a:pt x="8531185" y="138228"/>
                  <a:pt x="8544560" y="142240"/>
                </a:cubicBezTo>
                <a:cubicBezTo>
                  <a:pt x="8565076" y="148395"/>
                  <a:pt x="8605520" y="162560"/>
                  <a:pt x="8605520" y="162560"/>
                </a:cubicBezTo>
                <a:cubicBezTo>
                  <a:pt x="8615680" y="169333"/>
                  <a:pt x="8624842" y="177921"/>
                  <a:pt x="8636000" y="182880"/>
                </a:cubicBezTo>
                <a:cubicBezTo>
                  <a:pt x="8685737" y="204985"/>
                  <a:pt x="8692133" y="199720"/>
                  <a:pt x="8737600" y="213360"/>
                </a:cubicBezTo>
                <a:cubicBezTo>
                  <a:pt x="8758116" y="219515"/>
                  <a:pt x="8798560" y="233680"/>
                  <a:pt x="8798560" y="233680"/>
                </a:cubicBezTo>
                <a:cubicBezTo>
                  <a:pt x="9140610" y="223315"/>
                  <a:pt x="9022029" y="223520"/>
                  <a:pt x="9154160" y="223520"/>
                </a:cubicBezTo>
                <a:cubicBezTo>
                  <a:pt x="9150773" y="1222587"/>
                  <a:pt x="9147387" y="2221653"/>
                  <a:pt x="9144000" y="3220720"/>
                </a:cubicBezTo>
                <a:lnTo>
                  <a:pt x="20320" y="3200400"/>
                </a:lnTo>
                <a:cubicBezTo>
                  <a:pt x="16933" y="2184400"/>
                  <a:pt x="3387" y="668867"/>
                  <a:pt x="0" y="16256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9DD5D5BB-61F6-4733-BC79-7FD96CE4273D}" type="slidenum">
              <a:rPr lang="en-US" smtClean="0"/>
              <a:pPr/>
              <a:t>40</a:t>
            </a:fld>
            <a:endParaRPr lang="en-US"/>
          </a:p>
        </p:txBody>
      </p:sp>
      <p:grpSp>
        <p:nvGrpSpPr>
          <p:cNvPr id="25" name="Group 24"/>
          <p:cNvGrpSpPr/>
          <p:nvPr/>
        </p:nvGrpSpPr>
        <p:grpSpPr>
          <a:xfrm rot="-4200000">
            <a:off x="2675483" y="4467414"/>
            <a:ext cx="759309" cy="1202690"/>
            <a:chOff x="2555776" y="4934753"/>
            <a:chExt cx="909228" cy="1440159"/>
          </a:xfrm>
        </p:grpSpPr>
        <p:sp>
          <p:nvSpPr>
            <p:cNvPr id="26" name="Rectangle 25"/>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27" name="Oval 26"/>
            <p:cNvSpPr/>
            <p:nvPr/>
          </p:nvSpPr>
          <p:spPr bwMode="auto">
            <a:xfrm rot="5581422">
              <a:off x="3355122" y="5566846"/>
              <a:ext cx="152556" cy="672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grpSp>
        <p:nvGrpSpPr>
          <p:cNvPr id="39" name="Group 38"/>
          <p:cNvGrpSpPr/>
          <p:nvPr/>
        </p:nvGrpSpPr>
        <p:grpSpPr>
          <a:xfrm rot="4200000">
            <a:off x="5290665" y="4475143"/>
            <a:ext cx="758962" cy="1202690"/>
            <a:chOff x="2529168" y="4934753"/>
            <a:chExt cx="908812" cy="1440159"/>
          </a:xfrm>
        </p:grpSpPr>
        <p:sp>
          <p:nvSpPr>
            <p:cNvPr id="40" name="Rectangle 39"/>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41" name="Oval 40"/>
            <p:cNvSpPr/>
            <p:nvPr/>
          </p:nvSpPr>
          <p:spPr bwMode="auto">
            <a:xfrm rot="5581422">
              <a:off x="2486494" y="5608876"/>
              <a:ext cx="152556" cy="67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cxnSp>
        <p:nvCxnSpPr>
          <p:cNvPr id="45" name="Straight Connector 44"/>
          <p:cNvCxnSpPr/>
          <p:nvPr/>
        </p:nvCxnSpPr>
        <p:spPr>
          <a:xfrm>
            <a:off x="4137025" y="1606550"/>
            <a:ext cx="1024255" cy="220345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5140960" y="3769360"/>
            <a:ext cx="680721" cy="165608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779643" y="5395182"/>
            <a:ext cx="63858" cy="490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Oval 42"/>
          <p:cNvSpPr/>
          <p:nvPr/>
        </p:nvSpPr>
        <p:spPr>
          <a:xfrm rot="1151403">
            <a:off x="2832361" y="5385098"/>
            <a:ext cx="215471" cy="9948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20255441" flipV="1">
            <a:off x="5712334" y="5382895"/>
            <a:ext cx="228708" cy="9393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H="1">
            <a:off x="3271520" y="1606550"/>
            <a:ext cx="868682" cy="238633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9" idx="2"/>
          </p:cNvCxnSpPr>
          <p:nvPr/>
        </p:nvCxnSpPr>
        <p:spPr>
          <a:xfrm flipH="1">
            <a:off x="2940096" y="4013200"/>
            <a:ext cx="321264" cy="144345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908167" y="5412051"/>
            <a:ext cx="63858" cy="44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0" name="Group 19"/>
          <p:cNvGrpSpPr/>
          <p:nvPr/>
        </p:nvGrpSpPr>
        <p:grpSpPr>
          <a:xfrm>
            <a:off x="2854960" y="10160"/>
            <a:ext cx="3423920" cy="5455920"/>
            <a:chOff x="2854960" y="10160"/>
            <a:chExt cx="3423920" cy="5455920"/>
          </a:xfrm>
        </p:grpSpPr>
        <p:sp>
          <p:nvSpPr>
            <p:cNvPr id="13" name="Freeform 12"/>
            <p:cNvSpPr/>
            <p:nvPr/>
          </p:nvSpPr>
          <p:spPr>
            <a:xfrm>
              <a:off x="2854960" y="10160"/>
              <a:ext cx="3423920" cy="5364480"/>
            </a:xfrm>
            <a:custGeom>
              <a:avLst/>
              <a:gdLst>
                <a:gd name="connsiteX0" fmla="*/ 0 w 3423920"/>
                <a:gd name="connsiteY0" fmla="*/ 5364480 h 5364480"/>
                <a:gd name="connsiteX1" fmla="*/ 599440 w 3423920"/>
                <a:gd name="connsiteY1" fmla="*/ 3921760 h 5364480"/>
                <a:gd name="connsiteX2" fmla="*/ 3423920 w 3423920"/>
                <a:gd name="connsiteY2" fmla="*/ 0 h 5364480"/>
              </a:gdLst>
              <a:ahLst/>
              <a:cxnLst>
                <a:cxn ang="0">
                  <a:pos x="connsiteX0" y="connsiteY0"/>
                </a:cxn>
                <a:cxn ang="0">
                  <a:pos x="connsiteX1" y="connsiteY1"/>
                </a:cxn>
                <a:cxn ang="0">
                  <a:pos x="connsiteX2" y="connsiteY2"/>
                </a:cxn>
              </a:cxnLst>
              <a:rect l="l" t="t" r="r" b="b"/>
              <a:pathLst>
                <a:path w="3423920" h="5364480">
                  <a:moveTo>
                    <a:pt x="0" y="5364480"/>
                  </a:moveTo>
                  <a:lnTo>
                    <a:pt x="599440" y="3921760"/>
                  </a:lnTo>
                  <a:lnTo>
                    <a:pt x="342392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2936240" y="10160"/>
              <a:ext cx="243840" cy="5455920"/>
            </a:xfrm>
            <a:custGeom>
              <a:avLst/>
              <a:gdLst>
                <a:gd name="connsiteX0" fmla="*/ 121920 w 243840"/>
                <a:gd name="connsiteY0" fmla="*/ 5455920 h 5455920"/>
                <a:gd name="connsiteX1" fmla="*/ 243840 w 243840"/>
                <a:gd name="connsiteY1" fmla="*/ 3911600 h 5455920"/>
                <a:gd name="connsiteX2" fmla="*/ 0 w 243840"/>
                <a:gd name="connsiteY2" fmla="*/ 0 h 5455920"/>
              </a:gdLst>
              <a:ahLst/>
              <a:cxnLst>
                <a:cxn ang="0">
                  <a:pos x="connsiteX0" y="connsiteY0"/>
                </a:cxn>
                <a:cxn ang="0">
                  <a:pos x="connsiteX1" y="connsiteY1"/>
                </a:cxn>
                <a:cxn ang="0">
                  <a:pos x="connsiteX2" y="connsiteY2"/>
                </a:cxn>
              </a:cxnLst>
              <a:rect l="l" t="t" r="r" b="b"/>
              <a:pathLst>
                <a:path w="243840" h="5455920">
                  <a:moveTo>
                    <a:pt x="121920" y="5455920"/>
                  </a:moveTo>
                  <a:lnTo>
                    <a:pt x="243840" y="391160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2411760" y="10160"/>
            <a:ext cx="3515360" cy="5435600"/>
            <a:chOff x="2411760" y="10160"/>
            <a:chExt cx="3515360" cy="5435600"/>
          </a:xfrm>
        </p:grpSpPr>
        <p:sp>
          <p:nvSpPr>
            <p:cNvPr id="15" name="Freeform 14"/>
            <p:cNvSpPr/>
            <p:nvPr/>
          </p:nvSpPr>
          <p:spPr>
            <a:xfrm>
              <a:off x="2411760" y="10160"/>
              <a:ext cx="3515360" cy="5374640"/>
            </a:xfrm>
            <a:custGeom>
              <a:avLst/>
              <a:gdLst>
                <a:gd name="connsiteX0" fmla="*/ 3515360 w 3515360"/>
                <a:gd name="connsiteY0" fmla="*/ 5374640 h 5374640"/>
                <a:gd name="connsiteX1" fmla="*/ 2611120 w 3515360"/>
                <a:gd name="connsiteY1" fmla="*/ 3810000 h 5374640"/>
                <a:gd name="connsiteX2" fmla="*/ 0 w 3515360"/>
                <a:gd name="connsiteY2" fmla="*/ 0 h 5374640"/>
              </a:gdLst>
              <a:ahLst/>
              <a:cxnLst>
                <a:cxn ang="0">
                  <a:pos x="connsiteX0" y="connsiteY0"/>
                </a:cxn>
                <a:cxn ang="0">
                  <a:pos x="connsiteX1" y="connsiteY1"/>
                </a:cxn>
                <a:cxn ang="0">
                  <a:pos x="connsiteX2" y="connsiteY2"/>
                </a:cxn>
              </a:cxnLst>
              <a:rect l="l" t="t" r="r" b="b"/>
              <a:pathLst>
                <a:path w="3515360" h="5374640">
                  <a:moveTo>
                    <a:pt x="3515360" y="5374640"/>
                  </a:moveTo>
                  <a:lnTo>
                    <a:pt x="2611120" y="381000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019040" y="20320"/>
              <a:ext cx="680720" cy="5425440"/>
            </a:xfrm>
            <a:custGeom>
              <a:avLst/>
              <a:gdLst>
                <a:gd name="connsiteX0" fmla="*/ 680720 w 680720"/>
                <a:gd name="connsiteY0" fmla="*/ 5425440 h 5425440"/>
                <a:gd name="connsiteX1" fmla="*/ 274320 w 680720"/>
                <a:gd name="connsiteY1" fmla="*/ 3759200 h 5425440"/>
                <a:gd name="connsiteX2" fmla="*/ 0 w 680720"/>
                <a:gd name="connsiteY2" fmla="*/ 0 h 5425440"/>
              </a:gdLst>
              <a:ahLst/>
              <a:cxnLst>
                <a:cxn ang="0">
                  <a:pos x="connsiteX0" y="connsiteY0"/>
                </a:cxn>
                <a:cxn ang="0">
                  <a:pos x="connsiteX1" y="connsiteY1"/>
                </a:cxn>
                <a:cxn ang="0">
                  <a:pos x="connsiteX2" y="connsiteY2"/>
                </a:cxn>
              </a:cxnLst>
              <a:rect l="l" t="t" r="r" b="b"/>
              <a:pathLst>
                <a:path w="680720" h="5425440">
                  <a:moveTo>
                    <a:pt x="680720" y="5425440"/>
                  </a:moveTo>
                  <a:lnTo>
                    <a:pt x="274320" y="375920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23"/>
          <p:cNvSpPr/>
          <p:nvPr/>
        </p:nvSpPr>
        <p:spPr>
          <a:xfrm>
            <a:off x="2936240" y="0"/>
            <a:ext cx="2204720" cy="2743200"/>
          </a:xfrm>
          <a:custGeom>
            <a:avLst/>
            <a:gdLst>
              <a:gd name="connsiteX0" fmla="*/ 1351280 w 2204720"/>
              <a:gd name="connsiteY0" fmla="*/ 2743200 h 2743200"/>
              <a:gd name="connsiteX1" fmla="*/ 60960 w 2204720"/>
              <a:gd name="connsiteY1" fmla="*/ 853440 h 2743200"/>
              <a:gd name="connsiteX2" fmla="*/ 0 w 2204720"/>
              <a:gd name="connsiteY2" fmla="*/ 0 h 2743200"/>
              <a:gd name="connsiteX3" fmla="*/ 2082800 w 2204720"/>
              <a:gd name="connsiteY3" fmla="*/ 20320 h 2743200"/>
              <a:gd name="connsiteX4" fmla="*/ 2204720 w 2204720"/>
              <a:gd name="connsiteY4" fmla="*/ 1584960 h 2743200"/>
              <a:gd name="connsiteX5" fmla="*/ 1351280 w 2204720"/>
              <a:gd name="connsiteY5"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4720" h="2743200">
                <a:moveTo>
                  <a:pt x="1351280" y="2743200"/>
                </a:moveTo>
                <a:lnTo>
                  <a:pt x="60960" y="853440"/>
                </a:lnTo>
                <a:lnTo>
                  <a:pt x="0" y="0"/>
                </a:lnTo>
                <a:lnTo>
                  <a:pt x="2082800" y="20320"/>
                </a:lnTo>
                <a:lnTo>
                  <a:pt x="2204720" y="1584960"/>
                </a:lnTo>
                <a:lnTo>
                  <a:pt x="1351280" y="2743200"/>
                </a:lnTo>
                <a:close/>
              </a:path>
            </a:pathLst>
          </a:custGeom>
          <a:solidFill>
            <a:schemeClr val="accent6">
              <a:alpha val="7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4" name="Freeform 33"/>
          <p:cNvSpPr/>
          <p:nvPr/>
        </p:nvSpPr>
        <p:spPr>
          <a:xfrm>
            <a:off x="3156119" y="-7771"/>
            <a:ext cx="1986448" cy="2630995"/>
          </a:xfrm>
          <a:custGeom>
            <a:avLst/>
            <a:gdLst>
              <a:gd name="connsiteX0" fmla="*/ 822960 w 1544320"/>
              <a:gd name="connsiteY0" fmla="*/ 2590800 h 2590800"/>
              <a:gd name="connsiteX1" fmla="*/ 0 w 1544320"/>
              <a:gd name="connsiteY1" fmla="*/ 1595120 h 2590800"/>
              <a:gd name="connsiteX2" fmla="*/ 101600 w 1544320"/>
              <a:gd name="connsiteY2" fmla="*/ 0 h 2590800"/>
              <a:gd name="connsiteX3" fmla="*/ 1442720 w 1544320"/>
              <a:gd name="connsiteY3" fmla="*/ 0 h 2590800"/>
              <a:gd name="connsiteX4" fmla="*/ 1544320 w 1544320"/>
              <a:gd name="connsiteY4" fmla="*/ 1554480 h 2590800"/>
              <a:gd name="connsiteX5" fmla="*/ 822960 w 1544320"/>
              <a:gd name="connsiteY5" fmla="*/ 2590800 h 2590800"/>
              <a:gd name="connsiteX0" fmla="*/ 923444 w 1544320"/>
              <a:gd name="connsiteY0" fmla="*/ 2781719 h 2781719"/>
              <a:gd name="connsiteX1" fmla="*/ 0 w 1544320"/>
              <a:gd name="connsiteY1" fmla="*/ 1595120 h 2781719"/>
              <a:gd name="connsiteX2" fmla="*/ 101600 w 1544320"/>
              <a:gd name="connsiteY2" fmla="*/ 0 h 2781719"/>
              <a:gd name="connsiteX3" fmla="*/ 1442720 w 1544320"/>
              <a:gd name="connsiteY3" fmla="*/ 0 h 2781719"/>
              <a:gd name="connsiteX4" fmla="*/ 1544320 w 1544320"/>
              <a:gd name="connsiteY4" fmla="*/ 1554480 h 2781719"/>
              <a:gd name="connsiteX5" fmla="*/ 923444 w 1544320"/>
              <a:gd name="connsiteY5" fmla="*/ 2781719 h 2781719"/>
              <a:gd name="connsiteX0" fmla="*/ 923444 w 1745287"/>
              <a:gd name="connsiteY0" fmla="*/ 2781719 h 2781719"/>
              <a:gd name="connsiteX1" fmla="*/ 0 w 1745287"/>
              <a:gd name="connsiteY1" fmla="*/ 1595120 h 2781719"/>
              <a:gd name="connsiteX2" fmla="*/ 101600 w 1745287"/>
              <a:gd name="connsiteY2" fmla="*/ 0 h 2781719"/>
              <a:gd name="connsiteX3" fmla="*/ 1442720 w 1745287"/>
              <a:gd name="connsiteY3" fmla="*/ 0 h 2781719"/>
              <a:gd name="connsiteX4" fmla="*/ 1745287 w 1745287"/>
              <a:gd name="connsiteY4" fmla="*/ 1584625 h 2781719"/>
              <a:gd name="connsiteX5" fmla="*/ 923444 w 1745287"/>
              <a:gd name="connsiteY5" fmla="*/ 2781719 h 2781719"/>
              <a:gd name="connsiteX0" fmla="*/ 923444 w 1745287"/>
              <a:gd name="connsiteY0" fmla="*/ 2781719 h 2781719"/>
              <a:gd name="connsiteX1" fmla="*/ 0 w 1745287"/>
              <a:gd name="connsiteY1" fmla="*/ 1595120 h 2781719"/>
              <a:gd name="connsiteX2" fmla="*/ 101600 w 1745287"/>
              <a:gd name="connsiteY2" fmla="*/ 0 h 2781719"/>
              <a:gd name="connsiteX3" fmla="*/ 1603493 w 1745287"/>
              <a:gd name="connsiteY3" fmla="*/ 20097 h 2781719"/>
              <a:gd name="connsiteX4" fmla="*/ 1745287 w 1745287"/>
              <a:gd name="connsiteY4" fmla="*/ 1584625 h 2781719"/>
              <a:gd name="connsiteX5" fmla="*/ 923444 w 1745287"/>
              <a:gd name="connsiteY5" fmla="*/ 2781719 h 2781719"/>
              <a:gd name="connsiteX0" fmla="*/ 1164605 w 1986448"/>
              <a:gd name="connsiteY0" fmla="*/ 2781719 h 2781719"/>
              <a:gd name="connsiteX1" fmla="*/ 0 w 1986448"/>
              <a:gd name="connsiteY1" fmla="*/ 1122848 h 2781719"/>
              <a:gd name="connsiteX2" fmla="*/ 342761 w 1986448"/>
              <a:gd name="connsiteY2" fmla="*/ 0 h 2781719"/>
              <a:gd name="connsiteX3" fmla="*/ 1844654 w 1986448"/>
              <a:gd name="connsiteY3" fmla="*/ 20097 h 2781719"/>
              <a:gd name="connsiteX4" fmla="*/ 1986448 w 1986448"/>
              <a:gd name="connsiteY4" fmla="*/ 1584625 h 2781719"/>
              <a:gd name="connsiteX5" fmla="*/ 1164605 w 1986448"/>
              <a:gd name="connsiteY5" fmla="*/ 2781719 h 2781719"/>
              <a:gd name="connsiteX0" fmla="*/ 1003831 w 1986448"/>
              <a:gd name="connsiteY0" fmla="*/ 2590801 h 2590801"/>
              <a:gd name="connsiteX1" fmla="*/ 0 w 1986448"/>
              <a:gd name="connsiteY1" fmla="*/ 1122848 h 2590801"/>
              <a:gd name="connsiteX2" fmla="*/ 342761 w 1986448"/>
              <a:gd name="connsiteY2" fmla="*/ 0 h 2590801"/>
              <a:gd name="connsiteX3" fmla="*/ 1844654 w 1986448"/>
              <a:gd name="connsiteY3" fmla="*/ 20097 h 2590801"/>
              <a:gd name="connsiteX4" fmla="*/ 1986448 w 1986448"/>
              <a:gd name="connsiteY4" fmla="*/ 1584625 h 2590801"/>
              <a:gd name="connsiteX5" fmla="*/ 1003831 w 1986448"/>
              <a:gd name="connsiteY5" fmla="*/ 2590801 h 2590801"/>
              <a:gd name="connsiteX0" fmla="*/ 1003831 w 1986448"/>
              <a:gd name="connsiteY0" fmla="*/ 2590801 h 2590801"/>
              <a:gd name="connsiteX1" fmla="*/ 0 w 1986448"/>
              <a:gd name="connsiteY1" fmla="*/ 1122848 h 2590801"/>
              <a:gd name="connsiteX2" fmla="*/ 342761 w 1986448"/>
              <a:gd name="connsiteY2" fmla="*/ 0 h 2590801"/>
              <a:gd name="connsiteX3" fmla="*/ 1844654 w 1986448"/>
              <a:gd name="connsiteY3" fmla="*/ 20097 h 2590801"/>
              <a:gd name="connsiteX4" fmla="*/ 1986448 w 1986448"/>
              <a:gd name="connsiteY4" fmla="*/ 1584625 h 2590801"/>
              <a:gd name="connsiteX5" fmla="*/ 1526413 w 1986448"/>
              <a:gd name="connsiteY5" fmla="*/ 2067683 h 2590801"/>
              <a:gd name="connsiteX6" fmla="*/ 1003831 w 1986448"/>
              <a:gd name="connsiteY6" fmla="*/ 2590801 h 2590801"/>
              <a:gd name="connsiteX0" fmla="*/ 1003831 w 1986448"/>
              <a:gd name="connsiteY0" fmla="*/ 2590801 h 2590801"/>
              <a:gd name="connsiteX1" fmla="*/ 0 w 1986448"/>
              <a:gd name="connsiteY1" fmla="*/ 1122848 h 2590801"/>
              <a:gd name="connsiteX2" fmla="*/ 342761 w 1986448"/>
              <a:gd name="connsiteY2" fmla="*/ 0 h 2590801"/>
              <a:gd name="connsiteX3" fmla="*/ 1844654 w 1986448"/>
              <a:gd name="connsiteY3" fmla="*/ 20097 h 2590801"/>
              <a:gd name="connsiteX4" fmla="*/ 1986448 w 1986448"/>
              <a:gd name="connsiteY4" fmla="*/ 1584625 h 2590801"/>
              <a:gd name="connsiteX5" fmla="*/ 1466123 w 1986448"/>
              <a:gd name="connsiteY5" fmla="*/ 2338988 h 2590801"/>
              <a:gd name="connsiteX6" fmla="*/ 1003831 w 1986448"/>
              <a:gd name="connsiteY6" fmla="*/ 2590801 h 2590801"/>
              <a:gd name="connsiteX0" fmla="*/ 1044024 w 1986448"/>
              <a:gd name="connsiteY0" fmla="*/ 2630995 h 2630995"/>
              <a:gd name="connsiteX1" fmla="*/ 0 w 1986448"/>
              <a:gd name="connsiteY1" fmla="*/ 1122848 h 2630995"/>
              <a:gd name="connsiteX2" fmla="*/ 342761 w 1986448"/>
              <a:gd name="connsiteY2" fmla="*/ 0 h 2630995"/>
              <a:gd name="connsiteX3" fmla="*/ 1844654 w 1986448"/>
              <a:gd name="connsiteY3" fmla="*/ 20097 h 2630995"/>
              <a:gd name="connsiteX4" fmla="*/ 1986448 w 1986448"/>
              <a:gd name="connsiteY4" fmla="*/ 1584625 h 2630995"/>
              <a:gd name="connsiteX5" fmla="*/ 1466123 w 1986448"/>
              <a:gd name="connsiteY5" fmla="*/ 2338988 h 2630995"/>
              <a:gd name="connsiteX6" fmla="*/ 1044024 w 1986448"/>
              <a:gd name="connsiteY6" fmla="*/ 2630995 h 263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448" h="2630995">
                <a:moveTo>
                  <a:pt x="1044024" y="2630995"/>
                </a:moveTo>
                <a:lnTo>
                  <a:pt x="0" y="1122848"/>
                </a:lnTo>
                <a:lnTo>
                  <a:pt x="342761" y="0"/>
                </a:lnTo>
                <a:lnTo>
                  <a:pt x="1844654" y="20097"/>
                </a:lnTo>
                <a:lnTo>
                  <a:pt x="1986448" y="1584625"/>
                </a:lnTo>
                <a:lnTo>
                  <a:pt x="1466123" y="2338988"/>
                </a:lnTo>
                <a:lnTo>
                  <a:pt x="1044024" y="2630995"/>
                </a:lnTo>
                <a:close/>
              </a:path>
            </a:pathLst>
          </a:custGeom>
          <a:solidFill>
            <a:srgbClr val="F6862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2" name="TextBox 61"/>
          <p:cNvSpPr txBox="1"/>
          <p:nvPr/>
        </p:nvSpPr>
        <p:spPr>
          <a:xfrm>
            <a:off x="5796671" y="1750462"/>
            <a:ext cx="1366129" cy="923330"/>
          </a:xfrm>
          <a:prstGeom prst="rect">
            <a:avLst/>
          </a:prstGeom>
          <a:noFill/>
        </p:spPr>
        <p:txBody>
          <a:bodyPr wrap="square" rtlCol="0">
            <a:spAutoFit/>
          </a:bodyPr>
          <a:lstStyle/>
          <a:p>
            <a:r>
              <a:rPr lang="en-US" dirty="0" smtClean="0"/>
              <a:t>Uncertainty region</a:t>
            </a:r>
          </a:p>
          <a:p>
            <a:r>
              <a:rPr lang="en-US" dirty="0" smtClean="0"/>
              <a:t>Likelihood </a:t>
            </a:r>
            <a:endParaRPr lang="en-US" dirty="0"/>
          </a:p>
        </p:txBody>
      </p:sp>
      <p:cxnSp>
        <p:nvCxnSpPr>
          <p:cNvPr id="46" name="Straight Connector 45"/>
          <p:cNvCxnSpPr/>
          <p:nvPr/>
        </p:nvCxnSpPr>
        <p:spPr>
          <a:xfrm>
            <a:off x="8413" y="3838575"/>
            <a:ext cx="9135587"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rot="1279573">
            <a:off x="2016012" y="113458"/>
            <a:ext cx="3825087" cy="5474423"/>
            <a:chOff x="2453793" y="10160"/>
            <a:chExt cx="3825087" cy="5474423"/>
          </a:xfrm>
        </p:grpSpPr>
        <p:grpSp>
          <p:nvGrpSpPr>
            <p:cNvPr id="49" name="Group 48"/>
            <p:cNvGrpSpPr/>
            <p:nvPr/>
          </p:nvGrpSpPr>
          <p:grpSpPr>
            <a:xfrm rot="-4200000">
              <a:off x="2675483" y="4467414"/>
              <a:ext cx="759309" cy="1202690"/>
              <a:chOff x="2555776" y="4934753"/>
              <a:chExt cx="909228" cy="1440159"/>
            </a:xfrm>
          </p:grpSpPr>
          <p:sp>
            <p:nvSpPr>
              <p:cNvPr id="63" name="Rectangle 62"/>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64" name="Oval 63"/>
              <p:cNvSpPr/>
              <p:nvPr/>
            </p:nvSpPr>
            <p:spPr bwMode="auto">
              <a:xfrm rot="5581422">
                <a:off x="3355122" y="5566846"/>
                <a:ext cx="152556" cy="672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sp>
          <p:nvSpPr>
            <p:cNvPr id="51" name="Oval 50"/>
            <p:cNvSpPr/>
            <p:nvPr/>
          </p:nvSpPr>
          <p:spPr>
            <a:xfrm rot="1151403">
              <a:off x="2832361" y="5385098"/>
              <a:ext cx="215471" cy="9948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3271520" y="1606550"/>
              <a:ext cx="868682" cy="238633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54" idx="2"/>
            </p:cNvCxnSpPr>
            <p:nvPr/>
          </p:nvCxnSpPr>
          <p:spPr>
            <a:xfrm flipH="1">
              <a:off x="2940096" y="4013200"/>
              <a:ext cx="321264" cy="144345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2908167" y="5412051"/>
              <a:ext cx="63858" cy="44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55" name="Group 54"/>
            <p:cNvGrpSpPr/>
            <p:nvPr/>
          </p:nvGrpSpPr>
          <p:grpSpPr>
            <a:xfrm>
              <a:off x="2854960" y="10160"/>
              <a:ext cx="3423920" cy="5455920"/>
              <a:chOff x="2854960" y="10160"/>
              <a:chExt cx="3423920" cy="5455920"/>
            </a:xfrm>
          </p:grpSpPr>
          <p:sp>
            <p:nvSpPr>
              <p:cNvPr id="56" name="Freeform 55"/>
              <p:cNvSpPr/>
              <p:nvPr/>
            </p:nvSpPr>
            <p:spPr>
              <a:xfrm>
                <a:off x="2854960" y="10160"/>
                <a:ext cx="3423920" cy="5364480"/>
              </a:xfrm>
              <a:custGeom>
                <a:avLst/>
                <a:gdLst>
                  <a:gd name="connsiteX0" fmla="*/ 0 w 3423920"/>
                  <a:gd name="connsiteY0" fmla="*/ 5364480 h 5364480"/>
                  <a:gd name="connsiteX1" fmla="*/ 599440 w 3423920"/>
                  <a:gd name="connsiteY1" fmla="*/ 3921760 h 5364480"/>
                  <a:gd name="connsiteX2" fmla="*/ 3423920 w 3423920"/>
                  <a:gd name="connsiteY2" fmla="*/ 0 h 5364480"/>
                </a:gdLst>
                <a:ahLst/>
                <a:cxnLst>
                  <a:cxn ang="0">
                    <a:pos x="connsiteX0" y="connsiteY0"/>
                  </a:cxn>
                  <a:cxn ang="0">
                    <a:pos x="connsiteX1" y="connsiteY1"/>
                  </a:cxn>
                  <a:cxn ang="0">
                    <a:pos x="connsiteX2" y="connsiteY2"/>
                  </a:cxn>
                </a:cxnLst>
                <a:rect l="l" t="t" r="r" b="b"/>
                <a:pathLst>
                  <a:path w="3423920" h="5364480">
                    <a:moveTo>
                      <a:pt x="0" y="5364480"/>
                    </a:moveTo>
                    <a:lnTo>
                      <a:pt x="599440" y="3921760"/>
                    </a:lnTo>
                    <a:lnTo>
                      <a:pt x="342392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936240" y="10160"/>
                <a:ext cx="243840" cy="5455920"/>
              </a:xfrm>
              <a:custGeom>
                <a:avLst/>
                <a:gdLst>
                  <a:gd name="connsiteX0" fmla="*/ 121920 w 243840"/>
                  <a:gd name="connsiteY0" fmla="*/ 5455920 h 5455920"/>
                  <a:gd name="connsiteX1" fmla="*/ 243840 w 243840"/>
                  <a:gd name="connsiteY1" fmla="*/ 3911600 h 5455920"/>
                  <a:gd name="connsiteX2" fmla="*/ 0 w 243840"/>
                  <a:gd name="connsiteY2" fmla="*/ 0 h 5455920"/>
                </a:gdLst>
                <a:ahLst/>
                <a:cxnLst>
                  <a:cxn ang="0">
                    <a:pos x="connsiteX0" y="connsiteY0"/>
                  </a:cxn>
                  <a:cxn ang="0">
                    <a:pos x="connsiteX1" y="connsiteY1"/>
                  </a:cxn>
                  <a:cxn ang="0">
                    <a:pos x="connsiteX2" y="connsiteY2"/>
                  </a:cxn>
                </a:cxnLst>
                <a:rect l="l" t="t" r="r" b="b"/>
                <a:pathLst>
                  <a:path w="243840" h="5455920">
                    <a:moveTo>
                      <a:pt x="121920" y="5455920"/>
                    </a:moveTo>
                    <a:lnTo>
                      <a:pt x="243840" y="391160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 name="Group 65"/>
          <p:cNvGrpSpPr/>
          <p:nvPr/>
        </p:nvGrpSpPr>
        <p:grpSpPr>
          <a:xfrm rot="21029718">
            <a:off x="3369176" y="-37663"/>
            <a:ext cx="3825087" cy="5474423"/>
            <a:chOff x="2453793" y="10160"/>
            <a:chExt cx="3825087" cy="5474423"/>
          </a:xfrm>
        </p:grpSpPr>
        <p:grpSp>
          <p:nvGrpSpPr>
            <p:cNvPr id="67" name="Group 66"/>
            <p:cNvGrpSpPr/>
            <p:nvPr/>
          </p:nvGrpSpPr>
          <p:grpSpPr>
            <a:xfrm rot="-4200000">
              <a:off x="2675483" y="4467414"/>
              <a:ext cx="759309" cy="1202690"/>
              <a:chOff x="2555776" y="4934753"/>
              <a:chExt cx="909228" cy="1440159"/>
            </a:xfrm>
          </p:grpSpPr>
          <p:sp>
            <p:nvSpPr>
              <p:cNvPr id="76" name="Rectangle 75"/>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77" name="Oval 76"/>
              <p:cNvSpPr/>
              <p:nvPr/>
            </p:nvSpPr>
            <p:spPr bwMode="auto">
              <a:xfrm rot="5581422">
                <a:off x="3355122" y="5566846"/>
                <a:ext cx="152556" cy="672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sp>
          <p:nvSpPr>
            <p:cNvPr id="68" name="Oval 67"/>
            <p:cNvSpPr/>
            <p:nvPr/>
          </p:nvSpPr>
          <p:spPr>
            <a:xfrm rot="1151403">
              <a:off x="2832361" y="5385098"/>
              <a:ext cx="215471" cy="9948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flipH="1">
              <a:off x="3271520" y="1606550"/>
              <a:ext cx="868682" cy="238633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72" idx="2"/>
            </p:cNvCxnSpPr>
            <p:nvPr/>
          </p:nvCxnSpPr>
          <p:spPr>
            <a:xfrm flipH="1">
              <a:off x="2940096" y="4013200"/>
              <a:ext cx="321264" cy="144345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2908167" y="5412051"/>
              <a:ext cx="63858" cy="44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73" name="Group 72"/>
            <p:cNvGrpSpPr/>
            <p:nvPr/>
          </p:nvGrpSpPr>
          <p:grpSpPr>
            <a:xfrm>
              <a:off x="2854960" y="10160"/>
              <a:ext cx="3423920" cy="5455920"/>
              <a:chOff x="2854960" y="10160"/>
              <a:chExt cx="3423920" cy="5455920"/>
            </a:xfrm>
          </p:grpSpPr>
          <p:sp>
            <p:nvSpPr>
              <p:cNvPr id="74" name="Freeform 73"/>
              <p:cNvSpPr/>
              <p:nvPr/>
            </p:nvSpPr>
            <p:spPr>
              <a:xfrm>
                <a:off x="2854960" y="10160"/>
                <a:ext cx="3423920" cy="5364480"/>
              </a:xfrm>
              <a:custGeom>
                <a:avLst/>
                <a:gdLst>
                  <a:gd name="connsiteX0" fmla="*/ 0 w 3423920"/>
                  <a:gd name="connsiteY0" fmla="*/ 5364480 h 5364480"/>
                  <a:gd name="connsiteX1" fmla="*/ 599440 w 3423920"/>
                  <a:gd name="connsiteY1" fmla="*/ 3921760 h 5364480"/>
                  <a:gd name="connsiteX2" fmla="*/ 3423920 w 3423920"/>
                  <a:gd name="connsiteY2" fmla="*/ 0 h 5364480"/>
                </a:gdLst>
                <a:ahLst/>
                <a:cxnLst>
                  <a:cxn ang="0">
                    <a:pos x="connsiteX0" y="connsiteY0"/>
                  </a:cxn>
                  <a:cxn ang="0">
                    <a:pos x="connsiteX1" y="connsiteY1"/>
                  </a:cxn>
                  <a:cxn ang="0">
                    <a:pos x="connsiteX2" y="connsiteY2"/>
                  </a:cxn>
                </a:cxnLst>
                <a:rect l="l" t="t" r="r" b="b"/>
                <a:pathLst>
                  <a:path w="3423920" h="5364480">
                    <a:moveTo>
                      <a:pt x="0" y="5364480"/>
                    </a:moveTo>
                    <a:lnTo>
                      <a:pt x="599440" y="3921760"/>
                    </a:lnTo>
                    <a:lnTo>
                      <a:pt x="342392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2936240" y="10160"/>
                <a:ext cx="243840" cy="5455920"/>
              </a:xfrm>
              <a:custGeom>
                <a:avLst/>
                <a:gdLst>
                  <a:gd name="connsiteX0" fmla="*/ 121920 w 243840"/>
                  <a:gd name="connsiteY0" fmla="*/ 5455920 h 5455920"/>
                  <a:gd name="connsiteX1" fmla="*/ 243840 w 243840"/>
                  <a:gd name="connsiteY1" fmla="*/ 3911600 h 5455920"/>
                  <a:gd name="connsiteX2" fmla="*/ 0 w 243840"/>
                  <a:gd name="connsiteY2" fmla="*/ 0 h 5455920"/>
                </a:gdLst>
                <a:ahLst/>
                <a:cxnLst>
                  <a:cxn ang="0">
                    <a:pos x="connsiteX0" y="connsiteY0"/>
                  </a:cxn>
                  <a:cxn ang="0">
                    <a:pos x="connsiteX1" y="connsiteY1"/>
                  </a:cxn>
                  <a:cxn ang="0">
                    <a:pos x="connsiteX2" y="connsiteY2"/>
                  </a:cxn>
                </a:cxnLst>
                <a:rect l="l" t="t" r="r" b="b"/>
                <a:pathLst>
                  <a:path w="243840" h="5455920">
                    <a:moveTo>
                      <a:pt x="121920" y="5455920"/>
                    </a:moveTo>
                    <a:lnTo>
                      <a:pt x="243840" y="391160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8" name="Freeform 77"/>
          <p:cNvSpPr/>
          <p:nvPr/>
        </p:nvSpPr>
        <p:spPr>
          <a:xfrm>
            <a:off x="3425688" y="-27872"/>
            <a:ext cx="1695689" cy="2638613"/>
          </a:xfrm>
          <a:custGeom>
            <a:avLst/>
            <a:gdLst>
              <a:gd name="connsiteX0" fmla="*/ 822960 w 1544320"/>
              <a:gd name="connsiteY0" fmla="*/ 2590800 h 2590800"/>
              <a:gd name="connsiteX1" fmla="*/ 0 w 1544320"/>
              <a:gd name="connsiteY1" fmla="*/ 1595120 h 2590800"/>
              <a:gd name="connsiteX2" fmla="*/ 101600 w 1544320"/>
              <a:gd name="connsiteY2" fmla="*/ 0 h 2590800"/>
              <a:gd name="connsiteX3" fmla="*/ 1442720 w 1544320"/>
              <a:gd name="connsiteY3" fmla="*/ 0 h 2590800"/>
              <a:gd name="connsiteX4" fmla="*/ 1544320 w 1544320"/>
              <a:gd name="connsiteY4" fmla="*/ 1554480 h 2590800"/>
              <a:gd name="connsiteX5" fmla="*/ 822960 w 1544320"/>
              <a:gd name="connsiteY5" fmla="*/ 2590800 h 2590800"/>
              <a:gd name="connsiteX0" fmla="*/ 923444 w 1544320"/>
              <a:gd name="connsiteY0" fmla="*/ 2781719 h 2781719"/>
              <a:gd name="connsiteX1" fmla="*/ 0 w 1544320"/>
              <a:gd name="connsiteY1" fmla="*/ 1595120 h 2781719"/>
              <a:gd name="connsiteX2" fmla="*/ 101600 w 1544320"/>
              <a:gd name="connsiteY2" fmla="*/ 0 h 2781719"/>
              <a:gd name="connsiteX3" fmla="*/ 1442720 w 1544320"/>
              <a:gd name="connsiteY3" fmla="*/ 0 h 2781719"/>
              <a:gd name="connsiteX4" fmla="*/ 1544320 w 1544320"/>
              <a:gd name="connsiteY4" fmla="*/ 1554480 h 2781719"/>
              <a:gd name="connsiteX5" fmla="*/ 923444 w 1544320"/>
              <a:gd name="connsiteY5" fmla="*/ 2781719 h 2781719"/>
              <a:gd name="connsiteX0" fmla="*/ 923444 w 1745287"/>
              <a:gd name="connsiteY0" fmla="*/ 2781719 h 2781719"/>
              <a:gd name="connsiteX1" fmla="*/ 0 w 1745287"/>
              <a:gd name="connsiteY1" fmla="*/ 1595120 h 2781719"/>
              <a:gd name="connsiteX2" fmla="*/ 101600 w 1745287"/>
              <a:gd name="connsiteY2" fmla="*/ 0 h 2781719"/>
              <a:gd name="connsiteX3" fmla="*/ 1442720 w 1745287"/>
              <a:gd name="connsiteY3" fmla="*/ 0 h 2781719"/>
              <a:gd name="connsiteX4" fmla="*/ 1745287 w 1745287"/>
              <a:gd name="connsiteY4" fmla="*/ 1584625 h 2781719"/>
              <a:gd name="connsiteX5" fmla="*/ 923444 w 1745287"/>
              <a:gd name="connsiteY5" fmla="*/ 2781719 h 2781719"/>
              <a:gd name="connsiteX0" fmla="*/ 923444 w 1745287"/>
              <a:gd name="connsiteY0" fmla="*/ 2781719 h 2781719"/>
              <a:gd name="connsiteX1" fmla="*/ 0 w 1745287"/>
              <a:gd name="connsiteY1" fmla="*/ 1595120 h 2781719"/>
              <a:gd name="connsiteX2" fmla="*/ 101600 w 1745287"/>
              <a:gd name="connsiteY2" fmla="*/ 0 h 2781719"/>
              <a:gd name="connsiteX3" fmla="*/ 1603493 w 1745287"/>
              <a:gd name="connsiteY3" fmla="*/ 20097 h 2781719"/>
              <a:gd name="connsiteX4" fmla="*/ 1745287 w 1745287"/>
              <a:gd name="connsiteY4" fmla="*/ 1584625 h 2781719"/>
              <a:gd name="connsiteX5" fmla="*/ 923444 w 1745287"/>
              <a:gd name="connsiteY5" fmla="*/ 2781719 h 2781719"/>
              <a:gd name="connsiteX0" fmla="*/ 1164605 w 1986448"/>
              <a:gd name="connsiteY0" fmla="*/ 2781719 h 2781719"/>
              <a:gd name="connsiteX1" fmla="*/ 0 w 1986448"/>
              <a:gd name="connsiteY1" fmla="*/ 1122848 h 2781719"/>
              <a:gd name="connsiteX2" fmla="*/ 342761 w 1986448"/>
              <a:gd name="connsiteY2" fmla="*/ 0 h 2781719"/>
              <a:gd name="connsiteX3" fmla="*/ 1844654 w 1986448"/>
              <a:gd name="connsiteY3" fmla="*/ 20097 h 2781719"/>
              <a:gd name="connsiteX4" fmla="*/ 1986448 w 1986448"/>
              <a:gd name="connsiteY4" fmla="*/ 1584625 h 2781719"/>
              <a:gd name="connsiteX5" fmla="*/ 1164605 w 1986448"/>
              <a:gd name="connsiteY5" fmla="*/ 2781719 h 2781719"/>
              <a:gd name="connsiteX0" fmla="*/ 822961 w 1644804"/>
              <a:gd name="connsiteY0" fmla="*/ 2781719 h 2781719"/>
              <a:gd name="connsiteX1" fmla="*/ 0 w 1644804"/>
              <a:gd name="connsiteY1" fmla="*/ 1112799 h 2781719"/>
              <a:gd name="connsiteX2" fmla="*/ 1117 w 1644804"/>
              <a:gd name="connsiteY2" fmla="*/ 0 h 2781719"/>
              <a:gd name="connsiteX3" fmla="*/ 1503010 w 1644804"/>
              <a:gd name="connsiteY3" fmla="*/ 20097 h 2781719"/>
              <a:gd name="connsiteX4" fmla="*/ 1644804 w 1644804"/>
              <a:gd name="connsiteY4" fmla="*/ 1584625 h 2781719"/>
              <a:gd name="connsiteX5" fmla="*/ 822961 w 1644804"/>
              <a:gd name="connsiteY5" fmla="*/ 2781719 h 2781719"/>
              <a:gd name="connsiteX0" fmla="*/ 902604 w 1724447"/>
              <a:gd name="connsiteY0" fmla="*/ 2781722 h 2781722"/>
              <a:gd name="connsiteX1" fmla="*/ 79643 w 1724447"/>
              <a:gd name="connsiteY1" fmla="*/ 1112802 h 2781722"/>
              <a:gd name="connsiteX2" fmla="*/ 80760 w 1724447"/>
              <a:gd name="connsiteY2" fmla="*/ 3 h 2781722"/>
              <a:gd name="connsiteX3" fmla="*/ 1211 w 1724447"/>
              <a:gd name="connsiteY3" fmla="*/ 328026 h 2781722"/>
              <a:gd name="connsiteX4" fmla="*/ 1582653 w 1724447"/>
              <a:gd name="connsiteY4" fmla="*/ 20100 h 2781722"/>
              <a:gd name="connsiteX5" fmla="*/ 1724447 w 1724447"/>
              <a:gd name="connsiteY5" fmla="*/ 1584628 h 2781722"/>
              <a:gd name="connsiteX6" fmla="*/ 902604 w 1724447"/>
              <a:gd name="connsiteY6" fmla="*/ 2781722 h 2781722"/>
              <a:gd name="connsiteX0" fmla="*/ 822961 w 1644804"/>
              <a:gd name="connsiteY0" fmla="*/ 2781740 h 2781740"/>
              <a:gd name="connsiteX1" fmla="*/ 0 w 1644804"/>
              <a:gd name="connsiteY1" fmla="*/ 1112820 h 2781740"/>
              <a:gd name="connsiteX2" fmla="*/ 1117 w 1644804"/>
              <a:gd name="connsiteY2" fmla="*/ 21 h 2781740"/>
              <a:gd name="connsiteX3" fmla="*/ 22051 w 1644804"/>
              <a:gd name="connsiteY3" fmla="*/ 46690 h 2781740"/>
              <a:gd name="connsiteX4" fmla="*/ 1503010 w 1644804"/>
              <a:gd name="connsiteY4" fmla="*/ 20118 h 2781740"/>
              <a:gd name="connsiteX5" fmla="*/ 1644804 w 1644804"/>
              <a:gd name="connsiteY5" fmla="*/ 1584646 h 2781740"/>
              <a:gd name="connsiteX6" fmla="*/ 822961 w 1644804"/>
              <a:gd name="connsiteY6" fmla="*/ 2781740 h 2781740"/>
              <a:gd name="connsiteX0" fmla="*/ 893300 w 1715143"/>
              <a:gd name="connsiteY0" fmla="*/ 2781740 h 2781740"/>
              <a:gd name="connsiteX1" fmla="*/ 0 w 1715143"/>
              <a:gd name="connsiteY1" fmla="*/ 319000 h 2781740"/>
              <a:gd name="connsiteX2" fmla="*/ 71456 w 1715143"/>
              <a:gd name="connsiteY2" fmla="*/ 21 h 2781740"/>
              <a:gd name="connsiteX3" fmla="*/ 92390 w 1715143"/>
              <a:gd name="connsiteY3" fmla="*/ 46690 h 2781740"/>
              <a:gd name="connsiteX4" fmla="*/ 1573349 w 1715143"/>
              <a:gd name="connsiteY4" fmla="*/ 20118 h 2781740"/>
              <a:gd name="connsiteX5" fmla="*/ 1715143 w 1715143"/>
              <a:gd name="connsiteY5" fmla="*/ 1584646 h 2781740"/>
              <a:gd name="connsiteX6" fmla="*/ 893300 w 1715143"/>
              <a:gd name="connsiteY6" fmla="*/ 2781740 h 2781740"/>
              <a:gd name="connsiteX0" fmla="*/ 821845 w 1643688"/>
              <a:gd name="connsiteY0" fmla="*/ 2781740 h 2781740"/>
              <a:gd name="connsiteX1" fmla="*/ 400817 w 1643688"/>
              <a:gd name="connsiteY1" fmla="*/ 2127703 h 2781740"/>
              <a:gd name="connsiteX2" fmla="*/ 1 w 1643688"/>
              <a:gd name="connsiteY2" fmla="*/ 21 h 2781740"/>
              <a:gd name="connsiteX3" fmla="*/ 20935 w 1643688"/>
              <a:gd name="connsiteY3" fmla="*/ 46690 h 2781740"/>
              <a:gd name="connsiteX4" fmla="*/ 1501894 w 1643688"/>
              <a:gd name="connsiteY4" fmla="*/ 20118 h 2781740"/>
              <a:gd name="connsiteX5" fmla="*/ 1643688 w 1643688"/>
              <a:gd name="connsiteY5" fmla="*/ 1584646 h 2781740"/>
              <a:gd name="connsiteX6" fmla="*/ 821845 w 1643688"/>
              <a:gd name="connsiteY6" fmla="*/ 2781740 h 2781740"/>
              <a:gd name="connsiteX0" fmla="*/ 821845 w 1643688"/>
              <a:gd name="connsiteY0" fmla="*/ 2781740 h 2781740"/>
              <a:gd name="connsiteX1" fmla="*/ 400817 w 1643688"/>
              <a:gd name="connsiteY1" fmla="*/ 2127703 h 2781740"/>
              <a:gd name="connsiteX2" fmla="*/ 1 w 1643688"/>
              <a:gd name="connsiteY2" fmla="*/ 21 h 2781740"/>
              <a:gd name="connsiteX3" fmla="*/ 20935 w 1643688"/>
              <a:gd name="connsiteY3" fmla="*/ 46690 h 2781740"/>
              <a:gd name="connsiteX4" fmla="*/ 1501894 w 1643688"/>
              <a:gd name="connsiteY4" fmla="*/ 20118 h 2781740"/>
              <a:gd name="connsiteX5" fmla="*/ 1643688 w 1643688"/>
              <a:gd name="connsiteY5" fmla="*/ 1584646 h 2781740"/>
              <a:gd name="connsiteX6" fmla="*/ 821845 w 1643688"/>
              <a:gd name="connsiteY6" fmla="*/ 2781740 h 2781740"/>
              <a:gd name="connsiteX0" fmla="*/ 821845 w 1643688"/>
              <a:gd name="connsiteY0" fmla="*/ 2781737 h 2781737"/>
              <a:gd name="connsiteX1" fmla="*/ 400817 w 1643688"/>
              <a:gd name="connsiteY1" fmla="*/ 2127700 h 2781737"/>
              <a:gd name="connsiteX2" fmla="*/ 1 w 1643688"/>
              <a:gd name="connsiteY2" fmla="*/ 18 h 2781737"/>
              <a:gd name="connsiteX3" fmla="*/ 10887 w 1643688"/>
              <a:gd name="connsiteY3" fmla="*/ 56735 h 2781737"/>
              <a:gd name="connsiteX4" fmla="*/ 1501894 w 1643688"/>
              <a:gd name="connsiteY4" fmla="*/ 20115 h 2781737"/>
              <a:gd name="connsiteX5" fmla="*/ 1643688 w 1643688"/>
              <a:gd name="connsiteY5" fmla="*/ 1584643 h 2781737"/>
              <a:gd name="connsiteX6" fmla="*/ 821845 w 1643688"/>
              <a:gd name="connsiteY6" fmla="*/ 2781737 h 2781737"/>
              <a:gd name="connsiteX0" fmla="*/ 821845 w 1643688"/>
              <a:gd name="connsiteY0" fmla="*/ 2781737 h 2781737"/>
              <a:gd name="connsiteX1" fmla="*/ 350576 w 1643688"/>
              <a:gd name="connsiteY1" fmla="*/ 2107603 h 2781737"/>
              <a:gd name="connsiteX2" fmla="*/ 1 w 1643688"/>
              <a:gd name="connsiteY2" fmla="*/ 18 h 2781737"/>
              <a:gd name="connsiteX3" fmla="*/ 10887 w 1643688"/>
              <a:gd name="connsiteY3" fmla="*/ 56735 h 2781737"/>
              <a:gd name="connsiteX4" fmla="*/ 1501894 w 1643688"/>
              <a:gd name="connsiteY4" fmla="*/ 20115 h 2781737"/>
              <a:gd name="connsiteX5" fmla="*/ 1643688 w 1643688"/>
              <a:gd name="connsiteY5" fmla="*/ 1584643 h 2781737"/>
              <a:gd name="connsiteX6" fmla="*/ 821845 w 1643688"/>
              <a:gd name="connsiteY6" fmla="*/ 2781737 h 2781737"/>
              <a:gd name="connsiteX0" fmla="*/ 711313 w 1643688"/>
              <a:gd name="connsiteY0" fmla="*/ 2651108 h 2651108"/>
              <a:gd name="connsiteX1" fmla="*/ 350576 w 1643688"/>
              <a:gd name="connsiteY1" fmla="*/ 2107603 h 2651108"/>
              <a:gd name="connsiteX2" fmla="*/ 1 w 1643688"/>
              <a:gd name="connsiteY2" fmla="*/ 18 h 2651108"/>
              <a:gd name="connsiteX3" fmla="*/ 10887 w 1643688"/>
              <a:gd name="connsiteY3" fmla="*/ 56735 h 2651108"/>
              <a:gd name="connsiteX4" fmla="*/ 1501894 w 1643688"/>
              <a:gd name="connsiteY4" fmla="*/ 20115 h 2651108"/>
              <a:gd name="connsiteX5" fmla="*/ 1643688 w 1643688"/>
              <a:gd name="connsiteY5" fmla="*/ 1584643 h 2651108"/>
              <a:gd name="connsiteX6" fmla="*/ 711313 w 1643688"/>
              <a:gd name="connsiteY6" fmla="*/ 2651108 h 2651108"/>
              <a:gd name="connsiteX0" fmla="*/ 711313 w 1643688"/>
              <a:gd name="connsiteY0" fmla="*/ 2651092 h 2651092"/>
              <a:gd name="connsiteX1" fmla="*/ 350576 w 1643688"/>
              <a:gd name="connsiteY1" fmla="*/ 2107587 h 2651092"/>
              <a:gd name="connsiteX2" fmla="*/ 1 w 1643688"/>
              <a:gd name="connsiteY2" fmla="*/ 2 h 2651092"/>
              <a:gd name="connsiteX3" fmla="*/ 252048 w 1643688"/>
              <a:gd name="connsiteY3" fmla="*/ 629475 h 2651092"/>
              <a:gd name="connsiteX4" fmla="*/ 1501894 w 1643688"/>
              <a:gd name="connsiteY4" fmla="*/ 20099 h 2651092"/>
              <a:gd name="connsiteX5" fmla="*/ 1643688 w 1643688"/>
              <a:gd name="connsiteY5" fmla="*/ 1584627 h 2651092"/>
              <a:gd name="connsiteX6" fmla="*/ 711313 w 1643688"/>
              <a:gd name="connsiteY6" fmla="*/ 2651092 h 2651092"/>
              <a:gd name="connsiteX0" fmla="*/ 711313 w 1643688"/>
              <a:gd name="connsiteY0" fmla="*/ 2651095 h 2651095"/>
              <a:gd name="connsiteX1" fmla="*/ 350576 w 1643688"/>
              <a:gd name="connsiteY1" fmla="*/ 2107590 h 2651095"/>
              <a:gd name="connsiteX2" fmla="*/ 1 w 1643688"/>
              <a:gd name="connsiteY2" fmla="*/ 5 h 2651095"/>
              <a:gd name="connsiteX3" fmla="*/ 714273 w 1643688"/>
              <a:gd name="connsiteY3" fmla="*/ 187350 h 2651095"/>
              <a:gd name="connsiteX4" fmla="*/ 1501894 w 1643688"/>
              <a:gd name="connsiteY4" fmla="*/ 20102 h 2651095"/>
              <a:gd name="connsiteX5" fmla="*/ 1643688 w 1643688"/>
              <a:gd name="connsiteY5" fmla="*/ 1584630 h 2651095"/>
              <a:gd name="connsiteX6" fmla="*/ 711313 w 1643688"/>
              <a:gd name="connsiteY6" fmla="*/ 2651095 h 2651095"/>
              <a:gd name="connsiteX0" fmla="*/ 781651 w 1714026"/>
              <a:gd name="connsiteY0" fmla="*/ 2630993 h 2630993"/>
              <a:gd name="connsiteX1" fmla="*/ 420914 w 1714026"/>
              <a:gd name="connsiteY1" fmla="*/ 2087488 h 2630993"/>
              <a:gd name="connsiteX2" fmla="*/ 0 w 1714026"/>
              <a:gd name="connsiteY2" fmla="*/ 261257 h 2630993"/>
              <a:gd name="connsiteX3" fmla="*/ 784611 w 1714026"/>
              <a:gd name="connsiteY3" fmla="*/ 167248 h 2630993"/>
              <a:gd name="connsiteX4" fmla="*/ 1572232 w 1714026"/>
              <a:gd name="connsiteY4" fmla="*/ 0 h 2630993"/>
              <a:gd name="connsiteX5" fmla="*/ 1714026 w 1714026"/>
              <a:gd name="connsiteY5" fmla="*/ 1564528 h 2630993"/>
              <a:gd name="connsiteX6" fmla="*/ 781651 w 1714026"/>
              <a:gd name="connsiteY6" fmla="*/ 2630993 h 2630993"/>
              <a:gd name="connsiteX0" fmla="*/ 781651 w 1714026"/>
              <a:gd name="connsiteY0" fmla="*/ 2630993 h 2630993"/>
              <a:gd name="connsiteX1" fmla="*/ 420914 w 1714026"/>
              <a:gd name="connsiteY1" fmla="*/ 2087488 h 2630993"/>
              <a:gd name="connsiteX2" fmla="*/ 0 w 1714026"/>
              <a:gd name="connsiteY2" fmla="*/ 261257 h 2630993"/>
              <a:gd name="connsiteX3" fmla="*/ 101323 w 1714026"/>
              <a:gd name="connsiteY3" fmla="*/ 26571 h 2630993"/>
              <a:gd name="connsiteX4" fmla="*/ 1572232 w 1714026"/>
              <a:gd name="connsiteY4" fmla="*/ 0 h 2630993"/>
              <a:gd name="connsiteX5" fmla="*/ 1714026 w 1714026"/>
              <a:gd name="connsiteY5" fmla="*/ 1564528 h 2630993"/>
              <a:gd name="connsiteX6" fmla="*/ 781651 w 1714026"/>
              <a:gd name="connsiteY6" fmla="*/ 2630993 h 2630993"/>
              <a:gd name="connsiteX0" fmla="*/ 781651 w 1714026"/>
              <a:gd name="connsiteY0" fmla="*/ 2630993 h 2630993"/>
              <a:gd name="connsiteX1" fmla="*/ 420914 w 1714026"/>
              <a:gd name="connsiteY1" fmla="*/ 2087488 h 2630993"/>
              <a:gd name="connsiteX2" fmla="*/ 0 w 1714026"/>
              <a:gd name="connsiteY2" fmla="*/ 261257 h 2630993"/>
              <a:gd name="connsiteX3" fmla="*/ 71178 w 1714026"/>
              <a:gd name="connsiteY3" fmla="*/ 16522 h 2630993"/>
              <a:gd name="connsiteX4" fmla="*/ 1572232 w 1714026"/>
              <a:gd name="connsiteY4" fmla="*/ 0 h 2630993"/>
              <a:gd name="connsiteX5" fmla="*/ 1714026 w 1714026"/>
              <a:gd name="connsiteY5" fmla="*/ 1564528 h 2630993"/>
              <a:gd name="connsiteX6" fmla="*/ 781651 w 1714026"/>
              <a:gd name="connsiteY6" fmla="*/ 2630993 h 2630993"/>
              <a:gd name="connsiteX0" fmla="*/ 781651 w 1714026"/>
              <a:gd name="connsiteY0" fmla="*/ 2630993 h 2630993"/>
              <a:gd name="connsiteX1" fmla="*/ 420914 w 1714026"/>
              <a:gd name="connsiteY1" fmla="*/ 2087488 h 2630993"/>
              <a:gd name="connsiteX2" fmla="*/ 0 w 1714026"/>
              <a:gd name="connsiteY2" fmla="*/ 261257 h 2630993"/>
              <a:gd name="connsiteX3" fmla="*/ 71178 w 1714026"/>
              <a:gd name="connsiteY3" fmla="*/ 16522 h 2630993"/>
              <a:gd name="connsiteX4" fmla="*/ 1572232 w 1714026"/>
              <a:gd name="connsiteY4" fmla="*/ 0 h 2630993"/>
              <a:gd name="connsiteX5" fmla="*/ 1714026 w 1714026"/>
              <a:gd name="connsiteY5" fmla="*/ 1564528 h 2630993"/>
              <a:gd name="connsiteX6" fmla="*/ 1115282 w 1714026"/>
              <a:gd name="connsiteY6" fmla="*/ 2258601 h 2630993"/>
              <a:gd name="connsiteX7" fmla="*/ 781651 w 1714026"/>
              <a:gd name="connsiteY7" fmla="*/ 2630993 h 2630993"/>
              <a:gd name="connsiteX0" fmla="*/ 781651 w 1714026"/>
              <a:gd name="connsiteY0" fmla="*/ 2630993 h 2630993"/>
              <a:gd name="connsiteX1" fmla="*/ 420914 w 1714026"/>
              <a:gd name="connsiteY1" fmla="*/ 2087488 h 2630993"/>
              <a:gd name="connsiteX2" fmla="*/ 0 w 1714026"/>
              <a:gd name="connsiteY2" fmla="*/ 261257 h 2630993"/>
              <a:gd name="connsiteX3" fmla="*/ 71178 w 1714026"/>
              <a:gd name="connsiteY3" fmla="*/ 16522 h 2630993"/>
              <a:gd name="connsiteX4" fmla="*/ 1572232 w 1714026"/>
              <a:gd name="connsiteY4" fmla="*/ 0 h 2630993"/>
              <a:gd name="connsiteX5" fmla="*/ 1714026 w 1714026"/>
              <a:gd name="connsiteY5" fmla="*/ 1564528 h 2630993"/>
              <a:gd name="connsiteX6" fmla="*/ 1165524 w 1714026"/>
              <a:gd name="connsiteY6" fmla="*/ 2379182 h 2630993"/>
              <a:gd name="connsiteX7" fmla="*/ 781651 w 1714026"/>
              <a:gd name="connsiteY7" fmla="*/ 2630993 h 2630993"/>
              <a:gd name="connsiteX0" fmla="*/ 865902 w 1798277"/>
              <a:gd name="connsiteY0" fmla="*/ 2630993 h 2630993"/>
              <a:gd name="connsiteX1" fmla="*/ 505165 w 1798277"/>
              <a:gd name="connsiteY1" fmla="*/ 2087488 h 2630993"/>
              <a:gd name="connsiteX2" fmla="*/ 0 w 1798277"/>
              <a:gd name="connsiteY2" fmla="*/ 261257 h 2630993"/>
              <a:gd name="connsiteX3" fmla="*/ 155429 w 1798277"/>
              <a:gd name="connsiteY3" fmla="*/ 16522 h 2630993"/>
              <a:gd name="connsiteX4" fmla="*/ 1656483 w 1798277"/>
              <a:gd name="connsiteY4" fmla="*/ 0 h 2630993"/>
              <a:gd name="connsiteX5" fmla="*/ 1798277 w 1798277"/>
              <a:gd name="connsiteY5" fmla="*/ 1564528 h 2630993"/>
              <a:gd name="connsiteX6" fmla="*/ 1249775 w 1798277"/>
              <a:gd name="connsiteY6" fmla="*/ 2379182 h 2630993"/>
              <a:gd name="connsiteX7" fmla="*/ 865902 w 1798277"/>
              <a:gd name="connsiteY7" fmla="*/ 2630993 h 2630993"/>
              <a:gd name="connsiteX0" fmla="*/ 865902 w 1798277"/>
              <a:gd name="connsiteY0" fmla="*/ 2630993 h 2630993"/>
              <a:gd name="connsiteX1" fmla="*/ 505165 w 1798277"/>
              <a:gd name="connsiteY1" fmla="*/ 2087488 h 2630993"/>
              <a:gd name="connsiteX2" fmla="*/ 0 w 1798277"/>
              <a:gd name="connsiteY2" fmla="*/ 261257 h 2630993"/>
              <a:gd name="connsiteX3" fmla="*/ 113303 w 1798277"/>
              <a:gd name="connsiteY3" fmla="*/ 16522 h 2630993"/>
              <a:gd name="connsiteX4" fmla="*/ 1656483 w 1798277"/>
              <a:gd name="connsiteY4" fmla="*/ 0 h 2630993"/>
              <a:gd name="connsiteX5" fmla="*/ 1798277 w 1798277"/>
              <a:gd name="connsiteY5" fmla="*/ 1564528 h 2630993"/>
              <a:gd name="connsiteX6" fmla="*/ 1249775 w 1798277"/>
              <a:gd name="connsiteY6" fmla="*/ 2379182 h 2630993"/>
              <a:gd name="connsiteX7" fmla="*/ 865902 w 1798277"/>
              <a:gd name="connsiteY7" fmla="*/ 2630993 h 2630993"/>
              <a:gd name="connsiteX0" fmla="*/ 865902 w 1798277"/>
              <a:gd name="connsiteY0" fmla="*/ 2630993 h 2630993"/>
              <a:gd name="connsiteX1" fmla="*/ 463040 w 1798277"/>
              <a:gd name="connsiteY1" fmla="*/ 2137729 h 2630993"/>
              <a:gd name="connsiteX2" fmla="*/ 0 w 1798277"/>
              <a:gd name="connsiteY2" fmla="*/ 261257 h 2630993"/>
              <a:gd name="connsiteX3" fmla="*/ 113303 w 1798277"/>
              <a:gd name="connsiteY3" fmla="*/ 16522 h 2630993"/>
              <a:gd name="connsiteX4" fmla="*/ 1656483 w 1798277"/>
              <a:gd name="connsiteY4" fmla="*/ 0 h 2630993"/>
              <a:gd name="connsiteX5" fmla="*/ 1798277 w 1798277"/>
              <a:gd name="connsiteY5" fmla="*/ 1564528 h 2630993"/>
              <a:gd name="connsiteX6" fmla="*/ 1249775 w 1798277"/>
              <a:gd name="connsiteY6" fmla="*/ 2379182 h 2630993"/>
              <a:gd name="connsiteX7" fmla="*/ 865902 w 1798277"/>
              <a:gd name="connsiteY7" fmla="*/ 2630993 h 2630993"/>
              <a:gd name="connsiteX0" fmla="*/ 823778 w 1756153"/>
              <a:gd name="connsiteY0" fmla="*/ 2630993 h 2630993"/>
              <a:gd name="connsiteX1" fmla="*/ 420916 w 1756153"/>
              <a:gd name="connsiteY1" fmla="*/ 2137729 h 2630993"/>
              <a:gd name="connsiteX2" fmla="*/ 1 w 1756153"/>
              <a:gd name="connsiteY2" fmla="*/ 251209 h 2630993"/>
              <a:gd name="connsiteX3" fmla="*/ 71179 w 1756153"/>
              <a:gd name="connsiteY3" fmla="*/ 16522 h 2630993"/>
              <a:gd name="connsiteX4" fmla="*/ 1614359 w 1756153"/>
              <a:gd name="connsiteY4" fmla="*/ 0 h 2630993"/>
              <a:gd name="connsiteX5" fmla="*/ 1756153 w 1756153"/>
              <a:gd name="connsiteY5" fmla="*/ 1564528 h 2630993"/>
              <a:gd name="connsiteX6" fmla="*/ 1207651 w 1756153"/>
              <a:gd name="connsiteY6" fmla="*/ 2379182 h 2630993"/>
              <a:gd name="connsiteX7" fmla="*/ 823778 w 1756153"/>
              <a:gd name="connsiteY7" fmla="*/ 2630993 h 2630993"/>
              <a:gd name="connsiteX0" fmla="*/ 823777 w 1756152"/>
              <a:gd name="connsiteY0" fmla="*/ 2630993 h 2630993"/>
              <a:gd name="connsiteX1" fmla="*/ 420915 w 1756152"/>
              <a:gd name="connsiteY1" fmla="*/ 2137729 h 2630993"/>
              <a:gd name="connsiteX2" fmla="*/ 0 w 1756152"/>
              <a:gd name="connsiteY2" fmla="*/ 251209 h 2630993"/>
              <a:gd name="connsiteX3" fmla="*/ 71178 w 1756152"/>
              <a:gd name="connsiteY3" fmla="*/ 16522 h 2630993"/>
              <a:gd name="connsiteX4" fmla="*/ 1614358 w 1756152"/>
              <a:gd name="connsiteY4" fmla="*/ 0 h 2630993"/>
              <a:gd name="connsiteX5" fmla="*/ 1756152 w 1756152"/>
              <a:gd name="connsiteY5" fmla="*/ 1564528 h 2630993"/>
              <a:gd name="connsiteX6" fmla="*/ 1207650 w 1756152"/>
              <a:gd name="connsiteY6" fmla="*/ 2379182 h 2630993"/>
              <a:gd name="connsiteX7" fmla="*/ 823777 w 1756152"/>
              <a:gd name="connsiteY7" fmla="*/ 2630993 h 2630993"/>
              <a:gd name="connsiteX0" fmla="*/ 844840 w 1777215"/>
              <a:gd name="connsiteY0" fmla="*/ 2630993 h 2630993"/>
              <a:gd name="connsiteX1" fmla="*/ 441978 w 1777215"/>
              <a:gd name="connsiteY1" fmla="*/ 2137729 h 2630993"/>
              <a:gd name="connsiteX2" fmla="*/ 0 w 1777215"/>
              <a:gd name="connsiteY2" fmla="*/ 311499 h 2630993"/>
              <a:gd name="connsiteX3" fmla="*/ 92241 w 1777215"/>
              <a:gd name="connsiteY3" fmla="*/ 16522 h 2630993"/>
              <a:gd name="connsiteX4" fmla="*/ 1635421 w 1777215"/>
              <a:gd name="connsiteY4" fmla="*/ 0 h 2630993"/>
              <a:gd name="connsiteX5" fmla="*/ 1777215 w 1777215"/>
              <a:gd name="connsiteY5" fmla="*/ 1564528 h 2630993"/>
              <a:gd name="connsiteX6" fmla="*/ 1228713 w 1777215"/>
              <a:gd name="connsiteY6" fmla="*/ 2379182 h 2630993"/>
              <a:gd name="connsiteX7" fmla="*/ 844840 w 1777215"/>
              <a:gd name="connsiteY7" fmla="*/ 2630993 h 2630993"/>
              <a:gd name="connsiteX0" fmla="*/ 820881 w 1777215"/>
              <a:gd name="connsiteY0" fmla="*/ 2638613 h 2638613"/>
              <a:gd name="connsiteX1" fmla="*/ 441978 w 1777215"/>
              <a:gd name="connsiteY1" fmla="*/ 2137729 h 2638613"/>
              <a:gd name="connsiteX2" fmla="*/ 0 w 1777215"/>
              <a:gd name="connsiteY2" fmla="*/ 311499 h 2638613"/>
              <a:gd name="connsiteX3" fmla="*/ 92241 w 1777215"/>
              <a:gd name="connsiteY3" fmla="*/ 16522 h 2638613"/>
              <a:gd name="connsiteX4" fmla="*/ 1635421 w 1777215"/>
              <a:gd name="connsiteY4" fmla="*/ 0 h 2638613"/>
              <a:gd name="connsiteX5" fmla="*/ 1777215 w 1777215"/>
              <a:gd name="connsiteY5" fmla="*/ 1564528 h 2638613"/>
              <a:gd name="connsiteX6" fmla="*/ 1228713 w 1777215"/>
              <a:gd name="connsiteY6" fmla="*/ 2379182 h 2638613"/>
              <a:gd name="connsiteX7" fmla="*/ 820881 w 1777215"/>
              <a:gd name="connsiteY7" fmla="*/ 2638613 h 2638613"/>
              <a:gd name="connsiteX0" fmla="*/ 812895 w 1777215"/>
              <a:gd name="connsiteY0" fmla="*/ 2638613 h 2638613"/>
              <a:gd name="connsiteX1" fmla="*/ 441978 w 1777215"/>
              <a:gd name="connsiteY1" fmla="*/ 2137729 h 2638613"/>
              <a:gd name="connsiteX2" fmla="*/ 0 w 1777215"/>
              <a:gd name="connsiteY2" fmla="*/ 311499 h 2638613"/>
              <a:gd name="connsiteX3" fmla="*/ 92241 w 1777215"/>
              <a:gd name="connsiteY3" fmla="*/ 16522 h 2638613"/>
              <a:gd name="connsiteX4" fmla="*/ 1635421 w 1777215"/>
              <a:gd name="connsiteY4" fmla="*/ 0 h 2638613"/>
              <a:gd name="connsiteX5" fmla="*/ 1777215 w 1777215"/>
              <a:gd name="connsiteY5" fmla="*/ 1564528 h 2638613"/>
              <a:gd name="connsiteX6" fmla="*/ 1228713 w 1777215"/>
              <a:gd name="connsiteY6" fmla="*/ 2379182 h 2638613"/>
              <a:gd name="connsiteX7" fmla="*/ 812895 w 1777215"/>
              <a:gd name="connsiteY7" fmla="*/ 2638613 h 2638613"/>
              <a:gd name="connsiteX0" fmla="*/ 812895 w 1777215"/>
              <a:gd name="connsiteY0" fmla="*/ 2638613 h 2638613"/>
              <a:gd name="connsiteX1" fmla="*/ 441978 w 1777215"/>
              <a:gd name="connsiteY1" fmla="*/ 2137729 h 2638613"/>
              <a:gd name="connsiteX2" fmla="*/ 0 w 1777215"/>
              <a:gd name="connsiteY2" fmla="*/ 311499 h 2638613"/>
              <a:gd name="connsiteX3" fmla="*/ 92241 w 1777215"/>
              <a:gd name="connsiteY3" fmla="*/ 16522 h 2638613"/>
              <a:gd name="connsiteX4" fmla="*/ 1635421 w 1777215"/>
              <a:gd name="connsiteY4" fmla="*/ 0 h 2638613"/>
              <a:gd name="connsiteX5" fmla="*/ 1777215 w 1777215"/>
              <a:gd name="connsiteY5" fmla="*/ 1564528 h 2638613"/>
              <a:gd name="connsiteX6" fmla="*/ 1220726 w 1777215"/>
              <a:gd name="connsiteY6" fmla="*/ 2379182 h 2638613"/>
              <a:gd name="connsiteX7" fmla="*/ 812895 w 1777215"/>
              <a:gd name="connsiteY7" fmla="*/ 2638613 h 263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215" h="2638613">
                <a:moveTo>
                  <a:pt x="812895" y="2638613"/>
                </a:moveTo>
                <a:lnTo>
                  <a:pt x="441978" y="2137729"/>
                </a:lnTo>
                <a:cubicBezTo>
                  <a:pt x="341866" y="1766796"/>
                  <a:pt x="10159" y="340788"/>
                  <a:pt x="0" y="311499"/>
                </a:cubicBezTo>
                <a:cubicBezTo>
                  <a:pt x="13677" y="310308"/>
                  <a:pt x="78564" y="17713"/>
                  <a:pt x="92241" y="16522"/>
                </a:cubicBezTo>
                <a:lnTo>
                  <a:pt x="1635421" y="0"/>
                </a:lnTo>
                <a:lnTo>
                  <a:pt x="1777215" y="1564528"/>
                </a:lnTo>
                <a:lnTo>
                  <a:pt x="1220726" y="2379182"/>
                </a:lnTo>
                <a:lnTo>
                  <a:pt x="812895" y="2638613"/>
                </a:lnTo>
                <a:close/>
              </a:path>
            </a:pathLst>
          </a:custGeom>
          <a:solidFill>
            <a:srgbClr val="D9670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79" name="Group 78"/>
          <p:cNvGrpSpPr/>
          <p:nvPr/>
        </p:nvGrpSpPr>
        <p:grpSpPr>
          <a:xfrm rot="18811452">
            <a:off x="4234455" y="-760847"/>
            <a:ext cx="3825087" cy="5474423"/>
            <a:chOff x="2453793" y="10160"/>
            <a:chExt cx="3825087" cy="5474423"/>
          </a:xfrm>
        </p:grpSpPr>
        <p:grpSp>
          <p:nvGrpSpPr>
            <p:cNvPr id="80" name="Group 79"/>
            <p:cNvGrpSpPr/>
            <p:nvPr/>
          </p:nvGrpSpPr>
          <p:grpSpPr>
            <a:xfrm rot="-4200000">
              <a:off x="2675483" y="4467414"/>
              <a:ext cx="759309" cy="1202690"/>
              <a:chOff x="2555776" y="4934753"/>
              <a:chExt cx="909228" cy="1440159"/>
            </a:xfrm>
          </p:grpSpPr>
          <p:sp>
            <p:nvSpPr>
              <p:cNvPr id="88" name="Rectangle 87"/>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89" name="Oval 88"/>
              <p:cNvSpPr/>
              <p:nvPr/>
            </p:nvSpPr>
            <p:spPr bwMode="auto">
              <a:xfrm rot="5581422">
                <a:off x="3355122" y="5566846"/>
                <a:ext cx="152556" cy="672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sp>
          <p:nvSpPr>
            <p:cNvPr id="81" name="Oval 80"/>
            <p:cNvSpPr/>
            <p:nvPr/>
          </p:nvSpPr>
          <p:spPr>
            <a:xfrm rot="1151403">
              <a:off x="2832361" y="5385098"/>
              <a:ext cx="215471" cy="9948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p:cNvCxnSpPr/>
            <p:nvPr/>
          </p:nvCxnSpPr>
          <p:spPr>
            <a:xfrm flipH="1">
              <a:off x="3271520" y="1606550"/>
              <a:ext cx="868682" cy="238633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84" idx="2"/>
            </p:cNvCxnSpPr>
            <p:nvPr/>
          </p:nvCxnSpPr>
          <p:spPr>
            <a:xfrm flipH="1">
              <a:off x="2940096" y="4013200"/>
              <a:ext cx="321264" cy="144345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08167" y="5412051"/>
              <a:ext cx="63858" cy="44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85" name="Group 84"/>
            <p:cNvGrpSpPr/>
            <p:nvPr/>
          </p:nvGrpSpPr>
          <p:grpSpPr>
            <a:xfrm>
              <a:off x="2854960" y="10160"/>
              <a:ext cx="3423920" cy="5455920"/>
              <a:chOff x="2854960" y="10160"/>
              <a:chExt cx="3423920" cy="5455920"/>
            </a:xfrm>
          </p:grpSpPr>
          <p:sp>
            <p:nvSpPr>
              <p:cNvPr id="86" name="Freeform 85"/>
              <p:cNvSpPr/>
              <p:nvPr/>
            </p:nvSpPr>
            <p:spPr>
              <a:xfrm>
                <a:off x="2854960" y="10160"/>
                <a:ext cx="3423920" cy="5364480"/>
              </a:xfrm>
              <a:custGeom>
                <a:avLst/>
                <a:gdLst>
                  <a:gd name="connsiteX0" fmla="*/ 0 w 3423920"/>
                  <a:gd name="connsiteY0" fmla="*/ 5364480 h 5364480"/>
                  <a:gd name="connsiteX1" fmla="*/ 599440 w 3423920"/>
                  <a:gd name="connsiteY1" fmla="*/ 3921760 h 5364480"/>
                  <a:gd name="connsiteX2" fmla="*/ 3423920 w 3423920"/>
                  <a:gd name="connsiteY2" fmla="*/ 0 h 5364480"/>
                </a:gdLst>
                <a:ahLst/>
                <a:cxnLst>
                  <a:cxn ang="0">
                    <a:pos x="connsiteX0" y="connsiteY0"/>
                  </a:cxn>
                  <a:cxn ang="0">
                    <a:pos x="connsiteX1" y="connsiteY1"/>
                  </a:cxn>
                  <a:cxn ang="0">
                    <a:pos x="connsiteX2" y="connsiteY2"/>
                  </a:cxn>
                </a:cxnLst>
                <a:rect l="l" t="t" r="r" b="b"/>
                <a:pathLst>
                  <a:path w="3423920" h="5364480">
                    <a:moveTo>
                      <a:pt x="0" y="5364480"/>
                    </a:moveTo>
                    <a:lnTo>
                      <a:pt x="599440" y="3921760"/>
                    </a:lnTo>
                    <a:lnTo>
                      <a:pt x="342392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2936240" y="10160"/>
                <a:ext cx="243840" cy="5455920"/>
              </a:xfrm>
              <a:custGeom>
                <a:avLst/>
                <a:gdLst>
                  <a:gd name="connsiteX0" fmla="*/ 121920 w 243840"/>
                  <a:gd name="connsiteY0" fmla="*/ 5455920 h 5455920"/>
                  <a:gd name="connsiteX1" fmla="*/ 243840 w 243840"/>
                  <a:gd name="connsiteY1" fmla="*/ 3911600 h 5455920"/>
                  <a:gd name="connsiteX2" fmla="*/ 0 w 243840"/>
                  <a:gd name="connsiteY2" fmla="*/ 0 h 5455920"/>
                </a:gdLst>
                <a:ahLst/>
                <a:cxnLst>
                  <a:cxn ang="0">
                    <a:pos x="connsiteX0" y="connsiteY0"/>
                  </a:cxn>
                  <a:cxn ang="0">
                    <a:pos x="connsiteX1" y="connsiteY1"/>
                  </a:cxn>
                  <a:cxn ang="0">
                    <a:pos x="connsiteX2" y="connsiteY2"/>
                  </a:cxn>
                </a:cxnLst>
                <a:rect l="l" t="t" r="r" b="b"/>
                <a:pathLst>
                  <a:path w="243840" h="5455920">
                    <a:moveTo>
                      <a:pt x="121920" y="5455920"/>
                    </a:moveTo>
                    <a:lnTo>
                      <a:pt x="243840" y="391160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Freeform 89"/>
          <p:cNvSpPr/>
          <p:nvPr/>
        </p:nvSpPr>
        <p:spPr>
          <a:xfrm>
            <a:off x="3429000" y="-7771"/>
            <a:ext cx="1695689" cy="2333462"/>
          </a:xfrm>
          <a:custGeom>
            <a:avLst/>
            <a:gdLst>
              <a:gd name="connsiteX0" fmla="*/ 822960 w 1544320"/>
              <a:gd name="connsiteY0" fmla="*/ 2590800 h 2590800"/>
              <a:gd name="connsiteX1" fmla="*/ 0 w 1544320"/>
              <a:gd name="connsiteY1" fmla="*/ 1595120 h 2590800"/>
              <a:gd name="connsiteX2" fmla="*/ 101600 w 1544320"/>
              <a:gd name="connsiteY2" fmla="*/ 0 h 2590800"/>
              <a:gd name="connsiteX3" fmla="*/ 1442720 w 1544320"/>
              <a:gd name="connsiteY3" fmla="*/ 0 h 2590800"/>
              <a:gd name="connsiteX4" fmla="*/ 1544320 w 1544320"/>
              <a:gd name="connsiteY4" fmla="*/ 1554480 h 2590800"/>
              <a:gd name="connsiteX5" fmla="*/ 822960 w 1544320"/>
              <a:gd name="connsiteY5" fmla="*/ 2590800 h 2590800"/>
              <a:gd name="connsiteX0" fmla="*/ 923444 w 1544320"/>
              <a:gd name="connsiteY0" fmla="*/ 2781719 h 2781719"/>
              <a:gd name="connsiteX1" fmla="*/ 0 w 1544320"/>
              <a:gd name="connsiteY1" fmla="*/ 1595120 h 2781719"/>
              <a:gd name="connsiteX2" fmla="*/ 101600 w 1544320"/>
              <a:gd name="connsiteY2" fmla="*/ 0 h 2781719"/>
              <a:gd name="connsiteX3" fmla="*/ 1442720 w 1544320"/>
              <a:gd name="connsiteY3" fmla="*/ 0 h 2781719"/>
              <a:gd name="connsiteX4" fmla="*/ 1544320 w 1544320"/>
              <a:gd name="connsiteY4" fmla="*/ 1554480 h 2781719"/>
              <a:gd name="connsiteX5" fmla="*/ 923444 w 1544320"/>
              <a:gd name="connsiteY5" fmla="*/ 2781719 h 2781719"/>
              <a:gd name="connsiteX0" fmla="*/ 923444 w 1745287"/>
              <a:gd name="connsiteY0" fmla="*/ 2781719 h 2781719"/>
              <a:gd name="connsiteX1" fmla="*/ 0 w 1745287"/>
              <a:gd name="connsiteY1" fmla="*/ 1595120 h 2781719"/>
              <a:gd name="connsiteX2" fmla="*/ 101600 w 1745287"/>
              <a:gd name="connsiteY2" fmla="*/ 0 h 2781719"/>
              <a:gd name="connsiteX3" fmla="*/ 1442720 w 1745287"/>
              <a:gd name="connsiteY3" fmla="*/ 0 h 2781719"/>
              <a:gd name="connsiteX4" fmla="*/ 1745287 w 1745287"/>
              <a:gd name="connsiteY4" fmla="*/ 1584625 h 2781719"/>
              <a:gd name="connsiteX5" fmla="*/ 923444 w 1745287"/>
              <a:gd name="connsiteY5" fmla="*/ 2781719 h 2781719"/>
              <a:gd name="connsiteX0" fmla="*/ 923444 w 1745287"/>
              <a:gd name="connsiteY0" fmla="*/ 2781719 h 2781719"/>
              <a:gd name="connsiteX1" fmla="*/ 0 w 1745287"/>
              <a:gd name="connsiteY1" fmla="*/ 1595120 h 2781719"/>
              <a:gd name="connsiteX2" fmla="*/ 101600 w 1745287"/>
              <a:gd name="connsiteY2" fmla="*/ 0 h 2781719"/>
              <a:gd name="connsiteX3" fmla="*/ 1603493 w 1745287"/>
              <a:gd name="connsiteY3" fmla="*/ 20097 h 2781719"/>
              <a:gd name="connsiteX4" fmla="*/ 1745287 w 1745287"/>
              <a:gd name="connsiteY4" fmla="*/ 1584625 h 2781719"/>
              <a:gd name="connsiteX5" fmla="*/ 923444 w 1745287"/>
              <a:gd name="connsiteY5" fmla="*/ 2781719 h 2781719"/>
              <a:gd name="connsiteX0" fmla="*/ 1164605 w 1986448"/>
              <a:gd name="connsiteY0" fmla="*/ 2781719 h 2781719"/>
              <a:gd name="connsiteX1" fmla="*/ 0 w 1986448"/>
              <a:gd name="connsiteY1" fmla="*/ 1122848 h 2781719"/>
              <a:gd name="connsiteX2" fmla="*/ 342761 w 1986448"/>
              <a:gd name="connsiteY2" fmla="*/ 0 h 2781719"/>
              <a:gd name="connsiteX3" fmla="*/ 1844654 w 1986448"/>
              <a:gd name="connsiteY3" fmla="*/ 20097 h 2781719"/>
              <a:gd name="connsiteX4" fmla="*/ 1986448 w 1986448"/>
              <a:gd name="connsiteY4" fmla="*/ 1584625 h 2781719"/>
              <a:gd name="connsiteX5" fmla="*/ 1164605 w 1986448"/>
              <a:gd name="connsiteY5" fmla="*/ 2781719 h 2781719"/>
              <a:gd name="connsiteX0" fmla="*/ 822961 w 1644804"/>
              <a:gd name="connsiteY0" fmla="*/ 2781719 h 2781719"/>
              <a:gd name="connsiteX1" fmla="*/ 0 w 1644804"/>
              <a:gd name="connsiteY1" fmla="*/ 1112799 h 2781719"/>
              <a:gd name="connsiteX2" fmla="*/ 1117 w 1644804"/>
              <a:gd name="connsiteY2" fmla="*/ 0 h 2781719"/>
              <a:gd name="connsiteX3" fmla="*/ 1503010 w 1644804"/>
              <a:gd name="connsiteY3" fmla="*/ 20097 h 2781719"/>
              <a:gd name="connsiteX4" fmla="*/ 1644804 w 1644804"/>
              <a:gd name="connsiteY4" fmla="*/ 1584625 h 2781719"/>
              <a:gd name="connsiteX5" fmla="*/ 822961 w 1644804"/>
              <a:gd name="connsiteY5" fmla="*/ 2781719 h 2781719"/>
              <a:gd name="connsiteX0" fmla="*/ 902604 w 1724447"/>
              <a:gd name="connsiteY0" fmla="*/ 2781722 h 2781722"/>
              <a:gd name="connsiteX1" fmla="*/ 79643 w 1724447"/>
              <a:gd name="connsiteY1" fmla="*/ 1112802 h 2781722"/>
              <a:gd name="connsiteX2" fmla="*/ 80760 w 1724447"/>
              <a:gd name="connsiteY2" fmla="*/ 3 h 2781722"/>
              <a:gd name="connsiteX3" fmla="*/ 1211 w 1724447"/>
              <a:gd name="connsiteY3" fmla="*/ 328026 h 2781722"/>
              <a:gd name="connsiteX4" fmla="*/ 1582653 w 1724447"/>
              <a:gd name="connsiteY4" fmla="*/ 20100 h 2781722"/>
              <a:gd name="connsiteX5" fmla="*/ 1724447 w 1724447"/>
              <a:gd name="connsiteY5" fmla="*/ 1584628 h 2781722"/>
              <a:gd name="connsiteX6" fmla="*/ 902604 w 1724447"/>
              <a:gd name="connsiteY6" fmla="*/ 2781722 h 2781722"/>
              <a:gd name="connsiteX0" fmla="*/ 822961 w 1644804"/>
              <a:gd name="connsiteY0" fmla="*/ 2781740 h 2781740"/>
              <a:gd name="connsiteX1" fmla="*/ 0 w 1644804"/>
              <a:gd name="connsiteY1" fmla="*/ 1112820 h 2781740"/>
              <a:gd name="connsiteX2" fmla="*/ 1117 w 1644804"/>
              <a:gd name="connsiteY2" fmla="*/ 21 h 2781740"/>
              <a:gd name="connsiteX3" fmla="*/ 22051 w 1644804"/>
              <a:gd name="connsiteY3" fmla="*/ 46690 h 2781740"/>
              <a:gd name="connsiteX4" fmla="*/ 1503010 w 1644804"/>
              <a:gd name="connsiteY4" fmla="*/ 20118 h 2781740"/>
              <a:gd name="connsiteX5" fmla="*/ 1644804 w 1644804"/>
              <a:gd name="connsiteY5" fmla="*/ 1584646 h 2781740"/>
              <a:gd name="connsiteX6" fmla="*/ 822961 w 1644804"/>
              <a:gd name="connsiteY6" fmla="*/ 2781740 h 2781740"/>
              <a:gd name="connsiteX0" fmla="*/ 893300 w 1715143"/>
              <a:gd name="connsiteY0" fmla="*/ 2781740 h 2781740"/>
              <a:gd name="connsiteX1" fmla="*/ 0 w 1715143"/>
              <a:gd name="connsiteY1" fmla="*/ 319000 h 2781740"/>
              <a:gd name="connsiteX2" fmla="*/ 71456 w 1715143"/>
              <a:gd name="connsiteY2" fmla="*/ 21 h 2781740"/>
              <a:gd name="connsiteX3" fmla="*/ 92390 w 1715143"/>
              <a:gd name="connsiteY3" fmla="*/ 46690 h 2781740"/>
              <a:gd name="connsiteX4" fmla="*/ 1573349 w 1715143"/>
              <a:gd name="connsiteY4" fmla="*/ 20118 h 2781740"/>
              <a:gd name="connsiteX5" fmla="*/ 1715143 w 1715143"/>
              <a:gd name="connsiteY5" fmla="*/ 1584646 h 2781740"/>
              <a:gd name="connsiteX6" fmla="*/ 893300 w 1715143"/>
              <a:gd name="connsiteY6" fmla="*/ 2781740 h 2781740"/>
              <a:gd name="connsiteX0" fmla="*/ 821845 w 1643688"/>
              <a:gd name="connsiteY0" fmla="*/ 2781740 h 2781740"/>
              <a:gd name="connsiteX1" fmla="*/ 400817 w 1643688"/>
              <a:gd name="connsiteY1" fmla="*/ 2127703 h 2781740"/>
              <a:gd name="connsiteX2" fmla="*/ 1 w 1643688"/>
              <a:gd name="connsiteY2" fmla="*/ 21 h 2781740"/>
              <a:gd name="connsiteX3" fmla="*/ 20935 w 1643688"/>
              <a:gd name="connsiteY3" fmla="*/ 46690 h 2781740"/>
              <a:gd name="connsiteX4" fmla="*/ 1501894 w 1643688"/>
              <a:gd name="connsiteY4" fmla="*/ 20118 h 2781740"/>
              <a:gd name="connsiteX5" fmla="*/ 1643688 w 1643688"/>
              <a:gd name="connsiteY5" fmla="*/ 1584646 h 2781740"/>
              <a:gd name="connsiteX6" fmla="*/ 821845 w 1643688"/>
              <a:gd name="connsiteY6" fmla="*/ 2781740 h 2781740"/>
              <a:gd name="connsiteX0" fmla="*/ 821845 w 1643688"/>
              <a:gd name="connsiteY0" fmla="*/ 2781740 h 2781740"/>
              <a:gd name="connsiteX1" fmla="*/ 400817 w 1643688"/>
              <a:gd name="connsiteY1" fmla="*/ 2127703 h 2781740"/>
              <a:gd name="connsiteX2" fmla="*/ 1 w 1643688"/>
              <a:gd name="connsiteY2" fmla="*/ 21 h 2781740"/>
              <a:gd name="connsiteX3" fmla="*/ 20935 w 1643688"/>
              <a:gd name="connsiteY3" fmla="*/ 46690 h 2781740"/>
              <a:gd name="connsiteX4" fmla="*/ 1501894 w 1643688"/>
              <a:gd name="connsiteY4" fmla="*/ 20118 h 2781740"/>
              <a:gd name="connsiteX5" fmla="*/ 1643688 w 1643688"/>
              <a:gd name="connsiteY5" fmla="*/ 1584646 h 2781740"/>
              <a:gd name="connsiteX6" fmla="*/ 821845 w 1643688"/>
              <a:gd name="connsiteY6" fmla="*/ 2781740 h 2781740"/>
              <a:gd name="connsiteX0" fmla="*/ 821845 w 1643688"/>
              <a:gd name="connsiteY0" fmla="*/ 2781737 h 2781737"/>
              <a:gd name="connsiteX1" fmla="*/ 400817 w 1643688"/>
              <a:gd name="connsiteY1" fmla="*/ 2127700 h 2781737"/>
              <a:gd name="connsiteX2" fmla="*/ 1 w 1643688"/>
              <a:gd name="connsiteY2" fmla="*/ 18 h 2781737"/>
              <a:gd name="connsiteX3" fmla="*/ 10887 w 1643688"/>
              <a:gd name="connsiteY3" fmla="*/ 56735 h 2781737"/>
              <a:gd name="connsiteX4" fmla="*/ 1501894 w 1643688"/>
              <a:gd name="connsiteY4" fmla="*/ 20115 h 2781737"/>
              <a:gd name="connsiteX5" fmla="*/ 1643688 w 1643688"/>
              <a:gd name="connsiteY5" fmla="*/ 1584643 h 2781737"/>
              <a:gd name="connsiteX6" fmla="*/ 821845 w 1643688"/>
              <a:gd name="connsiteY6" fmla="*/ 2781737 h 2781737"/>
              <a:gd name="connsiteX0" fmla="*/ 821845 w 1643688"/>
              <a:gd name="connsiteY0" fmla="*/ 2781737 h 2781737"/>
              <a:gd name="connsiteX1" fmla="*/ 350576 w 1643688"/>
              <a:gd name="connsiteY1" fmla="*/ 2107603 h 2781737"/>
              <a:gd name="connsiteX2" fmla="*/ 1 w 1643688"/>
              <a:gd name="connsiteY2" fmla="*/ 18 h 2781737"/>
              <a:gd name="connsiteX3" fmla="*/ 10887 w 1643688"/>
              <a:gd name="connsiteY3" fmla="*/ 56735 h 2781737"/>
              <a:gd name="connsiteX4" fmla="*/ 1501894 w 1643688"/>
              <a:gd name="connsiteY4" fmla="*/ 20115 h 2781737"/>
              <a:gd name="connsiteX5" fmla="*/ 1643688 w 1643688"/>
              <a:gd name="connsiteY5" fmla="*/ 1584643 h 2781737"/>
              <a:gd name="connsiteX6" fmla="*/ 821845 w 1643688"/>
              <a:gd name="connsiteY6" fmla="*/ 2781737 h 2781737"/>
              <a:gd name="connsiteX0" fmla="*/ 711313 w 1643688"/>
              <a:gd name="connsiteY0" fmla="*/ 2651108 h 2651108"/>
              <a:gd name="connsiteX1" fmla="*/ 350576 w 1643688"/>
              <a:gd name="connsiteY1" fmla="*/ 2107603 h 2651108"/>
              <a:gd name="connsiteX2" fmla="*/ 1 w 1643688"/>
              <a:gd name="connsiteY2" fmla="*/ 18 h 2651108"/>
              <a:gd name="connsiteX3" fmla="*/ 10887 w 1643688"/>
              <a:gd name="connsiteY3" fmla="*/ 56735 h 2651108"/>
              <a:gd name="connsiteX4" fmla="*/ 1501894 w 1643688"/>
              <a:gd name="connsiteY4" fmla="*/ 20115 h 2651108"/>
              <a:gd name="connsiteX5" fmla="*/ 1643688 w 1643688"/>
              <a:gd name="connsiteY5" fmla="*/ 1584643 h 2651108"/>
              <a:gd name="connsiteX6" fmla="*/ 711313 w 1643688"/>
              <a:gd name="connsiteY6" fmla="*/ 2651108 h 2651108"/>
              <a:gd name="connsiteX0" fmla="*/ 711313 w 1643688"/>
              <a:gd name="connsiteY0" fmla="*/ 2651092 h 2651092"/>
              <a:gd name="connsiteX1" fmla="*/ 350576 w 1643688"/>
              <a:gd name="connsiteY1" fmla="*/ 2107587 h 2651092"/>
              <a:gd name="connsiteX2" fmla="*/ 1 w 1643688"/>
              <a:gd name="connsiteY2" fmla="*/ 2 h 2651092"/>
              <a:gd name="connsiteX3" fmla="*/ 252048 w 1643688"/>
              <a:gd name="connsiteY3" fmla="*/ 629475 h 2651092"/>
              <a:gd name="connsiteX4" fmla="*/ 1501894 w 1643688"/>
              <a:gd name="connsiteY4" fmla="*/ 20099 h 2651092"/>
              <a:gd name="connsiteX5" fmla="*/ 1643688 w 1643688"/>
              <a:gd name="connsiteY5" fmla="*/ 1584627 h 2651092"/>
              <a:gd name="connsiteX6" fmla="*/ 711313 w 1643688"/>
              <a:gd name="connsiteY6" fmla="*/ 2651092 h 2651092"/>
              <a:gd name="connsiteX0" fmla="*/ 711313 w 1643688"/>
              <a:gd name="connsiteY0" fmla="*/ 2651095 h 2651095"/>
              <a:gd name="connsiteX1" fmla="*/ 350576 w 1643688"/>
              <a:gd name="connsiteY1" fmla="*/ 2107590 h 2651095"/>
              <a:gd name="connsiteX2" fmla="*/ 1 w 1643688"/>
              <a:gd name="connsiteY2" fmla="*/ 5 h 2651095"/>
              <a:gd name="connsiteX3" fmla="*/ 714273 w 1643688"/>
              <a:gd name="connsiteY3" fmla="*/ 187350 h 2651095"/>
              <a:gd name="connsiteX4" fmla="*/ 1501894 w 1643688"/>
              <a:gd name="connsiteY4" fmla="*/ 20102 h 2651095"/>
              <a:gd name="connsiteX5" fmla="*/ 1643688 w 1643688"/>
              <a:gd name="connsiteY5" fmla="*/ 1584630 h 2651095"/>
              <a:gd name="connsiteX6" fmla="*/ 711313 w 1643688"/>
              <a:gd name="connsiteY6" fmla="*/ 2651095 h 2651095"/>
              <a:gd name="connsiteX0" fmla="*/ 781651 w 1714026"/>
              <a:gd name="connsiteY0" fmla="*/ 2630993 h 2630993"/>
              <a:gd name="connsiteX1" fmla="*/ 420914 w 1714026"/>
              <a:gd name="connsiteY1" fmla="*/ 2087488 h 2630993"/>
              <a:gd name="connsiteX2" fmla="*/ 0 w 1714026"/>
              <a:gd name="connsiteY2" fmla="*/ 261257 h 2630993"/>
              <a:gd name="connsiteX3" fmla="*/ 784611 w 1714026"/>
              <a:gd name="connsiteY3" fmla="*/ 167248 h 2630993"/>
              <a:gd name="connsiteX4" fmla="*/ 1572232 w 1714026"/>
              <a:gd name="connsiteY4" fmla="*/ 0 h 2630993"/>
              <a:gd name="connsiteX5" fmla="*/ 1714026 w 1714026"/>
              <a:gd name="connsiteY5" fmla="*/ 1564528 h 2630993"/>
              <a:gd name="connsiteX6" fmla="*/ 781651 w 1714026"/>
              <a:gd name="connsiteY6" fmla="*/ 2630993 h 2630993"/>
              <a:gd name="connsiteX0" fmla="*/ 781651 w 1714026"/>
              <a:gd name="connsiteY0" fmla="*/ 2630993 h 2630993"/>
              <a:gd name="connsiteX1" fmla="*/ 420914 w 1714026"/>
              <a:gd name="connsiteY1" fmla="*/ 2087488 h 2630993"/>
              <a:gd name="connsiteX2" fmla="*/ 0 w 1714026"/>
              <a:gd name="connsiteY2" fmla="*/ 261257 h 2630993"/>
              <a:gd name="connsiteX3" fmla="*/ 101323 w 1714026"/>
              <a:gd name="connsiteY3" fmla="*/ 26571 h 2630993"/>
              <a:gd name="connsiteX4" fmla="*/ 1572232 w 1714026"/>
              <a:gd name="connsiteY4" fmla="*/ 0 h 2630993"/>
              <a:gd name="connsiteX5" fmla="*/ 1714026 w 1714026"/>
              <a:gd name="connsiteY5" fmla="*/ 1564528 h 2630993"/>
              <a:gd name="connsiteX6" fmla="*/ 781651 w 1714026"/>
              <a:gd name="connsiteY6" fmla="*/ 2630993 h 2630993"/>
              <a:gd name="connsiteX0" fmla="*/ 781651 w 1714026"/>
              <a:gd name="connsiteY0" fmla="*/ 2630993 h 2630993"/>
              <a:gd name="connsiteX1" fmla="*/ 420914 w 1714026"/>
              <a:gd name="connsiteY1" fmla="*/ 2087488 h 2630993"/>
              <a:gd name="connsiteX2" fmla="*/ 0 w 1714026"/>
              <a:gd name="connsiteY2" fmla="*/ 261257 h 2630993"/>
              <a:gd name="connsiteX3" fmla="*/ 71178 w 1714026"/>
              <a:gd name="connsiteY3" fmla="*/ 16522 h 2630993"/>
              <a:gd name="connsiteX4" fmla="*/ 1572232 w 1714026"/>
              <a:gd name="connsiteY4" fmla="*/ 0 h 2630993"/>
              <a:gd name="connsiteX5" fmla="*/ 1714026 w 1714026"/>
              <a:gd name="connsiteY5" fmla="*/ 1564528 h 2630993"/>
              <a:gd name="connsiteX6" fmla="*/ 781651 w 1714026"/>
              <a:gd name="connsiteY6" fmla="*/ 2630993 h 2630993"/>
              <a:gd name="connsiteX0" fmla="*/ 781651 w 1714026"/>
              <a:gd name="connsiteY0" fmla="*/ 2630993 h 2630993"/>
              <a:gd name="connsiteX1" fmla="*/ 420914 w 1714026"/>
              <a:gd name="connsiteY1" fmla="*/ 2087488 h 2630993"/>
              <a:gd name="connsiteX2" fmla="*/ 0 w 1714026"/>
              <a:gd name="connsiteY2" fmla="*/ 261257 h 2630993"/>
              <a:gd name="connsiteX3" fmla="*/ 71178 w 1714026"/>
              <a:gd name="connsiteY3" fmla="*/ 16522 h 2630993"/>
              <a:gd name="connsiteX4" fmla="*/ 1572232 w 1714026"/>
              <a:gd name="connsiteY4" fmla="*/ 0 h 2630993"/>
              <a:gd name="connsiteX5" fmla="*/ 1714026 w 1714026"/>
              <a:gd name="connsiteY5" fmla="*/ 1564528 h 2630993"/>
              <a:gd name="connsiteX6" fmla="*/ 1115282 w 1714026"/>
              <a:gd name="connsiteY6" fmla="*/ 2258601 h 2630993"/>
              <a:gd name="connsiteX7" fmla="*/ 781651 w 1714026"/>
              <a:gd name="connsiteY7" fmla="*/ 2630993 h 2630993"/>
              <a:gd name="connsiteX0" fmla="*/ 781651 w 1714026"/>
              <a:gd name="connsiteY0" fmla="*/ 2630993 h 2630993"/>
              <a:gd name="connsiteX1" fmla="*/ 420914 w 1714026"/>
              <a:gd name="connsiteY1" fmla="*/ 2087488 h 2630993"/>
              <a:gd name="connsiteX2" fmla="*/ 0 w 1714026"/>
              <a:gd name="connsiteY2" fmla="*/ 261257 h 2630993"/>
              <a:gd name="connsiteX3" fmla="*/ 71178 w 1714026"/>
              <a:gd name="connsiteY3" fmla="*/ 16522 h 2630993"/>
              <a:gd name="connsiteX4" fmla="*/ 1572232 w 1714026"/>
              <a:gd name="connsiteY4" fmla="*/ 0 h 2630993"/>
              <a:gd name="connsiteX5" fmla="*/ 1714026 w 1714026"/>
              <a:gd name="connsiteY5" fmla="*/ 1564528 h 2630993"/>
              <a:gd name="connsiteX6" fmla="*/ 1165524 w 1714026"/>
              <a:gd name="connsiteY6" fmla="*/ 2379182 h 2630993"/>
              <a:gd name="connsiteX7" fmla="*/ 781651 w 1714026"/>
              <a:gd name="connsiteY7" fmla="*/ 2630993 h 2630993"/>
              <a:gd name="connsiteX0" fmla="*/ 865902 w 1798277"/>
              <a:gd name="connsiteY0" fmla="*/ 2630993 h 2630993"/>
              <a:gd name="connsiteX1" fmla="*/ 505165 w 1798277"/>
              <a:gd name="connsiteY1" fmla="*/ 2087488 h 2630993"/>
              <a:gd name="connsiteX2" fmla="*/ 0 w 1798277"/>
              <a:gd name="connsiteY2" fmla="*/ 261257 h 2630993"/>
              <a:gd name="connsiteX3" fmla="*/ 155429 w 1798277"/>
              <a:gd name="connsiteY3" fmla="*/ 16522 h 2630993"/>
              <a:gd name="connsiteX4" fmla="*/ 1656483 w 1798277"/>
              <a:gd name="connsiteY4" fmla="*/ 0 h 2630993"/>
              <a:gd name="connsiteX5" fmla="*/ 1798277 w 1798277"/>
              <a:gd name="connsiteY5" fmla="*/ 1564528 h 2630993"/>
              <a:gd name="connsiteX6" fmla="*/ 1249775 w 1798277"/>
              <a:gd name="connsiteY6" fmla="*/ 2379182 h 2630993"/>
              <a:gd name="connsiteX7" fmla="*/ 865902 w 1798277"/>
              <a:gd name="connsiteY7" fmla="*/ 2630993 h 2630993"/>
              <a:gd name="connsiteX0" fmla="*/ 865902 w 1798277"/>
              <a:gd name="connsiteY0" fmla="*/ 2630993 h 2630993"/>
              <a:gd name="connsiteX1" fmla="*/ 505165 w 1798277"/>
              <a:gd name="connsiteY1" fmla="*/ 2087488 h 2630993"/>
              <a:gd name="connsiteX2" fmla="*/ 0 w 1798277"/>
              <a:gd name="connsiteY2" fmla="*/ 261257 h 2630993"/>
              <a:gd name="connsiteX3" fmla="*/ 113303 w 1798277"/>
              <a:gd name="connsiteY3" fmla="*/ 16522 h 2630993"/>
              <a:gd name="connsiteX4" fmla="*/ 1656483 w 1798277"/>
              <a:gd name="connsiteY4" fmla="*/ 0 h 2630993"/>
              <a:gd name="connsiteX5" fmla="*/ 1798277 w 1798277"/>
              <a:gd name="connsiteY5" fmla="*/ 1564528 h 2630993"/>
              <a:gd name="connsiteX6" fmla="*/ 1249775 w 1798277"/>
              <a:gd name="connsiteY6" fmla="*/ 2379182 h 2630993"/>
              <a:gd name="connsiteX7" fmla="*/ 865902 w 1798277"/>
              <a:gd name="connsiteY7" fmla="*/ 2630993 h 2630993"/>
              <a:gd name="connsiteX0" fmla="*/ 865902 w 1798277"/>
              <a:gd name="connsiteY0" fmla="*/ 2630993 h 2630993"/>
              <a:gd name="connsiteX1" fmla="*/ 463040 w 1798277"/>
              <a:gd name="connsiteY1" fmla="*/ 2137729 h 2630993"/>
              <a:gd name="connsiteX2" fmla="*/ 0 w 1798277"/>
              <a:gd name="connsiteY2" fmla="*/ 261257 h 2630993"/>
              <a:gd name="connsiteX3" fmla="*/ 113303 w 1798277"/>
              <a:gd name="connsiteY3" fmla="*/ 16522 h 2630993"/>
              <a:gd name="connsiteX4" fmla="*/ 1656483 w 1798277"/>
              <a:gd name="connsiteY4" fmla="*/ 0 h 2630993"/>
              <a:gd name="connsiteX5" fmla="*/ 1798277 w 1798277"/>
              <a:gd name="connsiteY5" fmla="*/ 1564528 h 2630993"/>
              <a:gd name="connsiteX6" fmla="*/ 1249775 w 1798277"/>
              <a:gd name="connsiteY6" fmla="*/ 2379182 h 2630993"/>
              <a:gd name="connsiteX7" fmla="*/ 865902 w 1798277"/>
              <a:gd name="connsiteY7" fmla="*/ 2630993 h 2630993"/>
              <a:gd name="connsiteX0" fmla="*/ 823778 w 1756153"/>
              <a:gd name="connsiteY0" fmla="*/ 2630993 h 2630993"/>
              <a:gd name="connsiteX1" fmla="*/ 420916 w 1756153"/>
              <a:gd name="connsiteY1" fmla="*/ 2137729 h 2630993"/>
              <a:gd name="connsiteX2" fmla="*/ 1 w 1756153"/>
              <a:gd name="connsiteY2" fmla="*/ 251209 h 2630993"/>
              <a:gd name="connsiteX3" fmla="*/ 71179 w 1756153"/>
              <a:gd name="connsiteY3" fmla="*/ 16522 h 2630993"/>
              <a:gd name="connsiteX4" fmla="*/ 1614359 w 1756153"/>
              <a:gd name="connsiteY4" fmla="*/ 0 h 2630993"/>
              <a:gd name="connsiteX5" fmla="*/ 1756153 w 1756153"/>
              <a:gd name="connsiteY5" fmla="*/ 1564528 h 2630993"/>
              <a:gd name="connsiteX6" fmla="*/ 1207651 w 1756153"/>
              <a:gd name="connsiteY6" fmla="*/ 2379182 h 2630993"/>
              <a:gd name="connsiteX7" fmla="*/ 823778 w 1756153"/>
              <a:gd name="connsiteY7" fmla="*/ 2630993 h 2630993"/>
              <a:gd name="connsiteX0" fmla="*/ 823777 w 1756152"/>
              <a:gd name="connsiteY0" fmla="*/ 2630993 h 2630993"/>
              <a:gd name="connsiteX1" fmla="*/ 420915 w 1756152"/>
              <a:gd name="connsiteY1" fmla="*/ 2137729 h 2630993"/>
              <a:gd name="connsiteX2" fmla="*/ 0 w 1756152"/>
              <a:gd name="connsiteY2" fmla="*/ 251209 h 2630993"/>
              <a:gd name="connsiteX3" fmla="*/ 71178 w 1756152"/>
              <a:gd name="connsiteY3" fmla="*/ 16522 h 2630993"/>
              <a:gd name="connsiteX4" fmla="*/ 1614358 w 1756152"/>
              <a:gd name="connsiteY4" fmla="*/ 0 h 2630993"/>
              <a:gd name="connsiteX5" fmla="*/ 1756152 w 1756152"/>
              <a:gd name="connsiteY5" fmla="*/ 1564528 h 2630993"/>
              <a:gd name="connsiteX6" fmla="*/ 1207650 w 1756152"/>
              <a:gd name="connsiteY6" fmla="*/ 2379182 h 2630993"/>
              <a:gd name="connsiteX7" fmla="*/ 823777 w 1756152"/>
              <a:gd name="connsiteY7" fmla="*/ 2630993 h 2630993"/>
              <a:gd name="connsiteX0" fmla="*/ 844840 w 1777215"/>
              <a:gd name="connsiteY0" fmla="*/ 2630993 h 2630993"/>
              <a:gd name="connsiteX1" fmla="*/ 441978 w 1777215"/>
              <a:gd name="connsiteY1" fmla="*/ 2137729 h 2630993"/>
              <a:gd name="connsiteX2" fmla="*/ 0 w 1777215"/>
              <a:gd name="connsiteY2" fmla="*/ 311499 h 2630993"/>
              <a:gd name="connsiteX3" fmla="*/ 92241 w 1777215"/>
              <a:gd name="connsiteY3" fmla="*/ 16522 h 2630993"/>
              <a:gd name="connsiteX4" fmla="*/ 1635421 w 1777215"/>
              <a:gd name="connsiteY4" fmla="*/ 0 h 2630993"/>
              <a:gd name="connsiteX5" fmla="*/ 1777215 w 1777215"/>
              <a:gd name="connsiteY5" fmla="*/ 1564528 h 2630993"/>
              <a:gd name="connsiteX6" fmla="*/ 1228713 w 1777215"/>
              <a:gd name="connsiteY6" fmla="*/ 2379182 h 2630993"/>
              <a:gd name="connsiteX7" fmla="*/ 844840 w 1777215"/>
              <a:gd name="connsiteY7" fmla="*/ 2630993 h 2630993"/>
              <a:gd name="connsiteX0" fmla="*/ 820881 w 1777215"/>
              <a:gd name="connsiteY0" fmla="*/ 2638613 h 2638613"/>
              <a:gd name="connsiteX1" fmla="*/ 441978 w 1777215"/>
              <a:gd name="connsiteY1" fmla="*/ 2137729 h 2638613"/>
              <a:gd name="connsiteX2" fmla="*/ 0 w 1777215"/>
              <a:gd name="connsiteY2" fmla="*/ 311499 h 2638613"/>
              <a:gd name="connsiteX3" fmla="*/ 92241 w 1777215"/>
              <a:gd name="connsiteY3" fmla="*/ 16522 h 2638613"/>
              <a:gd name="connsiteX4" fmla="*/ 1635421 w 1777215"/>
              <a:gd name="connsiteY4" fmla="*/ 0 h 2638613"/>
              <a:gd name="connsiteX5" fmla="*/ 1777215 w 1777215"/>
              <a:gd name="connsiteY5" fmla="*/ 1564528 h 2638613"/>
              <a:gd name="connsiteX6" fmla="*/ 1228713 w 1777215"/>
              <a:gd name="connsiteY6" fmla="*/ 2379182 h 2638613"/>
              <a:gd name="connsiteX7" fmla="*/ 820881 w 1777215"/>
              <a:gd name="connsiteY7" fmla="*/ 2638613 h 2638613"/>
              <a:gd name="connsiteX0" fmla="*/ 812895 w 1777215"/>
              <a:gd name="connsiteY0" fmla="*/ 2638613 h 2638613"/>
              <a:gd name="connsiteX1" fmla="*/ 441978 w 1777215"/>
              <a:gd name="connsiteY1" fmla="*/ 2137729 h 2638613"/>
              <a:gd name="connsiteX2" fmla="*/ 0 w 1777215"/>
              <a:gd name="connsiteY2" fmla="*/ 311499 h 2638613"/>
              <a:gd name="connsiteX3" fmla="*/ 92241 w 1777215"/>
              <a:gd name="connsiteY3" fmla="*/ 16522 h 2638613"/>
              <a:gd name="connsiteX4" fmla="*/ 1635421 w 1777215"/>
              <a:gd name="connsiteY4" fmla="*/ 0 h 2638613"/>
              <a:gd name="connsiteX5" fmla="*/ 1777215 w 1777215"/>
              <a:gd name="connsiteY5" fmla="*/ 1564528 h 2638613"/>
              <a:gd name="connsiteX6" fmla="*/ 1228713 w 1777215"/>
              <a:gd name="connsiteY6" fmla="*/ 2379182 h 2638613"/>
              <a:gd name="connsiteX7" fmla="*/ 812895 w 1777215"/>
              <a:gd name="connsiteY7" fmla="*/ 2638613 h 2638613"/>
              <a:gd name="connsiteX0" fmla="*/ 812895 w 1777215"/>
              <a:gd name="connsiteY0" fmla="*/ 2638613 h 2638613"/>
              <a:gd name="connsiteX1" fmla="*/ 441978 w 1777215"/>
              <a:gd name="connsiteY1" fmla="*/ 2137729 h 2638613"/>
              <a:gd name="connsiteX2" fmla="*/ 0 w 1777215"/>
              <a:gd name="connsiteY2" fmla="*/ 311499 h 2638613"/>
              <a:gd name="connsiteX3" fmla="*/ 92241 w 1777215"/>
              <a:gd name="connsiteY3" fmla="*/ 16522 h 2638613"/>
              <a:gd name="connsiteX4" fmla="*/ 1635421 w 1777215"/>
              <a:gd name="connsiteY4" fmla="*/ 0 h 2638613"/>
              <a:gd name="connsiteX5" fmla="*/ 1777215 w 1777215"/>
              <a:gd name="connsiteY5" fmla="*/ 1564528 h 2638613"/>
              <a:gd name="connsiteX6" fmla="*/ 1220726 w 1777215"/>
              <a:gd name="connsiteY6" fmla="*/ 2379182 h 2638613"/>
              <a:gd name="connsiteX7" fmla="*/ 812895 w 1777215"/>
              <a:gd name="connsiteY7" fmla="*/ 2638613 h 2638613"/>
              <a:gd name="connsiteX0" fmla="*/ 820881 w 1777215"/>
              <a:gd name="connsiteY0" fmla="*/ 2326193 h 2379182"/>
              <a:gd name="connsiteX1" fmla="*/ 441978 w 1777215"/>
              <a:gd name="connsiteY1" fmla="*/ 2137729 h 2379182"/>
              <a:gd name="connsiteX2" fmla="*/ 0 w 1777215"/>
              <a:gd name="connsiteY2" fmla="*/ 311499 h 2379182"/>
              <a:gd name="connsiteX3" fmla="*/ 92241 w 1777215"/>
              <a:gd name="connsiteY3" fmla="*/ 16522 h 2379182"/>
              <a:gd name="connsiteX4" fmla="*/ 1635421 w 1777215"/>
              <a:gd name="connsiteY4" fmla="*/ 0 h 2379182"/>
              <a:gd name="connsiteX5" fmla="*/ 1777215 w 1777215"/>
              <a:gd name="connsiteY5" fmla="*/ 1564528 h 2379182"/>
              <a:gd name="connsiteX6" fmla="*/ 1220726 w 1777215"/>
              <a:gd name="connsiteY6" fmla="*/ 2379182 h 2379182"/>
              <a:gd name="connsiteX7" fmla="*/ 820881 w 1777215"/>
              <a:gd name="connsiteY7" fmla="*/ 2326193 h 2379182"/>
              <a:gd name="connsiteX0" fmla="*/ 820881 w 1777215"/>
              <a:gd name="connsiteY0" fmla="*/ 2326193 h 2333462"/>
              <a:gd name="connsiteX1" fmla="*/ 441978 w 1777215"/>
              <a:gd name="connsiteY1" fmla="*/ 2137729 h 2333462"/>
              <a:gd name="connsiteX2" fmla="*/ 0 w 1777215"/>
              <a:gd name="connsiteY2" fmla="*/ 311499 h 2333462"/>
              <a:gd name="connsiteX3" fmla="*/ 92241 w 1777215"/>
              <a:gd name="connsiteY3" fmla="*/ 16522 h 2333462"/>
              <a:gd name="connsiteX4" fmla="*/ 1635421 w 1777215"/>
              <a:gd name="connsiteY4" fmla="*/ 0 h 2333462"/>
              <a:gd name="connsiteX5" fmla="*/ 1777215 w 1777215"/>
              <a:gd name="connsiteY5" fmla="*/ 1564528 h 2333462"/>
              <a:gd name="connsiteX6" fmla="*/ 1252672 w 1777215"/>
              <a:gd name="connsiteY6" fmla="*/ 2333462 h 2333462"/>
              <a:gd name="connsiteX7" fmla="*/ 820881 w 1777215"/>
              <a:gd name="connsiteY7" fmla="*/ 2326193 h 2333462"/>
              <a:gd name="connsiteX0" fmla="*/ 892758 w 1777215"/>
              <a:gd name="connsiteY0" fmla="*/ 2074733 h 2333462"/>
              <a:gd name="connsiteX1" fmla="*/ 441978 w 1777215"/>
              <a:gd name="connsiteY1" fmla="*/ 2137729 h 2333462"/>
              <a:gd name="connsiteX2" fmla="*/ 0 w 1777215"/>
              <a:gd name="connsiteY2" fmla="*/ 311499 h 2333462"/>
              <a:gd name="connsiteX3" fmla="*/ 92241 w 1777215"/>
              <a:gd name="connsiteY3" fmla="*/ 16522 h 2333462"/>
              <a:gd name="connsiteX4" fmla="*/ 1635421 w 1777215"/>
              <a:gd name="connsiteY4" fmla="*/ 0 h 2333462"/>
              <a:gd name="connsiteX5" fmla="*/ 1777215 w 1777215"/>
              <a:gd name="connsiteY5" fmla="*/ 1564528 h 2333462"/>
              <a:gd name="connsiteX6" fmla="*/ 1252672 w 1777215"/>
              <a:gd name="connsiteY6" fmla="*/ 2333462 h 2333462"/>
              <a:gd name="connsiteX7" fmla="*/ 892758 w 1777215"/>
              <a:gd name="connsiteY7" fmla="*/ 2074733 h 2333462"/>
              <a:gd name="connsiteX0" fmla="*/ 892758 w 1777215"/>
              <a:gd name="connsiteY0" fmla="*/ 2074733 h 2333462"/>
              <a:gd name="connsiteX1" fmla="*/ 370101 w 1777215"/>
              <a:gd name="connsiteY1" fmla="*/ 1611949 h 2333462"/>
              <a:gd name="connsiteX2" fmla="*/ 0 w 1777215"/>
              <a:gd name="connsiteY2" fmla="*/ 311499 h 2333462"/>
              <a:gd name="connsiteX3" fmla="*/ 92241 w 1777215"/>
              <a:gd name="connsiteY3" fmla="*/ 16522 h 2333462"/>
              <a:gd name="connsiteX4" fmla="*/ 1635421 w 1777215"/>
              <a:gd name="connsiteY4" fmla="*/ 0 h 2333462"/>
              <a:gd name="connsiteX5" fmla="*/ 1777215 w 1777215"/>
              <a:gd name="connsiteY5" fmla="*/ 1564528 h 2333462"/>
              <a:gd name="connsiteX6" fmla="*/ 1252672 w 1777215"/>
              <a:gd name="connsiteY6" fmla="*/ 2333462 h 2333462"/>
              <a:gd name="connsiteX7" fmla="*/ 892758 w 1777215"/>
              <a:gd name="connsiteY7" fmla="*/ 2074733 h 2333462"/>
              <a:gd name="connsiteX0" fmla="*/ 892758 w 1777215"/>
              <a:gd name="connsiteY0" fmla="*/ 2074733 h 2333462"/>
              <a:gd name="connsiteX1" fmla="*/ 322182 w 1777215"/>
              <a:gd name="connsiteY1" fmla="*/ 1573849 h 2333462"/>
              <a:gd name="connsiteX2" fmla="*/ 0 w 1777215"/>
              <a:gd name="connsiteY2" fmla="*/ 311499 h 2333462"/>
              <a:gd name="connsiteX3" fmla="*/ 92241 w 1777215"/>
              <a:gd name="connsiteY3" fmla="*/ 16522 h 2333462"/>
              <a:gd name="connsiteX4" fmla="*/ 1635421 w 1777215"/>
              <a:gd name="connsiteY4" fmla="*/ 0 h 2333462"/>
              <a:gd name="connsiteX5" fmla="*/ 1777215 w 1777215"/>
              <a:gd name="connsiteY5" fmla="*/ 1564528 h 2333462"/>
              <a:gd name="connsiteX6" fmla="*/ 1252672 w 1777215"/>
              <a:gd name="connsiteY6" fmla="*/ 2333462 h 2333462"/>
              <a:gd name="connsiteX7" fmla="*/ 892758 w 1777215"/>
              <a:gd name="connsiteY7" fmla="*/ 2074733 h 2333462"/>
              <a:gd name="connsiteX0" fmla="*/ 916717 w 1777215"/>
              <a:gd name="connsiteY0" fmla="*/ 2059493 h 2333462"/>
              <a:gd name="connsiteX1" fmla="*/ 322182 w 1777215"/>
              <a:gd name="connsiteY1" fmla="*/ 1573849 h 2333462"/>
              <a:gd name="connsiteX2" fmla="*/ 0 w 1777215"/>
              <a:gd name="connsiteY2" fmla="*/ 311499 h 2333462"/>
              <a:gd name="connsiteX3" fmla="*/ 92241 w 1777215"/>
              <a:gd name="connsiteY3" fmla="*/ 16522 h 2333462"/>
              <a:gd name="connsiteX4" fmla="*/ 1635421 w 1777215"/>
              <a:gd name="connsiteY4" fmla="*/ 0 h 2333462"/>
              <a:gd name="connsiteX5" fmla="*/ 1777215 w 1777215"/>
              <a:gd name="connsiteY5" fmla="*/ 1564528 h 2333462"/>
              <a:gd name="connsiteX6" fmla="*/ 1252672 w 1777215"/>
              <a:gd name="connsiteY6" fmla="*/ 2333462 h 2333462"/>
              <a:gd name="connsiteX7" fmla="*/ 916717 w 1777215"/>
              <a:gd name="connsiteY7" fmla="*/ 2059493 h 23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215" h="2333462">
                <a:moveTo>
                  <a:pt x="916717" y="2059493"/>
                </a:moveTo>
                <a:lnTo>
                  <a:pt x="322182" y="1573849"/>
                </a:lnTo>
                <a:cubicBezTo>
                  <a:pt x="222070" y="1202916"/>
                  <a:pt x="10159" y="340788"/>
                  <a:pt x="0" y="311499"/>
                </a:cubicBezTo>
                <a:cubicBezTo>
                  <a:pt x="13677" y="310308"/>
                  <a:pt x="78564" y="17713"/>
                  <a:pt x="92241" y="16522"/>
                </a:cubicBezTo>
                <a:lnTo>
                  <a:pt x="1635421" y="0"/>
                </a:lnTo>
                <a:lnTo>
                  <a:pt x="1777215" y="1564528"/>
                </a:lnTo>
                <a:lnTo>
                  <a:pt x="1252672" y="2333462"/>
                </a:lnTo>
                <a:lnTo>
                  <a:pt x="916717" y="2059493"/>
                </a:lnTo>
                <a:close/>
              </a:path>
            </a:pathLst>
          </a:custGeom>
          <a:solidFill>
            <a:srgbClr val="95460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0" name="Picture 9" descr="http://images.paraorkut.com/img/clipart/images/a/army_helicopter-684.gi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4941" y="1484784"/>
            <a:ext cx="981472" cy="490736"/>
          </a:xfrm>
          <a:prstGeom prst="rect">
            <a:avLst/>
          </a:prstGeom>
          <a:noFill/>
          <a:extLst>
            <a:ext uri="{909E8E84-426E-40DD-AFC4-6F175D3DCCD1}">
              <a14:hiddenFill xmlns:a14="http://schemas.microsoft.com/office/drawing/2010/main">
                <a:solidFill>
                  <a:srgbClr val="FFFFFF"/>
                </a:solidFill>
              </a14:hiddenFill>
            </a:ext>
          </a:extLst>
        </p:spPr>
      </p:pic>
      <p:sp>
        <p:nvSpPr>
          <p:cNvPr id="61" name="Freeform 60"/>
          <p:cNvSpPr/>
          <p:nvPr/>
        </p:nvSpPr>
        <p:spPr>
          <a:xfrm>
            <a:off x="4871720" y="1377950"/>
            <a:ext cx="975360" cy="457200"/>
          </a:xfrm>
          <a:custGeom>
            <a:avLst/>
            <a:gdLst>
              <a:gd name="connsiteX0" fmla="*/ 975360 w 975360"/>
              <a:gd name="connsiteY0" fmla="*/ 457200 h 457200"/>
              <a:gd name="connsiteX1" fmla="*/ 640080 w 975360"/>
              <a:gd name="connsiteY1" fmla="*/ 203200 h 457200"/>
              <a:gd name="connsiteX2" fmla="*/ 284480 w 975360"/>
              <a:gd name="connsiteY2" fmla="*/ 335280 h 457200"/>
              <a:gd name="connsiteX3" fmla="*/ 0 w 975360"/>
              <a:gd name="connsiteY3" fmla="*/ 0 h 457200"/>
            </a:gdLst>
            <a:ahLst/>
            <a:cxnLst>
              <a:cxn ang="0">
                <a:pos x="connsiteX0" y="connsiteY0"/>
              </a:cxn>
              <a:cxn ang="0">
                <a:pos x="connsiteX1" y="connsiteY1"/>
              </a:cxn>
              <a:cxn ang="0">
                <a:pos x="connsiteX2" y="connsiteY2"/>
              </a:cxn>
              <a:cxn ang="0">
                <a:pos x="connsiteX3" y="connsiteY3"/>
              </a:cxn>
            </a:cxnLst>
            <a:rect l="l" t="t" r="r" b="b"/>
            <a:pathLst>
              <a:path w="975360" h="457200">
                <a:moveTo>
                  <a:pt x="975360" y="457200"/>
                </a:moveTo>
                <a:cubicBezTo>
                  <a:pt x="865293" y="340360"/>
                  <a:pt x="755227" y="223520"/>
                  <a:pt x="640080" y="203200"/>
                </a:cubicBezTo>
                <a:cubicBezTo>
                  <a:pt x="524933" y="182880"/>
                  <a:pt x="391160" y="369147"/>
                  <a:pt x="284480" y="335280"/>
                </a:cubicBezTo>
                <a:cubicBezTo>
                  <a:pt x="177800" y="301413"/>
                  <a:pt x="88900" y="150706"/>
                  <a:pt x="0" y="0"/>
                </a:cubicBezTo>
              </a:path>
            </a:pathLst>
          </a:custGeom>
          <a:ln>
            <a:headEnd type="none" w="med" len="med"/>
            <a:tailEnd type="triangl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7" name="Oval 96"/>
          <p:cNvSpPr/>
          <p:nvPr/>
        </p:nvSpPr>
        <p:spPr>
          <a:xfrm rot="21013278">
            <a:off x="85175" y="1248316"/>
            <a:ext cx="2864804" cy="1102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Additional  views narrow uncertainty</a:t>
            </a:r>
            <a:endParaRPr lang="en-US" dirty="0"/>
          </a:p>
        </p:txBody>
      </p:sp>
      <p:sp>
        <p:nvSpPr>
          <p:cNvPr id="98" name="TextBox 97"/>
          <p:cNvSpPr txBox="1"/>
          <p:nvPr/>
        </p:nvSpPr>
        <p:spPr>
          <a:xfrm>
            <a:off x="245005" y="5867400"/>
            <a:ext cx="3973193" cy="830997"/>
          </a:xfrm>
          <a:prstGeom prst="rect">
            <a:avLst/>
          </a:prstGeom>
          <a:noFill/>
        </p:spPr>
        <p:txBody>
          <a:bodyPr wrap="square" rtlCol="0">
            <a:spAutoFit/>
          </a:bodyPr>
          <a:lstStyle/>
          <a:p>
            <a:pPr algn="ctr"/>
            <a:r>
              <a:rPr lang="en-US" sz="2400" b="1" dirty="0" smtClean="0"/>
              <a:t>Temporal frames trade-off</a:t>
            </a:r>
          </a:p>
          <a:p>
            <a:pPr algn="ctr"/>
            <a:r>
              <a:rPr lang="en-US" sz="2400" b="1" dirty="0" smtClean="0"/>
              <a:t>for more viewpoints</a:t>
            </a:r>
            <a:endParaRPr lang="en-US" sz="2400" b="1" dirty="0"/>
          </a:p>
        </p:txBody>
      </p:sp>
      <p:sp>
        <p:nvSpPr>
          <p:cNvPr id="99" name="Right Arrow 98"/>
          <p:cNvSpPr/>
          <p:nvPr/>
        </p:nvSpPr>
        <p:spPr>
          <a:xfrm>
            <a:off x="4228676" y="6172200"/>
            <a:ext cx="545135"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0" name="TextBox 99"/>
          <p:cNvSpPr txBox="1"/>
          <p:nvPr/>
        </p:nvSpPr>
        <p:spPr>
          <a:xfrm>
            <a:off x="4721146" y="6126034"/>
            <a:ext cx="2898854" cy="461665"/>
          </a:xfrm>
          <a:prstGeom prst="rect">
            <a:avLst/>
          </a:prstGeom>
          <a:noFill/>
        </p:spPr>
        <p:txBody>
          <a:bodyPr wrap="square" rtlCol="0">
            <a:spAutoFit/>
          </a:bodyPr>
          <a:lstStyle/>
          <a:p>
            <a:pPr algn="ctr"/>
            <a:r>
              <a:rPr lang="en-US" sz="2400" b="1" dirty="0" smtClean="0"/>
              <a:t>Moving objects</a:t>
            </a:r>
            <a:endParaRPr lang="en-US" sz="2400" b="1" dirty="0"/>
          </a:p>
        </p:txBody>
      </p:sp>
    </p:spTree>
    <p:extLst>
      <p:ext uri="{BB962C8B-B14F-4D97-AF65-F5344CB8AC3E}">
        <p14:creationId xmlns:p14="http://schemas.microsoft.com/office/powerpoint/2010/main" val="128983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78" grpId="0" animBg="1"/>
      <p:bldP spid="90" grpId="0" animBg="1"/>
      <p:bldP spid="97" grpId="0" animBg="1"/>
      <p:bldP spid="98" grpId="0"/>
      <p:bldP spid="99" grpId="0" animBg="1"/>
      <p:bldP spid="10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94E16BE1-4360-4A05-8BE2-164ECF9344A8}" type="slidenum">
              <a:rPr lang="he-IL">
                <a:solidFill>
                  <a:srgbClr val="FFFFFF"/>
                </a:solidFill>
                <a:latin typeface="Corbel" pitchFamily="34" charset="0"/>
              </a:rPr>
              <a:pPr eaLnBrk="1" hangingPunct="1"/>
              <a:t>41</a:t>
            </a:fld>
            <a:endParaRPr lang="he-IL">
              <a:solidFill>
                <a:srgbClr val="FFFFFF"/>
              </a:solidFill>
              <a:latin typeface="Corbel" pitchFamily="34" charset="0"/>
            </a:endParaRPr>
          </a:p>
          <a:p>
            <a:pPr eaLnBrk="1" hangingPunct="1"/>
            <a:endParaRPr lang="en-US">
              <a:solidFill>
                <a:srgbClr val="000000"/>
              </a:solidFill>
              <a:latin typeface="Corbel" pitchFamily="34" charset="0"/>
            </a:endParaRPr>
          </a:p>
        </p:txBody>
      </p:sp>
      <p:sp>
        <p:nvSpPr>
          <p:cNvPr id="11270" name="Rectangle 5"/>
          <p:cNvSpPr>
            <a:spLocks noGrp="1" noChangeArrowheads="1"/>
          </p:cNvSpPr>
          <p:nvPr>
            <p:ph type="title"/>
          </p:nvPr>
        </p:nvSpPr>
        <p:spPr>
          <a:xfrm>
            <a:off x="468313" y="0"/>
            <a:ext cx="8229600" cy="1143000"/>
          </a:xfrm>
          <a:noFill/>
        </p:spPr>
        <p:txBody>
          <a:bodyPr/>
          <a:lstStyle/>
          <a:p>
            <a:pPr eaLnBrk="1" hangingPunct="1"/>
            <a:r>
              <a:rPr lang="en-US" dirty="0" smtClean="0">
                <a:solidFill>
                  <a:schemeClr val="bg1"/>
                </a:solidFill>
              </a:rPr>
              <a:t>Experimental Setup</a:t>
            </a:r>
          </a:p>
        </p:txBody>
      </p:sp>
      <p:pic>
        <p:nvPicPr>
          <p:cNvPr id="9" name="Picture 2" descr="https://lh3.googleusercontent.com/-hEif1QpOcHU/ULelZ87kTmI/AAAAAAAAGK4/Gz6nsuk52xM/s802/IMG_20121129_191019.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15910" t="14096" r="35267" b="8605"/>
          <a:stretch/>
        </p:blipFill>
        <p:spPr bwMode="auto">
          <a:xfrm>
            <a:off x="5257800" y="1252016"/>
            <a:ext cx="3263404" cy="519620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D:\Dropbox\Technion\Turbulence\Papers\water_stereo_papers\tech_pool\IMG_4928.JP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19000" contrast="-1000"/>
                    </a14:imgEffect>
                  </a14:imgLayer>
                </a14:imgProps>
              </a:ext>
              <a:ext uri="{28A0092B-C50C-407E-A947-70E740481C1C}">
                <a14:useLocalDpi xmlns:a14="http://schemas.microsoft.com/office/drawing/2010/main"/>
              </a:ext>
            </a:extLst>
          </a:blip>
          <a:srcRect l="28623" t="23523" r="31100" b="9801"/>
          <a:stretch/>
        </p:blipFill>
        <p:spPr bwMode="auto">
          <a:xfrm>
            <a:off x="603236" y="1252016"/>
            <a:ext cx="4149739" cy="515282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7048500" y="6243912"/>
            <a:ext cx="1730742" cy="408623"/>
          </a:xfrm>
          <a:prstGeom prst="roundRect">
            <a:avLst/>
          </a:prstGeom>
        </p:spPr>
        <p:style>
          <a:lnRef idx="3">
            <a:schemeClr val="lt1"/>
          </a:lnRef>
          <a:fillRef idx="1">
            <a:schemeClr val="accent4"/>
          </a:fillRef>
          <a:effectRef idx="1">
            <a:schemeClr val="accent4"/>
          </a:effectRef>
          <a:fontRef idx="minor">
            <a:schemeClr val="lt1"/>
          </a:fontRef>
        </p:style>
        <p:txBody>
          <a:bodyPr wrap="none">
            <a:spAutoFit/>
          </a:bodyPr>
          <a:lstStyle/>
          <a:p>
            <a:r>
              <a:rPr lang="en-US" dirty="0">
                <a:solidFill>
                  <a:srgbClr val="FFFFFF"/>
                </a:solidFill>
              </a:rPr>
              <a:t>Lab water tank</a:t>
            </a:r>
            <a:endParaRPr lang="he-IL" dirty="0">
              <a:solidFill>
                <a:srgbClr val="FFFFFF"/>
              </a:solidFill>
            </a:endParaRPr>
          </a:p>
        </p:txBody>
      </p:sp>
      <p:sp>
        <p:nvSpPr>
          <p:cNvPr id="32" name="Rounded Rectangle 31"/>
          <p:cNvSpPr/>
          <p:nvPr/>
        </p:nvSpPr>
        <p:spPr>
          <a:xfrm>
            <a:off x="381000" y="6220174"/>
            <a:ext cx="1783030" cy="408623"/>
          </a:xfrm>
          <a:prstGeom prst="roundRect">
            <a:avLst/>
          </a:prstGeom>
        </p:spPr>
        <p:style>
          <a:lnRef idx="3">
            <a:schemeClr val="lt1"/>
          </a:lnRef>
          <a:fillRef idx="1">
            <a:schemeClr val="accent4"/>
          </a:fillRef>
          <a:effectRef idx="1">
            <a:schemeClr val="accent4"/>
          </a:effectRef>
          <a:fontRef idx="minor">
            <a:schemeClr val="lt1"/>
          </a:fontRef>
        </p:style>
        <p:txBody>
          <a:bodyPr wrap="none">
            <a:spAutoFit/>
          </a:bodyPr>
          <a:lstStyle/>
          <a:p>
            <a:r>
              <a:rPr lang="en-US" dirty="0">
                <a:solidFill>
                  <a:srgbClr val="FFFFFF"/>
                </a:solidFill>
              </a:rPr>
              <a:t>Swimming pool</a:t>
            </a:r>
            <a:endParaRPr lang="he-IL" dirty="0">
              <a:solidFill>
                <a:srgbClr val="FFFFFF"/>
              </a:solidFill>
            </a:endParaRPr>
          </a:p>
        </p:txBody>
      </p:sp>
    </p:spTree>
    <p:extLst>
      <p:ext uri="{BB962C8B-B14F-4D97-AF65-F5344CB8AC3E}">
        <p14:creationId xmlns:p14="http://schemas.microsoft.com/office/powerpoint/2010/main" val="18476993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example_mov_potato_new_dub_wm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20000"/>
          </a:blip>
          <a:srcRect t="1851" b="14074"/>
          <a:stretch/>
        </p:blipFill>
        <p:spPr>
          <a:xfrm>
            <a:off x="2438400" y="139700"/>
            <a:ext cx="6324600" cy="6527800"/>
          </a:xfrm>
          <a:prstGeom prst="rect">
            <a:avLst/>
          </a:prstGeom>
        </p:spPr>
      </p:pic>
      <p:sp>
        <p:nvSpPr>
          <p:cNvPr id="4" name="Slide Number Placeholder 3"/>
          <p:cNvSpPr>
            <a:spLocks noGrp="1"/>
          </p:cNvSpPr>
          <p:nvPr>
            <p:ph type="sldNum" sz="quarter" idx="12"/>
          </p:nvPr>
        </p:nvSpPr>
        <p:spPr/>
        <p:txBody>
          <a:bodyPr/>
          <a:lstStyle/>
          <a:p>
            <a:pPr>
              <a:defRPr/>
            </a:pPr>
            <a:fld id="{ECFE4A96-5DC0-4D67-9B24-F7B285D4C199}" type="slidenum">
              <a:rPr lang="he-IL" smtClean="0">
                <a:solidFill>
                  <a:srgbClr val="FFFFFF"/>
                </a:solidFill>
              </a:rPr>
              <a:pPr>
                <a:defRPr/>
              </a:pPr>
              <a:t>42</a:t>
            </a:fld>
            <a:endParaRPr lang="he-IL" smtClean="0">
              <a:solidFill>
                <a:srgbClr val="FFFFFF"/>
              </a:solidFill>
            </a:endParaRPr>
          </a:p>
          <a:p>
            <a:pPr>
              <a:defRPr/>
            </a:pPr>
            <a:endParaRPr lang="en-US">
              <a:solidFill>
                <a:srgbClr val="000000"/>
              </a:solidFill>
            </a:endParaRPr>
          </a:p>
        </p:txBody>
      </p:sp>
      <p:sp>
        <p:nvSpPr>
          <p:cNvPr id="12" name="Title 10"/>
          <p:cNvSpPr txBox="1">
            <a:spLocks/>
          </p:cNvSpPr>
          <p:nvPr/>
        </p:nvSpPr>
        <p:spPr bwMode="auto">
          <a:xfrm>
            <a:off x="190500" y="4953000"/>
            <a:ext cx="2324100" cy="762000"/>
          </a:xfrm>
          <a:prstGeom prst="roundRect">
            <a:avLst/>
          </a:prstGeom>
          <a:solidFill>
            <a:schemeClr val="accent2">
              <a:lumMod val="75000"/>
            </a:schemeClr>
          </a:solidFill>
          <a:ln w="38100">
            <a:solidFill>
              <a:srgbClr val="FFFF00"/>
            </a:solidFill>
          </a:ln>
          <a:effec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a:lstStyle>
          <a:p>
            <a:r>
              <a:rPr lang="en-US" kern="0" dirty="0" smtClean="0">
                <a:solidFill>
                  <a:srgbClr val="FFFF99"/>
                </a:solidFill>
              </a:rPr>
              <a:t>Input</a:t>
            </a:r>
            <a:endParaRPr lang="he-IL" kern="0" dirty="0">
              <a:solidFill>
                <a:srgbClr val="FFFF99"/>
              </a:solidFill>
            </a:endParaRPr>
          </a:p>
        </p:txBody>
      </p:sp>
      <p:sp>
        <p:nvSpPr>
          <p:cNvPr id="13" name="Title 10"/>
          <p:cNvSpPr txBox="1">
            <a:spLocks/>
          </p:cNvSpPr>
          <p:nvPr/>
        </p:nvSpPr>
        <p:spPr bwMode="auto">
          <a:xfrm>
            <a:off x="190500" y="609600"/>
            <a:ext cx="2324100" cy="762000"/>
          </a:xfrm>
          <a:prstGeom prst="roundRect">
            <a:avLst/>
          </a:prstGeom>
          <a:solidFill>
            <a:schemeClr val="accent2">
              <a:lumMod val="75000"/>
            </a:schemeClr>
          </a:solidFill>
          <a:ln w="38100">
            <a:solidFill>
              <a:srgbClr val="FFFF00"/>
            </a:solidFill>
          </a:ln>
          <a:effec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a:lstStyle>
          <a:p>
            <a:r>
              <a:rPr lang="en-US" kern="0" dirty="0" smtClean="0">
                <a:solidFill>
                  <a:srgbClr val="FFFF99"/>
                </a:solidFill>
              </a:rPr>
              <a:t>Results</a:t>
            </a:r>
            <a:endParaRPr lang="he-IL" kern="0" dirty="0">
              <a:solidFill>
                <a:srgbClr val="FFFF99"/>
              </a:solidFill>
            </a:endParaRPr>
          </a:p>
        </p:txBody>
      </p:sp>
      <p:cxnSp>
        <p:nvCxnSpPr>
          <p:cNvPr id="15" name="Straight Connector 14"/>
          <p:cNvCxnSpPr/>
          <p:nvPr/>
        </p:nvCxnSpPr>
        <p:spPr>
          <a:xfrm>
            <a:off x="1219200" y="4267200"/>
            <a:ext cx="79248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82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example_mov_brooms_dub_wm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20000"/>
          </a:blip>
          <a:srcRect b="12592"/>
          <a:stretch/>
        </p:blipFill>
        <p:spPr>
          <a:xfrm>
            <a:off x="2552700" y="0"/>
            <a:ext cx="6210300" cy="6731000"/>
          </a:xfrm>
          <a:prstGeom prst="rect">
            <a:avLst/>
          </a:prstGeom>
        </p:spPr>
      </p:pic>
      <p:sp>
        <p:nvSpPr>
          <p:cNvPr id="4" name="Slide Number Placeholder 3"/>
          <p:cNvSpPr>
            <a:spLocks noGrp="1"/>
          </p:cNvSpPr>
          <p:nvPr>
            <p:ph type="sldNum" sz="quarter" idx="12"/>
          </p:nvPr>
        </p:nvSpPr>
        <p:spPr/>
        <p:txBody>
          <a:bodyPr/>
          <a:lstStyle/>
          <a:p>
            <a:pPr>
              <a:defRPr/>
            </a:pPr>
            <a:fld id="{ECFE4A96-5DC0-4D67-9B24-F7B285D4C199}" type="slidenum">
              <a:rPr lang="he-IL" smtClean="0">
                <a:solidFill>
                  <a:srgbClr val="FFFFFF"/>
                </a:solidFill>
              </a:rPr>
              <a:pPr>
                <a:defRPr/>
              </a:pPr>
              <a:t>43</a:t>
            </a:fld>
            <a:endParaRPr lang="he-IL" smtClean="0">
              <a:solidFill>
                <a:srgbClr val="FFFFFF"/>
              </a:solidFill>
            </a:endParaRPr>
          </a:p>
          <a:p>
            <a:pPr>
              <a:defRPr/>
            </a:pPr>
            <a:endParaRPr lang="en-US">
              <a:solidFill>
                <a:srgbClr val="000000"/>
              </a:solidFill>
            </a:endParaRPr>
          </a:p>
        </p:txBody>
      </p:sp>
      <p:sp>
        <p:nvSpPr>
          <p:cNvPr id="12" name="Title 10"/>
          <p:cNvSpPr txBox="1">
            <a:spLocks/>
          </p:cNvSpPr>
          <p:nvPr/>
        </p:nvSpPr>
        <p:spPr bwMode="auto">
          <a:xfrm>
            <a:off x="190500" y="4953000"/>
            <a:ext cx="2324100" cy="762000"/>
          </a:xfrm>
          <a:prstGeom prst="roundRect">
            <a:avLst/>
          </a:prstGeom>
          <a:solidFill>
            <a:schemeClr val="accent2">
              <a:lumMod val="75000"/>
            </a:schemeClr>
          </a:solidFill>
          <a:ln w="38100">
            <a:solidFill>
              <a:srgbClr val="FFFF00"/>
            </a:solidFill>
          </a:ln>
          <a:effec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a:lstStyle>
          <a:p>
            <a:r>
              <a:rPr lang="en-US" kern="0" dirty="0" smtClean="0">
                <a:solidFill>
                  <a:srgbClr val="FFFF99"/>
                </a:solidFill>
              </a:rPr>
              <a:t>Input</a:t>
            </a:r>
            <a:endParaRPr lang="he-IL" kern="0" dirty="0">
              <a:solidFill>
                <a:srgbClr val="FFFF99"/>
              </a:solidFill>
            </a:endParaRPr>
          </a:p>
        </p:txBody>
      </p:sp>
      <p:sp>
        <p:nvSpPr>
          <p:cNvPr id="13" name="Title 10"/>
          <p:cNvSpPr txBox="1">
            <a:spLocks/>
          </p:cNvSpPr>
          <p:nvPr/>
        </p:nvSpPr>
        <p:spPr bwMode="auto">
          <a:xfrm>
            <a:off x="190500" y="609600"/>
            <a:ext cx="2324100" cy="762000"/>
          </a:xfrm>
          <a:prstGeom prst="roundRect">
            <a:avLst/>
          </a:prstGeom>
          <a:solidFill>
            <a:schemeClr val="accent2">
              <a:lumMod val="75000"/>
            </a:schemeClr>
          </a:solidFill>
          <a:ln w="38100">
            <a:solidFill>
              <a:srgbClr val="FFFF00"/>
            </a:solidFill>
          </a:ln>
          <a:effec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a:lstStyle>
          <a:p>
            <a:r>
              <a:rPr lang="en-US" kern="0" dirty="0" smtClean="0">
                <a:solidFill>
                  <a:srgbClr val="FFFF99"/>
                </a:solidFill>
              </a:rPr>
              <a:t>Results</a:t>
            </a:r>
            <a:endParaRPr lang="he-IL" kern="0" dirty="0">
              <a:solidFill>
                <a:srgbClr val="FFFF99"/>
              </a:solidFill>
            </a:endParaRPr>
          </a:p>
        </p:txBody>
      </p:sp>
      <p:cxnSp>
        <p:nvCxnSpPr>
          <p:cNvPr id="3" name="Straight Connector 2"/>
          <p:cNvCxnSpPr/>
          <p:nvPr/>
        </p:nvCxnSpPr>
        <p:spPr>
          <a:xfrm>
            <a:off x="1219200" y="4000500"/>
            <a:ext cx="79248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4267200" y="1828800"/>
            <a:ext cx="381000" cy="3581400"/>
          </a:xfrm>
          <a:prstGeom prst="straightConnector1">
            <a:avLst/>
          </a:prstGeom>
          <a:ln w="28575">
            <a:solidFill>
              <a:srgbClr val="00B050"/>
            </a:solidFill>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H="1" flipV="1">
            <a:off x="4800600" y="1828801"/>
            <a:ext cx="1905000" cy="3581399"/>
          </a:xfrm>
          <a:prstGeom prst="straightConnector1">
            <a:avLst/>
          </a:prstGeom>
          <a:ln w="28575">
            <a:solidFill>
              <a:srgbClr val="00B050"/>
            </a:solidFill>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V="1">
            <a:off x="5029200" y="2209800"/>
            <a:ext cx="1600200" cy="3048000"/>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flipV="1">
            <a:off x="6781800" y="2209800"/>
            <a:ext cx="609600" cy="3048000"/>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4423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23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rot="16200000">
            <a:off x="1924090" y="5188510"/>
            <a:ext cx="759309" cy="1202690"/>
            <a:chOff x="2555776" y="4934753"/>
            <a:chExt cx="909228" cy="1440159"/>
          </a:xfrm>
        </p:grpSpPr>
        <p:sp>
          <p:nvSpPr>
            <p:cNvPr id="11" name="Rectangle 10"/>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12" name="Oval 11"/>
            <p:cNvSpPr/>
            <p:nvPr/>
          </p:nvSpPr>
          <p:spPr bwMode="auto">
            <a:xfrm rot="5581422">
              <a:off x="3355122" y="5566846"/>
              <a:ext cx="152556" cy="672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sp>
        <p:nvSpPr>
          <p:cNvPr id="2" name="Title 1"/>
          <p:cNvSpPr>
            <a:spLocks noGrp="1"/>
          </p:cNvSpPr>
          <p:nvPr>
            <p:ph type="title"/>
          </p:nvPr>
        </p:nvSpPr>
        <p:spPr>
          <a:xfrm>
            <a:off x="457200" y="228600"/>
            <a:ext cx="8229600" cy="1143000"/>
          </a:xfrm>
        </p:spPr>
        <p:txBody>
          <a:bodyPr/>
          <a:lstStyle/>
          <a:p>
            <a:r>
              <a:rPr lang="en-US" dirty="0" smtClean="0"/>
              <a:t>                           Limitation</a:t>
            </a:r>
            <a:endParaRPr lang="he-IL" dirty="0"/>
          </a:p>
        </p:txBody>
      </p:sp>
      <p:sp>
        <p:nvSpPr>
          <p:cNvPr id="3" name="Slide Number Placeholder 2"/>
          <p:cNvSpPr>
            <a:spLocks noGrp="1"/>
          </p:cNvSpPr>
          <p:nvPr>
            <p:ph type="sldNum" sz="quarter" idx="12"/>
          </p:nvPr>
        </p:nvSpPr>
        <p:spPr>
          <a:xfrm>
            <a:off x="8763000" y="152400"/>
            <a:ext cx="609600" cy="476250"/>
          </a:xfrm>
        </p:spPr>
        <p:txBody>
          <a:bodyPr/>
          <a:lstStyle/>
          <a:p>
            <a:pPr>
              <a:defRPr/>
            </a:pPr>
            <a:fld id="{07DCA937-5C64-43E3-B398-675ACD3C4BF3}" type="slidenum">
              <a:rPr lang="he-IL" smtClean="0">
                <a:solidFill>
                  <a:schemeClr val="tx1"/>
                </a:solidFill>
              </a:rPr>
              <a:pPr>
                <a:defRPr/>
              </a:pPr>
              <a:t>44</a:t>
            </a:fld>
            <a:endParaRPr lang="he-IL" smtClean="0">
              <a:solidFill>
                <a:schemeClr val="tx1"/>
              </a:solidFill>
            </a:endParaRPr>
          </a:p>
          <a:p>
            <a:pPr>
              <a:defRPr/>
            </a:pPr>
            <a:endParaRPr lang="en-US">
              <a:solidFill>
                <a:schemeClr val="tx1"/>
              </a:solidFill>
            </a:endParaRPr>
          </a:p>
        </p:txBody>
      </p:sp>
      <p:grpSp>
        <p:nvGrpSpPr>
          <p:cNvPr id="14" name="Group 13"/>
          <p:cNvGrpSpPr/>
          <p:nvPr/>
        </p:nvGrpSpPr>
        <p:grpSpPr>
          <a:xfrm rot="5400000">
            <a:off x="3242830" y="5192953"/>
            <a:ext cx="758962" cy="1202690"/>
            <a:chOff x="2529168" y="4934753"/>
            <a:chExt cx="908812" cy="1440159"/>
          </a:xfrm>
        </p:grpSpPr>
        <p:sp>
          <p:nvSpPr>
            <p:cNvPr id="15" name="Rectangle 14"/>
            <p:cNvSpPr/>
            <p:nvPr/>
          </p:nvSpPr>
          <p:spPr bwMode="auto">
            <a:xfrm rot="5400000">
              <a:off x="2276798" y="5213731"/>
              <a:ext cx="1440159" cy="88220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16" name="Oval 15"/>
            <p:cNvSpPr/>
            <p:nvPr/>
          </p:nvSpPr>
          <p:spPr bwMode="auto">
            <a:xfrm rot="5581422">
              <a:off x="2486494" y="5608876"/>
              <a:ext cx="152556" cy="67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grpSp>
      <p:cxnSp>
        <p:nvCxnSpPr>
          <p:cNvPr id="107524" name="Straight Connector 107523"/>
          <p:cNvCxnSpPr/>
          <p:nvPr/>
        </p:nvCxnSpPr>
        <p:spPr>
          <a:xfrm flipV="1">
            <a:off x="1774371" y="1963416"/>
            <a:ext cx="2416629" cy="43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26" name="Straight Connector 107525"/>
          <p:cNvCxnSpPr/>
          <p:nvPr/>
        </p:nvCxnSpPr>
        <p:spPr>
          <a:xfrm flipH="1" flipV="1">
            <a:off x="1371602" y="1604187"/>
            <a:ext cx="2754084" cy="4720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28" name="Straight Connector 107527"/>
          <p:cNvCxnSpPr/>
          <p:nvPr/>
        </p:nvCxnSpPr>
        <p:spPr>
          <a:xfrm flipV="1">
            <a:off x="1894114" y="1887217"/>
            <a:ext cx="1814186" cy="4437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30" name="Straight Connector 107529"/>
          <p:cNvCxnSpPr/>
          <p:nvPr/>
        </p:nvCxnSpPr>
        <p:spPr>
          <a:xfrm flipH="1" flipV="1">
            <a:off x="1778837" y="1223185"/>
            <a:ext cx="2237992" cy="5112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32" name="Straight Connector 107531"/>
          <p:cNvCxnSpPr/>
          <p:nvPr/>
        </p:nvCxnSpPr>
        <p:spPr>
          <a:xfrm flipV="1">
            <a:off x="2013857" y="1277616"/>
            <a:ext cx="1463740" cy="50360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34" name="Straight Connector 107533"/>
          <p:cNvCxnSpPr/>
          <p:nvPr/>
        </p:nvCxnSpPr>
        <p:spPr>
          <a:xfrm flipH="1" flipV="1">
            <a:off x="2300956" y="1070785"/>
            <a:ext cx="1585244" cy="52538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36" name="Straight Connector 107535"/>
          <p:cNvCxnSpPr/>
          <p:nvPr/>
        </p:nvCxnSpPr>
        <p:spPr>
          <a:xfrm flipV="1">
            <a:off x="2122714" y="744216"/>
            <a:ext cx="862204" cy="55912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38" name="Straight Connector 107537"/>
          <p:cNvCxnSpPr/>
          <p:nvPr/>
        </p:nvCxnSpPr>
        <p:spPr>
          <a:xfrm flipH="1" flipV="1">
            <a:off x="2819873" y="537386"/>
            <a:ext cx="946584" cy="5808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3200398" y="6107345"/>
            <a:ext cx="939296" cy="91242"/>
            <a:chOff x="1333371" y="2250466"/>
            <a:chExt cx="496319" cy="57359"/>
          </a:xfrm>
        </p:grpSpPr>
        <p:grpSp>
          <p:nvGrpSpPr>
            <p:cNvPr id="92" name="Group 91"/>
            <p:cNvGrpSpPr/>
            <p:nvPr/>
          </p:nvGrpSpPr>
          <p:grpSpPr>
            <a:xfrm>
              <a:off x="1333371" y="2250503"/>
              <a:ext cx="368276" cy="56356"/>
              <a:chOff x="619943" y="1124744"/>
              <a:chExt cx="498439" cy="72008"/>
            </a:xfrm>
          </p:grpSpPr>
          <p:sp>
            <p:nvSpPr>
              <p:cNvPr id="95" name="Rectangle 94"/>
              <p:cNvSpPr/>
              <p:nvPr/>
            </p:nvSpPr>
            <p:spPr>
              <a:xfrm>
                <a:off x="619943" y="1124744"/>
                <a:ext cx="83363" cy="72008"/>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6" name="Rectangle 95"/>
              <p:cNvSpPr/>
              <p:nvPr/>
            </p:nvSpPr>
            <p:spPr>
              <a:xfrm>
                <a:off x="703306" y="1124744"/>
                <a:ext cx="83363" cy="72008"/>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7" name="Rectangle 96"/>
              <p:cNvSpPr/>
              <p:nvPr/>
            </p:nvSpPr>
            <p:spPr>
              <a:xfrm>
                <a:off x="786669" y="1124744"/>
                <a:ext cx="83363" cy="72008"/>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8" name="Rectangle 97"/>
              <p:cNvSpPr/>
              <p:nvPr/>
            </p:nvSpPr>
            <p:spPr>
              <a:xfrm>
                <a:off x="868293" y="1124744"/>
                <a:ext cx="83363" cy="72008"/>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9" name="Rectangle 98"/>
              <p:cNvSpPr/>
              <p:nvPr/>
            </p:nvSpPr>
            <p:spPr>
              <a:xfrm>
                <a:off x="951656" y="1124744"/>
                <a:ext cx="83363" cy="72008"/>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0" name="Rectangle 99"/>
              <p:cNvSpPr/>
              <p:nvPr/>
            </p:nvSpPr>
            <p:spPr>
              <a:xfrm>
                <a:off x="1035019" y="1124744"/>
                <a:ext cx="83363" cy="72008"/>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3" name="Rectangle 92"/>
            <p:cNvSpPr/>
            <p:nvPr/>
          </p:nvSpPr>
          <p:spPr>
            <a:xfrm>
              <a:off x="1702499" y="2250466"/>
              <a:ext cx="61593" cy="56356"/>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4" name="Rectangle 93"/>
            <p:cNvSpPr/>
            <p:nvPr/>
          </p:nvSpPr>
          <p:spPr>
            <a:xfrm>
              <a:off x="1768097" y="2251469"/>
              <a:ext cx="61593" cy="56356"/>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01" name="Group 100"/>
          <p:cNvGrpSpPr/>
          <p:nvPr/>
        </p:nvGrpSpPr>
        <p:grpSpPr>
          <a:xfrm>
            <a:off x="1785868" y="6111503"/>
            <a:ext cx="939296" cy="91242"/>
            <a:chOff x="1333371" y="2250466"/>
            <a:chExt cx="496319" cy="57359"/>
          </a:xfrm>
        </p:grpSpPr>
        <p:grpSp>
          <p:nvGrpSpPr>
            <p:cNvPr id="102" name="Group 101"/>
            <p:cNvGrpSpPr/>
            <p:nvPr/>
          </p:nvGrpSpPr>
          <p:grpSpPr>
            <a:xfrm>
              <a:off x="1333371" y="2250503"/>
              <a:ext cx="368276" cy="56356"/>
              <a:chOff x="619943" y="1124744"/>
              <a:chExt cx="498439" cy="72008"/>
            </a:xfrm>
          </p:grpSpPr>
          <p:sp>
            <p:nvSpPr>
              <p:cNvPr id="105" name="Rectangle 104"/>
              <p:cNvSpPr/>
              <p:nvPr/>
            </p:nvSpPr>
            <p:spPr>
              <a:xfrm>
                <a:off x="619943" y="1124744"/>
                <a:ext cx="83363" cy="72008"/>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6" name="Rectangle 105"/>
              <p:cNvSpPr/>
              <p:nvPr/>
            </p:nvSpPr>
            <p:spPr>
              <a:xfrm>
                <a:off x="703306" y="1124744"/>
                <a:ext cx="83363" cy="72008"/>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7" name="Rectangle 106"/>
              <p:cNvSpPr/>
              <p:nvPr/>
            </p:nvSpPr>
            <p:spPr>
              <a:xfrm>
                <a:off x="786669" y="1124744"/>
                <a:ext cx="83363" cy="72008"/>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8" name="Rectangle 107"/>
              <p:cNvSpPr/>
              <p:nvPr/>
            </p:nvSpPr>
            <p:spPr>
              <a:xfrm>
                <a:off x="868293" y="1124744"/>
                <a:ext cx="83363" cy="72008"/>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9" name="Rectangle 108"/>
              <p:cNvSpPr/>
              <p:nvPr/>
            </p:nvSpPr>
            <p:spPr>
              <a:xfrm>
                <a:off x="951656" y="1124744"/>
                <a:ext cx="83363" cy="72008"/>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0" name="Rectangle 109"/>
              <p:cNvSpPr/>
              <p:nvPr/>
            </p:nvSpPr>
            <p:spPr>
              <a:xfrm>
                <a:off x="1035019" y="1124744"/>
                <a:ext cx="83363" cy="72008"/>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3" name="Rectangle 102"/>
            <p:cNvSpPr/>
            <p:nvPr/>
          </p:nvSpPr>
          <p:spPr>
            <a:xfrm>
              <a:off x="1702499" y="2250466"/>
              <a:ext cx="61593" cy="5635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4" name="Rectangle 103"/>
            <p:cNvSpPr/>
            <p:nvPr/>
          </p:nvSpPr>
          <p:spPr>
            <a:xfrm>
              <a:off x="1768097" y="2251469"/>
              <a:ext cx="61593" cy="56356"/>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7564" name="Right Arrow 107563"/>
          <p:cNvSpPr/>
          <p:nvPr/>
        </p:nvSpPr>
        <p:spPr>
          <a:xfrm>
            <a:off x="4648200" y="2492828"/>
            <a:ext cx="838200" cy="478971"/>
          </a:xfrm>
          <a:prstGeom prst="rightArrow">
            <a:avLst/>
          </a:prstGeom>
          <a:solidFill>
            <a:srgbClr val="0033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9" name="Rounded Rectangle 128"/>
          <p:cNvSpPr/>
          <p:nvPr/>
        </p:nvSpPr>
        <p:spPr>
          <a:xfrm>
            <a:off x="5933500" y="2362200"/>
            <a:ext cx="2590800" cy="609600"/>
          </a:xfrm>
          <a:prstGeom prst="roundRect">
            <a:avLst/>
          </a:prstGeom>
          <a:solidFill>
            <a:srgbClr val="7030A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Error grows with range</a:t>
            </a:r>
            <a:endParaRPr lang="he-IL" dirty="0"/>
          </a:p>
        </p:txBody>
      </p:sp>
      <p:sp>
        <p:nvSpPr>
          <p:cNvPr id="107565" name="Freeform 107564"/>
          <p:cNvSpPr/>
          <p:nvPr/>
        </p:nvSpPr>
        <p:spPr>
          <a:xfrm>
            <a:off x="2813050" y="3822700"/>
            <a:ext cx="215900" cy="425450"/>
          </a:xfrm>
          <a:custGeom>
            <a:avLst/>
            <a:gdLst>
              <a:gd name="connsiteX0" fmla="*/ 101600 w 215900"/>
              <a:gd name="connsiteY0" fmla="*/ 425450 h 425450"/>
              <a:gd name="connsiteX1" fmla="*/ 0 w 215900"/>
              <a:gd name="connsiteY1" fmla="*/ 247650 h 425450"/>
              <a:gd name="connsiteX2" fmla="*/ 107950 w 215900"/>
              <a:gd name="connsiteY2" fmla="*/ 0 h 425450"/>
              <a:gd name="connsiteX3" fmla="*/ 215900 w 215900"/>
              <a:gd name="connsiteY3" fmla="*/ 247650 h 425450"/>
              <a:gd name="connsiteX4" fmla="*/ 101600 w 215900"/>
              <a:gd name="connsiteY4" fmla="*/ 425450 h 4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425450">
                <a:moveTo>
                  <a:pt x="101600" y="425450"/>
                </a:moveTo>
                <a:lnTo>
                  <a:pt x="0" y="247650"/>
                </a:lnTo>
                <a:lnTo>
                  <a:pt x="107950" y="0"/>
                </a:lnTo>
                <a:lnTo>
                  <a:pt x="215900" y="247650"/>
                </a:lnTo>
                <a:lnTo>
                  <a:pt x="101600" y="425450"/>
                </a:lnTo>
                <a:close/>
              </a:path>
            </a:pathLst>
          </a:custGeom>
        </p:spPr>
        <p:style>
          <a:lnRef idx="1">
            <a:schemeClr val="accent2"/>
          </a:lnRef>
          <a:fillRef idx="3">
            <a:schemeClr val="accent2"/>
          </a:fillRef>
          <a:effectRef idx="2">
            <a:schemeClr val="accent2"/>
          </a:effectRef>
          <a:fontRef idx="minor">
            <a:schemeClr val="lt1"/>
          </a:fontRef>
        </p:style>
        <p:txBody>
          <a:bodyPr rtlCol="1" anchor="ctr"/>
          <a:lstStyle/>
          <a:p>
            <a:pPr algn="ctr"/>
            <a:endParaRPr lang="he-IL"/>
          </a:p>
        </p:txBody>
      </p:sp>
      <p:sp>
        <p:nvSpPr>
          <p:cNvPr id="107567" name="Freeform 107566"/>
          <p:cNvSpPr/>
          <p:nvPr/>
        </p:nvSpPr>
        <p:spPr>
          <a:xfrm>
            <a:off x="2806700" y="3162300"/>
            <a:ext cx="228600" cy="641350"/>
          </a:xfrm>
          <a:custGeom>
            <a:avLst/>
            <a:gdLst>
              <a:gd name="connsiteX0" fmla="*/ 107950 w 228600"/>
              <a:gd name="connsiteY0" fmla="*/ 641350 h 641350"/>
              <a:gd name="connsiteX1" fmla="*/ 0 w 228600"/>
              <a:gd name="connsiteY1" fmla="*/ 393700 h 641350"/>
              <a:gd name="connsiteX2" fmla="*/ 114300 w 228600"/>
              <a:gd name="connsiteY2" fmla="*/ 0 h 641350"/>
              <a:gd name="connsiteX3" fmla="*/ 228600 w 228600"/>
              <a:gd name="connsiteY3" fmla="*/ 349250 h 641350"/>
              <a:gd name="connsiteX4" fmla="*/ 107950 w 228600"/>
              <a:gd name="connsiteY4" fmla="*/ 641350 h 64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641350">
                <a:moveTo>
                  <a:pt x="107950" y="641350"/>
                </a:moveTo>
                <a:lnTo>
                  <a:pt x="0" y="393700"/>
                </a:lnTo>
                <a:lnTo>
                  <a:pt x="114300" y="0"/>
                </a:lnTo>
                <a:lnTo>
                  <a:pt x="228600" y="349250"/>
                </a:lnTo>
                <a:lnTo>
                  <a:pt x="107950" y="641350"/>
                </a:lnTo>
                <a:close/>
              </a:path>
            </a:pathLst>
          </a:custGeom>
        </p:spPr>
        <p:style>
          <a:lnRef idx="1">
            <a:schemeClr val="accent2"/>
          </a:lnRef>
          <a:fillRef idx="3">
            <a:schemeClr val="accent2"/>
          </a:fillRef>
          <a:effectRef idx="2">
            <a:schemeClr val="accent2"/>
          </a:effectRef>
          <a:fontRef idx="minor">
            <a:schemeClr val="lt1"/>
          </a:fontRef>
        </p:style>
        <p:txBody>
          <a:bodyPr rtlCol="1" anchor="ctr"/>
          <a:lstStyle/>
          <a:p>
            <a:pPr algn="ctr"/>
            <a:endParaRPr lang="he-IL"/>
          </a:p>
        </p:txBody>
      </p:sp>
      <p:sp>
        <p:nvSpPr>
          <p:cNvPr id="107569" name="Freeform 107568"/>
          <p:cNvSpPr/>
          <p:nvPr/>
        </p:nvSpPr>
        <p:spPr>
          <a:xfrm>
            <a:off x="2717800" y="1130300"/>
            <a:ext cx="419100" cy="2000250"/>
          </a:xfrm>
          <a:custGeom>
            <a:avLst/>
            <a:gdLst>
              <a:gd name="connsiteX0" fmla="*/ 203200 w 419100"/>
              <a:gd name="connsiteY0" fmla="*/ 2000250 h 2000250"/>
              <a:gd name="connsiteX1" fmla="*/ 0 w 419100"/>
              <a:gd name="connsiteY1" fmla="*/ 1327150 h 2000250"/>
              <a:gd name="connsiteX2" fmla="*/ 203200 w 419100"/>
              <a:gd name="connsiteY2" fmla="*/ 0 h 2000250"/>
              <a:gd name="connsiteX3" fmla="*/ 419100 w 419100"/>
              <a:gd name="connsiteY3" fmla="*/ 1320800 h 2000250"/>
              <a:gd name="connsiteX4" fmla="*/ 203200 w 419100"/>
              <a:gd name="connsiteY4" fmla="*/ 2000250 h 200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2000250">
                <a:moveTo>
                  <a:pt x="203200" y="2000250"/>
                </a:moveTo>
                <a:lnTo>
                  <a:pt x="0" y="1327150"/>
                </a:lnTo>
                <a:lnTo>
                  <a:pt x="203200" y="0"/>
                </a:lnTo>
                <a:lnTo>
                  <a:pt x="419100" y="1320800"/>
                </a:lnTo>
                <a:lnTo>
                  <a:pt x="203200" y="2000250"/>
                </a:lnTo>
                <a:close/>
              </a:path>
            </a:pathLst>
          </a:custGeom>
        </p:spPr>
        <p:style>
          <a:lnRef idx="1">
            <a:schemeClr val="accent2"/>
          </a:lnRef>
          <a:fillRef idx="3">
            <a:schemeClr val="accent2"/>
          </a:fillRef>
          <a:effectRef idx="2">
            <a:schemeClr val="accent2"/>
          </a:effectRef>
          <a:fontRef idx="minor">
            <a:schemeClr val="lt1"/>
          </a:fontRef>
        </p:style>
        <p:txBody>
          <a:bodyPr rtlCol="1" anchor="ctr"/>
          <a:lstStyle/>
          <a:p>
            <a:pPr algn="ctr"/>
            <a:endParaRPr lang="he-IL"/>
          </a:p>
        </p:txBody>
      </p:sp>
      <p:sp>
        <p:nvSpPr>
          <p:cNvPr id="5" name="Freeform 4"/>
          <p:cNvSpPr/>
          <p:nvPr/>
        </p:nvSpPr>
        <p:spPr>
          <a:xfrm rot="18167228" flipV="1">
            <a:off x="3929315" y="5652494"/>
            <a:ext cx="909713" cy="101474"/>
          </a:xfrm>
          <a:custGeom>
            <a:avLst/>
            <a:gdLst>
              <a:gd name="connsiteX0" fmla="*/ 509155 w 509155"/>
              <a:gd name="connsiteY0" fmla="*/ 208030 h 208030"/>
              <a:gd name="connsiteX1" fmla="*/ 259773 w 509155"/>
              <a:gd name="connsiteY1" fmla="*/ 212 h 208030"/>
              <a:gd name="connsiteX2" fmla="*/ 0 w 509155"/>
              <a:gd name="connsiteY2" fmla="*/ 176857 h 208030"/>
            </a:gdLst>
            <a:ahLst/>
            <a:cxnLst>
              <a:cxn ang="0">
                <a:pos x="connsiteX0" y="connsiteY0"/>
              </a:cxn>
              <a:cxn ang="0">
                <a:pos x="connsiteX1" y="connsiteY1"/>
              </a:cxn>
              <a:cxn ang="0">
                <a:pos x="connsiteX2" y="connsiteY2"/>
              </a:cxn>
            </a:cxnLst>
            <a:rect l="l" t="t" r="r" b="b"/>
            <a:pathLst>
              <a:path w="509155" h="208030">
                <a:moveTo>
                  <a:pt x="509155" y="208030"/>
                </a:moveTo>
                <a:cubicBezTo>
                  <a:pt x="426893" y="106718"/>
                  <a:pt x="344632" y="5407"/>
                  <a:pt x="259773" y="212"/>
                </a:cubicBezTo>
                <a:cubicBezTo>
                  <a:pt x="174914" y="-4983"/>
                  <a:pt x="87457" y="85937"/>
                  <a:pt x="0" y="176857"/>
                </a:cubicBezTo>
              </a:path>
            </a:pathLst>
          </a:custGeom>
          <a:noFill/>
          <a:ln w="5715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p:cNvSpPr txBox="1"/>
          <p:nvPr/>
        </p:nvSpPr>
        <p:spPr>
          <a:xfrm>
            <a:off x="4353500" y="4815244"/>
            <a:ext cx="1056700" cy="461665"/>
          </a:xfrm>
          <a:prstGeom prst="rect">
            <a:avLst/>
          </a:prstGeom>
          <a:noFill/>
        </p:spPr>
        <p:txBody>
          <a:bodyPr wrap="none" rtlCol="1">
            <a:spAutoFit/>
          </a:bodyPr>
          <a:lstStyle/>
          <a:p>
            <a:r>
              <a:rPr lang="en-US" sz="2400" b="1" dirty="0" smtClean="0">
                <a:solidFill>
                  <a:srgbClr val="0000FF"/>
                </a:solidFill>
              </a:rPr>
              <a:t>pixels</a:t>
            </a:r>
            <a:endParaRPr lang="he-IL" sz="2400" b="1" dirty="0">
              <a:solidFill>
                <a:srgbClr val="0000FF"/>
              </a:solidFill>
            </a:endParaRPr>
          </a:p>
        </p:txBody>
      </p:sp>
      <p:sp>
        <p:nvSpPr>
          <p:cNvPr id="46" name="TextBox 45"/>
          <p:cNvSpPr txBox="1"/>
          <p:nvPr/>
        </p:nvSpPr>
        <p:spPr>
          <a:xfrm>
            <a:off x="4353500" y="4495800"/>
            <a:ext cx="989373" cy="461665"/>
          </a:xfrm>
          <a:prstGeom prst="rect">
            <a:avLst/>
          </a:prstGeom>
          <a:noFill/>
        </p:spPr>
        <p:txBody>
          <a:bodyPr wrap="none" rtlCol="1">
            <a:spAutoFit/>
          </a:bodyPr>
          <a:lstStyle/>
          <a:p>
            <a:r>
              <a:rPr lang="en-US" sz="2400" b="1" dirty="0" smtClean="0">
                <a:solidFill>
                  <a:srgbClr val="0000FF"/>
                </a:solidFill>
              </a:rPr>
              <a:t>many</a:t>
            </a:r>
            <a:endParaRPr lang="he-IL" sz="2400" b="1" dirty="0">
              <a:solidFill>
                <a:srgbClr val="0000FF"/>
              </a:solidFill>
            </a:endParaRPr>
          </a:p>
        </p:txBody>
      </p:sp>
    </p:spTree>
    <p:extLst>
      <p:ext uri="{BB962C8B-B14F-4D97-AF65-F5344CB8AC3E}">
        <p14:creationId xmlns:p14="http://schemas.microsoft.com/office/powerpoint/2010/main" val="235253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565"/>
                                        </p:tgtEl>
                                        <p:attrNameLst>
                                          <p:attrName>style.visibility</p:attrName>
                                        </p:attrNameLst>
                                      </p:cBhvr>
                                      <p:to>
                                        <p:strVal val="visible"/>
                                      </p:to>
                                    </p:set>
                                    <p:animEffect transition="in" filter="fade">
                                      <p:cBhvr>
                                        <p:cTn id="7" dur="500"/>
                                        <p:tgtEl>
                                          <p:spTgt spid="1075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7567"/>
                                        </p:tgtEl>
                                        <p:attrNameLst>
                                          <p:attrName>style.visibility</p:attrName>
                                        </p:attrNameLst>
                                      </p:cBhvr>
                                      <p:to>
                                        <p:strVal val="visible"/>
                                      </p:to>
                                    </p:set>
                                    <p:animEffect transition="in" filter="fade">
                                      <p:cBhvr>
                                        <p:cTn id="11" dur="500"/>
                                        <p:tgtEl>
                                          <p:spTgt spid="10756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7569"/>
                                        </p:tgtEl>
                                        <p:attrNameLst>
                                          <p:attrName>style.visibility</p:attrName>
                                        </p:attrNameLst>
                                      </p:cBhvr>
                                      <p:to>
                                        <p:strVal val="visible"/>
                                      </p:to>
                                    </p:set>
                                    <p:animEffect transition="in" filter="fade">
                                      <p:cBhvr>
                                        <p:cTn id="15" dur="500"/>
                                        <p:tgtEl>
                                          <p:spTgt spid="10756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7564"/>
                                        </p:tgtEl>
                                        <p:attrNameLst>
                                          <p:attrName>style.visibility</p:attrName>
                                        </p:attrNameLst>
                                      </p:cBhvr>
                                      <p:to>
                                        <p:strVal val="visible"/>
                                      </p:to>
                                    </p:set>
                                    <p:animEffect transition="in" filter="wipe(left)">
                                      <p:cBhvr>
                                        <p:cTn id="20" dur="500"/>
                                        <p:tgtEl>
                                          <p:spTgt spid="107564"/>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2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64" grpId="0" animBg="1"/>
      <p:bldP spid="129" grpId="0" animBg="1"/>
      <p:bldP spid="107565" grpId="0" animBg="1"/>
      <p:bldP spid="107567" grpId="0" animBg="1"/>
      <p:bldP spid="107569" grpId="0" animBg="1"/>
      <p:bldP spid="4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28" name="Picture 6" descr="D:\Dropbox\Technion\Turbulence\Documentation\4ICCP2014\Picture2.bm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990" t="7825" r="9727" b="11065"/>
          <a:stretch/>
        </p:blipFill>
        <p:spPr bwMode="auto">
          <a:xfrm>
            <a:off x="6694390" y="2220962"/>
            <a:ext cx="2371350" cy="1923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Dropbox\Technion\Turbulence\Documentation\4ICCP2014\Picture2.bm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950" t="7505" r="9674" b="11442"/>
          <a:stretch/>
        </p:blipFill>
        <p:spPr bwMode="auto">
          <a:xfrm>
            <a:off x="114588" y="2135909"/>
            <a:ext cx="2492416" cy="202087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162301" y="2258863"/>
            <a:ext cx="2899272" cy="1819951"/>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98" name="Slide Number Placeholder 5"/>
          <p:cNvSpPr>
            <a:spLocks noGrp="1"/>
          </p:cNvSpPr>
          <p:nvPr>
            <p:ph type="sldNum" sz="quarter" idx="12"/>
          </p:nvPr>
        </p:nvSpPr>
        <p:spPr>
          <a:xfrm>
            <a:off x="8763000" y="0"/>
            <a:ext cx="609600" cy="476250"/>
          </a:xfrm>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smtClean="0">
                <a:solidFill>
                  <a:srgbClr val="FFFFFF"/>
                </a:solidFill>
                <a:latin typeface="Corbel" pitchFamily="34" charset="0"/>
              </a:rPr>
              <a:t>45</a:t>
            </a:r>
            <a:endParaRPr lang="he-IL" dirty="0">
              <a:solidFill>
                <a:srgbClr val="FFFFFF"/>
              </a:solidFill>
              <a:latin typeface="Corbel" pitchFamily="34" charset="0"/>
            </a:endParaRPr>
          </a:p>
          <a:p>
            <a:pPr eaLnBrk="1" hangingPunct="1"/>
            <a:endParaRPr lang="en-US" dirty="0">
              <a:solidFill>
                <a:srgbClr val="000000"/>
              </a:solidFill>
              <a:latin typeface="Corbel" pitchFamily="34" charset="0"/>
            </a:endParaRPr>
          </a:p>
        </p:txBody>
      </p:sp>
      <p:sp>
        <p:nvSpPr>
          <p:cNvPr id="3" name="Title 2"/>
          <p:cNvSpPr>
            <a:spLocks noGrp="1"/>
          </p:cNvSpPr>
          <p:nvPr>
            <p:ph type="title"/>
          </p:nvPr>
        </p:nvSpPr>
        <p:spPr>
          <a:xfrm>
            <a:off x="457200" y="-76200"/>
            <a:ext cx="8229600" cy="1143000"/>
          </a:xfrm>
        </p:spPr>
        <p:txBody>
          <a:bodyPr/>
          <a:lstStyle/>
          <a:p>
            <a:r>
              <a:rPr lang="en-US" dirty="0" smtClean="0">
                <a:solidFill>
                  <a:srgbClr val="FFFF99"/>
                </a:solidFill>
              </a:rPr>
              <a:t>Stella Maris</a:t>
            </a:r>
            <a:endParaRPr lang="en-US" dirty="0">
              <a:solidFill>
                <a:srgbClr val="FFFF00"/>
              </a:solidFill>
            </a:endParaRPr>
          </a:p>
        </p:txBody>
      </p:sp>
      <p:sp>
        <p:nvSpPr>
          <p:cNvPr id="26" name="Right Arrow 25"/>
          <p:cNvSpPr/>
          <p:nvPr/>
        </p:nvSpPr>
        <p:spPr>
          <a:xfrm>
            <a:off x="2619704" y="3031586"/>
            <a:ext cx="494131" cy="357512"/>
          </a:xfrm>
          <a:prstGeom prst="rightArrow">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FFFFFF"/>
              </a:solidFill>
            </a:endParaRPr>
          </a:p>
        </p:txBody>
      </p:sp>
      <p:sp>
        <p:nvSpPr>
          <p:cNvPr id="37" name="Right Arrow 36"/>
          <p:cNvSpPr/>
          <p:nvPr/>
        </p:nvSpPr>
        <p:spPr>
          <a:xfrm>
            <a:off x="6201749" y="3003768"/>
            <a:ext cx="494131" cy="357512"/>
          </a:xfrm>
          <a:prstGeom prst="rightArrow">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FFFFFF"/>
              </a:solidFill>
            </a:endParaRPr>
          </a:p>
        </p:txBody>
      </p:sp>
      <p:grpSp>
        <p:nvGrpSpPr>
          <p:cNvPr id="5" name="Group 4"/>
          <p:cNvGrpSpPr/>
          <p:nvPr/>
        </p:nvGrpSpPr>
        <p:grpSpPr>
          <a:xfrm>
            <a:off x="2209800" y="4602162"/>
            <a:ext cx="2514601" cy="1752600"/>
            <a:chOff x="2209800" y="5029200"/>
            <a:chExt cx="2514601" cy="1752600"/>
          </a:xfrm>
        </p:grpSpPr>
        <p:pic>
          <p:nvPicPr>
            <p:cNvPr id="43" name="Picture 42"/>
            <p:cNvPicPr>
              <a:picLocks noChangeAspect="1"/>
            </p:cNvPicPr>
            <p:nvPr/>
          </p:nvPicPr>
          <p:blipFill rotWithShape="1">
            <a:blip r:embed="rId5" cstate="print">
              <a:lum bright="20000" contrast="40000"/>
              <a:extLst>
                <a:ext uri="{28A0092B-C50C-407E-A947-70E740481C1C}">
                  <a14:useLocalDpi xmlns:a14="http://schemas.microsoft.com/office/drawing/2010/main"/>
                </a:ext>
              </a:extLst>
            </a:blip>
            <a:srcRect l="10613" t="6759" r="14491" b="10171"/>
            <a:stretch/>
          </p:blipFill>
          <p:spPr>
            <a:xfrm>
              <a:off x="2209800" y="5181599"/>
              <a:ext cx="1905000" cy="1600201"/>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
          <p:nvSpPr>
            <p:cNvPr id="44" name="Rounded Rectangle 43"/>
            <p:cNvSpPr/>
            <p:nvPr/>
          </p:nvSpPr>
          <p:spPr>
            <a:xfrm>
              <a:off x="2895601" y="5029200"/>
              <a:ext cx="1828800" cy="364549"/>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r>
                <a:rPr lang="en-US" sz="1600" dirty="0" smtClean="0">
                  <a:solidFill>
                    <a:srgbClr val="000000"/>
                  </a:solidFill>
                </a:rPr>
                <a:t>Sun Light Field</a:t>
              </a:r>
              <a:endParaRPr lang="en-US" dirty="0">
                <a:solidFill>
                  <a:srgbClr val="000000"/>
                </a:solidFill>
              </a:endParaRPr>
            </a:p>
          </p:txBody>
        </p:sp>
      </p:grpSp>
      <p:grpSp>
        <p:nvGrpSpPr>
          <p:cNvPr id="8" name="Group 7"/>
          <p:cNvGrpSpPr/>
          <p:nvPr/>
        </p:nvGrpSpPr>
        <p:grpSpPr>
          <a:xfrm>
            <a:off x="3124200" y="2684123"/>
            <a:ext cx="2857500" cy="969429"/>
            <a:chOff x="3850967" y="2454535"/>
            <a:chExt cx="2547257" cy="762489"/>
          </a:xfrm>
        </p:grpSpPr>
        <p:pic>
          <p:nvPicPr>
            <p:cNvPr id="38"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3716" t="35217" r="11526" b="40161"/>
            <a:stretch/>
          </p:blipFill>
          <p:spPr bwMode="auto">
            <a:xfrm>
              <a:off x="3850967" y="2454535"/>
              <a:ext cx="2547257" cy="762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4340381" y="2672450"/>
              <a:ext cx="1568430" cy="391946"/>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1600" b="1" dirty="0" smtClean="0">
                  <a:solidFill>
                    <a:srgbClr val="000000"/>
                  </a:solidFill>
                </a:rPr>
                <a:t>Water surface</a:t>
              </a:r>
              <a:endParaRPr lang="en-US" b="1" dirty="0">
                <a:solidFill>
                  <a:srgbClr val="000000"/>
                </a:solidFill>
              </a:endParaRPr>
            </a:p>
          </p:txBody>
        </p:sp>
      </p:grpSp>
      <p:sp>
        <p:nvSpPr>
          <p:cNvPr id="47" name="Rectangle 5"/>
          <p:cNvSpPr>
            <a:spLocks noChangeArrowheads="1"/>
          </p:cNvSpPr>
          <p:nvPr/>
        </p:nvSpPr>
        <p:spPr bwMode="auto">
          <a:xfrm>
            <a:off x="4763406" y="6429423"/>
            <a:ext cx="4406900"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dirty="0" err="1">
                <a:solidFill>
                  <a:srgbClr val="FFFF99"/>
                </a:solidFill>
                <a:latin typeface="Tahoma" pitchFamily="34" charset="0"/>
              </a:rPr>
              <a:t>Alterman</a:t>
            </a:r>
            <a:r>
              <a:rPr lang="en-US" dirty="0" smtClean="0">
                <a:solidFill>
                  <a:srgbClr val="FFFF99"/>
                </a:solidFill>
                <a:latin typeface="Tahoma" pitchFamily="34" charset="0"/>
              </a:rPr>
              <a:t>, </a:t>
            </a:r>
            <a:r>
              <a:rPr lang="en-US" dirty="0" err="1" smtClean="0">
                <a:solidFill>
                  <a:srgbClr val="FFFF99"/>
                </a:solidFill>
                <a:latin typeface="Tahoma" pitchFamily="34" charset="0"/>
              </a:rPr>
              <a:t>Swirski</a:t>
            </a:r>
            <a:r>
              <a:rPr lang="en-US" dirty="0">
                <a:solidFill>
                  <a:srgbClr val="FFFF99"/>
                </a:solidFill>
                <a:latin typeface="Tahoma" pitchFamily="34" charset="0"/>
              </a:rPr>
              <a:t>, </a:t>
            </a:r>
            <a:r>
              <a:rPr lang="en-US" dirty="0" err="1" smtClean="0">
                <a:solidFill>
                  <a:srgbClr val="FFFF99"/>
                </a:solidFill>
                <a:latin typeface="Tahoma" pitchFamily="34" charset="0"/>
              </a:rPr>
              <a:t>Schechner</a:t>
            </a:r>
            <a:r>
              <a:rPr lang="en-US" dirty="0" smtClean="0">
                <a:solidFill>
                  <a:srgbClr val="FFFF99"/>
                </a:solidFill>
                <a:latin typeface="Tahoma" pitchFamily="34" charset="0"/>
              </a:rPr>
              <a:t>, </a:t>
            </a:r>
            <a:r>
              <a:rPr lang="en-US" dirty="0">
                <a:solidFill>
                  <a:srgbClr val="FFFF99"/>
                </a:solidFill>
                <a:latin typeface="Tahoma" pitchFamily="34" charset="0"/>
              </a:rPr>
              <a:t>ICCP </a:t>
            </a:r>
            <a:r>
              <a:rPr lang="en-US" dirty="0" smtClean="0">
                <a:solidFill>
                  <a:srgbClr val="FFFF99"/>
                </a:solidFill>
                <a:latin typeface="Tahoma" pitchFamily="34" charset="0"/>
              </a:rPr>
              <a:t>2014</a:t>
            </a:r>
            <a:endParaRPr lang="en-US" i="1" dirty="0">
              <a:solidFill>
                <a:srgbClr val="FFFF99"/>
              </a:solidFill>
              <a:latin typeface="Tahoma" pitchFamily="34" charset="0"/>
            </a:endParaRPr>
          </a:p>
        </p:txBody>
      </p:sp>
      <p:sp>
        <p:nvSpPr>
          <p:cNvPr id="4" name="Curved Up Arrow 3"/>
          <p:cNvSpPr/>
          <p:nvPr/>
        </p:nvSpPr>
        <p:spPr>
          <a:xfrm rot="18526409">
            <a:off x="4092668" y="4858301"/>
            <a:ext cx="2016317" cy="587950"/>
          </a:xfrm>
          <a:prstGeom prst="curvedUpArrow">
            <a:avLst>
              <a:gd name="adj1" fmla="val 24861"/>
              <a:gd name="adj2" fmla="val 65087"/>
              <a:gd name="adj3" fmla="val 33157"/>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Rounded Rectangle 24"/>
          <p:cNvSpPr/>
          <p:nvPr/>
        </p:nvSpPr>
        <p:spPr>
          <a:xfrm rot="21063450">
            <a:off x="3603725" y="1428856"/>
            <a:ext cx="2015122" cy="446585"/>
          </a:xfrm>
          <a:prstGeom prst="roundRect">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r>
              <a:rPr lang="en-US" sz="2000" dirty="0" smtClean="0">
                <a:solidFill>
                  <a:srgbClr val="000000"/>
                </a:solidFill>
              </a:rPr>
              <a:t>Single instant</a:t>
            </a:r>
            <a:endParaRPr lang="en-US" sz="2400" dirty="0">
              <a:solidFill>
                <a:srgbClr val="000000"/>
              </a:solidFill>
            </a:endParaRPr>
          </a:p>
        </p:txBody>
      </p:sp>
      <p:sp>
        <p:nvSpPr>
          <p:cNvPr id="33" name="Rounded Rectangle 32"/>
          <p:cNvSpPr/>
          <p:nvPr/>
        </p:nvSpPr>
        <p:spPr>
          <a:xfrm rot="763520">
            <a:off x="636749" y="1818473"/>
            <a:ext cx="1448093" cy="421747"/>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r>
              <a:rPr lang="en-US" sz="2000" dirty="0" smtClean="0">
                <a:solidFill>
                  <a:srgbClr val="000000"/>
                </a:solidFill>
              </a:rPr>
              <a:t>Distorted</a:t>
            </a:r>
            <a:endParaRPr lang="en-US" sz="2400" dirty="0">
              <a:solidFill>
                <a:srgbClr val="000000"/>
              </a:solidFill>
            </a:endParaRPr>
          </a:p>
        </p:txBody>
      </p:sp>
      <p:sp>
        <p:nvSpPr>
          <p:cNvPr id="22" name="Rounded Rectangle 21"/>
          <p:cNvSpPr/>
          <p:nvPr/>
        </p:nvSpPr>
        <p:spPr>
          <a:xfrm rot="626178">
            <a:off x="7229130" y="1747653"/>
            <a:ext cx="1562706" cy="665659"/>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r>
              <a:rPr lang="en-US" sz="2000" dirty="0" smtClean="0">
                <a:solidFill>
                  <a:srgbClr val="000000"/>
                </a:solidFill>
              </a:rPr>
              <a:t>Reduced Distortions</a:t>
            </a:r>
            <a:endParaRPr lang="en-US" sz="2400" dirty="0">
              <a:solidFill>
                <a:srgbClr val="000000"/>
              </a:solidFill>
            </a:endParaRPr>
          </a:p>
        </p:txBody>
      </p:sp>
    </p:spTree>
    <p:extLst>
      <p:ext uri="{BB962C8B-B14F-4D97-AF65-F5344CB8AC3E}">
        <p14:creationId xmlns:p14="http://schemas.microsoft.com/office/powerpoint/2010/main" val="48979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Analogy to ground-based </a:t>
            </a:r>
            <a:r>
              <a:rPr lang="en-US" sz="3600" dirty="0"/>
              <a:t>astronomy</a:t>
            </a:r>
          </a:p>
        </p:txBody>
      </p:sp>
      <p:sp>
        <p:nvSpPr>
          <p:cNvPr id="4" name="Slide Number Placeholder 3"/>
          <p:cNvSpPr>
            <a:spLocks noGrp="1"/>
          </p:cNvSpPr>
          <p:nvPr>
            <p:ph type="sldNum" sz="quarter" idx="12"/>
          </p:nvPr>
        </p:nvSpPr>
        <p:spPr/>
        <p:txBody>
          <a:bodyPr/>
          <a:lstStyle/>
          <a:p>
            <a:pPr>
              <a:defRPr/>
            </a:pPr>
            <a:r>
              <a:rPr lang="en-US" dirty="0" smtClean="0">
                <a:solidFill>
                  <a:prstClr val="black">
                    <a:tint val="75000"/>
                  </a:prstClr>
                </a:solidFill>
              </a:rPr>
              <a:t>46</a:t>
            </a:r>
            <a:endParaRPr lang="he-IL" dirty="0" smtClean="0">
              <a:solidFill>
                <a:prstClr val="black">
                  <a:tint val="75000"/>
                </a:prstClr>
              </a:solidFill>
            </a:endParaRPr>
          </a:p>
          <a:p>
            <a:pPr>
              <a:defRPr/>
            </a:pPr>
            <a:endParaRPr lang="en-US" dirty="0">
              <a:solidFill>
                <a:prstClr val="black"/>
              </a:solidFill>
            </a:endParaRPr>
          </a:p>
        </p:txBody>
      </p:sp>
      <p:grpSp>
        <p:nvGrpSpPr>
          <p:cNvPr id="106" name="Group 105"/>
          <p:cNvGrpSpPr/>
          <p:nvPr/>
        </p:nvGrpSpPr>
        <p:grpSpPr>
          <a:xfrm>
            <a:off x="76200" y="1884726"/>
            <a:ext cx="9220200" cy="3830274"/>
            <a:chOff x="0" y="1284000"/>
            <a:chExt cx="7524328" cy="2943933"/>
          </a:xfrm>
        </p:grpSpPr>
        <p:sp>
          <p:nvSpPr>
            <p:cNvPr id="56" name="Oval 55"/>
            <p:cNvSpPr/>
            <p:nvPr/>
          </p:nvSpPr>
          <p:spPr>
            <a:xfrm rot="21060000">
              <a:off x="1513756" y="3166833"/>
              <a:ext cx="1263092" cy="143104"/>
            </a:xfrm>
            <a:prstGeom prst="ellipse">
              <a:avLst/>
            </a:prstGeom>
            <a:solidFill>
              <a:sysClr val="window" lastClr="FFFFFF">
                <a:lumMod val="85000"/>
              </a:sysClr>
            </a:solidFill>
            <a:ln w="190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7" name="Freeform 56"/>
            <p:cNvSpPr/>
            <p:nvPr/>
          </p:nvSpPr>
          <p:spPr>
            <a:xfrm>
              <a:off x="1253468" y="2493878"/>
              <a:ext cx="1783080" cy="141165"/>
            </a:xfrm>
            <a:custGeom>
              <a:avLst/>
              <a:gdLst>
                <a:gd name="connsiteX0" fmla="*/ 0 w 1783080"/>
                <a:gd name="connsiteY0" fmla="*/ 168030 h 282330"/>
                <a:gd name="connsiteX1" fmla="*/ 289560 w 1783080"/>
                <a:gd name="connsiteY1" fmla="*/ 68970 h 282330"/>
                <a:gd name="connsiteX2" fmla="*/ 571500 w 1783080"/>
                <a:gd name="connsiteY2" fmla="*/ 390 h 282330"/>
                <a:gd name="connsiteX3" fmla="*/ 647700 w 1783080"/>
                <a:gd name="connsiteY3" fmla="*/ 99450 h 282330"/>
                <a:gd name="connsiteX4" fmla="*/ 762000 w 1783080"/>
                <a:gd name="connsiteY4" fmla="*/ 175650 h 282330"/>
                <a:gd name="connsiteX5" fmla="*/ 922020 w 1783080"/>
                <a:gd name="connsiteY5" fmla="*/ 137550 h 282330"/>
                <a:gd name="connsiteX6" fmla="*/ 1120140 w 1783080"/>
                <a:gd name="connsiteY6" fmla="*/ 68970 h 282330"/>
                <a:gd name="connsiteX7" fmla="*/ 1249680 w 1783080"/>
                <a:gd name="connsiteY7" fmla="*/ 175650 h 282330"/>
                <a:gd name="connsiteX8" fmla="*/ 1356360 w 1783080"/>
                <a:gd name="connsiteY8" fmla="*/ 198510 h 282330"/>
                <a:gd name="connsiteX9" fmla="*/ 1501140 w 1783080"/>
                <a:gd name="connsiteY9" fmla="*/ 190890 h 282330"/>
                <a:gd name="connsiteX10" fmla="*/ 1783080 w 1783080"/>
                <a:gd name="connsiteY10" fmla="*/ 282330 h 28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3080" h="282330">
                  <a:moveTo>
                    <a:pt x="0" y="168030"/>
                  </a:moveTo>
                  <a:cubicBezTo>
                    <a:pt x="97155" y="132470"/>
                    <a:pt x="194310" y="96910"/>
                    <a:pt x="289560" y="68970"/>
                  </a:cubicBezTo>
                  <a:cubicBezTo>
                    <a:pt x="384810" y="41030"/>
                    <a:pt x="511810" y="-4690"/>
                    <a:pt x="571500" y="390"/>
                  </a:cubicBezTo>
                  <a:cubicBezTo>
                    <a:pt x="631190" y="5470"/>
                    <a:pt x="615950" y="70240"/>
                    <a:pt x="647700" y="99450"/>
                  </a:cubicBezTo>
                  <a:cubicBezTo>
                    <a:pt x="679450" y="128660"/>
                    <a:pt x="716280" y="169300"/>
                    <a:pt x="762000" y="175650"/>
                  </a:cubicBezTo>
                  <a:cubicBezTo>
                    <a:pt x="807720" y="182000"/>
                    <a:pt x="862330" y="155330"/>
                    <a:pt x="922020" y="137550"/>
                  </a:cubicBezTo>
                  <a:cubicBezTo>
                    <a:pt x="981710" y="119770"/>
                    <a:pt x="1065530" y="62620"/>
                    <a:pt x="1120140" y="68970"/>
                  </a:cubicBezTo>
                  <a:cubicBezTo>
                    <a:pt x="1174750" y="75320"/>
                    <a:pt x="1210310" y="154060"/>
                    <a:pt x="1249680" y="175650"/>
                  </a:cubicBezTo>
                  <a:cubicBezTo>
                    <a:pt x="1289050" y="197240"/>
                    <a:pt x="1314450" y="195970"/>
                    <a:pt x="1356360" y="198510"/>
                  </a:cubicBezTo>
                  <a:cubicBezTo>
                    <a:pt x="1398270" y="201050"/>
                    <a:pt x="1430020" y="176920"/>
                    <a:pt x="1501140" y="190890"/>
                  </a:cubicBezTo>
                  <a:cubicBezTo>
                    <a:pt x="1572260" y="204860"/>
                    <a:pt x="1677670" y="243595"/>
                    <a:pt x="1783080" y="282330"/>
                  </a:cubicBezTo>
                </a:path>
              </a:pathLst>
            </a:custGeom>
            <a:noFill/>
            <a:ln w="25400" cap="flat" cmpd="sng" algn="ctr">
              <a:solidFill>
                <a:srgbClr val="4BACC6">
                  <a:lumMod val="75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8" name="Freeform 57"/>
            <p:cNvSpPr/>
            <p:nvPr/>
          </p:nvSpPr>
          <p:spPr>
            <a:xfrm>
              <a:off x="1306555" y="2662149"/>
              <a:ext cx="1661160" cy="107907"/>
            </a:xfrm>
            <a:custGeom>
              <a:avLst/>
              <a:gdLst>
                <a:gd name="connsiteX0" fmla="*/ 0 w 1661160"/>
                <a:gd name="connsiteY0" fmla="*/ 183915 h 215815"/>
                <a:gd name="connsiteX1" fmla="*/ 175260 w 1661160"/>
                <a:gd name="connsiteY1" fmla="*/ 130575 h 215815"/>
                <a:gd name="connsiteX2" fmla="*/ 274320 w 1661160"/>
                <a:gd name="connsiteY2" fmla="*/ 161055 h 215815"/>
                <a:gd name="connsiteX3" fmla="*/ 396240 w 1661160"/>
                <a:gd name="connsiteY3" fmla="*/ 84855 h 215815"/>
                <a:gd name="connsiteX4" fmla="*/ 563880 w 1661160"/>
                <a:gd name="connsiteY4" fmla="*/ 1035 h 215815"/>
                <a:gd name="connsiteX5" fmla="*/ 609600 w 1661160"/>
                <a:gd name="connsiteY5" fmla="*/ 145815 h 215815"/>
                <a:gd name="connsiteX6" fmla="*/ 769620 w 1661160"/>
                <a:gd name="connsiteY6" fmla="*/ 107715 h 215815"/>
                <a:gd name="connsiteX7" fmla="*/ 899160 w 1661160"/>
                <a:gd name="connsiteY7" fmla="*/ 84855 h 215815"/>
                <a:gd name="connsiteX8" fmla="*/ 975360 w 1661160"/>
                <a:gd name="connsiteY8" fmla="*/ 214395 h 215815"/>
                <a:gd name="connsiteX9" fmla="*/ 1120140 w 1661160"/>
                <a:gd name="connsiteY9" fmla="*/ 153435 h 215815"/>
                <a:gd name="connsiteX10" fmla="*/ 1196340 w 1661160"/>
                <a:gd name="connsiteY10" fmla="*/ 145815 h 215815"/>
                <a:gd name="connsiteX11" fmla="*/ 1379220 w 1661160"/>
                <a:gd name="connsiteY11" fmla="*/ 183915 h 215815"/>
                <a:gd name="connsiteX12" fmla="*/ 1493520 w 1661160"/>
                <a:gd name="connsiteY12" fmla="*/ 199155 h 215815"/>
                <a:gd name="connsiteX13" fmla="*/ 1661160 w 1661160"/>
                <a:gd name="connsiteY13" fmla="*/ 138195 h 21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1160" h="215815">
                  <a:moveTo>
                    <a:pt x="0" y="183915"/>
                  </a:moveTo>
                  <a:cubicBezTo>
                    <a:pt x="64770" y="159150"/>
                    <a:pt x="129540" y="134385"/>
                    <a:pt x="175260" y="130575"/>
                  </a:cubicBezTo>
                  <a:cubicBezTo>
                    <a:pt x="220980" y="126765"/>
                    <a:pt x="237490" y="168675"/>
                    <a:pt x="274320" y="161055"/>
                  </a:cubicBezTo>
                  <a:cubicBezTo>
                    <a:pt x="311150" y="153435"/>
                    <a:pt x="347980" y="111525"/>
                    <a:pt x="396240" y="84855"/>
                  </a:cubicBezTo>
                  <a:cubicBezTo>
                    <a:pt x="444500" y="58185"/>
                    <a:pt x="528320" y="-9125"/>
                    <a:pt x="563880" y="1035"/>
                  </a:cubicBezTo>
                  <a:cubicBezTo>
                    <a:pt x="599440" y="11195"/>
                    <a:pt x="575310" y="128035"/>
                    <a:pt x="609600" y="145815"/>
                  </a:cubicBezTo>
                  <a:cubicBezTo>
                    <a:pt x="643890" y="163595"/>
                    <a:pt x="721360" y="117875"/>
                    <a:pt x="769620" y="107715"/>
                  </a:cubicBezTo>
                  <a:cubicBezTo>
                    <a:pt x="817880" y="97555"/>
                    <a:pt x="864870" y="67075"/>
                    <a:pt x="899160" y="84855"/>
                  </a:cubicBezTo>
                  <a:cubicBezTo>
                    <a:pt x="933450" y="102635"/>
                    <a:pt x="938530" y="202965"/>
                    <a:pt x="975360" y="214395"/>
                  </a:cubicBezTo>
                  <a:cubicBezTo>
                    <a:pt x="1012190" y="225825"/>
                    <a:pt x="1083310" y="164865"/>
                    <a:pt x="1120140" y="153435"/>
                  </a:cubicBezTo>
                  <a:cubicBezTo>
                    <a:pt x="1156970" y="142005"/>
                    <a:pt x="1153160" y="140735"/>
                    <a:pt x="1196340" y="145815"/>
                  </a:cubicBezTo>
                  <a:cubicBezTo>
                    <a:pt x="1239520" y="150895"/>
                    <a:pt x="1329690" y="175025"/>
                    <a:pt x="1379220" y="183915"/>
                  </a:cubicBezTo>
                  <a:cubicBezTo>
                    <a:pt x="1428750" y="192805"/>
                    <a:pt x="1446530" y="206775"/>
                    <a:pt x="1493520" y="199155"/>
                  </a:cubicBezTo>
                  <a:cubicBezTo>
                    <a:pt x="1540510" y="191535"/>
                    <a:pt x="1600835" y="164865"/>
                    <a:pt x="1661160" y="138195"/>
                  </a:cubicBezTo>
                </a:path>
              </a:pathLst>
            </a:custGeom>
            <a:noFill/>
            <a:ln w="25400" cap="flat" cmpd="sng" algn="ctr">
              <a:solidFill>
                <a:srgbClr val="4BACC6">
                  <a:lumMod val="75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9" name="Freeform 58"/>
            <p:cNvSpPr/>
            <p:nvPr/>
          </p:nvSpPr>
          <p:spPr>
            <a:xfrm>
              <a:off x="1349504" y="2349387"/>
              <a:ext cx="1609799" cy="85376"/>
            </a:xfrm>
            <a:custGeom>
              <a:avLst/>
              <a:gdLst>
                <a:gd name="connsiteX0" fmla="*/ 0 w 1557887"/>
                <a:gd name="connsiteY0" fmla="*/ 39147 h 170752"/>
                <a:gd name="connsiteX1" fmla="*/ 236220 w 1557887"/>
                <a:gd name="connsiteY1" fmla="*/ 23907 h 170752"/>
                <a:gd name="connsiteX2" fmla="*/ 274320 w 1557887"/>
                <a:gd name="connsiteY2" fmla="*/ 23907 h 170752"/>
                <a:gd name="connsiteX3" fmla="*/ 411480 w 1557887"/>
                <a:gd name="connsiteY3" fmla="*/ 168687 h 170752"/>
                <a:gd name="connsiteX4" fmla="*/ 548640 w 1557887"/>
                <a:gd name="connsiteY4" fmla="*/ 107727 h 170752"/>
                <a:gd name="connsiteX5" fmla="*/ 670560 w 1557887"/>
                <a:gd name="connsiteY5" fmla="*/ 84867 h 170752"/>
                <a:gd name="connsiteX6" fmla="*/ 731520 w 1557887"/>
                <a:gd name="connsiteY6" fmla="*/ 46767 h 170752"/>
                <a:gd name="connsiteX7" fmla="*/ 754380 w 1557887"/>
                <a:gd name="connsiteY7" fmla="*/ 1047 h 170752"/>
                <a:gd name="connsiteX8" fmla="*/ 868680 w 1557887"/>
                <a:gd name="connsiteY8" fmla="*/ 23907 h 170752"/>
                <a:gd name="connsiteX9" fmla="*/ 1013460 w 1557887"/>
                <a:gd name="connsiteY9" fmla="*/ 122967 h 170752"/>
                <a:gd name="connsiteX10" fmla="*/ 1089660 w 1557887"/>
                <a:gd name="connsiteY10" fmla="*/ 92487 h 170752"/>
                <a:gd name="connsiteX11" fmla="*/ 1181100 w 1557887"/>
                <a:gd name="connsiteY11" fmla="*/ 84867 h 170752"/>
                <a:gd name="connsiteX12" fmla="*/ 1280160 w 1557887"/>
                <a:gd name="connsiteY12" fmla="*/ 107727 h 170752"/>
                <a:gd name="connsiteX13" fmla="*/ 1310640 w 1557887"/>
                <a:gd name="connsiteY13" fmla="*/ 107727 h 170752"/>
                <a:gd name="connsiteX14" fmla="*/ 1463040 w 1557887"/>
                <a:gd name="connsiteY14" fmla="*/ 77247 h 170752"/>
                <a:gd name="connsiteX15" fmla="*/ 1546860 w 1557887"/>
                <a:gd name="connsiteY15" fmla="*/ 92487 h 170752"/>
                <a:gd name="connsiteX16" fmla="*/ 1554480 w 1557887"/>
                <a:gd name="connsiteY16" fmla="*/ 92487 h 1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887" h="170752">
                  <a:moveTo>
                    <a:pt x="0" y="39147"/>
                  </a:moveTo>
                  <a:lnTo>
                    <a:pt x="236220" y="23907"/>
                  </a:lnTo>
                  <a:cubicBezTo>
                    <a:pt x="281940" y="21367"/>
                    <a:pt x="245110" y="-223"/>
                    <a:pt x="274320" y="23907"/>
                  </a:cubicBezTo>
                  <a:cubicBezTo>
                    <a:pt x="303530" y="48037"/>
                    <a:pt x="365760" y="154717"/>
                    <a:pt x="411480" y="168687"/>
                  </a:cubicBezTo>
                  <a:cubicBezTo>
                    <a:pt x="457200" y="182657"/>
                    <a:pt x="505460" y="121697"/>
                    <a:pt x="548640" y="107727"/>
                  </a:cubicBezTo>
                  <a:cubicBezTo>
                    <a:pt x="591820" y="93757"/>
                    <a:pt x="640080" y="95027"/>
                    <a:pt x="670560" y="84867"/>
                  </a:cubicBezTo>
                  <a:cubicBezTo>
                    <a:pt x="701040" y="74707"/>
                    <a:pt x="717550" y="60737"/>
                    <a:pt x="731520" y="46767"/>
                  </a:cubicBezTo>
                  <a:cubicBezTo>
                    <a:pt x="745490" y="32797"/>
                    <a:pt x="731520" y="4857"/>
                    <a:pt x="754380" y="1047"/>
                  </a:cubicBezTo>
                  <a:cubicBezTo>
                    <a:pt x="777240" y="-2763"/>
                    <a:pt x="825500" y="3587"/>
                    <a:pt x="868680" y="23907"/>
                  </a:cubicBezTo>
                  <a:cubicBezTo>
                    <a:pt x="911860" y="44227"/>
                    <a:pt x="976630" y="111537"/>
                    <a:pt x="1013460" y="122967"/>
                  </a:cubicBezTo>
                  <a:cubicBezTo>
                    <a:pt x="1050290" y="134397"/>
                    <a:pt x="1061720" y="98837"/>
                    <a:pt x="1089660" y="92487"/>
                  </a:cubicBezTo>
                  <a:cubicBezTo>
                    <a:pt x="1117600" y="86137"/>
                    <a:pt x="1149350" y="82327"/>
                    <a:pt x="1181100" y="84867"/>
                  </a:cubicBezTo>
                  <a:cubicBezTo>
                    <a:pt x="1212850" y="87407"/>
                    <a:pt x="1258570" y="103917"/>
                    <a:pt x="1280160" y="107727"/>
                  </a:cubicBezTo>
                  <a:cubicBezTo>
                    <a:pt x="1301750" y="111537"/>
                    <a:pt x="1280160" y="112807"/>
                    <a:pt x="1310640" y="107727"/>
                  </a:cubicBezTo>
                  <a:cubicBezTo>
                    <a:pt x="1341120" y="102647"/>
                    <a:pt x="1423670" y="79787"/>
                    <a:pt x="1463040" y="77247"/>
                  </a:cubicBezTo>
                  <a:cubicBezTo>
                    <a:pt x="1502410" y="74707"/>
                    <a:pt x="1531620" y="89947"/>
                    <a:pt x="1546860" y="92487"/>
                  </a:cubicBezTo>
                  <a:cubicBezTo>
                    <a:pt x="1562100" y="95027"/>
                    <a:pt x="1558290" y="93757"/>
                    <a:pt x="1554480" y="92487"/>
                  </a:cubicBezTo>
                </a:path>
              </a:pathLst>
            </a:custGeom>
            <a:noFill/>
            <a:ln w="25400" cap="flat" cmpd="sng" algn="ctr">
              <a:solidFill>
                <a:srgbClr val="4BACC6">
                  <a:lumMod val="75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63" name="Freeform 62"/>
            <p:cNvSpPr/>
            <p:nvPr/>
          </p:nvSpPr>
          <p:spPr>
            <a:xfrm>
              <a:off x="1341098" y="2871542"/>
              <a:ext cx="1607820" cy="59882"/>
            </a:xfrm>
            <a:custGeom>
              <a:avLst/>
              <a:gdLst>
                <a:gd name="connsiteX0" fmla="*/ 0 w 1607820"/>
                <a:gd name="connsiteY0" fmla="*/ 8913 h 59882"/>
                <a:gd name="connsiteX1" fmla="*/ 251460 w 1607820"/>
                <a:gd name="connsiteY1" fmla="*/ 39393 h 59882"/>
                <a:gd name="connsiteX2" fmla="*/ 388620 w 1607820"/>
                <a:gd name="connsiteY2" fmla="*/ 1293 h 59882"/>
                <a:gd name="connsiteX3" fmla="*/ 510540 w 1607820"/>
                <a:gd name="connsiteY3" fmla="*/ 8913 h 59882"/>
                <a:gd name="connsiteX4" fmla="*/ 670560 w 1607820"/>
                <a:gd name="connsiteY4" fmla="*/ 8913 h 59882"/>
                <a:gd name="connsiteX5" fmla="*/ 838200 w 1607820"/>
                <a:gd name="connsiteY5" fmla="*/ 54633 h 59882"/>
                <a:gd name="connsiteX6" fmla="*/ 952500 w 1607820"/>
                <a:gd name="connsiteY6" fmla="*/ 54633 h 59882"/>
                <a:gd name="connsiteX7" fmla="*/ 1135380 w 1607820"/>
                <a:gd name="connsiteY7" fmla="*/ 16533 h 59882"/>
                <a:gd name="connsiteX8" fmla="*/ 1303020 w 1607820"/>
                <a:gd name="connsiteY8" fmla="*/ 47013 h 59882"/>
                <a:gd name="connsiteX9" fmla="*/ 1417320 w 1607820"/>
                <a:gd name="connsiteY9" fmla="*/ 54633 h 59882"/>
                <a:gd name="connsiteX10" fmla="*/ 1539240 w 1607820"/>
                <a:gd name="connsiteY10" fmla="*/ 16533 h 59882"/>
                <a:gd name="connsiteX11" fmla="*/ 1607820 w 1607820"/>
                <a:gd name="connsiteY11" fmla="*/ 24153 h 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7820" h="59882">
                  <a:moveTo>
                    <a:pt x="0" y="8913"/>
                  </a:moveTo>
                  <a:cubicBezTo>
                    <a:pt x="93345" y="24788"/>
                    <a:pt x="186690" y="40663"/>
                    <a:pt x="251460" y="39393"/>
                  </a:cubicBezTo>
                  <a:cubicBezTo>
                    <a:pt x="316230" y="38123"/>
                    <a:pt x="345440" y="6373"/>
                    <a:pt x="388620" y="1293"/>
                  </a:cubicBezTo>
                  <a:cubicBezTo>
                    <a:pt x="431800" y="-3787"/>
                    <a:pt x="463550" y="7643"/>
                    <a:pt x="510540" y="8913"/>
                  </a:cubicBezTo>
                  <a:cubicBezTo>
                    <a:pt x="557530" y="10183"/>
                    <a:pt x="615950" y="1293"/>
                    <a:pt x="670560" y="8913"/>
                  </a:cubicBezTo>
                  <a:cubicBezTo>
                    <a:pt x="725170" y="16533"/>
                    <a:pt x="791210" y="47013"/>
                    <a:pt x="838200" y="54633"/>
                  </a:cubicBezTo>
                  <a:cubicBezTo>
                    <a:pt x="885190" y="62253"/>
                    <a:pt x="902970" y="60983"/>
                    <a:pt x="952500" y="54633"/>
                  </a:cubicBezTo>
                  <a:cubicBezTo>
                    <a:pt x="1002030" y="48283"/>
                    <a:pt x="1076960" y="17803"/>
                    <a:pt x="1135380" y="16533"/>
                  </a:cubicBezTo>
                  <a:cubicBezTo>
                    <a:pt x="1193800" y="15263"/>
                    <a:pt x="1256030" y="40663"/>
                    <a:pt x="1303020" y="47013"/>
                  </a:cubicBezTo>
                  <a:cubicBezTo>
                    <a:pt x="1350010" y="53363"/>
                    <a:pt x="1377950" y="59713"/>
                    <a:pt x="1417320" y="54633"/>
                  </a:cubicBezTo>
                  <a:cubicBezTo>
                    <a:pt x="1456690" y="49553"/>
                    <a:pt x="1507490" y="21613"/>
                    <a:pt x="1539240" y="16533"/>
                  </a:cubicBezTo>
                  <a:cubicBezTo>
                    <a:pt x="1570990" y="11453"/>
                    <a:pt x="1589405" y="17803"/>
                    <a:pt x="1607820" y="24153"/>
                  </a:cubicBezTo>
                </a:path>
              </a:pathLst>
            </a:custGeom>
            <a:noFill/>
            <a:ln w="25400" cap="flat" cmpd="sng" algn="ctr">
              <a:solidFill>
                <a:srgbClr val="4BACC6">
                  <a:lumMod val="75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64" name="Flowchart: Process 63"/>
            <p:cNvSpPr/>
            <p:nvPr/>
          </p:nvSpPr>
          <p:spPr>
            <a:xfrm>
              <a:off x="0" y="1291600"/>
              <a:ext cx="3635896" cy="2932916"/>
            </a:xfrm>
            <a:prstGeom prst="flowChartProcess">
              <a:avLst/>
            </a:prstGeom>
            <a:no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65" name="TextBox 64"/>
            <p:cNvSpPr txBox="1"/>
            <p:nvPr/>
          </p:nvSpPr>
          <p:spPr>
            <a:xfrm>
              <a:off x="532" y="2271931"/>
              <a:ext cx="1229092" cy="496767"/>
            </a:xfrm>
            <a:prstGeom prst="rect">
              <a:avLst/>
            </a:prstGeom>
            <a:noFill/>
          </p:spPr>
          <p:txBody>
            <a:bodyPr wrap="square" rtlCol="0">
              <a:spAutoFit/>
            </a:bodyPr>
            <a:lstStyle/>
            <a:p>
              <a:pPr algn="ctr" fontAlgn="auto">
                <a:spcBef>
                  <a:spcPts val="0"/>
                </a:spcBef>
                <a:spcAft>
                  <a:spcPts val="0"/>
                </a:spcAft>
              </a:pPr>
              <a:r>
                <a:rPr lang="en-US" b="1" dirty="0" smtClean="0">
                  <a:solidFill>
                    <a:prstClr val="black"/>
                  </a:solidFill>
                  <a:latin typeface="Calibri"/>
                </a:rPr>
                <a:t>turbulence</a:t>
              </a:r>
              <a:r>
                <a:rPr lang="en-US" dirty="0" smtClean="0">
                  <a:solidFill>
                    <a:prstClr val="black"/>
                  </a:solidFill>
                  <a:latin typeface="Calibri"/>
                </a:rPr>
                <a:t> layers</a:t>
              </a:r>
              <a:endParaRPr lang="en-US" dirty="0">
                <a:solidFill>
                  <a:prstClr val="black"/>
                </a:solidFill>
                <a:latin typeface="Calibri"/>
              </a:endParaRPr>
            </a:p>
          </p:txBody>
        </p:sp>
        <p:pic>
          <p:nvPicPr>
            <p:cNvPr id="68" name="Picture 8" descr="http://www.clipart.dk.co.uk/DKImages/exp_space/image_exp_space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2803" y="1531337"/>
              <a:ext cx="319030" cy="306269"/>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1171744" y="1419626"/>
              <a:ext cx="798572"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target</a:t>
              </a:r>
              <a:endParaRPr lang="en-US" dirty="0">
                <a:solidFill>
                  <a:prstClr val="black"/>
                </a:solidFill>
                <a:latin typeface="Calibri"/>
              </a:endParaRPr>
            </a:p>
          </p:txBody>
        </p:sp>
        <p:pic>
          <p:nvPicPr>
            <p:cNvPr id="71" name="Picture 11" descr="C:\Program Files\Microsoft Office\MEDIA\CAGCAT10\j0212219.wmf"/>
            <p:cNvPicPr>
              <a:picLocks noChangeAspect="1" noChangeArrowheads="1"/>
            </p:cNvPicPr>
            <p:nvPr/>
          </p:nvPicPr>
          <p:blipFill rotWithShape="1">
            <a:blip r:embed="rId4" cstate="print">
              <a:clrChange>
                <a:clrFrom>
                  <a:srgbClr val="68728C"/>
                </a:clrFrom>
                <a:clrTo>
                  <a:srgbClr val="68728C">
                    <a:alpha val="0"/>
                  </a:srgbClr>
                </a:clrTo>
              </a:clrChange>
              <a:extLst>
                <a:ext uri="{28A0092B-C50C-407E-A947-70E740481C1C}">
                  <a14:useLocalDpi xmlns:a14="http://schemas.microsoft.com/office/drawing/2010/main" val="0"/>
                </a:ext>
              </a:extLst>
            </a:blip>
            <a:srcRect l="22148" r="14316"/>
            <a:stretch/>
          </p:blipFill>
          <p:spPr bwMode="auto">
            <a:xfrm>
              <a:off x="3980434" y="2125053"/>
              <a:ext cx="639415" cy="1053801"/>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p:cNvGrpSpPr/>
            <p:nvPr/>
          </p:nvGrpSpPr>
          <p:grpSpPr>
            <a:xfrm>
              <a:off x="3947736" y="3097822"/>
              <a:ext cx="3174873" cy="1130111"/>
              <a:chOff x="3788367" y="3739049"/>
              <a:chExt cx="1935763" cy="1130111"/>
            </a:xfrm>
            <a:solidFill>
              <a:srgbClr val="4BACC6">
                <a:lumMod val="60000"/>
                <a:lumOff val="40000"/>
              </a:srgbClr>
            </a:solidFill>
          </p:grpSpPr>
          <p:sp>
            <p:nvSpPr>
              <p:cNvPr id="73" name="Double Wave 72"/>
              <p:cNvSpPr/>
              <p:nvPr/>
            </p:nvSpPr>
            <p:spPr>
              <a:xfrm>
                <a:off x="3788367" y="3739049"/>
                <a:ext cx="1935761" cy="1010963"/>
              </a:xfrm>
              <a:prstGeom prst="doubleWave">
                <a:avLst/>
              </a:prstGeom>
              <a:solidFill>
                <a:srgbClr val="66CC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74" name="Rounded Rectangle 73"/>
              <p:cNvSpPr/>
              <p:nvPr/>
            </p:nvSpPr>
            <p:spPr>
              <a:xfrm>
                <a:off x="3788965" y="4244530"/>
                <a:ext cx="1935165" cy="624630"/>
              </a:xfrm>
              <a:prstGeom prst="roundRect">
                <a:avLst/>
              </a:prstGeom>
              <a:solidFill>
                <a:srgbClr val="66CC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grpSp>
        <p:sp>
          <p:nvSpPr>
            <p:cNvPr id="78" name="Flowchart: Process 77"/>
            <p:cNvSpPr/>
            <p:nvPr/>
          </p:nvSpPr>
          <p:spPr>
            <a:xfrm>
              <a:off x="3776713" y="1284000"/>
              <a:ext cx="3600400" cy="2932916"/>
            </a:xfrm>
            <a:prstGeom prst="flowChartProcess">
              <a:avLst/>
            </a:prstGeom>
            <a:no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79" name="TextBox 78"/>
            <p:cNvSpPr txBox="1"/>
            <p:nvPr/>
          </p:nvSpPr>
          <p:spPr>
            <a:xfrm>
              <a:off x="6015828" y="2871542"/>
              <a:ext cx="1508500" cy="283867"/>
            </a:xfrm>
            <a:prstGeom prst="rect">
              <a:avLst/>
            </a:prstGeom>
            <a:noFill/>
          </p:spPr>
          <p:txBody>
            <a:bodyPr wrap="square" rtlCol="0">
              <a:spAutoFit/>
            </a:bodyPr>
            <a:lstStyle/>
            <a:p>
              <a:pPr algn="ctr" fontAlgn="auto">
                <a:spcBef>
                  <a:spcPts val="0"/>
                </a:spcBef>
                <a:spcAft>
                  <a:spcPts val="0"/>
                </a:spcAft>
              </a:pPr>
              <a:r>
                <a:rPr lang="en-US" b="1" dirty="0" smtClean="0">
                  <a:solidFill>
                    <a:prstClr val="black"/>
                  </a:solidFill>
                  <a:latin typeface="Calibri"/>
                </a:rPr>
                <a:t>wavy water</a:t>
              </a:r>
              <a:endParaRPr lang="en-US" b="1" dirty="0">
                <a:solidFill>
                  <a:prstClr val="black"/>
                </a:solidFill>
                <a:latin typeface="Calibri"/>
              </a:endParaRPr>
            </a:p>
          </p:txBody>
        </p:sp>
        <p:sp>
          <p:nvSpPr>
            <p:cNvPr id="82" name="TextBox 81"/>
            <p:cNvSpPr txBox="1"/>
            <p:nvPr/>
          </p:nvSpPr>
          <p:spPr>
            <a:xfrm>
              <a:off x="3924410" y="1828800"/>
              <a:ext cx="798572"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target</a:t>
              </a:r>
              <a:endParaRPr lang="en-US" dirty="0">
                <a:solidFill>
                  <a:prstClr val="black"/>
                </a:solidFill>
                <a:latin typeface="Calibri"/>
              </a:endParaRPr>
            </a:p>
          </p:txBody>
        </p:sp>
        <p:sp>
          <p:nvSpPr>
            <p:cNvPr id="83" name="Freeform 82"/>
            <p:cNvSpPr/>
            <p:nvPr/>
          </p:nvSpPr>
          <p:spPr>
            <a:xfrm>
              <a:off x="4376391" y="2200275"/>
              <a:ext cx="1914525" cy="1466850"/>
            </a:xfrm>
            <a:custGeom>
              <a:avLst/>
              <a:gdLst>
                <a:gd name="connsiteX0" fmla="*/ 0 w 1914525"/>
                <a:gd name="connsiteY0" fmla="*/ 0 h 1466850"/>
                <a:gd name="connsiteX1" fmla="*/ 1419225 w 1914525"/>
                <a:gd name="connsiteY1" fmla="*/ 895350 h 1466850"/>
                <a:gd name="connsiteX2" fmla="*/ 1914525 w 1914525"/>
                <a:gd name="connsiteY2" fmla="*/ 1466850 h 1466850"/>
              </a:gdLst>
              <a:ahLst/>
              <a:cxnLst>
                <a:cxn ang="0">
                  <a:pos x="connsiteX0" y="connsiteY0"/>
                </a:cxn>
                <a:cxn ang="0">
                  <a:pos x="connsiteX1" y="connsiteY1"/>
                </a:cxn>
                <a:cxn ang="0">
                  <a:pos x="connsiteX2" y="connsiteY2"/>
                </a:cxn>
              </a:cxnLst>
              <a:rect l="l" t="t" r="r" b="b"/>
              <a:pathLst>
                <a:path w="1914525" h="1466850">
                  <a:moveTo>
                    <a:pt x="0" y="0"/>
                  </a:moveTo>
                  <a:lnTo>
                    <a:pt x="1419225" y="895350"/>
                  </a:lnTo>
                  <a:lnTo>
                    <a:pt x="1914525" y="1466850"/>
                  </a:lnTo>
                </a:path>
              </a:pathLst>
            </a:custGeom>
            <a:noFill/>
            <a:ln w="25400" cap="flat" cmpd="sng" algn="ctr">
              <a:solidFill>
                <a:srgbClr val="CC00CC"/>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84" name="Freeform 83"/>
            <p:cNvSpPr/>
            <p:nvPr/>
          </p:nvSpPr>
          <p:spPr>
            <a:xfrm>
              <a:off x="4404966" y="2971800"/>
              <a:ext cx="1876425" cy="676275"/>
            </a:xfrm>
            <a:custGeom>
              <a:avLst/>
              <a:gdLst>
                <a:gd name="connsiteX0" fmla="*/ 1876425 w 1876425"/>
                <a:gd name="connsiteY0" fmla="*/ 676275 h 676275"/>
                <a:gd name="connsiteX1" fmla="*/ 1228725 w 1876425"/>
                <a:gd name="connsiteY1" fmla="*/ 171450 h 676275"/>
                <a:gd name="connsiteX2" fmla="*/ 0 w 1876425"/>
                <a:gd name="connsiteY2" fmla="*/ 0 h 676275"/>
              </a:gdLst>
              <a:ahLst/>
              <a:cxnLst>
                <a:cxn ang="0">
                  <a:pos x="connsiteX0" y="connsiteY0"/>
                </a:cxn>
                <a:cxn ang="0">
                  <a:pos x="connsiteX1" y="connsiteY1"/>
                </a:cxn>
                <a:cxn ang="0">
                  <a:pos x="connsiteX2" y="connsiteY2"/>
                </a:cxn>
              </a:cxnLst>
              <a:rect l="l" t="t" r="r" b="b"/>
              <a:pathLst>
                <a:path w="1876425" h="676275">
                  <a:moveTo>
                    <a:pt x="1876425" y="676275"/>
                  </a:moveTo>
                  <a:lnTo>
                    <a:pt x="1228725" y="171450"/>
                  </a:lnTo>
                  <a:lnTo>
                    <a:pt x="0" y="0"/>
                  </a:lnTo>
                </a:path>
              </a:pathLst>
            </a:custGeom>
            <a:noFill/>
            <a:ln w="25400" cap="flat" cmpd="sng" algn="ctr">
              <a:solidFill>
                <a:srgbClr val="CC00CC"/>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88" name="TextBox 87"/>
            <p:cNvSpPr txBox="1"/>
            <p:nvPr/>
          </p:nvSpPr>
          <p:spPr>
            <a:xfrm>
              <a:off x="28625" y="2994188"/>
              <a:ext cx="1570598" cy="369332"/>
            </a:xfrm>
            <a:prstGeom prst="rect">
              <a:avLst/>
            </a:prstGeom>
            <a:noFill/>
          </p:spPr>
          <p:txBody>
            <a:bodyPr wrap="square" rtlCol="0">
              <a:spAutoFit/>
            </a:bodyPr>
            <a:lstStyle/>
            <a:p>
              <a:pPr algn="ctr" fontAlgn="auto">
                <a:spcBef>
                  <a:spcPts val="0"/>
                </a:spcBef>
                <a:spcAft>
                  <a:spcPts val="0"/>
                </a:spcAft>
              </a:pPr>
              <a:r>
                <a:rPr lang="en-US" dirty="0">
                  <a:solidFill>
                    <a:prstClr val="black"/>
                  </a:solidFill>
                  <a:latin typeface="Calibri"/>
                </a:rPr>
                <a:t>i</a:t>
              </a:r>
              <a:r>
                <a:rPr lang="en-US" dirty="0" smtClean="0">
                  <a:solidFill>
                    <a:prstClr val="black"/>
                  </a:solidFill>
                  <a:latin typeface="Calibri"/>
                </a:rPr>
                <a:t>maging optics</a:t>
              </a:r>
              <a:endParaRPr lang="en-US" dirty="0">
                <a:solidFill>
                  <a:prstClr val="black"/>
                </a:solidFill>
                <a:latin typeface="Calibri"/>
              </a:endParaRPr>
            </a:p>
          </p:txBody>
        </p:sp>
        <p:sp>
          <p:nvSpPr>
            <p:cNvPr id="89" name="Rectangle 88"/>
            <p:cNvSpPr/>
            <p:nvPr/>
          </p:nvSpPr>
          <p:spPr>
            <a:xfrm rot="20656939">
              <a:off x="2376052" y="3865838"/>
              <a:ext cx="379859" cy="54621"/>
            </a:xfrm>
            <a:prstGeom prst="rect">
              <a:avLst/>
            </a:prstGeom>
            <a:solidFill>
              <a:sysClr val="windowText" lastClr="000000">
                <a:lumMod val="50000"/>
                <a:lumOff val="50000"/>
              </a:sysClr>
            </a:solid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90" name="TextBox 89"/>
            <p:cNvSpPr txBox="1"/>
            <p:nvPr/>
          </p:nvSpPr>
          <p:spPr>
            <a:xfrm>
              <a:off x="2587022" y="3752669"/>
              <a:ext cx="761386"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CCD</a:t>
              </a:r>
              <a:endParaRPr lang="en-US" dirty="0">
                <a:solidFill>
                  <a:prstClr val="black"/>
                </a:solidFill>
                <a:latin typeface="Calibri"/>
              </a:endParaRPr>
            </a:p>
          </p:txBody>
        </p:sp>
        <p:sp>
          <p:nvSpPr>
            <p:cNvPr id="94" name="Oval 93"/>
            <p:cNvSpPr/>
            <p:nvPr/>
          </p:nvSpPr>
          <p:spPr>
            <a:xfrm rot="20737231">
              <a:off x="2260819" y="3492609"/>
              <a:ext cx="338271" cy="73090"/>
            </a:xfrm>
            <a:prstGeom prst="ellipse">
              <a:avLst/>
            </a:prstGeom>
            <a:solidFill>
              <a:sysClr val="window" lastClr="FFFFFF">
                <a:lumMod val="85000"/>
              </a:sysClr>
            </a:solidFill>
            <a:ln w="190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95" name="Freeform 94"/>
            <p:cNvSpPr/>
            <p:nvPr/>
          </p:nvSpPr>
          <p:spPr>
            <a:xfrm>
              <a:off x="1962150" y="1800225"/>
              <a:ext cx="504825" cy="2095500"/>
            </a:xfrm>
            <a:custGeom>
              <a:avLst/>
              <a:gdLst>
                <a:gd name="connsiteX0" fmla="*/ 0 w 504825"/>
                <a:gd name="connsiteY0" fmla="*/ 0 h 2133600"/>
                <a:gd name="connsiteX1" fmla="*/ 152400 w 504825"/>
                <a:gd name="connsiteY1" fmla="*/ 561975 h 2133600"/>
                <a:gd name="connsiteX2" fmla="*/ 171450 w 504825"/>
                <a:gd name="connsiteY2" fmla="*/ 800100 h 2133600"/>
                <a:gd name="connsiteX3" fmla="*/ 266700 w 504825"/>
                <a:gd name="connsiteY3" fmla="*/ 971550 h 2133600"/>
                <a:gd name="connsiteX4" fmla="*/ 219075 w 504825"/>
                <a:gd name="connsiteY4" fmla="*/ 1171575 h 2133600"/>
                <a:gd name="connsiteX5" fmla="*/ 314325 w 504825"/>
                <a:gd name="connsiteY5" fmla="*/ 1752600 h 2133600"/>
                <a:gd name="connsiteX6" fmla="*/ 504825 w 504825"/>
                <a:gd name="connsiteY6"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25" h="2133600">
                  <a:moveTo>
                    <a:pt x="0" y="0"/>
                  </a:moveTo>
                  <a:lnTo>
                    <a:pt x="152400" y="561975"/>
                  </a:lnTo>
                  <a:lnTo>
                    <a:pt x="171450" y="800100"/>
                  </a:lnTo>
                  <a:lnTo>
                    <a:pt x="266700" y="971550"/>
                  </a:lnTo>
                  <a:lnTo>
                    <a:pt x="219075" y="1171575"/>
                  </a:lnTo>
                  <a:lnTo>
                    <a:pt x="314325" y="1752600"/>
                  </a:lnTo>
                  <a:lnTo>
                    <a:pt x="504825" y="2133600"/>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96" name="Freeform 95"/>
            <p:cNvSpPr/>
            <p:nvPr/>
          </p:nvSpPr>
          <p:spPr>
            <a:xfrm>
              <a:off x="2133600" y="1866900"/>
              <a:ext cx="381000" cy="2000250"/>
            </a:xfrm>
            <a:custGeom>
              <a:avLst/>
              <a:gdLst>
                <a:gd name="connsiteX0" fmla="*/ 0 w 381000"/>
                <a:gd name="connsiteY0" fmla="*/ 0 h 2000250"/>
                <a:gd name="connsiteX1" fmla="*/ 152400 w 381000"/>
                <a:gd name="connsiteY1" fmla="*/ 504825 h 2000250"/>
                <a:gd name="connsiteX2" fmla="*/ 123825 w 381000"/>
                <a:gd name="connsiteY2" fmla="*/ 695325 h 2000250"/>
                <a:gd name="connsiteX3" fmla="*/ 228600 w 381000"/>
                <a:gd name="connsiteY3" fmla="*/ 923925 h 2000250"/>
                <a:gd name="connsiteX4" fmla="*/ 180975 w 381000"/>
                <a:gd name="connsiteY4" fmla="*/ 1095375 h 2000250"/>
                <a:gd name="connsiteX5" fmla="*/ 276225 w 381000"/>
                <a:gd name="connsiteY5" fmla="*/ 1619250 h 2000250"/>
                <a:gd name="connsiteX6" fmla="*/ 381000 w 381000"/>
                <a:gd name="connsiteY6" fmla="*/ 200025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0" h="2000250">
                  <a:moveTo>
                    <a:pt x="0" y="0"/>
                  </a:moveTo>
                  <a:lnTo>
                    <a:pt x="152400" y="504825"/>
                  </a:lnTo>
                  <a:lnTo>
                    <a:pt x="123825" y="695325"/>
                  </a:lnTo>
                  <a:lnTo>
                    <a:pt x="228600" y="923925"/>
                  </a:lnTo>
                  <a:lnTo>
                    <a:pt x="180975" y="1095375"/>
                  </a:lnTo>
                  <a:lnTo>
                    <a:pt x="276225" y="1619250"/>
                  </a:lnTo>
                  <a:lnTo>
                    <a:pt x="381000" y="2000250"/>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97" name="Freeform 96"/>
            <p:cNvSpPr/>
            <p:nvPr/>
          </p:nvSpPr>
          <p:spPr>
            <a:xfrm>
              <a:off x="2257425" y="1790700"/>
              <a:ext cx="304800" cy="2047875"/>
            </a:xfrm>
            <a:custGeom>
              <a:avLst/>
              <a:gdLst>
                <a:gd name="connsiteX0" fmla="*/ 0 w 304800"/>
                <a:gd name="connsiteY0" fmla="*/ 0 h 2047875"/>
                <a:gd name="connsiteX1" fmla="*/ 171450 w 304800"/>
                <a:gd name="connsiteY1" fmla="*/ 619125 h 2047875"/>
                <a:gd name="connsiteX2" fmla="*/ 123825 w 304800"/>
                <a:gd name="connsiteY2" fmla="*/ 790575 h 2047875"/>
                <a:gd name="connsiteX3" fmla="*/ 228600 w 304800"/>
                <a:gd name="connsiteY3" fmla="*/ 990600 h 2047875"/>
                <a:gd name="connsiteX4" fmla="*/ 133350 w 304800"/>
                <a:gd name="connsiteY4" fmla="*/ 1190625 h 2047875"/>
                <a:gd name="connsiteX5" fmla="*/ 295275 w 304800"/>
                <a:gd name="connsiteY5" fmla="*/ 1695450 h 2047875"/>
                <a:gd name="connsiteX6" fmla="*/ 304800 w 304800"/>
                <a:gd name="connsiteY6"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2047875">
                  <a:moveTo>
                    <a:pt x="0" y="0"/>
                  </a:moveTo>
                  <a:lnTo>
                    <a:pt x="171450" y="619125"/>
                  </a:lnTo>
                  <a:lnTo>
                    <a:pt x="123825" y="790575"/>
                  </a:lnTo>
                  <a:lnTo>
                    <a:pt x="228600" y="990600"/>
                  </a:lnTo>
                  <a:lnTo>
                    <a:pt x="133350" y="1190625"/>
                  </a:lnTo>
                  <a:lnTo>
                    <a:pt x="295275" y="1695450"/>
                  </a:lnTo>
                  <a:lnTo>
                    <a:pt x="304800" y="2047875"/>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99" name="Rectangle 98"/>
            <p:cNvSpPr/>
            <p:nvPr/>
          </p:nvSpPr>
          <p:spPr>
            <a:xfrm rot="19245565">
              <a:off x="6254572" y="3781111"/>
              <a:ext cx="379859" cy="54621"/>
            </a:xfrm>
            <a:prstGeom prst="rect">
              <a:avLst/>
            </a:prstGeom>
            <a:solidFill>
              <a:sysClr val="windowText" lastClr="000000">
                <a:lumMod val="50000"/>
                <a:lumOff val="50000"/>
              </a:sysClr>
            </a:solid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100" name="TextBox 99"/>
            <p:cNvSpPr txBox="1"/>
            <p:nvPr/>
          </p:nvSpPr>
          <p:spPr>
            <a:xfrm>
              <a:off x="6444208" y="3600757"/>
              <a:ext cx="761386"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CCD</a:t>
              </a:r>
              <a:endParaRPr lang="en-US" dirty="0">
                <a:solidFill>
                  <a:prstClr val="black"/>
                </a:solidFill>
                <a:latin typeface="Calibri"/>
              </a:endParaRPr>
            </a:p>
          </p:txBody>
        </p:sp>
        <p:sp>
          <p:nvSpPr>
            <p:cNvPr id="102" name="Freeform 101"/>
            <p:cNvSpPr/>
            <p:nvPr/>
          </p:nvSpPr>
          <p:spPr>
            <a:xfrm>
              <a:off x="6269891" y="3650949"/>
              <a:ext cx="121384" cy="152702"/>
            </a:xfrm>
            <a:custGeom>
              <a:avLst/>
              <a:gdLst>
                <a:gd name="connsiteX0" fmla="*/ 0 w 127000"/>
                <a:gd name="connsiteY0" fmla="*/ 0 h 168275"/>
                <a:gd name="connsiteX1" fmla="*/ 127000 w 127000"/>
                <a:gd name="connsiteY1" fmla="*/ 168275 h 168275"/>
                <a:gd name="connsiteX2" fmla="*/ 111125 w 127000"/>
                <a:gd name="connsiteY2" fmla="*/ 155575 h 168275"/>
              </a:gdLst>
              <a:ahLst/>
              <a:cxnLst>
                <a:cxn ang="0">
                  <a:pos x="connsiteX0" y="connsiteY0"/>
                </a:cxn>
                <a:cxn ang="0">
                  <a:pos x="connsiteX1" y="connsiteY1"/>
                </a:cxn>
                <a:cxn ang="0">
                  <a:pos x="connsiteX2" y="connsiteY2"/>
                </a:cxn>
              </a:cxnLst>
              <a:rect l="l" t="t" r="r" b="b"/>
              <a:pathLst>
                <a:path w="127000" h="168275">
                  <a:moveTo>
                    <a:pt x="0" y="0"/>
                  </a:moveTo>
                  <a:lnTo>
                    <a:pt x="127000" y="168275"/>
                  </a:lnTo>
                  <a:lnTo>
                    <a:pt x="111125" y="155575"/>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103" name="Freeform 102"/>
            <p:cNvSpPr/>
            <p:nvPr/>
          </p:nvSpPr>
          <p:spPr>
            <a:xfrm>
              <a:off x="6216650" y="3606800"/>
              <a:ext cx="254000" cy="136525"/>
            </a:xfrm>
            <a:custGeom>
              <a:avLst/>
              <a:gdLst>
                <a:gd name="connsiteX0" fmla="*/ 0 w 254000"/>
                <a:gd name="connsiteY0" fmla="*/ 0 h 136525"/>
                <a:gd name="connsiteX1" fmla="*/ 254000 w 254000"/>
                <a:gd name="connsiteY1" fmla="*/ 136525 h 136525"/>
              </a:gdLst>
              <a:ahLst/>
              <a:cxnLst>
                <a:cxn ang="0">
                  <a:pos x="connsiteX0" y="connsiteY0"/>
                </a:cxn>
                <a:cxn ang="0">
                  <a:pos x="connsiteX1" y="connsiteY1"/>
                </a:cxn>
              </a:cxnLst>
              <a:rect l="l" t="t" r="r" b="b"/>
              <a:pathLst>
                <a:path w="254000" h="136525">
                  <a:moveTo>
                    <a:pt x="0" y="0"/>
                  </a:moveTo>
                  <a:lnTo>
                    <a:pt x="254000" y="136525"/>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104" name="Oval 103"/>
            <p:cNvSpPr/>
            <p:nvPr/>
          </p:nvSpPr>
          <p:spPr>
            <a:xfrm rot="19454997">
              <a:off x="6195557" y="3625213"/>
              <a:ext cx="169135" cy="45719"/>
            </a:xfrm>
            <a:prstGeom prst="ellipse">
              <a:avLst/>
            </a:prstGeom>
            <a:solidFill>
              <a:sysClr val="window" lastClr="FFFFFF">
                <a:lumMod val="85000"/>
              </a:sysClr>
            </a:solidFill>
            <a:ln w="190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grpSp>
      <p:sp>
        <p:nvSpPr>
          <p:cNvPr id="35" name="TextBox 34"/>
          <p:cNvSpPr txBox="1"/>
          <p:nvPr/>
        </p:nvSpPr>
        <p:spPr>
          <a:xfrm>
            <a:off x="3008493" y="6477782"/>
            <a:ext cx="6131037" cy="369332"/>
          </a:xfrm>
          <a:prstGeom prst="rect">
            <a:avLst/>
          </a:prstGeom>
          <a:noFill/>
        </p:spPr>
        <p:txBody>
          <a:bodyPr wrap="none" rtlCol="1">
            <a:spAutoFit/>
          </a:bodyPr>
          <a:lstStyle/>
          <a:p>
            <a:r>
              <a:rPr lang="en-US" dirty="0" smtClean="0">
                <a:solidFill>
                  <a:prstClr val="black">
                    <a:lumMod val="50000"/>
                    <a:lumOff val="50000"/>
                  </a:prstClr>
                </a:solidFill>
              </a:rPr>
              <a:t>STELLA MARIS,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Schecher</a:t>
            </a:r>
            <a:r>
              <a:rPr lang="en-US" dirty="0" smtClean="0">
                <a:solidFill>
                  <a:prstClr val="black">
                    <a:lumMod val="50000"/>
                    <a:lumOff val="50000"/>
                  </a:prstClr>
                </a:solidFill>
              </a:rPr>
              <a:t>, ICCP 2014</a:t>
            </a:r>
            <a:endParaRPr lang="he-IL" dirty="0">
              <a:solidFill>
                <a:prstClr val="black">
                  <a:lumMod val="50000"/>
                  <a:lumOff val="50000"/>
                </a:prstClr>
              </a:solidFill>
            </a:endParaRPr>
          </a:p>
        </p:txBody>
      </p:sp>
    </p:spTree>
    <p:extLst>
      <p:ext uri="{BB962C8B-B14F-4D97-AF65-F5344CB8AC3E}">
        <p14:creationId xmlns:p14="http://schemas.microsoft.com/office/powerpoint/2010/main" val="30425452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Analogy to ground-based </a:t>
            </a:r>
            <a:r>
              <a:rPr lang="en-US" sz="3600" dirty="0"/>
              <a:t>astronomy</a:t>
            </a:r>
          </a:p>
        </p:txBody>
      </p:sp>
      <p:sp>
        <p:nvSpPr>
          <p:cNvPr id="4" name="Slide Number Placeholder 3"/>
          <p:cNvSpPr>
            <a:spLocks noGrp="1"/>
          </p:cNvSpPr>
          <p:nvPr>
            <p:ph type="sldNum" sz="quarter" idx="12"/>
          </p:nvPr>
        </p:nvSpPr>
        <p:spPr/>
        <p:txBody>
          <a:bodyPr/>
          <a:lstStyle/>
          <a:p>
            <a:pPr>
              <a:defRPr/>
            </a:pPr>
            <a:r>
              <a:rPr lang="en-US" dirty="0" smtClean="0">
                <a:solidFill>
                  <a:prstClr val="black">
                    <a:tint val="75000"/>
                  </a:prstClr>
                </a:solidFill>
              </a:rPr>
              <a:t>47</a:t>
            </a:r>
            <a:endParaRPr lang="en-US" dirty="0">
              <a:solidFill>
                <a:prstClr val="black"/>
              </a:solidFill>
            </a:endParaRPr>
          </a:p>
        </p:txBody>
      </p:sp>
      <p:grpSp>
        <p:nvGrpSpPr>
          <p:cNvPr id="106" name="Group 105"/>
          <p:cNvGrpSpPr/>
          <p:nvPr/>
        </p:nvGrpSpPr>
        <p:grpSpPr>
          <a:xfrm>
            <a:off x="76200" y="1884726"/>
            <a:ext cx="9220200" cy="3830274"/>
            <a:chOff x="0" y="1284000"/>
            <a:chExt cx="7524328" cy="2943933"/>
          </a:xfrm>
        </p:grpSpPr>
        <p:sp>
          <p:nvSpPr>
            <p:cNvPr id="56" name="Oval 55"/>
            <p:cNvSpPr/>
            <p:nvPr/>
          </p:nvSpPr>
          <p:spPr>
            <a:xfrm rot="21060000">
              <a:off x="1513756" y="3166833"/>
              <a:ext cx="1263092" cy="143104"/>
            </a:xfrm>
            <a:prstGeom prst="ellipse">
              <a:avLst/>
            </a:prstGeom>
            <a:solidFill>
              <a:sysClr val="window" lastClr="FFFFFF">
                <a:lumMod val="85000"/>
              </a:sysClr>
            </a:solidFill>
            <a:ln w="190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7" name="Freeform 56"/>
            <p:cNvSpPr/>
            <p:nvPr/>
          </p:nvSpPr>
          <p:spPr>
            <a:xfrm>
              <a:off x="1253468" y="2493878"/>
              <a:ext cx="1783080" cy="141165"/>
            </a:xfrm>
            <a:custGeom>
              <a:avLst/>
              <a:gdLst>
                <a:gd name="connsiteX0" fmla="*/ 0 w 1783080"/>
                <a:gd name="connsiteY0" fmla="*/ 168030 h 282330"/>
                <a:gd name="connsiteX1" fmla="*/ 289560 w 1783080"/>
                <a:gd name="connsiteY1" fmla="*/ 68970 h 282330"/>
                <a:gd name="connsiteX2" fmla="*/ 571500 w 1783080"/>
                <a:gd name="connsiteY2" fmla="*/ 390 h 282330"/>
                <a:gd name="connsiteX3" fmla="*/ 647700 w 1783080"/>
                <a:gd name="connsiteY3" fmla="*/ 99450 h 282330"/>
                <a:gd name="connsiteX4" fmla="*/ 762000 w 1783080"/>
                <a:gd name="connsiteY4" fmla="*/ 175650 h 282330"/>
                <a:gd name="connsiteX5" fmla="*/ 922020 w 1783080"/>
                <a:gd name="connsiteY5" fmla="*/ 137550 h 282330"/>
                <a:gd name="connsiteX6" fmla="*/ 1120140 w 1783080"/>
                <a:gd name="connsiteY6" fmla="*/ 68970 h 282330"/>
                <a:gd name="connsiteX7" fmla="*/ 1249680 w 1783080"/>
                <a:gd name="connsiteY7" fmla="*/ 175650 h 282330"/>
                <a:gd name="connsiteX8" fmla="*/ 1356360 w 1783080"/>
                <a:gd name="connsiteY8" fmla="*/ 198510 h 282330"/>
                <a:gd name="connsiteX9" fmla="*/ 1501140 w 1783080"/>
                <a:gd name="connsiteY9" fmla="*/ 190890 h 282330"/>
                <a:gd name="connsiteX10" fmla="*/ 1783080 w 1783080"/>
                <a:gd name="connsiteY10" fmla="*/ 282330 h 28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3080" h="282330">
                  <a:moveTo>
                    <a:pt x="0" y="168030"/>
                  </a:moveTo>
                  <a:cubicBezTo>
                    <a:pt x="97155" y="132470"/>
                    <a:pt x="194310" y="96910"/>
                    <a:pt x="289560" y="68970"/>
                  </a:cubicBezTo>
                  <a:cubicBezTo>
                    <a:pt x="384810" y="41030"/>
                    <a:pt x="511810" y="-4690"/>
                    <a:pt x="571500" y="390"/>
                  </a:cubicBezTo>
                  <a:cubicBezTo>
                    <a:pt x="631190" y="5470"/>
                    <a:pt x="615950" y="70240"/>
                    <a:pt x="647700" y="99450"/>
                  </a:cubicBezTo>
                  <a:cubicBezTo>
                    <a:pt x="679450" y="128660"/>
                    <a:pt x="716280" y="169300"/>
                    <a:pt x="762000" y="175650"/>
                  </a:cubicBezTo>
                  <a:cubicBezTo>
                    <a:pt x="807720" y="182000"/>
                    <a:pt x="862330" y="155330"/>
                    <a:pt x="922020" y="137550"/>
                  </a:cubicBezTo>
                  <a:cubicBezTo>
                    <a:pt x="981710" y="119770"/>
                    <a:pt x="1065530" y="62620"/>
                    <a:pt x="1120140" y="68970"/>
                  </a:cubicBezTo>
                  <a:cubicBezTo>
                    <a:pt x="1174750" y="75320"/>
                    <a:pt x="1210310" y="154060"/>
                    <a:pt x="1249680" y="175650"/>
                  </a:cubicBezTo>
                  <a:cubicBezTo>
                    <a:pt x="1289050" y="197240"/>
                    <a:pt x="1314450" y="195970"/>
                    <a:pt x="1356360" y="198510"/>
                  </a:cubicBezTo>
                  <a:cubicBezTo>
                    <a:pt x="1398270" y="201050"/>
                    <a:pt x="1430020" y="176920"/>
                    <a:pt x="1501140" y="190890"/>
                  </a:cubicBezTo>
                  <a:cubicBezTo>
                    <a:pt x="1572260" y="204860"/>
                    <a:pt x="1677670" y="243595"/>
                    <a:pt x="1783080" y="282330"/>
                  </a:cubicBezTo>
                </a:path>
              </a:pathLst>
            </a:custGeom>
            <a:noFill/>
            <a:ln w="25400" cap="flat" cmpd="sng" algn="ctr">
              <a:solidFill>
                <a:srgbClr val="4BACC6">
                  <a:lumMod val="75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8" name="Freeform 57"/>
            <p:cNvSpPr/>
            <p:nvPr/>
          </p:nvSpPr>
          <p:spPr>
            <a:xfrm>
              <a:off x="1306555" y="2662149"/>
              <a:ext cx="1661160" cy="107907"/>
            </a:xfrm>
            <a:custGeom>
              <a:avLst/>
              <a:gdLst>
                <a:gd name="connsiteX0" fmla="*/ 0 w 1661160"/>
                <a:gd name="connsiteY0" fmla="*/ 183915 h 215815"/>
                <a:gd name="connsiteX1" fmla="*/ 175260 w 1661160"/>
                <a:gd name="connsiteY1" fmla="*/ 130575 h 215815"/>
                <a:gd name="connsiteX2" fmla="*/ 274320 w 1661160"/>
                <a:gd name="connsiteY2" fmla="*/ 161055 h 215815"/>
                <a:gd name="connsiteX3" fmla="*/ 396240 w 1661160"/>
                <a:gd name="connsiteY3" fmla="*/ 84855 h 215815"/>
                <a:gd name="connsiteX4" fmla="*/ 563880 w 1661160"/>
                <a:gd name="connsiteY4" fmla="*/ 1035 h 215815"/>
                <a:gd name="connsiteX5" fmla="*/ 609600 w 1661160"/>
                <a:gd name="connsiteY5" fmla="*/ 145815 h 215815"/>
                <a:gd name="connsiteX6" fmla="*/ 769620 w 1661160"/>
                <a:gd name="connsiteY6" fmla="*/ 107715 h 215815"/>
                <a:gd name="connsiteX7" fmla="*/ 899160 w 1661160"/>
                <a:gd name="connsiteY7" fmla="*/ 84855 h 215815"/>
                <a:gd name="connsiteX8" fmla="*/ 975360 w 1661160"/>
                <a:gd name="connsiteY8" fmla="*/ 214395 h 215815"/>
                <a:gd name="connsiteX9" fmla="*/ 1120140 w 1661160"/>
                <a:gd name="connsiteY9" fmla="*/ 153435 h 215815"/>
                <a:gd name="connsiteX10" fmla="*/ 1196340 w 1661160"/>
                <a:gd name="connsiteY10" fmla="*/ 145815 h 215815"/>
                <a:gd name="connsiteX11" fmla="*/ 1379220 w 1661160"/>
                <a:gd name="connsiteY11" fmla="*/ 183915 h 215815"/>
                <a:gd name="connsiteX12" fmla="*/ 1493520 w 1661160"/>
                <a:gd name="connsiteY12" fmla="*/ 199155 h 215815"/>
                <a:gd name="connsiteX13" fmla="*/ 1661160 w 1661160"/>
                <a:gd name="connsiteY13" fmla="*/ 138195 h 21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1160" h="215815">
                  <a:moveTo>
                    <a:pt x="0" y="183915"/>
                  </a:moveTo>
                  <a:cubicBezTo>
                    <a:pt x="64770" y="159150"/>
                    <a:pt x="129540" y="134385"/>
                    <a:pt x="175260" y="130575"/>
                  </a:cubicBezTo>
                  <a:cubicBezTo>
                    <a:pt x="220980" y="126765"/>
                    <a:pt x="237490" y="168675"/>
                    <a:pt x="274320" y="161055"/>
                  </a:cubicBezTo>
                  <a:cubicBezTo>
                    <a:pt x="311150" y="153435"/>
                    <a:pt x="347980" y="111525"/>
                    <a:pt x="396240" y="84855"/>
                  </a:cubicBezTo>
                  <a:cubicBezTo>
                    <a:pt x="444500" y="58185"/>
                    <a:pt x="528320" y="-9125"/>
                    <a:pt x="563880" y="1035"/>
                  </a:cubicBezTo>
                  <a:cubicBezTo>
                    <a:pt x="599440" y="11195"/>
                    <a:pt x="575310" y="128035"/>
                    <a:pt x="609600" y="145815"/>
                  </a:cubicBezTo>
                  <a:cubicBezTo>
                    <a:pt x="643890" y="163595"/>
                    <a:pt x="721360" y="117875"/>
                    <a:pt x="769620" y="107715"/>
                  </a:cubicBezTo>
                  <a:cubicBezTo>
                    <a:pt x="817880" y="97555"/>
                    <a:pt x="864870" y="67075"/>
                    <a:pt x="899160" y="84855"/>
                  </a:cubicBezTo>
                  <a:cubicBezTo>
                    <a:pt x="933450" y="102635"/>
                    <a:pt x="938530" y="202965"/>
                    <a:pt x="975360" y="214395"/>
                  </a:cubicBezTo>
                  <a:cubicBezTo>
                    <a:pt x="1012190" y="225825"/>
                    <a:pt x="1083310" y="164865"/>
                    <a:pt x="1120140" y="153435"/>
                  </a:cubicBezTo>
                  <a:cubicBezTo>
                    <a:pt x="1156970" y="142005"/>
                    <a:pt x="1153160" y="140735"/>
                    <a:pt x="1196340" y="145815"/>
                  </a:cubicBezTo>
                  <a:cubicBezTo>
                    <a:pt x="1239520" y="150895"/>
                    <a:pt x="1329690" y="175025"/>
                    <a:pt x="1379220" y="183915"/>
                  </a:cubicBezTo>
                  <a:cubicBezTo>
                    <a:pt x="1428750" y="192805"/>
                    <a:pt x="1446530" y="206775"/>
                    <a:pt x="1493520" y="199155"/>
                  </a:cubicBezTo>
                  <a:cubicBezTo>
                    <a:pt x="1540510" y="191535"/>
                    <a:pt x="1600835" y="164865"/>
                    <a:pt x="1661160" y="138195"/>
                  </a:cubicBezTo>
                </a:path>
              </a:pathLst>
            </a:custGeom>
            <a:noFill/>
            <a:ln w="25400" cap="flat" cmpd="sng" algn="ctr">
              <a:solidFill>
                <a:srgbClr val="4BACC6">
                  <a:lumMod val="75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9" name="Freeform 58"/>
            <p:cNvSpPr/>
            <p:nvPr/>
          </p:nvSpPr>
          <p:spPr>
            <a:xfrm>
              <a:off x="1349504" y="2349387"/>
              <a:ext cx="1609799" cy="85376"/>
            </a:xfrm>
            <a:custGeom>
              <a:avLst/>
              <a:gdLst>
                <a:gd name="connsiteX0" fmla="*/ 0 w 1557887"/>
                <a:gd name="connsiteY0" fmla="*/ 39147 h 170752"/>
                <a:gd name="connsiteX1" fmla="*/ 236220 w 1557887"/>
                <a:gd name="connsiteY1" fmla="*/ 23907 h 170752"/>
                <a:gd name="connsiteX2" fmla="*/ 274320 w 1557887"/>
                <a:gd name="connsiteY2" fmla="*/ 23907 h 170752"/>
                <a:gd name="connsiteX3" fmla="*/ 411480 w 1557887"/>
                <a:gd name="connsiteY3" fmla="*/ 168687 h 170752"/>
                <a:gd name="connsiteX4" fmla="*/ 548640 w 1557887"/>
                <a:gd name="connsiteY4" fmla="*/ 107727 h 170752"/>
                <a:gd name="connsiteX5" fmla="*/ 670560 w 1557887"/>
                <a:gd name="connsiteY5" fmla="*/ 84867 h 170752"/>
                <a:gd name="connsiteX6" fmla="*/ 731520 w 1557887"/>
                <a:gd name="connsiteY6" fmla="*/ 46767 h 170752"/>
                <a:gd name="connsiteX7" fmla="*/ 754380 w 1557887"/>
                <a:gd name="connsiteY7" fmla="*/ 1047 h 170752"/>
                <a:gd name="connsiteX8" fmla="*/ 868680 w 1557887"/>
                <a:gd name="connsiteY8" fmla="*/ 23907 h 170752"/>
                <a:gd name="connsiteX9" fmla="*/ 1013460 w 1557887"/>
                <a:gd name="connsiteY9" fmla="*/ 122967 h 170752"/>
                <a:gd name="connsiteX10" fmla="*/ 1089660 w 1557887"/>
                <a:gd name="connsiteY10" fmla="*/ 92487 h 170752"/>
                <a:gd name="connsiteX11" fmla="*/ 1181100 w 1557887"/>
                <a:gd name="connsiteY11" fmla="*/ 84867 h 170752"/>
                <a:gd name="connsiteX12" fmla="*/ 1280160 w 1557887"/>
                <a:gd name="connsiteY12" fmla="*/ 107727 h 170752"/>
                <a:gd name="connsiteX13" fmla="*/ 1310640 w 1557887"/>
                <a:gd name="connsiteY13" fmla="*/ 107727 h 170752"/>
                <a:gd name="connsiteX14" fmla="*/ 1463040 w 1557887"/>
                <a:gd name="connsiteY14" fmla="*/ 77247 h 170752"/>
                <a:gd name="connsiteX15" fmla="*/ 1546860 w 1557887"/>
                <a:gd name="connsiteY15" fmla="*/ 92487 h 170752"/>
                <a:gd name="connsiteX16" fmla="*/ 1554480 w 1557887"/>
                <a:gd name="connsiteY16" fmla="*/ 92487 h 1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887" h="170752">
                  <a:moveTo>
                    <a:pt x="0" y="39147"/>
                  </a:moveTo>
                  <a:lnTo>
                    <a:pt x="236220" y="23907"/>
                  </a:lnTo>
                  <a:cubicBezTo>
                    <a:pt x="281940" y="21367"/>
                    <a:pt x="245110" y="-223"/>
                    <a:pt x="274320" y="23907"/>
                  </a:cubicBezTo>
                  <a:cubicBezTo>
                    <a:pt x="303530" y="48037"/>
                    <a:pt x="365760" y="154717"/>
                    <a:pt x="411480" y="168687"/>
                  </a:cubicBezTo>
                  <a:cubicBezTo>
                    <a:pt x="457200" y="182657"/>
                    <a:pt x="505460" y="121697"/>
                    <a:pt x="548640" y="107727"/>
                  </a:cubicBezTo>
                  <a:cubicBezTo>
                    <a:pt x="591820" y="93757"/>
                    <a:pt x="640080" y="95027"/>
                    <a:pt x="670560" y="84867"/>
                  </a:cubicBezTo>
                  <a:cubicBezTo>
                    <a:pt x="701040" y="74707"/>
                    <a:pt x="717550" y="60737"/>
                    <a:pt x="731520" y="46767"/>
                  </a:cubicBezTo>
                  <a:cubicBezTo>
                    <a:pt x="745490" y="32797"/>
                    <a:pt x="731520" y="4857"/>
                    <a:pt x="754380" y="1047"/>
                  </a:cubicBezTo>
                  <a:cubicBezTo>
                    <a:pt x="777240" y="-2763"/>
                    <a:pt x="825500" y="3587"/>
                    <a:pt x="868680" y="23907"/>
                  </a:cubicBezTo>
                  <a:cubicBezTo>
                    <a:pt x="911860" y="44227"/>
                    <a:pt x="976630" y="111537"/>
                    <a:pt x="1013460" y="122967"/>
                  </a:cubicBezTo>
                  <a:cubicBezTo>
                    <a:pt x="1050290" y="134397"/>
                    <a:pt x="1061720" y="98837"/>
                    <a:pt x="1089660" y="92487"/>
                  </a:cubicBezTo>
                  <a:cubicBezTo>
                    <a:pt x="1117600" y="86137"/>
                    <a:pt x="1149350" y="82327"/>
                    <a:pt x="1181100" y="84867"/>
                  </a:cubicBezTo>
                  <a:cubicBezTo>
                    <a:pt x="1212850" y="87407"/>
                    <a:pt x="1258570" y="103917"/>
                    <a:pt x="1280160" y="107727"/>
                  </a:cubicBezTo>
                  <a:cubicBezTo>
                    <a:pt x="1301750" y="111537"/>
                    <a:pt x="1280160" y="112807"/>
                    <a:pt x="1310640" y="107727"/>
                  </a:cubicBezTo>
                  <a:cubicBezTo>
                    <a:pt x="1341120" y="102647"/>
                    <a:pt x="1423670" y="79787"/>
                    <a:pt x="1463040" y="77247"/>
                  </a:cubicBezTo>
                  <a:cubicBezTo>
                    <a:pt x="1502410" y="74707"/>
                    <a:pt x="1531620" y="89947"/>
                    <a:pt x="1546860" y="92487"/>
                  </a:cubicBezTo>
                  <a:cubicBezTo>
                    <a:pt x="1562100" y="95027"/>
                    <a:pt x="1558290" y="93757"/>
                    <a:pt x="1554480" y="92487"/>
                  </a:cubicBezTo>
                </a:path>
              </a:pathLst>
            </a:custGeom>
            <a:noFill/>
            <a:ln w="25400" cap="flat" cmpd="sng" algn="ctr">
              <a:solidFill>
                <a:srgbClr val="4BACC6">
                  <a:lumMod val="75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60" name="Rectangle 59"/>
            <p:cNvSpPr/>
            <p:nvPr/>
          </p:nvSpPr>
          <p:spPr>
            <a:xfrm>
              <a:off x="1414544" y="3937335"/>
              <a:ext cx="719056" cy="54570"/>
            </a:xfrm>
            <a:prstGeom prst="rect">
              <a:avLst/>
            </a:prstGeom>
            <a:solidFill>
              <a:sysClr val="windowText" lastClr="000000">
                <a:lumMod val="50000"/>
                <a:lumOff val="50000"/>
              </a:sysClr>
            </a:solid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61" name="Straight Connector 60"/>
            <p:cNvCxnSpPr/>
            <p:nvPr/>
          </p:nvCxnSpPr>
          <p:spPr>
            <a:xfrm>
              <a:off x="1414544" y="3583203"/>
              <a:ext cx="785428" cy="0"/>
            </a:xfrm>
            <a:prstGeom prst="line">
              <a:avLst/>
            </a:prstGeom>
            <a:noFill/>
            <a:ln w="38100" cap="flat" cmpd="sng" algn="ctr">
              <a:solidFill>
                <a:sysClr val="windowText" lastClr="000000"/>
              </a:solidFill>
              <a:prstDash val="sysDash"/>
            </a:ln>
            <a:effectLst/>
          </p:spPr>
        </p:cxnSp>
        <p:sp>
          <p:nvSpPr>
            <p:cNvPr id="62" name="4-Point Star 61"/>
            <p:cNvSpPr/>
            <p:nvPr/>
          </p:nvSpPr>
          <p:spPr>
            <a:xfrm>
              <a:off x="2375756" y="1479118"/>
              <a:ext cx="504056" cy="432048"/>
            </a:xfrm>
            <a:prstGeom prst="star4">
              <a:avLst/>
            </a:prstGeom>
            <a:solidFill>
              <a:srgbClr val="FFFF00"/>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63" name="Freeform 62"/>
            <p:cNvSpPr/>
            <p:nvPr/>
          </p:nvSpPr>
          <p:spPr>
            <a:xfrm>
              <a:off x="1341098" y="2871542"/>
              <a:ext cx="1607820" cy="59882"/>
            </a:xfrm>
            <a:custGeom>
              <a:avLst/>
              <a:gdLst>
                <a:gd name="connsiteX0" fmla="*/ 0 w 1607820"/>
                <a:gd name="connsiteY0" fmla="*/ 8913 h 59882"/>
                <a:gd name="connsiteX1" fmla="*/ 251460 w 1607820"/>
                <a:gd name="connsiteY1" fmla="*/ 39393 h 59882"/>
                <a:gd name="connsiteX2" fmla="*/ 388620 w 1607820"/>
                <a:gd name="connsiteY2" fmla="*/ 1293 h 59882"/>
                <a:gd name="connsiteX3" fmla="*/ 510540 w 1607820"/>
                <a:gd name="connsiteY3" fmla="*/ 8913 h 59882"/>
                <a:gd name="connsiteX4" fmla="*/ 670560 w 1607820"/>
                <a:gd name="connsiteY4" fmla="*/ 8913 h 59882"/>
                <a:gd name="connsiteX5" fmla="*/ 838200 w 1607820"/>
                <a:gd name="connsiteY5" fmla="*/ 54633 h 59882"/>
                <a:gd name="connsiteX6" fmla="*/ 952500 w 1607820"/>
                <a:gd name="connsiteY6" fmla="*/ 54633 h 59882"/>
                <a:gd name="connsiteX7" fmla="*/ 1135380 w 1607820"/>
                <a:gd name="connsiteY7" fmla="*/ 16533 h 59882"/>
                <a:gd name="connsiteX8" fmla="*/ 1303020 w 1607820"/>
                <a:gd name="connsiteY8" fmla="*/ 47013 h 59882"/>
                <a:gd name="connsiteX9" fmla="*/ 1417320 w 1607820"/>
                <a:gd name="connsiteY9" fmla="*/ 54633 h 59882"/>
                <a:gd name="connsiteX10" fmla="*/ 1539240 w 1607820"/>
                <a:gd name="connsiteY10" fmla="*/ 16533 h 59882"/>
                <a:gd name="connsiteX11" fmla="*/ 1607820 w 1607820"/>
                <a:gd name="connsiteY11" fmla="*/ 24153 h 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7820" h="59882">
                  <a:moveTo>
                    <a:pt x="0" y="8913"/>
                  </a:moveTo>
                  <a:cubicBezTo>
                    <a:pt x="93345" y="24788"/>
                    <a:pt x="186690" y="40663"/>
                    <a:pt x="251460" y="39393"/>
                  </a:cubicBezTo>
                  <a:cubicBezTo>
                    <a:pt x="316230" y="38123"/>
                    <a:pt x="345440" y="6373"/>
                    <a:pt x="388620" y="1293"/>
                  </a:cubicBezTo>
                  <a:cubicBezTo>
                    <a:pt x="431800" y="-3787"/>
                    <a:pt x="463550" y="7643"/>
                    <a:pt x="510540" y="8913"/>
                  </a:cubicBezTo>
                  <a:cubicBezTo>
                    <a:pt x="557530" y="10183"/>
                    <a:pt x="615950" y="1293"/>
                    <a:pt x="670560" y="8913"/>
                  </a:cubicBezTo>
                  <a:cubicBezTo>
                    <a:pt x="725170" y="16533"/>
                    <a:pt x="791210" y="47013"/>
                    <a:pt x="838200" y="54633"/>
                  </a:cubicBezTo>
                  <a:cubicBezTo>
                    <a:pt x="885190" y="62253"/>
                    <a:pt x="902970" y="60983"/>
                    <a:pt x="952500" y="54633"/>
                  </a:cubicBezTo>
                  <a:cubicBezTo>
                    <a:pt x="1002030" y="48283"/>
                    <a:pt x="1076960" y="17803"/>
                    <a:pt x="1135380" y="16533"/>
                  </a:cubicBezTo>
                  <a:cubicBezTo>
                    <a:pt x="1193800" y="15263"/>
                    <a:pt x="1256030" y="40663"/>
                    <a:pt x="1303020" y="47013"/>
                  </a:cubicBezTo>
                  <a:cubicBezTo>
                    <a:pt x="1350010" y="53363"/>
                    <a:pt x="1377950" y="59713"/>
                    <a:pt x="1417320" y="54633"/>
                  </a:cubicBezTo>
                  <a:cubicBezTo>
                    <a:pt x="1456690" y="49553"/>
                    <a:pt x="1507490" y="21613"/>
                    <a:pt x="1539240" y="16533"/>
                  </a:cubicBezTo>
                  <a:cubicBezTo>
                    <a:pt x="1570990" y="11453"/>
                    <a:pt x="1589405" y="17803"/>
                    <a:pt x="1607820" y="24153"/>
                  </a:cubicBezTo>
                </a:path>
              </a:pathLst>
            </a:custGeom>
            <a:noFill/>
            <a:ln w="25400" cap="flat" cmpd="sng" algn="ctr">
              <a:solidFill>
                <a:srgbClr val="4BACC6">
                  <a:lumMod val="75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64" name="Flowchart: Process 63"/>
            <p:cNvSpPr/>
            <p:nvPr/>
          </p:nvSpPr>
          <p:spPr>
            <a:xfrm>
              <a:off x="0" y="1291600"/>
              <a:ext cx="3635896" cy="2932916"/>
            </a:xfrm>
            <a:prstGeom prst="flowChartProcess">
              <a:avLst/>
            </a:prstGeom>
            <a:no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65" name="TextBox 64"/>
            <p:cNvSpPr txBox="1"/>
            <p:nvPr/>
          </p:nvSpPr>
          <p:spPr>
            <a:xfrm>
              <a:off x="532" y="2271931"/>
              <a:ext cx="1229092" cy="646331"/>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turbulence layers</a:t>
              </a:r>
              <a:endParaRPr lang="en-US" dirty="0">
                <a:solidFill>
                  <a:prstClr val="black"/>
                </a:solidFill>
                <a:latin typeface="Calibri"/>
              </a:endParaRPr>
            </a:p>
          </p:txBody>
        </p:sp>
        <p:sp>
          <p:nvSpPr>
            <p:cNvPr id="66" name="TextBox 65"/>
            <p:cNvSpPr txBox="1"/>
            <p:nvPr/>
          </p:nvSpPr>
          <p:spPr>
            <a:xfrm>
              <a:off x="2776848" y="1352198"/>
              <a:ext cx="798572" cy="646331"/>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guide star</a:t>
              </a:r>
              <a:endParaRPr lang="en-US" dirty="0">
                <a:solidFill>
                  <a:prstClr val="black"/>
                </a:solidFill>
                <a:latin typeface="Calibri"/>
              </a:endParaRPr>
            </a:p>
          </p:txBody>
        </p:sp>
        <p:sp>
          <p:nvSpPr>
            <p:cNvPr id="67" name="TextBox 66"/>
            <p:cNvSpPr txBox="1"/>
            <p:nvPr/>
          </p:nvSpPr>
          <p:spPr>
            <a:xfrm>
              <a:off x="58334" y="3482230"/>
              <a:ext cx="1229092" cy="646331"/>
            </a:xfrm>
            <a:prstGeom prst="rect">
              <a:avLst/>
            </a:prstGeom>
            <a:noFill/>
          </p:spPr>
          <p:txBody>
            <a:bodyPr wrap="square" rtlCol="0">
              <a:spAutoFit/>
            </a:bodyPr>
            <a:lstStyle/>
            <a:p>
              <a:pPr algn="ctr" fontAlgn="auto">
                <a:spcBef>
                  <a:spcPts val="0"/>
                </a:spcBef>
                <a:spcAft>
                  <a:spcPts val="0"/>
                </a:spcAft>
              </a:pPr>
              <a:r>
                <a:rPr lang="en-US" dirty="0" err="1" smtClean="0">
                  <a:solidFill>
                    <a:prstClr val="black"/>
                  </a:solidFill>
                  <a:latin typeface="Calibri"/>
                </a:rPr>
                <a:t>wavefront</a:t>
              </a:r>
              <a:r>
                <a:rPr lang="en-US" dirty="0" smtClean="0">
                  <a:solidFill>
                    <a:prstClr val="black"/>
                  </a:solidFill>
                  <a:latin typeface="Calibri"/>
                </a:rPr>
                <a:t> sensor</a:t>
              </a:r>
              <a:endParaRPr lang="en-US" dirty="0">
                <a:solidFill>
                  <a:prstClr val="black"/>
                </a:solidFill>
                <a:latin typeface="Calibri"/>
              </a:endParaRPr>
            </a:p>
          </p:txBody>
        </p:sp>
        <p:pic>
          <p:nvPicPr>
            <p:cNvPr id="68" name="Picture 8" descr="http://www.clipart.dk.co.uk/DKImages/exp_space/image_exp_space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2803" y="1531337"/>
              <a:ext cx="319030" cy="306269"/>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1171744" y="1419626"/>
              <a:ext cx="798572"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target</a:t>
              </a:r>
              <a:endParaRPr lang="en-US" dirty="0">
                <a:solidFill>
                  <a:prstClr val="black"/>
                </a:solidFill>
                <a:latin typeface="Calibri"/>
              </a:endParaRPr>
            </a:p>
          </p:txBody>
        </p:sp>
        <p:pic>
          <p:nvPicPr>
            <p:cNvPr id="71" name="Picture 11" descr="C:\Program Files\Microsoft Office\MEDIA\CAGCAT10\j0212219.wmf"/>
            <p:cNvPicPr>
              <a:picLocks noChangeAspect="1" noChangeArrowheads="1"/>
            </p:cNvPicPr>
            <p:nvPr/>
          </p:nvPicPr>
          <p:blipFill rotWithShape="1">
            <a:blip r:embed="rId4" cstate="print">
              <a:clrChange>
                <a:clrFrom>
                  <a:srgbClr val="68728C"/>
                </a:clrFrom>
                <a:clrTo>
                  <a:srgbClr val="68728C">
                    <a:alpha val="0"/>
                  </a:srgbClr>
                </a:clrTo>
              </a:clrChange>
              <a:extLst>
                <a:ext uri="{28A0092B-C50C-407E-A947-70E740481C1C}">
                  <a14:useLocalDpi xmlns:a14="http://schemas.microsoft.com/office/drawing/2010/main" val="0"/>
                </a:ext>
              </a:extLst>
            </a:blip>
            <a:srcRect l="22148" r="14316"/>
            <a:stretch/>
          </p:blipFill>
          <p:spPr bwMode="auto">
            <a:xfrm>
              <a:off x="3980434" y="2125053"/>
              <a:ext cx="639415" cy="1053801"/>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p:cNvGrpSpPr/>
            <p:nvPr/>
          </p:nvGrpSpPr>
          <p:grpSpPr>
            <a:xfrm>
              <a:off x="3947736" y="3097822"/>
              <a:ext cx="3174873" cy="1130111"/>
              <a:chOff x="3788367" y="3739049"/>
              <a:chExt cx="1935763" cy="1130111"/>
            </a:xfrm>
            <a:solidFill>
              <a:srgbClr val="4BACC6">
                <a:lumMod val="60000"/>
                <a:lumOff val="40000"/>
              </a:srgbClr>
            </a:solidFill>
          </p:grpSpPr>
          <p:sp>
            <p:nvSpPr>
              <p:cNvPr id="73" name="Double Wave 72"/>
              <p:cNvSpPr/>
              <p:nvPr/>
            </p:nvSpPr>
            <p:spPr>
              <a:xfrm>
                <a:off x="3788367" y="3739049"/>
                <a:ext cx="1935761" cy="1010963"/>
              </a:xfrm>
              <a:prstGeom prst="doubleWave">
                <a:avLst/>
              </a:prstGeom>
              <a:solidFill>
                <a:srgbClr val="66CC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74" name="Rounded Rectangle 73"/>
              <p:cNvSpPr/>
              <p:nvPr/>
            </p:nvSpPr>
            <p:spPr>
              <a:xfrm>
                <a:off x="3788965" y="4244530"/>
                <a:ext cx="1935165" cy="624630"/>
              </a:xfrm>
              <a:prstGeom prst="roundRect">
                <a:avLst/>
              </a:prstGeom>
              <a:solidFill>
                <a:srgbClr val="66CC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grpSp>
        <p:sp>
          <p:nvSpPr>
            <p:cNvPr id="78" name="Flowchart: Process 77"/>
            <p:cNvSpPr/>
            <p:nvPr/>
          </p:nvSpPr>
          <p:spPr>
            <a:xfrm>
              <a:off x="3776713" y="1284000"/>
              <a:ext cx="3600400" cy="2932916"/>
            </a:xfrm>
            <a:prstGeom prst="flowChartProcess">
              <a:avLst/>
            </a:prstGeom>
            <a:no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79" name="TextBox 78"/>
            <p:cNvSpPr txBox="1"/>
            <p:nvPr/>
          </p:nvSpPr>
          <p:spPr>
            <a:xfrm>
              <a:off x="6015828" y="2871542"/>
              <a:ext cx="1508500"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wavy water</a:t>
              </a:r>
              <a:endParaRPr lang="en-US" dirty="0">
                <a:solidFill>
                  <a:prstClr val="black"/>
                </a:solidFill>
                <a:latin typeface="Calibri"/>
              </a:endParaRPr>
            </a:p>
          </p:txBody>
        </p:sp>
        <p:sp>
          <p:nvSpPr>
            <p:cNvPr id="82" name="TextBox 81"/>
            <p:cNvSpPr txBox="1"/>
            <p:nvPr/>
          </p:nvSpPr>
          <p:spPr>
            <a:xfrm>
              <a:off x="3924410" y="1828800"/>
              <a:ext cx="798572"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target</a:t>
              </a:r>
              <a:endParaRPr lang="en-US" dirty="0">
                <a:solidFill>
                  <a:prstClr val="black"/>
                </a:solidFill>
                <a:latin typeface="Calibri"/>
              </a:endParaRPr>
            </a:p>
          </p:txBody>
        </p:sp>
        <p:sp>
          <p:nvSpPr>
            <p:cNvPr id="83" name="Freeform 82"/>
            <p:cNvSpPr/>
            <p:nvPr/>
          </p:nvSpPr>
          <p:spPr>
            <a:xfrm>
              <a:off x="4376391" y="2200275"/>
              <a:ext cx="1914525" cy="1466850"/>
            </a:xfrm>
            <a:custGeom>
              <a:avLst/>
              <a:gdLst>
                <a:gd name="connsiteX0" fmla="*/ 0 w 1914525"/>
                <a:gd name="connsiteY0" fmla="*/ 0 h 1466850"/>
                <a:gd name="connsiteX1" fmla="*/ 1419225 w 1914525"/>
                <a:gd name="connsiteY1" fmla="*/ 895350 h 1466850"/>
                <a:gd name="connsiteX2" fmla="*/ 1914525 w 1914525"/>
                <a:gd name="connsiteY2" fmla="*/ 1466850 h 1466850"/>
              </a:gdLst>
              <a:ahLst/>
              <a:cxnLst>
                <a:cxn ang="0">
                  <a:pos x="connsiteX0" y="connsiteY0"/>
                </a:cxn>
                <a:cxn ang="0">
                  <a:pos x="connsiteX1" y="connsiteY1"/>
                </a:cxn>
                <a:cxn ang="0">
                  <a:pos x="connsiteX2" y="connsiteY2"/>
                </a:cxn>
              </a:cxnLst>
              <a:rect l="l" t="t" r="r" b="b"/>
              <a:pathLst>
                <a:path w="1914525" h="1466850">
                  <a:moveTo>
                    <a:pt x="0" y="0"/>
                  </a:moveTo>
                  <a:lnTo>
                    <a:pt x="1419225" y="895350"/>
                  </a:lnTo>
                  <a:lnTo>
                    <a:pt x="1914525" y="1466850"/>
                  </a:lnTo>
                </a:path>
              </a:pathLst>
            </a:custGeom>
            <a:noFill/>
            <a:ln w="25400" cap="flat" cmpd="sng" algn="ctr">
              <a:solidFill>
                <a:srgbClr val="CC00CC"/>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84" name="Freeform 83"/>
            <p:cNvSpPr/>
            <p:nvPr/>
          </p:nvSpPr>
          <p:spPr>
            <a:xfrm>
              <a:off x="4404966" y="2971800"/>
              <a:ext cx="1876425" cy="676275"/>
            </a:xfrm>
            <a:custGeom>
              <a:avLst/>
              <a:gdLst>
                <a:gd name="connsiteX0" fmla="*/ 1876425 w 1876425"/>
                <a:gd name="connsiteY0" fmla="*/ 676275 h 676275"/>
                <a:gd name="connsiteX1" fmla="*/ 1228725 w 1876425"/>
                <a:gd name="connsiteY1" fmla="*/ 171450 h 676275"/>
                <a:gd name="connsiteX2" fmla="*/ 0 w 1876425"/>
                <a:gd name="connsiteY2" fmla="*/ 0 h 676275"/>
              </a:gdLst>
              <a:ahLst/>
              <a:cxnLst>
                <a:cxn ang="0">
                  <a:pos x="connsiteX0" y="connsiteY0"/>
                </a:cxn>
                <a:cxn ang="0">
                  <a:pos x="connsiteX1" y="connsiteY1"/>
                </a:cxn>
                <a:cxn ang="0">
                  <a:pos x="connsiteX2" y="connsiteY2"/>
                </a:cxn>
              </a:cxnLst>
              <a:rect l="l" t="t" r="r" b="b"/>
              <a:pathLst>
                <a:path w="1876425" h="676275">
                  <a:moveTo>
                    <a:pt x="1876425" y="676275"/>
                  </a:moveTo>
                  <a:lnTo>
                    <a:pt x="1228725" y="171450"/>
                  </a:lnTo>
                  <a:lnTo>
                    <a:pt x="0" y="0"/>
                  </a:lnTo>
                </a:path>
              </a:pathLst>
            </a:custGeom>
            <a:noFill/>
            <a:ln w="25400" cap="flat" cmpd="sng" algn="ctr">
              <a:solidFill>
                <a:srgbClr val="CC00CC"/>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88" name="TextBox 87"/>
            <p:cNvSpPr txBox="1"/>
            <p:nvPr/>
          </p:nvSpPr>
          <p:spPr>
            <a:xfrm>
              <a:off x="28625" y="2994188"/>
              <a:ext cx="1570598" cy="369332"/>
            </a:xfrm>
            <a:prstGeom prst="rect">
              <a:avLst/>
            </a:prstGeom>
            <a:noFill/>
          </p:spPr>
          <p:txBody>
            <a:bodyPr wrap="square" rtlCol="0">
              <a:spAutoFit/>
            </a:bodyPr>
            <a:lstStyle/>
            <a:p>
              <a:pPr algn="ctr" fontAlgn="auto">
                <a:spcBef>
                  <a:spcPts val="0"/>
                </a:spcBef>
                <a:spcAft>
                  <a:spcPts val="0"/>
                </a:spcAft>
              </a:pPr>
              <a:r>
                <a:rPr lang="en-US" dirty="0">
                  <a:solidFill>
                    <a:prstClr val="black"/>
                  </a:solidFill>
                  <a:latin typeface="Calibri"/>
                </a:rPr>
                <a:t>i</a:t>
              </a:r>
              <a:r>
                <a:rPr lang="en-US" dirty="0" smtClean="0">
                  <a:solidFill>
                    <a:prstClr val="black"/>
                  </a:solidFill>
                  <a:latin typeface="Calibri"/>
                </a:rPr>
                <a:t>maging optics</a:t>
              </a:r>
              <a:endParaRPr lang="en-US" dirty="0">
                <a:solidFill>
                  <a:prstClr val="black"/>
                </a:solidFill>
                <a:latin typeface="Calibri"/>
              </a:endParaRPr>
            </a:p>
          </p:txBody>
        </p:sp>
        <p:sp>
          <p:nvSpPr>
            <p:cNvPr id="89" name="Rectangle 88"/>
            <p:cNvSpPr/>
            <p:nvPr/>
          </p:nvSpPr>
          <p:spPr>
            <a:xfrm rot="20656939">
              <a:off x="2376052" y="3865838"/>
              <a:ext cx="379859" cy="54621"/>
            </a:xfrm>
            <a:prstGeom prst="rect">
              <a:avLst/>
            </a:prstGeom>
            <a:solidFill>
              <a:sysClr val="windowText" lastClr="000000">
                <a:lumMod val="50000"/>
                <a:lumOff val="50000"/>
              </a:sysClr>
            </a:solid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90" name="TextBox 89"/>
            <p:cNvSpPr txBox="1"/>
            <p:nvPr/>
          </p:nvSpPr>
          <p:spPr>
            <a:xfrm>
              <a:off x="2587022" y="3752669"/>
              <a:ext cx="761386"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CCD</a:t>
              </a:r>
              <a:endParaRPr lang="en-US" dirty="0">
                <a:solidFill>
                  <a:prstClr val="black"/>
                </a:solidFill>
                <a:latin typeface="Calibri"/>
              </a:endParaRPr>
            </a:p>
          </p:txBody>
        </p:sp>
        <p:sp>
          <p:nvSpPr>
            <p:cNvPr id="91" name="Freeform 90"/>
            <p:cNvSpPr/>
            <p:nvPr/>
          </p:nvSpPr>
          <p:spPr>
            <a:xfrm>
              <a:off x="1666156" y="1819275"/>
              <a:ext cx="790575" cy="2124075"/>
            </a:xfrm>
            <a:custGeom>
              <a:avLst/>
              <a:gdLst>
                <a:gd name="connsiteX0" fmla="*/ 790575 w 790575"/>
                <a:gd name="connsiteY0" fmla="*/ 0 h 2124075"/>
                <a:gd name="connsiteX1" fmla="*/ 571500 w 790575"/>
                <a:gd name="connsiteY1" fmla="*/ 533400 h 2124075"/>
                <a:gd name="connsiteX2" fmla="*/ 609600 w 790575"/>
                <a:gd name="connsiteY2" fmla="*/ 752475 h 2124075"/>
                <a:gd name="connsiteX3" fmla="*/ 485775 w 790575"/>
                <a:gd name="connsiteY3" fmla="*/ 942975 h 2124075"/>
                <a:gd name="connsiteX4" fmla="*/ 476250 w 790575"/>
                <a:gd name="connsiteY4" fmla="*/ 1133475 h 2124075"/>
                <a:gd name="connsiteX5" fmla="*/ 0 w 790575"/>
                <a:gd name="connsiteY5" fmla="*/ 2124075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575" h="2124075">
                  <a:moveTo>
                    <a:pt x="790575" y="0"/>
                  </a:moveTo>
                  <a:lnTo>
                    <a:pt x="571500" y="533400"/>
                  </a:lnTo>
                  <a:lnTo>
                    <a:pt x="609600" y="752475"/>
                  </a:lnTo>
                  <a:lnTo>
                    <a:pt x="485775" y="942975"/>
                  </a:lnTo>
                  <a:lnTo>
                    <a:pt x="476250" y="1133475"/>
                  </a:lnTo>
                  <a:lnTo>
                    <a:pt x="0" y="2124075"/>
                  </a:lnTo>
                </a:path>
              </a:pathLst>
            </a:custGeom>
            <a:noFill/>
            <a:ln w="2540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92" name="Freeform 91"/>
            <p:cNvSpPr/>
            <p:nvPr/>
          </p:nvSpPr>
          <p:spPr>
            <a:xfrm>
              <a:off x="1837606" y="1924050"/>
              <a:ext cx="762000" cy="2000250"/>
            </a:xfrm>
            <a:custGeom>
              <a:avLst/>
              <a:gdLst>
                <a:gd name="connsiteX0" fmla="*/ 762000 w 762000"/>
                <a:gd name="connsiteY0" fmla="*/ 0 h 2000250"/>
                <a:gd name="connsiteX1" fmla="*/ 552450 w 762000"/>
                <a:gd name="connsiteY1" fmla="*/ 485775 h 2000250"/>
                <a:gd name="connsiteX2" fmla="*/ 476250 w 762000"/>
                <a:gd name="connsiteY2" fmla="*/ 619125 h 2000250"/>
                <a:gd name="connsiteX3" fmla="*/ 476250 w 762000"/>
                <a:gd name="connsiteY3" fmla="*/ 895350 h 2000250"/>
                <a:gd name="connsiteX4" fmla="*/ 400050 w 762000"/>
                <a:gd name="connsiteY4" fmla="*/ 1057275 h 2000250"/>
                <a:gd name="connsiteX5" fmla="*/ 0 w 762000"/>
                <a:gd name="connsiteY5" fmla="*/ 200025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0" h="2000250">
                  <a:moveTo>
                    <a:pt x="762000" y="0"/>
                  </a:moveTo>
                  <a:lnTo>
                    <a:pt x="552450" y="485775"/>
                  </a:lnTo>
                  <a:lnTo>
                    <a:pt x="476250" y="619125"/>
                  </a:lnTo>
                  <a:lnTo>
                    <a:pt x="476250" y="895350"/>
                  </a:lnTo>
                  <a:lnTo>
                    <a:pt x="400050" y="1057275"/>
                  </a:lnTo>
                  <a:lnTo>
                    <a:pt x="0" y="2000250"/>
                  </a:lnTo>
                </a:path>
              </a:pathLst>
            </a:custGeom>
            <a:noFill/>
            <a:ln w="2540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93" name="Freeform 92"/>
            <p:cNvSpPr/>
            <p:nvPr/>
          </p:nvSpPr>
          <p:spPr>
            <a:xfrm>
              <a:off x="1513756" y="1790700"/>
              <a:ext cx="800100" cy="2133600"/>
            </a:xfrm>
            <a:custGeom>
              <a:avLst/>
              <a:gdLst>
                <a:gd name="connsiteX0" fmla="*/ 800100 w 800100"/>
                <a:gd name="connsiteY0" fmla="*/ 0 h 2133600"/>
                <a:gd name="connsiteX1" fmla="*/ 533400 w 800100"/>
                <a:gd name="connsiteY1" fmla="*/ 609600 h 2133600"/>
                <a:gd name="connsiteX2" fmla="*/ 590550 w 800100"/>
                <a:gd name="connsiteY2" fmla="*/ 819150 h 2133600"/>
                <a:gd name="connsiteX3" fmla="*/ 609600 w 800100"/>
                <a:gd name="connsiteY3" fmla="*/ 990600 h 2133600"/>
                <a:gd name="connsiteX4" fmla="*/ 561975 w 800100"/>
                <a:gd name="connsiteY4" fmla="*/ 1133475 h 2133600"/>
                <a:gd name="connsiteX5" fmla="*/ 0 w 800100"/>
                <a:gd name="connsiteY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2133600">
                  <a:moveTo>
                    <a:pt x="800100" y="0"/>
                  </a:moveTo>
                  <a:lnTo>
                    <a:pt x="533400" y="609600"/>
                  </a:lnTo>
                  <a:lnTo>
                    <a:pt x="590550" y="819150"/>
                  </a:lnTo>
                  <a:lnTo>
                    <a:pt x="609600" y="990600"/>
                  </a:lnTo>
                  <a:lnTo>
                    <a:pt x="561975" y="1133475"/>
                  </a:lnTo>
                  <a:lnTo>
                    <a:pt x="0" y="2133600"/>
                  </a:lnTo>
                </a:path>
              </a:pathLst>
            </a:custGeom>
            <a:noFill/>
            <a:ln w="2540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94" name="Oval 93"/>
            <p:cNvSpPr/>
            <p:nvPr/>
          </p:nvSpPr>
          <p:spPr>
            <a:xfrm rot="20737231">
              <a:off x="2260819" y="3492609"/>
              <a:ext cx="338271" cy="73090"/>
            </a:xfrm>
            <a:prstGeom prst="ellipse">
              <a:avLst/>
            </a:prstGeom>
            <a:solidFill>
              <a:sysClr val="window" lastClr="FFFFFF">
                <a:lumMod val="85000"/>
              </a:sysClr>
            </a:solidFill>
            <a:ln w="190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95" name="Freeform 94"/>
            <p:cNvSpPr/>
            <p:nvPr/>
          </p:nvSpPr>
          <p:spPr>
            <a:xfrm>
              <a:off x="1962150" y="1800225"/>
              <a:ext cx="504825" cy="2095500"/>
            </a:xfrm>
            <a:custGeom>
              <a:avLst/>
              <a:gdLst>
                <a:gd name="connsiteX0" fmla="*/ 0 w 504825"/>
                <a:gd name="connsiteY0" fmla="*/ 0 h 2133600"/>
                <a:gd name="connsiteX1" fmla="*/ 152400 w 504825"/>
                <a:gd name="connsiteY1" fmla="*/ 561975 h 2133600"/>
                <a:gd name="connsiteX2" fmla="*/ 171450 w 504825"/>
                <a:gd name="connsiteY2" fmla="*/ 800100 h 2133600"/>
                <a:gd name="connsiteX3" fmla="*/ 266700 w 504825"/>
                <a:gd name="connsiteY3" fmla="*/ 971550 h 2133600"/>
                <a:gd name="connsiteX4" fmla="*/ 219075 w 504825"/>
                <a:gd name="connsiteY4" fmla="*/ 1171575 h 2133600"/>
                <a:gd name="connsiteX5" fmla="*/ 314325 w 504825"/>
                <a:gd name="connsiteY5" fmla="*/ 1752600 h 2133600"/>
                <a:gd name="connsiteX6" fmla="*/ 504825 w 504825"/>
                <a:gd name="connsiteY6"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25" h="2133600">
                  <a:moveTo>
                    <a:pt x="0" y="0"/>
                  </a:moveTo>
                  <a:lnTo>
                    <a:pt x="152400" y="561975"/>
                  </a:lnTo>
                  <a:lnTo>
                    <a:pt x="171450" y="800100"/>
                  </a:lnTo>
                  <a:lnTo>
                    <a:pt x="266700" y="971550"/>
                  </a:lnTo>
                  <a:lnTo>
                    <a:pt x="219075" y="1171575"/>
                  </a:lnTo>
                  <a:lnTo>
                    <a:pt x="314325" y="1752600"/>
                  </a:lnTo>
                  <a:lnTo>
                    <a:pt x="504825" y="2133600"/>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96" name="Freeform 95"/>
            <p:cNvSpPr/>
            <p:nvPr/>
          </p:nvSpPr>
          <p:spPr>
            <a:xfrm>
              <a:off x="2133600" y="1866900"/>
              <a:ext cx="381000" cy="2000250"/>
            </a:xfrm>
            <a:custGeom>
              <a:avLst/>
              <a:gdLst>
                <a:gd name="connsiteX0" fmla="*/ 0 w 381000"/>
                <a:gd name="connsiteY0" fmla="*/ 0 h 2000250"/>
                <a:gd name="connsiteX1" fmla="*/ 152400 w 381000"/>
                <a:gd name="connsiteY1" fmla="*/ 504825 h 2000250"/>
                <a:gd name="connsiteX2" fmla="*/ 123825 w 381000"/>
                <a:gd name="connsiteY2" fmla="*/ 695325 h 2000250"/>
                <a:gd name="connsiteX3" fmla="*/ 228600 w 381000"/>
                <a:gd name="connsiteY3" fmla="*/ 923925 h 2000250"/>
                <a:gd name="connsiteX4" fmla="*/ 180975 w 381000"/>
                <a:gd name="connsiteY4" fmla="*/ 1095375 h 2000250"/>
                <a:gd name="connsiteX5" fmla="*/ 276225 w 381000"/>
                <a:gd name="connsiteY5" fmla="*/ 1619250 h 2000250"/>
                <a:gd name="connsiteX6" fmla="*/ 381000 w 381000"/>
                <a:gd name="connsiteY6" fmla="*/ 200025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0" h="2000250">
                  <a:moveTo>
                    <a:pt x="0" y="0"/>
                  </a:moveTo>
                  <a:lnTo>
                    <a:pt x="152400" y="504825"/>
                  </a:lnTo>
                  <a:lnTo>
                    <a:pt x="123825" y="695325"/>
                  </a:lnTo>
                  <a:lnTo>
                    <a:pt x="228600" y="923925"/>
                  </a:lnTo>
                  <a:lnTo>
                    <a:pt x="180975" y="1095375"/>
                  </a:lnTo>
                  <a:lnTo>
                    <a:pt x="276225" y="1619250"/>
                  </a:lnTo>
                  <a:lnTo>
                    <a:pt x="381000" y="2000250"/>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97" name="Freeform 96"/>
            <p:cNvSpPr/>
            <p:nvPr/>
          </p:nvSpPr>
          <p:spPr>
            <a:xfrm>
              <a:off x="2257425" y="1790700"/>
              <a:ext cx="304800" cy="2047875"/>
            </a:xfrm>
            <a:custGeom>
              <a:avLst/>
              <a:gdLst>
                <a:gd name="connsiteX0" fmla="*/ 0 w 304800"/>
                <a:gd name="connsiteY0" fmla="*/ 0 h 2047875"/>
                <a:gd name="connsiteX1" fmla="*/ 171450 w 304800"/>
                <a:gd name="connsiteY1" fmla="*/ 619125 h 2047875"/>
                <a:gd name="connsiteX2" fmla="*/ 123825 w 304800"/>
                <a:gd name="connsiteY2" fmla="*/ 790575 h 2047875"/>
                <a:gd name="connsiteX3" fmla="*/ 228600 w 304800"/>
                <a:gd name="connsiteY3" fmla="*/ 990600 h 2047875"/>
                <a:gd name="connsiteX4" fmla="*/ 133350 w 304800"/>
                <a:gd name="connsiteY4" fmla="*/ 1190625 h 2047875"/>
                <a:gd name="connsiteX5" fmla="*/ 295275 w 304800"/>
                <a:gd name="connsiteY5" fmla="*/ 1695450 h 2047875"/>
                <a:gd name="connsiteX6" fmla="*/ 304800 w 304800"/>
                <a:gd name="connsiteY6"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2047875">
                  <a:moveTo>
                    <a:pt x="0" y="0"/>
                  </a:moveTo>
                  <a:lnTo>
                    <a:pt x="171450" y="619125"/>
                  </a:lnTo>
                  <a:lnTo>
                    <a:pt x="123825" y="790575"/>
                  </a:lnTo>
                  <a:lnTo>
                    <a:pt x="228600" y="990600"/>
                  </a:lnTo>
                  <a:lnTo>
                    <a:pt x="133350" y="1190625"/>
                  </a:lnTo>
                  <a:lnTo>
                    <a:pt x="295275" y="1695450"/>
                  </a:lnTo>
                  <a:lnTo>
                    <a:pt x="304800" y="2047875"/>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98" name="Left Brace 97"/>
            <p:cNvSpPr/>
            <p:nvPr/>
          </p:nvSpPr>
          <p:spPr>
            <a:xfrm>
              <a:off x="1219625" y="3538679"/>
              <a:ext cx="155448" cy="462751"/>
            </a:xfrm>
            <a:prstGeom prst="leftBrace">
              <a:avLst>
                <a:gd name="adj1" fmla="val 49182"/>
                <a:gd name="adj2" fmla="val 50000"/>
              </a:avLst>
            </a:prstGeom>
            <a:noFill/>
            <a:ln w="9525" cap="flat" cmpd="sng" algn="ctr">
              <a:solidFill>
                <a:srgbClr val="4F81BD">
                  <a:shade val="95000"/>
                  <a:satMod val="105000"/>
                </a:srgbClr>
              </a:solidFill>
              <a:prstDash val="solid"/>
            </a:ln>
            <a:effectLst/>
          </p:spPr>
          <p:txBody>
            <a:bodyPr rtlCol="1" anchor="ctr"/>
            <a:lstStyle/>
            <a:p>
              <a:pPr algn="ctr" fontAlgn="auto">
                <a:spcBef>
                  <a:spcPts val="0"/>
                </a:spcBef>
                <a:spcAft>
                  <a:spcPts val="0"/>
                </a:spcAft>
                <a:defRPr/>
              </a:pPr>
              <a:endParaRPr lang="he-IL" kern="0" smtClean="0">
                <a:solidFill>
                  <a:prstClr val="black"/>
                </a:solidFill>
                <a:latin typeface="Calibri"/>
                <a:cs typeface="Arial"/>
              </a:endParaRPr>
            </a:p>
          </p:txBody>
        </p:sp>
        <p:sp>
          <p:nvSpPr>
            <p:cNvPr id="99" name="Rectangle 98"/>
            <p:cNvSpPr/>
            <p:nvPr/>
          </p:nvSpPr>
          <p:spPr>
            <a:xfrm rot="19245565">
              <a:off x="6254572" y="3781111"/>
              <a:ext cx="379859" cy="54621"/>
            </a:xfrm>
            <a:prstGeom prst="rect">
              <a:avLst/>
            </a:prstGeom>
            <a:solidFill>
              <a:sysClr val="windowText" lastClr="000000">
                <a:lumMod val="50000"/>
                <a:lumOff val="50000"/>
              </a:sysClr>
            </a:solid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100" name="TextBox 99"/>
            <p:cNvSpPr txBox="1"/>
            <p:nvPr/>
          </p:nvSpPr>
          <p:spPr>
            <a:xfrm>
              <a:off x="6444208" y="3600757"/>
              <a:ext cx="761386"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CCD</a:t>
              </a:r>
              <a:endParaRPr lang="en-US" dirty="0">
                <a:solidFill>
                  <a:prstClr val="black"/>
                </a:solidFill>
                <a:latin typeface="Calibri"/>
              </a:endParaRPr>
            </a:p>
          </p:txBody>
        </p:sp>
        <p:sp>
          <p:nvSpPr>
            <p:cNvPr id="102" name="Freeform 101"/>
            <p:cNvSpPr/>
            <p:nvPr/>
          </p:nvSpPr>
          <p:spPr>
            <a:xfrm>
              <a:off x="6269891" y="3650949"/>
              <a:ext cx="121384" cy="152702"/>
            </a:xfrm>
            <a:custGeom>
              <a:avLst/>
              <a:gdLst>
                <a:gd name="connsiteX0" fmla="*/ 0 w 127000"/>
                <a:gd name="connsiteY0" fmla="*/ 0 h 168275"/>
                <a:gd name="connsiteX1" fmla="*/ 127000 w 127000"/>
                <a:gd name="connsiteY1" fmla="*/ 168275 h 168275"/>
                <a:gd name="connsiteX2" fmla="*/ 111125 w 127000"/>
                <a:gd name="connsiteY2" fmla="*/ 155575 h 168275"/>
              </a:gdLst>
              <a:ahLst/>
              <a:cxnLst>
                <a:cxn ang="0">
                  <a:pos x="connsiteX0" y="connsiteY0"/>
                </a:cxn>
                <a:cxn ang="0">
                  <a:pos x="connsiteX1" y="connsiteY1"/>
                </a:cxn>
                <a:cxn ang="0">
                  <a:pos x="connsiteX2" y="connsiteY2"/>
                </a:cxn>
              </a:cxnLst>
              <a:rect l="l" t="t" r="r" b="b"/>
              <a:pathLst>
                <a:path w="127000" h="168275">
                  <a:moveTo>
                    <a:pt x="0" y="0"/>
                  </a:moveTo>
                  <a:lnTo>
                    <a:pt x="127000" y="168275"/>
                  </a:lnTo>
                  <a:lnTo>
                    <a:pt x="111125" y="155575"/>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103" name="Freeform 102"/>
            <p:cNvSpPr/>
            <p:nvPr/>
          </p:nvSpPr>
          <p:spPr>
            <a:xfrm>
              <a:off x="6216650" y="3606800"/>
              <a:ext cx="254000" cy="136525"/>
            </a:xfrm>
            <a:custGeom>
              <a:avLst/>
              <a:gdLst>
                <a:gd name="connsiteX0" fmla="*/ 0 w 254000"/>
                <a:gd name="connsiteY0" fmla="*/ 0 h 136525"/>
                <a:gd name="connsiteX1" fmla="*/ 254000 w 254000"/>
                <a:gd name="connsiteY1" fmla="*/ 136525 h 136525"/>
              </a:gdLst>
              <a:ahLst/>
              <a:cxnLst>
                <a:cxn ang="0">
                  <a:pos x="connsiteX0" y="connsiteY0"/>
                </a:cxn>
                <a:cxn ang="0">
                  <a:pos x="connsiteX1" y="connsiteY1"/>
                </a:cxn>
              </a:cxnLst>
              <a:rect l="l" t="t" r="r" b="b"/>
              <a:pathLst>
                <a:path w="254000" h="136525">
                  <a:moveTo>
                    <a:pt x="0" y="0"/>
                  </a:moveTo>
                  <a:lnTo>
                    <a:pt x="254000" y="136525"/>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104" name="Oval 103"/>
            <p:cNvSpPr/>
            <p:nvPr/>
          </p:nvSpPr>
          <p:spPr>
            <a:xfrm rot="19454997">
              <a:off x="6195557" y="3625213"/>
              <a:ext cx="169135" cy="45719"/>
            </a:xfrm>
            <a:prstGeom prst="ellipse">
              <a:avLst/>
            </a:prstGeom>
            <a:solidFill>
              <a:sysClr val="window" lastClr="FFFFFF">
                <a:lumMod val="85000"/>
              </a:sysClr>
            </a:solidFill>
            <a:ln w="190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grpSp>
      <p:sp>
        <p:nvSpPr>
          <p:cNvPr id="44" name="TextBox 43"/>
          <p:cNvSpPr txBox="1"/>
          <p:nvPr/>
        </p:nvSpPr>
        <p:spPr>
          <a:xfrm>
            <a:off x="3008493" y="6477782"/>
            <a:ext cx="6131037" cy="369332"/>
          </a:xfrm>
          <a:prstGeom prst="rect">
            <a:avLst/>
          </a:prstGeom>
          <a:noFill/>
        </p:spPr>
        <p:txBody>
          <a:bodyPr wrap="none" rtlCol="1">
            <a:spAutoFit/>
          </a:bodyPr>
          <a:lstStyle/>
          <a:p>
            <a:r>
              <a:rPr lang="en-US" dirty="0" smtClean="0">
                <a:solidFill>
                  <a:prstClr val="black">
                    <a:lumMod val="50000"/>
                    <a:lumOff val="50000"/>
                  </a:prstClr>
                </a:solidFill>
              </a:rPr>
              <a:t>STELLA MARIS,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Schecher</a:t>
            </a:r>
            <a:r>
              <a:rPr lang="en-US" dirty="0" smtClean="0">
                <a:solidFill>
                  <a:prstClr val="black">
                    <a:lumMod val="50000"/>
                    <a:lumOff val="50000"/>
                  </a:prstClr>
                </a:solidFill>
              </a:rPr>
              <a:t>, ICCP 2014</a:t>
            </a:r>
            <a:endParaRPr lang="he-IL" dirty="0">
              <a:solidFill>
                <a:prstClr val="black">
                  <a:lumMod val="50000"/>
                  <a:lumOff val="50000"/>
                </a:prstClr>
              </a:solidFill>
            </a:endParaRPr>
          </a:p>
        </p:txBody>
      </p:sp>
    </p:spTree>
    <p:extLst>
      <p:ext uri="{BB962C8B-B14F-4D97-AF65-F5344CB8AC3E}">
        <p14:creationId xmlns:p14="http://schemas.microsoft.com/office/powerpoint/2010/main" val="5961104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Analogy to ground-based </a:t>
            </a:r>
            <a:r>
              <a:rPr lang="en-US" sz="3600" dirty="0"/>
              <a:t>astronomy</a:t>
            </a:r>
          </a:p>
        </p:txBody>
      </p:sp>
      <p:sp>
        <p:nvSpPr>
          <p:cNvPr id="4" name="Slide Number Placeholder 3"/>
          <p:cNvSpPr>
            <a:spLocks noGrp="1"/>
          </p:cNvSpPr>
          <p:nvPr>
            <p:ph type="sldNum" sz="quarter" idx="12"/>
          </p:nvPr>
        </p:nvSpPr>
        <p:spPr/>
        <p:txBody>
          <a:bodyPr/>
          <a:lstStyle/>
          <a:p>
            <a:pPr>
              <a:defRPr/>
            </a:pPr>
            <a:r>
              <a:rPr lang="en-US" dirty="0" smtClean="0">
                <a:solidFill>
                  <a:prstClr val="black">
                    <a:tint val="75000"/>
                  </a:prstClr>
                </a:solidFill>
              </a:rPr>
              <a:t>48</a:t>
            </a:r>
            <a:endParaRPr lang="he-IL" dirty="0" smtClean="0">
              <a:solidFill>
                <a:prstClr val="black">
                  <a:tint val="75000"/>
                </a:prstClr>
              </a:solidFill>
            </a:endParaRPr>
          </a:p>
          <a:p>
            <a:pPr>
              <a:defRPr/>
            </a:pPr>
            <a:endParaRPr lang="en-US" dirty="0">
              <a:solidFill>
                <a:prstClr val="black"/>
              </a:solidFill>
            </a:endParaRPr>
          </a:p>
        </p:txBody>
      </p:sp>
      <p:grpSp>
        <p:nvGrpSpPr>
          <p:cNvPr id="106" name="Group 105"/>
          <p:cNvGrpSpPr/>
          <p:nvPr/>
        </p:nvGrpSpPr>
        <p:grpSpPr>
          <a:xfrm>
            <a:off x="76200" y="1884726"/>
            <a:ext cx="9220201" cy="3830274"/>
            <a:chOff x="0" y="1284000"/>
            <a:chExt cx="7524315" cy="2943933"/>
          </a:xfrm>
        </p:grpSpPr>
        <p:sp>
          <p:nvSpPr>
            <p:cNvPr id="56" name="Oval 55"/>
            <p:cNvSpPr/>
            <p:nvPr/>
          </p:nvSpPr>
          <p:spPr>
            <a:xfrm rot="21060000">
              <a:off x="1513753" y="3166833"/>
              <a:ext cx="1263090" cy="143104"/>
            </a:xfrm>
            <a:prstGeom prst="ellipse">
              <a:avLst/>
            </a:prstGeom>
            <a:solidFill>
              <a:sysClr val="window" lastClr="FFFFFF">
                <a:lumMod val="85000"/>
              </a:sysClr>
            </a:solidFill>
            <a:ln w="190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7" name="Freeform 56"/>
            <p:cNvSpPr/>
            <p:nvPr/>
          </p:nvSpPr>
          <p:spPr>
            <a:xfrm>
              <a:off x="1253466" y="2493878"/>
              <a:ext cx="1783077" cy="141165"/>
            </a:xfrm>
            <a:custGeom>
              <a:avLst/>
              <a:gdLst>
                <a:gd name="connsiteX0" fmla="*/ 0 w 1783080"/>
                <a:gd name="connsiteY0" fmla="*/ 168030 h 282330"/>
                <a:gd name="connsiteX1" fmla="*/ 289560 w 1783080"/>
                <a:gd name="connsiteY1" fmla="*/ 68970 h 282330"/>
                <a:gd name="connsiteX2" fmla="*/ 571500 w 1783080"/>
                <a:gd name="connsiteY2" fmla="*/ 390 h 282330"/>
                <a:gd name="connsiteX3" fmla="*/ 647700 w 1783080"/>
                <a:gd name="connsiteY3" fmla="*/ 99450 h 282330"/>
                <a:gd name="connsiteX4" fmla="*/ 762000 w 1783080"/>
                <a:gd name="connsiteY4" fmla="*/ 175650 h 282330"/>
                <a:gd name="connsiteX5" fmla="*/ 922020 w 1783080"/>
                <a:gd name="connsiteY5" fmla="*/ 137550 h 282330"/>
                <a:gd name="connsiteX6" fmla="*/ 1120140 w 1783080"/>
                <a:gd name="connsiteY6" fmla="*/ 68970 h 282330"/>
                <a:gd name="connsiteX7" fmla="*/ 1249680 w 1783080"/>
                <a:gd name="connsiteY7" fmla="*/ 175650 h 282330"/>
                <a:gd name="connsiteX8" fmla="*/ 1356360 w 1783080"/>
                <a:gd name="connsiteY8" fmla="*/ 198510 h 282330"/>
                <a:gd name="connsiteX9" fmla="*/ 1501140 w 1783080"/>
                <a:gd name="connsiteY9" fmla="*/ 190890 h 282330"/>
                <a:gd name="connsiteX10" fmla="*/ 1783080 w 1783080"/>
                <a:gd name="connsiteY10" fmla="*/ 282330 h 28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3080" h="282330">
                  <a:moveTo>
                    <a:pt x="0" y="168030"/>
                  </a:moveTo>
                  <a:cubicBezTo>
                    <a:pt x="97155" y="132470"/>
                    <a:pt x="194310" y="96910"/>
                    <a:pt x="289560" y="68970"/>
                  </a:cubicBezTo>
                  <a:cubicBezTo>
                    <a:pt x="384810" y="41030"/>
                    <a:pt x="511810" y="-4690"/>
                    <a:pt x="571500" y="390"/>
                  </a:cubicBezTo>
                  <a:cubicBezTo>
                    <a:pt x="631190" y="5470"/>
                    <a:pt x="615950" y="70240"/>
                    <a:pt x="647700" y="99450"/>
                  </a:cubicBezTo>
                  <a:cubicBezTo>
                    <a:pt x="679450" y="128660"/>
                    <a:pt x="716280" y="169300"/>
                    <a:pt x="762000" y="175650"/>
                  </a:cubicBezTo>
                  <a:cubicBezTo>
                    <a:pt x="807720" y="182000"/>
                    <a:pt x="862330" y="155330"/>
                    <a:pt x="922020" y="137550"/>
                  </a:cubicBezTo>
                  <a:cubicBezTo>
                    <a:pt x="981710" y="119770"/>
                    <a:pt x="1065530" y="62620"/>
                    <a:pt x="1120140" y="68970"/>
                  </a:cubicBezTo>
                  <a:cubicBezTo>
                    <a:pt x="1174750" y="75320"/>
                    <a:pt x="1210310" y="154060"/>
                    <a:pt x="1249680" y="175650"/>
                  </a:cubicBezTo>
                  <a:cubicBezTo>
                    <a:pt x="1289050" y="197240"/>
                    <a:pt x="1314450" y="195970"/>
                    <a:pt x="1356360" y="198510"/>
                  </a:cubicBezTo>
                  <a:cubicBezTo>
                    <a:pt x="1398270" y="201050"/>
                    <a:pt x="1430020" y="176920"/>
                    <a:pt x="1501140" y="190890"/>
                  </a:cubicBezTo>
                  <a:cubicBezTo>
                    <a:pt x="1572260" y="204860"/>
                    <a:pt x="1677670" y="243595"/>
                    <a:pt x="1783080" y="282330"/>
                  </a:cubicBezTo>
                </a:path>
              </a:pathLst>
            </a:custGeom>
            <a:noFill/>
            <a:ln w="25400" cap="flat" cmpd="sng" algn="ctr">
              <a:solidFill>
                <a:srgbClr val="4BACC6">
                  <a:lumMod val="75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8" name="Freeform 57"/>
            <p:cNvSpPr/>
            <p:nvPr/>
          </p:nvSpPr>
          <p:spPr>
            <a:xfrm>
              <a:off x="1306552" y="2662149"/>
              <a:ext cx="1661157" cy="107907"/>
            </a:xfrm>
            <a:custGeom>
              <a:avLst/>
              <a:gdLst>
                <a:gd name="connsiteX0" fmla="*/ 0 w 1661160"/>
                <a:gd name="connsiteY0" fmla="*/ 183915 h 215815"/>
                <a:gd name="connsiteX1" fmla="*/ 175260 w 1661160"/>
                <a:gd name="connsiteY1" fmla="*/ 130575 h 215815"/>
                <a:gd name="connsiteX2" fmla="*/ 274320 w 1661160"/>
                <a:gd name="connsiteY2" fmla="*/ 161055 h 215815"/>
                <a:gd name="connsiteX3" fmla="*/ 396240 w 1661160"/>
                <a:gd name="connsiteY3" fmla="*/ 84855 h 215815"/>
                <a:gd name="connsiteX4" fmla="*/ 563880 w 1661160"/>
                <a:gd name="connsiteY4" fmla="*/ 1035 h 215815"/>
                <a:gd name="connsiteX5" fmla="*/ 609600 w 1661160"/>
                <a:gd name="connsiteY5" fmla="*/ 145815 h 215815"/>
                <a:gd name="connsiteX6" fmla="*/ 769620 w 1661160"/>
                <a:gd name="connsiteY6" fmla="*/ 107715 h 215815"/>
                <a:gd name="connsiteX7" fmla="*/ 899160 w 1661160"/>
                <a:gd name="connsiteY7" fmla="*/ 84855 h 215815"/>
                <a:gd name="connsiteX8" fmla="*/ 975360 w 1661160"/>
                <a:gd name="connsiteY8" fmla="*/ 214395 h 215815"/>
                <a:gd name="connsiteX9" fmla="*/ 1120140 w 1661160"/>
                <a:gd name="connsiteY9" fmla="*/ 153435 h 215815"/>
                <a:gd name="connsiteX10" fmla="*/ 1196340 w 1661160"/>
                <a:gd name="connsiteY10" fmla="*/ 145815 h 215815"/>
                <a:gd name="connsiteX11" fmla="*/ 1379220 w 1661160"/>
                <a:gd name="connsiteY11" fmla="*/ 183915 h 215815"/>
                <a:gd name="connsiteX12" fmla="*/ 1493520 w 1661160"/>
                <a:gd name="connsiteY12" fmla="*/ 199155 h 215815"/>
                <a:gd name="connsiteX13" fmla="*/ 1661160 w 1661160"/>
                <a:gd name="connsiteY13" fmla="*/ 138195 h 21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1160" h="215815">
                  <a:moveTo>
                    <a:pt x="0" y="183915"/>
                  </a:moveTo>
                  <a:cubicBezTo>
                    <a:pt x="64770" y="159150"/>
                    <a:pt x="129540" y="134385"/>
                    <a:pt x="175260" y="130575"/>
                  </a:cubicBezTo>
                  <a:cubicBezTo>
                    <a:pt x="220980" y="126765"/>
                    <a:pt x="237490" y="168675"/>
                    <a:pt x="274320" y="161055"/>
                  </a:cubicBezTo>
                  <a:cubicBezTo>
                    <a:pt x="311150" y="153435"/>
                    <a:pt x="347980" y="111525"/>
                    <a:pt x="396240" y="84855"/>
                  </a:cubicBezTo>
                  <a:cubicBezTo>
                    <a:pt x="444500" y="58185"/>
                    <a:pt x="528320" y="-9125"/>
                    <a:pt x="563880" y="1035"/>
                  </a:cubicBezTo>
                  <a:cubicBezTo>
                    <a:pt x="599440" y="11195"/>
                    <a:pt x="575310" y="128035"/>
                    <a:pt x="609600" y="145815"/>
                  </a:cubicBezTo>
                  <a:cubicBezTo>
                    <a:pt x="643890" y="163595"/>
                    <a:pt x="721360" y="117875"/>
                    <a:pt x="769620" y="107715"/>
                  </a:cubicBezTo>
                  <a:cubicBezTo>
                    <a:pt x="817880" y="97555"/>
                    <a:pt x="864870" y="67075"/>
                    <a:pt x="899160" y="84855"/>
                  </a:cubicBezTo>
                  <a:cubicBezTo>
                    <a:pt x="933450" y="102635"/>
                    <a:pt x="938530" y="202965"/>
                    <a:pt x="975360" y="214395"/>
                  </a:cubicBezTo>
                  <a:cubicBezTo>
                    <a:pt x="1012190" y="225825"/>
                    <a:pt x="1083310" y="164865"/>
                    <a:pt x="1120140" y="153435"/>
                  </a:cubicBezTo>
                  <a:cubicBezTo>
                    <a:pt x="1156970" y="142005"/>
                    <a:pt x="1153160" y="140735"/>
                    <a:pt x="1196340" y="145815"/>
                  </a:cubicBezTo>
                  <a:cubicBezTo>
                    <a:pt x="1239520" y="150895"/>
                    <a:pt x="1329690" y="175025"/>
                    <a:pt x="1379220" y="183915"/>
                  </a:cubicBezTo>
                  <a:cubicBezTo>
                    <a:pt x="1428750" y="192805"/>
                    <a:pt x="1446530" y="206775"/>
                    <a:pt x="1493520" y="199155"/>
                  </a:cubicBezTo>
                  <a:cubicBezTo>
                    <a:pt x="1540510" y="191535"/>
                    <a:pt x="1600835" y="164865"/>
                    <a:pt x="1661160" y="138195"/>
                  </a:cubicBezTo>
                </a:path>
              </a:pathLst>
            </a:custGeom>
            <a:noFill/>
            <a:ln w="25400" cap="flat" cmpd="sng" algn="ctr">
              <a:solidFill>
                <a:srgbClr val="4BACC6">
                  <a:lumMod val="75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9" name="Freeform 58"/>
            <p:cNvSpPr/>
            <p:nvPr/>
          </p:nvSpPr>
          <p:spPr>
            <a:xfrm>
              <a:off x="1349501" y="2349387"/>
              <a:ext cx="1609796" cy="85376"/>
            </a:xfrm>
            <a:custGeom>
              <a:avLst/>
              <a:gdLst>
                <a:gd name="connsiteX0" fmla="*/ 0 w 1557887"/>
                <a:gd name="connsiteY0" fmla="*/ 39147 h 170752"/>
                <a:gd name="connsiteX1" fmla="*/ 236220 w 1557887"/>
                <a:gd name="connsiteY1" fmla="*/ 23907 h 170752"/>
                <a:gd name="connsiteX2" fmla="*/ 274320 w 1557887"/>
                <a:gd name="connsiteY2" fmla="*/ 23907 h 170752"/>
                <a:gd name="connsiteX3" fmla="*/ 411480 w 1557887"/>
                <a:gd name="connsiteY3" fmla="*/ 168687 h 170752"/>
                <a:gd name="connsiteX4" fmla="*/ 548640 w 1557887"/>
                <a:gd name="connsiteY4" fmla="*/ 107727 h 170752"/>
                <a:gd name="connsiteX5" fmla="*/ 670560 w 1557887"/>
                <a:gd name="connsiteY5" fmla="*/ 84867 h 170752"/>
                <a:gd name="connsiteX6" fmla="*/ 731520 w 1557887"/>
                <a:gd name="connsiteY6" fmla="*/ 46767 h 170752"/>
                <a:gd name="connsiteX7" fmla="*/ 754380 w 1557887"/>
                <a:gd name="connsiteY7" fmla="*/ 1047 h 170752"/>
                <a:gd name="connsiteX8" fmla="*/ 868680 w 1557887"/>
                <a:gd name="connsiteY8" fmla="*/ 23907 h 170752"/>
                <a:gd name="connsiteX9" fmla="*/ 1013460 w 1557887"/>
                <a:gd name="connsiteY9" fmla="*/ 122967 h 170752"/>
                <a:gd name="connsiteX10" fmla="*/ 1089660 w 1557887"/>
                <a:gd name="connsiteY10" fmla="*/ 92487 h 170752"/>
                <a:gd name="connsiteX11" fmla="*/ 1181100 w 1557887"/>
                <a:gd name="connsiteY11" fmla="*/ 84867 h 170752"/>
                <a:gd name="connsiteX12" fmla="*/ 1280160 w 1557887"/>
                <a:gd name="connsiteY12" fmla="*/ 107727 h 170752"/>
                <a:gd name="connsiteX13" fmla="*/ 1310640 w 1557887"/>
                <a:gd name="connsiteY13" fmla="*/ 107727 h 170752"/>
                <a:gd name="connsiteX14" fmla="*/ 1463040 w 1557887"/>
                <a:gd name="connsiteY14" fmla="*/ 77247 h 170752"/>
                <a:gd name="connsiteX15" fmla="*/ 1546860 w 1557887"/>
                <a:gd name="connsiteY15" fmla="*/ 92487 h 170752"/>
                <a:gd name="connsiteX16" fmla="*/ 1554480 w 1557887"/>
                <a:gd name="connsiteY16" fmla="*/ 92487 h 1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887" h="170752">
                  <a:moveTo>
                    <a:pt x="0" y="39147"/>
                  </a:moveTo>
                  <a:lnTo>
                    <a:pt x="236220" y="23907"/>
                  </a:lnTo>
                  <a:cubicBezTo>
                    <a:pt x="281940" y="21367"/>
                    <a:pt x="245110" y="-223"/>
                    <a:pt x="274320" y="23907"/>
                  </a:cubicBezTo>
                  <a:cubicBezTo>
                    <a:pt x="303530" y="48037"/>
                    <a:pt x="365760" y="154717"/>
                    <a:pt x="411480" y="168687"/>
                  </a:cubicBezTo>
                  <a:cubicBezTo>
                    <a:pt x="457200" y="182657"/>
                    <a:pt x="505460" y="121697"/>
                    <a:pt x="548640" y="107727"/>
                  </a:cubicBezTo>
                  <a:cubicBezTo>
                    <a:pt x="591820" y="93757"/>
                    <a:pt x="640080" y="95027"/>
                    <a:pt x="670560" y="84867"/>
                  </a:cubicBezTo>
                  <a:cubicBezTo>
                    <a:pt x="701040" y="74707"/>
                    <a:pt x="717550" y="60737"/>
                    <a:pt x="731520" y="46767"/>
                  </a:cubicBezTo>
                  <a:cubicBezTo>
                    <a:pt x="745490" y="32797"/>
                    <a:pt x="731520" y="4857"/>
                    <a:pt x="754380" y="1047"/>
                  </a:cubicBezTo>
                  <a:cubicBezTo>
                    <a:pt x="777240" y="-2763"/>
                    <a:pt x="825500" y="3587"/>
                    <a:pt x="868680" y="23907"/>
                  </a:cubicBezTo>
                  <a:cubicBezTo>
                    <a:pt x="911860" y="44227"/>
                    <a:pt x="976630" y="111537"/>
                    <a:pt x="1013460" y="122967"/>
                  </a:cubicBezTo>
                  <a:cubicBezTo>
                    <a:pt x="1050290" y="134397"/>
                    <a:pt x="1061720" y="98837"/>
                    <a:pt x="1089660" y="92487"/>
                  </a:cubicBezTo>
                  <a:cubicBezTo>
                    <a:pt x="1117600" y="86137"/>
                    <a:pt x="1149350" y="82327"/>
                    <a:pt x="1181100" y="84867"/>
                  </a:cubicBezTo>
                  <a:cubicBezTo>
                    <a:pt x="1212850" y="87407"/>
                    <a:pt x="1258570" y="103917"/>
                    <a:pt x="1280160" y="107727"/>
                  </a:cubicBezTo>
                  <a:cubicBezTo>
                    <a:pt x="1301750" y="111537"/>
                    <a:pt x="1280160" y="112807"/>
                    <a:pt x="1310640" y="107727"/>
                  </a:cubicBezTo>
                  <a:cubicBezTo>
                    <a:pt x="1341120" y="102647"/>
                    <a:pt x="1423670" y="79787"/>
                    <a:pt x="1463040" y="77247"/>
                  </a:cubicBezTo>
                  <a:cubicBezTo>
                    <a:pt x="1502410" y="74707"/>
                    <a:pt x="1531620" y="89947"/>
                    <a:pt x="1546860" y="92487"/>
                  </a:cubicBezTo>
                  <a:cubicBezTo>
                    <a:pt x="1562100" y="95027"/>
                    <a:pt x="1558290" y="93757"/>
                    <a:pt x="1554480" y="92487"/>
                  </a:cubicBezTo>
                </a:path>
              </a:pathLst>
            </a:custGeom>
            <a:noFill/>
            <a:ln w="25400" cap="flat" cmpd="sng" algn="ctr">
              <a:solidFill>
                <a:srgbClr val="4BACC6">
                  <a:lumMod val="75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60" name="Rectangle 59"/>
            <p:cNvSpPr/>
            <p:nvPr/>
          </p:nvSpPr>
          <p:spPr>
            <a:xfrm>
              <a:off x="1414541" y="3937335"/>
              <a:ext cx="719055" cy="54570"/>
            </a:xfrm>
            <a:prstGeom prst="rect">
              <a:avLst/>
            </a:prstGeom>
            <a:solidFill>
              <a:sysClr val="windowText" lastClr="000000">
                <a:lumMod val="50000"/>
                <a:lumOff val="50000"/>
              </a:sysClr>
            </a:solid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61" name="Straight Connector 60"/>
            <p:cNvCxnSpPr/>
            <p:nvPr/>
          </p:nvCxnSpPr>
          <p:spPr>
            <a:xfrm>
              <a:off x="1414541" y="3583203"/>
              <a:ext cx="785427" cy="0"/>
            </a:xfrm>
            <a:prstGeom prst="line">
              <a:avLst/>
            </a:prstGeom>
            <a:noFill/>
            <a:ln w="38100" cap="flat" cmpd="sng" algn="ctr">
              <a:solidFill>
                <a:sysClr val="windowText" lastClr="000000"/>
              </a:solidFill>
              <a:prstDash val="sysDash"/>
            </a:ln>
            <a:effectLst/>
          </p:spPr>
        </p:cxnSp>
        <p:sp>
          <p:nvSpPr>
            <p:cNvPr id="62" name="4-Point Star 61"/>
            <p:cNvSpPr/>
            <p:nvPr/>
          </p:nvSpPr>
          <p:spPr>
            <a:xfrm>
              <a:off x="2375751" y="1479118"/>
              <a:ext cx="504055" cy="432048"/>
            </a:xfrm>
            <a:prstGeom prst="star4">
              <a:avLst/>
            </a:prstGeom>
            <a:solidFill>
              <a:srgbClr val="FFFF00"/>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63" name="Freeform 62"/>
            <p:cNvSpPr/>
            <p:nvPr/>
          </p:nvSpPr>
          <p:spPr>
            <a:xfrm>
              <a:off x="1341096" y="2871542"/>
              <a:ext cx="1607817" cy="59882"/>
            </a:xfrm>
            <a:custGeom>
              <a:avLst/>
              <a:gdLst>
                <a:gd name="connsiteX0" fmla="*/ 0 w 1607820"/>
                <a:gd name="connsiteY0" fmla="*/ 8913 h 59882"/>
                <a:gd name="connsiteX1" fmla="*/ 251460 w 1607820"/>
                <a:gd name="connsiteY1" fmla="*/ 39393 h 59882"/>
                <a:gd name="connsiteX2" fmla="*/ 388620 w 1607820"/>
                <a:gd name="connsiteY2" fmla="*/ 1293 h 59882"/>
                <a:gd name="connsiteX3" fmla="*/ 510540 w 1607820"/>
                <a:gd name="connsiteY3" fmla="*/ 8913 h 59882"/>
                <a:gd name="connsiteX4" fmla="*/ 670560 w 1607820"/>
                <a:gd name="connsiteY4" fmla="*/ 8913 h 59882"/>
                <a:gd name="connsiteX5" fmla="*/ 838200 w 1607820"/>
                <a:gd name="connsiteY5" fmla="*/ 54633 h 59882"/>
                <a:gd name="connsiteX6" fmla="*/ 952500 w 1607820"/>
                <a:gd name="connsiteY6" fmla="*/ 54633 h 59882"/>
                <a:gd name="connsiteX7" fmla="*/ 1135380 w 1607820"/>
                <a:gd name="connsiteY7" fmla="*/ 16533 h 59882"/>
                <a:gd name="connsiteX8" fmla="*/ 1303020 w 1607820"/>
                <a:gd name="connsiteY8" fmla="*/ 47013 h 59882"/>
                <a:gd name="connsiteX9" fmla="*/ 1417320 w 1607820"/>
                <a:gd name="connsiteY9" fmla="*/ 54633 h 59882"/>
                <a:gd name="connsiteX10" fmla="*/ 1539240 w 1607820"/>
                <a:gd name="connsiteY10" fmla="*/ 16533 h 59882"/>
                <a:gd name="connsiteX11" fmla="*/ 1607820 w 1607820"/>
                <a:gd name="connsiteY11" fmla="*/ 24153 h 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7820" h="59882">
                  <a:moveTo>
                    <a:pt x="0" y="8913"/>
                  </a:moveTo>
                  <a:cubicBezTo>
                    <a:pt x="93345" y="24788"/>
                    <a:pt x="186690" y="40663"/>
                    <a:pt x="251460" y="39393"/>
                  </a:cubicBezTo>
                  <a:cubicBezTo>
                    <a:pt x="316230" y="38123"/>
                    <a:pt x="345440" y="6373"/>
                    <a:pt x="388620" y="1293"/>
                  </a:cubicBezTo>
                  <a:cubicBezTo>
                    <a:pt x="431800" y="-3787"/>
                    <a:pt x="463550" y="7643"/>
                    <a:pt x="510540" y="8913"/>
                  </a:cubicBezTo>
                  <a:cubicBezTo>
                    <a:pt x="557530" y="10183"/>
                    <a:pt x="615950" y="1293"/>
                    <a:pt x="670560" y="8913"/>
                  </a:cubicBezTo>
                  <a:cubicBezTo>
                    <a:pt x="725170" y="16533"/>
                    <a:pt x="791210" y="47013"/>
                    <a:pt x="838200" y="54633"/>
                  </a:cubicBezTo>
                  <a:cubicBezTo>
                    <a:pt x="885190" y="62253"/>
                    <a:pt x="902970" y="60983"/>
                    <a:pt x="952500" y="54633"/>
                  </a:cubicBezTo>
                  <a:cubicBezTo>
                    <a:pt x="1002030" y="48283"/>
                    <a:pt x="1076960" y="17803"/>
                    <a:pt x="1135380" y="16533"/>
                  </a:cubicBezTo>
                  <a:cubicBezTo>
                    <a:pt x="1193800" y="15263"/>
                    <a:pt x="1256030" y="40663"/>
                    <a:pt x="1303020" y="47013"/>
                  </a:cubicBezTo>
                  <a:cubicBezTo>
                    <a:pt x="1350010" y="53363"/>
                    <a:pt x="1377950" y="59713"/>
                    <a:pt x="1417320" y="54633"/>
                  </a:cubicBezTo>
                  <a:cubicBezTo>
                    <a:pt x="1456690" y="49553"/>
                    <a:pt x="1507490" y="21613"/>
                    <a:pt x="1539240" y="16533"/>
                  </a:cubicBezTo>
                  <a:cubicBezTo>
                    <a:pt x="1570990" y="11453"/>
                    <a:pt x="1589405" y="17803"/>
                    <a:pt x="1607820" y="24153"/>
                  </a:cubicBezTo>
                </a:path>
              </a:pathLst>
            </a:custGeom>
            <a:noFill/>
            <a:ln w="25400" cap="flat" cmpd="sng" algn="ctr">
              <a:solidFill>
                <a:srgbClr val="4BACC6">
                  <a:lumMod val="75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64" name="Flowchart: Process 63"/>
            <p:cNvSpPr/>
            <p:nvPr/>
          </p:nvSpPr>
          <p:spPr>
            <a:xfrm>
              <a:off x="0" y="1291600"/>
              <a:ext cx="3635889" cy="2932916"/>
            </a:xfrm>
            <a:prstGeom prst="flowChartProcess">
              <a:avLst/>
            </a:prstGeom>
            <a:no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65" name="TextBox 64"/>
            <p:cNvSpPr txBox="1"/>
            <p:nvPr/>
          </p:nvSpPr>
          <p:spPr>
            <a:xfrm>
              <a:off x="532" y="2271931"/>
              <a:ext cx="1229090" cy="646331"/>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turbulence layers</a:t>
              </a:r>
              <a:endParaRPr lang="en-US" dirty="0">
                <a:solidFill>
                  <a:prstClr val="black"/>
                </a:solidFill>
                <a:latin typeface="Calibri"/>
              </a:endParaRPr>
            </a:p>
          </p:txBody>
        </p:sp>
        <p:sp>
          <p:nvSpPr>
            <p:cNvPr id="66" name="TextBox 65"/>
            <p:cNvSpPr txBox="1"/>
            <p:nvPr/>
          </p:nvSpPr>
          <p:spPr>
            <a:xfrm>
              <a:off x="2776842" y="1352198"/>
              <a:ext cx="798570" cy="646331"/>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guide star</a:t>
              </a:r>
              <a:endParaRPr lang="en-US" dirty="0">
                <a:solidFill>
                  <a:prstClr val="black"/>
                </a:solidFill>
                <a:latin typeface="Calibri"/>
              </a:endParaRPr>
            </a:p>
          </p:txBody>
        </p:sp>
        <p:sp>
          <p:nvSpPr>
            <p:cNvPr id="67" name="TextBox 66"/>
            <p:cNvSpPr txBox="1"/>
            <p:nvPr/>
          </p:nvSpPr>
          <p:spPr>
            <a:xfrm>
              <a:off x="58334" y="3482230"/>
              <a:ext cx="1229090" cy="646331"/>
            </a:xfrm>
            <a:prstGeom prst="rect">
              <a:avLst/>
            </a:prstGeom>
            <a:noFill/>
          </p:spPr>
          <p:txBody>
            <a:bodyPr wrap="square" rtlCol="0">
              <a:spAutoFit/>
            </a:bodyPr>
            <a:lstStyle/>
            <a:p>
              <a:pPr algn="ctr" fontAlgn="auto">
                <a:spcBef>
                  <a:spcPts val="0"/>
                </a:spcBef>
                <a:spcAft>
                  <a:spcPts val="0"/>
                </a:spcAft>
              </a:pPr>
              <a:r>
                <a:rPr lang="en-US" dirty="0" err="1" smtClean="0">
                  <a:solidFill>
                    <a:prstClr val="black"/>
                  </a:solidFill>
                  <a:latin typeface="Calibri"/>
                </a:rPr>
                <a:t>wavefront</a:t>
              </a:r>
              <a:r>
                <a:rPr lang="en-US" dirty="0" smtClean="0">
                  <a:solidFill>
                    <a:prstClr val="black"/>
                  </a:solidFill>
                  <a:latin typeface="Calibri"/>
                </a:rPr>
                <a:t> sensor</a:t>
              </a:r>
              <a:endParaRPr lang="en-US" dirty="0">
                <a:solidFill>
                  <a:prstClr val="black"/>
                </a:solidFill>
                <a:latin typeface="Calibri"/>
              </a:endParaRPr>
            </a:p>
          </p:txBody>
        </p:sp>
        <p:pic>
          <p:nvPicPr>
            <p:cNvPr id="68" name="Picture 8" descr="http://www.clipart.dk.co.uk/DKImages/exp_space/image_exp_space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2799" y="1531337"/>
              <a:ext cx="319030" cy="306269"/>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1171742" y="1419626"/>
              <a:ext cx="798570"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target</a:t>
              </a:r>
              <a:endParaRPr lang="en-US" dirty="0">
                <a:solidFill>
                  <a:prstClr val="black"/>
                </a:solidFill>
                <a:latin typeface="Calibri"/>
              </a:endParaRPr>
            </a:p>
          </p:txBody>
        </p:sp>
        <p:pic>
          <p:nvPicPr>
            <p:cNvPr id="71" name="Picture 11" descr="C:\Program Files\Microsoft Office\MEDIA\CAGCAT10\j0212219.wmf"/>
            <p:cNvPicPr>
              <a:picLocks noChangeAspect="1" noChangeArrowheads="1"/>
            </p:cNvPicPr>
            <p:nvPr/>
          </p:nvPicPr>
          <p:blipFill rotWithShape="1">
            <a:blip r:embed="rId4" cstate="print">
              <a:clrChange>
                <a:clrFrom>
                  <a:srgbClr val="68728C"/>
                </a:clrFrom>
                <a:clrTo>
                  <a:srgbClr val="68728C">
                    <a:alpha val="0"/>
                  </a:srgbClr>
                </a:clrTo>
              </a:clrChange>
              <a:extLst>
                <a:ext uri="{28A0092B-C50C-407E-A947-70E740481C1C}">
                  <a14:useLocalDpi xmlns:a14="http://schemas.microsoft.com/office/drawing/2010/main" val="0"/>
                </a:ext>
              </a:extLst>
            </a:blip>
            <a:srcRect l="22148" r="14316"/>
            <a:stretch/>
          </p:blipFill>
          <p:spPr bwMode="auto">
            <a:xfrm>
              <a:off x="3980427" y="2125053"/>
              <a:ext cx="639414" cy="1053801"/>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p:cNvGrpSpPr/>
            <p:nvPr/>
          </p:nvGrpSpPr>
          <p:grpSpPr>
            <a:xfrm>
              <a:off x="3947728" y="3097822"/>
              <a:ext cx="3174867" cy="1130111"/>
              <a:chOff x="3788367" y="3739049"/>
              <a:chExt cx="1935763" cy="1130111"/>
            </a:xfrm>
            <a:solidFill>
              <a:srgbClr val="4BACC6">
                <a:lumMod val="60000"/>
                <a:lumOff val="40000"/>
              </a:srgbClr>
            </a:solidFill>
          </p:grpSpPr>
          <p:sp>
            <p:nvSpPr>
              <p:cNvPr id="73" name="Double Wave 72"/>
              <p:cNvSpPr/>
              <p:nvPr/>
            </p:nvSpPr>
            <p:spPr>
              <a:xfrm>
                <a:off x="3788367" y="3739049"/>
                <a:ext cx="1935761" cy="1010963"/>
              </a:xfrm>
              <a:prstGeom prst="doubleWave">
                <a:avLst/>
              </a:prstGeom>
              <a:solidFill>
                <a:srgbClr val="66CC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74" name="Rounded Rectangle 73"/>
              <p:cNvSpPr/>
              <p:nvPr/>
            </p:nvSpPr>
            <p:spPr>
              <a:xfrm>
                <a:off x="3788965" y="4244530"/>
                <a:ext cx="1935165" cy="624630"/>
              </a:xfrm>
              <a:prstGeom prst="roundRect">
                <a:avLst/>
              </a:prstGeom>
              <a:solidFill>
                <a:srgbClr val="66CC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grpSp>
        <p:sp>
          <p:nvSpPr>
            <p:cNvPr id="75" name="Rectangle 74"/>
            <p:cNvSpPr/>
            <p:nvPr/>
          </p:nvSpPr>
          <p:spPr>
            <a:xfrm>
              <a:off x="4725434" y="3915618"/>
              <a:ext cx="1427531" cy="72008"/>
            </a:xfrm>
            <a:prstGeom prst="rect">
              <a:avLst/>
            </a:prstGeom>
            <a:solidFill>
              <a:sysClr val="windowText" lastClr="000000">
                <a:lumMod val="50000"/>
                <a:lumOff val="50000"/>
              </a:sysClr>
            </a:solid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76" name="Straight Connector 75"/>
            <p:cNvCxnSpPr/>
            <p:nvPr/>
          </p:nvCxnSpPr>
          <p:spPr>
            <a:xfrm flipV="1">
              <a:off x="4725434" y="3603303"/>
              <a:ext cx="1413937" cy="3497"/>
            </a:xfrm>
            <a:prstGeom prst="line">
              <a:avLst/>
            </a:prstGeom>
            <a:noFill/>
            <a:ln w="38100" cap="flat" cmpd="sng" algn="ctr">
              <a:solidFill>
                <a:sysClr val="windowText" lastClr="000000"/>
              </a:solidFill>
              <a:prstDash val="sysDash"/>
            </a:ln>
            <a:effectLst/>
          </p:spPr>
        </p:cxnSp>
        <p:sp>
          <p:nvSpPr>
            <p:cNvPr id="77" name="Sun 76"/>
            <p:cNvSpPr/>
            <p:nvPr/>
          </p:nvSpPr>
          <p:spPr>
            <a:xfrm>
              <a:off x="6342535" y="1410101"/>
              <a:ext cx="792087" cy="720080"/>
            </a:xfrm>
            <a:prstGeom prst="sun">
              <a:avLst/>
            </a:prstGeom>
            <a:solidFill>
              <a:srgbClr val="FFFF00"/>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78" name="Flowchart: Process 77"/>
            <p:cNvSpPr/>
            <p:nvPr/>
          </p:nvSpPr>
          <p:spPr>
            <a:xfrm>
              <a:off x="3776706" y="1284000"/>
              <a:ext cx="3600394" cy="2932916"/>
            </a:xfrm>
            <a:prstGeom prst="flowChartProcess">
              <a:avLst/>
            </a:prstGeom>
            <a:no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79" name="TextBox 78"/>
            <p:cNvSpPr txBox="1"/>
            <p:nvPr/>
          </p:nvSpPr>
          <p:spPr>
            <a:xfrm>
              <a:off x="6015817" y="2871542"/>
              <a:ext cx="1508498"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wavy water</a:t>
              </a:r>
              <a:endParaRPr lang="en-US" dirty="0">
                <a:solidFill>
                  <a:prstClr val="black"/>
                </a:solidFill>
                <a:latin typeface="Calibri"/>
              </a:endParaRPr>
            </a:p>
          </p:txBody>
        </p:sp>
        <p:sp>
          <p:nvSpPr>
            <p:cNvPr id="80" name="TextBox 79"/>
            <p:cNvSpPr txBox="1"/>
            <p:nvPr/>
          </p:nvSpPr>
          <p:spPr>
            <a:xfrm>
              <a:off x="5199481" y="1411897"/>
              <a:ext cx="1229090"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guide star</a:t>
              </a:r>
              <a:endParaRPr lang="en-US" dirty="0">
                <a:solidFill>
                  <a:prstClr val="black"/>
                </a:solidFill>
                <a:latin typeface="Calibri"/>
              </a:endParaRPr>
            </a:p>
          </p:txBody>
        </p:sp>
        <p:sp>
          <p:nvSpPr>
            <p:cNvPr id="81" name="TextBox 80"/>
            <p:cNvSpPr txBox="1"/>
            <p:nvPr/>
          </p:nvSpPr>
          <p:spPr>
            <a:xfrm>
              <a:off x="3742066" y="3507663"/>
              <a:ext cx="983951" cy="496768"/>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wave sensor</a:t>
              </a:r>
              <a:endParaRPr lang="en-US" dirty="0">
                <a:solidFill>
                  <a:prstClr val="black"/>
                </a:solidFill>
                <a:latin typeface="Calibri"/>
              </a:endParaRPr>
            </a:p>
          </p:txBody>
        </p:sp>
        <p:sp>
          <p:nvSpPr>
            <p:cNvPr id="82" name="TextBox 81"/>
            <p:cNvSpPr txBox="1"/>
            <p:nvPr/>
          </p:nvSpPr>
          <p:spPr>
            <a:xfrm>
              <a:off x="3924403" y="1828801"/>
              <a:ext cx="798570"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target</a:t>
              </a:r>
              <a:endParaRPr lang="en-US" dirty="0">
                <a:solidFill>
                  <a:prstClr val="black"/>
                </a:solidFill>
                <a:latin typeface="Calibri"/>
              </a:endParaRPr>
            </a:p>
          </p:txBody>
        </p:sp>
        <p:sp>
          <p:nvSpPr>
            <p:cNvPr id="83" name="Freeform 82"/>
            <p:cNvSpPr/>
            <p:nvPr/>
          </p:nvSpPr>
          <p:spPr>
            <a:xfrm>
              <a:off x="4376383" y="2200276"/>
              <a:ext cx="1914522" cy="1466850"/>
            </a:xfrm>
            <a:custGeom>
              <a:avLst/>
              <a:gdLst>
                <a:gd name="connsiteX0" fmla="*/ 0 w 1914525"/>
                <a:gd name="connsiteY0" fmla="*/ 0 h 1466850"/>
                <a:gd name="connsiteX1" fmla="*/ 1419225 w 1914525"/>
                <a:gd name="connsiteY1" fmla="*/ 895350 h 1466850"/>
                <a:gd name="connsiteX2" fmla="*/ 1914525 w 1914525"/>
                <a:gd name="connsiteY2" fmla="*/ 1466850 h 1466850"/>
              </a:gdLst>
              <a:ahLst/>
              <a:cxnLst>
                <a:cxn ang="0">
                  <a:pos x="connsiteX0" y="connsiteY0"/>
                </a:cxn>
                <a:cxn ang="0">
                  <a:pos x="connsiteX1" y="connsiteY1"/>
                </a:cxn>
                <a:cxn ang="0">
                  <a:pos x="connsiteX2" y="connsiteY2"/>
                </a:cxn>
              </a:cxnLst>
              <a:rect l="l" t="t" r="r" b="b"/>
              <a:pathLst>
                <a:path w="1914525" h="1466850">
                  <a:moveTo>
                    <a:pt x="0" y="0"/>
                  </a:moveTo>
                  <a:lnTo>
                    <a:pt x="1419225" y="895350"/>
                  </a:lnTo>
                  <a:lnTo>
                    <a:pt x="1914525" y="1466850"/>
                  </a:lnTo>
                </a:path>
              </a:pathLst>
            </a:custGeom>
            <a:noFill/>
            <a:ln w="25400" cap="flat" cmpd="sng" algn="ctr">
              <a:solidFill>
                <a:srgbClr val="CC00CC"/>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84" name="Freeform 83"/>
            <p:cNvSpPr/>
            <p:nvPr/>
          </p:nvSpPr>
          <p:spPr>
            <a:xfrm>
              <a:off x="4404958" y="2971801"/>
              <a:ext cx="1876421" cy="676275"/>
            </a:xfrm>
            <a:custGeom>
              <a:avLst/>
              <a:gdLst>
                <a:gd name="connsiteX0" fmla="*/ 1876425 w 1876425"/>
                <a:gd name="connsiteY0" fmla="*/ 676275 h 676275"/>
                <a:gd name="connsiteX1" fmla="*/ 1228725 w 1876425"/>
                <a:gd name="connsiteY1" fmla="*/ 171450 h 676275"/>
                <a:gd name="connsiteX2" fmla="*/ 0 w 1876425"/>
                <a:gd name="connsiteY2" fmla="*/ 0 h 676275"/>
              </a:gdLst>
              <a:ahLst/>
              <a:cxnLst>
                <a:cxn ang="0">
                  <a:pos x="connsiteX0" y="connsiteY0"/>
                </a:cxn>
                <a:cxn ang="0">
                  <a:pos x="connsiteX1" y="connsiteY1"/>
                </a:cxn>
                <a:cxn ang="0">
                  <a:pos x="connsiteX2" y="connsiteY2"/>
                </a:cxn>
              </a:cxnLst>
              <a:rect l="l" t="t" r="r" b="b"/>
              <a:pathLst>
                <a:path w="1876425" h="676275">
                  <a:moveTo>
                    <a:pt x="1876425" y="676275"/>
                  </a:moveTo>
                  <a:lnTo>
                    <a:pt x="1228725" y="171450"/>
                  </a:lnTo>
                  <a:lnTo>
                    <a:pt x="0" y="0"/>
                  </a:lnTo>
                </a:path>
              </a:pathLst>
            </a:custGeom>
            <a:noFill/>
            <a:ln w="25400" cap="flat" cmpd="sng" algn="ctr">
              <a:solidFill>
                <a:srgbClr val="CC00CC"/>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85" name="Freeform 84"/>
            <p:cNvSpPr/>
            <p:nvPr/>
          </p:nvSpPr>
          <p:spPr>
            <a:xfrm>
              <a:off x="5624156" y="1924051"/>
              <a:ext cx="962023" cy="1971676"/>
            </a:xfrm>
            <a:custGeom>
              <a:avLst/>
              <a:gdLst>
                <a:gd name="connsiteX0" fmla="*/ 962025 w 962025"/>
                <a:gd name="connsiteY0" fmla="*/ 0 h 1971675"/>
                <a:gd name="connsiteX1" fmla="*/ 0 w 962025"/>
                <a:gd name="connsiteY1" fmla="*/ 1228725 h 1971675"/>
                <a:gd name="connsiteX2" fmla="*/ 38100 w 962025"/>
                <a:gd name="connsiteY2" fmla="*/ 1971675 h 1971675"/>
              </a:gdLst>
              <a:ahLst/>
              <a:cxnLst>
                <a:cxn ang="0">
                  <a:pos x="connsiteX0" y="connsiteY0"/>
                </a:cxn>
                <a:cxn ang="0">
                  <a:pos x="connsiteX1" y="connsiteY1"/>
                </a:cxn>
                <a:cxn ang="0">
                  <a:pos x="connsiteX2" y="connsiteY2"/>
                </a:cxn>
              </a:cxnLst>
              <a:rect l="l" t="t" r="r" b="b"/>
              <a:pathLst>
                <a:path w="962025" h="1971675">
                  <a:moveTo>
                    <a:pt x="962025" y="0"/>
                  </a:moveTo>
                  <a:lnTo>
                    <a:pt x="0" y="1228725"/>
                  </a:lnTo>
                  <a:lnTo>
                    <a:pt x="38100" y="1971675"/>
                  </a:lnTo>
                </a:path>
              </a:pathLst>
            </a:custGeom>
            <a:no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86" name="Freeform 85"/>
            <p:cNvSpPr/>
            <p:nvPr/>
          </p:nvSpPr>
          <p:spPr>
            <a:xfrm>
              <a:off x="5795606" y="2076451"/>
              <a:ext cx="942974" cy="1847850"/>
            </a:xfrm>
            <a:custGeom>
              <a:avLst/>
              <a:gdLst>
                <a:gd name="connsiteX0" fmla="*/ 942975 w 942975"/>
                <a:gd name="connsiteY0" fmla="*/ 0 h 1847850"/>
                <a:gd name="connsiteX1" fmla="*/ 114300 w 942975"/>
                <a:gd name="connsiteY1" fmla="*/ 1009650 h 1847850"/>
                <a:gd name="connsiteX2" fmla="*/ 0 w 942975"/>
                <a:gd name="connsiteY2" fmla="*/ 1847850 h 1847850"/>
              </a:gdLst>
              <a:ahLst/>
              <a:cxnLst>
                <a:cxn ang="0">
                  <a:pos x="connsiteX0" y="connsiteY0"/>
                </a:cxn>
                <a:cxn ang="0">
                  <a:pos x="connsiteX1" y="connsiteY1"/>
                </a:cxn>
                <a:cxn ang="0">
                  <a:pos x="connsiteX2" y="connsiteY2"/>
                </a:cxn>
              </a:cxnLst>
              <a:rect l="l" t="t" r="r" b="b"/>
              <a:pathLst>
                <a:path w="942975" h="1847850">
                  <a:moveTo>
                    <a:pt x="942975" y="0"/>
                  </a:moveTo>
                  <a:lnTo>
                    <a:pt x="114300" y="1009650"/>
                  </a:lnTo>
                  <a:lnTo>
                    <a:pt x="0" y="1847850"/>
                  </a:lnTo>
                </a:path>
              </a:pathLst>
            </a:custGeom>
            <a:no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88" name="TextBox 87"/>
            <p:cNvSpPr txBox="1"/>
            <p:nvPr/>
          </p:nvSpPr>
          <p:spPr>
            <a:xfrm>
              <a:off x="28625" y="2994189"/>
              <a:ext cx="1570596" cy="369332"/>
            </a:xfrm>
            <a:prstGeom prst="rect">
              <a:avLst/>
            </a:prstGeom>
            <a:noFill/>
          </p:spPr>
          <p:txBody>
            <a:bodyPr wrap="square" rtlCol="0">
              <a:spAutoFit/>
            </a:bodyPr>
            <a:lstStyle/>
            <a:p>
              <a:pPr algn="ctr" fontAlgn="auto">
                <a:spcBef>
                  <a:spcPts val="0"/>
                </a:spcBef>
                <a:spcAft>
                  <a:spcPts val="0"/>
                </a:spcAft>
              </a:pPr>
              <a:r>
                <a:rPr lang="en-US" dirty="0">
                  <a:solidFill>
                    <a:prstClr val="black"/>
                  </a:solidFill>
                  <a:latin typeface="Calibri"/>
                </a:rPr>
                <a:t>i</a:t>
              </a:r>
              <a:r>
                <a:rPr lang="en-US" dirty="0" smtClean="0">
                  <a:solidFill>
                    <a:prstClr val="black"/>
                  </a:solidFill>
                  <a:latin typeface="Calibri"/>
                </a:rPr>
                <a:t>maging optics</a:t>
              </a:r>
              <a:endParaRPr lang="en-US" dirty="0">
                <a:solidFill>
                  <a:prstClr val="black"/>
                </a:solidFill>
                <a:latin typeface="Calibri"/>
              </a:endParaRPr>
            </a:p>
          </p:txBody>
        </p:sp>
        <p:sp>
          <p:nvSpPr>
            <p:cNvPr id="89" name="Rectangle 88"/>
            <p:cNvSpPr/>
            <p:nvPr/>
          </p:nvSpPr>
          <p:spPr>
            <a:xfrm rot="20656939">
              <a:off x="2376048" y="3865840"/>
              <a:ext cx="379859" cy="54621"/>
            </a:xfrm>
            <a:prstGeom prst="rect">
              <a:avLst/>
            </a:prstGeom>
            <a:solidFill>
              <a:sysClr val="windowText" lastClr="000000">
                <a:lumMod val="50000"/>
                <a:lumOff val="50000"/>
              </a:sysClr>
            </a:solid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90" name="TextBox 89"/>
            <p:cNvSpPr txBox="1"/>
            <p:nvPr/>
          </p:nvSpPr>
          <p:spPr>
            <a:xfrm>
              <a:off x="2587017" y="3752670"/>
              <a:ext cx="761385"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CCD</a:t>
              </a:r>
              <a:endParaRPr lang="en-US" dirty="0">
                <a:solidFill>
                  <a:prstClr val="black"/>
                </a:solidFill>
                <a:latin typeface="Calibri"/>
              </a:endParaRPr>
            </a:p>
          </p:txBody>
        </p:sp>
        <p:sp>
          <p:nvSpPr>
            <p:cNvPr id="91" name="Freeform 90"/>
            <p:cNvSpPr/>
            <p:nvPr/>
          </p:nvSpPr>
          <p:spPr>
            <a:xfrm>
              <a:off x="1666153" y="1819276"/>
              <a:ext cx="790574" cy="2124075"/>
            </a:xfrm>
            <a:custGeom>
              <a:avLst/>
              <a:gdLst>
                <a:gd name="connsiteX0" fmla="*/ 790575 w 790575"/>
                <a:gd name="connsiteY0" fmla="*/ 0 h 2124075"/>
                <a:gd name="connsiteX1" fmla="*/ 571500 w 790575"/>
                <a:gd name="connsiteY1" fmla="*/ 533400 h 2124075"/>
                <a:gd name="connsiteX2" fmla="*/ 609600 w 790575"/>
                <a:gd name="connsiteY2" fmla="*/ 752475 h 2124075"/>
                <a:gd name="connsiteX3" fmla="*/ 485775 w 790575"/>
                <a:gd name="connsiteY3" fmla="*/ 942975 h 2124075"/>
                <a:gd name="connsiteX4" fmla="*/ 476250 w 790575"/>
                <a:gd name="connsiteY4" fmla="*/ 1133475 h 2124075"/>
                <a:gd name="connsiteX5" fmla="*/ 0 w 790575"/>
                <a:gd name="connsiteY5" fmla="*/ 2124075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575" h="2124075">
                  <a:moveTo>
                    <a:pt x="790575" y="0"/>
                  </a:moveTo>
                  <a:lnTo>
                    <a:pt x="571500" y="533400"/>
                  </a:lnTo>
                  <a:lnTo>
                    <a:pt x="609600" y="752475"/>
                  </a:lnTo>
                  <a:lnTo>
                    <a:pt x="485775" y="942975"/>
                  </a:lnTo>
                  <a:lnTo>
                    <a:pt x="476250" y="1133475"/>
                  </a:lnTo>
                  <a:lnTo>
                    <a:pt x="0" y="2124075"/>
                  </a:lnTo>
                </a:path>
              </a:pathLst>
            </a:custGeom>
            <a:noFill/>
            <a:ln w="2540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92" name="Freeform 91"/>
            <p:cNvSpPr/>
            <p:nvPr/>
          </p:nvSpPr>
          <p:spPr>
            <a:xfrm>
              <a:off x="1837602" y="1924051"/>
              <a:ext cx="761999" cy="2000251"/>
            </a:xfrm>
            <a:custGeom>
              <a:avLst/>
              <a:gdLst>
                <a:gd name="connsiteX0" fmla="*/ 762000 w 762000"/>
                <a:gd name="connsiteY0" fmla="*/ 0 h 2000250"/>
                <a:gd name="connsiteX1" fmla="*/ 552450 w 762000"/>
                <a:gd name="connsiteY1" fmla="*/ 485775 h 2000250"/>
                <a:gd name="connsiteX2" fmla="*/ 476250 w 762000"/>
                <a:gd name="connsiteY2" fmla="*/ 619125 h 2000250"/>
                <a:gd name="connsiteX3" fmla="*/ 476250 w 762000"/>
                <a:gd name="connsiteY3" fmla="*/ 895350 h 2000250"/>
                <a:gd name="connsiteX4" fmla="*/ 400050 w 762000"/>
                <a:gd name="connsiteY4" fmla="*/ 1057275 h 2000250"/>
                <a:gd name="connsiteX5" fmla="*/ 0 w 762000"/>
                <a:gd name="connsiteY5" fmla="*/ 200025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0" h="2000250">
                  <a:moveTo>
                    <a:pt x="762000" y="0"/>
                  </a:moveTo>
                  <a:lnTo>
                    <a:pt x="552450" y="485775"/>
                  </a:lnTo>
                  <a:lnTo>
                    <a:pt x="476250" y="619125"/>
                  </a:lnTo>
                  <a:lnTo>
                    <a:pt x="476250" y="895350"/>
                  </a:lnTo>
                  <a:lnTo>
                    <a:pt x="400050" y="1057275"/>
                  </a:lnTo>
                  <a:lnTo>
                    <a:pt x="0" y="2000250"/>
                  </a:lnTo>
                </a:path>
              </a:pathLst>
            </a:custGeom>
            <a:noFill/>
            <a:ln w="2540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93" name="Freeform 92"/>
            <p:cNvSpPr/>
            <p:nvPr/>
          </p:nvSpPr>
          <p:spPr>
            <a:xfrm>
              <a:off x="1513753" y="1790700"/>
              <a:ext cx="800099" cy="2133600"/>
            </a:xfrm>
            <a:custGeom>
              <a:avLst/>
              <a:gdLst>
                <a:gd name="connsiteX0" fmla="*/ 800100 w 800100"/>
                <a:gd name="connsiteY0" fmla="*/ 0 h 2133600"/>
                <a:gd name="connsiteX1" fmla="*/ 533400 w 800100"/>
                <a:gd name="connsiteY1" fmla="*/ 609600 h 2133600"/>
                <a:gd name="connsiteX2" fmla="*/ 590550 w 800100"/>
                <a:gd name="connsiteY2" fmla="*/ 819150 h 2133600"/>
                <a:gd name="connsiteX3" fmla="*/ 609600 w 800100"/>
                <a:gd name="connsiteY3" fmla="*/ 990600 h 2133600"/>
                <a:gd name="connsiteX4" fmla="*/ 561975 w 800100"/>
                <a:gd name="connsiteY4" fmla="*/ 1133475 h 2133600"/>
                <a:gd name="connsiteX5" fmla="*/ 0 w 800100"/>
                <a:gd name="connsiteY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2133600">
                  <a:moveTo>
                    <a:pt x="800100" y="0"/>
                  </a:moveTo>
                  <a:lnTo>
                    <a:pt x="533400" y="609600"/>
                  </a:lnTo>
                  <a:lnTo>
                    <a:pt x="590550" y="819150"/>
                  </a:lnTo>
                  <a:lnTo>
                    <a:pt x="609600" y="990600"/>
                  </a:lnTo>
                  <a:lnTo>
                    <a:pt x="561975" y="1133475"/>
                  </a:lnTo>
                  <a:lnTo>
                    <a:pt x="0" y="2133600"/>
                  </a:lnTo>
                </a:path>
              </a:pathLst>
            </a:custGeom>
            <a:noFill/>
            <a:ln w="2540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94" name="Oval 93"/>
            <p:cNvSpPr/>
            <p:nvPr/>
          </p:nvSpPr>
          <p:spPr>
            <a:xfrm rot="20737231">
              <a:off x="2260815" y="3492609"/>
              <a:ext cx="338270" cy="73090"/>
            </a:xfrm>
            <a:prstGeom prst="ellipse">
              <a:avLst/>
            </a:prstGeom>
            <a:solidFill>
              <a:sysClr val="window" lastClr="FFFFFF">
                <a:lumMod val="85000"/>
              </a:sysClr>
            </a:solidFill>
            <a:ln w="190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95" name="Freeform 94"/>
            <p:cNvSpPr/>
            <p:nvPr/>
          </p:nvSpPr>
          <p:spPr>
            <a:xfrm>
              <a:off x="1962147" y="1800225"/>
              <a:ext cx="504824" cy="2095500"/>
            </a:xfrm>
            <a:custGeom>
              <a:avLst/>
              <a:gdLst>
                <a:gd name="connsiteX0" fmla="*/ 0 w 504825"/>
                <a:gd name="connsiteY0" fmla="*/ 0 h 2133600"/>
                <a:gd name="connsiteX1" fmla="*/ 152400 w 504825"/>
                <a:gd name="connsiteY1" fmla="*/ 561975 h 2133600"/>
                <a:gd name="connsiteX2" fmla="*/ 171450 w 504825"/>
                <a:gd name="connsiteY2" fmla="*/ 800100 h 2133600"/>
                <a:gd name="connsiteX3" fmla="*/ 266700 w 504825"/>
                <a:gd name="connsiteY3" fmla="*/ 971550 h 2133600"/>
                <a:gd name="connsiteX4" fmla="*/ 219075 w 504825"/>
                <a:gd name="connsiteY4" fmla="*/ 1171575 h 2133600"/>
                <a:gd name="connsiteX5" fmla="*/ 314325 w 504825"/>
                <a:gd name="connsiteY5" fmla="*/ 1752600 h 2133600"/>
                <a:gd name="connsiteX6" fmla="*/ 504825 w 504825"/>
                <a:gd name="connsiteY6"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25" h="2133600">
                  <a:moveTo>
                    <a:pt x="0" y="0"/>
                  </a:moveTo>
                  <a:lnTo>
                    <a:pt x="152400" y="561975"/>
                  </a:lnTo>
                  <a:lnTo>
                    <a:pt x="171450" y="800100"/>
                  </a:lnTo>
                  <a:lnTo>
                    <a:pt x="266700" y="971550"/>
                  </a:lnTo>
                  <a:lnTo>
                    <a:pt x="219075" y="1171575"/>
                  </a:lnTo>
                  <a:lnTo>
                    <a:pt x="314325" y="1752600"/>
                  </a:lnTo>
                  <a:lnTo>
                    <a:pt x="504825" y="2133600"/>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96" name="Freeform 95"/>
            <p:cNvSpPr/>
            <p:nvPr/>
          </p:nvSpPr>
          <p:spPr>
            <a:xfrm>
              <a:off x="2133596" y="1866900"/>
              <a:ext cx="381000" cy="2000250"/>
            </a:xfrm>
            <a:custGeom>
              <a:avLst/>
              <a:gdLst>
                <a:gd name="connsiteX0" fmla="*/ 0 w 381000"/>
                <a:gd name="connsiteY0" fmla="*/ 0 h 2000250"/>
                <a:gd name="connsiteX1" fmla="*/ 152400 w 381000"/>
                <a:gd name="connsiteY1" fmla="*/ 504825 h 2000250"/>
                <a:gd name="connsiteX2" fmla="*/ 123825 w 381000"/>
                <a:gd name="connsiteY2" fmla="*/ 695325 h 2000250"/>
                <a:gd name="connsiteX3" fmla="*/ 228600 w 381000"/>
                <a:gd name="connsiteY3" fmla="*/ 923925 h 2000250"/>
                <a:gd name="connsiteX4" fmla="*/ 180975 w 381000"/>
                <a:gd name="connsiteY4" fmla="*/ 1095375 h 2000250"/>
                <a:gd name="connsiteX5" fmla="*/ 276225 w 381000"/>
                <a:gd name="connsiteY5" fmla="*/ 1619250 h 2000250"/>
                <a:gd name="connsiteX6" fmla="*/ 381000 w 381000"/>
                <a:gd name="connsiteY6" fmla="*/ 200025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0" h="2000250">
                  <a:moveTo>
                    <a:pt x="0" y="0"/>
                  </a:moveTo>
                  <a:lnTo>
                    <a:pt x="152400" y="504825"/>
                  </a:lnTo>
                  <a:lnTo>
                    <a:pt x="123825" y="695325"/>
                  </a:lnTo>
                  <a:lnTo>
                    <a:pt x="228600" y="923925"/>
                  </a:lnTo>
                  <a:lnTo>
                    <a:pt x="180975" y="1095375"/>
                  </a:lnTo>
                  <a:lnTo>
                    <a:pt x="276225" y="1619250"/>
                  </a:lnTo>
                  <a:lnTo>
                    <a:pt x="381000" y="2000250"/>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97" name="Freeform 96"/>
            <p:cNvSpPr/>
            <p:nvPr/>
          </p:nvSpPr>
          <p:spPr>
            <a:xfrm>
              <a:off x="2257421" y="1790701"/>
              <a:ext cx="304799" cy="2047875"/>
            </a:xfrm>
            <a:custGeom>
              <a:avLst/>
              <a:gdLst>
                <a:gd name="connsiteX0" fmla="*/ 0 w 304800"/>
                <a:gd name="connsiteY0" fmla="*/ 0 h 2047875"/>
                <a:gd name="connsiteX1" fmla="*/ 171450 w 304800"/>
                <a:gd name="connsiteY1" fmla="*/ 619125 h 2047875"/>
                <a:gd name="connsiteX2" fmla="*/ 123825 w 304800"/>
                <a:gd name="connsiteY2" fmla="*/ 790575 h 2047875"/>
                <a:gd name="connsiteX3" fmla="*/ 228600 w 304800"/>
                <a:gd name="connsiteY3" fmla="*/ 990600 h 2047875"/>
                <a:gd name="connsiteX4" fmla="*/ 133350 w 304800"/>
                <a:gd name="connsiteY4" fmla="*/ 1190625 h 2047875"/>
                <a:gd name="connsiteX5" fmla="*/ 295275 w 304800"/>
                <a:gd name="connsiteY5" fmla="*/ 1695450 h 2047875"/>
                <a:gd name="connsiteX6" fmla="*/ 304800 w 304800"/>
                <a:gd name="connsiteY6"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2047875">
                  <a:moveTo>
                    <a:pt x="0" y="0"/>
                  </a:moveTo>
                  <a:lnTo>
                    <a:pt x="171450" y="619125"/>
                  </a:lnTo>
                  <a:lnTo>
                    <a:pt x="123825" y="790575"/>
                  </a:lnTo>
                  <a:lnTo>
                    <a:pt x="228600" y="990600"/>
                  </a:lnTo>
                  <a:lnTo>
                    <a:pt x="133350" y="1190625"/>
                  </a:lnTo>
                  <a:lnTo>
                    <a:pt x="295275" y="1695450"/>
                  </a:lnTo>
                  <a:lnTo>
                    <a:pt x="304800" y="2047875"/>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98" name="Left Brace 97"/>
            <p:cNvSpPr/>
            <p:nvPr/>
          </p:nvSpPr>
          <p:spPr>
            <a:xfrm>
              <a:off x="1219623" y="3538680"/>
              <a:ext cx="155448" cy="462751"/>
            </a:xfrm>
            <a:prstGeom prst="leftBrace">
              <a:avLst>
                <a:gd name="adj1" fmla="val 49182"/>
                <a:gd name="adj2" fmla="val 50000"/>
              </a:avLst>
            </a:prstGeom>
            <a:noFill/>
            <a:ln w="9525" cap="flat" cmpd="sng" algn="ctr">
              <a:solidFill>
                <a:srgbClr val="4F81BD">
                  <a:shade val="95000"/>
                  <a:satMod val="105000"/>
                </a:srgbClr>
              </a:solidFill>
              <a:prstDash val="solid"/>
            </a:ln>
            <a:effectLst/>
          </p:spPr>
          <p:txBody>
            <a:bodyPr rtlCol="1" anchor="ctr"/>
            <a:lstStyle/>
            <a:p>
              <a:pPr algn="ctr" fontAlgn="auto">
                <a:spcBef>
                  <a:spcPts val="0"/>
                </a:spcBef>
                <a:spcAft>
                  <a:spcPts val="0"/>
                </a:spcAft>
                <a:defRPr/>
              </a:pPr>
              <a:endParaRPr lang="he-IL" kern="0" smtClean="0">
                <a:solidFill>
                  <a:prstClr val="black"/>
                </a:solidFill>
                <a:latin typeface="Calibri"/>
                <a:cs typeface="Arial"/>
              </a:endParaRPr>
            </a:p>
          </p:txBody>
        </p:sp>
        <p:sp>
          <p:nvSpPr>
            <p:cNvPr id="99" name="Rectangle 98"/>
            <p:cNvSpPr/>
            <p:nvPr/>
          </p:nvSpPr>
          <p:spPr>
            <a:xfrm rot="19245565">
              <a:off x="6254562" y="3781113"/>
              <a:ext cx="379859" cy="54621"/>
            </a:xfrm>
            <a:prstGeom prst="rect">
              <a:avLst/>
            </a:prstGeom>
            <a:solidFill>
              <a:sysClr val="windowText" lastClr="000000">
                <a:lumMod val="50000"/>
                <a:lumOff val="50000"/>
              </a:sysClr>
            </a:solid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100" name="TextBox 99"/>
            <p:cNvSpPr txBox="1"/>
            <p:nvPr/>
          </p:nvSpPr>
          <p:spPr>
            <a:xfrm>
              <a:off x="6444196" y="3600758"/>
              <a:ext cx="761385"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CCD</a:t>
              </a:r>
              <a:endParaRPr lang="en-US" dirty="0">
                <a:solidFill>
                  <a:prstClr val="black"/>
                </a:solidFill>
                <a:latin typeface="Calibri"/>
              </a:endParaRPr>
            </a:p>
          </p:txBody>
        </p:sp>
        <p:sp>
          <p:nvSpPr>
            <p:cNvPr id="101" name="Freeform 100"/>
            <p:cNvSpPr/>
            <p:nvPr/>
          </p:nvSpPr>
          <p:spPr>
            <a:xfrm>
              <a:off x="5349230" y="1897381"/>
              <a:ext cx="1036318" cy="2004061"/>
            </a:xfrm>
            <a:custGeom>
              <a:avLst/>
              <a:gdLst>
                <a:gd name="connsiteX0" fmla="*/ 1036320 w 1036320"/>
                <a:gd name="connsiteY0" fmla="*/ 0 h 2004060"/>
                <a:gd name="connsiteX1" fmla="*/ 0 w 1036320"/>
                <a:gd name="connsiteY1" fmla="*/ 1318260 h 2004060"/>
                <a:gd name="connsiteX2" fmla="*/ 114300 w 1036320"/>
                <a:gd name="connsiteY2" fmla="*/ 2004060 h 2004060"/>
              </a:gdLst>
              <a:ahLst/>
              <a:cxnLst>
                <a:cxn ang="0">
                  <a:pos x="connsiteX0" y="connsiteY0"/>
                </a:cxn>
                <a:cxn ang="0">
                  <a:pos x="connsiteX1" y="connsiteY1"/>
                </a:cxn>
                <a:cxn ang="0">
                  <a:pos x="connsiteX2" y="connsiteY2"/>
                </a:cxn>
              </a:cxnLst>
              <a:rect l="l" t="t" r="r" b="b"/>
              <a:pathLst>
                <a:path w="1036320" h="2004060">
                  <a:moveTo>
                    <a:pt x="1036320" y="0"/>
                  </a:moveTo>
                  <a:lnTo>
                    <a:pt x="0" y="1318260"/>
                  </a:lnTo>
                  <a:lnTo>
                    <a:pt x="114300" y="2004060"/>
                  </a:lnTo>
                </a:path>
              </a:pathLst>
            </a:custGeom>
            <a:noFill/>
            <a:ln w="25400" cap="flat" cmpd="sng" algn="ctr">
              <a:solidFill>
                <a:srgbClr val="4F81BD">
                  <a:shade val="50000"/>
                </a:srgbClr>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102" name="Freeform 101"/>
            <p:cNvSpPr/>
            <p:nvPr/>
          </p:nvSpPr>
          <p:spPr>
            <a:xfrm>
              <a:off x="6269879" y="3650950"/>
              <a:ext cx="121384" cy="152702"/>
            </a:xfrm>
            <a:custGeom>
              <a:avLst/>
              <a:gdLst>
                <a:gd name="connsiteX0" fmla="*/ 0 w 127000"/>
                <a:gd name="connsiteY0" fmla="*/ 0 h 168275"/>
                <a:gd name="connsiteX1" fmla="*/ 127000 w 127000"/>
                <a:gd name="connsiteY1" fmla="*/ 168275 h 168275"/>
                <a:gd name="connsiteX2" fmla="*/ 111125 w 127000"/>
                <a:gd name="connsiteY2" fmla="*/ 155575 h 168275"/>
              </a:gdLst>
              <a:ahLst/>
              <a:cxnLst>
                <a:cxn ang="0">
                  <a:pos x="connsiteX0" y="connsiteY0"/>
                </a:cxn>
                <a:cxn ang="0">
                  <a:pos x="connsiteX1" y="connsiteY1"/>
                </a:cxn>
                <a:cxn ang="0">
                  <a:pos x="connsiteX2" y="connsiteY2"/>
                </a:cxn>
              </a:cxnLst>
              <a:rect l="l" t="t" r="r" b="b"/>
              <a:pathLst>
                <a:path w="127000" h="168275">
                  <a:moveTo>
                    <a:pt x="0" y="0"/>
                  </a:moveTo>
                  <a:lnTo>
                    <a:pt x="127000" y="168275"/>
                  </a:lnTo>
                  <a:lnTo>
                    <a:pt x="111125" y="155575"/>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103" name="Freeform 102"/>
            <p:cNvSpPr/>
            <p:nvPr/>
          </p:nvSpPr>
          <p:spPr>
            <a:xfrm>
              <a:off x="6216640" y="3606801"/>
              <a:ext cx="254000" cy="136525"/>
            </a:xfrm>
            <a:custGeom>
              <a:avLst/>
              <a:gdLst>
                <a:gd name="connsiteX0" fmla="*/ 0 w 254000"/>
                <a:gd name="connsiteY0" fmla="*/ 0 h 136525"/>
                <a:gd name="connsiteX1" fmla="*/ 254000 w 254000"/>
                <a:gd name="connsiteY1" fmla="*/ 136525 h 136525"/>
              </a:gdLst>
              <a:ahLst/>
              <a:cxnLst>
                <a:cxn ang="0">
                  <a:pos x="connsiteX0" y="connsiteY0"/>
                </a:cxn>
                <a:cxn ang="0">
                  <a:pos x="connsiteX1" y="connsiteY1"/>
                </a:cxn>
              </a:cxnLst>
              <a:rect l="l" t="t" r="r" b="b"/>
              <a:pathLst>
                <a:path w="254000" h="136525">
                  <a:moveTo>
                    <a:pt x="0" y="0"/>
                  </a:moveTo>
                  <a:lnTo>
                    <a:pt x="254000" y="136525"/>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104" name="Oval 103"/>
            <p:cNvSpPr/>
            <p:nvPr/>
          </p:nvSpPr>
          <p:spPr>
            <a:xfrm rot="19454997">
              <a:off x="6195547" y="3625214"/>
              <a:ext cx="169135" cy="45719"/>
            </a:xfrm>
            <a:prstGeom prst="ellipse">
              <a:avLst/>
            </a:prstGeom>
            <a:solidFill>
              <a:sysClr val="window" lastClr="FFFFFF">
                <a:lumMod val="85000"/>
              </a:sysClr>
            </a:solidFill>
            <a:ln w="190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105" name="Left Brace 104"/>
            <p:cNvSpPr/>
            <p:nvPr/>
          </p:nvSpPr>
          <p:spPr>
            <a:xfrm>
              <a:off x="4542125" y="3554047"/>
              <a:ext cx="155448" cy="462751"/>
            </a:xfrm>
            <a:prstGeom prst="leftBrace">
              <a:avLst>
                <a:gd name="adj1" fmla="val 49182"/>
                <a:gd name="adj2" fmla="val 50000"/>
              </a:avLst>
            </a:prstGeom>
            <a:noFill/>
            <a:ln w="9525" cap="flat" cmpd="sng" algn="ctr">
              <a:solidFill>
                <a:srgbClr val="4F81BD">
                  <a:shade val="95000"/>
                  <a:satMod val="105000"/>
                </a:srgbClr>
              </a:solidFill>
              <a:prstDash val="solid"/>
            </a:ln>
            <a:effectLst/>
          </p:spPr>
          <p:txBody>
            <a:bodyPr rtlCol="1" anchor="ctr"/>
            <a:lstStyle/>
            <a:p>
              <a:pPr algn="ctr" fontAlgn="auto">
                <a:spcBef>
                  <a:spcPts val="0"/>
                </a:spcBef>
                <a:spcAft>
                  <a:spcPts val="0"/>
                </a:spcAft>
                <a:defRPr/>
              </a:pPr>
              <a:endParaRPr lang="he-IL" kern="0" smtClean="0">
                <a:solidFill>
                  <a:prstClr val="black"/>
                </a:solidFill>
                <a:latin typeface="Calibri"/>
                <a:cs typeface="Arial"/>
              </a:endParaRPr>
            </a:p>
          </p:txBody>
        </p:sp>
      </p:grpSp>
      <p:sp>
        <p:nvSpPr>
          <p:cNvPr id="53" name="TextBox 52"/>
          <p:cNvSpPr txBox="1"/>
          <p:nvPr/>
        </p:nvSpPr>
        <p:spPr>
          <a:xfrm>
            <a:off x="3008493" y="6477782"/>
            <a:ext cx="6131037" cy="369332"/>
          </a:xfrm>
          <a:prstGeom prst="rect">
            <a:avLst/>
          </a:prstGeom>
          <a:noFill/>
        </p:spPr>
        <p:txBody>
          <a:bodyPr wrap="none" rtlCol="1">
            <a:spAutoFit/>
          </a:bodyPr>
          <a:lstStyle/>
          <a:p>
            <a:r>
              <a:rPr lang="en-US" dirty="0" smtClean="0">
                <a:solidFill>
                  <a:prstClr val="black">
                    <a:lumMod val="50000"/>
                    <a:lumOff val="50000"/>
                  </a:prstClr>
                </a:solidFill>
              </a:rPr>
              <a:t>STELLA MARIS,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Schecher</a:t>
            </a:r>
            <a:r>
              <a:rPr lang="en-US" dirty="0" smtClean="0">
                <a:solidFill>
                  <a:prstClr val="black">
                    <a:lumMod val="50000"/>
                    <a:lumOff val="50000"/>
                  </a:prstClr>
                </a:solidFill>
              </a:rPr>
              <a:t>, ICCP 2014</a:t>
            </a:r>
            <a:endParaRPr lang="he-IL" dirty="0">
              <a:solidFill>
                <a:prstClr val="black">
                  <a:lumMod val="50000"/>
                  <a:lumOff val="50000"/>
                </a:prstClr>
              </a:solidFill>
            </a:endParaRPr>
          </a:p>
        </p:txBody>
      </p:sp>
    </p:spTree>
    <p:extLst>
      <p:ext uri="{BB962C8B-B14F-4D97-AF65-F5344CB8AC3E}">
        <p14:creationId xmlns:p14="http://schemas.microsoft.com/office/powerpoint/2010/main" val="24444675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11" descr="C:\Program Files\Microsoft Office\MEDIA\CAGCAT10\j0212219.wmf"/>
          <p:cNvPicPr>
            <a:picLocks noChangeAspect="1" noChangeArrowheads="1"/>
          </p:cNvPicPr>
          <p:nvPr/>
        </p:nvPicPr>
        <p:blipFill rotWithShape="1">
          <a:blip r:embed="rId3" cstate="print">
            <a:clrChange>
              <a:clrFrom>
                <a:srgbClr val="68728C"/>
              </a:clrFrom>
              <a:clrTo>
                <a:srgbClr val="68728C">
                  <a:alpha val="0"/>
                </a:srgbClr>
              </a:clrTo>
            </a:clrChange>
            <a:extLst>
              <a:ext uri="{28A0092B-C50C-407E-A947-70E740481C1C}">
                <a14:useLocalDpi xmlns:a14="http://schemas.microsoft.com/office/drawing/2010/main" val="0"/>
              </a:ext>
            </a:extLst>
          </a:blip>
          <a:srcRect l="22148" r="14316"/>
          <a:stretch/>
        </p:blipFill>
        <p:spPr bwMode="auto">
          <a:xfrm>
            <a:off x="2296431" y="2727022"/>
            <a:ext cx="1015511" cy="1688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85763" y="311347"/>
            <a:ext cx="7708571" cy="523220"/>
          </a:xfrm>
          <a:prstGeom prst="rect">
            <a:avLst/>
          </a:prstGeom>
          <a:noFill/>
        </p:spPr>
        <p:txBody>
          <a:bodyPr wrap="square" rtlCol="0">
            <a:spAutoFit/>
          </a:bodyPr>
          <a:lstStyle/>
          <a:p>
            <a:r>
              <a:rPr lang="en-US" sz="2800" dirty="0" err="1" smtClean="0">
                <a:solidFill>
                  <a:srgbClr val="FF0000"/>
                </a:solidFill>
              </a:rPr>
              <a:t>STELLAr</a:t>
            </a:r>
            <a:r>
              <a:rPr lang="en-US" sz="2800" dirty="0" smtClean="0">
                <a:solidFill>
                  <a:srgbClr val="FF0000"/>
                </a:solidFill>
              </a:rPr>
              <a:t> </a:t>
            </a:r>
            <a:r>
              <a:rPr lang="en-US" sz="2800" dirty="0" err="1" smtClean="0">
                <a:solidFill>
                  <a:srgbClr val="FF0000"/>
                </a:solidFill>
              </a:rPr>
              <a:t>MArine</a:t>
            </a:r>
            <a:r>
              <a:rPr lang="en-US" sz="2800" dirty="0" smtClean="0">
                <a:solidFill>
                  <a:srgbClr val="FF0000"/>
                </a:solidFill>
              </a:rPr>
              <a:t> Refractive Imaging Sensor</a:t>
            </a:r>
            <a:endParaRPr lang="en-US" sz="2800" dirty="0">
              <a:solidFill>
                <a:srgbClr val="FF0000"/>
              </a:solidFill>
            </a:endParaRPr>
          </a:p>
        </p:txBody>
      </p:sp>
      <p:sp>
        <p:nvSpPr>
          <p:cNvPr id="70" name="TextBox 69"/>
          <p:cNvSpPr txBox="1"/>
          <p:nvPr/>
        </p:nvSpPr>
        <p:spPr>
          <a:xfrm>
            <a:off x="1079668" y="304800"/>
            <a:ext cx="1535982" cy="523220"/>
          </a:xfrm>
          <a:prstGeom prst="rect">
            <a:avLst/>
          </a:prstGeom>
          <a:noFill/>
        </p:spPr>
        <p:txBody>
          <a:bodyPr wrap="square" rtlCol="0">
            <a:spAutoFit/>
          </a:bodyPr>
          <a:lstStyle/>
          <a:p>
            <a:r>
              <a:rPr lang="en-US" sz="2800" dirty="0" smtClean="0">
                <a:solidFill>
                  <a:srgbClr val="FF0000"/>
                </a:solidFill>
              </a:rPr>
              <a:t>STELLA  </a:t>
            </a:r>
            <a:endParaRPr lang="en-US" sz="2800" dirty="0">
              <a:solidFill>
                <a:srgbClr val="FF0000"/>
              </a:solidFill>
            </a:endParaRPr>
          </a:p>
        </p:txBody>
      </p:sp>
      <p:sp>
        <p:nvSpPr>
          <p:cNvPr id="4" name="Slide Number Placeholder 3"/>
          <p:cNvSpPr>
            <a:spLocks noGrp="1"/>
          </p:cNvSpPr>
          <p:nvPr>
            <p:ph type="sldNum" sz="quarter" idx="12"/>
          </p:nvPr>
        </p:nvSpPr>
        <p:spPr/>
        <p:txBody>
          <a:bodyPr/>
          <a:lstStyle/>
          <a:p>
            <a:pPr>
              <a:defRPr/>
            </a:pPr>
            <a:r>
              <a:rPr lang="en-US" dirty="0" smtClean="0">
                <a:solidFill>
                  <a:prstClr val="black">
                    <a:tint val="75000"/>
                  </a:prstClr>
                </a:solidFill>
              </a:rPr>
              <a:t>49</a:t>
            </a:r>
            <a:endParaRPr lang="he-IL" dirty="0" smtClean="0">
              <a:solidFill>
                <a:prstClr val="black">
                  <a:tint val="75000"/>
                </a:prstClr>
              </a:solidFill>
            </a:endParaRPr>
          </a:p>
          <a:p>
            <a:pPr>
              <a:defRPr/>
            </a:pPr>
            <a:endParaRPr lang="en-US" dirty="0">
              <a:solidFill>
                <a:prstClr val="black"/>
              </a:solidFill>
            </a:endParaRPr>
          </a:p>
        </p:txBody>
      </p:sp>
      <p:grpSp>
        <p:nvGrpSpPr>
          <p:cNvPr id="72" name="Group 71"/>
          <p:cNvGrpSpPr/>
          <p:nvPr/>
        </p:nvGrpSpPr>
        <p:grpSpPr>
          <a:xfrm>
            <a:off x="2244500" y="4285473"/>
            <a:ext cx="5042294" cy="1810527"/>
            <a:chOff x="3788367" y="3739049"/>
            <a:chExt cx="1935763" cy="1130111"/>
          </a:xfrm>
          <a:solidFill>
            <a:srgbClr val="4BACC6">
              <a:lumMod val="60000"/>
              <a:lumOff val="40000"/>
            </a:srgbClr>
          </a:solidFill>
        </p:grpSpPr>
        <p:sp>
          <p:nvSpPr>
            <p:cNvPr id="74" name="Rounded Rectangle 73"/>
            <p:cNvSpPr/>
            <p:nvPr/>
          </p:nvSpPr>
          <p:spPr>
            <a:xfrm>
              <a:off x="3788965" y="4244530"/>
              <a:ext cx="1935165" cy="624630"/>
            </a:xfrm>
            <a:prstGeom prst="roundRect">
              <a:avLst/>
            </a:prstGeom>
            <a:solidFill>
              <a:srgbClr val="66CC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73" name="Double Wave 72"/>
            <p:cNvSpPr/>
            <p:nvPr/>
          </p:nvSpPr>
          <p:spPr>
            <a:xfrm>
              <a:off x="3788367" y="3739049"/>
              <a:ext cx="1935761" cy="1010963"/>
            </a:xfrm>
            <a:prstGeom prst="doubleWave">
              <a:avLst/>
            </a:prstGeom>
            <a:solidFill>
              <a:srgbClr val="66CC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grpSp>
      <p:sp>
        <p:nvSpPr>
          <p:cNvPr id="75" name="Rectangle 74"/>
          <p:cNvSpPr/>
          <p:nvPr/>
        </p:nvSpPr>
        <p:spPr>
          <a:xfrm>
            <a:off x="3479645" y="5595646"/>
            <a:ext cx="2267192" cy="115363"/>
          </a:xfrm>
          <a:prstGeom prst="rect">
            <a:avLst/>
          </a:prstGeom>
          <a:solidFill>
            <a:sysClr val="windowText" lastClr="000000">
              <a:lumMod val="50000"/>
              <a:lumOff val="50000"/>
            </a:sysClr>
          </a:solid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76" name="Straight Connector 75"/>
          <p:cNvCxnSpPr/>
          <p:nvPr/>
        </p:nvCxnSpPr>
        <p:spPr>
          <a:xfrm flipV="1">
            <a:off x="3479645" y="5095293"/>
            <a:ext cx="2245602" cy="5603"/>
          </a:xfrm>
          <a:prstGeom prst="line">
            <a:avLst/>
          </a:prstGeom>
          <a:noFill/>
          <a:ln w="38100" cap="flat" cmpd="sng" algn="ctr">
            <a:solidFill>
              <a:sysClr val="windowText" lastClr="000000"/>
            </a:solidFill>
            <a:prstDash val="sysDash"/>
          </a:ln>
          <a:effectLst/>
        </p:spPr>
      </p:cxnSp>
      <p:sp>
        <p:nvSpPr>
          <p:cNvPr id="77" name="Sun 76"/>
          <p:cNvSpPr/>
          <p:nvPr/>
        </p:nvSpPr>
        <p:spPr>
          <a:xfrm>
            <a:off x="6047909" y="1581613"/>
            <a:ext cx="1257985" cy="1153624"/>
          </a:xfrm>
          <a:prstGeom prst="sun">
            <a:avLst/>
          </a:prstGeom>
          <a:solidFill>
            <a:srgbClr val="FFFF00"/>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80" name="TextBox 79"/>
          <p:cNvSpPr txBox="1"/>
          <p:nvPr/>
        </p:nvSpPr>
        <p:spPr>
          <a:xfrm>
            <a:off x="4536171" y="1691138"/>
            <a:ext cx="1952029" cy="461665"/>
          </a:xfrm>
          <a:prstGeom prst="rect">
            <a:avLst/>
          </a:prstGeom>
          <a:noFill/>
        </p:spPr>
        <p:txBody>
          <a:bodyPr wrap="square" rtlCol="0">
            <a:spAutoFit/>
          </a:bodyPr>
          <a:lstStyle/>
          <a:p>
            <a:pPr algn="ctr" fontAlgn="auto">
              <a:spcBef>
                <a:spcPts val="0"/>
              </a:spcBef>
              <a:spcAft>
                <a:spcPts val="0"/>
              </a:spcAft>
            </a:pPr>
            <a:r>
              <a:rPr lang="en-US" sz="2400" dirty="0" smtClean="0">
                <a:solidFill>
                  <a:prstClr val="black"/>
                </a:solidFill>
                <a:latin typeface="Calibri"/>
              </a:rPr>
              <a:t>guide</a:t>
            </a:r>
            <a:r>
              <a:rPr lang="en-US" dirty="0" smtClean="0">
                <a:solidFill>
                  <a:prstClr val="black"/>
                </a:solidFill>
                <a:latin typeface="Calibri"/>
              </a:rPr>
              <a:t> </a:t>
            </a:r>
            <a:r>
              <a:rPr lang="en-US" sz="2400" dirty="0" smtClean="0">
                <a:solidFill>
                  <a:prstClr val="black"/>
                </a:solidFill>
                <a:latin typeface="Calibri"/>
              </a:rPr>
              <a:t>star</a:t>
            </a:r>
            <a:endParaRPr lang="en-US" dirty="0">
              <a:solidFill>
                <a:prstClr val="black"/>
              </a:solidFill>
              <a:latin typeface="Calibri"/>
            </a:endParaRPr>
          </a:p>
        </p:txBody>
      </p:sp>
      <p:sp>
        <p:nvSpPr>
          <p:cNvPr id="83" name="Freeform 82"/>
          <p:cNvSpPr/>
          <p:nvPr/>
        </p:nvSpPr>
        <p:spPr>
          <a:xfrm>
            <a:off x="2925285" y="2847533"/>
            <a:ext cx="3040626" cy="2350008"/>
          </a:xfrm>
          <a:custGeom>
            <a:avLst/>
            <a:gdLst>
              <a:gd name="connsiteX0" fmla="*/ 0 w 1914525"/>
              <a:gd name="connsiteY0" fmla="*/ 0 h 1466850"/>
              <a:gd name="connsiteX1" fmla="*/ 1419225 w 1914525"/>
              <a:gd name="connsiteY1" fmla="*/ 895350 h 1466850"/>
              <a:gd name="connsiteX2" fmla="*/ 1914525 w 1914525"/>
              <a:gd name="connsiteY2" fmla="*/ 1466850 h 1466850"/>
            </a:gdLst>
            <a:ahLst/>
            <a:cxnLst>
              <a:cxn ang="0">
                <a:pos x="connsiteX0" y="connsiteY0"/>
              </a:cxn>
              <a:cxn ang="0">
                <a:pos x="connsiteX1" y="connsiteY1"/>
              </a:cxn>
              <a:cxn ang="0">
                <a:pos x="connsiteX2" y="connsiteY2"/>
              </a:cxn>
            </a:cxnLst>
            <a:rect l="l" t="t" r="r" b="b"/>
            <a:pathLst>
              <a:path w="1914525" h="1466850">
                <a:moveTo>
                  <a:pt x="0" y="0"/>
                </a:moveTo>
                <a:lnTo>
                  <a:pt x="1419225" y="895350"/>
                </a:lnTo>
                <a:lnTo>
                  <a:pt x="1914525" y="1466850"/>
                </a:lnTo>
              </a:path>
            </a:pathLst>
          </a:custGeom>
          <a:noFill/>
          <a:ln w="25400" cap="flat" cmpd="sng" algn="ctr">
            <a:solidFill>
              <a:srgbClr val="CC00CC"/>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84" name="Freeform 83"/>
          <p:cNvSpPr/>
          <p:nvPr/>
        </p:nvSpPr>
        <p:spPr>
          <a:xfrm>
            <a:off x="2970667" y="4083576"/>
            <a:ext cx="2980115" cy="1083446"/>
          </a:xfrm>
          <a:custGeom>
            <a:avLst/>
            <a:gdLst>
              <a:gd name="connsiteX0" fmla="*/ 1876425 w 1876425"/>
              <a:gd name="connsiteY0" fmla="*/ 676275 h 676275"/>
              <a:gd name="connsiteX1" fmla="*/ 1228725 w 1876425"/>
              <a:gd name="connsiteY1" fmla="*/ 171450 h 676275"/>
              <a:gd name="connsiteX2" fmla="*/ 0 w 1876425"/>
              <a:gd name="connsiteY2" fmla="*/ 0 h 676275"/>
            </a:gdLst>
            <a:ahLst/>
            <a:cxnLst>
              <a:cxn ang="0">
                <a:pos x="connsiteX0" y="connsiteY0"/>
              </a:cxn>
              <a:cxn ang="0">
                <a:pos x="connsiteX1" y="connsiteY1"/>
              </a:cxn>
              <a:cxn ang="0">
                <a:pos x="connsiteX2" y="connsiteY2"/>
              </a:cxn>
            </a:cxnLst>
            <a:rect l="l" t="t" r="r" b="b"/>
            <a:pathLst>
              <a:path w="1876425" h="676275">
                <a:moveTo>
                  <a:pt x="1876425" y="676275"/>
                </a:moveTo>
                <a:lnTo>
                  <a:pt x="1228725" y="171450"/>
                </a:lnTo>
                <a:lnTo>
                  <a:pt x="0" y="0"/>
                </a:lnTo>
              </a:path>
            </a:pathLst>
          </a:custGeom>
          <a:noFill/>
          <a:ln w="25400" cap="flat" cmpd="sng" algn="ctr">
            <a:solidFill>
              <a:srgbClr val="CC00CC"/>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85" name="Freeform 84"/>
          <p:cNvSpPr/>
          <p:nvPr/>
        </p:nvSpPr>
        <p:spPr>
          <a:xfrm>
            <a:off x="4906986" y="2404999"/>
            <a:ext cx="1527876" cy="3158778"/>
          </a:xfrm>
          <a:custGeom>
            <a:avLst/>
            <a:gdLst>
              <a:gd name="connsiteX0" fmla="*/ 962025 w 962025"/>
              <a:gd name="connsiteY0" fmla="*/ 0 h 1971675"/>
              <a:gd name="connsiteX1" fmla="*/ 0 w 962025"/>
              <a:gd name="connsiteY1" fmla="*/ 1228725 h 1971675"/>
              <a:gd name="connsiteX2" fmla="*/ 38100 w 962025"/>
              <a:gd name="connsiteY2" fmla="*/ 1971675 h 1971675"/>
            </a:gdLst>
            <a:ahLst/>
            <a:cxnLst>
              <a:cxn ang="0">
                <a:pos x="connsiteX0" y="connsiteY0"/>
              </a:cxn>
              <a:cxn ang="0">
                <a:pos x="connsiteX1" y="connsiteY1"/>
              </a:cxn>
              <a:cxn ang="0">
                <a:pos x="connsiteX2" y="connsiteY2"/>
              </a:cxn>
            </a:cxnLst>
            <a:rect l="l" t="t" r="r" b="b"/>
            <a:pathLst>
              <a:path w="962025" h="1971675">
                <a:moveTo>
                  <a:pt x="962025" y="0"/>
                </a:moveTo>
                <a:lnTo>
                  <a:pt x="0" y="1228725"/>
                </a:lnTo>
                <a:lnTo>
                  <a:pt x="38100" y="1971675"/>
                </a:lnTo>
              </a:path>
            </a:pathLst>
          </a:custGeom>
          <a:no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86" name="Freeform 85"/>
          <p:cNvSpPr/>
          <p:nvPr/>
        </p:nvSpPr>
        <p:spPr>
          <a:xfrm>
            <a:off x="5179281" y="2649156"/>
            <a:ext cx="1497622" cy="2960400"/>
          </a:xfrm>
          <a:custGeom>
            <a:avLst/>
            <a:gdLst>
              <a:gd name="connsiteX0" fmla="*/ 942975 w 942975"/>
              <a:gd name="connsiteY0" fmla="*/ 0 h 1847850"/>
              <a:gd name="connsiteX1" fmla="*/ 114300 w 942975"/>
              <a:gd name="connsiteY1" fmla="*/ 1009650 h 1847850"/>
              <a:gd name="connsiteX2" fmla="*/ 0 w 942975"/>
              <a:gd name="connsiteY2" fmla="*/ 1847850 h 1847850"/>
            </a:gdLst>
            <a:ahLst/>
            <a:cxnLst>
              <a:cxn ang="0">
                <a:pos x="connsiteX0" y="connsiteY0"/>
              </a:cxn>
              <a:cxn ang="0">
                <a:pos x="connsiteX1" y="connsiteY1"/>
              </a:cxn>
              <a:cxn ang="0">
                <a:pos x="connsiteX2" y="connsiteY2"/>
              </a:cxn>
            </a:cxnLst>
            <a:rect l="l" t="t" r="r" b="b"/>
            <a:pathLst>
              <a:path w="942975" h="1847850">
                <a:moveTo>
                  <a:pt x="942975" y="0"/>
                </a:moveTo>
                <a:lnTo>
                  <a:pt x="114300" y="1009650"/>
                </a:lnTo>
                <a:lnTo>
                  <a:pt x="0" y="1847850"/>
                </a:lnTo>
              </a:path>
            </a:pathLst>
          </a:custGeom>
          <a:no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99" name="Rectangle 98"/>
          <p:cNvSpPr/>
          <p:nvPr/>
        </p:nvSpPr>
        <p:spPr>
          <a:xfrm rot="19245565">
            <a:off x="5908189" y="5380156"/>
            <a:ext cx="603288" cy="87507"/>
          </a:xfrm>
          <a:prstGeom prst="rect">
            <a:avLst/>
          </a:prstGeom>
          <a:solidFill>
            <a:sysClr val="windowText" lastClr="000000">
              <a:lumMod val="50000"/>
              <a:lumOff val="50000"/>
            </a:sysClr>
          </a:solid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101" name="Freeform 100"/>
          <p:cNvSpPr/>
          <p:nvPr/>
        </p:nvSpPr>
        <p:spPr>
          <a:xfrm>
            <a:off x="4470351" y="2362272"/>
            <a:ext cx="1645870" cy="3210661"/>
          </a:xfrm>
          <a:custGeom>
            <a:avLst/>
            <a:gdLst>
              <a:gd name="connsiteX0" fmla="*/ 1036320 w 1036320"/>
              <a:gd name="connsiteY0" fmla="*/ 0 h 2004060"/>
              <a:gd name="connsiteX1" fmla="*/ 0 w 1036320"/>
              <a:gd name="connsiteY1" fmla="*/ 1318260 h 2004060"/>
              <a:gd name="connsiteX2" fmla="*/ 114300 w 1036320"/>
              <a:gd name="connsiteY2" fmla="*/ 2004060 h 2004060"/>
            </a:gdLst>
            <a:ahLst/>
            <a:cxnLst>
              <a:cxn ang="0">
                <a:pos x="connsiteX0" y="connsiteY0"/>
              </a:cxn>
              <a:cxn ang="0">
                <a:pos x="connsiteX1" y="connsiteY1"/>
              </a:cxn>
              <a:cxn ang="0">
                <a:pos x="connsiteX2" y="connsiteY2"/>
              </a:cxn>
            </a:cxnLst>
            <a:rect l="l" t="t" r="r" b="b"/>
            <a:pathLst>
              <a:path w="1036320" h="2004060">
                <a:moveTo>
                  <a:pt x="1036320" y="0"/>
                </a:moveTo>
                <a:lnTo>
                  <a:pt x="0" y="1318260"/>
                </a:lnTo>
                <a:lnTo>
                  <a:pt x="114300" y="2004060"/>
                </a:lnTo>
              </a:path>
            </a:pathLst>
          </a:custGeom>
          <a:noFill/>
          <a:ln w="25400" cap="flat" cmpd="sng" algn="ctr">
            <a:solidFill>
              <a:srgbClr val="4F81BD">
                <a:shade val="50000"/>
              </a:srgbClr>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102" name="Freeform 101"/>
          <p:cNvSpPr/>
          <p:nvPr/>
        </p:nvSpPr>
        <p:spPr>
          <a:xfrm>
            <a:off x="5932518" y="5171626"/>
            <a:ext cx="192780" cy="244641"/>
          </a:xfrm>
          <a:custGeom>
            <a:avLst/>
            <a:gdLst>
              <a:gd name="connsiteX0" fmla="*/ 0 w 127000"/>
              <a:gd name="connsiteY0" fmla="*/ 0 h 168275"/>
              <a:gd name="connsiteX1" fmla="*/ 127000 w 127000"/>
              <a:gd name="connsiteY1" fmla="*/ 168275 h 168275"/>
              <a:gd name="connsiteX2" fmla="*/ 111125 w 127000"/>
              <a:gd name="connsiteY2" fmla="*/ 155575 h 168275"/>
            </a:gdLst>
            <a:ahLst/>
            <a:cxnLst>
              <a:cxn ang="0">
                <a:pos x="connsiteX0" y="connsiteY0"/>
              </a:cxn>
              <a:cxn ang="0">
                <a:pos x="connsiteX1" y="connsiteY1"/>
              </a:cxn>
              <a:cxn ang="0">
                <a:pos x="connsiteX2" y="connsiteY2"/>
              </a:cxn>
            </a:cxnLst>
            <a:rect l="l" t="t" r="r" b="b"/>
            <a:pathLst>
              <a:path w="127000" h="168275">
                <a:moveTo>
                  <a:pt x="0" y="0"/>
                </a:moveTo>
                <a:lnTo>
                  <a:pt x="127000" y="168275"/>
                </a:lnTo>
                <a:lnTo>
                  <a:pt x="111125" y="155575"/>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103" name="Freeform 102"/>
          <p:cNvSpPr/>
          <p:nvPr/>
        </p:nvSpPr>
        <p:spPr>
          <a:xfrm>
            <a:off x="5847962" y="5100896"/>
            <a:ext cx="403400" cy="218724"/>
          </a:xfrm>
          <a:custGeom>
            <a:avLst/>
            <a:gdLst>
              <a:gd name="connsiteX0" fmla="*/ 0 w 254000"/>
              <a:gd name="connsiteY0" fmla="*/ 0 h 136525"/>
              <a:gd name="connsiteX1" fmla="*/ 254000 w 254000"/>
              <a:gd name="connsiteY1" fmla="*/ 136525 h 136525"/>
            </a:gdLst>
            <a:ahLst/>
            <a:cxnLst>
              <a:cxn ang="0">
                <a:pos x="connsiteX0" y="connsiteY0"/>
              </a:cxn>
              <a:cxn ang="0">
                <a:pos x="connsiteX1" y="connsiteY1"/>
              </a:cxn>
            </a:cxnLst>
            <a:rect l="l" t="t" r="r" b="b"/>
            <a:pathLst>
              <a:path w="254000" h="136525">
                <a:moveTo>
                  <a:pt x="0" y="0"/>
                </a:moveTo>
                <a:lnTo>
                  <a:pt x="254000" y="136525"/>
                </a:lnTo>
              </a:path>
            </a:pathLst>
          </a:custGeom>
          <a:noFill/>
          <a:ln w="25400" cap="flat" cmpd="sng" algn="ctr">
            <a:solidFill>
              <a:srgbClr val="CC00CC"/>
            </a:solidFill>
            <a:prstDash val="solid"/>
          </a:ln>
          <a:effectLst/>
        </p:spPr>
        <p:txBody>
          <a:bodyPr rtlCol="1" anchor="ctr"/>
          <a:lstStyle/>
          <a:p>
            <a:pPr algn="ctr" fontAlgn="auto">
              <a:spcBef>
                <a:spcPts val="0"/>
              </a:spcBef>
              <a:spcAft>
                <a:spcPts val="0"/>
              </a:spcAft>
              <a:defRPr/>
            </a:pPr>
            <a:endParaRPr lang="he-IL" kern="0" smtClean="0">
              <a:solidFill>
                <a:prstClr val="white"/>
              </a:solidFill>
              <a:latin typeface="Calibri"/>
              <a:cs typeface="Arial"/>
            </a:endParaRPr>
          </a:p>
        </p:txBody>
      </p:sp>
      <p:sp>
        <p:nvSpPr>
          <p:cNvPr id="104" name="Oval 103"/>
          <p:cNvSpPr/>
          <p:nvPr/>
        </p:nvSpPr>
        <p:spPr>
          <a:xfrm rot="19454997">
            <a:off x="5814462" y="5130395"/>
            <a:ext cx="268619" cy="73246"/>
          </a:xfrm>
          <a:prstGeom prst="ellipse">
            <a:avLst/>
          </a:prstGeom>
          <a:solidFill>
            <a:sysClr val="window" lastClr="FFFFFF">
              <a:lumMod val="85000"/>
            </a:sysClr>
          </a:solidFill>
          <a:ln w="190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87" name="TextBox 86"/>
          <p:cNvSpPr txBox="1"/>
          <p:nvPr/>
        </p:nvSpPr>
        <p:spPr>
          <a:xfrm>
            <a:off x="2615649" y="310896"/>
            <a:ext cx="782125" cy="523220"/>
          </a:xfrm>
          <a:prstGeom prst="rect">
            <a:avLst/>
          </a:prstGeom>
          <a:noFill/>
        </p:spPr>
        <p:txBody>
          <a:bodyPr wrap="square" rtlCol="0">
            <a:spAutoFit/>
          </a:bodyPr>
          <a:lstStyle/>
          <a:p>
            <a:r>
              <a:rPr lang="en-US" sz="2800" dirty="0" smtClean="0">
                <a:solidFill>
                  <a:srgbClr val="FF0000"/>
                </a:solidFill>
              </a:rPr>
              <a:t>MA</a:t>
            </a:r>
            <a:endParaRPr lang="en-US" sz="2800" dirty="0">
              <a:solidFill>
                <a:srgbClr val="FF0000"/>
              </a:solidFill>
            </a:endParaRPr>
          </a:p>
        </p:txBody>
      </p:sp>
      <p:sp>
        <p:nvSpPr>
          <p:cNvPr id="107" name="TextBox 106"/>
          <p:cNvSpPr txBox="1"/>
          <p:nvPr/>
        </p:nvSpPr>
        <p:spPr>
          <a:xfrm>
            <a:off x="3850855" y="305139"/>
            <a:ext cx="782125" cy="523220"/>
          </a:xfrm>
          <a:prstGeom prst="rect">
            <a:avLst/>
          </a:prstGeom>
          <a:noFill/>
        </p:spPr>
        <p:txBody>
          <a:bodyPr wrap="square" rtlCol="0">
            <a:spAutoFit/>
          </a:bodyPr>
          <a:lstStyle/>
          <a:p>
            <a:r>
              <a:rPr lang="en-US" sz="2800" dirty="0" smtClean="0">
                <a:solidFill>
                  <a:srgbClr val="FF0000"/>
                </a:solidFill>
              </a:rPr>
              <a:t>R</a:t>
            </a:r>
            <a:endParaRPr lang="en-US" sz="2800" dirty="0">
              <a:solidFill>
                <a:srgbClr val="FF0000"/>
              </a:solidFill>
            </a:endParaRPr>
          </a:p>
        </p:txBody>
      </p:sp>
      <p:sp>
        <p:nvSpPr>
          <p:cNvPr id="108" name="TextBox 107"/>
          <p:cNvSpPr txBox="1"/>
          <p:nvPr/>
        </p:nvSpPr>
        <p:spPr>
          <a:xfrm>
            <a:off x="5551619" y="311235"/>
            <a:ext cx="782125" cy="523220"/>
          </a:xfrm>
          <a:prstGeom prst="rect">
            <a:avLst/>
          </a:prstGeom>
          <a:noFill/>
        </p:spPr>
        <p:txBody>
          <a:bodyPr wrap="square" rtlCol="0">
            <a:spAutoFit/>
          </a:bodyPr>
          <a:lstStyle/>
          <a:p>
            <a:r>
              <a:rPr lang="en-US" sz="2800" dirty="0" smtClean="0">
                <a:solidFill>
                  <a:srgbClr val="FF0000"/>
                </a:solidFill>
              </a:rPr>
              <a:t>I</a:t>
            </a:r>
            <a:endParaRPr lang="en-US" sz="2800" dirty="0">
              <a:solidFill>
                <a:srgbClr val="FF0000"/>
              </a:solidFill>
            </a:endParaRPr>
          </a:p>
        </p:txBody>
      </p:sp>
      <p:sp>
        <p:nvSpPr>
          <p:cNvPr id="109" name="TextBox 108"/>
          <p:cNvSpPr txBox="1"/>
          <p:nvPr/>
        </p:nvSpPr>
        <p:spPr>
          <a:xfrm>
            <a:off x="6903486" y="316400"/>
            <a:ext cx="782125" cy="523220"/>
          </a:xfrm>
          <a:prstGeom prst="rect">
            <a:avLst/>
          </a:prstGeom>
          <a:noFill/>
        </p:spPr>
        <p:txBody>
          <a:bodyPr wrap="square" rtlCol="0">
            <a:spAutoFit/>
          </a:bodyPr>
          <a:lstStyle/>
          <a:p>
            <a:r>
              <a:rPr lang="en-US" sz="2800" dirty="0" smtClean="0">
                <a:solidFill>
                  <a:srgbClr val="FF0000"/>
                </a:solidFill>
              </a:rPr>
              <a:t>S</a:t>
            </a:r>
            <a:endParaRPr lang="en-US" sz="2800" dirty="0">
              <a:solidFill>
                <a:srgbClr val="FF0000"/>
              </a:solidFill>
            </a:endParaRPr>
          </a:p>
        </p:txBody>
      </p:sp>
      <p:sp>
        <p:nvSpPr>
          <p:cNvPr id="111" name="TextBox 110"/>
          <p:cNvSpPr txBox="1"/>
          <p:nvPr/>
        </p:nvSpPr>
        <p:spPr>
          <a:xfrm>
            <a:off x="3008493" y="6477782"/>
            <a:ext cx="6131037" cy="369332"/>
          </a:xfrm>
          <a:prstGeom prst="rect">
            <a:avLst/>
          </a:prstGeom>
          <a:noFill/>
        </p:spPr>
        <p:txBody>
          <a:bodyPr wrap="none" rtlCol="1">
            <a:spAutoFit/>
          </a:bodyPr>
          <a:lstStyle/>
          <a:p>
            <a:r>
              <a:rPr lang="en-US" dirty="0" smtClean="0">
                <a:solidFill>
                  <a:prstClr val="black">
                    <a:lumMod val="50000"/>
                    <a:lumOff val="50000"/>
                  </a:prstClr>
                </a:solidFill>
              </a:rPr>
              <a:t>STELLA MARIS,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Schecher</a:t>
            </a:r>
            <a:r>
              <a:rPr lang="en-US" dirty="0" smtClean="0">
                <a:solidFill>
                  <a:prstClr val="black">
                    <a:lumMod val="50000"/>
                    <a:lumOff val="50000"/>
                  </a:prstClr>
                </a:solidFill>
              </a:rPr>
              <a:t>, ICCP 2014</a:t>
            </a:r>
            <a:endParaRPr lang="he-IL" dirty="0">
              <a:solidFill>
                <a:prstClr val="black">
                  <a:lumMod val="50000"/>
                  <a:lumOff val="50000"/>
                </a:prstClr>
              </a:solidFill>
            </a:endParaRPr>
          </a:p>
        </p:txBody>
      </p:sp>
      <p:sp>
        <p:nvSpPr>
          <p:cNvPr id="3" name="TextBox 2"/>
          <p:cNvSpPr txBox="1"/>
          <p:nvPr/>
        </p:nvSpPr>
        <p:spPr>
          <a:xfrm rot="20865115">
            <a:off x="739138" y="1957702"/>
            <a:ext cx="2824299" cy="523220"/>
          </a:xfrm>
          <a:prstGeom prst="rect">
            <a:avLst/>
          </a:prstGeom>
          <a:solidFill>
            <a:srgbClr val="FFFF00"/>
          </a:solidFill>
          <a:effectLst>
            <a:glow rad="101600">
              <a:schemeClr val="accent3">
                <a:satMod val="175000"/>
                <a:alpha val="40000"/>
              </a:schemeClr>
            </a:glow>
          </a:effectLst>
        </p:spPr>
        <p:txBody>
          <a:bodyPr wrap="none" rtlCol="0">
            <a:spAutoFit/>
          </a:bodyPr>
          <a:lstStyle/>
          <a:p>
            <a:r>
              <a:rPr lang="en-US" sz="2800" b="1" dirty="0" smtClean="0">
                <a:solidFill>
                  <a:srgbClr val="FF0000"/>
                </a:solidFill>
              </a:rPr>
              <a:t>STELLA MARIS</a:t>
            </a:r>
            <a:endParaRPr lang="en-US" sz="2800" b="1" dirty="0">
              <a:solidFill>
                <a:srgbClr val="FF0000"/>
              </a:solidFill>
            </a:endParaRPr>
          </a:p>
        </p:txBody>
      </p:sp>
    </p:spTree>
    <p:extLst>
      <p:ext uri="{BB962C8B-B14F-4D97-AF65-F5344CB8AC3E}">
        <p14:creationId xmlns:p14="http://schemas.microsoft.com/office/powerpoint/2010/main" val="131161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1.11111E-6 L -0.03732 0.26088 L -0.03732 0.2618 " pathEditMode="relative" rAng="0" ptsTypes="AAA">
                                      <p:cBhvr>
                                        <p:cTn id="6" dur="3000" fill="hold"/>
                                        <p:tgtEl>
                                          <p:spTgt spid="70"/>
                                        </p:tgtEl>
                                        <p:attrNameLst>
                                          <p:attrName>ppt_x</p:attrName>
                                          <p:attrName>ppt_y</p:attrName>
                                        </p:attrNameLst>
                                      </p:cBhvr>
                                      <p:rCtr x="-1875" y="13079"/>
                                    </p:animMotion>
                                  </p:childTnLst>
                                </p:cTn>
                              </p:par>
                              <p:par>
                                <p:cTn id="7" presetID="42" presetClass="path" presetSubtype="0" accel="50000" decel="50000" fill="hold" grpId="0" nodeType="withEffect">
                                  <p:stCondLst>
                                    <p:cond delay="0"/>
                                  </p:stCondLst>
                                  <p:childTnLst>
                                    <p:animMotion origin="layout" path="M 5.55556E-7 -3.33333E-6 L -0.04549 0.225 " pathEditMode="relative" rAng="0" ptsTypes="AA">
                                      <p:cBhvr>
                                        <p:cTn id="8" dur="3000" fill="hold"/>
                                        <p:tgtEl>
                                          <p:spTgt spid="87"/>
                                        </p:tgtEl>
                                        <p:attrNameLst>
                                          <p:attrName>ppt_x</p:attrName>
                                          <p:attrName>ppt_y</p:attrName>
                                        </p:attrNameLst>
                                      </p:cBhvr>
                                      <p:rCtr x="-2274" y="11250"/>
                                    </p:animMotion>
                                  </p:childTnLst>
                                </p:cTn>
                              </p:par>
                              <p:par>
                                <p:cTn id="9" presetID="42" presetClass="path" presetSubtype="0" accel="50000" decel="50000" fill="hold" grpId="0" nodeType="withEffect">
                                  <p:stCondLst>
                                    <p:cond delay="0"/>
                                  </p:stCondLst>
                                  <p:childTnLst>
                                    <p:animMotion origin="layout" path="M 1.11111E-6 1.11111E-6 L -0.12118 0.21597 " pathEditMode="relative" rAng="0" ptsTypes="AA">
                                      <p:cBhvr>
                                        <p:cTn id="10" dur="3000" fill="hold"/>
                                        <p:tgtEl>
                                          <p:spTgt spid="107"/>
                                        </p:tgtEl>
                                        <p:attrNameLst>
                                          <p:attrName>ppt_x</p:attrName>
                                          <p:attrName>ppt_y</p:attrName>
                                        </p:attrNameLst>
                                      </p:cBhvr>
                                      <p:rCtr x="-6059" y="10787"/>
                                    </p:animMotion>
                                  </p:childTnLst>
                                </p:cTn>
                              </p:par>
                              <p:par>
                                <p:cTn id="11" presetID="42" presetClass="path" presetSubtype="0" accel="50000" decel="50000" fill="hold" grpId="0" nodeType="withEffect">
                                  <p:stCondLst>
                                    <p:cond delay="0"/>
                                  </p:stCondLst>
                                  <p:childTnLst>
                                    <p:animMotion origin="layout" path="M 3.61111E-6 -4.81481E-6 L -0.2783 0.20741 " pathEditMode="relative" rAng="0" ptsTypes="AA">
                                      <p:cBhvr>
                                        <p:cTn id="12" dur="3000" fill="hold"/>
                                        <p:tgtEl>
                                          <p:spTgt spid="108"/>
                                        </p:tgtEl>
                                        <p:attrNameLst>
                                          <p:attrName>ppt_x</p:attrName>
                                          <p:attrName>ppt_y</p:attrName>
                                        </p:attrNameLst>
                                      </p:cBhvr>
                                      <p:rCtr x="-13924" y="10370"/>
                                    </p:animMotion>
                                  </p:childTnLst>
                                </p:cTn>
                              </p:par>
                              <p:par>
                                <p:cTn id="13" presetID="42" presetClass="path" presetSubtype="0" accel="50000" decel="50000" fill="hold" grpId="0" nodeType="withEffect">
                                  <p:stCondLst>
                                    <p:cond delay="0"/>
                                  </p:stCondLst>
                                  <p:childTnLst>
                                    <p:animMotion origin="layout" path="M -3.05556E-6 7.40741E-7 L -0.41545 0.20046 " pathEditMode="relative" rAng="0" ptsTypes="AA">
                                      <p:cBhvr>
                                        <p:cTn id="14" dur="3000" fill="hold"/>
                                        <p:tgtEl>
                                          <p:spTgt spid="109"/>
                                        </p:tgtEl>
                                        <p:attrNameLst>
                                          <p:attrName>ppt_x</p:attrName>
                                          <p:attrName>ppt_y</p:attrName>
                                        </p:attrNameLst>
                                      </p:cBhvr>
                                      <p:rCtr x="-20781" y="10023"/>
                                    </p:animMotion>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87" grpId="0"/>
      <p:bldP spid="107" grpId="0"/>
      <p:bldP spid="108" grpId="0"/>
      <p:bldP spid="109"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YoavWalksLong1_resultwm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314" t="4530" r="10051" b="9111"/>
          <a:stretch/>
        </p:blipFill>
        <p:spPr>
          <a:xfrm>
            <a:off x="1752600" y="1198487"/>
            <a:ext cx="5962651" cy="4602037"/>
          </a:xfrm>
          <a:prstGeom prst="rect">
            <a:avLst/>
          </a:prstGeom>
        </p:spPr>
      </p:pic>
      <p:sp>
        <p:nvSpPr>
          <p:cNvPr id="3074"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CC64D3C-830A-403A-86D4-2FC402F4E133}" type="slidenum">
              <a:rPr lang="he-IL">
                <a:solidFill>
                  <a:schemeClr val="bg1"/>
                </a:solidFill>
                <a:latin typeface="Corbel" pitchFamily="34" charset="0"/>
              </a:rPr>
              <a:pPr eaLnBrk="1" hangingPunct="1"/>
              <a:t>5</a:t>
            </a:fld>
            <a:endParaRPr lang="he-IL">
              <a:solidFill>
                <a:schemeClr val="bg1"/>
              </a:solidFill>
              <a:latin typeface="Corbel" pitchFamily="34" charset="0"/>
            </a:endParaRPr>
          </a:p>
          <a:p>
            <a:pPr eaLnBrk="1" hangingPunct="1"/>
            <a:endParaRPr lang="en-US">
              <a:latin typeface="Corbel" pitchFamily="34" charset="0"/>
            </a:endParaRPr>
          </a:p>
        </p:txBody>
      </p:sp>
      <p:sp>
        <p:nvSpPr>
          <p:cNvPr id="3075" name="Rectangle 2"/>
          <p:cNvSpPr>
            <a:spLocks noGrp="1" noChangeArrowheads="1"/>
          </p:cNvSpPr>
          <p:nvPr>
            <p:ph type="title"/>
          </p:nvPr>
        </p:nvSpPr>
        <p:spPr>
          <a:xfrm>
            <a:off x="468313" y="0"/>
            <a:ext cx="8229600" cy="1143000"/>
          </a:xfrm>
        </p:spPr>
        <p:txBody>
          <a:bodyPr/>
          <a:lstStyle/>
          <a:p>
            <a:pPr eaLnBrk="1" hangingPunct="1"/>
            <a:r>
              <a:rPr lang="en-US" dirty="0" smtClean="0">
                <a:solidFill>
                  <a:srgbClr val="FFFF99"/>
                </a:solidFill>
              </a:rPr>
              <a:t>Motion Detection</a:t>
            </a:r>
          </a:p>
        </p:txBody>
      </p:sp>
      <p:sp>
        <p:nvSpPr>
          <p:cNvPr id="3076" name="Rectangle 5"/>
          <p:cNvSpPr>
            <a:spLocks noChangeArrowheads="1"/>
          </p:cNvSpPr>
          <p:nvPr/>
        </p:nvSpPr>
        <p:spPr bwMode="auto">
          <a:xfrm>
            <a:off x="3733800" y="6491288"/>
            <a:ext cx="5410201"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dirty="0" err="1" smtClean="0">
                <a:solidFill>
                  <a:srgbClr val="FFFF99"/>
                </a:solidFill>
                <a:latin typeface="Tahoma" pitchFamily="34" charset="0"/>
              </a:rPr>
              <a:t>Alterman</a:t>
            </a:r>
            <a:r>
              <a:rPr lang="en-US" dirty="0" smtClean="0">
                <a:solidFill>
                  <a:srgbClr val="FFFF99"/>
                </a:solidFill>
                <a:latin typeface="Tahoma" pitchFamily="34" charset="0"/>
              </a:rPr>
              <a:t>, </a:t>
            </a:r>
            <a:r>
              <a:rPr lang="en-US" dirty="0" err="1" smtClean="0">
                <a:solidFill>
                  <a:srgbClr val="FFFF99"/>
                </a:solidFill>
                <a:latin typeface="Tahoma" pitchFamily="34" charset="0"/>
              </a:rPr>
              <a:t>Schechner</a:t>
            </a:r>
            <a:r>
              <a:rPr lang="en-US" dirty="0" smtClean="0">
                <a:solidFill>
                  <a:srgbClr val="FFFF99"/>
                </a:solidFill>
                <a:latin typeface="Tahoma" pitchFamily="34" charset="0"/>
              </a:rPr>
              <a:t>, </a:t>
            </a:r>
            <a:r>
              <a:rPr lang="en-US" dirty="0" err="1" smtClean="0">
                <a:solidFill>
                  <a:srgbClr val="FFFF99"/>
                </a:solidFill>
                <a:latin typeface="Tahoma" pitchFamily="34" charset="0"/>
              </a:rPr>
              <a:t>Perona</a:t>
            </a:r>
            <a:r>
              <a:rPr lang="en-US" dirty="0" smtClean="0">
                <a:solidFill>
                  <a:srgbClr val="FFFF99"/>
                </a:solidFill>
                <a:latin typeface="Tahoma" pitchFamily="34" charset="0"/>
              </a:rPr>
              <a:t>, Shamir TPAMI 2013</a:t>
            </a:r>
            <a:endParaRPr lang="en-US" i="1" dirty="0">
              <a:solidFill>
                <a:srgbClr val="FFFF99"/>
              </a:solidFill>
              <a:latin typeface="Tahoma" pitchFamily="34" charset="0"/>
            </a:endParaRPr>
          </a:p>
        </p:txBody>
      </p:sp>
      <p:sp>
        <p:nvSpPr>
          <p:cNvPr id="10" name="Title 1"/>
          <p:cNvSpPr txBox="1">
            <a:spLocks/>
          </p:cNvSpPr>
          <p:nvPr/>
        </p:nvSpPr>
        <p:spPr bwMode="auto">
          <a:xfrm>
            <a:off x="4343400" y="5410200"/>
            <a:ext cx="4402138" cy="679450"/>
          </a:xfrm>
          <a:prstGeom prst="round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a:lstStyle>
          <a:p>
            <a:pPr eaLnBrk="1" hangingPunct="1"/>
            <a:r>
              <a:rPr lang="en-US" sz="3600" kern="0" smtClean="0">
                <a:solidFill>
                  <a:srgbClr val="1DA50B"/>
                </a:solidFill>
              </a:rPr>
              <a:t>Dynamic</a:t>
            </a:r>
            <a:r>
              <a:rPr lang="en-US" sz="3600" kern="0" smtClean="0"/>
              <a:t> vs. </a:t>
            </a:r>
            <a:r>
              <a:rPr lang="en-US" sz="3600" kern="0" smtClean="0">
                <a:solidFill>
                  <a:srgbClr val="FF0000"/>
                </a:solidFill>
              </a:rPr>
              <a:t>Static</a:t>
            </a:r>
            <a:endParaRPr lang="he-IL" sz="3600" kern="0" dirty="0" smtClean="0"/>
          </a:p>
        </p:txBody>
      </p:sp>
      <p:grpSp>
        <p:nvGrpSpPr>
          <p:cNvPr id="6" name="Group 5"/>
          <p:cNvGrpSpPr/>
          <p:nvPr/>
        </p:nvGrpSpPr>
        <p:grpSpPr>
          <a:xfrm>
            <a:off x="76200" y="914400"/>
            <a:ext cx="1617846" cy="2827497"/>
            <a:chOff x="-205023" y="2831068"/>
            <a:chExt cx="2186224" cy="2827497"/>
          </a:xfrm>
        </p:grpSpPr>
        <p:sp>
          <p:nvSpPr>
            <p:cNvPr id="3" name="Rounded Rectangle 2"/>
            <p:cNvSpPr/>
            <p:nvPr/>
          </p:nvSpPr>
          <p:spPr>
            <a:xfrm>
              <a:off x="-205023" y="3053477"/>
              <a:ext cx="2186224" cy="2605088"/>
            </a:xfrm>
            <a:prstGeom prst="roundRect">
              <a:avLst/>
            </a:prstGeom>
            <a:solidFill>
              <a:schemeClr val="accent4">
                <a:lumMod val="85000"/>
                <a:lumOff val="15000"/>
              </a:schemeClr>
            </a:solidFill>
            <a:ln>
              <a:noFill/>
            </a:ln>
          </p:spPr>
          <p:style>
            <a:lnRef idx="3">
              <a:schemeClr val="lt1"/>
            </a:lnRef>
            <a:fillRef idx="1">
              <a:schemeClr val="dk1"/>
            </a:fillRef>
            <a:effectRef idx="1">
              <a:schemeClr val="dk1"/>
            </a:effectRef>
            <a:fontRef idx="minor">
              <a:schemeClr val="lt1"/>
            </a:fontRef>
          </p:style>
          <p:txBody>
            <a:bodyPr wrap="square">
              <a:spAutoFit/>
            </a:bodyPr>
            <a:lstStyle/>
            <a:p>
              <a:r>
                <a:rPr lang="en-US" sz="1400" dirty="0" err="1" smtClean="0">
                  <a:solidFill>
                    <a:schemeClr val="bg1"/>
                  </a:solidFill>
                </a:rPr>
                <a:t>Comaniciu</a:t>
              </a:r>
              <a:r>
                <a:rPr lang="en-US" sz="1400" dirty="0" smtClean="0">
                  <a:solidFill>
                    <a:schemeClr val="bg1"/>
                  </a:solidFill>
                </a:rPr>
                <a:t> </a:t>
              </a:r>
              <a:r>
                <a:rPr lang="en-US" sz="1200" dirty="0" smtClean="0">
                  <a:solidFill>
                    <a:schemeClr val="bg1"/>
                  </a:solidFill>
                </a:rPr>
                <a:t>et al.</a:t>
              </a:r>
              <a:r>
                <a:rPr lang="en-US" sz="1400" dirty="0" smtClean="0">
                  <a:solidFill>
                    <a:schemeClr val="bg1"/>
                  </a:solidFill>
                </a:rPr>
                <a:t>, 2003</a:t>
              </a:r>
            </a:p>
            <a:p>
              <a:endParaRPr lang="en-US" sz="1400" dirty="0" smtClean="0">
                <a:solidFill>
                  <a:schemeClr val="bg1"/>
                </a:solidFill>
              </a:endParaRPr>
            </a:p>
            <a:p>
              <a:r>
                <a:rPr lang="en-US" sz="1400" dirty="0" err="1" smtClean="0">
                  <a:solidFill>
                    <a:schemeClr val="bg1"/>
                  </a:solidFill>
                </a:rPr>
                <a:t>Kalal</a:t>
              </a:r>
              <a:r>
                <a:rPr lang="en-US" sz="1400" dirty="0" smtClean="0">
                  <a:solidFill>
                    <a:schemeClr val="bg1"/>
                  </a:solidFill>
                </a:rPr>
                <a:t> </a:t>
              </a:r>
              <a:r>
                <a:rPr lang="en-US" sz="1200" dirty="0">
                  <a:solidFill>
                    <a:schemeClr val="bg1"/>
                  </a:solidFill>
                </a:rPr>
                <a:t>et al</a:t>
              </a:r>
              <a:r>
                <a:rPr lang="en-US" sz="1400" dirty="0" smtClean="0">
                  <a:solidFill>
                    <a:schemeClr val="bg1"/>
                  </a:solidFill>
                </a:rPr>
                <a:t>.,</a:t>
              </a:r>
            </a:p>
            <a:p>
              <a:r>
                <a:rPr lang="en-US" sz="1400" dirty="0" smtClean="0">
                  <a:solidFill>
                    <a:schemeClr val="bg1"/>
                  </a:solidFill>
                </a:rPr>
                <a:t> 2009</a:t>
              </a:r>
              <a:endParaRPr lang="he-IL" sz="1400" dirty="0">
                <a:solidFill>
                  <a:schemeClr val="bg1"/>
                </a:solidFill>
              </a:endParaRPr>
            </a:p>
            <a:p>
              <a:endParaRPr lang="en-US" sz="1400" dirty="0" smtClean="0">
                <a:solidFill>
                  <a:schemeClr val="bg1"/>
                </a:solidFill>
              </a:endParaRPr>
            </a:p>
            <a:p>
              <a:r>
                <a:rPr lang="en-US" sz="1400" dirty="0" err="1" smtClean="0">
                  <a:solidFill>
                    <a:schemeClr val="bg1"/>
                  </a:solidFill>
                </a:rPr>
                <a:t>Brox</a:t>
              </a:r>
              <a:r>
                <a:rPr lang="en-US" sz="1400" dirty="0" smtClean="0">
                  <a:solidFill>
                    <a:schemeClr val="bg1"/>
                  </a:solidFill>
                </a:rPr>
                <a:t> &amp; Malik, 2011</a:t>
              </a:r>
            </a:p>
            <a:p>
              <a:endParaRPr lang="en-US" sz="1400" dirty="0" smtClean="0">
                <a:solidFill>
                  <a:schemeClr val="bg1"/>
                </a:solidFill>
              </a:endParaRPr>
            </a:p>
            <a:p>
              <a:r>
                <a:rPr lang="en-US" sz="1400" dirty="0" err="1" smtClean="0">
                  <a:solidFill>
                    <a:schemeClr val="bg1"/>
                  </a:solidFill>
                </a:rPr>
                <a:t>Oron</a:t>
              </a:r>
              <a:r>
                <a:rPr lang="en-US" sz="1400" dirty="0" smtClean="0">
                  <a:solidFill>
                    <a:schemeClr val="bg1"/>
                  </a:solidFill>
                </a:rPr>
                <a:t> </a:t>
              </a:r>
              <a:r>
                <a:rPr lang="en-US" sz="1200" dirty="0" smtClean="0">
                  <a:solidFill>
                    <a:schemeClr val="bg1"/>
                  </a:solidFill>
                </a:rPr>
                <a:t>et al</a:t>
              </a:r>
              <a:r>
                <a:rPr lang="en-US" sz="1400" dirty="0" smtClean="0">
                  <a:solidFill>
                    <a:schemeClr val="bg1"/>
                  </a:solidFill>
                </a:rPr>
                <a:t>.,                   2012</a:t>
              </a:r>
            </a:p>
          </p:txBody>
        </p:sp>
        <p:sp>
          <p:nvSpPr>
            <p:cNvPr id="5" name="Rectangle 4"/>
            <p:cNvSpPr/>
            <p:nvPr/>
          </p:nvSpPr>
          <p:spPr>
            <a:xfrm>
              <a:off x="-154696" y="2831068"/>
              <a:ext cx="1082347" cy="369332"/>
            </a:xfrm>
            <a:prstGeom prst="rect">
              <a:avLst/>
            </a:prstGeom>
          </p:spPr>
          <p:txBody>
            <a:bodyPr wrap="none">
              <a:spAutoFit/>
            </a:bodyPr>
            <a:lstStyle/>
            <a:p>
              <a:r>
                <a:rPr lang="en-US" b="1" dirty="0">
                  <a:solidFill>
                    <a:schemeClr val="bg1"/>
                  </a:solidFill>
                </a:rPr>
                <a:t>tracking</a:t>
              </a:r>
              <a:endParaRPr lang="he-IL" b="1" dirty="0"/>
            </a:p>
          </p:txBody>
        </p:sp>
      </p:grpSp>
    </p:spTree>
    <p:extLst>
      <p:ext uri="{BB962C8B-B14F-4D97-AF65-F5344CB8AC3E}">
        <p14:creationId xmlns:p14="http://schemas.microsoft.com/office/powerpoint/2010/main" val="132998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solidFill>
                  <a:srgbClr val="FFFF00"/>
                </a:solidFill>
              </a:rPr>
              <a:t>Sun Light-Field</a:t>
            </a:r>
            <a:endParaRPr lang="en-US" dirty="0">
              <a:solidFill>
                <a:srgbClr val="FFFF00"/>
              </a:solidFill>
            </a:endParaRPr>
          </a:p>
        </p:txBody>
      </p:sp>
      <p:pic>
        <p:nvPicPr>
          <p:cNvPr id="5" name="sensor_movie (2).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8016" t="40918" r="56563" b="15907"/>
          <a:stretch>
            <a:fillRect/>
          </a:stretch>
        </p:blipFill>
        <p:spPr>
          <a:xfrm>
            <a:off x="1447800" y="1220788"/>
            <a:ext cx="6084158" cy="4857750"/>
          </a:xfrm>
        </p:spPr>
      </p:pic>
      <p:sp>
        <p:nvSpPr>
          <p:cNvPr id="4" name="Slide Number Placeholder 3"/>
          <p:cNvSpPr>
            <a:spLocks noGrp="1"/>
          </p:cNvSpPr>
          <p:nvPr>
            <p:ph type="sldNum" sz="quarter" idx="12"/>
          </p:nvPr>
        </p:nvSpPr>
        <p:spPr/>
        <p:txBody>
          <a:bodyPr/>
          <a:lstStyle/>
          <a:p>
            <a:pPr>
              <a:defRPr/>
            </a:pPr>
            <a:r>
              <a:rPr lang="en-US" dirty="0" smtClean="0">
                <a:solidFill>
                  <a:schemeClr val="bg1"/>
                </a:solidFill>
              </a:rPr>
              <a:t>50</a:t>
            </a:r>
            <a:endParaRPr lang="en-US" dirty="0">
              <a:solidFill>
                <a:schemeClr val="bg1"/>
              </a:solidFill>
            </a:endParaRPr>
          </a:p>
        </p:txBody>
      </p:sp>
      <p:sp>
        <p:nvSpPr>
          <p:cNvPr id="7" name="Frame 6"/>
          <p:cNvSpPr/>
          <p:nvPr/>
        </p:nvSpPr>
        <p:spPr>
          <a:xfrm>
            <a:off x="1295400" y="954087"/>
            <a:ext cx="6400800" cy="5257800"/>
          </a:xfrm>
          <a:prstGeom prst="frame">
            <a:avLst>
              <a:gd name="adj1" fmla="val 5978"/>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prstClr val="black"/>
              </a:solidFill>
            </a:endParaRPr>
          </a:p>
        </p:txBody>
      </p:sp>
      <p:sp>
        <p:nvSpPr>
          <p:cNvPr id="3" name="TextBox 2"/>
          <p:cNvSpPr txBox="1"/>
          <p:nvPr/>
        </p:nvSpPr>
        <p:spPr>
          <a:xfrm>
            <a:off x="5987527" y="6117809"/>
            <a:ext cx="2619628" cy="400110"/>
          </a:xfrm>
          <a:prstGeom prst="rect">
            <a:avLst/>
          </a:prstGeom>
          <a:noFill/>
        </p:spPr>
        <p:txBody>
          <a:bodyPr wrap="none" rtlCol="0">
            <a:spAutoFit/>
          </a:bodyPr>
          <a:lstStyle/>
          <a:p>
            <a:r>
              <a:rPr lang="en-US" sz="2000" dirty="0" smtClean="0">
                <a:solidFill>
                  <a:prstClr val="white"/>
                </a:solidFill>
              </a:rPr>
              <a:t>From real experiment</a:t>
            </a:r>
            <a:endParaRPr lang="en-US" sz="2000" dirty="0">
              <a:solidFill>
                <a:prstClr val="white"/>
              </a:solidFill>
            </a:endParaRPr>
          </a:p>
        </p:txBody>
      </p:sp>
    </p:spTree>
    <p:extLst>
      <p:ext uri="{BB962C8B-B14F-4D97-AF65-F5344CB8AC3E}">
        <p14:creationId xmlns:p14="http://schemas.microsoft.com/office/powerpoint/2010/main" val="241682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p:cNvSpPr/>
          <p:nvPr/>
        </p:nvSpPr>
        <p:spPr>
          <a:xfrm>
            <a:off x="217527" y="3231193"/>
            <a:ext cx="7870186" cy="3124201"/>
          </a:xfrm>
          <a:custGeom>
            <a:avLst/>
            <a:gdLst>
              <a:gd name="connsiteX0" fmla="*/ 4804064 w 4850749"/>
              <a:gd name="connsiteY0" fmla="*/ 121291 h 2644270"/>
              <a:gd name="connsiteX1" fmla="*/ 4264237 w 4850749"/>
              <a:gd name="connsiteY1" fmla="*/ 242477 h 2644270"/>
              <a:gd name="connsiteX2" fmla="*/ 3460006 w 4850749"/>
              <a:gd name="connsiteY2" fmla="*/ 106 h 2644270"/>
              <a:gd name="connsiteX3" fmla="*/ 2171033 w 4850749"/>
              <a:gd name="connsiteY3" fmla="*/ 209426 h 2644270"/>
              <a:gd name="connsiteX4" fmla="*/ 1454936 w 4850749"/>
              <a:gd name="connsiteY4" fmla="*/ 33156 h 2644270"/>
              <a:gd name="connsiteX5" fmla="*/ 540536 w 4850749"/>
              <a:gd name="connsiteY5" fmla="*/ 209426 h 2644270"/>
              <a:gd name="connsiteX6" fmla="*/ 199013 w 4850749"/>
              <a:gd name="connsiteY6" fmla="*/ 165359 h 2644270"/>
              <a:gd name="connsiteX7" fmla="*/ 55794 w 4850749"/>
              <a:gd name="connsiteY7" fmla="*/ 176376 h 2644270"/>
              <a:gd name="connsiteX8" fmla="*/ 33760 w 4850749"/>
              <a:gd name="connsiteY8" fmla="*/ 495865 h 2644270"/>
              <a:gd name="connsiteX9" fmla="*/ 710 w 4850749"/>
              <a:gd name="connsiteY9" fmla="*/ 2049243 h 2644270"/>
              <a:gd name="connsiteX10" fmla="*/ 22743 w 4850749"/>
              <a:gd name="connsiteY10" fmla="*/ 2489918 h 2644270"/>
              <a:gd name="connsiteX11" fmla="*/ 143929 w 4850749"/>
              <a:gd name="connsiteY11" fmla="*/ 2589069 h 2644270"/>
              <a:gd name="connsiteX12" fmla="*/ 727823 w 4850749"/>
              <a:gd name="connsiteY12" fmla="*/ 2600086 h 2644270"/>
              <a:gd name="connsiteX13" fmla="*/ 2666792 w 4850749"/>
              <a:gd name="connsiteY13" fmla="*/ 2644154 h 2644270"/>
              <a:gd name="connsiteX14" fmla="*/ 4374406 w 4850749"/>
              <a:gd name="connsiteY14" fmla="*/ 2611103 h 2644270"/>
              <a:gd name="connsiteX15" fmla="*/ 4748980 w 4850749"/>
              <a:gd name="connsiteY15" fmla="*/ 2556019 h 2644270"/>
              <a:gd name="connsiteX16" fmla="*/ 4837115 w 4850749"/>
              <a:gd name="connsiteY16" fmla="*/ 2445850 h 2644270"/>
              <a:gd name="connsiteX17" fmla="*/ 4848131 w 4850749"/>
              <a:gd name="connsiteY17" fmla="*/ 2104327 h 2644270"/>
              <a:gd name="connsiteX18" fmla="*/ 4826098 w 4850749"/>
              <a:gd name="connsiteY18" fmla="*/ 1123826 h 2644270"/>
              <a:gd name="connsiteX19" fmla="*/ 4804064 w 4850749"/>
              <a:gd name="connsiteY19" fmla="*/ 121291 h 264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50749" h="2644270">
                <a:moveTo>
                  <a:pt x="4804064" y="121291"/>
                </a:moveTo>
                <a:cubicBezTo>
                  <a:pt x="4710421" y="-25600"/>
                  <a:pt x="4488247" y="262674"/>
                  <a:pt x="4264237" y="242477"/>
                </a:cubicBezTo>
                <a:cubicBezTo>
                  <a:pt x="4040227" y="222280"/>
                  <a:pt x="3808873" y="5614"/>
                  <a:pt x="3460006" y="106"/>
                </a:cubicBezTo>
                <a:cubicBezTo>
                  <a:pt x="3111139" y="-5402"/>
                  <a:pt x="2505211" y="203918"/>
                  <a:pt x="2171033" y="209426"/>
                </a:cubicBezTo>
                <a:cubicBezTo>
                  <a:pt x="1836855" y="214934"/>
                  <a:pt x="1726685" y="33156"/>
                  <a:pt x="1454936" y="33156"/>
                </a:cubicBezTo>
                <a:cubicBezTo>
                  <a:pt x="1183187" y="33156"/>
                  <a:pt x="749857" y="187392"/>
                  <a:pt x="540536" y="209426"/>
                </a:cubicBezTo>
                <a:cubicBezTo>
                  <a:pt x="331215" y="231460"/>
                  <a:pt x="279803" y="170867"/>
                  <a:pt x="199013" y="165359"/>
                </a:cubicBezTo>
                <a:cubicBezTo>
                  <a:pt x="118223" y="159851"/>
                  <a:pt x="83336" y="121292"/>
                  <a:pt x="55794" y="176376"/>
                </a:cubicBezTo>
                <a:cubicBezTo>
                  <a:pt x="28252" y="231460"/>
                  <a:pt x="42941" y="183721"/>
                  <a:pt x="33760" y="495865"/>
                </a:cubicBezTo>
                <a:cubicBezTo>
                  <a:pt x="24579" y="808009"/>
                  <a:pt x="2546" y="1716901"/>
                  <a:pt x="710" y="2049243"/>
                </a:cubicBezTo>
                <a:cubicBezTo>
                  <a:pt x="-1126" y="2381585"/>
                  <a:pt x="-1127" y="2399947"/>
                  <a:pt x="22743" y="2489918"/>
                </a:cubicBezTo>
                <a:cubicBezTo>
                  <a:pt x="46613" y="2579889"/>
                  <a:pt x="26416" y="2570708"/>
                  <a:pt x="143929" y="2589069"/>
                </a:cubicBezTo>
                <a:cubicBezTo>
                  <a:pt x="261442" y="2607430"/>
                  <a:pt x="727823" y="2600086"/>
                  <a:pt x="727823" y="2600086"/>
                </a:cubicBezTo>
                <a:lnTo>
                  <a:pt x="2666792" y="2644154"/>
                </a:lnTo>
                <a:cubicBezTo>
                  <a:pt x="3274556" y="2645990"/>
                  <a:pt x="4027375" y="2625792"/>
                  <a:pt x="4374406" y="2611103"/>
                </a:cubicBezTo>
                <a:cubicBezTo>
                  <a:pt x="4721437" y="2596414"/>
                  <a:pt x="4671862" y="2583561"/>
                  <a:pt x="4748980" y="2556019"/>
                </a:cubicBezTo>
                <a:cubicBezTo>
                  <a:pt x="4826098" y="2528477"/>
                  <a:pt x="4820590" y="2521132"/>
                  <a:pt x="4837115" y="2445850"/>
                </a:cubicBezTo>
                <a:cubicBezTo>
                  <a:pt x="4853640" y="2370568"/>
                  <a:pt x="4849967" y="2324664"/>
                  <a:pt x="4848131" y="2104327"/>
                </a:cubicBezTo>
                <a:cubicBezTo>
                  <a:pt x="4846295" y="1883990"/>
                  <a:pt x="4831606" y="1452496"/>
                  <a:pt x="4826098" y="1123826"/>
                </a:cubicBezTo>
                <a:cubicBezTo>
                  <a:pt x="4820590" y="795156"/>
                  <a:pt x="4897707" y="268182"/>
                  <a:pt x="4804064" y="121291"/>
                </a:cubicBezTo>
                <a:close/>
              </a:path>
            </a:pathLst>
          </a:custGeom>
          <a:solidFill>
            <a:srgbClr val="66CCFF"/>
          </a:solidFill>
          <a:ln w="25400" cap="flat" cmpd="sng" algn="ctr">
            <a:noFill/>
            <a:prstDash val="solid"/>
          </a:ln>
          <a:effectLst/>
        </p:spPr>
        <p:txBody>
          <a:bodyPr rtlCol="0" anchor="ctr"/>
          <a:lstStyle/>
          <a:p>
            <a:pPr algn="ctr" fontAlgn="auto">
              <a:spcBef>
                <a:spcPts val="0"/>
              </a:spcBef>
              <a:spcAft>
                <a:spcPts val="0"/>
              </a:spcAft>
              <a:defRPr/>
            </a:pPr>
            <a:endParaRPr lang="en-US" kern="0" dirty="0" smtClean="0">
              <a:solidFill>
                <a:prstClr val="white"/>
              </a:solidFill>
              <a:latin typeface="Calibri"/>
            </a:endParaRPr>
          </a:p>
        </p:txBody>
      </p:sp>
      <p:grpSp>
        <p:nvGrpSpPr>
          <p:cNvPr id="24" name="Group 23"/>
          <p:cNvGrpSpPr/>
          <p:nvPr/>
        </p:nvGrpSpPr>
        <p:grpSpPr>
          <a:xfrm>
            <a:off x="1276261" y="4966764"/>
            <a:ext cx="3696526" cy="6350"/>
            <a:chOff x="1722948" y="5240771"/>
            <a:chExt cx="3696526" cy="6350"/>
          </a:xfrm>
        </p:grpSpPr>
        <p:cxnSp>
          <p:nvCxnSpPr>
            <p:cNvPr id="25" name="Straight Connector 24"/>
            <p:cNvCxnSpPr/>
            <p:nvPr/>
          </p:nvCxnSpPr>
          <p:spPr>
            <a:xfrm>
              <a:off x="1722948"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035529" y="5243011"/>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333625"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622550"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921000"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13100" y="5240771"/>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11550" y="5240771"/>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813175"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121150"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406900"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998491" y="5247121"/>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699000"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267074" y="5247121"/>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Straight Arrow Connector 67"/>
          <p:cNvCxnSpPr/>
          <p:nvPr/>
        </p:nvCxnSpPr>
        <p:spPr>
          <a:xfrm flipH="1">
            <a:off x="4767339" y="3367376"/>
            <a:ext cx="65546" cy="2428677"/>
          </a:xfrm>
          <a:prstGeom prst="straightConnector1">
            <a:avLst/>
          </a:prstGeom>
          <a:noFill/>
          <a:ln w="38100" cap="flat" cmpd="sng" algn="ctr">
            <a:solidFill>
              <a:srgbClr val="FFFF00"/>
            </a:solidFill>
            <a:prstDash val="solid"/>
            <a:tailEnd type="arrow"/>
          </a:ln>
          <a:effectLst/>
        </p:spPr>
      </p:cxnSp>
      <p:cxnSp>
        <p:nvCxnSpPr>
          <p:cNvPr id="62" name="Straight Arrow Connector 61"/>
          <p:cNvCxnSpPr/>
          <p:nvPr/>
        </p:nvCxnSpPr>
        <p:spPr>
          <a:xfrm>
            <a:off x="4066947" y="3471142"/>
            <a:ext cx="233464" cy="2315183"/>
          </a:xfrm>
          <a:prstGeom prst="straightConnector1">
            <a:avLst/>
          </a:prstGeom>
          <a:noFill/>
          <a:ln w="38100" cap="flat" cmpd="sng" algn="ctr">
            <a:solidFill>
              <a:srgbClr val="FFFF00"/>
            </a:solidFill>
            <a:prstDash val="solid"/>
            <a:tailEnd type="arrow"/>
          </a:ln>
          <a:effectLst/>
        </p:spPr>
      </p:cxnSp>
      <p:cxnSp>
        <p:nvCxnSpPr>
          <p:cNvPr id="66" name="Straight Arrow Connector 65"/>
          <p:cNvCxnSpPr/>
          <p:nvPr/>
        </p:nvCxnSpPr>
        <p:spPr>
          <a:xfrm>
            <a:off x="4337534" y="3420882"/>
            <a:ext cx="248238" cy="2365443"/>
          </a:xfrm>
          <a:prstGeom prst="straightConnector1">
            <a:avLst/>
          </a:prstGeom>
          <a:noFill/>
          <a:ln w="38100" cap="flat" cmpd="sng" algn="ctr">
            <a:solidFill>
              <a:srgbClr val="FFFF00"/>
            </a:solidFill>
            <a:prstDash val="solid"/>
            <a:tailEnd type="arrow"/>
          </a:ln>
          <a:effectLst/>
        </p:spPr>
      </p:cxnSp>
      <p:grpSp>
        <p:nvGrpSpPr>
          <p:cNvPr id="61" name="Group 60"/>
          <p:cNvGrpSpPr/>
          <p:nvPr/>
        </p:nvGrpSpPr>
        <p:grpSpPr>
          <a:xfrm rot="1576840">
            <a:off x="1426001" y="422165"/>
            <a:ext cx="4830112" cy="3675289"/>
            <a:chOff x="1139530" y="3705715"/>
            <a:chExt cx="4830112" cy="3607290"/>
          </a:xfrm>
          <a:effectLst>
            <a:glow rad="101600">
              <a:schemeClr val="accent1">
                <a:satMod val="175000"/>
                <a:alpha val="40000"/>
              </a:schemeClr>
            </a:glow>
          </a:effectLst>
        </p:grpSpPr>
        <p:grpSp>
          <p:nvGrpSpPr>
            <p:cNvPr id="76" name="Group 75"/>
            <p:cNvGrpSpPr/>
            <p:nvPr/>
          </p:nvGrpSpPr>
          <p:grpSpPr>
            <a:xfrm>
              <a:off x="1139530" y="3705715"/>
              <a:ext cx="4641548" cy="3607290"/>
              <a:chOff x="1945237" y="3487184"/>
              <a:chExt cx="3568489" cy="2601840"/>
            </a:xfrm>
          </p:grpSpPr>
          <p:cxnSp>
            <p:nvCxnSpPr>
              <p:cNvPr id="79" name="Straight Arrow Connector 78"/>
              <p:cNvCxnSpPr/>
              <p:nvPr/>
            </p:nvCxnSpPr>
            <p:spPr>
              <a:xfrm rot="20023160" flipH="1">
                <a:off x="3939206" y="3895532"/>
                <a:ext cx="1571090" cy="1347024"/>
              </a:xfrm>
              <a:prstGeom prst="straightConnector1">
                <a:avLst/>
              </a:prstGeom>
              <a:noFill/>
              <a:ln w="38100" cap="flat" cmpd="sng" algn="ctr">
                <a:solidFill>
                  <a:srgbClr val="FFFF00"/>
                </a:solidFill>
                <a:prstDash val="solid"/>
                <a:tailEnd type="arrow"/>
              </a:ln>
              <a:effectLst/>
            </p:spPr>
          </p:cxnSp>
          <p:cxnSp>
            <p:nvCxnSpPr>
              <p:cNvPr id="81" name="Straight Arrow Connector 80"/>
              <p:cNvCxnSpPr/>
              <p:nvPr/>
            </p:nvCxnSpPr>
            <p:spPr>
              <a:xfrm flipH="1">
                <a:off x="4846884" y="3487184"/>
                <a:ext cx="666842" cy="1687751"/>
              </a:xfrm>
              <a:prstGeom prst="straightConnector1">
                <a:avLst/>
              </a:prstGeom>
              <a:noFill/>
              <a:ln w="38100" cap="flat" cmpd="sng" algn="ctr">
                <a:solidFill>
                  <a:srgbClr val="FFFF00"/>
                </a:solidFill>
                <a:prstDash val="solid"/>
                <a:tailEnd type="arrow"/>
              </a:ln>
              <a:effectLst/>
            </p:spPr>
          </p:cxnSp>
          <p:cxnSp>
            <p:nvCxnSpPr>
              <p:cNvPr id="82" name="Straight Arrow Connector 81"/>
              <p:cNvCxnSpPr/>
              <p:nvPr/>
            </p:nvCxnSpPr>
            <p:spPr>
              <a:xfrm rot="20023160" flipH="1">
                <a:off x="3718938" y="3969515"/>
                <a:ext cx="1614349" cy="1376696"/>
              </a:xfrm>
              <a:prstGeom prst="straightConnector1">
                <a:avLst/>
              </a:prstGeom>
              <a:noFill/>
              <a:ln w="38100" cap="flat" cmpd="sng" algn="ctr">
                <a:solidFill>
                  <a:srgbClr val="FFFF00"/>
                </a:solidFill>
                <a:prstDash val="solid"/>
                <a:tailEnd type="arrow"/>
              </a:ln>
              <a:effectLst/>
            </p:spPr>
          </p:cxnSp>
          <p:cxnSp>
            <p:nvCxnSpPr>
              <p:cNvPr id="83" name="Straight Arrow Connector 82"/>
              <p:cNvCxnSpPr/>
              <p:nvPr/>
            </p:nvCxnSpPr>
            <p:spPr>
              <a:xfrm rot="20023160" flipH="1">
                <a:off x="3588253" y="4031609"/>
                <a:ext cx="1599182" cy="1363210"/>
              </a:xfrm>
              <a:prstGeom prst="straightConnector1">
                <a:avLst/>
              </a:prstGeom>
              <a:noFill/>
              <a:ln w="38100" cap="flat" cmpd="sng" algn="ctr">
                <a:solidFill>
                  <a:srgbClr val="FFFF00"/>
                </a:solidFill>
                <a:prstDash val="solid"/>
                <a:tailEnd type="arrow"/>
              </a:ln>
              <a:effectLst/>
            </p:spPr>
          </p:cxnSp>
          <p:cxnSp>
            <p:nvCxnSpPr>
              <p:cNvPr id="85" name="Straight Arrow Connector 84"/>
              <p:cNvCxnSpPr/>
              <p:nvPr/>
            </p:nvCxnSpPr>
            <p:spPr>
              <a:xfrm rot="20023160" flipH="1">
                <a:off x="3471584" y="4076123"/>
                <a:ext cx="1581976" cy="1356011"/>
              </a:xfrm>
              <a:prstGeom prst="straightConnector1">
                <a:avLst/>
              </a:prstGeom>
              <a:noFill/>
              <a:ln w="38100" cap="flat" cmpd="sng" algn="ctr">
                <a:solidFill>
                  <a:srgbClr val="FFFF00"/>
                </a:solidFill>
                <a:prstDash val="solid"/>
                <a:tailEnd type="arrow"/>
              </a:ln>
              <a:effectLst/>
            </p:spPr>
          </p:cxnSp>
          <p:cxnSp>
            <p:nvCxnSpPr>
              <p:cNvPr id="86" name="Straight Arrow Connector 85"/>
              <p:cNvCxnSpPr/>
              <p:nvPr/>
            </p:nvCxnSpPr>
            <p:spPr>
              <a:xfrm rot="20023160" flipH="1">
                <a:off x="3017491" y="4207230"/>
                <a:ext cx="1581757" cy="1300055"/>
              </a:xfrm>
              <a:prstGeom prst="straightConnector1">
                <a:avLst/>
              </a:prstGeom>
              <a:noFill/>
              <a:ln w="38100" cap="flat" cmpd="sng" algn="ctr">
                <a:solidFill>
                  <a:srgbClr val="FFFF00"/>
                </a:solidFill>
                <a:prstDash val="solid"/>
                <a:tailEnd type="arrow"/>
              </a:ln>
              <a:effectLst/>
            </p:spPr>
          </p:cxnSp>
          <p:cxnSp>
            <p:nvCxnSpPr>
              <p:cNvPr id="87" name="Straight Arrow Connector 86"/>
              <p:cNvCxnSpPr/>
              <p:nvPr/>
            </p:nvCxnSpPr>
            <p:spPr>
              <a:xfrm rot="20023160" flipH="1">
                <a:off x="2724747" y="4316942"/>
                <a:ext cx="1611505" cy="1324547"/>
              </a:xfrm>
              <a:prstGeom prst="straightConnector1">
                <a:avLst/>
              </a:prstGeom>
              <a:noFill/>
              <a:ln w="38100" cap="flat" cmpd="sng" algn="ctr">
                <a:solidFill>
                  <a:srgbClr val="FFFF00"/>
                </a:solidFill>
                <a:prstDash val="solid"/>
                <a:tailEnd type="arrow"/>
              </a:ln>
              <a:effectLst/>
            </p:spPr>
          </p:cxnSp>
          <p:cxnSp>
            <p:nvCxnSpPr>
              <p:cNvPr id="88" name="Straight Arrow Connector 87"/>
              <p:cNvCxnSpPr/>
              <p:nvPr/>
            </p:nvCxnSpPr>
            <p:spPr>
              <a:xfrm rot="20023160" flipH="1">
                <a:off x="2455002" y="4386636"/>
                <a:ext cx="1705390" cy="1402327"/>
              </a:xfrm>
              <a:prstGeom prst="straightConnector1">
                <a:avLst/>
              </a:prstGeom>
              <a:noFill/>
              <a:ln w="38100" cap="flat" cmpd="sng" algn="ctr">
                <a:solidFill>
                  <a:srgbClr val="FFFF00"/>
                </a:solidFill>
                <a:prstDash val="solid"/>
                <a:tailEnd type="arrow"/>
              </a:ln>
              <a:effectLst/>
            </p:spPr>
          </p:cxnSp>
          <p:cxnSp>
            <p:nvCxnSpPr>
              <p:cNvPr id="89" name="Straight Arrow Connector 88"/>
              <p:cNvCxnSpPr/>
              <p:nvPr/>
            </p:nvCxnSpPr>
            <p:spPr>
              <a:xfrm rot="20023160" flipH="1">
                <a:off x="2258194" y="4473018"/>
                <a:ext cx="1724932" cy="1425506"/>
              </a:xfrm>
              <a:prstGeom prst="straightConnector1">
                <a:avLst/>
              </a:prstGeom>
              <a:noFill/>
              <a:ln w="38100" cap="flat" cmpd="sng" algn="ctr">
                <a:solidFill>
                  <a:srgbClr val="FFFF00"/>
                </a:solidFill>
                <a:prstDash val="solid"/>
                <a:tailEnd type="arrow"/>
              </a:ln>
              <a:effectLst/>
            </p:spPr>
          </p:cxnSp>
          <p:cxnSp>
            <p:nvCxnSpPr>
              <p:cNvPr id="90" name="Straight Arrow Connector 89"/>
              <p:cNvCxnSpPr/>
              <p:nvPr/>
            </p:nvCxnSpPr>
            <p:spPr>
              <a:xfrm rot="20023160" flipH="1">
                <a:off x="1945237" y="4600383"/>
                <a:ext cx="1780183" cy="1488641"/>
              </a:xfrm>
              <a:prstGeom prst="straightConnector1">
                <a:avLst/>
              </a:prstGeom>
              <a:noFill/>
              <a:ln w="38100" cap="flat" cmpd="sng" algn="ctr">
                <a:solidFill>
                  <a:srgbClr val="FFFF00"/>
                </a:solidFill>
                <a:prstDash val="solid"/>
                <a:tailEnd type="arrow"/>
              </a:ln>
              <a:effectLst/>
            </p:spPr>
          </p:cxnSp>
        </p:grpSp>
        <p:cxnSp>
          <p:nvCxnSpPr>
            <p:cNvPr id="77" name="Straight Arrow Connector 76"/>
            <p:cNvCxnSpPr/>
            <p:nvPr/>
          </p:nvCxnSpPr>
          <p:spPr>
            <a:xfrm rot="20023160" flipH="1">
              <a:off x="2879455" y="4584231"/>
              <a:ext cx="2080696" cy="1856992"/>
            </a:xfrm>
            <a:prstGeom prst="straightConnector1">
              <a:avLst/>
            </a:prstGeom>
            <a:noFill/>
            <a:ln w="38100" cap="flat" cmpd="sng" algn="ctr">
              <a:solidFill>
                <a:srgbClr val="FFFF00"/>
              </a:solidFill>
              <a:prstDash val="solid"/>
              <a:tailEnd type="arrow"/>
            </a:ln>
            <a:effectLst/>
          </p:spPr>
        </p:cxnSp>
        <p:cxnSp>
          <p:nvCxnSpPr>
            <p:cNvPr id="78" name="Straight Arrow Connector 77"/>
            <p:cNvCxnSpPr/>
            <p:nvPr/>
          </p:nvCxnSpPr>
          <p:spPr>
            <a:xfrm rot="20023160" flipH="1">
              <a:off x="3999528" y="4165916"/>
              <a:ext cx="1970114" cy="1816463"/>
            </a:xfrm>
            <a:prstGeom prst="straightConnector1">
              <a:avLst/>
            </a:prstGeom>
            <a:noFill/>
            <a:ln w="38100" cap="flat" cmpd="sng" algn="ctr">
              <a:solidFill>
                <a:srgbClr val="FFFF00"/>
              </a:solidFill>
              <a:prstDash val="solid"/>
              <a:tailEnd type="arrow"/>
            </a:ln>
            <a:effectLst/>
          </p:spPr>
        </p:cxnSp>
      </p:grpSp>
      <p:grpSp>
        <p:nvGrpSpPr>
          <p:cNvPr id="5" name="Group 4"/>
          <p:cNvGrpSpPr/>
          <p:nvPr/>
        </p:nvGrpSpPr>
        <p:grpSpPr>
          <a:xfrm>
            <a:off x="4155844" y="1635325"/>
            <a:ext cx="4770746" cy="3622475"/>
            <a:chOff x="4155844" y="1318032"/>
            <a:chExt cx="4770746" cy="3622475"/>
          </a:xfrm>
        </p:grpSpPr>
        <p:sp>
          <p:nvSpPr>
            <p:cNvPr id="14" name="Rounded Rectangle 13"/>
            <p:cNvSpPr/>
            <p:nvPr/>
          </p:nvSpPr>
          <p:spPr>
            <a:xfrm>
              <a:off x="4155844" y="1318032"/>
              <a:ext cx="4770746" cy="3622475"/>
            </a:xfrm>
            <a:prstGeom prst="round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endParaRPr lang="he-IL">
                <a:solidFill>
                  <a:prstClr val="black"/>
                </a:solidFill>
              </a:endParaRPr>
            </a:p>
          </p:txBody>
        </p:sp>
        <p:cxnSp>
          <p:nvCxnSpPr>
            <p:cNvPr id="64" name="Straight Arrow Connector 63"/>
            <p:cNvCxnSpPr/>
            <p:nvPr/>
          </p:nvCxnSpPr>
          <p:spPr>
            <a:xfrm flipV="1">
              <a:off x="4615333" y="2689403"/>
              <a:ext cx="0" cy="36739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7180567" y="2669457"/>
              <a:ext cx="0" cy="36739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6387907" y="2138230"/>
              <a:ext cx="5442" cy="333163"/>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4191000" y="2286000"/>
                  <a:ext cx="4650889" cy="600805"/>
                </a:xfrm>
                <a:prstGeom prst="rect">
                  <a:avLst/>
                </a:prstGeom>
                <a:noFill/>
              </p:spPr>
              <p:txBody>
                <a:bodyPr wrap="none" rtlCol="1">
                  <a:spAutoFit/>
                </a:bodyPr>
                <a:lstStyle/>
                <a:p>
                  <a14:m>
                    <m:oMathPara xmlns:m="http://schemas.openxmlformats.org/officeDocument/2006/math">
                      <m:oMathParaPr>
                        <m:jc m:val="centerGroup"/>
                      </m:oMathParaPr>
                      <m:oMath xmlns:m="http://schemas.openxmlformats.org/officeDocument/2006/math">
                        <m:sSup>
                          <m:sSupPr>
                            <m:ctrlPr>
                              <a:rPr lang="en-US" sz="3200" i="1" smtClean="0">
                                <a:solidFill>
                                  <a:prstClr val="black"/>
                                </a:solidFill>
                                <a:latin typeface="Cambria Math" panose="02040503050406030204" pitchFamily="18" charset="0"/>
                              </a:rPr>
                            </m:ctrlPr>
                          </m:sSupPr>
                          <m:e>
                            <m:r>
                              <a:rPr lang="en-US" sz="3200" b="1" i="1" smtClean="0">
                                <a:solidFill>
                                  <a:prstClr val="black"/>
                                </a:solidFill>
                                <a:latin typeface="Cambria Math" panose="02040503050406030204" pitchFamily="18" charset="0"/>
                              </a:rPr>
                              <m:t>𝒔</m:t>
                            </m:r>
                          </m:e>
                          <m:sup>
                            <m:r>
                              <m:rPr>
                                <m:sty m:val="p"/>
                              </m:rPr>
                              <a:rPr lang="en-US" sz="3200">
                                <a:solidFill>
                                  <a:prstClr val="black"/>
                                </a:solidFill>
                                <a:latin typeface="Cambria Math"/>
                              </a:rPr>
                              <m:t>air</m:t>
                            </m:r>
                          </m:sup>
                        </m:sSup>
                        <m:r>
                          <a:rPr lang="en-US" sz="3200" i="1" smtClean="0">
                            <a:solidFill>
                              <a:prstClr val="black"/>
                            </a:solidFill>
                            <a:latin typeface="Cambria Math"/>
                            <a:ea typeface="Cambria Math"/>
                          </a:rPr>
                          <m:t>×</m:t>
                        </m:r>
                        <m:acc>
                          <m:accPr>
                            <m:chr m:val="̂"/>
                            <m:ctrlPr>
                              <a:rPr lang="en-US" sz="3200" i="1" smtClean="0">
                                <a:solidFill>
                                  <a:prstClr val="black"/>
                                </a:solidFill>
                                <a:latin typeface="Cambria Math" panose="02040503050406030204" pitchFamily="18" charset="0"/>
                                <a:ea typeface="Cambria Math"/>
                              </a:rPr>
                            </m:ctrlPr>
                          </m:accPr>
                          <m:e>
                            <m:r>
                              <a:rPr lang="en-US" sz="3200" b="1" i="1" smtClean="0">
                                <a:solidFill>
                                  <a:prstClr val="black"/>
                                </a:solidFill>
                                <a:latin typeface="Cambria Math"/>
                                <a:ea typeface="Cambria Math"/>
                              </a:rPr>
                              <m:t>𝑵</m:t>
                            </m:r>
                          </m:e>
                        </m:acc>
                        <m:r>
                          <a:rPr lang="en-US" sz="3200" i="1" smtClean="0">
                            <a:solidFill>
                              <a:prstClr val="black"/>
                            </a:solidFill>
                            <a:latin typeface="Cambria Math"/>
                          </a:rPr>
                          <m:t>=</m:t>
                        </m:r>
                        <m:r>
                          <a:rPr lang="en-US" sz="3200" i="1" smtClean="0">
                            <a:solidFill>
                              <a:prstClr val="black"/>
                            </a:solidFill>
                            <a:latin typeface="Cambria Math"/>
                          </a:rPr>
                          <m:t>𝑛</m:t>
                        </m:r>
                        <m:r>
                          <a:rPr lang="en-US" sz="3200" i="1" smtClean="0">
                            <a:solidFill>
                              <a:prstClr val="black"/>
                            </a:solidFill>
                            <a:latin typeface="Cambria Math"/>
                            <a:ea typeface="Cambria Math"/>
                          </a:rPr>
                          <m:t>∙</m:t>
                        </m:r>
                        <m:sSup>
                          <m:sSupPr>
                            <m:ctrlPr>
                              <a:rPr lang="en-US" sz="3200" i="1">
                                <a:solidFill>
                                  <a:prstClr val="black"/>
                                </a:solidFill>
                                <a:latin typeface="Cambria Math" panose="02040503050406030204" pitchFamily="18" charset="0"/>
                              </a:rPr>
                            </m:ctrlPr>
                          </m:sSupPr>
                          <m:e>
                            <m:r>
                              <a:rPr lang="en-US" sz="3200" b="1" i="1" smtClean="0">
                                <a:solidFill>
                                  <a:prstClr val="black"/>
                                </a:solidFill>
                                <a:latin typeface="Cambria Math" panose="02040503050406030204" pitchFamily="18" charset="0"/>
                              </a:rPr>
                              <m:t>𝒔</m:t>
                            </m:r>
                          </m:e>
                          <m:sup>
                            <m:r>
                              <m:rPr>
                                <m:sty m:val="p"/>
                              </m:rPr>
                              <a:rPr lang="en-US" sz="3200" smtClean="0">
                                <a:solidFill>
                                  <a:prstClr val="black"/>
                                </a:solidFill>
                                <a:latin typeface="Cambria Math"/>
                              </a:rPr>
                              <m:t>water</m:t>
                            </m:r>
                          </m:sup>
                        </m:sSup>
                        <m:r>
                          <a:rPr lang="en-US" sz="3200" i="1">
                            <a:solidFill>
                              <a:prstClr val="black"/>
                            </a:solidFill>
                            <a:latin typeface="Cambria Math"/>
                            <a:ea typeface="Cambria Math"/>
                          </a:rPr>
                          <m:t>×</m:t>
                        </m:r>
                        <m:acc>
                          <m:accPr>
                            <m:chr m:val="̂"/>
                            <m:ctrlPr>
                              <a:rPr lang="en-US" sz="3200" i="1">
                                <a:solidFill>
                                  <a:prstClr val="black"/>
                                </a:solidFill>
                                <a:latin typeface="Cambria Math" panose="02040503050406030204" pitchFamily="18" charset="0"/>
                                <a:ea typeface="Cambria Math"/>
                              </a:rPr>
                            </m:ctrlPr>
                          </m:accPr>
                          <m:e>
                            <m:r>
                              <a:rPr lang="en-US" sz="3200" b="1" i="1">
                                <a:solidFill>
                                  <a:prstClr val="black"/>
                                </a:solidFill>
                                <a:latin typeface="Cambria Math"/>
                                <a:ea typeface="Cambria Math"/>
                              </a:rPr>
                              <m:t>𝑵</m:t>
                            </m:r>
                          </m:e>
                        </m:acc>
                      </m:oMath>
                    </m:oMathPara>
                  </a14:m>
                  <a:endParaRPr lang="he-IL" sz="3200" dirty="0">
                    <a:solidFill>
                      <a:prstClr val="black"/>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191000" y="2286000"/>
                  <a:ext cx="4650889" cy="600805"/>
                </a:xfrm>
                <a:prstGeom prst="rect">
                  <a:avLst/>
                </a:prstGeom>
                <a:blipFill rotWithShape="0">
                  <a:blip r:embed="rId4"/>
                  <a:stretch>
                    <a:fillRect/>
                  </a:stretch>
                </a:blipFill>
              </p:spPr>
              <p:txBody>
                <a:bodyPr/>
                <a:lstStyle/>
                <a:p>
                  <a:r>
                    <a:rPr lang="en-US">
                      <a:noFill/>
                    </a:rPr>
                    <a:t> </a:t>
                  </a:r>
                </a:p>
              </p:txBody>
            </p:sp>
          </mc:Fallback>
        </mc:AlternateContent>
        <p:sp>
          <p:nvSpPr>
            <p:cNvPr id="67" name="TextBox 66"/>
            <p:cNvSpPr txBox="1"/>
            <p:nvPr/>
          </p:nvSpPr>
          <p:spPr>
            <a:xfrm>
              <a:off x="4267200" y="2978482"/>
              <a:ext cx="926857" cy="400110"/>
            </a:xfrm>
            <a:prstGeom prst="rect">
              <a:avLst/>
            </a:prstGeom>
            <a:noFill/>
          </p:spPr>
          <p:txBody>
            <a:bodyPr wrap="none" rtlCol="0">
              <a:spAutoFit/>
            </a:bodyPr>
            <a:lstStyle/>
            <a:p>
              <a:r>
                <a:rPr lang="en-US" sz="2000" dirty="0" smtClean="0">
                  <a:solidFill>
                    <a:srgbClr val="0000FF"/>
                  </a:solidFill>
                </a:rPr>
                <a:t>known</a:t>
              </a:r>
              <a:endParaRPr lang="en-US" sz="2000" dirty="0">
                <a:solidFill>
                  <a:srgbClr val="0000FF"/>
                </a:solidFill>
              </a:endParaRPr>
            </a:p>
          </p:txBody>
        </p:sp>
        <p:sp>
          <p:nvSpPr>
            <p:cNvPr id="70" name="TextBox 69"/>
            <p:cNvSpPr txBox="1"/>
            <p:nvPr/>
          </p:nvSpPr>
          <p:spPr>
            <a:xfrm>
              <a:off x="6781800" y="2971703"/>
              <a:ext cx="926857" cy="400110"/>
            </a:xfrm>
            <a:prstGeom prst="rect">
              <a:avLst/>
            </a:prstGeom>
            <a:noFill/>
          </p:spPr>
          <p:txBody>
            <a:bodyPr wrap="none" rtlCol="0">
              <a:spAutoFit/>
            </a:bodyPr>
            <a:lstStyle/>
            <a:p>
              <a:r>
                <a:rPr lang="en-US" sz="2000" dirty="0" smtClean="0">
                  <a:solidFill>
                    <a:srgbClr val="0000FF"/>
                  </a:solidFill>
                </a:rPr>
                <a:t>known</a:t>
              </a:r>
              <a:endParaRPr lang="en-US" sz="2000" dirty="0">
                <a:solidFill>
                  <a:srgbClr val="0000FF"/>
                </a:solidFill>
              </a:endParaRPr>
            </a:p>
          </p:txBody>
        </p:sp>
        <p:sp>
          <p:nvSpPr>
            <p:cNvPr id="72" name="TextBox 71"/>
            <p:cNvSpPr txBox="1"/>
            <p:nvPr/>
          </p:nvSpPr>
          <p:spPr>
            <a:xfrm>
              <a:off x="6096000" y="1832990"/>
              <a:ext cx="683200" cy="400110"/>
            </a:xfrm>
            <a:prstGeom prst="rect">
              <a:avLst/>
            </a:prstGeom>
            <a:noFill/>
          </p:spPr>
          <p:txBody>
            <a:bodyPr wrap="none" rtlCol="0">
              <a:spAutoFit/>
            </a:bodyPr>
            <a:lstStyle/>
            <a:p>
              <a:r>
                <a:rPr lang="en-US" sz="2000" dirty="0" smtClean="0">
                  <a:solidFill>
                    <a:srgbClr val="0000FF"/>
                  </a:solidFill>
                </a:rPr>
                <a:t>1.33</a:t>
              </a:r>
              <a:endParaRPr lang="en-US" sz="2000" dirty="0">
                <a:solidFill>
                  <a:srgbClr val="0000FF"/>
                </a:solidFill>
              </a:endParaRPr>
            </a:p>
          </p:txBody>
        </p:sp>
        <p:sp>
          <p:nvSpPr>
            <p:cNvPr id="73" name="TextBox 72"/>
            <p:cNvSpPr txBox="1"/>
            <p:nvPr/>
          </p:nvSpPr>
          <p:spPr>
            <a:xfrm>
              <a:off x="4430057" y="1480692"/>
              <a:ext cx="1432828" cy="369332"/>
            </a:xfrm>
            <a:prstGeom prst="rect">
              <a:avLst/>
            </a:prstGeom>
            <a:noFill/>
          </p:spPr>
          <p:txBody>
            <a:bodyPr wrap="none" rtlCol="0">
              <a:spAutoFit/>
            </a:bodyPr>
            <a:lstStyle/>
            <a:p>
              <a:r>
                <a:rPr lang="en-US" b="1" dirty="0" smtClean="0">
                  <a:solidFill>
                    <a:prstClr val="black"/>
                  </a:solidFill>
                </a:rPr>
                <a:t>Snell’s law:</a:t>
              </a:r>
              <a:endParaRPr lang="en-US" b="1" dirty="0">
                <a:solidFill>
                  <a:prstClr val="black"/>
                </a:solidFill>
              </a:endParaRPr>
            </a:p>
          </p:txBody>
        </p:sp>
      </p:grpSp>
      <mc:AlternateContent xmlns:mc="http://schemas.openxmlformats.org/markup-compatibility/2006" xmlns:a14="http://schemas.microsoft.com/office/drawing/2010/main">
        <mc:Choice Requires="a14">
          <p:sp>
            <p:nvSpPr>
              <p:cNvPr id="7" name="TextBox 6"/>
              <p:cNvSpPr txBox="1"/>
              <p:nvPr/>
            </p:nvSpPr>
            <p:spPr>
              <a:xfrm>
                <a:off x="2537559" y="1986722"/>
                <a:ext cx="917659" cy="1029577"/>
              </a:xfrm>
              <a:prstGeom prst="rect">
                <a:avLst/>
              </a:prstGeom>
              <a:noFill/>
            </p:spPr>
            <p:txBody>
              <a:bodyPr wrap="square" rtlCol="1">
                <a:spAutoFit/>
              </a:bodyPr>
              <a:lstStyle/>
              <a:p>
                <a14:m>
                  <m:oMathPara xmlns:m="http://schemas.openxmlformats.org/officeDocument/2006/math">
                    <m:oMathParaPr>
                      <m:jc m:val="centerGroup"/>
                    </m:oMathParaPr>
                    <m:oMath xmlns:m="http://schemas.openxmlformats.org/officeDocument/2006/math">
                      <m:sSup>
                        <m:sSupPr>
                          <m:ctrlPr>
                            <a:rPr lang="en-US" sz="2800" i="1" smtClean="0">
                              <a:solidFill>
                                <a:prstClr val="black"/>
                              </a:solidFill>
                              <a:latin typeface="Cambria Math" panose="02040503050406030204" pitchFamily="18" charset="0"/>
                            </a:rPr>
                          </m:ctrlPr>
                        </m:sSupPr>
                        <m:e>
                          <m:r>
                            <a:rPr lang="en-US" sz="2800" b="1" i="1" smtClean="0">
                              <a:solidFill>
                                <a:prstClr val="black"/>
                              </a:solidFill>
                              <a:latin typeface="Cambria Math" panose="02040503050406030204" pitchFamily="18" charset="0"/>
                            </a:rPr>
                            <m:t>𝒔</m:t>
                          </m:r>
                        </m:e>
                        <m:sup>
                          <m:r>
                            <m:rPr>
                              <m:sty m:val="p"/>
                            </m:rPr>
                            <a:rPr lang="en-US" sz="2800" smtClean="0">
                              <a:solidFill>
                                <a:prstClr val="black"/>
                              </a:solidFill>
                              <a:latin typeface="Cambria Math"/>
                            </a:rPr>
                            <m:t>air</m:t>
                          </m:r>
                        </m:sup>
                      </m:sSup>
                    </m:oMath>
                  </m:oMathPara>
                </a14:m>
                <a:endParaRPr lang="en-US" sz="3200" dirty="0" smtClean="0">
                  <a:solidFill>
                    <a:prstClr val="black"/>
                  </a:solidFill>
                </a:endParaRPr>
              </a:p>
              <a:p>
                <a:endParaRPr lang="he-IL" sz="3200" dirty="0">
                  <a:solidFill>
                    <a:prstClr val="black"/>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537559" y="1986722"/>
                <a:ext cx="917659" cy="1029577"/>
              </a:xfrm>
              <a:prstGeom prst="rect">
                <a:avLst/>
              </a:prstGeom>
              <a:blipFill rotWithShape="0">
                <a:blip r:embed="rId5"/>
                <a:stretch>
                  <a:fillRect/>
                </a:stretch>
              </a:blipFill>
            </p:spPr>
            <p:txBody>
              <a:bodyPr/>
              <a:lstStyle/>
              <a:p>
                <a:r>
                  <a:rPr lang="en-US">
                    <a:noFill/>
                  </a:rPr>
                  <a:t> </a:t>
                </a:r>
              </a:p>
            </p:txBody>
          </p:sp>
        </mc:Fallback>
      </mc:AlternateContent>
      <p:sp>
        <p:nvSpPr>
          <p:cNvPr id="95" name="TextBox 94"/>
          <p:cNvSpPr txBox="1"/>
          <p:nvPr/>
        </p:nvSpPr>
        <p:spPr>
          <a:xfrm>
            <a:off x="1136919" y="5800666"/>
            <a:ext cx="4109927" cy="554728"/>
          </a:xfrm>
          <a:prstGeom prst="rect">
            <a:avLst/>
          </a:prstGeom>
          <a:noFill/>
        </p:spPr>
        <p:txBody>
          <a:bodyPr wrap="square" rtlCol="0">
            <a:spAutoFit/>
          </a:bodyPr>
          <a:lstStyle/>
          <a:p>
            <a:pPr fontAlgn="auto">
              <a:spcBef>
                <a:spcPts val="0"/>
              </a:spcBef>
              <a:spcAft>
                <a:spcPts val="0"/>
              </a:spcAft>
            </a:pPr>
            <a:r>
              <a:rPr lang="en-US" sz="2000" dirty="0" smtClean="0">
                <a:solidFill>
                  <a:prstClr val="black"/>
                </a:solidFill>
                <a:latin typeface="Calibri"/>
              </a:rPr>
              <a:t>Solar image</a:t>
            </a:r>
            <a:r>
              <a:rPr lang="en-US" sz="2000" dirty="0">
                <a:solidFill>
                  <a:prstClr val="black"/>
                </a:solidFill>
                <a:latin typeface="Calibri"/>
              </a:rPr>
              <a:t> </a:t>
            </a:r>
            <a:r>
              <a:rPr lang="en-US" sz="2000" dirty="0" smtClean="0">
                <a:solidFill>
                  <a:prstClr val="black"/>
                </a:solidFill>
                <a:latin typeface="Calibri"/>
              </a:rPr>
              <a:t>plane</a:t>
            </a:r>
            <a:endParaRPr lang="en-US" sz="2000" dirty="0">
              <a:solidFill>
                <a:prstClr val="black"/>
              </a:solidFill>
              <a:latin typeface="Calibri"/>
            </a:endParaRPr>
          </a:p>
        </p:txBody>
      </p:sp>
      <p:sp>
        <p:nvSpPr>
          <p:cNvPr id="96" name="TextBox 95"/>
          <p:cNvSpPr txBox="1"/>
          <p:nvPr/>
        </p:nvSpPr>
        <p:spPr>
          <a:xfrm>
            <a:off x="-152400" y="4545476"/>
            <a:ext cx="1311256" cy="981440"/>
          </a:xfrm>
          <a:prstGeom prst="rect">
            <a:avLst/>
          </a:prstGeom>
          <a:noFill/>
        </p:spPr>
        <p:txBody>
          <a:bodyPr wrap="square" rtlCol="0">
            <a:spAutoFit/>
          </a:bodyPr>
          <a:lstStyle/>
          <a:p>
            <a:pPr algn="r" fontAlgn="auto">
              <a:spcBef>
                <a:spcPts val="0"/>
              </a:spcBef>
              <a:spcAft>
                <a:spcPts val="0"/>
              </a:spcAft>
            </a:pPr>
            <a:r>
              <a:rPr lang="en-US" sz="2000" dirty="0" smtClean="0">
                <a:solidFill>
                  <a:prstClr val="black"/>
                </a:solidFill>
                <a:latin typeface="Calibri"/>
              </a:rPr>
              <a:t>pinhole array</a:t>
            </a:r>
            <a:endParaRPr lang="en-US" sz="2000" dirty="0">
              <a:solidFill>
                <a:prstClr val="black"/>
              </a:solidFill>
              <a:latin typeface="Calibri"/>
            </a:endParaRPr>
          </a:p>
        </p:txBody>
      </p:sp>
      <p:sp>
        <p:nvSpPr>
          <p:cNvPr id="2" name="Title 1"/>
          <p:cNvSpPr>
            <a:spLocks noGrp="1"/>
          </p:cNvSpPr>
          <p:nvPr>
            <p:ph type="title"/>
          </p:nvPr>
        </p:nvSpPr>
        <p:spPr>
          <a:xfrm>
            <a:off x="457200" y="631"/>
            <a:ext cx="8229600" cy="1143000"/>
          </a:xfrm>
        </p:spPr>
        <p:txBody>
          <a:bodyPr/>
          <a:lstStyle/>
          <a:p>
            <a:r>
              <a:rPr lang="en-US" dirty="0" smtClean="0"/>
              <a:t>Wave Sensor</a:t>
            </a:r>
            <a:endParaRPr lang="en-US" dirty="0"/>
          </a:p>
        </p:txBody>
      </p:sp>
      <p:sp>
        <p:nvSpPr>
          <p:cNvPr id="4" name="Slide Number Placeholder 3"/>
          <p:cNvSpPr>
            <a:spLocks noGrp="1"/>
          </p:cNvSpPr>
          <p:nvPr>
            <p:ph type="sldNum" sz="quarter" idx="12"/>
          </p:nvPr>
        </p:nvSpPr>
        <p:spPr>
          <a:xfrm>
            <a:off x="8472535" y="64271"/>
            <a:ext cx="609600" cy="476250"/>
          </a:xfrm>
        </p:spPr>
        <p:txBody>
          <a:bodyPr/>
          <a:lstStyle/>
          <a:p>
            <a:pPr>
              <a:defRPr/>
            </a:pPr>
            <a:fld id="{ECFE4A96-5DC0-4D67-9B24-F7B285D4C199}" type="slidenum">
              <a:rPr lang="he-IL" smtClean="0">
                <a:solidFill>
                  <a:prstClr val="black"/>
                </a:solidFill>
              </a:rPr>
              <a:pPr>
                <a:defRPr/>
              </a:pPr>
              <a:t>51</a:t>
            </a:fld>
            <a:endParaRPr lang="he-IL" smtClean="0">
              <a:solidFill>
                <a:prstClr val="black"/>
              </a:solidFill>
            </a:endParaRPr>
          </a:p>
          <a:p>
            <a:pPr>
              <a:defRPr/>
            </a:pPr>
            <a:endParaRPr lang="en-US">
              <a:solidFill>
                <a:prstClr val="black"/>
              </a:solidFill>
            </a:endParaRPr>
          </a:p>
        </p:txBody>
      </p:sp>
      <p:sp>
        <p:nvSpPr>
          <p:cNvPr id="84" name="Sun 83"/>
          <p:cNvSpPr/>
          <p:nvPr/>
        </p:nvSpPr>
        <p:spPr>
          <a:xfrm>
            <a:off x="7526126" y="26582"/>
            <a:ext cx="1160674" cy="1152128"/>
          </a:xfrm>
          <a:prstGeom prst="sun">
            <a:avLst/>
          </a:prstGeom>
          <a:solidFill>
            <a:srgbClr val="FFFF00"/>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30" name="Straight Arrow Connector 29"/>
          <p:cNvCxnSpPr/>
          <p:nvPr/>
        </p:nvCxnSpPr>
        <p:spPr>
          <a:xfrm>
            <a:off x="1703126" y="3393321"/>
            <a:ext cx="183812" cy="2404766"/>
          </a:xfrm>
          <a:prstGeom prst="straightConnector1">
            <a:avLst/>
          </a:prstGeom>
          <a:noFill/>
          <a:ln w="38100" cap="flat" cmpd="sng" algn="ctr">
            <a:solidFill>
              <a:srgbClr val="FFFF00"/>
            </a:solidFill>
            <a:prstDash val="solid"/>
            <a:tailEnd type="arrow"/>
          </a:ln>
          <a:effectLst/>
        </p:spPr>
      </p:cxnSp>
      <p:cxnSp>
        <p:nvCxnSpPr>
          <p:cNvPr id="33" name="Straight Arrow Connector 32"/>
          <p:cNvCxnSpPr/>
          <p:nvPr/>
        </p:nvCxnSpPr>
        <p:spPr>
          <a:xfrm>
            <a:off x="1221376" y="3454876"/>
            <a:ext cx="443666" cy="2331449"/>
          </a:xfrm>
          <a:prstGeom prst="straightConnector1">
            <a:avLst/>
          </a:prstGeom>
          <a:noFill/>
          <a:ln w="38100" cap="flat" cmpd="sng" algn="ctr">
            <a:solidFill>
              <a:srgbClr val="FFFF00"/>
            </a:solidFill>
            <a:prstDash val="solid"/>
            <a:tailEnd type="arrow"/>
          </a:ln>
          <a:effectLst/>
        </p:spPr>
      </p:cxnSp>
      <p:cxnSp>
        <p:nvCxnSpPr>
          <p:cNvPr id="39" name="Straight Arrow Connector 38"/>
          <p:cNvCxnSpPr/>
          <p:nvPr/>
        </p:nvCxnSpPr>
        <p:spPr>
          <a:xfrm>
            <a:off x="1975776" y="3351169"/>
            <a:ext cx="200087" cy="2444884"/>
          </a:xfrm>
          <a:prstGeom prst="straightConnector1">
            <a:avLst/>
          </a:prstGeom>
          <a:noFill/>
          <a:ln w="38100" cap="flat" cmpd="sng" algn="ctr">
            <a:solidFill>
              <a:srgbClr val="FFFF00"/>
            </a:solidFill>
            <a:prstDash val="solid"/>
            <a:tailEnd type="arrow"/>
          </a:ln>
          <a:effectLst/>
        </p:spPr>
      </p:cxnSp>
      <p:cxnSp>
        <p:nvCxnSpPr>
          <p:cNvPr id="44" name="Straight Arrow Connector 43"/>
          <p:cNvCxnSpPr/>
          <p:nvPr/>
        </p:nvCxnSpPr>
        <p:spPr>
          <a:xfrm>
            <a:off x="2340506" y="3302531"/>
            <a:ext cx="62687" cy="2473742"/>
          </a:xfrm>
          <a:prstGeom prst="straightConnector1">
            <a:avLst/>
          </a:prstGeom>
          <a:noFill/>
          <a:ln w="38100" cap="flat" cmpd="sng" algn="ctr">
            <a:solidFill>
              <a:srgbClr val="FFFF00"/>
            </a:solidFill>
            <a:prstDash val="solid"/>
            <a:tailEnd type="arrow"/>
          </a:ln>
          <a:effectLst/>
        </p:spPr>
      </p:cxnSp>
      <p:cxnSp>
        <p:nvCxnSpPr>
          <p:cNvPr id="46" name="Straight Arrow Connector 45"/>
          <p:cNvCxnSpPr/>
          <p:nvPr/>
        </p:nvCxnSpPr>
        <p:spPr>
          <a:xfrm flipH="1">
            <a:off x="2654653" y="3292509"/>
            <a:ext cx="108281" cy="2491384"/>
          </a:xfrm>
          <a:prstGeom prst="straightConnector1">
            <a:avLst/>
          </a:prstGeom>
          <a:noFill/>
          <a:ln w="38100" cap="flat" cmpd="sng" algn="ctr">
            <a:solidFill>
              <a:srgbClr val="FFFF00"/>
            </a:solidFill>
            <a:prstDash val="solid"/>
            <a:tailEnd type="arrow"/>
          </a:ln>
          <a:effectLst/>
        </p:spPr>
      </p:cxnSp>
      <p:cxnSp>
        <p:nvCxnSpPr>
          <p:cNvPr id="48" name="Straight Arrow Connector 47"/>
          <p:cNvCxnSpPr/>
          <p:nvPr/>
        </p:nvCxnSpPr>
        <p:spPr>
          <a:xfrm flipH="1">
            <a:off x="2906113" y="3361810"/>
            <a:ext cx="185677" cy="2422083"/>
          </a:xfrm>
          <a:prstGeom prst="straightConnector1">
            <a:avLst/>
          </a:prstGeom>
          <a:noFill/>
          <a:ln w="38100" cap="flat" cmpd="sng" algn="ctr">
            <a:solidFill>
              <a:srgbClr val="FFFF00"/>
            </a:solidFill>
            <a:prstDash val="solid"/>
            <a:tailEnd type="arrow"/>
          </a:ln>
          <a:effectLst/>
        </p:spPr>
      </p:cxnSp>
      <p:cxnSp>
        <p:nvCxnSpPr>
          <p:cNvPr id="51" name="Straight Arrow Connector 50"/>
          <p:cNvCxnSpPr/>
          <p:nvPr/>
        </p:nvCxnSpPr>
        <p:spPr>
          <a:xfrm flipH="1">
            <a:off x="3210913" y="3431111"/>
            <a:ext cx="144099" cy="2360402"/>
          </a:xfrm>
          <a:prstGeom prst="straightConnector1">
            <a:avLst/>
          </a:prstGeom>
          <a:noFill/>
          <a:ln w="38100" cap="flat" cmpd="sng" algn="ctr">
            <a:solidFill>
              <a:srgbClr val="FFFF00"/>
            </a:solidFill>
            <a:prstDash val="solid"/>
            <a:tailEnd type="arrow"/>
          </a:ln>
          <a:effectLst/>
        </p:spPr>
      </p:cxnSp>
      <p:cxnSp>
        <p:nvCxnSpPr>
          <p:cNvPr id="53" name="Straight Arrow Connector 52"/>
          <p:cNvCxnSpPr/>
          <p:nvPr/>
        </p:nvCxnSpPr>
        <p:spPr>
          <a:xfrm>
            <a:off x="3522198" y="3461414"/>
            <a:ext cx="115435" cy="2322479"/>
          </a:xfrm>
          <a:prstGeom prst="straightConnector1">
            <a:avLst/>
          </a:prstGeom>
          <a:noFill/>
          <a:ln w="38100" cap="flat" cmpd="sng" algn="ctr">
            <a:solidFill>
              <a:srgbClr val="FFFF00"/>
            </a:solidFill>
            <a:prstDash val="solid"/>
            <a:tailEnd type="arrow"/>
          </a:ln>
          <a:effectLst/>
        </p:spPr>
      </p:cxnSp>
      <p:cxnSp>
        <p:nvCxnSpPr>
          <p:cNvPr id="57" name="Straight Arrow Connector 56"/>
          <p:cNvCxnSpPr/>
          <p:nvPr/>
        </p:nvCxnSpPr>
        <p:spPr>
          <a:xfrm>
            <a:off x="3751742" y="3480869"/>
            <a:ext cx="213551" cy="2310644"/>
          </a:xfrm>
          <a:prstGeom prst="straightConnector1">
            <a:avLst/>
          </a:prstGeom>
          <a:noFill/>
          <a:ln w="38100" cap="flat" cmpd="sng" algn="ctr">
            <a:solidFill>
              <a:srgbClr val="FFFF00"/>
            </a:solidFill>
            <a:prstDash val="solid"/>
            <a:tailEnd type="arrow"/>
          </a:ln>
          <a:effectLst/>
        </p:spPr>
      </p:cxnSp>
      <p:cxnSp>
        <p:nvCxnSpPr>
          <p:cNvPr id="43" name="Straight Connector 42"/>
          <p:cNvCxnSpPr/>
          <p:nvPr/>
        </p:nvCxnSpPr>
        <p:spPr>
          <a:xfrm flipV="1">
            <a:off x="1221376" y="5798087"/>
            <a:ext cx="3751411" cy="18335"/>
          </a:xfrm>
          <a:prstGeom prst="line">
            <a:avLst/>
          </a:prstGeom>
          <a:noFill/>
          <a:ln w="38100" cap="flat" cmpd="sng" algn="ctr">
            <a:solidFill>
              <a:sysClr val="windowText" lastClr="000000"/>
            </a:solidFill>
            <a:prstDash val="solid"/>
          </a:ln>
          <a:effectLst/>
        </p:spPr>
      </p:cxnSp>
      <p:cxnSp>
        <p:nvCxnSpPr>
          <p:cNvPr id="42" name="Straight Arrow Connector 41"/>
          <p:cNvCxnSpPr/>
          <p:nvPr/>
        </p:nvCxnSpPr>
        <p:spPr>
          <a:xfrm flipH="1" flipV="1">
            <a:off x="2175863" y="2507270"/>
            <a:ext cx="153086" cy="765204"/>
          </a:xfrm>
          <a:prstGeom prst="straightConnector1">
            <a:avLst/>
          </a:prstGeom>
          <a:noFill/>
          <a:ln w="38100" cap="flat" cmpd="sng" algn="ctr">
            <a:solidFill>
              <a:sysClr val="windowText" lastClr="000000"/>
            </a:solidFill>
            <a:prstDash val="solid"/>
            <a:tailEnd type="arrow"/>
          </a:ln>
          <a:effectLst/>
        </p:spPr>
      </p:cxnSp>
      <p:cxnSp>
        <p:nvCxnSpPr>
          <p:cNvPr id="45" name="Straight Arrow Connector 44"/>
          <p:cNvCxnSpPr/>
          <p:nvPr/>
        </p:nvCxnSpPr>
        <p:spPr>
          <a:xfrm flipV="1">
            <a:off x="2344197" y="1723201"/>
            <a:ext cx="1722750" cy="1556621"/>
          </a:xfrm>
          <a:prstGeom prst="straightConnector1">
            <a:avLst/>
          </a:prstGeom>
          <a:noFill/>
          <a:ln w="38100" cap="flat" cmpd="sng" algn="ctr">
            <a:solidFill>
              <a:sysClr val="windowText" lastClr="000000"/>
            </a:solidFill>
            <a:prstDash val="solid"/>
            <a:tailEnd type="arrow"/>
          </a:ln>
          <a:effectLst/>
        </p:spPr>
      </p:cxnSp>
      <p:cxnSp>
        <p:nvCxnSpPr>
          <p:cNvPr id="47" name="Straight Connector 46"/>
          <p:cNvCxnSpPr/>
          <p:nvPr/>
        </p:nvCxnSpPr>
        <p:spPr>
          <a:xfrm>
            <a:off x="2338077" y="3279684"/>
            <a:ext cx="65116" cy="2496589"/>
          </a:xfrm>
          <a:prstGeom prst="line">
            <a:avLst/>
          </a:prstGeom>
          <a:noFill/>
          <a:ln w="38100" cap="flat" cmpd="sng" algn="ctr">
            <a:solidFill>
              <a:sysClr val="windowText" lastClr="000000"/>
            </a:solidFill>
            <a:prstDash val="solid"/>
            <a:headEnd type="arrow" w="med" len="med"/>
            <a:tailEnd type="none" w="med" len="med"/>
          </a:ln>
          <a:effectLst/>
        </p:spPr>
      </p:cxnSp>
      <p:graphicFrame>
        <p:nvGraphicFramePr>
          <p:cNvPr id="50" name="Object 6"/>
          <p:cNvGraphicFramePr>
            <a:graphicFrameLocks noChangeAspect="1"/>
          </p:cNvGraphicFramePr>
          <p:nvPr>
            <p:extLst/>
          </p:nvPr>
        </p:nvGraphicFramePr>
        <p:xfrm>
          <a:off x="1731792" y="2017514"/>
          <a:ext cx="473320" cy="489756"/>
        </p:xfrm>
        <a:graphic>
          <a:graphicData uri="http://schemas.openxmlformats.org/presentationml/2006/ole">
            <mc:AlternateContent xmlns:mc="http://schemas.openxmlformats.org/markup-compatibility/2006">
              <mc:Choice xmlns:v="urn:schemas-microsoft-com:vml" Requires="v">
                <p:oleObj spid="_x0000_s112646" name="Equation" r:id="rId6" imgW="190417" imgH="203112" progId="Equation.DSMT4">
                  <p:embed/>
                </p:oleObj>
              </mc:Choice>
              <mc:Fallback>
                <p:oleObj name="Equation" r:id="rId6" imgW="190417" imgH="203112"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1792" y="2017514"/>
                        <a:ext cx="473320" cy="489756"/>
                      </a:xfrm>
                      <a:prstGeom prst="rect">
                        <a:avLst/>
                      </a:prstGeom>
                      <a:noFill/>
                      <a:extLst/>
                    </p:spPr>
                  </p:pic>
                </p:oleObj>
              </mc:Fallback>
            </mc:AlternateContent>
          </a:graphicData>
        </a:graphic>
      </p:graphicFrame>
      <p:grpSp>
        <p:nvGrpSpPr>
          <p:cNvPr id="12" name="Group 11"/>
          <p:cNvGrpSpPr/>
          <p:nvPr/>
        </p:nvGrpSpPr>
        <p:grpSpPr>
          <a:xfrm>
            <a:off x="2346416" y="3924844"/>
            <a:ext cx="1300915" cy="1015663"/>
            <a:chOff x="2793103" y="4198851"/>
            <a:chExt cx="1300915" cy="1015663"/>
          </a:xfrm>
        </p:grpSpPr>
        <p:sp>
          <p:nvSpPr>
            <p:cNvPr id="10" name="Rounded Rectangle 9"/>
            <p:cNvSpPr/>
            <p:nvPr/>
          </p:nvSpPr>
          <p:spPr>
            <a:xfrm>
              <a:off x="2859550" y="4278103"/>
              <a:ext cx="1167052" cy="429487"/>
            </a:xfrm>
            <a:prstGeom prst="roundRect">
              <a:avLst/>
            </a:prstGeom>
            <a:solidFill>
              <a:srgbClr val="66CCFF">
                <a:alpha val="56000"/>
              </a:srgbClr>
            </a:solidFill>
            <a:ln>
              <a:noFill/>
            </a:ln>
          </p:spPr>
          <p:style>
            <a:lnRef idx="2">
              <a:schemeClr val="dk1"/>
            </a:lnRef>
            <a:fillRef idx="1">
              <a:schemeClr val="lt1"/>
            </a:fillRef>
            <a:effectRef idx="0">
              <a:schemeClr val="dk1"/>
            </a:effectRef>
            <a:fontRef idx="minor">
              <a:schemeClr val="dk1"/>
            </a:fontRef>
          </p:style>
          <p:txBody>
            <a:bodyPr rtlCol="1" anchor="ctr"/>
            <a:lstStyle/>
            <a:p>
              <a:pPr algn="ctr"/>
              <a:endParaRPr lang="he-IL">
                <a:solidFill>
                  <a:prstClr val="black"/>
                </a:solidFill>
              </a:endParaRPr>
            </a:p>
          </p:txBody>
        </p:sp>
        <mc:AlternateContent xmlns:mc="http://schemas.openxmlformats.org/markup-compatibility/2006" xmlns:a14="http://schemas.microsoft.com/office/drawing/2010/main">
          <mc:Choice Requires="a14">
            <p:sp>
              <p:nvSpPr>
                <p:cNvPr id="74" name="TextBox 73"/>
                <p:cNvSpPr txBox="1"/>
                <p:nvPr/>
              </p:nvSpPr>
              <p:spPr>
                <a:xfrm>
                  <a:off x="2793103" y="4198851"/>
                  <a:ext cx="1300915" cy="1015663"/>
                </a:xfrm>
                <a:prstGeom prst="rect">
                  <a:avLst/>
                </a:prstGeom>
                <a:noFill/>
              </p:spPr>
              <p:txBody>
                <a:bodyPr wrap="square" rtlCol="1">
                  <a:spAutoFit/>
                </a:bodyPr>
                <a:lstStyle/>
                <a:p>
                  <a14:m>
                    <m:oMathPara xmlns:m="http://schemas.openxmlformats.org/officeDocument/2006/math">
                      <m:oMathParaPr>
                        <m:jc m:val="centerGroup"/>
                      </m:oMathParaPr>
                      <m:oMath xmlns:m="http://schemas.openxmlformats.org/officeDocument/2006/math">
                        <m:sSup>
                          <m:sSupPr>
                            <m:ctrlPr>
                              <a:rPr lang="en-US" sz="2800" i="1" smtClean="0">
                                <a:solidFill>
                                  <a:prstClr val="black"/>
                                </a:solidFill>
                                <a:latin typeface="Cambria Math" panose="02040503050406030204" pitchFamily="18" charset="0"/>
                              </a:rPr>
                            </m:ctrlPr>
                          </m:sSupPr>
                          <m:e>
                            <m:r>
                              <a:rPr lang="en-US" sz="2800" b="1" i="1" smtClean="0">
                                <a:solidFill>
                                  <a:prstClr val="black"/>
                                </a:solidFill>
                                <a:latin typeface="Cambria Math" panose="02040503050406030204" pitchFamily="18" charset="0"/>
                              </a:rPr>
                              <m:t>𝒔</m:t>
                            </m:r>
                          </m:e>
                          <m:sup>
                            <m:r>
                              <m:rPr>
                                <m:sty m:val="p"/>
                              </m:rPr>
                              <a:rPr lang="en-US" sz="2800" smtClean="0">
                                <a:solidFill>
                                  <a:prstClr val="black"/>
                                </a:solidFill>
                                <a:latin typeface="Cambria Math"/>
                              </a:rPr>
                              <m:t>water</m:t>
                            </m:r>
                          </m:sup>
                        </m:sSup>
                      </m:oMath>
                    </m:oMathPara>
                  </a14:m>
                  <a:endParaRPr lang="en-US" sz="3200" dirty="0" smtClean="0">
                    <a:solidFill>
                      <a:prstClr val="black"/>
                    </a:solidFill>
                  </a:endParaRPr>
                </a:p>
                <a:p>
                  <a:endParaRPr lang="he-IL" sz="3200" dirty="0">
                    <a:solidFill>
                      <a:prstClr val="black"/>
                    </a:solidFill>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2793103" y="4198851"/>
                  <a:ext cx="1300915" cy="1015663"/>
                </a:xfrm>
                <a:prstGeom prst="rect">
                  <a:avLst/>
                </a:prstGeom>
                <a:blipFill rotWithShape="0">
                  <a:blip r:embed="rId8"/>
                  <a:stretch>
                    <a:fillRect/>
                  </a:stretch>
                </a:blipFill>
              </p:spPr>
              <p:txBody>
                <a:bodyPr/>
                <a:lstStyle/>
                <a:p>
                  <a:r>
                    <a:rPr lang="en-US">
                      <a:noFill/>
                    </a:rPr>
                    <a:t> </a:t>
                  </a:r>
                </a:p>
              </p:txBody>
            </p:sp>
          </mc:Fallback>
        </mc:AlternateContent>
      </p:grpSp>
      <p:sp>
        <p:nvSpPr>
          <p:cNvPr id="75" name="Rectangle 5"/>
          <p:cNvSpPr>
            <a:spLocks noChangeArrowheads="1"/>
          </p:cNvSpPr>
          <p:nvPr/>
        </p:nvSpPr>
        <p:spPr bwMode="auto">
          <a:xfrm>
            <a:off x="4659244" y="6412468"/>
            <a:ext cx="4406900"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dirty="0" err="1">
                <a:solidFill>
                  <a:prstClr val="black"/>
                </a:solidFill>
                <a:latin typeface="Tahoma" pitchFamily="34" charset="0"/>
              </a:rPr>
              <a:t>Alterman</a:t>
            </a:r>
            <a:r>
              <a:rPr lang="en-US" dirty="0" smtClean="0">
                <a:solidFill>
                  <a:prstClr val="black"/>
                </a:solidFill>
                <a:latin typeface="Tahoma" pitchFamily="34" charset="0"/>
              </a:rPr>
              <a:t>, </a:t>
            </a:r>
            <a:r>
              <a:rPr lang="en-US" dirty="0" err="1" smtClean="0">
                <a:solidFill>
                  <a:prstClr val="black"/>
                </a:solidFill>
                <a:latin typeface="Tahoma" pitchFamily="34" charset="0"/>
              </a:rPr>
              <a:t>Swirski</a:t>
            </a:r>
            <a:r>
              <a:rPr lang="en-US" dirty="0">
                <a:solidFill>
                  <a:prstClr val="black"/>
                </a:solidFill>
                <a:latin typeface="Tahoma" pitchFamily="34" charset="0"/>
              </a:rPr>
              <a:t>, </a:t>
            </a:r>
            <a:r>
              <a:rPr lang="en-US" dirty="0" err="1" smtClean="0">
                <a:solidFill>
                  <a:prstClr val="black"/>
                </a:solidFill>
                <a:latin typeface="Tahoma" pitchFamily="34" charset="0"/>
              </a:rPr>
              <a:t>Schechner</a:t>
            </a:r>
            <a:r>
              <a:rPr lang="en-US" dirty="0" smtClean="0">
                <a:solidFill>
                  <a:prstClr val="black"/>
                </a:solidFill>
                <a:latin typeface="Tahoma" pitchFamily="34" charset="0"/>
              </a:rPr>
              <a:t>, </a:t>
            </a:r>
            <a:r>
              <a:rPr lang="en-US" dirty="0">
                <a:solidFill>
                  <a:prstClr val="black"/>
                </a:solidFill>
                <a:latin typeface="Tahoma" pitchFamily="34" charset="0"/>
              </a:rPr>
              <a:t>ICCP </a:t>
            </a:r>
            <a:r>
              <a:rPr lang="en-US" dirty="0" smtClean="0">
                <a:solidFill>
                  <a:prstClr val="black"/>
                </a:solidFill>
                <a:latin typeface="Tahoma" pitchFamily="34" charset="0"/>
              </a:rPr>
              <a:t>2014</a:t>
            </a:r>
            <a:endParaRPr lang="en-US" i="1" dirty="0">
              <a:solidFill>
                <a:prstClr val="black"/>
              </a:solidFill>
              <a:latin typeface="Tahoma"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055014" y="4303444"/>
                <a:ext cx="769763" cy="78771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acc>
                        <m:accPr>
                          <m:chr m:val="̂"/>
                          <m:ctrlPr>
                            <a:rPr lang="en-US" sz="4400" i="1">
                              <a:solidFill>
                                <a:prstClr val="black"/>
                              </a:solidFill>
                              <a:latin typeface="Cambria Math" panose="02040503050406030204" pitchFamily="18" charset="0"/>
                              <a:ea typeface="Cambria Math"/>
                            </a:rPr>
                          </m:ctrlPr>
                        </m:accPr>
                        <m:e>
                          <m:r>
                            <a:rPr lang="en-US" sz="4400" b="1" i="1">
                              <a:solidFill>
                                <a:prstClr val="black"/>
                              </a:solidFill>
                              <a:latin typeface="Cambria Math"/>
                              <a:ea typeface="Cambria Math"/>
                            </a:rPr>
                            <m:t>𝑵</m:t>
                          </m:r>
                        </m:e>
                      </m:acc>
                    </m:oMath>
                  </m:oMathPara>
                </a14:m>
                <a:endParaRPr lang="en-US" sz="4400" dirty="0">
                  <a:solidFill>
                    <a:prstClr val="black"/>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6055014" y="4303444"/>
                <a:ext cx="769763" cy="787716"/>
              </a:xfrm>
              <a:prstGeom prst="rect">
                <a:avLst/>
              </a:prstGeom>
              <a:blipFill rotWithShape="0">
                <a:blip r:embed="rId9"/>
                <a:stretch>
                  <a:fillRect/>
                </a:stretch>
              </a:blipFill>
            </p:spPr>
            <p:txBody>
              <a:bodyPr/>
              <a:lstStyle/>
              <a:p>
                <a:r>
                  <a:rPr lang="en-US">
                    <a:noFill/>
                  </a:rPr>
                  <a:t> </a:t>
                </a:r>
              </a:p>
            </p:txBody>
          </p:sp>
        </mc:Fallback>
      </mc:AlternateContent>
      <p:sp>
        <p:nvSpPr>
          <p:cNvPr id="65" name="Down Arrow 64"/>
          <p:cNvSpPr/>
          <p:nvPr/>
        </p:nvSpPr>
        <p:spPr>
          <a:xfrm>
            <a:off x="6325862" y="3725660"/>
            <a:ext cx="268874" cy="565043"/>
          </a:xfrm>
          <a:prstGeom prst="down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263906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rot="1576840">
            <a:off x="1426001" y="422165"/>
            <a:ext cx="4830112" cy="3675289"/>
            <a:chOff x="1139530" y="3705715"/>
            <a:chExt cx="4830112" cy="3607290"/>
          </a:xfrm>
          <a:effectLst>
            <a:glow rad="101600">
              <a:schemeClr val="accent1">
                <a:satMod val="175000"/>
                <a:alpha val="40000"/>
              </a:schemeClr>
            </a:glow>
          </a:effectLst>
        </p:grpSpPr>
        <p:grpSp>
          <p:nvGrpSpPr>
            <p:cNvPr id="76" name="Group 75"/>
            <p:cNvGrpSpPr/>
            <p:nvPr/>
          </p:nvGrpSpPr>
          <p:grpSpPr>
            <a:xfrm>
              <a:off x="1139530" y="3705715"/>
              <a:ext cx="4641548" cy="3607290"/>
              <a:chOff x="1945237" y="3487184"/>
              <a:chExt cx="3568489" cy="2601840"/>
            </a:xfrm>
          </p:grpSpPr>
          <p:cxnSp>
            <p:nvCxnSpPr>
              <p:cNvPr id="79" name="Straight Arrow Connector 78"/>
              <p:cNvCxnSpPr/>
              <p:nvPr/>
            </p:nvCxnSpPr>
            <p:spPr>
              <a:xfrm rot="20023160" flipH="1">
                <a:off x="3939206" y="3895532"/>
                <a:ext cx="1571090" cy="1347024"/>
              </a:xfrm>
              <a:prstGeom prst="straightConnector1">
                <a:avLst/>
              </a:prstGeom>
              <a:noFill/>
              <a:ln w="38100" cap="flat" cmpd="sng" algn="ctr">
                <a:solidFill>
                  <a:srgbClr val="FFFF00"/>
                </a:solidFill>
                <a:prstDash val="solid"/>
                <a:tailEnd type="arrow"/>
              </a:ln>
              <a:effectLst/>
            </p:spPr>
          </p:cxnSp>
          <p:cxnSp>
            <p:nvCxnSpPr>
              <p:cNvPr id="81" name="Straight Arrow Connector 80"/>
              <p:cNvCxnSpPr/>
              <p:nvPr/>
            </p:nvCxnSpPr>
            <p:spPr>
              <a:xfrm flipH="1">
                <a:off x="4846884" y="3487184"/>
                <a:ext cx="666842" cy="1687751"/>
              </a:xfrm>
              <a:prstGeom prst="straightConnector1">
                <a:avLst/>
              </a:prstGeom>
              <a:noFill/>
              <a:ln w="38100" cap="flat" cmpd="sng" algn="ctr">
                <a:solidFill>
                  <a:srgbClr val="FFFF00"/>
                </a:solidFill>
                <a:prstDash val="solid"/>
                <a:tailEnd type="arrow"/>
              </a:ln>
              <a:effectLst/>
            </p:spPr>
          </p:cxnSp>
          <p:cxnSp>
            <p:nvCxnSpPr>
              <p:cNvPr id="82" name="Straight Arrow Connector 81"/>
              <p:cNvCxnSpPr/>
              <p:nvPr/>
            </p:nvCxnSpPr>
            <p:spPr>
              <a:xfrm rot="20023160" flipH="1">
                <a:off x="3718938" y="3969515"/>
                <a:ext cx="1614349" cy="1376696"/>
              </a:xfrm>
              <a:prstGeom prst="straightConnector1">
                <a:avLst/>
              </a:prstGeom>
              <a:noFill/>
              <a:ln w="38100" cap="flat" cmpd="sng" algn="ctr">
                <a:solidFill>
                  <a:srgbClr val="FFFF00"/>
                </a:solidFill>
                <a:prstDash val="solid"/>
                <a:tailEnd type="arrow"/>
              </a:ln>
              <a:effectLst/>
            </p:spPr>
          </p:cxnSp>
          <p:cxnSp>
            <p:nvCxnSpPr>
              <p:cNvPr id="83" name="Straight Arrow Connector 82"/>
              <p:cNvCxnSpPr/>
              <p:nvPr/>
            </p:nvCxnSpPr>
            <p:spPr>
              <a:xfrm rot="20023160" flipH="1">
                <a:off x="3588253" y="4031609"/>
                <a:ext cx="1599182" cy="1363210"/>
              </a:xfrm>
              <a:prstGeom prst="straightConnector1">
                <a:avLst/>
              </a:prstGeom>
              <a:noFill/>
              <a:ln w="38100" cap="flat" cmpd="sng" algn="ctr">
                <a:solidFill>
                  <a:srgbClr val="FFFF00"/>
                </a:solidFill>
                <a:prstDash val="solid"/>
                <a:tailEnd type="arrow"/>
              </a:ln>
              <a:effectLst/>
            </p:spPr>
          </p:cxnSp>
          <p:cxnSp>
            <p:nvCxnSpPr>
              <p:cNvPr id="85" name="Straight Arrow Connector 84"/>
              <p:cNvCxnSpPr/>
              <p:nvPr/>
            </p:nvCxnSpPr>
            <p:spPr>
              <a:xfrm rot="20023160" flipH="1">
                <a:off x="3471584" y="4076123"/>
                <a:ext cx="1581976" cy="1356011"/>
              </a:xfrm>
              <a:prstGeom prst="straightConnector1">
                <a:avLst/>
              </a:prstGeom>
              <a:noFill/>
              <a:ln w="38100" cap="flat" cmpd="sng" algn="ctr">
                <a:solidFill>
                  <a:srgbClr val="FFFF00"/>
                </a:solidFill>
                <a:prstDash val="solid"/>
                <a:tailEnd type="arrow"/>
              </a:ln>
              <a:effectLst/>
            </p:spPr>
          </p:cxnSp>
          <p:cxnSp>
            <p:nvCxnSpPr>
              <p:cNvPr id="86" name="Straight Arrow Connector 85"/>
              <p:cNvCxnSpPr/>
              <p:nvPr/>
            </p:nvCxnSpPr>
            <p:spPr>
              <a:xfrm rot="20023160" flipH="1">
                <a:off x="3017491" y="4207230"/>
                <a:ext cx="1581757" cy="1300055"/>
              </a:xfrm>
              <a:prstGeom prst="straightConnector1">
                <a:avLst/>
              </a:prstGeom>
              <a:noFill/>
              <a:ln w="38100" cap="flat" cmpd="sng" algn="ctr">
                <a:solidFill>
                  <a:srgbClr val="FFFF00"/>
                </a:solidFill>
                <a:prstDash val="solid"/>
                <a:tailEnd type="arrow"/>
              </a:ln>
              <a:effectLst/>
            </p:spPr>
          </p:cxnSp>
          <p:cxnSp>
            <p:nvCxnSpPr>
              <p:cNvPr id="87" name="Straight Arrow Connector 86"/>
              <p:cNvCxnSpPr/>
              <p:nvPr/>
            </p:nvCxnSpPr>
            <p:spPr>
              <a:xfrm rot="20023160" flipH="1">
                <a:off x="2724747" y="4316942"/>
                <a:ext cx="1611505" cy="1324547"/>
              </a:xfrm>
              <a:prstGeom prst="straightConnector1">
                <a:avLst/>
              </a:prstGeom>
              <a:noFill/>
              <a:ln w="38100" cap="flat" cmpd="sng" algn="ctr">
                <a:solidFill>
                  <a:srgbClr val="FFFF00"/>
                </a:solidFill>
                <a:prstDash val="solid"/>
                <a:tailEnd type="arrow"/>
              </a:ln>
              <a:effectLst/>
            </p:spPr>
          </p:cxnSp>
          <p:cxnSp>
            <p:nvCxnSpPr>
              <p:cNvPr id="88" name="Straight Arrow Connector 87"/>
              <p:cNvCxnSpPr/>
              <p:nvPr/>
            </p:nvCxnSpPr>
            <p:spPr>
              <a:xfrm rot="20023160" flipH="1">
                <a:off x="2455002" y="4386636"/>
                <a:ext cx="1705390" cy="1402327"/>
              </a:xfrm>
              <a:prstGeom prst="straightConnector1">
                <a:avLst/>
              </a:prstGeom>
              <a:noFill/>
              <a:ln w="38100" cap="flat" cmpd="sng" algn="ctr">
                <a:solidFill>
                  <a:srgbClr val="FFFF00"/>
                </a:solidFill>
                <a:prstDash val="solid"/>
                <a:tailEnd type="arrow"/>
              </a:ln>
              <a:effectLst/>
            </p:spPr>
          </p:cxnSp>
          <p:cxnSp>
            <p:nvCxnSpPr>
              <p:cNvPr id="89" name="Straight Arrow Connector 88"/>
              <p:cNvCxnSpPr/>
              <p:nvPr/>
            </p:nvCxnSpPr>
            <p:spPr>
              <a:xfrm rot="20023160" flipH="1">
                <a:off x="2258194" y="4473018"/>
                <a:ext cx="1724932" cy="1425506"/>
              </a:xfrm>
              <a:prstGeom prst="straightConnector1">
                <a:avLst/>
              </a:prstGeom>
              <a:noFill/>
              <a:ln w="38100" cap="flat" cmpd="sng" algn="ctr">
                <a:solidFill>
                  <a:srgbClr val="FFFF00"/>
                </a:solidFill>
                <a:prstDash val="solid"/>
                <a:tailEnd type="arrow"/>
              </a:ln>
              <a:effectLst/>
            </p:spPr>
          </p:cxnSp>
          <p:cxnSp>
            <p:nvCxnSpPr>
              <p:cNvPr id="90" name="Straight Arrow Connector 89"/>
              <p:cNvCxnSpPr/>
              <p:nvPr/>
            </p:nvCxnSpPr>
            <p:spPr>
              <a:xfrm rot="20023160" flipH="1">
                <a:off x="1945237" y="4600383"/>
                <a:ext cx="1780183" cy="1488641"/>
              </a:xfrm>
              <a:prstGeom prst="straightConnector1">
                <a:avLst/>
              </a:prstGeom>
              <a:noFill/>
              <a:ln w="38100" cap="flat" cmpd="sng" algn="ctr">
                <a:solidFill>
                  <a:srgbClr val="FFFF00"/>
                </a:solidFill>
                <a:prstDash val="solid"/>
                <a:tailEnd type="arrow"/>
              </a:ln>
              <a:effectLst/>
            </p:spPr>
          </p:cxnSp>
        </p:grpSp>
        <p:cxnSp>
          <p:nvCxnSpPr>
            <p:cNvPr id="77" name="Straight Arrow Connector 76"/>
            <p:cNvCxnSpPr/>
            <p:nvPr/>
          </p:nvCxnSpPr>
          <p:spPr>
            <a:xfrm rot="20023160" flipH="1">
              <a:off x="2879455" y="4584231"/>
              <a:ext cx="2080696" cy="1856992"/>
            </a:xfrm>
            <a:prstGeom prst="straightConnector1">
              <a:avLst/>
            </a:prstGeom>
            <a:noFill/>
            <a:ln w="38100" cap="flat" cmpd="sng" algn="ctr">
              <a:solidFill>
                <a:srgbClr val="FFFF00"/>
              </a:solidFill>
              <a:prstDash val="solid"/>
              <a:tailEnd type="arrow"/>
            </a:ln>
            <a:effectLst/>
          </p:spPr>
        </p:cxnSp>
        <p:cxnSp>
          <p:nvCxnSpPr>
            <p:cNvPr id="78" name="Straight Arrow Connector 77"/>
            <p:cNvCxnSpPr/>
            <p:nvPr/>
          </p:nvCxnSpPr>
          <p:spPr>
            <a:xfrm rot="20023160" flipH="1">
              <a:off x="3999528" y="4165916"/>
              <a:ext cx="1970114" cy="1816463"/>
            </a:xfrm>
            <a:prstGeom prst="straightConnector1">
              <a:avLst/>
            </a:prstGeom>
            <a:noFill/>
            <a:ln w="38100" cap="flat" cmpd="sng" algn="ctr">
              <a:solidFill>
                <a:srgbClr val="FFFF00"/>
              </a:solidFill>
              <a:prstDash val="solid"/>
              <a:tailEnd type="arrow"/>
            </a:ln>
            <a:effectLst/>
          </p:spPr>
        </p:cxnSp>
      </p:grpSp>
      <p:sp>
        <p:nvSpPr>
          <p:cNvPr id="27" name="Freeform 26"/>
          <p:cNvSpPr/>
          <p:nvPr/>
        </p:nvSpPr>
        <p:spPr>
          <a:xfrm>
            <a:off x="217527" y="3231193"/>
            <a:ext cx="7870186" cy="3124201"/>
          </a:xfrm>
          <a:custGeom>
            <a:avLst/>
            <a:gdLst>
              <a:gd name="connsiteX0" fmla="*/ 4804064 w 4850749"/>
              <a:gd name="connsiteY0" fmla="*/ 121291 h 2644270"/>
              <a:gd name="connsiteX1" fmla="*/ 4264237 w 4850749"/>
              <a:gd name="connsiteY1" fmla="*/ 242477 h 2644270"/>
              <a:gd name="connsiteX2" fmla="*/ 3460006 w 4850749"/>
              <a:gd name="connsiteY2" fmla="*/ 106 h 2644270"/>
              <a:gd name="connsiteX3" fmla="*/ 2171033 w 4850749"/>
              <a:gd name="connsiteY3" fmla="*/ 209426 h 2644270"/>
              <a:gd name="connsiteX4" fmla="*/ 1454936 w 4850749"/>
              <a:gd name="connsiteY4" fmla="*/ 33156 h 2644270"/>
              <a:gd name="connsiteX5" fmla="*/ 540536 w 4850749"/>
              <a:gd name="connsiteY5" fmla="*/ 209426 h 2644270"/>
              <a:gd name="connsiteX6" fmla="*/ 199013 w 4850749"/>
              <a:gd name="connsiteY6" fmla="*/ 165359 h 2644270"/>
              <a:gd name="connsiteX7" fmla="*/ 55794 w 4850749"/>
              <a:gd name="connsiteY7" fmla="*/ 176376 h 2644270"/>
              <a:gd name="connsiteX8" fmla="*/ 33760 w 4850749"/>
              <a:gd name="connsiteY8" fmla="*/ 495865 h 2644270"/>
              <a:gd name="connsiteX9" fmla="*/ 710 w 4850749"/>
              <a:gd name="connsiteY9" fmla="*/ 2049243 h 2644270"/>
              <a:gd name="connsiteX10" fmla="*/ 22743 w 4850749"/>
              <a:gd name="connsiteY10" fmla="*/ 2489918 h 2644270"/>
              <a:gd name="connsiteX11" fmla="*/ 143929 w 4850749"/>
              <a:gd name="connsiteY11" fmla="*/ 2589069 h 2644270"/>
              <a:gd name="connsiteX12" fmla="*/ 727823 w 4850749"/>
              <a:gd name="connsiteY12" fmla="*/ 2600086 h 2644270"/>
              <a:gd name="connsiteX13" fmla="*/ 2666792 w 4850749"/>
              <a:gd name="connsiteY13" fmla="*/ 2644154 h 2644270"/>
              <a:gd name="connsiteX14" fmla="*/ 4374406 w 4850749"/>
              <a:gd name="connsiteY14" fmla="*/ 2611103 h 2644270"/>
              <a:gd name="connsiteX15" fmla="*/ 4748980 w 4850749"/>
              <a:gd name="connsiteY15" fmla="*/ 2556019 h 2644270"/>
              <a:gd name="connsiteX16" fmla="*/ 4837115 w 4850749"/>
              <a:gd name="connsiteY16" fmla="*/ 2445850 h 2644270"/>
              <a:gd name="connsiteX17" fmla="*/ 4848131 w 4850749"/>
              <a:gd name="connsiteY17" fmla="*/ 2104327 h 2644270"/>
              <a:gd name="connsiteX18" fmla="*/ 4826098 w 4850749"/>
              <a:gd name="connsiteY18" fmla="*/ 1123826 h 2644270"/>
              <a:gd name="connsiteX19" fmla="*/ 4804064 w 4850749"/>
              <a:gd name="connsiteY19" fmla="*/ 121291 h 264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50749" h="2644270">
                <a:moveTo>
                  <a:pt x="4804064" y="121291"/>
                </a:moveTo>
                <a:cubicBezTo>
                  <a:pt x="4710421" y="-25600"/>
                  <a:pt x="4488247" y="262674"/>
                  <a:pt x="4264237" y="242477"/>
                </a:cubicBezTo>
                <a:cubicBezTo>
                  <a:pt x="4040227" y="222280"/>
                  <a:pt x="3808873" y="5614"/>
                  <a:pt x="3460006" y="106"/>
                </a:cubicBezTo>
                <a:cubicBezTo>
                  <a:pt x="3111139" y="-5402"/>
                  <a:pt x="2505211" y="203918"/>
                  <a:pt x="2171033" y="209426"/>
                </a:cubicBezTo>
                <a:cubicBezTo>
                  <a:pt x="1836855" y="214934"/>
                  <a:pt x="1726685" y="33156"/>
                  <a:pt x="1454936" y="33156"/>
                </a:cubicBezTo>
                <a:cubicBezTo>
                  <a:pt x="1183187" y="33156"/>
                  <a:pt x="749857" y="187392"/>
                  <a:pt x="540536" y="209426"/>
                </a:cubicBezTo>
                <a:cubicBezTo>
                  <a:pt x="331215" y="231460"/>
                  <a:pt x="279803" y="170867"/>
                  <a:pt x="199013" y="165359"/>
                </a:cubicBezTo>
                <a:cubicBezTo>
                  <a:pt x="118223" y="159851"/>
                  <a:pt x="83336" y="121292"/>
                  <a:pt x="55794" y="176376"/>
                </a:cubicBezTo>
                <a:cubicBezTo>
                  <a:pt x="28252" y="231460"/>
                  <a:pt x="42941" y="183721"/>
                  <a:pt x="33760" y="495865"/>
                </a:cubicBezTo>
                <a:cubicBezTo>
                  <a:pt x="24579" y="808009"/>
                  <a:pt x="2546" y="1716901"/>
                  <a:pt x="710" y="2049243"/>
                </a:cubicBezTo>
                <a:cubicBezTo>
                  <a:pt x="-1126" y="2381585"/>
                  <a:pt x="-1127" y="2399947"/>
                  <a:pt x="22743" y="2489918"/>
                </a:cubicBezTo>
                <a:cubicBezTo>
                  <a:pt x="46613" y="2579889"/>
                  <a:pt x="26416" y="2570708"/>
                  <a:pt x="143929" y="2589069"/>
                </a:cubicBezTo>
                <a:cubicBezTo>
                  <a:pt x="261442" y="2607430"/>
                  <a:pt x="727823" y="2600086"/>
                  <a:pt x="727823" y="2600086"/>
                </a:cubicBezTo>
                <a:lnTo>
                  <a:pt x="2666792" y="2644154"/>
                </a:lnTo>
                <a:cubicBezTo>
                  <a:pt x="3274556" y="2645990"/>
                  <a:pt x="4027375" y="2625792"/>
                  <a:pt x="4374406" y="2611103"/>
                </a:cubicBezTo>
                <a:cubicBezTo>
                  <a:pt x="4721437" y="2596414"/>
                  <a:pt x="4671862" y="2583561"/>
                  <a:pt x="4748980" y="2556019"/>
                </a:cubicBezTo>
                <a:cubicBezTo>
                  <a:pt x="4826098" y="2528477"/>
                  <a:pt x="4820590" y="2521132"/>
                  <a:pt x="4837115" y="2445850"/>
                </a:cubicBezTo>
                <a:cubicBezTo>
                  <a:pt x="4853640" y="2370568"/>
                  <a:pt x="4849967" y="2324664"/>
                  <a:pt x="4848131" y="2104327"/>
                </a:cubicBezTo>
                <a:cubicBezTo>
                  <a:pt x="4846295" y="1883990"/>
                  <a:pt x="4831606" y="1452496"/>
                  <a:pt x="4826098" y="1123826"/>
                </a:cubicBezTo>
                <a:cubicBezTo>
                  <a:pt x="4820590" y="795156"/>
                  <a:pt x="4897707" y="268182"/>
                  <a:pt x="4804064" y="121291"/>
                </a:cubicBezTo>
                <a:close/>
              </a:path>
            </a:pathLst>
          </a:custGeom>
          <a:solidFill>
            <a:srgbClr val="66CCFF"/>
          </a:solidFill>
          <a:ln w="25400" cap="flat" cmpd="sng" algn="ctr">
            <a:noFill/>
            <a:prstDash val="solid"/>
          </a:ln>
          <a:effectLst/>
        </p:spPr>
        <p:txBody>
          <a:bodyPr rtlCol="0" anchor="ctr"/>
          <a:lstStyle/>
          <a:p>
            <a:pPr algn="ctr" fontAlgn="auto">
              <a:spcBef>
                <a:spcPts val="0"/>
              </a:spcBef>
              <a:spcAft>
                <a:spcPts val="0"/>
              </a:spcAft>
              <a:defRPr/>
            </a:pPr>
            <a:endParaRPr lang="en-US" kern="0" dirty="0" smtClean="0">
              <a:solidFill>
                <a:prstClr val="white"/>
              </a:solidFill>
              <a:latin typeface="Calibri"/>
            </a:endParaRPr>
          </a:p>
        </p:txBody>
      </p:sp>
      <p:sp>
        <p:nvSpPr>
          <p:cNvPr id="95" name="TextBox 94"/>
          <p:cNvSpPr txBox="1"/>
          <p:nvPr/>
        </p:nvSpPr>
        <p:spPr>
          <a:xfrm>
            <a:off x="1136919" y="5800666"/>
            <a:ext cx="4109927" cy="554728"/>
          </a:xfrm>
          <a:prstGeom prst="rect">
            <a:avLst/>
          </a:prstGeom>
          <a:noFill/>
        </p:spPr>
        <p:txBody>
          <a:bodyPr wrap="square" rtlCol="0">
            <a:spAutoFit/>
          </a:bodyPr>
          <a:lstStyle/>
          <a:p>
            <a:pPr fontAlgn="auto">
              <a:spcBef>
                <a:spcPts val="0"/>
              </a:spcBef>
              <a:spcAft>
                <a:spcPts val="0"/>
              </a:spcAft>
            </a:pPr>
            <a:r>
              <a:rPr lang="en-US" sz="2000" dirty="0" smtClean="0">
                <a:solidFill>
                  <a:prstClr val="black"/>
                </a:solidFill>
                <a:latin typeface="Calibri"/>
              </a:rPr>
              <a:t>Solar image</a:t>
            </a:r>
            <a:r>
              <a:rPr lang="en-US" sz="2000" dirty="0">
                <a:solidFill>
                  <a:prstClr val="black"/>
                </a:solidFill>
                <a:latin typeface="Calibri"/>
              </a:rPr>
              <a:t> </a:t>
            </a:r>
            <a:r>
              <a:rPr lang="en-US" sz="2000" dirty="0" smtClean="0">
                <a:solidFill>
                  <a:prstClr val="black"/>
                </a:solidFill>
                <a:latin typeface="Calibri"/>
              </a:rPr>
              <a:t>plane</a:t>
            </a:r>
            <a:endParaRPr lang="en-US" sz="2000" dirty="0">
              <a:solidFill>
                <a:prstClr val="black"/>
              </a:solidFill>
              <a:latin typeface="Calibri"/>
            </a:endParaRPr>
          </a:p>
        </p:txBody>
      </p:sp>
      <p:sp>
        <p:nvSpPr>
          <p:cNvPr id="96" name="TextBox 95"/>
          <p:cNvSpPr txBox="1"/>
          <p:nvPr/>
        </p:nvSpPr>
        <p:spPr>
          <a:xfrm>
            <a:off x="-152400" y="4545476"/>
            <a:ext cx="1311256" cy="981440"/>
          </a:xfrm>
          <a:prstGeom prst="rect">
            <a:avLst/>
          </a:prstGeom>
          <a:noFill/>
        </p:spPr>
        <p:txBody>
          <a:bodyPr wrap="square" rtlCol="0">
            <a:spAutoFit/>
          </a:bodyPr>
          <a:lstStyle/>
          <a:p>
            <a:pPr algn="r" fontAlgn="auto">
              <a:spcBef>
                <a:spcPts val="0"/>
              </a:spcBef>
              <a:spcAft>
                <a:spcPts val="0"/>
              </a:spcAft>
            </a:pPr>
            <a:r>
              <a:rPr lang="en-US" sz="2000" dirty="0" smtClean="0">
                <a:solidFill>
                  <a:prstClr val="black"/>
                </a:solidFill>
                <a:latin typeface="Calibri"/>
              </a:rPr>
              <a:t>pinhole array</a:t>
            </a:r>
            <a:endParaRPr lang="en-US" sz="2000" dirty="0">
              <a:solidFill>
                <a:prstClr val="black"/>
              </a:solidFill>
              <a:latin typeface="Calibri"/>
            </a:endParaRPr>
          </a:p>
        </p:txBody>
      </p:sp>
      <p:sp>
        <p:nvSpPr>
          <p:cNvPr id="2" name="Title 1"/>
          <p:cNvSpPr>
            <a:spLocks noGrp="1"/>
          </p:cNvSpPr>
          <p:nvPr>
            <p:ph type="title"/>
          </p:nvPr>
        </p:nvSpPr>
        <p:spPr>
          <a:xfrm>
            <a:off x="457200" y="631"/>
            <a:ext cx="8229600" cy="1143000"/>
          </a:xfrm>
        </p:spPr>
        <p:txBody>
          <a:bodyPr/>
          <a:lstStyle/>
          <a:p>
            <a:r>
              <a:rPr lang="en-US" dirty="0" smtClean="0"/>
              <a:t>Wave Sensor</a:t>
            </a:r>
            <a:endParaRPr lang="en-US" dirty="0"/>
          </a:p>
        </p:txBody>
      </p:sp>
      <p:sp>
        <p:nvSpPr>
          <p:cNvPr id="4" name="Slide Number Placeholder 3"/>
          <p:cNvSpPr>
            <a:spLocks noGrp="1"/>
          </p:cNvSpPr>
          <p:nvPr>
            <p:ph type="sldNum" sz="quarter" idx="12"/>
          </p:nvPr>
        </p:nvSpPr>
        <p:spPr>
          <a:xfrm>
            <a:off x="8472535" y="64271"/>
            <a:ext cx="609600" cy="476250"/>
          </a:xfrm>
        </p:spPr>
        <p:txBody>
          <a:bodyPr/>
          <a:lstStyle/>
          <a:p>
            <a:pPr>
              <a:defRPr/>
            </a:pPr>
            <a:fld id="{ECFE4A96-5DC0-4D67-9B24-F7B285D4C199}" type="slidenum">
              <a:rPr lang="he-IL" smtClean="0">
                <a:solidFill>
                  <a:prstClr val="black"/>
                </a:solidFill>
              </a:rPr>
              <a:pPr>
                <a:defRPr/>
              </a:pPr>
              <a:t>52</a:t>
            </a:fld>
            <a:endParaRPr lang="he-IL" smtClean="0">
              <a:solidFill>
                <a:prstClr val="black"/>
              </a:solidFill>
            </a:endParaRPr>
          </a:p>
          <a:p>
            <a:pPr>
              <a:defRPr/>
            </a:pPr>
            <a:endParaRPr lang="en-US">
              <a:solidFill>
                <a:prstClr val="black"/>
              </a:solidFill>
            </a:endParaRPr>
          </a:p>
        </p:txBody>
      </p:sp>
      <p:sp>
        <p:nvSpPr>
          <p:cNvPr id="84" name="Sun 83"/>
          <p:cNvSpPr/>
          <p:nvPr/>
        </p:nvSpPr>
        <p:spPr>
          <a:xfrm>
            <a:off x="7526126" y="26582"/>
            <a:ext cx="1160674" cy="1152128"/>
          </a:xfrm>
          <a:prstGeom prst="sun">
            <a:avLst/>
          </a:prstGeom>
          <a:solidFill>
            <a:srgbClr val="FFFF00"/>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30" name="Straight Arrow Connector 29"/>
          <p:cNvCxnSpPr/>
          <p:nvPr/>
        </p:nvCxnSpPr>
        <p:spPr>
          <a:xfrm>
            <a:off x="1703126" y="3393321"/>
            <a:ext cx="183812" cy="2404766"/>
          </a:xfrm>
          <a:prstGeom prst="straightConnector1">
            <a:avLst/>
          </a:prstGeom>
          <a:noFill/>
          <a:ln w="38100" cap="flat" cmpd="sng" algn="ctr">
            <a:solidFill>
              <a:srgbClr val="FFFF00"/>
            </a:solidFill>
            <a:prstDash val="solid"/>
            <a:tailEnd type="arrow"/>
          </a:ln>
          <a:effectLst/>
        </p:spPr>
      </p:cxnSp>
      <p:cxnSp>
        <p:nvCxnSpPr>
          <p:cNvPr id="33" name="Straight Arrow Connector 32"/>
          <p:cNvCxnSpPr/>
          <p:nvPr/>
        </p:nvCxnSpPr>
        <p:spPr>
          <a:xfrm>
            <a:off x="1221376" y="3454876"/>
            <a:ext cx="443666" cy="2331449"/>
          </a:xfrm>
          <a:prstGeom prst="straightConnector1">
            <a:avLst/>
          </a:prstGeom>
          <a:noFill/>
          <a:ln w="38100" cap="flat" cmpd="sng" algn="ctr">
            <a:solidFill>
              <a:srgbClr val="FFFF00"/>
            </a:solidFill>
            <a:prstDash val="solid"/>
            <a:tailEnd type="arrow"/>
          </a:ln>
          <a:effectLst/>
        </p:spPr>
      </p:cxnSp>
      <p:cxnSp>
        <p:nvCxnSpPr>
          <p:cNvPr id="39" name="Straight Arrow Connector 38"/>
          <p:cNvCxnSpPr/>
          <p:nvPr/>
        </p:nvCxnSpPr>
        <p:spPr>
          <a:xfrm>
            <a:off x="1975776" y="3351169"/>
            <a:ext cx="200087" cy="2444884"/>
          </a:xfrm>
          <a:prstGeom prst="straightConnector1">
            <a:avLst/>
          </a:prstGeom>
          <a:noFill/>
          <a:ln w="38100" cap="flat" cmpd="sng" algn="ctr">
            <a:solidFill>
              <a:srgbClr val="FFFF00"/>
            </a:solidFill>
            <a:prstDash val="solid"/>
            <a:tailEnd type="arrow"/>
          </a:ln>
          <a:effectLst/>
        </p:spPr>
      </p:cxnSp>
      <p:cxnSp>
        <p:nvCxnSpPr>
          <p:cNvPr id="44" name="Straight Arrow Connector 43"/>
          <p:cNvCxnSpPr/>
          <p:nvPr/>
        </p:nvCxnSpPr>
        <p:spPr>
          <a:xfrm>
            <a:off x="2340506" y="3302531"/>
            <a:ext cx="62687" cy="2473742"/>
          </a:xfrm>
          <a:prstGeom prst="straightConnector1">
            <a:avLst/>
          </a:prstGeom>
          <a:noFill/>
          <a:ln w="38100" cap="flat" cmpd="sng" algn="ctr">
            <a:solidFill>
              <a:srgbClr val="FFFF00"/>
            </a:solidFill>
            <a:prstDash val="solid"/>
            <a:tailEnd type="arrow"/>
          </a:ln>
          <a:effectLst/>
        </p:spPr>
      </p:cxnSp>
      <p:cxnSp>
        <p:nvCxnSpPr>
          <p:cNvPr id="46" name="Straight Arrow Connector 45"/>
          <p:cNvCxnSpPr/>
          <p:nvPr/>
        </p:nvCxnSpPr>
        <p:spPr>
          <a:xfrm flipH="1">
            <a:off x="2654653" y="3292509"/>
            <a:ext cx="108281" cy="2491384"/>
          </a:xfrm>
          <a:prstGeom prst="straightConnector1">
            <a:avLst/>
          </a:prstGeom>
          <a:noFill/>
          <a:ln w="38100" cap="flat" cmpd="sng" algn="ctr">
            <a:solidFill>
              <a:srgbClr val="FFFF00"/>
            </a:solidFill>
            <a:prstDash val="solid"/>
            <a:tailEnd type="arrow"/>
          </a:ln>
          <a:effectLst/>
        </p:spPr>
      </p:cxnSp>
      <p:cxnSp>
        <p:nvCxnSpPr>
          <p:cNvPr id="48" name="Straight Arrow Connector 47"/>
          <p:cNvCxnSpPr/>
          <p:nvPr/>
        </p:nvCxnSpPr>
        <p:spPr>
          <a:xfrm flipH="1">
            <a:off x="2906113" y="3361810"/>
            <a:ext cx="185677" cy="2422083"/>
          </a:xfrm>
          <a:prstGeom prst="straightConnector1">
            <a:avLst/>
          </a:prstGeom>
          <a:noFill/>
          <a:ln w="38100" cap="flat" cmpd="sng" algn="ctr">
            <a:solidFill>
              <a:srgbClr val="FFFF00"/>
            </a:solidFill>
            <a:prstDash val="solid"/>
            <a:tailEnd type="arrow"/>
          </a:ln>
          <a:effectLst/>
        </p:spPr>
      </p:cxnSp>
      <p:cxnSp>
        <p:nvCxnSpPr>
          <p:cNvPr id="51" name="Straight Arrow Connector 50"/>
          <p:cNvCxnSpPr/>
          <p:nvPr/>
        </p:nvCxnSpPr>
        <p:spPr>
          <a:xfrm flipH="1">
            <a:off x="3210913" y="3431111"/>
            <a:ext cx="144099" cy="2360402"/>
          </a:xfrm>
          <a:prstGeom prst="straightConnector1">
            <a:avLst/>
          </a:prstGeom>
          <a:noFill/>
          <a:ln w="38100" cap="flat" cmpd="sng" algn="ctr">
            <a:solidFill>
              <a:srgbClr val="FFFF00"/>
            </a:solidFill>
            <a:prstDash val="solid"/>
            <a:tailEnd type="arrow"/>
          </a:ln>
          <a:effectLst/>
        </p:spPr>
      </p:cxnSp>
      <p:cxnSp>
        <p:nvCxnSpPr>
          <p:cNvPr id="53" name="Straight Arrow Connector 52"/>
          <p:cNvCxnSpPr/>
          <p:nvPr/>
        </p:nvCxnSpPr>
        <p:spPr>
          <a:xfrm>
            <a:off x="3522198" y="3461414"/>
            <a:ext cx="115435" cy="2322479"/>
          </a:xfrm>
          <a:prstGeom prst="straightConnector1">
            <a:avLst/>
          </a:prstGeom>
          <a:noFill/>
          <a:ln w="38100" cap="flat" cmpd="sng" algn="ctr">
            <a:solidFill>
              <a:srgbClr val="FFFF00"/>
            </a:solidFill>
            <a:prstDash val="solid"/>
            <a:tailEnd type="arrow"/>
          </a:ln>
          <a:effectLst/>
        </p:spPr>
      </p:cxnSp>
      <p:cxnSp>
        <p:nvCxnSpPr>
          <p:cNvPr id="57" name="Straight Arrow Connector 56"/>
          <p:cNvCxnSpPr/>
          <p:nvPr/>
        </p:nvCxnSpPr>
        <p:spPr>
          <a:xfrm>
            <a:off x="3751742" y="3480869"/>
            <a:ext cx="213551" cy="2310644"/>
          </a:xfrm>
          <a:prstGeom prst="straightConnector1">
            <a:avLst/>
          </a:prstGeom>
          <a:noFill/>
          <a:ln w="38100" cap="flat" cmpd="sng" algn="ctr">
            <a:solidFill>
              <a:srgbClr val="FFFF00"/>
            </a:solidFill>
            <a:prstDash val="solid"/>
            <a:tailEnd type="arrow"/>
          </a:ln>
          <a:effectLst/>
        </p:spPr>
      </p:cxnSp>
      <p:cxnSp>
        <p:nvCxnSpPr>
          <p:cNvPr id="68" name="Straight Arrow Connector 67"/>
          <p:cNvCxnSpPr/>
          <p:nvPr/>
        </p:nvCxnSpPr>
        <p:spPr>
          <a:xfrm flipH="1">
            <a:off x="4767339" y="3367376"/>
            <a:ext cx="65546" cy="2428677"/>
          </a:xfrm>
          <a:prstGeom prst="straightConnector1">
            <a:avLst/>
          </a:prstGeom>
          <a:noFill/>
          <a:ln w="38100" cap="flat" cmpd="sng" algn="ctr">
            <a:solidFill>
              <a:srgbClr val="FFFF00"/>
            </a:solidFill>
            <a:prstDash val="solid"/>
            <a:tailEnd type="arrow"/>
          </a:ln>
          <a:effectLst/>
        </p:spPr>
      </p:cxnSp>
      <p:cxnSp>
        <p:nvCxnSpPr>
          <p:cNvPr id="62" name="Straight Arrow Connector 61"/>
          <p:cNvCxnSpPr/>
          <p:nvPr/>
        </p:nvCxnSpPr>
        <p:spPr>
          <a:xfrm>
            <a:off x="4066947" y="3471142"/>
            <a:ext cx="233464" cy="2315183"/>
          </a:xfrm>
          <a:prstGeom prst="straightConnector1">
            <a:avLst/>
          </a:prstGeom>
          <a:noFill/>
          <a:ln w="38100" cap="flat" cmpd="sng" algn="ctr">
            <a:solidFill>
              <a:srgbClr val="FFFF00"/>
            </a:solidFill>
            <a:prstDash val="solid"/>
            <a:tailEnd type="arrow"/>
          </a:ln>
          <a:effectLst/>
        </p:spPr>
      </p:cxnSp>
      <p:cxnSp>
        <p:nvCxnSpPr>
          <p:cNvPr id="66" name="Straight Arrow Connector 65"/>
          <p:cNvCxnSpPr/>
          <p:nvPr/>
        </p:nvCxnSpPr>
        <p:spPr>
          <a:xfrm>
            <a:off x="4337534" y="3420882"/>
            <a:ext cx="248238" cy="2365443"/>
          </a:xfrm>
          <a:prstGeom prst="straightConnector1">
            <a:avLst/>
          </a:prstGeom>
          <a:noFill/>
          <a:ln w="38100" cap="flat" cmpd="sng" algn="ctr">
            <a:solidFill>
              <a:srgbClr val="FFFF00"/>
            </a:solidFill>
            <a:prstDash val="solid"/>
            <a:tailEnd type="arrow"/>
          </a:ln>
          <a:effectLst/>
        </p:spPr>
      </p:cxnSp>
      <p:grpSp>
        <p:nvGrpSpPr>
          <p:cNvPr id="24" name="Group 23"/>
          <p:cNvGrpSpPr/>
          <p:nvPr/>
        </p:nvGrpSpPr>
        <p:grpSpPr>
          <a:xfrm>
            <a:off x="1276261" y="4966764"/>
            <a:ext cx="3696526" cy="6350"/>
            <a:chOff x="1722948" y="5240771"/>
            <a:chExt cx="3696526" cy="6350"/>
          </a:xfrm>
        </p:grpSpPr>
        <p:cxnSp>
          <p:nvCxnSpPr>
            <p:cNvPr id="25" name="Straight Connector 24"/>
            <p:cNvCxnSpPr/>
            <p:nvPr/>
          </p:nvCxnSpPr>
          <p:spPr>
            <a:xfrm>
              <a:off x="1722948"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035529" y="5243011"/>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333625"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622550"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921000"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13100" y="5240771"/>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11550" y="5240771"/>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813175"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121150"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406900"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998491" y="5247121"/>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699000" y="5243946"/>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267074" y="5247121"/>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p:cNvCxnSpPr/>
          <p:nvPr/>
        </p:nvCxnSpPr>
        <p:spPr>
          <a:xfrm flipV="1">
            <a:off x="1221376" y="5798087"/>
            <a:ext cx="3751411" cy="18335"/>
          </a:xfrm>
          <a:prstGeom prst="line">
            <a:avLst/>
          </a:prstGeom>
          <a:noFill/>
          <a:ln w="38100" cap="flat" cmpd="sng" algn="ctr">
            <a:solidFill>
              <a:sysClr val="windowText" lastClr="000000"/>
            </a:solidFill>
            <a:prstDash val="solid"/>
          </a:ln>
          <a:effectLst/>
        </p:spPr>
      </p:cxnSp>
      <p:cxnSp>
        <p:nvCxnSpPr>
          <p:cNvPr id="45" name="Straight Arrow Connector 44"/>
          <p:cNvCxnSpPr/>
          <p:nvPr/>
        </p:nvCxnSpPr>
        <p:spPr>
          <a:xfrm flipV="1">
            <a:off x="2344197" y="1723201"/>
            <a:ext cx="1722750" cy="1556621"/>
          </a:xfrm>
          <a:prstGeom prst="straightConnector1">
            <a:avLst/>
          </a:prstGeom>
          <a:noFill/>
          <a:ln w="38100" cap="flat" cmpd="sng" algn="ctr">
            <a:solidFill>
              <a:sysClr val="windowText" lastClr="000000"/>
            </a:solidFill>
            <a:prstDash val="solid"/>
            <a:tailEnd type="arrow"/>
          </a:ln>
          <a:effectLst/>
        </p:spPr>
      </p:cxnSp>
      <p:cxnSp>
        <p:nvCxnSpPr>
          <p:cNvPr id="47" name="Straight Connector 46"/>
          <p:cNvCxnSpPr/>
          <p:nvPr/>
        </p:nvCxnSpPr>
        <p:spPr>
          <a:xfrm>
            <a:off x="2338077" y="3279684"/>
            <a:ext cx="65116" cy="2496589"/>
          </a:xfrm>
          <a:prstGeom prst="line">
            <a:avLst/>
          </a:prstGeom>
          <a:noFill/>
          <a:ln w="38100" cap="flat" cmpd="sng" algn="ctr">
            <a:solidFill>
              <a:sysClr val="windowText" lastClr="000000"/>
            </a:solidFill>
            <a:prstDash val="solid"/>
            <a:headEnd type="arrow" w="med" len="med"/>
            <a:tailEnd type="none" w="med" len="med"/>
          </a:ln>
          <a:effectLst/>
        </p:spPr>
      </p:cxnSp>
      <p:graphicFrame>
        <p:nvGraphicFramePr>
          <p:cNvPr id="50" name="Object 6"/>
          <p:cNvGraphicFramePr>
            <a:graphicFrameLocks noChangeAspect="1"/>
          </p:cNvGraphicFramePr>
          <p:nvPr>
            <p:extLst/>
          </p:nvPr>
        </p:nvGraphicFramePr>
        <p:xfrm>
          <a:off x="1731792" y="2017514"/>
          <a:ext cx="473320" cy="489756"/>
        </p:xfrm>
        <a:graphic>
          <a:graphicData uri="http://schemas.openxmlformats.org/presentationml/2006/ole">
            <mc:AlternateContent xmlns:mc="http://schemas.openxmlformats.org/markup-compatibility/2006">
              <mc:Choice xmlns:v="urn:schemas-microsoft-com:vml" Requires="v">
                <p:oleObj spid="_x0000_s113670" name="Equation" r:id="rId4" imgW="190417" imgH="203112" progId="Equation.DSMT4">
                  <p:embed/>
                </p:oleObj>
              </mc:Choice>
              <mc:Fallback>
                <p:oleObj name="Equation" r:id="rId4" imgW="190417" imgH="203112"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1792" y="2017514"/>
                        <a:ext cx="473320" cy="489756"/>
                      </a:xfrm>
                      <a:prstGeom prst="rect">
                        <a:avLst/>
                      </a:prstGeom>
                      <a:noFill/>
                      <a:extLst/>
                    </p:spPr>
                  </p:pic>
                </p:oleObj>
              </mc:Fallback>
            </mc:AlternateContent>
          </a:graphicData>
        </a:graphic>
      </p:graphicFrame>
      <p:sp>
        <p:nvSpPr>
          <p:cNvPr id="75" name="Rectangle 5"/>
          <p:cNvSpPr>
            <a:spLocks noChangeArrowheads="1"/>
          </p:cNvSpPr>
          <p:nvPr/>
        </p:nvSpPr>
        <p:spPr bwMode="auto">
          <a:xfrm>
            <a:off x="4659244" y="6412468"/>
            <a:ext cx="4406900"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dirty="0" err="1">
                <a:solidFill>
                  <a:prstClr val="black"/>
                </a:solidFill>
                <a:latin typeface="Tahoma" pitchFamily="34" charset="0"/>
              </a:rPr>
              <a:t>Alterman</a:t>
            </a:r>
            <a:r>
              <a:rPr lang="en-US" dirty="0" smtClean="0">
                <a:solidFill>
                  <a:prstClr val="black"/>
                </a:solidFill>
                <a:latin typeface="Tahoma" pitchFamily="34" charset="0"/>
              </a:rPr>
              <a:t>, </a:t>
            </a:r>
            <a:r>
              <a:rPr lang="en-US" dirty="0" err="1" smtClean="0">
                <a:solidFill>
                  <a:prstClr val="black"/>
                </a:solidFill>
                <a:latin typeface="Tahoma" pitchFamily="34" charset="0"/>
              </a:rPr>
              <a:t>Swirski</a:t>
            </a:r>
            <a:r>
              <a:rPr lang="en-US" dirty="0">
                <a:solidFill>
                  <a:prstClr val="black"/>
                </a:solidFill>
                <a:latin typeface="Tahoma" pitchFamily="34" charset="0"/>
              </a:rPr>
              <a:t>, </a:t>
            </a:r>
            <a:r>
              <a:rPr lang="en-US" dirty="0" err="1" smtClean="0">
                <a:solidFill>
                  <a:prstClr val="black"/>
                </a:solidFill>
                <a:latin typeface="Tahoma" pitchFamily="34" charset="0"/>
              </a:rPr>
              <a:t>Schechner</a:t>
            </a:r>
            <a:r>
              <a:rPr lang="en-US" dirty="0" smtClean="0">
                <a:solidFill>
                  <a:prstClr val="black"/>
                </a:solidFill>
                <a:latin typeface="Tahoma" pitchFamily="34" charset="0"/>
              </a:rPr>
              <a:t>, </a:t>
            </a:r>
            <a:r>
              <a:rPr lang="en-US" dirty="0">
                <a:solidFill>
                  <a:prstClr val="black"/>
                </a:solidFill>
                <a:latin typeface="Tahoma" pitchFamily="34" charset="0"/>
              </a:rPr>
              <a:t>ICCP </a:t>
            </a:r>
            <a:r>
              <a:rPr lang="en-US" dirty="0" smtClean="0">
                <a:solidFill>
                  <a:prstClr val="black"/>
                </a:solidFill>
                <a:latin typeface="Tahoma" pitchFamily="34" charset="0"/>
              </a:rPr>
              <a:t>2014</a:t>
            </a:r>
            <a:endParaRPr lang="en-US" i="1" dirty="0">
              <a:solidFill>
                <a:prstClr val="black"/>
              </a:solidFill>
              <a:latin typeface="Tahoma" pitchFamily="34" charset="0"/>
            </a:endParaRPr>
          </a:p>
        </p:txBody>
      </p:sp>
      <p:sp>
        <p:nvSpPr>
          <p:cNvPr id="18" name="Rectangle 17"/>
          <p:cNvSpPr/>
          <p:nvPr/>
        </p:nvSpPr>
        <p:spPr>
          <a:xfrm rot="21348035">
            <a:off x="6515492" y="2362171"/>
            <a:ext cx="2377574" cy="461665"/>
          </a:xfrm>
          <a:prstGeom prst="rect">
            <a:avLst/>
          </a:prstGeom>
        </p:spPr>
        <p:txBody>
          <a:bodyPr wrap="none">
            <a:spAutoFit/>
          </a:bodyPr>
          <a:lstStyle/>
          <a:p>
            <a:r>
              <a:rPr lang="en-US" sz="2400" dirty="0">
                <a:solidFill>
                  <a:srgbClr val="0000FF"/>
                </a:solidFill>
              </a:rPr>
              <a:t>for each pinhole</a:t>
            </a:r>
            <a:endParaRPr lang="he-IL" sz="2400" dirty="0">
              <a:solidFill>
                <a:srgbClr val="0000FF"/>
              </a:solidFill>
            </a:endParaRPr>
          </a:p>
        </p:txBody>
      </p:sp>
      <p:cxnSp>
        <p:nvCxnSpPr>
          <p:cNvPr id="80" name="Straight Arrow Connector 79"/>
          <p:cNvCxnSpPr/>
          <p:nvPr/>
        </p:nvCxnSpPr>
        <p:spPr>
          <a:xfrm flipH="1" flipV="1">
            <a:off x="810059" y="2839144"/>
            <a:ext cx="402621" cy="641726"/>
          </a:xfrm>
          <a:prstGeom prst="straightConnector1">
            <a:avLst/>
          </a:prstGeom>
          <a:noFill/>
          <a:ln w="38100" cap="flat" cmpd="sng" algn="ctr">
            <a:solidFill>
              <a:sysClr val="windowText" lastClr="000000"/>
            </a:solidFill>
            <a:prstDash val="solid"/>
            <a:tailEnd type="arrow"/>
          </a:ln>
          <a:effectLst/>
        </p:spPr>
      </p:cxnSp>
      <p:cxnSp>
        <p:nvCxnSpPr>
          <p:cNvPr id="91" name="Straight Arrow Connector 90"/>
          <p:cNvCxnSpPr/>
          <p:nvPr/>
        </p:nvCxnSpPr>
        <p:spPr>
          <a:xfrm flipH="1" flipV="1">
            <a:off x="1348172" y="2651623"/>
            <a:ext cx="317164" cy="733955"/>
          </a:xfrm>
          <a:prstGeom prst="straightConnector1">
            <a:avLst/>
          </a:prstGeom>
          <a:noFill/>
          <a:ln w="38100" cap="flat" cmpd="sng" algn="ctr">
            <a:solidFill>
              <a:sysClr val="windowText" lastClr="000000"/>
            </a:solidFill>
            <a:prstDash val="solid"/>
            <a:tailEnd type="arrow"/>
          </a:ln>
          <a:effectLst/>
        </p:spPr>
      </p:cxnSp>
      <p:cxnSp>
        <p:nvCxnSpPr>
          <p:cNvPr id="92" name="Straight Arrow Connector 91"/>
          <p:cNvCxnSpPr/>
          <p:nvPr/>
        </p:nvCxnSpPr>
        <p:spPr>
          <a:xfrm flipH="1" flipV="1">
            <a:off x="1660698" y="2602249"/>
            <a:ext cx="288192" cy="741118"/>
          </a:xfrm>
          <a:prstGeom prst="straightConnector1">
            <a:avLst/>
          </a:prstGeom>
          <a:noFill/>
          <a:ln w="38100" cap="flat" cmpd="sng" algn="ctr">
            <a:solidFill>
              <a:sysClr val="windowText" lastClr="000000"/>
            </a:solidFill>
            <a:prstDash val="solid"/>
            <a:tailEnd type="arrow"/>
          </a:ln>
          <a:effectLst/>
        </p:spPr>
      </p:cxnSp>
      <p:cxnSp>
        <p:nvCxnSpPr>
          <p:cNvPr id="93" name="Straight Arrow Connector 92"/>
          <p:cNvCxnSpPr/>
          <p:nvPr/>
        </p:nvCxnSpPr>
        <p:spPr>
          <a:xfrm flipH="1" flipV="1">
            <a:off x="2747452" y="2424591"/>
            <a:ext cx="5825" cy="848002"/>
          </a:xfrm>
          <a:prstGeom prst="straightConnector1">
            <a:avLst/>
          </a:prstGeom>
          <a:noFill/>
          <a:ln w="38100" cap="flat" cmpd="sng" algn="ctr">
            <a:solidFill>
              <a:sysClr val="windowText" lastClr="000000"/>
            </a:solidFill>
            <a:prstDash val="solid"/>
            <a:tailEnd type="arrow"/>
          </a:ln>
          <a:effectLst/>
        </p:spPr>
      </p:cxnSp>
      <p:cxnSp>
        <p:nvCxnSpPr>
          <p:cNvPr id="94" name="Straight Arrow Connector 93"/>
          <p:cNvCxnSpPr/>
          <p:nvPr/>
        </p:nvCxnSpPr>
        <p:spPr>
          <a:xfrm flipV="1">
            <a:off x="3089202" y="2537062"/>
            <a:ext cx="135592" cy="810156"/>
          </a:xfrm>
          <a:prstGeom prst="straightConnector1">
            <a:avLst/>
          </a:prstGeom>
          <a:noFill/>
          <a:ln w="38100" cap="flat" cmpd="sng" algn="ctr">
            <a:solidFill>
              <a:sysClr val="windowText" lastClr="000000"/>
            </a:solidFill>
            <a:prstDash val="solid"/>
            <a:tailEnd type="arrow"/>
          </a:ln>
          <a:effectLst/>
        </p:spPr>
      </p:cxnSp>
      <p:cxnSp>
        <p:nvCxnSpPr>
          <p:cNvPr id="97" name="Straight Arrow Connector 96"/>
          <p:cNvCxnSpPr/>
          <p:nvPr/>
        </p:nvCxnSpPr>
        <p:spPr>
          <a:xfrm flipV="1">
            <a:off x="3359224" y="2546394"/>
            <a:ext cx="220876" cy="888129"/>
          </a:xfrm>
          <a:prstGeom prst="straightConnector1">
            <a:avLst/>
          </a:prstGeom>
          <a:noFill/>
          <a:ln w="38100" cap="flat" cmpd="sng" algn="ctr">
            <a:solidFill>
              <a:sysClr val="windowText" lastClr="000000"/>
            </a:solidFill>
            <a:prstDash val="solid"/>
            <a:tailEnd type="arrow"/>
          </a:ln>
          <a:effectLst/>
        </p:spPr>
      </p:cxnSp>
      <p:cxnSp>
        <p:nvCxnSpPr>
          <p:cNvPr id="98" name="Straight Arrow Connector 97"/>
          <p:cNvCxnSpPr/>
          <p:nvPr/>
        </p:nvCxnSpPr>
        <p:spPr>
          <a:xfrm flipV="1">
            <a:off x="3538968" y="2689623"/>
            <a:ext cx="264940" cy="766576"/>
          </a:xfrm>
          <a:prstGeom prst="straightConnector1">
            <a:avLst/>
          </a:prstGeom>
          <a:noFill/>
          <a:ln w="38100" cap="flat" cmpd="sng" algn="ctr">
            <a:solidFill>
              <a:sysClr val="windowText" lastClr="000000"/>
            </a:solidFill>
            <a:prstDash val="solid"/>
            <a:tailEnd type="arrow"/>
          </a:ln>
          <a:effectLst/>
        </p:spPr>
      </p:cxnSp>
      <p:cxnSp>
        <p:nvCxnSpPr>
          <p:cNvPr id="99" name="Straight Arrow Connector 98"/>
          <p:cNvCxnSpPr/>
          <p:nvPr/>
        </p:nvCxnSpPr>
        <p:spPr>
          <a:xfrm flipV="1">
            <a:off x="3757619" y="2648383"/>
            <a:ext cx="123628" cy="816300"/>
          </a:xfrm>
          <a:prstGeom prst="straightConnector1">
            <a:avLst/>
          </a:prstGeom>
          <a:noFill/>
          <a:ln w="38100" cap="flat" cmpd="sng" algn="ctr">
            <a:solidFill>
              <a:sysClr val="windowText" lastClr="000000"/>
            </a:solidFill>
            <a:prstDash val="solid"/>
            <a:tailEnd type="arrow"/>
          </a:ln>
          <a:effectLst/>
        </p:spPr>
      </p:cxnSp>
      <p:cxnSp>
        <p:nvCxnSpPr>
          <p:cNvPr id="100" name="Straight Arrow Connector 99"/>
          <p:cNvCxnSpPr/>
          <p:nvPr/>
        </p:nvCxnSpPr>
        <p:spPr>
          <a:xfrm flipH="1" flipV="1">
            <a:off x="3967393" y="2629333"/>
            <a:ext cx="78741" cy="813505"/>
          </a:xfrm>
          <a:prstGeom prst="straightConnector1">
            <a:avLst/>
          </a:prstGeom>
          <a:noFill/>
          <a:ln w="38100" cap="flat" cmpd="sng" algn="ctr">
            <a:solidFill>
              <a:sysClr val="windowText" lastClr="000000"/>
            </a:solidFill>
            <a:prstDash val="solid"/>
            <a:tailEnd type="arrow"/>
          </a:ln>
          <a:effectLst/>
        </p:spPr>
      </p:cxnSp>
      <p:cxnSp>
        <p:nvCxnSpPr>
          <p:cNvPr id="101" name="Straight Arrow Connector 100"/>
          <p:cNvCxnSpPr/>
          <p:nvPr/>
        </p:nvCxnSpPr>
        <p:spPr>
          <a:xfrm flipH="1" flipV="1">
            <a:off x="4164424" y="2602249"/>
            <a:ext cx="158398" cy="827624"/>
          </a:xfrm>
          <a:prstGeom prst="straightConnector1">
            <a:avLst/>
          </a:prstGeom>
          <a:noFill/>
          <a:ln w="38100" cap="flat" cmpd="sng" algn="ctr">
            <a:solidFill>
              <a:sysClr val="windowText" lastClr="000000"/>
            </a:solidFill>
            <a:prstDash val="solid"/>
            <a:tailEnd type="arrow"/>
          </a:ln>
          <a:effectLst/>
        </p:spPr>
      </p:cxnSp>
      <p:cxnSp>
        <p:nvCxnSpPr>
          <p:cNvPr id="103" name="Straight Arrow Connector 102"/>
          <p:cNvCxnSpPr/>
          <p:nvPr/>
        </p:nvCxnSpPr>
        <p:spPr>
          <a:xfrm flipH="1" flipV="1">
            <a:off x="4659244" y="2546394"/>
            <a:ext cx="160683" cy="766349"/>
          </a:xfrm>
          <a:prstGeom prst="straightConnector1">
            <a:avLst/>
          </a:prstGeom>
          <a:noFill/>
          <a:ln w="38100" cap="flat" cmpd="sng" algn="ctr">
            <a:solidFill>
              <a:sysClr val="windowText" lastClr="000000"/>
            </a:solidFill>
            <a:prstDash val="solid"/>
            <a:tailEnd type="arrow"/>
          </a:ln>
          <a:effectLst/>
        </p:spPr>
      </p:cxnSp>
      <p:cxnSp>
        <p:nvCxnSpPr>
          <p:cNvPr id="67" name="Straight Arrow Connector 66"/>
          <p:cNvCxnSpPr/>
          <p:nvPr/>
        </p:nvCxnSpPr>
        <p:spPr>
          <a:xfrm flipH="1" flipV="1">
            <a:off x="2175863" y="2507270"/>
            <a:ext cx="153086" cy="765204"/>
          </a:xfrm>
          <a:prstGeom prst="straightConnector1">
            <a:avLst/>
          </a:prstGeom>
          <a:noFill/>
          <a:ln w="38100" cap="flat" cmpd="sng" algn="ctr">
            <a:solidFill>
              <a:sysClr val="windowText" lastClr="000000"/>
            </a:solidFill>
            <a:prstDash val="solid"/>
            <a:tailEnd type="arrow"/>
          </a:ln>
          <a:effectLst/>
        </p:spPr>
      </p:cxnSp>
    </p:spTree>
    <p:extLst>
      <p:ext uri="{BB962C8B-B14F-4D97-AF65-F5344CB8AC3E}">
        <p14:creationId xmlns:p14="http://schemas.microsoft.com/office/powerpoint/2010/main" val="19877926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008" y="2172756"/>
            <a:ext cx="4570592" cy="3427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Water Surface Reconstruction</a:t>
            </a:r>
            <a:endParaRPr lang="he-IL" dirty="0"/>
          </a:p>
        </p:txBody>
      </p:sp>
      <p:sp>
        <p:nvSpPr>
          <p:cNvPr id="4" name="Slide Number Placeholder 3"/>
          <p:cNvSpPr>
            <a:spLocks noGrp="1"/>
          </p:cNvSpPr>
          <p:nvPr>
            <p:ph type="sldNum" sz="quarter" idx="12"/>
          </p:nvPr>
        </p:nvSpPr>
        <p:spPr/>
        <p:txBody>
          <a:bodyPr/>
          <a:lstStyle/>
          <a:p>
            <a:pPr>
              <a:defRPr/>
            </a:pPr>
            <a:fld id="{ECFE4A96-5DC0-4D67-9B24-F7B285D4C199}" type="slidenum">
              <a:rPr lang="he-IL" smtClean="0">
                <a:solidFill>
                  <a:prstClr val="black"/>
                </a:solidFill>
              </a:rPr>
              <a:pPr>
                <a:defRPr/>
              </a:pPr>
              <a:t>53</a:t>
            </a:fld>
            <a:endParaRPr lang="he-IL" smtClean="0">
              <a:solidFill>
                <a:prstClr val="black"/>
              </a:solidFill>
            </a:endParaRPr>
          </a:p>
          <a:p>
            <a:pPr>
              <a:defRPr/>
            </a:pPr>
            <a:endParaRPr lang="en-US">
              <a:solidFill>
                <a:prstClr val="black"/>
              </a:solidFill>
            </a:endParaRPr>
          </a:p>
        </p:txBody>
      </p:sp>
      <p:sp>
        <p:nvSpPr>
          <p:cNvPr id="14" name="TextBox 13"/>
          <p:cNvSpPr txBox="1"/>
          <p:nvPr/>
        </p:nvSpPr>
        <p:spPr>
          <a:xfrm>
            <a:off x="1442271" y="1992868"/>
            <a:ext cx="1415772" cy="369332"/>
          </a:xfrm>
          <a:prstGeom prst="rect">
            <a:avLst/>
          </a:prstGeom>
          <a:noFill/>
        </p:spPr>
        <p:txBody>
          <a:bodyPr wrap="none" rtlCol="1">
            <a:spAutoFit/>
          </a:bodyPr>
          <a:lstStyle/>
          <a:p>
            <a:r>
              <a:rPr lang="en-US" dirty="0" smtClean="0">
                <a:solidFill>
                  <a:prstClr val="black"/>
                </a:solidFill>
              </a:rPr>
              <a:t>Normal field</a:t>
            </a:r>
            <a:endParaRPr lang="he-IL" dirty="0">
              <a:solidFill>
                <a:prstClr val="black"/>
              </a:solidFill>
            </a:endParaRPr>
          </a:p>
        </p:txBody>
      </p:sp>
      <p:pic>
        <p:nvPicPr>
          <p:cNvPr id="11776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2152945"/>
            <a:ext cx="44196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5943600" y="2019402"/>
            <a:ext cx="1650837" cy="369332"/>
          </a:xfrm>
          <a:prstGeom prst="rect">
            <a:avLst/>
          </a:prstGeom>
          <a:noFill/>
        </p:spPr>
        <p:txBody>
          <a:bodyPr wrap="none" rtlCol="1">
            <a:spAutoFit/>
          </a:bodyPr>
          <a:lstStyle/>
          <a:p>
            <a:r>
              <a:rPr lang="en-US" dirty="0" smtClean="0">
                <a:solidFill>
                  <a:prstClr val="black"/>
                </a:solidFill>
              </a:rPr>
              <a:t>Water Surface</a:t>
            </a:r>
            <a:endParaRPr lang="he-IL" dirty="0">
              <a:solidFill>
                <a:prstClr val="black"/>
              </a:solidFill>
            </a:endParaRPr>
          </a:p>
        </p:txBody>
      </p:sp>
      <p:sp>
        <p:nvSpPr>
          <p:cNvPr id="15" name="Right Arrow 14"/>
          <p:cNvSpPr/>
          <p:nvPr/>
        </p:nvSpPr>
        <p:spPr>
          <a:xfrm>
            <a:off x="3581400" y="3563812"/>
            <a:ext cx="1752600" cy="626801"/>
          </a:xfrm>
          <a:prstGeom prst="rightArrow">
            <a:avLst>
              <a:gd name="adj1" fmla="val 50000"/>
              <a:gd name="adj2" fmla="val 4240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smtClean="0">
                <a:solidFill>
                  <a:prstClr val="black"/>
                </a:solidFill>
              </a:rPr>
              <a:t>integration</a:t>
            </a:r>
            <a:endParaRPr lang="he-IL" b="1" dirty="0">
              <a:solidFill>
                <a:prstClr val="black"/>
              </a:solidFill>
            </a:endParaRPr>
          </a:p>
        </p:txBody>
      </p:sp>
      <p:sp>
        <p:nvSpPr>
          <p:cNvPr id="16" name="Rectangle 15"/>
          <p:cNvSpPr/>
          <p:nvPr/>
        </p:nvSpPr>
        <p:spPr>
          <a:xfrm>
            <a:off x="2999108" y="6326624"/>
            <a:ext cx="6144892" cy="523220"/>
          </a:xfrm>
          <a:prstGeom prst="rect">
            <a:avLst/>
          </a:prstGeom>
        </p:spPr>
        <p:txBody>
          <a:bodyPr wrap="square">
            <a:spAutoFit/>
          </a:bodyPr>
          <a:lstStyle/>
          <a:p>
            <a:r>
              <a:rPr lang="en-US" sz="1400" dirty="0" err="1" smtClean="0">
                <a:solidFill>
                  <a:prstClr val="black"/>
                </a:solidFill>
              </a:rPr>
              <a:t>Moisy</a:t>
            </a:r>
            <a:r>
              <a:rPr lang="en-US" sz="1400" dirty="0" smtClean="0">
                <a:solidFill>
                  <a:prstClr val="black"/>
                </a:solidFill>
              </a:rPr>
              <a:t> et al. </a:t>
            </a:r>
            <a:r>
              <a:rPr lang="en-US" sz="1400" dirty="0">
                <a:solidFill>
                  <a:prstClr val="black"/>
                </a:solidFill>
              </a:rPr>
              <a:t>A synthetic </a:t>
            </a:r>
            <a:r>
              <a:rPr lang="en-US" sz="1400" dirty="0" err="1" smtClean="0">
                <a:solidFill>
                  <a:prstClr val="black"/>
                </a:solidFill>
              </a:rPr>
              <a:t>Schlieren</a:t>
            </a:r>
            <a:r>
              <a:rPr lang="en-US" sz="1400" dirty="0" smtClean="0">
                <a:solidFill>
                  <a:prstClr val="black"/>
                </a:solidFill>
              </a:rPr>
              <a:t> method </a:t>
            </a:r>
            <a:r>
              <a:rPr lang="en-US" sz="1400" dirty="0">
                <a:solidFill>
                  <a:prstClr val="black"/>
                </a:solidFill>
              </a:rPr>
              <a:t>for the measurement of the topography of a </a:t>
            </a:r>
            <a:r>
              <a:rPr lang="en-US" sz="1400" dirty="0" smtClean="0">
                <a:solidFill>
                  <a:prstClr val="black"/>
                </a:solidFill>
              </a:rPr>
              <a:t>liquid interface</a:t>
            </a:r>
            <a:r>
              <a:rPr lang="en-US" sz="1400" dirty="0">
                <a:solidFill>
                  <a:prstClr val="black"/>
                </a:solidFill>
              </a:rPr>
              <a:t>. </a:t>
            </a:r>
            <a:r>
              <a:rPr lang="en-US" sz="1400" dirty="0" err="1">
                <a:solidFill>
                  <a:prstClr val="black"/>
                </a:solidFill>
              </a:rPr>
              <a:t>Exper</a:t>
            </a:r>
            <a:r>
              <a:rPr lang="en-US" sz="1400" dirty="0">
                <a:solidFill>
                  <a:prstClr val="black"/>
                </a:solidFill>
              </a:rPr>
              <a:t>. in ﬂuids, 46(6):1021–1036, 2009.</a:t>
            </a:r>
            <a:endParaRPr lang="he-IL" sz="1400" dirty="0">
              <a:solidFill>
                <a:prstClr val="black"/>
              </a:solidFill>
            </a:endParaRPr>
          </a:p>
        </p:txBody>
      </p:sp>
    </p:spTree>
    <p:extLst>
      <p:ext uri="{BB962C8B-B14F-4D97-AF65-F5344CB8AC3E}">
        <p14:creationId xmlns:p14="http://schemas.microsoft.com/office/powerpoint/2010/main" val="1238941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11" descr="C:\Program Files\Microsoft Office\MEDIA\CAGCAT10\j0212219.wmf"/>
          <p:cNvPicPr>
            <a:picLocks noChangeAspect="1" noChangeArrowheads="1"/>
          </p:cNvPicPr>
          <p:nvPr/>
        </p:nvPicPr>
        <p:blipFill rotWithShape="1">
          <a:blip r:embed="rId3" cstate="print">
            <a:clrChange>
              <a:clrFrom>
                <a:srgbClr val="68728C"/>
              </a:clrFrom>
              <a:clrTo>
                <a:srgbClr val="68728C">
                  <a:alpha val="0"/>
                </a:srgbClr>
              </a:clrTo>
            </a:clrChange>
            <a:extLst>
              <a:ext uri="{28A0092B-C50C-407E-A947-70E740481C1C}">
                <a14:useLocalDpi xmlns:a14="http://schemas.microsoft.com/office/drawing/2010/main" val="0"/>
              </a:ext>
            </a:extLst>
          </a:blip>
          <a:srcRect l="22148" r="14316"/>
          <a:stretch/>
        </p:blipFill>
        <p:spPr bwMode="auto">
          <a:xfrm>
            <a:off x="347385" y="1356643"/>
            <a:ext cx="1163635" cy="2096237"/>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p:cNvSpPr/>
          <p:nvPr/>
        </p:nvSpPr>
        <p:spPr>
          <a:xfrm>
            <a:off x="0" y="3260123"/>
            <a:ext cx="9144000" cy="3597877"/>
          </a:xfrm>
          <a:prstGeom prst="rect">
            <a:avLst/>
          </a:prstGeom>
          <a:solidFill>
            <a:srgbClr val="93DBFF"/>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System Implementation</a:t>
            </a:r>
            <a:endParaRPr lang="en-US" dirty="0"/>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54</a:t>
            </a:fld>
            <a:endParaRPr lang="en-US">
              <a:solidFill>
                <a:prstClr val="black">
                  <a:tint val="75000"/>
                </a:prstClr>
              </a:solidFill>
            </a:endParaRPr>
          </a:p>
        </p:txBody>
      </p:sp>
      <p:sp>
        <p:nvSpPr>
          <p:cNvPr id="19" name="Sun 18"/>
          <p:cNvSpPr/>
          <p:nvPr/>
        </p:nvSpPr>
        <p:spPr>
          <a:xfrm>
            <a:off x="6742202" y="1420305"/>
            <a:ext cx="1334999" cy="1313444"/>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 descr="D:\Dropbox\Technion\Turbulence\Pinhole_research\pinhole_diffuser_calibration\diffuser.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9913" t="14233" r="19640" b="8322"/>
          <a:stretch/>
        </p:blipFill>
        <p:spPr bwMode="auto">
          <a:xfrm>
            <a:off x="3124200" y="4038600"/>
            <a:ext cx="3718560" cy="2743200"/>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oup 87"/>
          <p:cNvGrpSpPr/>
          <p:nvPr/>
        </p:nvGrpSpPr>
        <p:grpSpPr>
          <a:xfrm>
            <a:off x="3512303" y="4442422"/>
            <a:ext cx="1016207" cy="864791"/>
            <a:chOff x="3512303" y="4290021"/>
            <a:chExt cx="1016207" cy="864791"/>
          </a:xfrm>
        </p:grpSpPr>
        <p:sp>
          <p:nvSpPr>
            <p:cNvPr id="22" name="Oval 21"/>
            <p:cNvSpPr/>
            <p:nvPr/>
          </p:nvSpPr>
          <p:spPr>
            <a:xfrm>
              <a:off x="4014221" y="4416000"/>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4179911" y="4396239"/>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4345558" y="4375068"/>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3600150" y="4359101"/>
              <a:ext cx="82823"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3754729" y="4339967"/>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a:off x="3942509" y="4315879"/>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094982" y="4301640"/>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4237155" y="4290021"/>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3697379" y="4445782"/>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4103328" y="4503546"/>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4268931" y="4486592"/>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4434620" y="4466831"/>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3952088" y="4516374"/>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3955590" y="4917154"/>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p:cNvSpPr/>
            <p:nvPr/>
          </p:nvSpPr>
          <p:spPr>
            <a:xfrm>
              <a:off x="4121280" y="4897393"/>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p:cNvSpPr/>
            <p:nvPr/>
          </p:nvSpPr>
          <p:spPr>
            <a:xfrm>
              <a:off x="4286926" y="4876222"/>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p:cNvSpPr/>
            <p:nvPr/>
          </p:nvSpPr>
          <p:spPr>
            <a:xfrm>
              <a:off x="3512303" y="4809581"/>
              <a:ext cx="82823"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p:cNvSpPr/>
            <p:nvPr/>
          </p:nvSpPr>
          <p:spPr>
            <a:xfrm>
              <a:off x="3666883" y="4790447"/>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3854663" y="4766360"/>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p:cNvSpPr/>
            <p:nvPr/>
          </p:nvSpPr>
          <p:spPr>
            <a:xfrm>
              <a:off x="4007136" y="4752121"/>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p:cNvSpPr/>
            <p:nvPr/>
          </p:nvSpPr>
          <p:spPr>
            <a:xfrm>
              <a:off x="4149309" y="4740502"/>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p:cNvSpPr/>
            <p:nvPr/>
          </p:nvSpPr>
          <p:spPr>
            <a:xfrm>
              <a:off x="3638748" y="4946936"/>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4015482" y="5089864"/>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4181085" y="5072910"/>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4346774" y="5053149"/>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3864242" y="5102692"/>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p:cNvSpPr/>
            <p:nvPr/>
          </p:nvSpPr>
          <p:spPr>
            <a:xfrm>
              <a:off x="3863226" y="4432954"/>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p:cNvSpPr/>
            <p:nvPr/>
          </p:nvSpPr>
          <p:spPr>
            <a:xfrm>
              <a:off x="3789988" y="4934109"/>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2" name="Freeform 51"/>
          <p:cNvSpPr/>
          <p:nvPr/>
        </p:nvSpPr>
        <p:spPr>
          <a:xfrm>
            <a:off x="6033831" y="6290304"/>
            <a:ext cx="376872" cy="460407"/>
          </a:xfrm>
          <a:custGeom>
            <a:avLst/>
            <a:gdLst>
              <a:gd name="connsiteX0" fmla="*/ 327660 w 327660"/>
              <a:gd name="connsiteY0" fmla="*/ 0 h 403860"/>
              <a:gd name="connsiteX1" fmla="*/ 22860 w 327660"/>
              <a:gd name="connsiteY1" fmla="*/ 91440 h 403860"/>
              <a:gd name="connsiteX2" fmla="*/ 0 w 327660"/>
              <a:gd name="connsiteY2" fmla="*/ 403860 h 403860"/>
              <a:gd name="connsiteX3" fmla="*/ 274320 w 327660"/>
              <a:gd name="connsiteY3" fmla="*/ 312420 h 403860"/>
              <a:gd name="connsiteX4" fmla="*/ 327660 w 327660"/>
              <a:gd name="connsiteY4" fmla="*/ 0 h 40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 h="403860">
                <a:moveTo>
                  <a:pt x="327660" y="0"/>
                </a:moveTo>
                <a:lnTo>
                  <a:pt x="22860" y="91440"/>
                </a:lnTo>
                <a:lnTo>
                  <a:pt x="0" y="403860"/>
                </a:lnTo>
                <a:lnTo>
                  <a:pt x="274320" y="312420"/>
                </a:lnTo>
                <a:lnTo>
                  <a:pt x="327660"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Freeform 53"/>
          <p:cNvSpPr/>
          <p:nvPr/>
        </p:nvSpPr>
        <p:spPr>
          <a:xfrm>
            <a:off x="6370550" y="6164343"/>
            <a:ext cx="368108" cy="469094"/>
          </a:xfrm>
          <a:custGeom>
            <a:avLst/>
            <a:gdLst>
              <a:gd name="connsiteX0" fmla="*/ 0 w 320040"/>
              <a:gd name="connsiteY0" fmla="*/ 411480 h 411480"/>
              <a:gd name="connsiteX1" fmla="*/ 30480 w 320040"/>
              <a:gd name="connsiteY1" fmla="*/ 83820 h 411480"/>
              <a:gd name="connsiteX2" fmla="*/ 320040 w 320040"/>
              <a:gd name="connsiteY2" fmla="*/ 0 h 411480"/>
              <a:gd name="connsiteX3" fmla="*/ 304800 w 320040"/>
              <a:gd name="connsiteY3" fmla="*/ 297180 h 411480"/>
              <a:gd name="connsiteX4" fmla="*/ 0 w 320040"/>
              <a:gd name="connsiteY4" fmla="*/ 41148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 h="411480">
                <a:moveTo>
                  <a:pt x="0" y="411480"/>
                </a:moveTo>
                <a:lnTo>
                  <a:pt x="30480" y="83820"/>
                </a:lnTo>
                <a:lnTo>
                  <a:pt x="320040" y="0"/>
                </a:lnTo>
                <a:lnTo>
                  <a:pt x="304800" y="297180"/>
                </a:lnTo>
                <a:lnTo>
                  <a:pt x="0" y="41148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TextBox 67"/>
          <p:cNvSpPr txBox="1"/>
          <p:nvPr/>
        </p:nvSpPr>
        <p:spPr>
          <a:xfrm>
            <a:off x="1588536" y="3718712"/>
            <a:ext cx="1780696" cy="465837"/>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prstClr val="black"/>
                </a:solidFill>
              </a:rPr>
              <a:t>Pinhole array</a:t>
            </a:r>
            <a:endParaRPr lang="en-US" dirty="0">
              <a:solidFill>
                <a:prstClr val="black"/>
              </a:solidFill>
            </a:endParaRPr>
          </a:p>
        </p:txBody>
      </p:sp>
      <p:sp>
        <p:nvSpPr>
          <p:cNvPr id="69" name="TextBox 68"/>
          <p:cNvSpPr txBox="1"/>
          <p:nvPr/>
        </p:nvSpPr>
        <p:spPr>
          <a:xfrm>
            <a:off x="1787084" y="4243233"/>
            <a:ext cx="1319685" cy="465837"/>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prstClr val="black"/>
                </a:solidFill>
              </a:rPr>
              <a:t>Diffuser</a:t>
            </a:r>
            <a:endParaRPr lang="en-US" dirty="0">
              <a:solidFill>
                <a:prstClr val="black"/>
              </a:solidFill>
            </a:endParaRPr>
          </a:p>
        </p:txBody>
      </p:sp>
      <p:sp>
        <p:nvSpPr>
          <p:cNvPr id="70" name="Freeform 69"/>
          <p:cNvSpPr/>
          <p:nvPr/>
        </p:nvSpPr>
        <p:spPr>
          <a:xfrm rot="8498176">
            <a:off x="2959844" y="4318357"/>
            <a:ext cx="559222" cy="573255"/>
          </a:xfrm>
          <a:custGeom>
            <a:avLst/>
            <a:gdLst>
              <a:gd name="connsiteX0" fmla="*/ 320040 w 320040"/>
              <a:gd name="connsiteY0" fmla="*/ 144780 h 144780"/>
              <a:gd name="connsiteX1" fmla="*/ 205740 w 320040"/>
              <a:gd name="connsiteY1" fmla="*/ 15240 h 144780"/>
              <a:gd name="connsiteX2" fmla="*/ 0 w 320040"/>
              <a:gd name="connsiteY2" fmla="*/ 7620 h 144780"/>
            </a:gdLst>
            <a:ahLst/>
            <a:cxnLst>
              <a:cxn ang="0">
                <a:pos x="connsiteX0" y="connsiteY0"/>
              </a:cxn>
              <a:cxn ang="0">
                <a:pos x="connsiteX1" y="connsiteY1"/>
              </a:cxn>
              <a:cxn ang="0">
                <a:pos x="connsiteX2" y="connsiteY2"/>
              </a:cxn>
            </a:cxnLst>
            <a:rect l="l" t="t" r="r" b="b"/>
            <a:pathLst>
              <a:path w="320040" h="144780">
                <a:moveTo>
                  <a:pt x="320040" y="144780"/>
                </a:moveTo>
                <a:cubicBezTo>
                  <a:pt x="289560" y="91440"/>
                  <a:pt x="259080" y="38100"/>
                  <a:pt x="205740" y="15240"/>
                </a:cubicBezTo>
                <a:cubicBezTo>
                  <a:pt x="152400" y="-7620"/>
                  <a:pt x="76200" y="0"/>
                  <a:pt x="0" y="762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Freeform 70"/>
          <p:cNvSpPr/>
          <p:nvPr/>
        </p:nvSpPr>
        <p:spPr>
          <a:xfrm rot="13682115" flipV="1">
            <a:off x="3214557" y="3956479"/>
            <a:ext cx="620944" cy="251443"/>
          </a:xfrm>
          <a:custGeom>
            <a:avLst/>
            <a:gdLst>
              <a:gd name="connsiteX0" fmla="*/ 320040 w 320040"/>
              <a:gd name="connsiteY0" fmla="*/ 144780 h 144780"/>
              <a:gd name="connsiteX1" fmla="*/ 205740 w 320040"/>
              <a:gd name="connsiteY1" fmla="*/ 15240 h 144780"/>
              <a:gd name="connsiteX2" fmla="*/ 0 w 320040"/>
              <a:gd name="connsiteY2" fmla="*/ 7620 h 144780"/>
            </a:gdLst>
            <a:ahLst/>
            <a:cxnLst>
              <a:cxn ang="0">
                <a:pos x="connsiteX0" y="connsiteY0"/>
              </a:cxn>
              <a:cxn ang="0">
                <a:pos x="connsiteX1" y="connsiteY1"/>
              </a:cxn>
              <a:cxn ang="0">
                <a:pos x="connsiteX2" y="connsiteY2"/>
              </a:cxn>
            </a:cxnLst>
            <a:rect l="l" t="t" r="r" b="b"/>
            <a:pathLst>
              <a:path w="320040" h="144780">
                <a:moveTo>
                  <a:pt x="320040" y="144780"/>
                </a:moveTo>
                <a:cubicBezTo>
                  <a:pt x="289560" y="91440"/>
                  <a:pt x="259080" y="38100"/>
                  <a:pt x="205740" y="15240"/>
                </a:cubicBezTo>
                <a:cubicBezTo>
                  <a:pt x="152400" y="-7620"/>
                  <a:pt x="76200" y="0"/>
                  <a:pt x="0" y="762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1" name="Group 90"/>
          <p:cNvGrpSpPr/>
          <p:nvPr/>
        </p:nvGrpSpPr>
        <p:grpSpPr>
          <a:xfrm>
            <a:off x="3326628" y="3135288"/>
            <a:ext cx="2694581" cy="1269556"/>
            <a:chOff x="3351680" y="3020465"/>
            <a:chExt cx="2694581" cy="1269556"/>
          </a:xfrm>
        </p:grpSpPr>
        <p:cxnSp>
          <p:nvCxnSpPr>
            <p:cNvPr id="56" name="Straight Connector 55"/>
            <p:cNvCxnSpPr>
              <a:endCxn id="60" idx="1"/>
            </p:cNvCxnSpPr>
            <p:nvPr/>
          </p:nvCxnSpPr>
          <p:spPr>
            <a:xfrm flipV="1">
              <a:off x="3351680" y="3185543"/>
              <a:ext cx="613201" cy="83211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60" idx="0"/>
            </p:cNvCxnSpPr>
            <p:nvPr/>
          </p:nvCxnSpPr>
          <p:spPr>
            <a:xfrm flipV="1">
              <a:off x="3638748" y="3500689"/>
              <a:ext cx="675036" cy="78933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0" idx="2"/>
            </p:cNvCxnSpPr>
            <p:nvPr/>
          </p:nvCxnSpPr>
          <p:spPr>
            <a:xfrm flipV="1">
              <a:off x="4481566" y="3020465"/>
              <a:ext cx="1023296" cy="99719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60" idx="3"/>
            </p:cNvCxnSpPr>
            <p:nvPr/>
          </p:nvCxnSpPr>
          <p:spPr>
            <a:xfrm flipV="1">
              <a:off x="4943310" y="3290591"/>
              <a:ext cx="1102951" cy="86007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a:off x="3964882" y="3020465"/>
              <a:ext cx="2081379" cy="480224"/>
            </a:xfrm>
            <a:custGeom>
              <a:avLst/>
              <a:gdLst>
                <a:gd name="connsiteX0" fmla="*/ 234669 w 1399922"/>
                <a:gd name="connsiteY0" fmla="*/ 258946 h 258946"/>
                <a:gd name="connsiteX1" fmla="*/ 0 w 1399922"/>
                <a:gd name="connsiteY1" fmla="*/ 89013 h 258946"/>
                <a:gd name="connsiteX2" fmla="*/ 1035780 w 1399922"/>
                <a:gd name="connsiteY2" fmla="*/ 0 h 258946"/>
                <a:gd name="connsiteX3" fmla="*/ 1399922 w 1399922"/>
                <a:gd name="connsiteY3" fmla="*/ 145657 h 258946"/>
                <a:gd name="connsiteX4" fmla="*/ 234669 w 1399922"/>
                <a:gd name="connsiteY4" fmla="*/ 258946 h 258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922" h="258946">
                  <a:moveTo>
                    <a:pt x="234669" y="258946"/>
                  </a:moveTo>
                  <a:lnTo>
                    <a:pt x="0" y="89013"/>
                  </a:lnTo>
                  <a:lnTo>
                    <a:pt x="1035780" y="0"/>
                  </a:lnTo>
                  <a:lnTo>
                    <a:pt x="1399922" y="145657"/>
                  </a:lnTo>
                  <a:lnTo>
                    <a:pt x="234669" y="258946"/>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0" name="Group 89"/>
          <p:cNvGrpSpPr/>
          <p:nvPr/>
        </p:nvGrpSpPr>
        <p:grpSpPr>
          <a:xfrm>
            <a:off x="6096028" y="6357526"/>
            <a:ext cx="252479" cy="282505"/>
            <a:chOff x="6096028" y="6205125"/>
            <a:chExt cx="252479" cy="282505"/>
          </a:xfrm>
        </p:grpSpPr>
        <p:sp>
          <p:nvSpPr>
            <p:cNvPr id="75" name="Oval 74"/>
            <p:cNvSpPr/>
            <p:nvPr/>
          </p:nvSpPr>
          <p:spPr>
            <a:xfrm>
              <a:off x="6122519" y="6257245"/>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Oval 75"/>
            <p:cNvSpPr/>
            <p:nvPr/>
          </p:nvSpPr>
          <p:spPr>
            <a:xfrm>
              <a:off x="6209426" y="6227024"/>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Oval 76"/>
            <p:cNvSpPr/>
            <p:nvPr/>
          </p:nvSpPr>
          <p:spPr>
            <a:xfrm>
              <a:off x="6295921" y="6205125"/>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Oval 77"/>
            <p:cNvSpPr/>
            <p:nvPr/>
          </p:nvSpPr>
          <p:spPr>
            <a:xfrm>
              <a:off x="6098726" y="6345639"/>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Oval 78"/>
            <p:cNvSpPr/>
            <p:nvPr/>
          </p:nvSpPr>
          <p:spPr>
            <a:xfrm>
              <a:off x="6206351" y="6319578"/>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Oval 79"/>
            <p:cNvSpPr/>
            <p:nvPr/>
          </p:nvSpPr>
          <p:spPr>
            <a:xfrm>
              <a:off x="6290108" y="6311145"/>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Oval 80"/>
            <p:cNvSpPr/>
            <p:nvPr/>
          </p:nvSpPr>
          <p:spPr>
            <a:xfrm>
              <a:off x="6096028" y="6435510"/>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Oval 81"/>
            <p:cNvSpPr/>
            <p:nvPr/>
          </p:nvSpPr>
          <p:spPr>
            <a:xfrm>
              <a:off x="6209426" y="6409450"/>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Oval 82"/>
            <p:cNvSpPr/>
            <p:nvPr/>
          </p:nvSpPr>
          <p:spPr>
            <a:xfrm>
              <a:off x="6290107" y="6397759"/>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5" name="Freeform 64"/>
          <p:cNvSpPr/>
          <p:nvPr/>
        </p:nvSpPr>
        <p:spPr>
          <a:xfrm>
            <a:off x="1534464" y="3260123"/>
            <a:ext cx="6404006" cy="170237"/>
          </a:xfrm>
          <a:custGeom>
            <a:avLst/>
            <a:gdLst>
              <a:gd name="connsiteX0" fmla="*/ 0 w 5721069"/>
              <a:gd name="connsiteY0" fmla="*/ 331791 h 364159"/>
              <a:gd name="connsiteX1" fmla="*/ 857756 w 5721069"/>
              <a:gd name="connsiteY1" fmla="*/ 17 h 364159"/>
              <a:gd name="connsiteX2" fmla="*/ 1909721 w 5721069"/>
              <a:gd name="connsiteY2" fmla="*/ 315607 h 364159"/>
              <a:gd name="connsiteX3" fmla="*/ 3163986 w 5721069"/>
              <a:gd name="connsiteY3" fmla="*/ 89030 h 364159"/>
              <a:gd name="connsiteX4" fmla="*/ 3908453 w 5721069"/>
              <a:gd name="connsiteY4" fmla="*/ 323699 h 364159"/>
              <a:gd name="connsiteX5" fmla="*/ 5065614 w 5721069"/>
              <a:gd name="connsiteY5" fmla="*/ 89030 h 364159"/>
              <a:gd name="connsiteX6" fmla="*/ 5721069 w 5721069"/>
              <a:gd name="connsiteY6" fmla="*/ 364159 h 36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069" h="364159">
                <a:moveTo>
                  <a:pt x="0" y="331791"/>
                </a:moveTo>
                <a:cubicBezTo>
                  <a:pt x="269734" y="167252"/>
                  <a:pt x="539469" y="2714"/>
                  <a:pt x="857756" y="17"/>
                </a:cubicBezTo>
                <a:cubicBezTo>
                  <a:pt x="1176043" y="-2680"/>
                  <a:pt x="1525349" y="300772"/>
                  <a:pt x="1909721" y="315607"/>
                </a:cubicBezTo>
                <a:cubicBezTo>
                  <a:pt x="2294093" y="330442"/>
                  <a:pt x="2830864" y="87681"/>
                  <a:pt x="3163986" y="89030"/>
                </a:cubicBezTo>
                <a:cubicBezTo>
                  <a:pt x="3497108" y="90379"/>
                  <a:pt x="3591515" y="323699"/>
                  <a:pt x="3908453" y="323699"/>
                </a:cubicBezTo>
                <a:cubicBezTo>
                  <a:pt x="4225391" y="323699"/>
                  <a:pt x="4763511" y="82287"/>
                  <a:pt x="5065614" y="89030"/>
                </a:cubicBezTo>
                <a:cubicBezTo>
                  <a:pt x="5367717" y="95773"/>
                  <a:pt x="5544393" y="229966"/>
                  <a:pt x="5721069" y="364159"/>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Rectangle 5"/>
          <p:cNvSpPr>
            <a:spLocks noChangeArrowheads="1"/>
          </p:cNvSpPr>
          <p:nvPr/>
        </p:nvSpPr>
        <p:spPr bwMode="auto">
          <a:xfrm>
            <a:off x="-44079" y="-3221"/>
            <a:ext cx="4406900"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dirty="0" err="1">
                <a:solidFill>
                  <a:prstClr val="white">
                    <a:lumMod val="50000"/>
                  </a:prstClr>
                </a:solidFill>
                <a:latin typeface="Tahoma" pitchFamily="34" charset="0"/>
              </a:rPr>
              <a:t>Alterman</a:t>
            </a:r>
            <a:r>
              <a:rPr lang="en-US" dirty="0" smtClean="0">
                <a:solidFill>
                  <a:prstClr val="white">
                    <a:lumMod val="50000"/>
                  </a:prstClr>
                </a:solidFill>
                <a:latin typeface="Tahoma" pitchFamily="34" charset="0"/>
              </a:rPr>
              <a:t>, </a:t>
            </a:r>
            <a:r>
              <a:rPr lang="en-US" dirty="0" err="1" smtClean="0">
                <a:solidFill>
                  <a:prstClr val="white">
                    <a:lumMod val="50000"/>
                  </a:prstClr>
                </a:solidFill>
                <a:latin typeface="Tahoma" pitchFamily="34" charset="0"/>
              </a:rPr>
              <a:t>Swirski</a:t>
            </a:r>
            <a:r>
              <a:rPr lang="en-US" dirty="0">
                <a:solidFill>
                  <a:prstClr val="white">
                    <a:lumMod val="50000"/>
                  </a:prstClr>
                </a:solidFill>
                <a:latin typeface="Tahoma" pitchFamily="34" charset="0"/>
              </a:rPr>
              <a:t>, </a:t>
            </a:r>
            <a:r>
              <a:rPr lang="en-US" dirty="0" err="1" smtClean="0">
                <a:solidFill>
                  <a:prstClr val="white">
                    <a:lumMod val="50000"/>
                  </a:prstClr>
                </a:solidFill>
                <a:latin typeface="Tahoma" pitchFamily="34" charset="0"/>
              </a:rPr>
              <a:t>Schechner</a:t>
            </a:r>
            <a:r>
              <a:rPr lang="en-US" dirty="0" smtClean="0">
                <a:solidFill>
                  <a:prstClr val="white">
                    <a:lumMod val="50000"/>
                  </a:prstClr>
                </a:solidFill>
                <a:latin typeface="Tahoma" pitchFamily="34" charset="0"/>
              </a:rPr>
              <a:t>, </a:t>
            </a:r>
            <a:r>
              <a:rPr lang="en-US" dirty="0">
                <a:solidFill>
                  <a:prstClr val="white">
                    <a:lumMod val="50000"/>
                  </a:prstClr>
                </a:solidFill>
                <a:latin typeface="Tahoma" pitchFamily="34" charset="0"/>
              </a:rPr>
              <a:t>ICCP </a:t>
            </a:r>
            <a:r>
              <a:rPr lang="en-US" dirty="0" smtClean="0">
                <a:solidFill>
                  <a:prstClr val="white">
                    <a:lumMod val="50000"/>
                  </a:prstClr>
                </a:solidFill>
                <a:latin typeface="Tahoma" pitchFamily="34" charset="0"/>
              </a:rPr>
              <a:t>2014</a:t>
            </a:r>
            <a:endParaRPr lang="en-US" i="1" dirty="0">
              <a:solidFill>
                <a:prstClr val="white">
                  <a:lumMod val="50000"/>
                </a:prstClr>
              </a:solidFill>
              <a:latin typeface="Tahoma" pitchFamily="34" charset="0"/>
            </a:endParaRPr>
          </a:p>
        </p:txBody>
      </p:sp>
      <p:sp>
        <p:nvSpPr>
          <p:cNvPr id="3" name="Rectangle 2"/>
          <p:cNvSpPr/>
          <p:nvPr/>
        </p:nvSpPr>
        <p:spPr>
          <a:xfrm rot="1436562">
            <a:off x="5248596" y="4423047"/>
            <a:ext cx="873106" cy="101507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85" name="Rectangle 84"/>
          <p:cNvSpPr/>
          <p:nvPr/>
        </p:nvSpPr>
        <p:spPr>
          <a:xfrm rot="1432411">
            <a:off x="5665704" y="4123227"/>
            <a:ext cx="364022" cy="303708"/>
          </a:xfrm>
          <a:prstGeom prst="rect">
            <a:avLst/>
          </a:prstGeom>
          <a:solidFill>
            <a:srgbClr val="93DB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Freeform 63"/>
          <p:cNvSpPr/>
          <p:nvPr/>
        </p:nvSpPr>
        <p:spPr>
          <a:xfrm>
            <a:off x="1115410" y="1648300"/>
            <a:ext cx="4706522" cy="4291339"/>
          </a:xfrm>
          <a:custGeom>
            <a:avLst/>
            <a:gdLst>
              <a:gd name="connsiteX0" fmla="*/ 0 w 4091940"/>
              <a:gd name="connsiteY0" fmla="*/ 0 h 3764280"/>
              <a:gd name="connsiteX1" fmla="*/ 3947160 w 4091940"/>
              <a:gd name="connsiteY1" fmla="*/ 1516380 h 3764280"/>
              <a:gd name="connsiteX2" fmla="*/ 4091940 w 4091940"/>
              <a:gd name="connsiteY2" fmla="*/ 2667000 h 3764280"/>
              <a:gd name="connsiteX3" fmla="*/ 4030980 w 4091940"/>
              <a:gd name="connsiteY3" fmla="*/ 3764280 h 3764280"/>
            </a:gdLst>
            <a:ahLst/>
            <a:cxnLst>
              <a:cxn ang="0">
                <a:pos x="connsiteX0" y="connsiteY0"/>
              </a:cxn>
              <a:cxn ang="0">
                <a:pos x="connsiteX1" y="connsiteY1"/>
              </a:cxn>
              <a:cxn ang="0">
                <a:pos x="connsiteX2" y="connsiteY2"/>
              </a:cxn>
              <a:cxn ang="0">
                <a:pos x="connsiteX3" y="connsiteY3"/>
              </a:cxn>
            </a:cxnLst>
            <a:rect l="l" t="t" r="r" b="b"/>
            <a:pathLst>
              <a:path w="4091940" h="3764280">
                <a:moveTo>
                  <a:pt x="0" y="0"/>
                </a:moveTo>
                <a:lnTo>
                  <a:pt x="3947160" y="1516380"/>
                </a:lnTo>
                <a:lnTo>
                  <a:pt x="4091940" y="2667000"/>
                </a:lnTo>
                <a:lnTo>
                  <a:pt x="4030980" y="3764280"/>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rot="1432411">
            <a:off x="5283598" y="5366209"/>
            <a:ext cx="168025" cy="257128"/>
          </a:xfrm>
          <a:prstGeom prst="rect">
            <a:avLst/>
          </a:prstGeom>
          <a:solidFill>
            <a:srgbClr val="93DB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reeform 4"/>
          <p:cNvSpPr/>
          <p:nvPr/>
        </p:nvSpPr>
        <p:spPr>
          <a:xfrm>
            <a:off x="5114926" y="4410076"/>
            <a:ext cx="314324" cy="509588"/>
          </a:xfrm>
          <a:custGeom>
            <a:avLst/>
            <a:gdLst>
              <a:gd name="connsiteX0" fmla="*/ 142875 w 280987"/>
              <a:gd name="connsiteY0" fmla="*/ 4762 h 471487"/>
              <a:gd name="connsiteX1" fmla="*/ 280987 w 280987"/>
              <a:gd name="connsiteY1" fmla="*/ 0 h 471487"/>
              <a:gd name="connsiteX2" fmla="*/ 71437 w 280987"/>
              <a:gd name="connsiteY2" fmla="*/ 471487 h 471487"/>
              <a:gd name="connsiteX3" fmla="*/ 0 w 280987"/>
              <a:gd name="connsiteY3" fmla="*/ 276225 h 471487"/>
              <a:gd name="connsiteX4" fmla="*/ 119062 w 280987"/>
              <a:gd name="connsiteY4" fmla="*/ 257175 h 471487"/>
              <a:gd name="connsiteX5" fmla="*/ 128587 w 280987"/>
              <a:gd name="connsiteY5" fmla="*/ 204787 h 471487"/>
              <a:gd name="connsiteX6" fmla="*/ 142875 w 280987"/>
              <a:gd name="connsiteY6" fmla="*/ 185737 h 471487"/>
              <a:gd name="connsiteX7" fmla="*/ 142875 w 280987"/>
              <a:gd name="connsiteY7" fmla="*/ 157162 h 471487"/>
              <a:gd name="connsiteX8" fmla="*/ 128587 w 280987"/>
              <a:gd name="connsiteY8" fmla="*/ 138112 h 471487"/>
              <a:gd name="connsiteX9" fmla="*/ 142875 w 280987"/>
              <a:gd name="connsiteY9" fmla="*/ 476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987" h="471487">
                <a:moveTo>
                  <a:pt x="142875" y="4762"/>
                </a:moveTo>
                <a:lnTo>
                  <a:pt x="280987" y="0"/>
                </a:lnTo>
                <a:lnTo>
                  <a:pt x="71437" y="471487"/>
                </a:lnTo>
                <a:lnTo>
                  <a:pt x="0" y="276225"/>
                </a:lnTo>
                <a:lnTo>
                  <a:pt x="119062" y="257175"/>
                </a:lnTo>
                <a:lnTo>
                  <a:pt x="128587" y="204787"/>
                </a:lnTo>
                <a:lnTo>
                  <a:pt x="142875" y="185737"/>
                </a:lnTo>
                <a:lnTo>
                  <a:pt x="142875" y="157162"/>
                </a:lnTo>
                <a:lnTo>
                  <a:pt x="128587" y="138112"/>
                </a:lnTo>
                <a:lnTo>
                  <a:pt x="142875" y="4762"/>
                </a:lnTo>
                <a:close/>
              </a:path>
            </a:pathLst>
          </a:custGeom>
          <a:solidFill>
            <a:srgbClr val="93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89" name="Rectangle 88"/>
          <p:cNvSpPr/>
          <p:nvPr/>
        </p:nvSpPr>
        <p:spPr>
          <a:xfrm rot="1432411">
            <a:off x="6045783" y="5072711"/>
            <a:ext cx="364022" cy="351855"/>
          </a:xfrm>
          <a:prstGeom prst="rect">
            <a:avLst/>
          </a:prstGeom>
          <a:solidFill>
            <a:srgbClr val="93DB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2" name="Picture 11" descr="C:\Program Files\Microsoft Office\MEDIA\CAGCAT10\j0212219.wmf"/>
          <p:cNvPicPr>
            <a:picLocks noChangeAspect="1" noChangeArrowheads="1"/>
          </p:cNvPicPr>
          <p:nvPr/>
        </p:nvPicPr>
        <p:blipFill rotWithShape="1">
          <a:blip r:embed="rId3" cstate="print">
            <a:clrChange>
              <a:clrFrom>
                <a:srgbClr val="68728C"/>
              </a:clrFrom>
              <a:clrTo>
                <a:srgbClr val="68728C">
                  <a:alpha val="0"/>
                </a:srgbClr>
              </a:clrTo>
            </a:clrChange>
            <a:extLst>
              <a:ext uri="{28A0092B-C50C-407E-A947-70E740481C1C}">
                <a14:useLocalDpi xmlns:a14="http://schemas.microsoft.com/office/drawing/2010/main" val="0"/>
              </a:ext>
            </a:extLst>
          </a:blip>
          <a:srcRect l="22148" r="14316"/>
          <a:stretch/>
        </p:blipFill>
        <p:spPr bwMode="auto">
          <a:xfrm flipH="1">
            <a:off x="5496468" y="4480101"/>
            <a:ext cx="463472" cy="83492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1" descr="C:\Program Files\Microsoft Office\MEDIA\CAGCAT10\j0212219.wmf"/>
          <p:cNvPicPr>
            <a:picLocks noChangeAspect="1" noChangeArrowheads="1"/>
          </p:cNvPicPr>
          <p:nvPr/>
        </p:nvPicPr>
        <p:blipFill rotWithShape="1">
          <a:blip r:embed="rId3" cstate="print">
            <a:clrChange>
              <a:clrFrom>
                <a:srgbClr val="68728C"/>
              </a:clrFrom>
              <a:clrTo>
                <a:srgbClr val="68728C">
                  <a:alpha val="0"/>
                </a:srgbClr>
              </a:clrTo>
            </a:clrChange>
            <a:extLst>
              <a:ext uri="{28A0092B-C50C-407E-A947-70E740481C1C}">
                <a14:useLocalDpi xmlns:a14="http://schemas.microsoft.com/office/drawing/2010/main" val="0"/>
              </a:ext>
            </a:extLst>
          </a:blip>
          <a:srcRect l="22148" r="14316"/>
          <a:stretch/>
        </p:blipFill>
        <p:spPr bwMode="auto">
          <a:xfrm flipH="1">
            <a:off x="6488234" y="6275379"/>
            <a:ext cx="140220" cy="252600"/>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p:cNvGrpSpPr/>
          <p:nvPr/>
        </p:nvGrpSpPr>
        <p:grpSpPr>
          <a:xfrm>
            <a:off x="3827968" y="2039212"/>
            <a:ext cx="2852883" cy="4092641"/>
            <a:chOff x="3827968" y="1886811"/>
            <a:chExt cx="2852883" cy="4092641"/>
          </a:xfrm>
        </p:grpSpPr>
        <p:sp>
          <p:nvSpPr>
            <p:cNvPr id="48" name="Freeform 47"/>
            <p:cNvSpPr/>
            <p:nvPr/>
          </p:nvSpPr>
          <p:spPr>
            <a:xfrm>
              <a:off x="3827968" y="4577244"/>
              <a:ext cx="1811030" cy="1402208"/>
            </a:xfrm>
            <a:custGeom>
              <a:avLst/>
              <a:gdLst>
                <a:gd name="connsiteX0" fmla="*/ 72828 w 1723603"/>
                <a:gd name="connsiteY0" fmla="*/ 0 h 1229990"/>
                <a:gd name="connsiteX1" fmla="*/ 0 w 1723603"/>
                <a:gd name="connsiteY1" fmla="*/ 331774 h 1229990"/>
                <a:gd name="connsiteX2" fmla="*/ 1723603 w 1723603"/>
                <a:gd name="connsiteY2" fmla="*/ 1229990 h 1229990"/>
              </a:gdLst>
              <a:ahLst/>
              <a:cxnLst>
                <a:cxn ang="0">
                  <a:pos x="connsiteX0" y="connsiteY0"/>
                </a:cxn>
                <a:cxn ang="0">
                  <a:pos x="connsiteX1" y="connsiteY1"/>
                </a:cxn>
                <a:cxn ang="0">
                  <a:pos x="connsiteX2" y="connsiteY2"/>
                </a:cxn>
              </a:cxnLst>
              <a:rect l="l" t="t" r="r" b="b"/>
              <a:pathLst>
                <a:path w="1723603" h="1229990">
                  <a:moveTo>
                    <a:pt x="72828" y="0"/>
                  </a:moveTo>
                  <a:lnTo>
                    <a:pt x="0" y="331774"/>
                  </a:lnTo>
                  <a:lnTo>
                    <a:pt x="1723603" y="122999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9" name="Straight Connector 48"/>
            <p:cNvCxnSpPr/>
            <p:nvPr/>
          </p:nvCxnSpPr>
          <p:spPr>
            <a:xfrm flipH="1">
              <a:off x="3884409" y="4202791"/>
              <a:ext cx="105045" cy="426575"/>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3" name="Freeform 62"/>
            <p:cNvSpPr/>
            <p:nvPr/>
          </p:nvSpPr>
          <p:spPr>
            <a:xfrm>
              <a:off x="3998922" y="1886811"/>
              <a:ext cx="2681929" cy="2284660"/>
            </a:xfrm>
            <a:custGeom>
              <a:avLst/>
              <a:gdLst>
                <a:gd name="connsiteX0" fmla="*/ 0 w 2331720"/>
                <a:gd name="connsiteY0" fmla="*/ 2004060 h 2004060"/>
                <a:gd name="connsiteX1" fmla="*/ 266700 w 2331720"/>
                <a:gd name="connsiteY1" fmla="*/ 1165860 h 2004060"/>
                <a:gd name="connsiteX2" fmla="*/ 2331720 w 2331720"/>
                <a:gd name="connsiteY2" fmla="*/ 0 h 2004060"/>
              </a:gdLst>
              <a:ahLst/>
              <a:cxnLst>
                <a:cxn ang="0">
                  <a:pos x="connsiteX0" y="connsiteY0"/>
                </a:cxn>
                <a:cxn ang="0">
                  <a:pos x="connsiteX1" y="connsiteY1"/>
                </a:cxn>
                <a:cxn ang="0">
                  <a:pos x="connsiteX2" y="connsiteY2"/>
                </a:cxn>
              </a:cxnLst>
              <a:rect l="l" t="t" r="r" b="b"/>
              <a:pathLst>
                <a:path w="2331720" h="2004060">
                  <a:moveTo>
                    <a:pt x="0" y="2004060"/>
                  </a:moveTo>
                  <a:lnTo>
                    <a:pt x="266700" y="1165860"/>
                  </a:lnTo>
                  <a:lnTo>
                    <a:pt x="233172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7" name="Straight Connector 6"/>
          <p:cNvCxnSpPr>
            <a:stCxn id="63" idx="1"/>
          </p:cNvCxnSpPr>
          <p:nvPr/>
        </p:nvCxnSpPr>
        <p:spPr>
          <a:xfrm flipH="1">
            <a:off x="4243389" y="3368311"/>
            <a:ext cx="62290" cy="21308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72" name="Freeform 71"/>
          <p:cNvSpPr/>
          <p:nvPr/>
        </p:nvSpPr>
        <p:spPr>
          <a:xfrm>
            <a:off x="1363925" y="3433862"/>
            <a:ext cx="6404006" cy="170237"/>
          </a:xfrm>
          <a:custGeom>
            <a:avLst/>
            <a:gdLst>
              <a:gd name="connsiteX0" fmla="*/ 0 w 5721069"/>
              <a:gd name="connsiteY0" fmla="*/ 331791 h 364159"/>
              <a:gd name="connsiteX1" fmla="*/ 857756 w 5721069"/>
              <a:gd name="connsiteY1" fmla="*/ 17 h 364159"/>
              <a:gd name="connsiteX2" fmla="*/ 1909721 w 5721069"/>
              <a:gd name="connsiteY2" fmla="*/ 315607 h 364159"/>
              <a:gd name="connsiteX3" fmla="*/ 3163986 w 5721069"/>
              <a:gd name="connsiteY3" fmla="*/ 89030 h 364159"/>
              <a:gd name="connsiteX4" fmla="*/ 3908453 w 5721069"/>
              <a:gd name="connsiteY4" fmla="*/ 323699 h 364159"/>
              <a:gd name="connsiteX5" fmla="*/ 5065614 w 5721069"/>
              <a:gd name="connsiteY5" fmla="*/ 89030 h 364159"/>
              <a:gd name="connsiteX6" fmla="*/ 5721069 w 5721069"/>
              <a:gd name="connsiteY6" fmla="*/ 364159 h 36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069" h="364159">
                <a:moveTo>
                  <a:pt x="0" y="331791"/>
                </a:moveTo>
                <a:cubicBezTo>
                  <a:pt x="269734" y="167252"/>
                  <a:pt x="539469" y="2714"/>
                  <a:pt x="857756" y="17"/>
                </a:cubicBezTo>
                <a:cubicBezTo>
                  <a:pt x="1176043" y="-2680"/>
                  <a:pt x="1525349" y="300772"/>
                  <a:pt x="1909721" y="315607"/>
                </a:cubicBezTo>
                <a:cubicBezTo>
                  <a:pt x="2294093" y="330442"/>
                  <a:pt x="2830864" y="87681"/>
                  <a:pt x="3163986" y="89030"/>
                </a:cubicBezTo>
                <a:cubicBezTo>
                  <a:pt x="3497108" y="90379"/>
                  <a:pt x="3591515" y="323699"/>
                  <a:pt x="3908453" y="323699"/>
                </a:cubicBezTo>
                <a:cubicBezTo>
                  <a:pt x="4225391" y="323699"/>
                  <a:pt x="4763511" y="82287"/>
                  <a:pt x="5065614" y="89030"/>
                </a:cubicBezTo>
                <a:cubicBezTo>
                  <a:pt x="5367717" y="95773"/>
                  <a:pt x="5544393" y="229966"/>
                  <a:pt x="5721069" y="364159"/>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Rectangle 5"/>
          <p:cNvSpPr>
            <a:spLocks noChangeArrowheads="1"/>
          </p:cNvSpPr>
          <p:nvPr/>
        </p:nvSpPr>
        <p:spPr bwMode="auto">
          <a:xfrm>
            <a:off x="3691" y="6469618"/>
            <a:ext cx="4406900"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dirty="0" err="1">
                <a:solidFill>
                  <a:prstClr val="black"/>
                </a:solidFill>
                <a:latin typeface="Tahoma" pitchFamily="34" charset="0"/>
              </a:rPr>
              <a:t>Alterman</a:t>
            </a:r>
            <a:r>
              <a:rPr lang="en-US" dirty="0" smtClean="0">
                <a:solidFill>
                  <a:prstClr val="black"/>
                </a:solidFill>
                <a:latin typeface="Tahoma" pitchFamily="34" charset="0"/>
              </a:rPr>
              <a:t>, </a:t>
            </a:r>
            <a:r>
              <a:rPr lang="en-US" dirty="0" err="1" smtClean="0">
                <a:solidFill>
                  <a:prstClr val="black"/>
                </a:solidFill>
                <a:latin typeface="Tahoma" pitchFamily="34" charset="0"/>
              </a:rPr>
              <a:t>Swirski</a:t>
            </a:r>
            <a:r>
              <a:rPr lang="en-US" dirty="0">
                <a:solidFill>
                  <a:prstClr val="black"/>
                </a:solidFill>
                <a:latin typeface="Tahoma" pitchFamily="34" charset="0"/>
              </a:rPr>
              <a:t>, </a:t>
            </a:r>
            <a:r>
              <a:rPr lang="en-US" dirty="0" err="1" smtClean="0">
                <a:solidFill>
                  <a:prstClr val="black"/>
                </a:solidFill>
                <a:latin typeface="Tahoma" pitchFamily="34" charset="0"/>
              </a:rPr>
              <a:t>Schechner</a:t>
            </a:r>
            <a:r>
              <a:rPr lang="en-US" dirty="0" smtClean="0">
                <a:solidFill>
                  <a:prstClr val="black"/>
                </a:solidFill>
                <a:latin typeface="Tahoma" pitchFamily="34" charset="0"/>
              </a:rPr>
              <a:t>, </a:t>
            </a:r>
            <a:r>
              <a:rPr lang="en-US" dirty="0">
                <a:solidFill>
                  <a:prstClr val="black"/>
                </a:solidFill>
                <a:latin typeface="Tahoma" pitchFamily="34" charset="0"/>
              </a:rPr>
              <a:t>ICCP </a:t>
            </a:r>
            <a:r>
              <a:rPr lang="en-US" dirty="0" smtClean="0">
                <a:solidFill>
                  <a:prstClr val="black"/>
                </a:solidFill>
                <a:latin typeface="Tahoma" pitchFamily="34" charset="0"/>
              </a:rPr>
              <a:t>2014</a:t>
            </a:r>
            <a:endParaRPr lang="en-US" i="1" dirty="0">
              <a:solidFill>
                <a:prstClr val="black"/>
              </a:solidFill>
              <a:latin typeface="Tahoma" pitchFamily="34" charset="0"/>
            </a:endParaRPr>
          </a:p>
        </p:txBody>
      </p:sp>
    </p:spTree>
    <p:extLst>
      <p:ext uri="{BB962C8B-B14F-4D97-AF65-F5344CB8AC3E}">
        <p14:creationId xmlns:p14="http://schemas.microsoft.com/office/powerpoint/2010/main" val="6676615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0"/>
                                        </p:tgtEl>
                                        <p:attrNameLst>
                                          <p:attrName>style.visibility</p:attrName>
                                        </p:attrNameLst>
                                      </p:cBhvr>
                                      <p:to>
                                        <p:strVal val="visible"/>
                                      </p:to>
                                    </p:set>
                                    <p:animEffect transition="in" filter="fade">
                                      <p:cBhvr>
                                        <p:cTn id="14" dur="500"/>
                                        <p:tgtEl>
                                          <p:spTgt spid="90"/>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9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up)">
                                      <p:cBhvr>
                                        <p:cTn id="24" dur="500"/>
                                        <p:tgtEl>
                                          <p:spTgt spid="64"/>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92"/>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Design Trade-off</a:t>
            </a:r>
            <a:endParaRPr lang="en-US" dirty="0"/>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55</a:t>
            </a:fld>
            <a:endParaRPr lang="en-US">
              <a:solidFill>
                <a:prstClr val="black">
                  <a:tint val="75000"/>
                </a:prstClr>
              </a:solidFill>
            </a:endParaRPr>
          </a:p>
        </p:txBody>
      </p:sp>
      <p:sp>
        <p:nvSpPr>
          <p:cNvPr id="10" name="Sun 9"/>
          <p:cNvSpPr/>
          <p:nvPr/>
        </p:nvSpPr>
        <p:spPr>
          <a:xfrm>
            <a:off x="5164628" y="1040358"/>
            <a:ext cx="1160674" cy="115212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69361" y="2973078"/>
            <a:ext cx="7884039" cy="3573541"/>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cxnSp>
        <p:nvCxnSpPr>
          <p:cNvPr id="11" name="Straight Connector 10"/>
          <p:cNvCxnSpPr/>
          <p:nvPr/>
        </p:nvCxnSpPr>
        <p:spPr>
          <a:xfrm flipV="1">
            <a:off x="1427502" y="5577261"/>
            <a:ext cx="5991517" cy="3550"/>
          </a:xfrm>
          <a:prstGeom prst="line">
            <a:avLst/>
          </a:prstGeom>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V="1">
            <a:off x="1452858" y="4925348"/>
            <a:ext cx="949045"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6636039" y="4925348"/>
            <a:ext cx="7649" cy="661065"/>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5648000"/>
            <a:ext cx="1416399" cy="1267490"/>
          </a:xfrm>
          <a:prstGeom prst="rect">
            <a:avLst/>
          </a:prstGeom>
          <a:noFill/>
        </p:spPr>
        <p:txBody>
          <a:bodyPr wrap="square" rtlCol="0">
            <a:spAutoFit/>
          </a:bodyPr>
          <a:lstStyle>
            <a:defPPr>
              <a:defRPr lang="en-US"/>
            </a:defPPr>
            <a:lvl1pPr algn="r">
              <a:defRPr sz="1400"/>
            </a:lvl1pPr>
          </a:lstStyle>
          <a:p>
            <a:r>
              <a:rPr lang="en-US" sz="2000" dirty="0" smtClean="0">
                <a:solidFill>
                  <a:prstClr val="black"/>
                </a:solidFill>
              </a:rPr>
              <a:t>Solar image</a:t>
            </a:r>
            <a:endParaRPr lang="en-US" sz="2000" dirty="0">
              <a:solidFill>
                <a:prstClr val="black"/>
              </a:solidFill>
            </a:endParaRPr>
          </a:p>
          <a:p>
            <a:r>
              <a:rPr lang="en-US" sz="2000" dirty="0">
                <a:solidFill>
                  <a:prstClr val="black"/>
                </a:solidFill>
              </a:rPr>
              <a:t>plane</a:t>
            </a:r>
          </a:p>
        </p:txBody>
      </p:sp>
      <p:sp>
        <p:nvSpPr>
          <p:cNvPr id="17" name="TextBox 16"/>
          <p:cNvSpPr txBox="1"/>
          <p:nvPr/>
        </p:nvSpPr>
        <p:spPr>
          <a:xfrm>
            <a:off x="130697" y="4465232"/>
            <a:ext cx="1254279" cy="883402"/>
          </a:xfrm>
          <a:prstGeom prst="rect">
            <a:avLst/>
          </a:prstGeom>
          <a:noFill/>
        </p:spPr>
        <p:txBody>
          <a:bodyPr wrap="square" rtlCol="0">
            <a:spAutoFit/>
          </a:bodyPr>
          <a:lstStyle/>
          <a:p>
            <a:pPr algn="r"/>
            <a:r>
              <a:rPr lang="en-US" sz="2000" dirty="0" smtClean="0">
                <a:solidFill>
                  <a:prstClr val="black"/>
                </a:solidFill>
              </a:rPr>
              <a:t>pinhole array</a:t>
            </a:r>
            <a:endParaRPr lang="en-US" sz="2000" dirty="0">
              <a:solidFill>
                <a:prstClr val="black"/>
              </a:solidFill>
            </a:endParaRPr>
          </a:p>
        </p:txBody>
      </p:sp>
      <p:cxnSp>
        <p:nvCxnSpPr>
          <p:cNvPr id="23" name="Straight Connector 22"/>
          <p:cNvCxnSpPr/>
          <p:nvPr/>
        </p:nvCxnSpPr>
        <p:spPr>
          <a:xfrm flipV="1">
            <a:off x="2707137"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4409373"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5842835" y="4925348"/>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V="1">
            <a:off x="6239363" y="4925348"/>
            <a:ext cx="714104"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V="1">
            <a:off x="7239836" y="4925348"/>
            <a:ext cx="395060"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7687793" y="4929104"/>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6595382" y="2211825"/>
            <a:ext cx="1551001" cy="7600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V="1">
            <a:off x="2531584" y="4388202"/>
            <a:ext cx="1751738" cy="173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191000" y="6492075"/>
            <a:ext cx="5023619" cy="369332"/>
          </a:xfrm>
          <a:prstGeom prst="rect">
            <a:avLst/>
          </a:prstGeom>
          <a:noFill/>
        </p:spPr>
        <p:txBody>
          <a:bodyPr wrap="none" rtlCol="1">
            <a:spAutoFit/>
          </a:bodyPr>
          <a:lstStyle/>
          <a:p>
            <a:r>
              <a:rPr lang="en-US" i="1" dirty="0" smtClean="0">
                <a:solidFill>
                  <a:prstClr val="black">
                    <a:lumMod val="50000"/>
                    <a:lumOff val="50000"/>
                  </a:prstClr>
                </a:solidFill>
              </a:rPr>
              <a:t>STELLA MARIS</a:t>
            </a:r>
            <a:r>
              <a:rPr lang="en-US" dirty="0" smtClean="0">
                <a:solidFill>
                  <a:prstClr val="black">
                    <a:lumMod val="50000"/>
                    <a:lumOff val="50000"/>
                  </a:prstClr>
                </a:solidFill>
              </a:rPr>
              <a:t>,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Schechner</a:t>
            </a:r>
            <a:endParaRPr lang="he-IL" dirty="0">
              <a:solidFill>
                <a:prstClr val="black">
                  <a:lumMod val="50000"/>
                  <a:lumOff val="50000"/>
                </a:prstClr>
              </a:solidFill>
            </a:endParaRPr>
          </a:p>
        </p:txBody>
      </p:sp>
      <p:sp>
        <p:nvSpPr>
          <p:cNvPr id="33" name="Rounded Rectangle 32"/>
          <p:cNvSpPr/>
          <p:nvPr/>
        </p:nvSpPr>
        <p:spPr>
          <a:xfrm rot="21049968">
            <a:off x="583135" y="1119719"/>
            <a:ext cx="2364088" cy="8567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solidFill>
                  <a:prstClr val="white"/>
                </a:solidFill>
              </a:rPr>
              <a:t>Limitations?</a:t>
            </a:r>
            <a:endParaRPr lang="en-US" sz="3200" dirty="0">
              <a:solidFill>
                <a:prstClr val="white"/>
              </a:solidFill>
            </a:endParaRPr>
          </a:p>
        </p:txBody>
      </p:sp>
      <p:cxnSp>
        <p:nvCxnSpPr>
          <p:cNvPr id="39" name="Straight Arrow Connector 38"/>
          <p:cNvCxnSpPr/>
          <p:nvPr/>
        </p:nvCxnSpPr>
        <p:spPr>
          <a:xfrm flipV="1">
            <a:off x="6611048" y="2259874"/>
            <a:ext cx="11821" cy="713205"/>
          </a:xfrm>
          <a:prstGeom prst="straightConnector1">
            <a:avLst/>
          </a:prstGeom>
          <a:ln>
            <a:solidFill>
              <a:schemeClr val="tx1"/>
            </a:solidFill>
            <a:tailEnd type="arrow"/>
          </a:ln>
          <a:effectLst/>
        </p:spPr>
        <p:style>
          <a:lnRef idx="3">
            <a:schemeClr val="dk1"/>
          </a:lnRef>
          <a:fillRef idx="0">
            <a:schemeClr val="dk1"/>
          </a:fillRef>
          <a:effectRef idx="2">
            <a:schemeClr val="dk1"/>
          </a:effectRef>
          <a:fontRef idx="minor">
            <a:schemeClr val="tx1"/>
          </a:fontRef>
        </p:style>
      </p:cxnSp>
      <p:graphicFrame>
        <p:nvGraphicFramePr>
          <p:cNvPr id="40" name="Object 39"/>
          <p:cNvGraphicFramePr>
            <a:graphicFrameLocks noChangeAspect="1"/>
          </p:cNvGraphicFramePr>
          <p:nvPr>
            <p:extLst/>
          </p:nvPr>
        </p:nvGraphicFramePr>
        <p:xfrm>
          <a:off x="6570663" y="1973263"/>
          <a:ext cx="714375" cy="438150"/>
        </p:xfrm>
        <a:graphic>
          <a:graphicData uri="http://schemas.openxmlformats.org/presentationml/2006/ole">
            <mc:AlternateContent xmlns:mc="http://schemas.openxmlformats.org/markup-compatibility/2006">
              <mc:Choice xmlns:v="urn:schemas-microsoft-com:vml" Requires="v">
                <p:oleObj spid="_x0000_s114691" name="Equation" r:id="rId4" imgW="317160" imgH="203040" progId="Equation.DSMT4">
                  <p:embed/>
                </p:oleObj>
              </mc:Choice>
              <mc:Fallback>
                <p:oleObj name="Equation" r:id="rId4" imgW="317160" imgH="203040" progId="Equation.DSMT4">
                  <p:embed/>
                  <p:pic>
                    <p:nvPicPr>
                      <p:cNvPr id="0" name=""/>
                      <p:cNvPicPr>
                        <a:picLocks noChangeAspect="1" noChangeArrowheads="1"/>
                      </p:cNvPicPr>
                      <p:nvPr/>
                    </p:nvPicPr>
                    <p:blipFill>
                      <a:blip r:embed="rId5"/>
                      <a:srcRect/>
                      <a:stretch>
                        <a:fillRect/>
                      </a:stretch>
                    </p:blipFill>
                    <p:spPr bwMode="auto">
                      <a:xfrm>
                        <a:off x="6570663" y="1973263"/>
                        <a:ext cx="714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2" name="Oval 41"/>
          <p:cNvSpPr/>
          <p:nvPr/>
        </p:nvSpPr>
        <p:spPr bwMode="auto">
          <a:xfrm>
            <a:off x="3438771" y="5481046"/>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38" name="Straight Connector 37"/>
          <p:cNvCxnSpPr/>
          <p:nvPr/>
        </p:nvCxnSpPr>
        <p:spPr>
          <a:xfrm flipH="1">
            <a:off x="3600450" y="2971847"/>
            <a:ext cx="2995970" cy="2628853"/>
          </a:xfrm>
          <a:prstGeom prst="line">
            <a:avLst/>
          </a:prstGeom>
          <a:ln>
            <a:solidFill>
              <a:schemeClr val="tx1"/>
            </a:solidFill>
            <a:prstDash val="sysDash"/>
            <a:headEnd type="none" w="med" len="med"/>
            <a:tailEnd type="arrow" w="med" len="med"/>
          </a:ln>
          <a:effectLst/>
        </p:spPr>
        <p:style>
          <a:lnRef idx="3">
            <a:schemeClr val="dk1"/>
          </a:lnRef>
          <a:fillRef idx="0">
            <a:schemeClr val="dk1"/>
          </a:fillRef>
          <a:effectRef idx="2">
            <a:schemeClr val="dk1"/>
          </a:effectRef>
          <a:fontRef idx="minor">
            <a:schemeClr val="tx1"/>
          </a:fontRef>
        </p:style>
      </p:cxnSp>
      <p:grpSp>
        <p:nvGrpSpPr>
          <p:cNvPr id="45" name="Group 44"/>
          <p:cNvGrpSpPr/>
          <p:nvPr/>
        </p:nvGrpSpPr>
        <p:grpSpPr>
          <a:xfrm>
            <a:off x="3150294" y="5739110"/>
            <a:ext cx="984462" cy="461665"/>
            <a:chOff x="1861633" y="6049095"/>
            <a:chExt cx="984462" cy="461665"/>
          </a:xfrm>
        </p:grpSpPr>
        <mc:AlternateContent xmlns:mc="http://schemas.openxmlformats.org/markup-compatibility/2006" xmlns:a14="http://schemas.microsoft.com/office/drawing/2010/main">
          <mc:Choice Requires="a14">
            <p:sp>
              <p:nvSpPr>
                <p:cNvPr id="46" name="TextBox 45"/>
                <p:cNvSpPr txBox="1"/>
                <p:nvPr/>
              </p:nvSpPr>
              <p:spPr>
                <a:xfrm>
                  <a:off x="1861633" y="6049095"/>
                  <a:ext cx="984462" cy="461665"/>
                </a:xfrm>
                <a:prstGeom prst="rect">
                  <a:avLst/>
                </a:prstGeom>
                <a:noFill/>
              </p:spPr>
              <p:txBody>
                <a:bodyPr wrap="square" rtlCol="1">
                  <a:spAutoFit/>
                </a:bodyPr>
                <a:lstStyle/>
                <a:p>
                  <a14:m>
                    <m:oMathPara xmlns:m="http://schemas.openxmlformats.org/officeDocument/2006/math">
                      <m:oMathParaPr>
                        <m:jc m:val="centerGroup"/>
                      </m:oMathParaPr>
                      <m:oMath xmlns:m="http://schemas.openxmlformats.org/officeDocument/2006/math">
                        <m:r>
                          <m:rPr>
                            <m:sty m:val="p"/>
                          </m:rPr>
                          <a:rPr lang="en-US" sz="2400" smtClean="0">
                            <a:solidFill>
                              <a:prstClr val="black"/>
                            </a:solidFill>
                            <a:latin typeface="Cambria Math"/>
                          </a:rPr>
                          <m:t>Δ</m:t>
                        </m:r>
                        <m:r>
                          <m:rPr>
                            <m:sty m:val="p"/>
                          </m:rPr>
                          <a:rPr lang="en-US" sz="2400" i="1" smtClean="0">
                            <a:solidFill>
                              <a:prstClr val="black"/>
                            </a:solidFill>
                            <a:latin typeface="Cambria Math"/>
                          </a:rPr>
                          <m:t>p</m:t>
                        </m:r>
                        <m:r>
                          <a:rPr lang="en-US" sz="2400" i="1" smtClean="0">
                            <a:solidFill>
                              <a:prstClr val="black"/>
                            </a:solidFill>
                            <a:latin typeface="Cambria Math"/>
                          </a:rPr>
                          <m:t> </m:t>
                        </m:r>
                      </m:oMath>
                    </m:oMathPara>
                  </a14:m>
                  <a:endParaRPr lang="he-IL" sz="2400" dirty="0">
                    <a:solidFill>
                      <a:prstClr val="black"/>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1861633" y="6049095"/>
                  <a:ext cx="984462" cy="461665"/>
                </a:xfrm>
                <a:prstGeom prst="rect">
                  <a:avLst/>
                </a:prstGeom>
                <a:blipFill rotWithShape="1">
                  <a:blip r:embed="rId21"/>
                  <a:stretch>
                    <a:fillRect b="-11842"/>
                  </a:stretch>
                </a:blipFill>
              </p:spPr>
              <p:txBody>
                <a:bodyPr/>
                <a:lstStyle/>
                <a:p>
                  <a:r>
                    <a:rPr lang="en-US">
                      <a:noFill/>
                    </a:rPr>
                    <a:t> </a:t>
                  </a:r>
                </a:p>
              </p:txBody>
            </p:sp>
          </mc:Fallback>
        </mc:AlternateContent>
        <p:cxnSp>
          <p:nvCxnSpPr>
            <p:cNvPr id="49" name="Straight Arrow Connector 48"/>
            <p:cNvCxnSpPr/>
            <p:nvPr/>
          </p:nvCxnSpPr>
          <p:spPr>
            <a:xfrm>
              <a:off x="2142637" y="6096000"/>
              <a:ext cx="354955"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404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22" presetClass="entr" presetSubtype="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up)">
                                      <p:cBhvr>
                                        <p:cTn id="13" dur="500"/>
                                        <p:tgtEl>
                                          <p:spTgt spid="38"/>
                                        </p:tgtEl>
                                      </p:cBhvr>
                                    </p:animEffect>
                                  </p:childTnLst>
                                </p:cTn>
                              </p:par>
                              <p:par>
                                <p:cTn id="14" presetID="1"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Design Trade-off</a:t>
            </a:r>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56</a:t>
            </a:fld>
            <a:endParaRPr lang="en-US">
              <a:solidFill>
                <a:prstClr val="black">
                  <a:tint val="75000"/>
                </a:prstClr>
              </a:solidFill>
            </a:endParaRPr>
          </a:p>
        </p:txBody>
      </p:sp>
      <p:sp>
        <p:nvSpPr>
          <p:cNvPr id="10" name="Sun 9"/>
          <p:cNvSpPr/>
          <p:nvPr/>
        </p:nvSpPr>
        <p:spPr>
          <a:xfrm>
            <a:off x="5164628" y="1040358"/>
            <a:ext cx="1160674" cy="115212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Wave 4"/>
          <p:cNvSpPr/>
          <p:nvPr/>
        </p:nvSpPr>
        <p:spPr>
          <a:xfrm flipH="1">
            <a:off x="273227" y="2934468"/>
            <a:ext cx="7884039" cy="2184241"/>
          </a:xfrm>
          <a:prstGeom prst="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6" name="Rectangle 5"/>
          <p:cNvSpPr/>
          <p:nvPr/>
        </p:nvSpPr>
        <p:spPr>
          <a:xfrm>
            <a:off x="269361" y="3555698"/>
            <a:ext cx="7884039" cy="2990921"/>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cxnSp>
        <p:nvCxnSpPr>
          <p:cNvPr id="11" name="Straight Connector 10"/>
          <p:cNvCxnSpPr/>
          <p:nvPr/>
        </p:nvCxnSpPr>
        <p:spPr>
          <a:xfrm flipV="1">
            <a:off x="1427502" y="5577261"/>
            <a:ext cx="5991517" cy="3550"/>
          </a:xfrm>
          <a:prstGeom prst="line">
            <a:avLst/>
          </a:prstGeom>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V="1">
            <a:off x="1452858" y="4925348"/>
            <a:ext cx="949045"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sp>
        <p:nvSpPr>
          <p:cNvPr id="7" name="Oval 6"/>
          <p:cNvSpPr/>
          <p:nvPr/>
        </p:nvSpPr>
        <p:spPr bwMode="auto">
          <a:xfrm>
            <a:off x="3212295" y="5464194"/>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5" name="Straight Arrow Connector 14"/>
          <p:cNvCxnSpPr/>
          <p:nvPr/>
        </p:nvCxnSpPr>
        <p:spPr>
          <a:xfrm>
            <a:off x="6636039" y="4925348"/>
            <a:ext cx="7649" cy="661065"/>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5648000"/>
            <a:ext cx="1416399" cy="1267490"/>
          </a:xfrm>
          <a:prstGeom prst="rect">
            <a:avLst/>
          </a:prstGeom>
          <a:noFill/>
        </p:spPr>
        <p:txBody>
          <a:bodyPr wrap="square" rtlCol="0">
            <a:spAutoFit/>
          </a:bodyPr>
          <a:lstStyle>
            <a:defPPr>
              <a:defRPr lang="en-US"/>
            </a:defPPr>
            <a:lvl1pPr algn="r">
              <a:defRPr sz="1400"/>
            </a:lvl1pPr>
          </a:lstStyle>
          <a:p>
            <a:r>
              <a:rPr lang="en-US" sz="2000" dirty="0" smtClean="0">
                <a:solidFill>
                  <a:prstClr val="black"/>
                </a:solidFill>
              </a:rPr>
              <a:t>Solar image</a:t>
            </a:r>
            <a:endParaRPr lang="en-US" sz="2000" dirty="0">
              <a:solidFill>
                <a:prstClr val="black"/>
              </a:solidFill>
            </a:endParaRPr>
          </a:p>
          <a:p>
            <a:r>
              <a:rPr lang="en-US" sz="2000" dirty="0">
                <a:solidFill>
                  <a:prstClr val="black"/>
                </a:solidFill>
              </a:rPr>
              <a:t>plane</a:t>
            </a:r>
          </a:p>
        </p:txBody>
      </p:sp>
      <p:sp>
        <p:nvSpPr>
          <p:cNvPr id="17" name="TextBox 16"/>
          <p:cNvSpPr txBox="1"/>
          <p:nvPr/>
        </p:nvSpPr>
        <p:spPr>
          <a:xfrm>
            <a:off x="130697" y="4465232"/>
            <a:ext cx="1254279" cy="883402"/>
          </a:xfrm>
          <a:prstGeom prst="rect">
            <a:avLst/>
          </a:prstGeom>
          <a:noFill/>
        </p:spPr>
        <p:txBody>
          <a:bodyPr wrap="square" rtlCol="0">
            <a:spAutoFit/>
          </a:bodyPr>
          <a:lstStyle/>
          <a:p>
            <a:pPr algn="r"/>
            <a:r>
              <a:rPr lang="en-US" sz="2000" dirty="0" smtClean="0">
                <a:solidFill>
                  <a:prstClr val="black"/>
                </a:solidFill>
              </a:rPr>
              <a:t>pinhole array</a:t>
            </a:r>
            <a:endParaRPr lang="en-US" sz="2000" dirty="0">
              <a:solidFill>
                <a:prstClr val="black"/>
              </a:solidFill>
            </a:endParaRPr>
          </a:p>
        </p:txBody>
      </p:sp>
      <p:cxnSp>
        <p:nvCxnSpPr>
          <p:cNvPr id="23" name="Straight Connector 22"/>
          <p:cNvCxnSpPr/>
          <p:nvPr/>
        </p:nvCxnSpPr>
        <p:spPr>
          <a:xfrm flipV="1">
            <a:off x="2707137"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4409373"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5842835" y="4925348"/>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V="1">
            <a:off x="6239363" y="4925348"/>
            <a:ext cx="714104"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V="1">
            <a:off x="7239836" y="4925348"/>
            <a:ext cx="395060"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7687793" y="4929104"/>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6595382" y="2211825"/>
            <a:ext cx="1551001" cy="7600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V="1">
            <a:off x="2531584" y="4388202"/>
            <a:ext cx="1751738" cy="173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6435725" y="2273300"/>
            <a:ext cx="160294" cy="693430"/>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graphicFrame>
        <p:nvGraphicFramePr>
          <p:cNvPr id="48" name="Object 6"/>
          <p:cNvGraphicFramePr>
            <a:graphicFrameLocks noChangeAspect="1"/>
          </p:cNvGraphicFramePr>
          <p:nvPr>
            <p:extLst/>
          </p:nvPr>
        </p:nvGraphicFramePr>
        <p:xfrm>
          <a:off x="6027738" y="2168525"/>
          <a:ext cx="428625" cy="438150"/>
        </p:xfrm>
        <a:graphic>
          <a:graphicData uri="http://schemas.openxmlformats.org/presentationml/2006/ole">
            <mc:AlternateContent xmlns:mc="http://schemas.openxmlformats.org/markup-compatibility/2006">
              <mc:Choice xmlns:v="urn:schemas-microsoft-com:vml" Requires="v">
                <p:oleObj spid="_x0000_s115716" name="Equation" r:id="rId4" imgW="190440" imgH="203040" progId="Equation.DSMT4">
                  <p:embed/>
                </p:oleObj>
              </mc:Choice>
              <mc:Fallback>
                <p:oleObj name="Equation" r:id="rId4" imgW="190440" imgH="203040" progId="Equation.DSMT4">
                  <p:embed/>
                  <p:pic>
                    <p:nvPicPr>
                      <p:cNvPr id="0" name=""/>
                      <p:cNvPicPr>
                        <a:picLocks noChangeAspect="1" noChangeArrowheads="1"/>
                      </p:cNvPicPr>
                      <p:nvPr/>
                    </p:nvPicPr>
                    <p:blipFill>
                      <a:blip r:embed="rId5"/>
                      <a:srcRect/>
                      <a:stretch>
                        <a:fillRect/>
                      </a:stretch>
                    </p:blipFill>
                    <p:spPr bwMode="auto">
                      <a:xfrm>
                        <a:off x="6027738" y="2168525"/>
                        <a:ext cx="428625" cy="438150"/>
                      </a:xfrm>
                      <a:prstGeom prst="rect">
                        <a:avLst/>
                      </a:prstGeom>
                      <a:noFill/>
                      <a:extLst/>
                    </p:spPr>
                  </p:pic>
                </p:oleObj>
              </mc:Fallback>
            </mc:AlternateContent>
          </a:graphicData>
        </a:graphic>
      </p:graphicFrame>
      <p:cxnSp>
        <p:nvCxnSpPr>
          <p:cNvPr id="43" name="Straight Arrow Connector 42"/>
          <p:cNvCxnSpPr/>
          <p:nvPr/>
        </p:nvCxnSpPr>
        <p:spPr>
          <a:xfrm>
            <a:off x="6624523" y="4932860"/>
            <a:ext cx="19165" cy="996453"/>
          </a:xfrm>
          <a:prstGeom prst="straightConnector1">
            <a:avLst/>
          </a:prstGeom>
          <a:ln w="3810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418472" y="5202537"/>
            <a:ext cx="1356469" cy="369332"/>
          </a:xfrm>
          <a:prstGeom prst="rect">
            <a:avLst/>
          </a:prstGeom>
          <a:noFill/>
        </p:spPr>
        <p:txBody>
          <a:bodyPr wrap="square" rtlCol="1">
            <a:spAutoFit/>
          </a:bodyPr>
          <a:lstStyle/>
          <a:p>
            <a:r>
              <a:rPr lang="en-US" b="1" dirty="0" smtClean="0">
                <a:solidFill>
                  <a:srgbClr val="0000FF"/>
                </a:solidFill>
              </a:rPr>
              <a:t>Increase</a:t>
            </a:r>
            <a:endParaRPr lang="he-IL" b="1" i="1" baseline="-25000" dirty="0">
              <a:solidFill>
                <a:srgbClr val="0000FF"/>
              </a:solidFill>
              <a:cs typeface="Times New Roman" panose="02020603050405020304" pitchFamily="18" charset="0"/>
            </a:endParaRPr>
          </a:p>
        </p:txBody>
      </p:sp>
      <p:sp>
        <p:nvSpPr>
          <p:cNvPr id="31" name="TextBox 30"/>
          <p:cNvSpPr txBox="1"/>
          <p:nvPr/>
        </p:nvSpPr>
        <p:spPr>
          <a:xfrm>
            <a:off x="4191000" y="6492075"/>
            <a:ext cx="5023619" cy="369332"/>
          </a:xfrm>
          <a:prstGeom prst="rect">
            <a:avLst/>
          </a:prstGeom>
          <a:noFill/>
        </p:spPr>
        <p:txBody>
          <a:bodyPr wrap="none" rtlCol="1">
            <a:spAutoFit/>
          </a:bodyPr>
          <a:lstStyle/>
          <a:p>
            <a:r>
              <a:rPr lang="en-US" i="1" dirty="0" smtClean="0">
                <a:solidFill>
                  <a:prstClr val="black">
                    <a:lumMod val="50000"/>
                    <a:lumOff val="50000"/>
                  </a:prstClr>
                </a:solidFill>
              </a:rPr>
              <a:t>STELLA MARIS</a:t>
            </a:r>
            <a:r>
              <a:rPr lang="en-US" dirty="0" smtClean="0">
                <a:solidFill>
                  <a:prstClr val="black">
                    <a:lumMod val="50000"/>
                    <a:lumOff val="50000"/>
                  </a:prstClr>
                </a:solidFill>
              </a:rPr>
              <a:t>,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Schechner</a:t>
            </a:r>
            <a:endParaRPr lang="he-IL" dirty="0">
              <a:solidFill>
                <a:prstClr val="black">
                  <a:lumMod val="50000"/>
                  <a:lumOff val="50000"/>
                </a:prstClr>
              </a:solidFill>
            </a:endParaRPr>
          </a:p>
        </p:txBody>
      </p:sp>
      <p:cxnSp>
        <p:nvCxnSpPr>
          <p:cNvPr id="32" name="Straight Arrow Connector 31"/>
          <p:cNvCxnSpPr/>
          <p:nvPr/>
        </p:nvCxnSpPr>
        <p:spPr>
          <a:xfrm flipV="1">
            <a:off x="6595382" y="2211825"/>
            <a:ext cx="1551001" cy="7600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flipV="1">
            <a:off x="6611048" y="2259874"/>
            <a:ext cx="11821" cy="713205"/>
          </a:xfrm>
          <a:prstGeom prst="straightConnector1">
            <a:avLst/>
          </a:prstGeom>
          <a:ln>
            <a:solidFill>
              <a:schemeClr val="tx1">
                <a:lumMod val="65000"/>
                <a:lumOff val="35000"/>
              </a:schemeClr>
            </a:solidFill>
            <a:tailEnd type="arrow"/>
          </a:ln>
          <a:effectLst/>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flipH="1">
            <a:off x="3362325" y="2959147"/>
            <a:ext cx="3278545" cy="2622503"/>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graphicFrame>
        <p:nvGraphicFramePr>
          <p:cNvPr id="19" name="Object 18"/>
          <p:cNvGraphicFramePr>
            <a:graphicFrameLocks noChangeAspect="1"/>
          </p:cNvGraphicFramePr>
          <p:nvPr>
            <p:extLst/>
          </p:nvPr>
        </p:nvGraphicFramePr>
        <p:xfrm>
          <a:off x="6570663" y="1973263"/>
          <a:ext cx="714375" cy="438150"/>
        </p:xfrm>
        <a:graphic>
          <a:graphicData uri="http://schemas.openxmlformats.org/presentationml/2006/ole">
            <mc:AlternateContent xmlns:mc="http://schemas.openxmlformats.org/markup-compatibility/2006">
              <mc:Choice xmlns:v="urn:schemas-microsoft-com:vml" Requires="v">
                <p:oleObj spid="_x0000_s115717" name="Equation" r:id="rId6" imgW="317160" imgH="203040" progId="Equation.DSMT4">
                  <p:embed/>
                </p:oleObj>
              </mc:Choice>
              <mc:Fallback>
                <p:oleObj name="Equation" r:id="rId6" imgW="317160" imgH="203040" progId="Equation.DSMT4">
                  <p:embed/>
                  <p:pic>
                    <p:nvPicPr>
                      <p:cNvPr id="0" name=""/>
                      <p:cNvPicPr>
                        <a:picLocks noChangeAspect="1" noChangeArrowheads="1"/>
                      </p:cNvPicPr>
                      <p:nvPr/>
                    </p:nvPicPr>
                    <p:blipFill>
                      <a:blip r:embed="rId7"/>
                      <a:srcRect/>
                      <a:stretch>
                        <a:fillRect/>
                      </a:stretch>
                    </p:blipFill>
                    <p:spPr bwMode="auto">
                      <a:xfrm>
                        <a:off x="6570663" y="1973263"/>
                        <a:ext cx="714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9" name="Oval 48"/>
          <p:cNvSpPr/>
          <p:nvPr/>
        </p:nvSpPr>
        <p:spPr bwMode="auto">
          <a:xfrm>
            <a:off x="3438771" y="5481046"/>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0" name="Straight Connector 49"/>
          <p:cNvCxnSpPr/>
          <p:nvPr/>
        </p:nvCxnSpPr>
        <p:spPr>
          <a:xfrm flipH="1">
            <a:off x="3600450" y="2971847"/>
            <a:ext cx="2995970" cy="2628853"/>
          </a:xfrm>
          <a:prstGeom prst="line">
            <a:avLst/>
          </a:prstGeom>
          <a:ln>
            <a:solidFill>
              <a:schemeClr val="tx1">
                <a:lumMod val="65000"/>
                <a:lumOff val="35000"/>
              </a:schemeClr>
            </a:solidFill>
            <a:prstDash val="sysDash"/>
            <a:headEnd type="none" w="med" len="med"/>
            <a:tailEnd type="arrow" w="med" len="med"/>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53693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2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Design Trade-off</a:t>
            </a:r>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57</a:t>
            </a:fld>
            <a:endParaRPr lang="en-US">
              <a:solidFill>
                <a:prstClr val="black">
                  <a:tint val="75000"/>
                </a:prstClr>
              </a:solidFill>
            </a:endParaRPr>
          </a:p>
        </p:txBody>
      </p:sp>
      <p:sp>
        <p:nvSpPr>
          <p:cNvPr id="10" name="Sun 9"/>
          <p:cNvSpPr/>
          <p:nvPr/>
        </p:nvSpPr>
        <p:spPr>
          <a:xfrm>
            <a:off x="5164628" y="1040358"/>
            <a:ext cx="1160674" cy="115212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Wave 4"/>
          <p:cNvSpPr/>
          <p:nvPr/>
        </p:nvSpPr>
        <p:spPr>
          <a:xfrm flipH="1">
            <a:off x="273227" y="2934468"/>
            <a:ext cx="7884039" cy="2184241"/>
          </a:xfrm>
          <a:prstGeom prst="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6" name="Rectangle 5"/>
          <p:cNvSpPr/>
          <p:nvPr/>
        </p:nvSpPr>
        <p:spPr>
          <a:xfrm>
            <a:off x="269361" y="3555698"/>
            <a:ext cx="7884039" cy="2990921"/>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cxnSp>
        <p:nvCxnSpPr>
          <p:cNvPr id="11" name="Straight Connector 10"/>
          <p:cNvCxnSpPr/>
          <p:nvPr/>
        </p:nvCxnSpPr>
        <p:spPr>
          <a:xfrm flipV="1">
            <a:off x="1427502" y="5577261"/>
            <a:ext cx="5991517" cy="3550"/>
          </a:xfrm>
          <a:prstGeom prst="line">
            <a:avLst/>
          </a:prstGeom>
          <a:ln>
            <a:solidFill>
              <a:schemeClr val="bg1">
                <a:lumMod val="50000"/>
              </a:schemeClr>
            </a:solidFill>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V="1">
            <a:off x="1452858" y="4925348"/>
            <a:ext cx="949045"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sp>
        <p:nvSpPr>
          <p:cNvPr id="7" name="Oval 6"/>
          <p:cNvSpPr/>
          <p:nvPr/>
        </p:nvSpPr>
        <p:spPr bwMode="auto">
          <a:xfrm>
            <a:off x="2543146" y="5955989"/>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5" name="Straight Arrow Connector 14"/>
          <p:cNvCxnSpPr/>
          <p:nvPr/>
        </p:nvCxnSpPr>
        <p:spPr>
          <a:xfrm>
            <a:off x="6636039" y="4925348"/>
            <a:ext cx="7649" cy="661065"/>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5648000"/>
            <a:ext cx="1416399" cy="1267490"/>
          </a:xfrm>
          <a:prstGeom prst="rect">
            <a:avLst/>
          </a:prstGeom>
          <a:noFill/>
        </p:spPr>
        <p:txBody>
          <a:bodyPr wrap="square" rtlCol="0">
            <a:spAutoFit/>
          </a:bodyPr>
          <a:lstStyle>
            <a:defPPr>
              <a:defRPr lang="en-US"/>
            </a:defPPr>
            <a:lvl1pPr algn="r">
              <a:defRPr sz="1400"/>
            </a:lvl1pPr>
          </a:lstStyle>
          <a:p>
            <a:r>
              <a:rPr lang="en-US" sz="2000" dirty="0" smtClean="0">
                <a:solidFill>
                  <a:prstClr val="black"/>
                </a:solidFill>
              </a:rPr>
              <a:t>Solar image</a:t>
            </a:r>
            <a:endParaRPr lang="en-US" sz="2000" dirty="0">
              <a:solidFill>
                <a:prstClr val="black"/>
              </a:solidFill>
            </a:endParaRPr>
          </a:p>
          <a:p>
            <a:r>
              <a:rPr lang="en-US" sz="2000" dirty="0">
                <a:solidFill>
                  <a:prstClr val="black"/>
                </a:solidFill>
              </a:rPr>
              <a:t>plane</a:t>
            </a:r>
          </a:p>
        </p:txBody>
      </p:sp>
      <p:sp>
        <p:nvSpPr>
          <p:cNvPr id="17" name="TextBox 16"/>
          <p:cNvSpPr txBox="1"/>
          <p:nvPr/>
        </p:nvSpPr>
        <p:spPr>
          <a:xfrm>
            <a:off x="130697" y="4465232"/>
            <a:ext cx="1254279" cy="883402"/>
          </a:xfrm>
          <a:prstGeom prst="rect">
            <a:avLst/>
          </a:prstGeom>
          <a:noFill/>
        </p:spPr>
        <p:txBody>
          <a:bodyPr wrap="square" rtlCol="0">
            <a:spAutoFit/>
          </a:bodyPr>
          <a:lstStyle/>
          <a:p>
            <a:pPr algn="r"/>
            <a:r>
              <a:rPr lang="en-US" sz="2000" dirty="0" smtClean="0">
                <a:solidFill>
                  <a:prstClr val="black"/>
                </a:solidFill>
              </a:rPr>
              <a:t>pinhole array</a:t>
            </a:r>
            <a:endParaRPr lang="en-US" sz="2000" dirty="0">
              <a:solidFill>
                <a:prstClr val="black"/>
              </a:solidFill>
            </a:endParaRPr>
          </a:p>
        </p:txBody>
      </p:sp>
      <p:cxnSp>
        <p:nvCxnSpPr>
          <p:cNvPr id="23" name="Straight Connector 22"/>
          <p:cNvCxnSpPr/>
          <p:nvPr/>
        </p:nvCxnSpPr>
        <p:spPr>
          <a:xfrm flipV="1">
            <a:off x="2707137"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4409373"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5842835" y="4925348"/>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V="1">
            <a:off x="6239363" y="4925348"/>
            <a:ext cx="714104"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V="1">
            <a:off x="7239836" y="4925348"/>
            <a:ext cx="395060"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7687793" y="4929104"/>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6595382" y="2211825"/>
            <a:ext cx="1551001" cy="7600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V="1">
            <a:off x="2531584" y="4388202"/>
            <a:ext cx="1751738" cy="173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6435725" y="2273300"/>
            <a:ext cx="160294" cy="693430"/>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graphicFrame>
        <p:nvGraphicFramePr>
          <p:cNvPr id="48" name="Object 6"/>
          <p:cNvGraphicFramePr>
            <a:graphicFrameLocks noChangeAspect="1"/>
          </p:cNvGraphicFramePr>
          <p:nvPr>
            <p:extLst/>
          </p:nvPr>
        </p:nvGraphicFramePr>
        <p:xfrm>
          <a:off x="6027738" y="2168525"/>
          <a:ext cx="428625" cy="438150"/>
        </p:xfrm>
        <a:graphic>
          <a:graphicData uri="http://schemas.openxmlformats.org/presentationml/2006/ole">
            <mc:AlternateContent xmlns:mc="http://schemas.openxmlformats.org/markup-compatibility/2006">
              <mc:Choice xmlns:v="urn:schemas-microsoft-com:vml" Requires="v">
                <p:oleObj spid="_x0000_s116740" name="Equation" r:id="rId4" imgW="190440" imgH="203040" progId="Equation.DSMT4">
                  <p:embed/>
                </p:oleObj>
              </mc:Choice>
              <mc:Fallback>
                <p:oleObj name="Equation" r:id="rId4" imgW="190440" imgH="203040" progId="Equation.DSMT4">
                  <p:embed/>
                  <p:pic>
                    <p:nvPicPr>
                      <p:cNvPr id="0" name=""/>
                      <p:cNvPicPr>
                        <a:picLocks noChangeAspect="1" noChangeArrowheads="1"/>
                      </p:cNvPicPr>
                      <p:nvPr/>
                    </p:nvPicPr>
                    <p:blipFill>
                      <a:blip r:embed="rId5"/>
                      <a:srcRect/>
                      <a:stretch>
                        <a:fillRect/>
                      </a:stretch>
                    </p:blipFill>
                    <p:spPr bwMode="auto">
                      <a:xfrm>
                        <a:off x="6027738" y="2168525"/>
                        <a:ext cx="428625" cy="438150"/>
                      </a:xfrm>
                      <a:prstGeom prst="rect">
                        <a:avLst/>
                      </a:prstGeom>
                      <a:noFill/>
                      <a:extLst/>
                    </p:spPr>
                  </p:pic>
                </p:oleObj>
              </mc:Fallback>
            </mc:AlternateContent>
          </a:graphicData>
        </a:graphic>
      </p:graphicFrame>
      <p:sp>
        <p:nvSpPr>
          <p:cNvPr id="31" name="TextBox 30"/>
          <p:cNvSpPr txBox="1"/>
          <p:nvPr/>
        </p:nvSpPr>
        <p:spPr>
          <a:xfrm>
            <a:off x="4191000" y="6492075"/>
            <a:ext cx="5023619" cy="369332"/>
          </a:xfrm>
          <a:prstGeom prst="rect">
            <a:avLst/>
          </a:prstGeom>
          <a:noFill/>
        </p:spPr>
        <p:txBody>
          <a:bodyPr wrap="none" rtlCol="1">
            <a:spAutoFit/>
          </a:bodyPr>
          <a:lstStyle/>
          <a:p>
            <a:r>
              <a:rPr lang="en-US" i="1" dirty="0" smtClean="0">
                <a:solidFill>
                  <a:prstClr val="black">
                    <a:lumMod val="50000"/>
                    <a:lumOff val="50000"/>
                  </a:prstClr>
                </a:solidFill>
              </a:rPr>
              <a:t>STELLA MARIS</a:t>
            </a:r>
            <a:r>
              <a:rPr lang="en-US" dirty="0" smtClean="0">
                <a:solidFill>
                  <a:prstClr val="black">
                    <a:lumMod val="50000"/>
                    <a:lumOff val="50000"/>
                  </a:prstClr>
                </a:solidFill>
              </a:rPr>
              <a:t>,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Schechner</a:t>
            </a:r>
            <a:endParaRPr lang="he-IL" dirty="0">
              <a:solidFill>
                <a:prstClr val="black">
                  <a:lumMod val="50000"/>
                  <a:lumOff val="50000"/>
                </a:prstClr>
              </a:solidFill>
            </a:endParaRPr>
          </a:p>
        </p:txBody>
      </p:sp>
      <p:sp>
        <p:nvSpPr>
          <p:cNvPr id="30" name="Oval 29"/>
          <p:cNvSpPr/>
          <p:nvPr/>
        </p:nvSpPr>
        <p:spPr bwMode="auto">
          <a:xfrm>
            <a:off x="2916528" y="5955989"/>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32" name="Straight Arrow Connector 31"/>
          <p:cNvCxnSpPr/>
          <p:nvPr/>
        </p:nvCxnSpPr>
        <p:spPr>
          <a:xfrm flipV="1">
            <a:off x="6595382" y="2211825"/>
            <a:ext cx="1551001" cy="7600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flipH="1">
            <a:off x="3028950" y="2971847"/>
            <a:ext cx="3567471" cy="3133678"/>
          </a:xfrm>
          <a:prstGeom prst="line">
            <a:avLst/>
          </a:prstGeom>
          <a:ln>
            <a:solidFill>
              <a:schemeClr val="tx1">
                <a:lumMod val="65000"/>
                <a:lumOff val="35000"/>
              </a:schemeClr>
            </a:solidFill>
            <a:prstDash val="sysDash"/>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flipV="1">
            <a:off x="6611048" y="2259874"/>
            <a:ext cx="11821" cy="713205"/>
          </a:xfrm>
          <a:prstGeom prst="straightConnector1">
            <a:avLst/>
          </a:prstGeom>
          <a:ln>
            <a:solidFill>
              <a:schemeClr val="tx1">
                <a:lumMod val="65000"/>
                <a:lumOff val="35000"/>
              </a:schemeClr>
            </a:solidFill>
            <a:tailEnd type="arrow"/>
          </a:ln>
          <a:effectLst/>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flipH="1">
            <a:off x="2695575" y="2959147"/>
            <a:ext cx="3945293" cy="3127328"/>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graphicFrame>
        <p:nvGraphicFramePr>
          <p:cNvPr id="19" name="Object 18"/>
          <p:cNvGraphicFramePr>
            <a:graphicFrameLocks noChangeAspect="1"/>
          </p:cNvGraphicFramePr>
          <p:nvPr>
            <p:extLst/>
          </p:nvPr>
        </p:nvGraphicFramePr>
        <p:xfrm>
          <a:off x="6570663" y="1973263"/>
          <a:ext cx="714375" cy="438150"/>
        </p:xfrm>
        <a:graphic>
          <a:graphicData uri="http://schemas.openxmlformats.org/presentationml/2006/ole">
            <mc:AlternateContent xmlns:mc="http://schemas.openxmlformats.org/markup-compatibility/2006">
              <mc:Choice xmlns:v="urn:schemas-microsoft-com:vml" Requires="v">
                <p:oleObj spid="_x0000_s116741" name="Equation" r:id="rId6" imgW="317160" imgH="203040" progId="Equation.DSMT4">
                  <p:embed/>
                </p:oleObj>
              </mc:Choice>
              <mc:Fallback>
                <p:oleObj name="Equation" r:id="rId6" imgW="317160" imgH="203040" progId="Equation.DSMT4">
                  <p:embed/>
                  <p:pic>
                    <p:nvPicPr>
                      <p:cNvPr id="0" name=""/>
                      <p:cNvPicPr>
                        <a:picLocks noChangeAspect="1" noChangeArrowheads="1"/>
                      </p:cNvPicPr>
                      <p:nvPr/>
                    </p:nvPicPr>
                    <p:blipFill>
                      <a:blip r:embed="rId7"/>
                      <a:srcRect/>
                      <a:stretch>
                        <a:fillRect/>
                      </a:stretch>
                    </p:blipFill>
                    <p:spPr bwMode="auto">
                      <a:xfrm>
                        <a:off x="6570663" y="1973263"/>
                        <a:ext cx="714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3" name="Straight Connector 32"/>
          <p:cNvCxnSpPr/>
          <p:nvPr/>
        </p:nvCxnSpPr>
        <p:spPr>
          <a:xfrm flipV="1">
            <a:off x="1416399" y="6078868"/>
            <a:ext cx="5991517" cy="3550"/>
          </a:xfrm>
          <a:prstGeom prst="line">
            <a:avLst/>
          </a:prstGeom>
          <a:effectLst/>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a:off x="6643688" y="4906933"/>
            <a:ext cx="0" cy="1128496"/>
          </a:xfrm>
          <a:prstGeom prst="straightConnector1">
            <a:avLst/>
          </a:prstGeom>
          <a:ln w="3810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7614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Design Trade-off</a:t>
            </a:r>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58</a:t>
            </a:fld>
            <a:endParaRPr lang="en-US">
              <a:solidFill>
                <a:prstClr val="black">
                  <a:tint val="75000"/>
                </a:prstClr>
              </a:solidFill>
            </a:endParaRPr>
          </a:p>
        </p:txBody>
      </p:sp>
      <p:sp>
        <p:nvSpPr>
          <p:cNvPr id="10" name="Sun 9"/>
          <p:cNvSpPr/>
          <p:nvPr/>
        </p:nvSpPr>
        <p:spPr>
          <a:xfrm>
            <a:off x="5164628" y="1040358"/>
            <a:ext cx="1160674" cy="115212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Wave 4"/>
          <p:cNvSpPr/>
          <p:nvPr/>
        </p:nvSpPr>
        <p:spPr>
          <a:xfrm flipH="1">
            <a:off x="273227" y="2934468"/>
            <a:ext cx="7884039" cy="2184241"/>
          </a:xfrm>
          <a:prstGeom prst="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6" name="Rectangle 5"/>
          <p:cNvSpPr/>
          <p:nvPr/>
        </p:nvSpPr>
        <p:spPr>
          <a:xfrm>
            <a:off x="269361" y="3555698"/>
            <a:ext cx="7884039" cy="2990921"/>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cxnSp>
        <p:nvCxnSpPr>
          <p:cNvPr id="11" name="Straight Connector 10"/>
          <p:cNvCxnSpPr/>
          <p:nvPr/>
        </p:nvCxnSpPr>
        <p:spPr>
          <a:xfrm flipV="1">
            <a:off x="1427502" y="5577261"/>
            <a:ext cx="5991517" cy="3550"/>
          </a:xfrm>
          <a:prstGeom prst="line">
            <a:avLst/>
          </a:prstGeom>
          <a:ln>
            <a:solidFill>
              <a:schemeClr val="bg1">
                <a:lumMod val="50000"/>
              </a:schemeClr>
            </a:solidFill>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V="1">
            <a:off x="1452858" y="4925348"/>
            <a:ext cx="949045"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sp>
        <p:nvSpPr>
          <p:cNvPr id="7" name="Oval 6"/>
          <p:cNvSpPr/>
          <p:nvPr/>
        </p:nvSpPr>
        <p:spPr bwMode="auto">
          <a:xfrm>
            <a:off x="2078545" y="6352583"/>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5" name="Straight Arrow Connector 14"/>
          <p:cNvCxnSpPr/>
          <p:nvPr/>
        </p:nvCxnSpPr>
        <p:spPr>
          <a:xfrm>
            <a:off x="6636039" y="4925348"/>
            <a:ext cx="7649" cy="661065"/>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0697" y="4465232"/>
            <a:ext cx="1254279" cy="883402"/>
          </a:xfrm>
          <a:prstGeom prst="rect">
            <a:avLst/>
          </a:prstGeom>
          <a:noFill/>
        </p:spPr>
        <p:txBody>
          <a:bodyPr wrap="square" rtlCol="0">
            <a:spAutoFit/>
          </a:bodyPr>
          <a:lstStyle/>
          <a:p>
            <a:pPr algn="r"/>
            <a:r>
              <a:rPr lang="en-US" sz="2000" dirty="0" smtClean="0">
                <a:solidFill>
                  <a:prstClr val="black"/>
                </a:solidFill>
              </a:rPr>
              <a:t>pinhole array</a:t>
            </a:r>
            <a:endParaRPr lang="en-US" sz="2000" dirty="0">
              <a:solidFill>
                <a:prstClr val="black"/>
              </a:solidFill>
            </a:endParaRPr>
          </a:p>
        </p:txBody>
      </p:sp>
      <p:cxnSp>
        <p:nvCxnSpPr>
          <p:cNvPr id="23" name="Straight Connector 22"/>
          <p:cNvCxnSpPr/>
          <p:nvPr/>
        </p:nvCxnSpPr>
        <p:spPr>
          <a:xfrm flipV="1">
            <a:off x="2707137"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4409373"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5842835" y="4925348"/>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V="1">
            <a:off x="6239363" y="4925348"/>
            <a:ext cx="714104"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V="1">
            <a:off x="7239836" y="4925348"/>
            <a:ext cx="395060"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7687793" y="4929104"/>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6595382" y="2211825"/>
            <a:ext cx="1551001" cy="7600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V="1">
            <a:off x="2531584" y="4388202"/>
            <a:ext cx="1751738" cy="173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6435725" y="2273300"/>
            <a:ext cx="160294" cy="693430"/>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graphicFrame>
        <p:nvGraphicFramePr>
          <p:cNvPr id="48" name="Object 6"/>
          <p:cNvGraphicFramePr>
            <a:graphicFrameLocks noChangeAspect="1"/>
          </p:cNvGraphicFramePr>
          <p:nvPr>
            <p:extLst/>
          </p:nvPr>
        </p:nvGraphicFramePr>
        <p:xfrm>
          <a:off x="6027738" y="2168525"/>
          <a:ext cx="428625" cy="438150"/>
        </p:xfrm>
        <a:graphic>
          <a:graphicData uri="http://schemas.openxmlformats.org/presentationml/2006/ole">
            <mc:AlternateContent xmlns:mc="http://schemas.openxmlformats.org/markup-compatibility/2006">
              <mc:Choice xmlns:v="urn:schemas-microsoft-com:vml" Requires="v">
                <p:oleObj spid="_x0000_s117764" name="Equation" r:id="rId4" imgW="190440" imgH="203040" progId="Equation.DSMT4">
                  <p:embed/>
                </p:oleObj>
              </mc:Choice>
              <mc:Fallback>
                <p:oleObj name="Equation" r:id="rId4" imgW="190440" imgH="203040" progId="Equation.DSMT4">
                  <p:embed/>
                  <p:pic>
                    <p:nvPicPr>
                      <p:cNvPr id="0" name=""/>
                      <p:cNvPicPr>
                        <a:picLocks noChangeAspect="1" noChangeArrowheads="1"/>
                      </p:cNvPicPr>
                      <p:nvPr/>
                    </p:nvPicPr>
                    <p:blipFill>
                      <a:blip r:embed="rId5"/>
                      <a:srcRect/>
                      <a:stretch>
                        <a:fillRect/>
                      </a:stretch>
                    </p:blipFill>
                    <p:spPr bwMode="auto">
                      <a:xfrm>
                        <a:off x="6027738" y="2168525"/>
                        <a:ext cx="428625" cy="438150"/>
                      </a:xfrm>
                      <a:prstGeom prst="rect">
                        <a:avLst/>
                      </a:prstGeom>
                      <a:noFill/>
                      <a:extLst/>
                    </p:spPr>
                  </p:pic>
                </p:oleObj>
              </mc:Fallback>
            </mc:AlternateContent>
          </a:graphicData>
        </a:graphic>
      </p:graphicFrame>
      <p:sp>
        <p:nvSpPr>
          <p:cNvPr id="31" name="TextBox 30"/>
          <p:cNvSpPr txBox="1"/>
          <p:nvPr/>
        </p:nvSpPr>
        <p:spPr>
          <a:xfrm>
            <a:off x="4191000" y="6492075"/>
            <a:ext cx="5023619" cy="369332"/>
          </a:xfrm>
          <a:prstGeom prst="rect">
            <a:avLst/>
          </a:prstGeom>
          <a:noFill/>
        </p:spPr>
        <p:txBody>
          <a:bodyPr wrap="none" rtlCol="1">
            <a:spAutoFit/>
          </a:bodyPr>
          <a:lstStyle/>
          <a:p>
            <a:r>
              <a:rPr lang="en-US" i="1" dirty="0" smtClean="0">
                <a:solidFill>
                  <a:prstClr val="black">
                    <a:lumMod val="50000"/>
                    <a:lumOff val="50000"/>
                  </a:prstClr>
                </a:solidFill>
              </a:rPr>
              <a:t>STELLA MARIS</a:t>
            </a:r>
            <a:r>
              <a:rPr lang="en-US" dirty="0" smtClean="0">
                <a:solidFill>
                  <a:prstClr val="black">
                    <a:lumMod val="50000"/>
                    <a:lumOff val="50000"/>
                  </a:prstClr>
                </a:solidFill>
              </a:rPr>
              <a:t>,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Schechner</a:t>
            </a:r>
            <a:endParaRPr lang="he-IL" dirty="0">
              <a:solidFill>
                <a:prstClr val="black">
                  <a:lumMod val="50000"/>
                  <a:lumOff val="50000"/>
                </a:prstClr>
              </a:solidFill>
            </a:endParaRPr>
          </a:p>
        </p:txBody>
      </p:sp>
      <p:sp>
        <p:nvSpPr>
          <p:cNvPr id="30" name="Oval 29"/>
          <p:cNvSpPr/>
          <p:nvPr/>
        </p:nvSpPr>
        <p:spPr bwMode="auto">
          <a:xfrm>
            <a:off x="2486242" y="6335885"/>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32" name="Straight Arrow Connector 31"/>
          <p:cNvCxnSpPr/>
          <p:nvPr/>
        </p:nvCxnSpPr>
        <p:spPr>
          <a:xfrm flipV="1">
            <a:off x="6595382" y="2211825"/>
            <a:ext cx="1551001" cy="7600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flipH="1">
            <a:off x="2609850" y="2971847"/>
            <a:ext cx="3986572" cy="3486103"/>
          </a:xfrm>
          <a:prstGeom prst="line">
            <a:avLst/>
          </a:prstGeom>
          <a:ln>
            <a:solidFill>
              <a:schemeClr val="tx1">
                <a:lumMod val="65000"/>
                <a:lumOff val="35000"/>
              </a:schemeClr>
            </a:solidFill>
            <a:prstDash val="sysDash"/>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flipV="1">
            <a:off x="6611048" y="2259874"/>
            <a:ext cx="11821" cy="713205"/>
          </a:xfrm>
          <a:prstGeom prst="straightConnector1">
            <a:avLst/>
          </a:prstGeom>
          <a:ln>
            <a:solidFill>
              <a:schemeClr val="tx1">
                <a:lumMod val="65000"/>
                <a:lumOff val="35000"/>
              </a:schemeClr>
            </a:solidFill>
            <a:tailEnd type="arrow"/>
          </a:ln>
          <a:effectLst/>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flipH="1">
            <a:off x="2209800" y="2959147"/>
            <a:ext cx="4431067" cy="3517853"/>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graphicFrame>
        <p:nvGraphicFramePr>
          <p:cNvPr id="19" name="Object 18"/>
          <p:cNvGraphicFramePr>
            <a:graphicFrameLocks noChangeAspect="1"/>
          </p:cNvGraphicFramePr>
          <p:nvPr>
            <p:extLst/>
          </p:nvPr>
        </p:nvGraphicFramePr>
        <p:xfrm>
          <a:off x="6570663" y="1973263"/>
          <a:ext cx="714375" cy="438150"/>
        </p:xfrm>
        <a:graphic>
          <a:graphicData uri="http://schemas.openxmlformats.org/presentationml/2006/ole">
            <mc:AlternateContent xmlns:mc="http://schemas.openxmlformats.org/markup-compatibility/2006">
              <mc:Choice xmlns:v="urn:schemas-microsoft-com:vml" Requires="v">
                <p:oleObj spid="_x0000_s117765" name="Equation" r:id="rId6" imgW="317160" imgH="203040" progId="Equation.DSMT4">
                  <p:embed/>
                </p:oleObj>
              </mc:Choice>
              <mc:Fallback>
                <p:oleObj name="Equation" r:id="rId6" imgW="317160" imgH="203040" progId="Equation.DSMT4">
                  <p:embed/>
                  <p:pic>
                    <p:nvPicPr>
                      <p:cNvPr id="0" name=""/>
                      <p:cNvPicPr>
                        <a:picLocks noChangeAspect="1" noChangeArrowheads="1"/>
                      </p:cNvPicPr>
                      <p:nvPr/>
                    </p:nvPicPr>
                    <p:blipFill>
                      <a:blip r:embed="rId7"/>
                      <a:srcRect/>
                      <a:stretch>
                        <a:fillRect/>
                      </a:stretch>
                    </p:blipFill>
                    <p:spPr bwMode="auto">
                      <a:xfrm>
                        <a:off x="6570663" y="1973263"/>
                        <a:ext cx="714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3" name="Straight Connector 32"/>
          <p:cNvCxnSpPr/>
          <p:nvPr/>
        </p:nvCxnSpPr>
        <p:spPr>
          <a:xfrm flipV="1">
            <a:off x="1416399" y="6078868"/>
            <a:ext cx="5991517" cy="3550"/>
          </a:xfrm>
          <a:prstGeom prst="line">
            <a:avLst/>
          </a:prstGeom>
          <a:effectLst/>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flipV="1">
            <a:off x="1397949" y="6459220"/>
            <a:ext cx="5991517" cy="2667"/>
          </a:xfrm>
          <a:prstGeom prst="line">
            <a:avLst/>
          </a:prstGeom>
          <a:effectLst/>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H="1">
            <a:off x="6650326" y="4902517"/>
            <a:ext cx="24992" cy="1532602"/>
          </a:xfrm>
          <a:prstGeom prst="straightConnector1">
            <a:avLst/>
          </a:prstGeom>
          <a:ln w="3810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0" y="5648000"/>
            <a:ext cx="1416399" cy="1267490"/>
          </a:xfrm>
          <a:prstGeom prst="rect">
            <a:avLst/>
          </a:prstGeom>
          <a:noFill/>
        </p:spPr>
        <p:txBody>
          <a:bodyPr wrap="square" rtlCol="0">
            <a:spAutoFit/>
          </a:bodyPr>
          <a:lstStyle>
            <a:defPPr>
              <a:defRPr lang="en-US"/>
            </a:defPPr>
            <a:lvl1pPr algn="r">
              <a:defRPr sz="1400"/>
            </a:lvl1pPr>
          </a:lstStyle>
          <a:p>
            <a:r>
              <a:rPr lang="en-US" sz="2000" dirty="0" smtClean="0">
                <a:solidFill>
                  <a:prstClr val="black"/>
                </a:solidFill>
              </a:rPr>
              <a:t>Solar image</a:t>
            </a:r>
            <a:endParaRPr lang="en-US" sz="2000" dirty="0">
              <a:solidFill>
                <a:prstClr val="black"/>
              </a:solidFill>
            </a:endParaRPr>
          </a:p>
          <a:p>
            <a:r>
              <a:rPr lang="en-US" sz="2000" dirty="0">
                <a:solidFill>
                  <a:prstClr val="black"/>
                </a:solidFill>
              </a:rPr>
              <a:t>plane</a:t>
            </a:r>
          </a:p>
        </p:txBody>
      </p:sp>
      <p:sp>
        <p:nvSpPr>
          <p:cNvPr id="44" name="TextBox 43"/>
          <p:cNvSpPr txBox="1"/>
          <p:nvPr/>
        </p:nvSpPr>
        <p:spPr>
          <a:xfrm rot="20874257">
            <a:off x="489065" y="1721264"/>
            <a:ext cx="3722718" cy="1077218"/>
          </a:xfrm>
          <a:prstGeom prst="rect">
            <a:avLst/>
          </a:prstGeom>
          <a:noFill/>
        </p:spPr>
        <p:txBody>
          <a:bodyPr wrap="square" rtlCol="1">
            <a:spAutoFit/>
          </a:bodyPr>
          <a:lstStyle/>
          <a:p>
            <a:pPr algn="ctr"/>
            <a:r>
              <a:rPr lang="en-US" sz="3200" dirty="0" smtClean="0">
                <a:solidFill>
                  <a:srgbClr val="FF0000"/>
                </a:solidFill>
              </a:rPr>
              <a:t>Better separation </a:t>
            </a:r>
            <a:r>
              <a:rPr lang="en-US" sz="3200" dirty="0" smtClean="0">
                <a:solidFill>
                  <a:srgbClr val="FF0000"/>
                </a:solidFill>
                <a:sym typeface="Wingdings" panose="05000000000000000000" pitchFamily="2" charset="2"/>
              </a:rPr>
              <a:t> more sensitive</a:t>
            </a:r>
            <a:endParaRPr lang="he-IL" sz="3200" dirty="0">
              <a:solidFill>
                <a:srgbClr val="FF0000"/>
              </a:solidFill>
            </a:endParaRPr>
          </a:p>
        </p:txBody>
      </p:sp>
    </p:spTree>
    <p:extLst>
      <p:ext uri="{BB962C8B-B14F-4D97-AF65-F5344CB8AC3E}">
        <p14:creationId xmlns:p14="http://schemas.microsoft.com/office/powerpoint/2010/main" val="6029515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Design Trade-off</a:t>
            </a:r>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59</a:t>
            </a:fld>
            <a:endParaRPr lang="en-US">
              <a:solidFill>
                <a:prstClr val="black">
                  <a:tint val="75000"/>
                </a:prstClr>
              </a:solidFill>
            </a:endParaRPr>
          </a:p>
        </p:txBody>
      </p:sp>
      <p:sp>
        <p:nvSpPr>
          <p:cNvPr id="10" name="Sun 9"/>
          <p:cNvSpPr/>
          <p:nvPr/>
        </p:nvSpPr>
        <p:spPr>
          <a:xfrm>
            <a:off x="5164628" y="1040358"/>
            <a:ext cx="1160674" cy="115212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Wave 4"/>
          <p:cNvSpPr/>
          <p:nvPr/>
        </p:nvSpPr>
        <p:spPr>
          <a:xfrm flipH="1">
            <a:off x="273227" y="2934468"/>
            <a:ext cx="7884039" cy="2184241"/>
          </a:xfrm>
          <a:prstGeom prst="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6" name="Rectangle 5"/>
          <p:cNvSpPr/>
          <p:nvPr/>
        </p:nvSpPr>
        <p:spPr>
          <a:xfrm>
            <a:off x="269361" y="3555698"/>
            <a:ext cx="7884039" cy="2990921"/>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cxnSp>
        <p:nvCxnSpPr>
          <p:cNvPr id="11" name="Straight Connector 10"/>
          <p:cNvCxnSpPr/>
          <p:nvPr/>
        </p:nvCxnSpPr>
        <p:spPr>
          <a:xfrm flipV="1">
            <a:off x="1427502" y="5577261"/>
            <a:ext cx="5991517" cy="3550"/>
          </a:xfrm>
          <a:prstGeom prst="line">
            <a:avLst/>
          </a:prstGeom>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V="1">
            <a:off x="1452858" y="4925348"/>
            <a:ext cx="949045"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sp>
        <p:nvSpPr>
          <p:cNvPr id="8" name="Oval 7"/>
          <p:cNvSpPr/>
          <p:nvPr/>
        </p:nvSpPr>
        <p:spPr bwMode="auto">
          <a:xfrm>
            <a:off x="2365486" y="5469744"/>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6"/>
          <p:cNvSpPr/>
          <p:nvPr/>
        </p:nvSpPr>
        <p:spPr bwMode="auto">
          <a:xfrm>
            <a:off x="3290466" y="5464519"/>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3" name="Straight Arrow Connector 12"/>
          <p:cNvCxnSpPr/>
          <p:nvPr/>
        </p:nvCxnSpPr>
        <p:spPr>
          <a:xfrm flipV="1">
            <a:off x="2939452" y="2554532"/>
            <a:ext cx="1607818" cy="8469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6636039" y="4925348"/>
            <a:ext cx="7649" cy="661065"/>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5648000"/>
            <a:ext cx="1416399" cy="1267490"/>
          </a:xfrm>
          <a:prstGeom prst="rect">
            <a:avLst/>
          </a:prstGeom>
          <a:noFill/>
        </p:spPr>
        <p:txBody>
          <a:bodyPr wrap="square" rtlCol="0">
            <a:spAutoFit/>
          </a:bodyPr>
          <a:lstStyle>
            <a:defPPr>
              <a:defRPr lang="en-US"/>
            </a:defPPr>
            <a:lvl1pPr algn="r">
              <a:defRPr sz="1400"/>
            </a:lvl1pPr>
          </a:lstStyle>
          <a:p>
            <a:r>
              <a:rPr lang="en-US" sz="2000" dirty="0" smtClean="0">
                <a:solidFill>
                  <a:prstClr val="black"/>
                </a:solidFill>
              </a:rPr>
              <a:t>Solar image</a:t>
            </a:r>
            <a:endParaRPr lang="en-US" sz="2000" dirty="0">
              <a:solidFill>
                <a:prstClr val="black"/>
              </a:solidFill>
            </a:endParaRPr>
          </a:p>
          <a:p>
            <a:r>
              <a:rPr lang="en-US" sz="2000" dirty="0">
                <a:solidFill>
                  <a:prstClr val="black"/>
                </a:solidFill>
              </a:rPr>
              <a:t>plane</a:t>
            </a:r>
          </a:p>
        </p:txBody>
      </p:sp>
      <p:sp>
        <p:nvSpPr>
          <p:cNvPr id="17" name="TextBox 16"/>
          <p:cNvSpPr txBox="1"/>
          <p:nvPr/>
        </p:nvSpPr>
        <p:spPr>
          <a:xfrm>
            <a:off x="130697" y="4465232"/>
            <a:ext cx="1254279" cy="883402"/>
          </a:xfrm>
          <a:prstGeom prst="rect">
            <a:avLst/>
          </a:prstGeom>
          <a:noFill/>
        </p:spPr>
        <p:txBody>
          <a:bodyPr wrap="square" rtlCol="0">
            <a:spAutoFit/>
          </a:bodyPr>
          <a:lstStyle/>
          <a:p>
            <a:pPr algn="r"/>
            <a:r>
              <a:rPr lang="en-US" sz="2000" dirty="0" smtClean="0">
                <a:solidFill>
                  <a:prstClr val="black"/>
                </a:solidFill>
              </a:rPr>
              <a:t>pinhole array</a:t>
            </a:r>
            <a:endParaRPr lang="en-US" sz="2000" dirty="0">
              <a:solidFill>
                <a:prstClr val="black"/>
              </a:solidFill>
            </a:endParaRPr>
          </a:p>
        </p:txBody>
      </p:sp>
      <p:cxnSp>
        <p:nvCxnSpPr>
          <p:cNvPr id="23" name="Straight Connector 22"/>
          <p:cNvCxnSpPr/>
          <p:nvPr/>
        </p:nvCxnSpPr>
        <p:spPr>
          <a:xfrm flipV="1">
            <a:off x="2707137"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4409373"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5842835" y="4925348"/>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V="1">
            <a:off x="6239363" y="4925348"/>
            <a:ext cx="714104"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V="1">
            <a:off x="7239836" y="4925348"/>
            <a:ext cx="395060"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7687793" y="4929104"/>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6595382" y="2211825"/>
            <a:ext cx="1551001" cy="7600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flipH="1">
            <a:off x="3371850" y="2971847"/>
            <a:ext cx="3224566" cy="2600278"/>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flipH="1">
            <a:off x="2471738" y="3401451"/>
            <a:ext cx="467715" cy="2184962"/>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V="1">
            <a:off x="2531584" y="4388202"/>
            <a:ext cx="1751738" cy="173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2801693" y="2661474"/>
            <a:ext cx="153000" cy="738498"/>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H="1" flipV="1">
            <a:off x="6558734" y="2281343"/>
            <a:ext cx="52313" cy="691735"/>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graphicFrame>
        <p:nvGraphicFramePr>
          <p:cNvPr id="48" name="Object 6"/>
          <p:cNvGraphicFramePr>
            <a:graphicFrameLocks noChangeAspect="1"/>
          </p:cNvGraphicFramePr>
          <p:nvPr>
            <p:extLst/>
          </p:nvPr>
        </p:nvGraphicFramePr>
        <p:xfrm>
          <a:off x="5985558" y="2114890"/>
          <a:ext cx="512968" cy="547359"/>
        </p:xfrm>
        <a:graphic>
          <a:graphicData uri="http://schemas.openxmlformats.org/presentationml/2006/ole">
            <mc:AlternateContent xmlns:mc="http://schemas.openxmlformats.org/markup-compatibility/2006">
              <mc:Choice xmlns:v="urn:schemas-microsoft-com:vml" Requires="v">
                <p:oleObj spid="_x0000_s118788" name="Equation" r:id="rId4" imgW="228600" imgH="253800" progId="Equation.DSMT4">
                  <p:embed/>
                </p:oleObj>
              </mc:Choice>
              <mc:Fallback>
                <p:oleObj name="Equation" r:id="rId4" imgW="228600" imgH="253800" progId="Equation.DSMT4">
                  <p:embed/>
                  <p:pic>
                    <p:nvPicPr>
                      <p:cNvPr id="0" name=""/>
                      <p:cNvPicPr>
                        <a:picLocks noChangeAspect="1" noChangeArrowheads="1"/>
                      </p:cNvPicPr>
                      <p:nvPr/>
                    </p:nvPicPr>
                    <p:blipFill>
                      <a:blip r:embed="rId5"/>
                      <a:srcRect/>
                      <a:stretch>
                        <a:fillRect/>
                      </a:stretch>
                    </p:blipFill>
                    <p:spPr bwMode="auto">
                      <a:xfrm>
                        <a:off x="5985558" y="2114890"/>
                        <a:ext cx="512968" cy="547359"/>
                      </a:xfrm>
                      <a:prstGeom prst="rect">
                        <a:avLst/>
                      </a:prstGeom>
                      <a:noFill/>
                      <a:extLst/>
                    </p:spPr>
                  </p:pic>
                </p:oleObj>
              </mc:Fallback>
            </mc:AlternateContent>
          </a:graphicData>
        </a:graphic>
      </p:graphicFrame>
      <p:graphicFrame>
        <p:nvGraphicFramePr>
          <p:cNvPr id="49" name="Object 6"/>
          <p:cNvGraphicFramePr>
            <a:graphicFrameLocks noChangeAspect="1"/>
          </p:cNvGraphicFramePr>
          <p:nvPr>
            <p:extLst/>
          </p:nvPr>
        </p:nvGraphicFramePr>
        <p:xfrm>
          <a:off x="2604665" y="2248198"/>
          <a:ext cx="485886" cy="546787"/>
        </p:xfrm>
        <a:graphic>
          <a:graphicData uri="http://schemas.openxmlformats.org/presentationml/2006/ole">
            <mc:AlternateContent xmlns:mc="http://schemas.openxmlformats.org/markup-compatibility/2006">
              <mc:Choice xmlns:v="urn:schemas-microsoft-com:vml" Requires="v">
                <p:oleObj spid="_x0000_s118789" name="Equation" r:id="rId6" imgW="215640" imgH="253800" progId="Equation.DSMT4">
                  <p:embed/>
                </p:oleObj>
              </mc:Choice>
              <mc:Fallback>
                <p:oleObj name="Equation" r:id="rId6" imgW="215640" imgH="253800" progId="Equation.DSMT4">
                  <p:embed/>
                  <p:pic>
                    <p:nvPicPr>
                      <p:cNvPr id="0" name=""/>
                      <p:cNvPicPr>
                        <a:picLocks noChangeAspect="1" noChangeArrowheads="1"/>
                      </p:cNvPicPr>
                      <p:nvPr/>
                    </p:nvPicPr>
                    <p:blipFill>
                      <a:blip r:embed="rId7"/>
                      <a:srcRect/>
                      <a:stretch>
                        <a:fillRect/>
                      </a:stretch>
                    </p:blipFill>
                    <p:spPr bwMode="auto">
                      <a:xfrm>
                        <a:off x="2604665" y="2248198"/>
                        <a:ext cx="485886" cy="546787"/>
                      </a:xfrm>
                      <a:prstGeom prst="rect">
                        <a:avLst/>
                      </a:prstGeom>
                      <a:noFill/>
                      <a:extLst/>
                    </p:spPr>
                  </p:pic>
                </p:oleObj>
              </mc:Fallback>
            </mc:AlternateContent>
          </a:graphicData>
        </a:graphic>
      </p:graphicFrame>
      <p:cxnSp>
        <p:nvCxnSpPr>
          <p:cNvPr id="43" name="Straight Arrow Connector 42"/>
          <p:cNvCxnSpPr/>
          <p:nvPr/>
        </p:nvCxnSpPr>
        <p:spPr>
          <a:xfrm>
            <a:off x="6624523" y="4932860"/>
            <a:ext cx="19165" cy="996453"/>
          </a:xfrm>
          <a:prstGeom prst="straightConnector1">
            <a:avLst/>
          </a:prstGeom>
          <a:ln w="3810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418472" y="5202537"/>
            <a:ext cx="1356469" cy="369332"/>
          </a:xfrm>
          <a:prstGeom prst="rect">
            <a:avLst/>
          </a:prstGeom>
          <a:noFill/>
        </p:spPr>
        <p:txBody>
          <a:bodyPr wrap="square" rtlCol="1">
            <a:spAutoFit/>
          </a:bodyPr>
          <a:lstStyle/>
          <a:p>
            <a:r>
              <a:rPr lang="en-US" b="1" dirty="0" smtClean="0">
                <a:solidFill>
                  <a:srgbClr val="0000FF"/>
                </a:solidFill>
              </a:rPr>
              <a:t>Increase</a:t>
            </a:r>
            <a:endParaRPr lang="he-IL" b="1" i="1" baseline="-25000" dirty="0">
              <a:solidFill>
                <a:srgbClr val="0000FF"/>
              </a:solidFill>
              <a:cs typeface="Times New Roman" panose="02020603050405020304" pitchFamily="18" charset="0"/>
            </a:endParaRPr>
          </a:p>
        </p:txBody>
      </p:sp>
      <p:sp>
        <p:nvSpPr>
          <p:cNvPr id="31" name="TextBox 30"/>
          <p:cNvSpPr txBox="1"/>
          <p:nvPr/>
        </p:nvSpPr>
        <p:spPr>
          <a:xfrm>
            <a:off x="4191000" y="6492075"/>
            <a:ext cx="5023619" cy="369332"/>
          </a:xfrm>
          <a:prstGeom prst="rect">
            <a:avLst/>
          </a:prstGeom>
          <a:noFill/>
        </p:spPr>
        <p:txBody>
          <a:bodyPr wrap="none" rtlCol="1">
            <a:spAutoFit/>
          </a:bodyPr>
          <a:lstStyle/>
          <a:p>
            <a:r>
              <a:rPr lang="en-US" i="1" dirty="0" smtClean="0">
                <a:solidFill>
                  <a:prstClr val="black">
                    <a:lumMod val="50000"/>
                    <a:lumOff val="50000"/>
                  </a:prstClr>
                </a:solidFill>
              </a:rPr>
              <a:t>STELLA MARIS</a:t>
            </a:r>
            <a:r>
              <a:rPr lang="en-US" dirty="0" smtClean="0">
                <a:solidFill>
                  <a:prstClr val="black">
                    <a:lumMod val="50000"/>
                    <a:lumOff val="50000"/>
                  </a:prstClr>
                </a:solidFill>
              </a:rPr>
              <a:t>,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Schechner</a:t>
            </a:r>
            <a:endParaRPr lang="he-IL" dirty="0">
              <a:solidFill>
                <a:prstClr val="black">
                  <a:lumMod val="50000"/>
                  <a:lumOff val="50000"/>
                </a:prstClr>
              </a:solidFill>
            </a:endParaRPr>
          </a:p>
        </p:txBody>
      </p:sp>
    </p:spTree>
    <p:extLst>
      <p:ext uri="{BB962C8B-B14F-4D97-AF65-F5344CB8AC3E}">
        <p14:creationId xmlns:p14="http://schemas.microsoft.com/office/powerpoint/2010/main" val="40268944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grpSp>
        <p:nvGrpSpPr>
          <p:cNvPr id="3694" name="Group 3693"/>
          <p:cNvGrpSpPr/>
          <p:nvPr/>
        </p:nvGrpSpPr>
        <p:grpSpPr>
          <a:xfrm>
            <a:off x="-152400" y="3752850"/>
            <a:ext cx="9477375" cy="3060699"/>
            <a:chOff x="-152400" y="3752850"/>
            <a:chExt cx="9477375" cy="3060699"/>
          </a:xfrm>
        </p:grpSpPr>
        <p:sp>
          <p:nvSpPr>
            <p:cNvPr id="9" name="Rectangle 11"/>
            <p:cNvSpPr>
              <a:spLocks noChangeArrowheads="1"/>
            </p:cNvSpPr>
            <p:nvPr/>
          </p:nvSpPr>
          <p:spPr bwMode="auto">
            <a:xfrm>
              <a:off x="0" y="3789040"/>
              <a:ext cx="9144000" cy="2880319"/>
            </a:xfrm>
            <a:prstGeom prst="rect">
              <a:avLst/>
            </a:prstGeom>
            <a:solidFill>
              <a:schemeClr val="bg1"/>
            </a:solidFill>
            <a:ln w="9525">
              <a:noFill/>
              <a:miter lim="800000"/>
              <a:headEnd/>
              <a:tailEnd/>
            </a:ln>
            <a:effectLst/>
          </p:spPr>
          <p:txBody>
            <a:bodyPr wrap="none" anchor="ctr"/>
            <a:lstStyle/>
            <a:p>
              <a:pPr fontAlgn="auto">
                <a:spcBef>
                  <a:spcPts val="0"/>
                </a:spcBef>
                <a:spcAft>
                  <a:spcPts val="0"/>
                </a:spcAft>
              </a:pPr>
              <a:endParaRPr lang="en-US">
                <a:solidFill>
                  <a:prstClr val="black"/>
                </a:solidFill>
                <a:latin typeface="Calibri"/>
                <a:cs typeface="+mn-cs"/>
              </a:endParaRPr>
            </a:p>
          </p:txBody>
        </p:sp>
        <p:graphicFrame>
          <p:nvGraphicFramePr>
            <p:cNvPr id="3076" name="Object 8"/>
            <p:cNvGraphicFramePr>
              <a:graphicFrameLocks noChangeAspect="1"/>
            </p:cNvGraphicFramePr>
            <p:nvPr>
              <p:extLst>
                <p:ext uri="{D42A27DB-BD31-4B8C-83A1-F6EECF244321}">
                  <p14:modId xmlns:p14="http://schemas.microsoft.com/office/powerpoint/2010/main" val="2544191416"/>
                </p:ext>
              </p:extLst>
            </p:nvPr>
          </p:nvGraphicFramePr>
          <p:xfrm>
            <a:off x="8446789" y="5733256"/>
            <a:ext cx="384175" cy="641350"/>
          </p:xfrm>
          <a:graphic>
            <a:graphicData uri="http://schemas.openxmlformats.org/presentationml/2006/ole">
              <mc:AlternateContent xmlns:mc="http://schemas.openxmlformats.org/markup-compatibility/2006">
                <mc:Choice xmlns:v="urn:schemas-microsoft-com:vml" Requires="v">
                  <p:oleObj spid="_x0000_s109631" name="Equation" r:id="rId6" imgW="190417" imgH="241195" progId="Equation.DSMT4">
                    <p:embed/>
                  </p:oleObj>
                </mc:Choice>
                <mc:Fallback>
                  <p:oleObj name="Equation" r:id="rId6" imgW="190417" imgH="241195"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6789" y="5733256"/>
                          <a:ext cx="384175" cy="641350"/>
                        </a:xfrm>
                        <a:prstGeom prst="rect">
                          <a:avLst/>
                        </a:prstGeom>
                        <a:solidFill>
                          <a:schemeClr val="bg1"/>
                        </a:solidFill>
                      </p:spPr>
                    </p:pic>
                  </p:oleObj>
                </mc:Fallback>
              </mc:AlternateContent>
            </a:graphicData>
          </a:graphic>
        </p:graphicFrame>
        <p:graphicFrame>
          <p:nvGraphicFramePr>
            <p:cNvPr id="3077" name="Object 9"/>
            <p:cNvGraphicFramePr>
              <a:graphicFrameLocks noChangeAspect="1"/>
            </p:cNvGraphicFramePr>
            <p:nvPr>
              <p:extLst>
                <p:ext uri="{D42A27DB-BD31-4B8C-83A1-F6EECF244321}">
                  <p14:modId xmlns:p14="http://schemas.microsoft.com/office/powerpoint/2010/main" val="3639899853"/>
                </p:ext>
              </p:extLst>
            </p:nvPr>
          </p:nvGraphicFramePr>
          <p:xfrm>
            <a:off x="2332" y="4626520"/>
            <a:ext cx="385762" cy="674688"/>
          </p:xfrm>
          <a:graphic>
            <a:graphicData uri="http://schemas.openxmlformats.org/presentationml/2006/ole">
              <mc:AlternateContent xmlns:mc="http://schemas.openxmlformats.org/markup-compatibility/2006">
                <mc:Choice xmlns:v="urn:schemas-microsoft-com:vml" Requires="v">
                  <p:oleObj spid="_x0000_s109632" name="Equation" r:id="rId8" imgW="190417" imgH="253890" progId="Equation.DSMT4">
                    <p:embed/>
                  </p:oleObj>
                </mc:Choice>
                <mc:Fallback>
                  <p:oleObj name="Equation" r:id="rId8" imgW="190417" imgH="25389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2" y="4626520"/>
                          <a:ext cx="385762" cy="674688"/>
                        </a:xfrm>
                        <a:prstGeom prst="rect">
                          <a:avLst/>
                        </a:prstGeom>
                        <a:solidFill>
                          <a:schemeClr val="bg1"/>
                        </a:solidFill>
                      </p:spPr>
                    </p:pic>
                  </p:oleObj>
                </mc:Fallback>
              </mc:AlternateContent>
            </a:graphicData>
          </a:graphic>
        </p:graphicFrame>
        <p:grpSp>
          <p:nvGrpSpPr>
            <p:cNvPr id="3" name="Group 4"/>
            <p:cNvGrpSpPr>
              <a:grpSpLocks noChangeAspect="1"/>
            </p:cNvGrpSpPr>
            <p:nvPr/>
          </p:nvGrpSpPr>
          <p:grpSpPr bwMode="auto">
            <a:xfrm>
              <a:off x="-152400" y="3752850"/>
              <a:ext cx="9477375" cy="3060699"/>
              <a:chOff x="-96" y="2364"/>
              <a:chExt cx="5970" cy="1928"/>
            </a:xfrm>
          </p:grpSpPr>
          <p:sp>
            <p:nvSpPr>
              <p:cNvPr id="4" name="AutoShape 3"/>
              <p:cNvSpPr>
                <a:spLocks noChangeAspect="1" noChangeArrowheads="1" noTextEdit="1"/>
              </p:cNvSpPr>
              <p:nvPr/>
            </p:nvSpPr>
            <p:spPr bwMode="auto">
              <a:xfrm>
                <a:off x="-96" y="2387"/>
                <a:ext cx="597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nvGrpSpPr>
              <p:cNvPr id="5" name="Group 205"/>
              <p:cNvGrpSpPr>
                <a:grpSpLocks/>
              </p:cNvGrpSpPr>
              <p:nvPr/>
            </p:nvGrpSpPr>
            <p:grpSpPr bwMode="auto">
              <a:xfrm>
                <a:off x="250" y="2364"/>
                <a:ext cx="5283" cy="1832"/>
                <a:chOff x="250" y="2364"/>
                <a:chExt cx="5283" cy="1832"/>
              </a:xfrm>
            </p:grpSpPr>
            <p:sp>
              <p:nvSpPr>
                <p:cNvPr id="3494" name="Rectangle 5"/>
                <p:cNvSpPr>
                  <a:spLocks noChangeArrowheads="1"/>
                </p:cNvSpPr>
                <p:nvPr/>
              </p:nvSpPr>
              <p:spPr bwMode="auto">
                <a:xfrm>
                  <a:off x="672" y="2461"/>
                  <a:ext cx="4637" cy="15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495" name="Rectangle 6"/>
                <p:cNvSpPr>
                  <a:spLocks noChangeArrowheads="1"/>
                </p:cNvSpPr>
                <p:nvPr/>
              </p:nvSpPr>
              <p:spPr bwMode="auto">
                <a:xfrm>
                  <a:off x="672" y="2461"/>
                  <a:ext cx="4637" cy="1506"/>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96" name="Line 7"/>
                <p:cNvSpPr>
                  <a:spLocks noChangeShapeType="1"/>
                </p:cNvSpPr>
                <p:nvPr/>
              </p:nvSpPr>
              <p:spPr bwMode="auto">
                <a:xfrm>
                  <a:off x="672" y="3967"/>
                  <a:ext cx="46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97" name="Line 8"/>
                <p:cNvSpPr>
                  <a:spLocks noChangeShapeType="1"/>
                </p:cNvSpPr>
                <p:nvPr/>
              </p:nvSpPr>
              <p:spPr bwMode="auto">
                <a:xfrm flipV="1">
                  <a:off x="672" y="2461"/>
                  <a:ext cx="0" cy="150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98" name="Line 9"/>
                <p:cNvSpPr>
                  <a:spLocks noChangeShapeType="1"/>
                </p:cNvSpPr>
                <p:nvPr/>
              </p:nvSpPr>
              <p:spPr bwMode="auto">
                <a:xfrm flipV="1">
                  <a:off x="672" y="3906"/>
                  <a:ext cx="0" cy="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99" name="Rectangle 10"/>
                <p:cNvSpPr>
                  <a:spLocks noChangeArrowheads="1"/>
                </p:cNvSpPr>
                <p:nvPr/>
              </p:nvSpPr>
              <p:spPr bwMode="auto">
                <a:xfrm>
                  <a:off x="640" y="4003"/>
                  <a:ext cx="139"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2000" b="0" i="0" u="none" strike="noStrike" cap="none" normalizeH="0" baseline="0" smtClean="0">
                      <a:ln>
                        <a:noFill/>
                      </a:ln>
                      <a:solidFill>
                        <a:srgbClr val="000000"/>
                      </a:solidFill>
                      <a:effectLst/>
                      <a:latin typeface="Helvetica" charset="0"/>
                      <a:cs typeface="Helvetica" charset="0"/>
                    </a:rPr>
                    <a:t>0</a:t>
                  </a: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3500" name="Line 11"/>
                <p:cNvSpPr>
                  <a:spLocks noChangeShapeType="1"/>
                </p:cNvSpPr>
                <p:nvPr/>
              </p:nvSpPr>
              <p:spPr bwMode="auto">
                <a:xfrm flipV="1">
                  <a:off x="1333" y="3906"/>
                  <a:ext cx="0" cy="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01" name="Rectangle 12"/>
                <p:cNvSpPr>
                  <a:spLocks noChangeArrowheads="1"/>
                </p:cNvSpPr>
                <p:nvPr/>
              </p:nvSpPr>
              <p:spPr bwMode="auto">
                <a:xfrm>
                  <a:off x="1183" y="4003"/>
                  <a:ext cx="37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2000" b="0" i="0" u="none" strike="noStrike" cap="none" normalizeH="0" baseline="0" smtClean="0">
                      <a:ln>
                        <a:noFill/>
                      </a:ln>
                      <a:solidFill>
                        <a:srgbClr val="000000"/>
                      </a:solidFill>
                      <a:effectLst/>
                      <a:latin typeface="Helvetica" charset="0"/>
                      <a:cs typeface="Arial" pitchFamily="34" charset="0"/>
                    </a:rPr>
                    <a:t>1000</a:t>
                  </a: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3502" name="Line 13"/>
                <p:cNvSpPr>
                  <a:spLocks noChangeShapeType="1"/>
                </p:cNvSpPr>
                <p:nvPr/>
              </p:nvSpPr>
              <p:spPr bwMode="auto">
                <a:xfrm flipV="1">
                  <a:off x="2004" y="3906"/>
                  <a:ext cx="0" cy="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03" name="Rectangle 14"/>
                <p:cNvSpPr>
                  <a:spLocks noChangeArrowheads="1"/>
                </p:cNvSpPr>
                <p:nvPr/>
              </p:nvSpPr>
              <p:spPr bwMode="auto">
                <a:xfrm>
                  <a:off x="1855" y="4003"/>
                  <a:ext cx="37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2000" b="0" i="0" u="none" strike="noStrike" cap="none" normalizeH="0" baseline="0" smtClean="0">
                      <a:ln>
                        <a:noFill/>
                      </a:ln>
                      <a:solidFill>
                        <a:srgbClr val="000000"/>
                      </a:solidFill>
                      <a:effectLst/>
                      <a:latin typeface="Helvetica" charset="0"/>
                      <a:cs typeface="Arial" pitchFamily="34" charset="0"/>
                    </a:rPr>
                    <a:t>2000</a:t>
                  </a: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3504" name="Line 15"/>
                <p:cNvSpPr>
                  <a:spLocks noChangeShapeType="1"/>
                </p:cNvSpPr>
                <p:nvPr/>
              </p:nvSpPr>
              <p:spPr bwMode="auto">
                <a:xfrm flipV="1">
                  <a:off x="2665" y="3906"/>
                  <a:ext cx="0" cy="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05" name="Rectangle 16"/>
                <p:cNvSpPr>
                  <a:spLocks noChangeArrowheads="1"/>
                </p:cNvSpPr>
                <p:nvPr/>
              </p:nvSpPr>
              <p:spPr bwMode="auto">
                <a:xfrm>
                  <a:off x="2516" y="4003"/>
                  <a:ext cx="37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2000" b="0" i="0" u="none" strike="noStrike" cap="none" normalizeH="0" baseline="0" smtClean="0">
                      <a:ln>
                        <a:noFill/>
                      </a:ln>
                      <a:solidFill>
                        <a:srgbClr val="000000"/>
                      </a:solidFill>
                      <a:effectLst/>
                      <a:latin typeface="Helvetica" charset="0"/>
                      <a:cs typeface="Arial" pitchFamily="34" charset="0"/>
                    </a:rPr>
                    <a:t>3000</a:t>
                  </a: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3506" name="Line 17"/>
                <p:cNvSpPr>
                  <a:spLocks noChangeShapeType="1"/>
                </p:cNvSpPr>
                <p:nvPr/>
              </p:nvSpPr>
              <p:spPr bwMode="auto">
                <a:xfrm flipV="1">
                  <a:off x="3326" y="3906"/>
                  <a:ext cx="0" cy="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07" name="Rectangle 18"/>
                <p:cNvSpPr>
                  <a:spLocks noChangeArrowheads="1"/>
                </p:cNvSpPr>
                <p:nvPr/>
              </p:nvSpPr>
              <p:spPr bwMode="auto">
                <a:xfrm>
                  <a:off x="3177" y="4003"/>
                  <a:ext cx="37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2000" b="0" i="0" u="none" strike="noStrike" cap="none" normalizeH="0" baseline="0" smtClean="0">
                      <a:ln>
                        <a:noFill/>
                      </a:ln>
                      <a:solidFill>
                        <a:srgbClr val="000000"/>
                      </a:solidFill>
                      <a:effectLst/>
                      <a:latin typeface="Helvetica" charset="0"/>
                      <a:cs typeface="Arial" pitchFamily="34" charset="0"/>
                    </a:rPr>
                    <a:t>4000</a:t>
                  </a: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3508" name="Line 19"/>
                <p:cNvSpPr>
                  <a:spLocks noChangeShapeType="1"/>
                </p:cNvSpPr>
                <p:nvPr/>
              </p:nvSpPr>
              <p:spPr bwMode="auto">
                <a:xfrm flipV="1">
                  <a:off x="3987" y="3906"/>
                  <a:ext cx="0" cy="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09" name="Rectangle 20"/>
                <p:cNvSpPr>
                  <a:spLocks noChangeArrowheads="1"/>
                </p:cNvSpPr>
                <p:nvPr/>
              </p:nvSpPr>
              <p:spPr bwMode="auto">
                <a:xfrm>
                  <a:off x="3838" y="4003"/>
                  <a:ext cx="37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2000" b="0" i="0" u="none" strike="noStrike" cap="none" normalizeH="0" baseline="0" smtClean="0">
                      <a:ln>
                        <a:noFill/>
                      </a:ln>
                      <a:solidFill>
                        <a:srgbClr val="000000"/>
                      </a:solidFill>
                      <a:effectLst/>
                      <a:latin typeface="Helvetica" charset="0"/>
                      <a:cs typeface="Arial" pitchFamily="34" charset="0"/>
                    </a:rPr>
                    <a:t>5000</a:t>
                  </a: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3510" name="Line 21"/>
                <p:cNvSpPr>
                  <a:spLocks noChangeShapeType="1"/>
                </p:cNvSpPr>
                <p:nvPr/>
              </p:nvSpPr>
              <p:spPr bwMode="auto">
                <a:xfrm flipV="1">
                  <a:off x="4648" y="3906"/>
                  <a:ext cx="0" cy="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11" name="Rectangle 22"/>
                <p:cNvSpPr>
                  <a:spLocks noChangeArrowheads="1"/>
                </p:cNvSpPr>
                <p:nvPr/>
              </p:nvSpPr>
              <p:spPr bwMode="auto">
                <a:xfrm>
                  <a:off x="4499" y="4003"/>
                  <a:ext cx="37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2000" b="0" i="0" u="none" strike="noStrike" cap="none" normalizeH="0" baseline="0" smtClean="0">
                      <a:ln>
                        <a:noFill/>
                      </a:ln>
                      <a:solidFill>
                        <a:srgbClr val="000000"/>
                      </a:solidFill>
                      <a:effectLst/>
                      <a:latin typeface="Helvetica" charset="0"/>
                      <a:cs typeface="Arial" pitchFamily="34" charset="0"/>
                    </a:rPr>
                    <a:t>6000</a:t>
                  </a: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3512" name="Line 23"/>
                <p:cNvSpPr>
                  <a:spLocks noChangeShapeType="1"/>
                </p:cNvSpPr>
                <p:nvPr/>
              </p:nvSpPr>
              <p:spPr bwMode="auto">
                <a:xfrm flipV="1">
                  <a:off x="5309" y="3906"/>
                  <a:ext cx="0" cy="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13" name="Rectangle 24"/>
                <p:cNvSpPr>
                  <a:spLocks noChangeArrowheads="1"/>
                </p:cNvSpPr>
                <p:nvPr/>
              </p:nvSpPr>
              <p:spPr bwMode="auto">
                <a:xfrm>
                  <a:off x="5160" y="4003"/>
                  <a:ext cx="37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2000" b="0" i="0" u="none" strike="noStrike" cap="none" normalizeH="0" baseline="0" smtClean="0">
                      <a:ln>
                        <a:noFill/>
                      </a:ln>
                      <a:solidFill>
                        <a:srgbClr val="000000"/>
                      </a:solidFill>
                      <a:effectLst/>
                      <a:latin typeface="Helvetica" charset="0"/>
                      <a:cs typeface="Arial" pitchFamily="34" charset="0"/>
                    </a:rPr>
                    <a:t>7000</a:t>
                  </a: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3514" name="Line 25"/>
                <p:cNvSpPr>
                  <a:spLocks noChangeShapeType="1"/>
                </p:cNvSpPr>
                <p:nvPr/>
              </p:nvSpPr>
              <p:spPr bwMode="auto">
                <a:xfrm>
                  <a:off x="672" y="3967"/>
                  <a:ext cx="5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15" name="Rectangle 26"/>
                <p:cNvSpPr>
                  <a:spLocks noChangeArrowheads="1"/>
                </p:cNvSpPr>
                <p:nvPr/>
              </p:nvSpPr>
              <p:spPr bwMode="auto">
                <a:xfrm>
                  <a:off x="474" y="3870"/>
                  <a:ext cx="139"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2000" b="0" i="0" u="none" strike="noStrike" cap="none" normalizeH="0" baseline="0" smtClean="0">
                      <a:ln>
                        <a:noFill/>
                      </a:ln>
                      <a:solidFill>
                        <a:srgbClr val="000000"/>
                      </a:solidFill>
                      <a:effectLst/>
                      <a:latin typeface="Helvetica" charset="0"/>
                      <a:cs typeface="Arial" pitchFamily="34" charset="0"/>
                    </a:rPr>
                    <a:t>0</a:t>
                  </a: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3516" name="Line 27"/>
                <p:cNvSpPr>
                  <a:spLocks noChangeShapeType="1"/>
                </p:cNvSpPr>
                <p:nvPr/>
              </p:nvSpPr>
              <p:spPr bwMode="auto">
                <a:xfrm>
                  <a:off x="672" y="3593"/>
                  <a:ext cx="5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17" name="Rectangle 28"/>
                <p:cNvSpPr>
                  <a:spLocks noChangeArrowheads="1"/>
                </p:cNvSpPr>
                <p:nvPr/>
              </p:nvSpPr>
              <p:spPr bwMode="auto">
                <a:xfrm>
                  <a:off x="325" y="3497"/>
                  <a:ext cx="299"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2000" b="0" i="0" u="none" strike="noStrike" cap="none" normalizeH="0" baseline="0" smtClean="0">
                      <a:ln>
                        <a:noFill/>
                      </a:ln>
                      <a:solidFill>
                        <a:srgbClr val="000000"/>
                      </a:solidFill>
                      <a:effectLst/>
                      <a:latin typeface="Helvetica" charset="0"/>
                      <a:cs typeface="Arial" pitchFamily="34" charset="0"/>
                    </a:rPr>
                    <a:t>500</a:t>
                  </a: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3518" name="Line 29"/>
                <p:cNvSpPr>
                  <a:spLocks noChangeShapeType="1"/>
                </p:cNvSpPr>
                <p:nvPr/>
              </p:nvSpPr>
              <p:spPr bwMode="auto">
                <a:xfrm>
                  <a:off x="672" y="3220"/>
                  <a:ext cx="5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19" name="Rectangle 30"/>
                <p:cNvSpPr>
                  <a:spLocks noChangeArrowheads="1"/>
                </p:cNvSpPr>
                <p:nvPr/>
              </p:nvSpPr>
              <p:spPr bwMode="auto">
                <a:xfrm>
                  <a:off x="250" y="3123"/>
                  <a:ext cx="37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2000" b="0" i="0" u="none" strike="noStrike" cap="none" normalizeH="0" baseline="0" smtClean="0">
                      <a:ln>
                        <a:noFill/>
                      </a:ln>
                      <a:solidFill>
                        <a:srgbClr val="000000"/>
                      </a:solidFill>
                      <a:effectLst/>
                      <a:latin typeface="Helvetica" charset="0"/>
                      <a:cs typeface="Arial" pitchFamily="34" charset="0"/>
                    </a:rPr>
                    <a:t>1000</a:t>
                  </a: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3520" name="Line 31"/>
                <p:cNvSpPr>
                  <a:spLocks noChangeShapeType="1"/>
                </p:cNvSpPr>
                <p:nvPr/>
              </p:nvSpPr>
              <p:spPr bwMode="auto">
                <a:xfrm>
                  <a:off x="672" y="2834"/>
                  <a:ext cx="5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21" name="Rectangle 32"/>
                <p:cNvSpPr>
                  <a:spLocks noChangeArrowheads="1"/>
                </p:cNvSpPr>
                <p:nvPr/>
              </p:nvSpPr>
              <p:spPr bwMode="auto">
                <a:xfrm>
                  <a:off x="250" y="2738"/>
                  <a:ext cx="37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2000" b="0" i="0" u="none" strike="noStrike" cap="none" normalizeH="0" baseline="0" smtClean="0">
                      <a:ln>
                        <a:noFill/>
                      </a:ln>
                      <a:solidFill>
                        <a:srgbClr val="000000"/>
                      </a:solidFill>
                      <a:effectLst/>
                      <a:latin typeface="Helvetica" charset="0"/>
                      <a:cs typeface="Arial" pitchFamily="34" charset="0"/>
                    </a:rPr>
                    <a:t>1500</a:t>
                  </a: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3522" name="Line 33"/>
                <p:cNvSpPr>
                  <a:spLocks noChangeShapeType="1"/>
                </p:cNvSpPr>
                <p:nvPr/>
              </p:nvSpPr>
              <p:spPr bwMode="auto">
                <a:xfrm>
                  <a:off x="672" y="2461"/>
                  <a:ext cx="5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23" name="Rectangle 34"/>
                <p:cNvSpPr>
                  <a:spLocks noChangeArrowheads="1"/>
                </p:cNvSpPr>
                <p:nvPr/>
              </p:nvSpPr>
              <p:spPr bwMode="auto">
                <a:xfrm>
                  <a:off x="250" y="2364"/>
                  <a:ext cx="37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2000" b="0" i="0" u="none" strike="noStrike" cap="none" normalizeH="0" baseline="0" dirty="0" smtClean="0">
                      <a:ln>
                        <a:noFill/>
                      </a:ln>
                      <a:solidFill>
                        <a:srgbClr val="000000"/>
                      </a:solidFill>
                      <a:effectLst/>
                      <a:latin typeface="Helvetica" charset="0"/>
                      <a:cs typeface="Arial" pitchFamily="34" charset="0"/>
                    </a:rPr>
                    <a:t>2000</a:t>
                  </a:r>
                  <a:endParaRPr kumimoji="0" lang="he-I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24" name="Oval 35"/>
                <p:cNvSpPr>
                  <a:spLocks noChangeArrowheads="1"/>
                </p:cNvSpPr>
                <p:nvPr/>
              </p:nvSpPr>
              <p:spPr bwMode="auto">
                <a:xfrm>
                  <a:off x="2772" y="3822"/>
                  <a:ext cx="1492"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25" name="Line 36"/>
                <p:cNvSpPr>
                  <a:spLocks noChangeShapeType="1"/>
                </p:cNvSpPr>
                <p:nvPr/>
              </p:nvSpPr>
              <p:spPr bwMode="auto">
                <a:xfrm>
                  <a:off x="3475" y="3858"/>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26" name="Line 37"/>
                <p:cNvSpPr>
                  <a:spLocks noChangeShapeType="1"/>
                </p:cNvSpPr>
                <p:nvPr/>
              </p:nvSpPr>
              <p:spPr bwMode="auto">
                <a:xfrm>
                  <a:off x="3518"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27" name="Line 38"/>
                <p:cNvSpPr>
                  <a:spLocks noChangeShapeType="1"/>
                </p:cNvSpPr>
                <p:nvPr/>
              </p:nvSpPr>
              <p:spPr bwMode="auto">
                <a:xfrm>
                  <a:off x="3497" y="3834"/>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28" name="Line 39"/>
                <p:cNvSpPr>
                  <a:spLocks noChangeShapeType="1"/>
                </p:cNvSpPr>
                <p:nvPr/>
              </p:nvSpPr>
              <p:spPr bwMode="auto">
                <a:xfrm flipH="1">
                  <a:off x="3497" y="3834"/>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29" name="Oval 40"/>
                <p:cNvSpPr>
                  <a:spLocks noChangeArrowheads="1"/>
                </p:cNvSpPr>
                <p:nvPr/>
              </p:nvSpPr>
              <p:spPr bwMode="auto">
                <a:xfrm>
                  <a:off x="2313" y="3822"/>
                  <a:ext cx="1173"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30" name="Line 41"/>
                <p:cNvSpPr>
                  <a:spLocks noChangeShapeType="1"/>
                </p:cNvSpPr>
                <p:nvPr/>
              </p:nvSpPr>
              <p:spPr bwMode="auto">
                <a:xfrm>
                  <a:off x="2857" y="385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31" name="Line 42"/>
                <p:cNvSpPr>
                  <a:spLocks noChangeShapeType="1"/>
                </p:cNvSpPr>
                <p:nvPr/>
              </p:nvSpPr>
              <p:spPr bwMode="auto">
                <a:xfrm>
                  <a:off x="2900"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32" name="Line 43"/>
                <p:cNvSpPr>
                  <a:spLocks noChangeShapeType="1"/>
                </p:cNvSpPr>
                <p:nvPr/>
              </p:nvSpPr>
              <p:spPr bwMode="auto">
                <a:xfrm>
                  <a:off x="2878"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33" name="Line 44"/>
                <p:cNvSpPr>
                  <a:spLocks noChangeShapeType="1"/>
                </p:cNvSpPr>
                <p:nvPr/>
              </p:nvSpPr>
              <p:spPr bwMode="auto">
                <a:xfrm flipH="1">
                  <a:off x="2878"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34" name="Oval 45"/>
                <p:cNvSpPr>
                  <a:spLocks noChangeArrowheads="1"/>
                </p:cNvSpPr>
                <p:nvPr/>
              </p:nvSpPr>
              <p:spPr bwMode="auto">
                <a:xfrm>
                  <a:off x="757" y="3846"/>
                  <a:ext cx="53"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35" name="Line 46"/>
                <p:cNvSpPr>
                  <a:spLocks noChangeShapeType="1"/>
                </p:cNvSpPr>
                <p:nvPr/>
              </p:nvSpPr>
              <p:spPr bwMode="auto">
                <a:xfrm>
                  <a:off x="736" y="3870"/>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36" name="Line 47"/>
                <p:cNvSpPr>
                  <a:spLocks noChangeShapeType="1"/>
                </p:cNvSpPr>
                <p:nvPr/>
              </p:nvSpPr>
              <p:spPr bwMode="auto">
                <a:xfrm>
                  <a:off x="778"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37" name="Line 48"/>
                <p:cNvSpPr>
                  <a:spLocks noChangeShapeType="1"/>
                </p:cNvSpPr>
                <p:nvPr/>
              </p:nvSpPr>
              <p:spPr bwMode="auto">
                <a:xfrm>
                  <a:off x="757"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38" name="Line 49"/>
                <p:cNvSpPr>
                  <a:spLocks noChangeShapeType="1"/>
                </p:cNvSpPr>
                <p:nvPr/>
              </p:nvSpPr>
              <p:spPr bwMode="auto">
                <a:xfrm flipH="1">
                  <a:off x="757"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39" name="Oval 50"/>
                <p:cNvSpPr>
                  <a:spLocks noChangeArrowheads="1"/>
                </p:cNvSpPr>
                <p:nvPr/>
              </p:nvSpPr>
              <p:spPr bwMode="auto">
                <a:xfrm>
                  <a:off x="2281" y="3810"/>
                  <a:ext cx="1141"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40" name="Line 51"/>
                <p:cNvSpPr>
                  <a:spLocks noChangeShapeType="1"/>
                </p:cNvSpPr>
                <p:nvPr/>
              </p:nvSpPr>
              <p:spPr bwMode="auto">
                <a:xfrm>
                  <a:off x="2814" y="3846"/>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41" name="Line 52"/>
                <p:cNvSpPr>
                  <a:spLocks noChangeShapeType="1"/>
                </p:cNvSpPr>
                <p:nvPr/>
              </p:nvSpPr>
              <p:spPr bwMode="auto">
                <a:xfrm>
                  <a:off x="2857" y="379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42" name="Line 53"/>
                <p:cNvSpPr>
                  <a:spLocks noChangeShapeType="1"/>
                </p:cNvSpPr>
                <p:nvPr/>
              </p:nvSpPr>
              <p:spPr bwMode="auto">
                <a:xfrm>
                  <a:off x="2836" y="3822"/>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43" name="Line 54"/>
                <p:cNvSpPr>
                  <a:spLocks noChangeShapeType="1"/>
                </p:cNvSpPr>
                <p:nvPr/>
              </p:nvSpPr>
              <p:spPr bwMode="auto">
                <a:xfrm flipH="1">
                  <a:off x="2836" y="3822"/>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44" name="Oval 55"/>
                <p:cNvSpPr>
                  <a:spLocks noChangeArrowheads="1"/>
                </p:cNvSpPr>
                <p:nvPr/>
              </p:nvSpPr>
              <p:spPr bwMode="auto">
                <a:xfrm>
                  <a:off x="2473" y="3834"/>
                  <a:ext cx="1279" cy="48"/>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45" name="Line 56"/>
                <p:cNvSpPr>
                  <a:spLocks noChangeShapeType="1"/>
                </p:cNvSpPr>
                <p:nvPr/>
              </p:nvSpPr>
              <p:spPr bwMode="auto">
                <a:xfrm>
                  <a:off x="3070" y="385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46" name="Line 57"/>
                <p:cNvSpPr>
                  <a:spLocks noChangeShapeType="1"/>
                </p:cNvSpPr>
                <p:nvPr/>
              </p:nvSpPr>
              <p:spPr bwMode="auto">
                <a:xfrm>
                  <a:off x="3113"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47" name="Line 58"/>
                <p:cNvSpPr>
                  <a:spLocks noChangeShapeType="1"/>
                </p:cNvSpPr>
                <p:nvPr/>
              </p:nvSpPr>
              <p:spPr bwMode="auto">
                <a:xfrm>
                  <a:off x="3091"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48" name="Line 59"/>
                <p:cNvSpPr>
                  <a:spLocks noChangeShapeType="1"/>
                </p:cNvSpPr>
                <p:nvPr/>
              </p:nvSpPr>
              <p:spPr bwMode="auto">
                <a:xfrm flipH="1">
                  <a:off x="3091"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49" name="Oval 60"/>
                <p:cNvSpPr>
                  <a:spLocks noChangeArrowheads="1"/>
                </p:cNvSpPr>
                <p:nvPr/>
              </p:nvSpPr>
              <p:spPr bwMode="auto">
                <a:xfrm>
                  <a:off x="2409" y="3786"/>
                  <a:ext cx="1226" cy="72"/>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50" name="Line 61"/>
                <p:cNvSpPr>
                  <a:spLocks noChangeShapeType="1"/>
                </p:cNvSpPr>
                <p:nvPr/>
              </p:nvSpPr>
              <p:spPr bwMode="auto">
                <a:xfrm>
                  <a:off x="2974" y="3822"/>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51" name="Line 62"/>
                <p:cNvSpPr>
                  <a:spLocks noChangeShapeType="1"/>
                </p:cNvSpPr>
                <p:nvPr/>
              </p:nvSpPr>
              <p:spPr bwMode="auto">
                <a:xfrm>
                  <a:off x="3017" y="3774"/>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52" name="Line 63"/>
                <p:cNvSpPr>
                  <a:spLocks noChangeShapeType="1"/>
                </p:cNvSpPr>
                <p:nvPr/>
              </p:nvSpPr>
              <p:spPr bwMode="auto">
                <a:xfrm>
                  <a:off x="2996" y="379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53" name="Line 64"/>
                <p:cNvSpPr>
                  <a:spLocks noChangeShapeType="1"/>
                </p:cNvSpPr>
                <p:nvPr/>
              </p:nvSpPr>
              <p:spPr bwMode="auto">
                <a:xfrm flipH="1">
                  <a:off x="2996" y="379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54" name="Oval 65"/>
                <p:cNvSpPr>
                  <a:spLocks noChangeArrowheads="1"/>
                </p:cNvSpPr>
                <p:nvPr/>
              </p:nvSpPr>
              <p:spPr bwMode="auto">
                <a:xfrm>
                  <a:off x="1109" y="3810"/>
                  <a:ext cx="319"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55" name="Line 66"/>
                <p:cNvSpPr>
                  <a:spLocks noChangeShapeType="1"/>
                </p:cNvSpPr>
                <p:nvPr/>
              </p:nvSpPr>
              <p:spPr bwMode="auto">
                <a:xfrm>
                  <a:off x="1226" y="383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56" name="Line 67"/>
                <p:cNvSpPr>
                  <a:spLocks noChangeShapeType="1"/>
                </p:cNvSpPr>
                <p:nvPr/>
              </p:nvSpPr>
              <p:spPr bwMode="auto">
                <a:xfrm>
                  <a:off x="1269"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57" name="Line 68"/>
                <p:cNvSpPr>
                  <a:spLocks noChangeShapeType="1"/>
                </p:cNvSpPr>
                <p:nvPr/>
              </p:nvSpPr>
              <p:spPr bwMode="auto">
                <a:xfrm>
                  <a:off x="1247"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58" name="Line 69"/>
                <p:cNvSpPr>
                  <a:spLocks noChangeShapeType="1"/>
                </p:cNvSpPr>
                <p:nvPr/>
              </p:nvSpPr>
              <p:spPr bwMode="auto">
                <a:xfrm flipH="1">
                  <a:off x="1247"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59" name="Oval 70"/>
                <p:cNvSpPr>
                  <a:spLocks noChangeArrowheads="1"/>
                </p:cNvSpPr>
                <p:nvPr/>
              </p:nvSpPr>
              <p:spPr bwMode="auto">
                <a:xfrm>
                  <a:off x="831" y="3834"/>
                  <a:ext cx="96"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60" name="Line 71"/>
                <p:cNvSpPr>
                  <a:spLocks noChangeShapeType="1"/>
                </p:cNvSpPr>
                <p:nvPr/>
              </p:nvSpPr>
              <p:spPr bwMode="auto">
                <a:xfrm>
                  <a:off x="842" y="385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61" name="Line 72"/>
                <p:cNvSpPr>
                  <a:spLocks noChangeShapeType="1"/>
                </p:cNvSpPr>
                <p:nvPr/>
              </p:nvSpPr>
              <p:spPr bwMode="auto">
                <a:xfrm>
                  <a:off x="885"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62" name="Line 73"/>
                <p:cNvSpPr>
                  <a:spLocks noChangeShapeType="1"/>
                </p:cNvSpPr>
                <p:nvPr/>
              </p:nvSpPr>
              <p:spPr bwMode="auto">
                <a:xfrm>
                  <a:off x="863"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63" name="Line 74"/>
                <p:cNvSpPr>
                  <a:spLocks noChangeShapeType="1"/>
                </p:cNvSpPr>
                <p:nvPr/>
              </p:nvSpPr>
              <p:spPr bwMode="auto">
                <a:xfrm flipH="1">
                  <a:off x="863"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64" name="Oval 75"/>
                <p:cNvSpPr>
                  <a:spLocks noChangeArrowheads="1"/>
                </p:cNvSpPr>
                <p:nvPr/>
              </p:nvSpPr>
              <p:spPr bwMode="auto">
                <a:xfrm>
                  <a:off x="2548" y="3834"/>
                  <a:ext cx="1343" cy="48"/>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65" name="Line 76"/>
                <p:cNvSpPr>
                  <a:spLocks noChangeShapeType="1"/>
                </p:cNvSpPr>
                <p:nvPr/>
              </p:nvSpPr>
              <p:spPr bwMode="auto">
                <a:xfrm>
                  <a:off x="3177" y="385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66" name="Line 77"/>
                <p:cNvSpPr>
                  <a:spLocks noChangeShapeType="1"/>
                </p:cNvSpPr>
                <p:nvPr/>
              </p:nvSpPr>
              <p:spPr bwMode="auto">
                <a:xfrm>
                  <a:off x="3219"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67" name="Line 78"/>
                <p:cNvSpPr>
                  <a:spLocks noChangeShapeType="1"/>
                </p:cNvSpPr>
                <p:nvPr/>
              </p:nvSpPr>
              <p:spPr bwMode="auto">
                <a:xfrm>
                  <a:off x="3198"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68" name="Line 79"/>
                <p:cNvSpPr>
                  <a:spLocks noChangeShapeType="1"/>
                </p:cNvSpPr>
                <p:nvPr/>
              </p:nvSpPr>
              <p:spPr bwMode="auto">
                <a:xfrm flipH="1">
                  <a:off x="3198"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69" name="Oval 80"/>
                <p:cNvSpPr>
                  <a:spLocks noChangeArrowheads="1"/>
                </p:cNvSpPr>
                <p:nvPr/>
              </p:nvSpPr>
              <p:spPr bwMode="auto">
                <a:xfrm>
                  <a:off x="3102" y="3822"/>
                  <a:ext cx="1727"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70" name="Line 81"/>
                <p:cNvSpPr>
                  <a:spLocks noChangeShapeType="1"/>
                </p:cNvSpPr>
                <p:nvPr/>
              </p:nvSpPr>
              <p:spPr bwMode="auto">
                <a:xfrm>
                  <a:off x="3923" y="385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71" name="Line 82"/>
                <p:cNvSpPr>
                  <a:spLocks noChangeShapeType="1"/>
                </p:cNvSpPr>
                <p:nvPr/>
              </p:nvSpPr>
              <p:spPr bwMode="auto">
                <a:xfrm>
                  <a:off x="3966"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72" name="Line 83"/>
                <p:cNvSpPr>
                  <a:spLocks noChangeShapeType="1"/>
                </p:cNvSpPr>
                <p:nvPr/>
              </p:nvSpPr>
              <p:spPr bwMode="auto">
                <a:xfrm>
                  <a:off x="3944"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73" name="Line 84"/>
                <p:cNvSpPr>
                  <a:spLocks noChangeShapeType="1"/>
                </p:cNvSpPr>
                <p:nvPr/>
              </p:nvSpPr>
              <p:spPr bwMode="auto">
                <a:xfrm flipH="1">
                  <a:off x="3944"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74" name="Oval 85"/>
                <p:cNvSpPr>
                  <a:spLocks noChangeArrowheads="1"/>
                </p:cNvSpPr>
                <p:nvPr/>
              </p:nvSpPr>
              <p:spPr bwMode="auto">
                <a:xfrm>
                  <a:off x="800" y="3798"/>
                  <a:ext cx="85" cy="72"/>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75" name="Line 86"/>
                <p:cNvSpPr>
                  <a:spLocks noChangeShapeType="1"/>
                </p:cNvSpPr>
                <p:nvPr/>
              </p:nvSpPr>
              <p:spPr bwMode="auto">
                <a:xfrm>
                  <a:off x="800" y="383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76" name="Line 87"/>
                <p:cNvSpPr>
                  <a:spLocks noChangeShapeType="1"/>
                </p:cNvSpPr>
                <p:nvPr/>
              </p:nvSpPr>
              <p:spPr bwMode="auto">
                <a:xfrm>
                  <a:off x="842"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77" name="Line 88"/>
                <p:cNvSpPr>
                  <a:spLocks noChangeShapeType="1"/>
                </p:cNvSpPr>
                <p:nvPr/>
              </p:nvSpPr>
              <p:spPr bwMode="auto">
                <a:xfrm>
                  <a:off x="821"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78" name="Line 89"/>
                <p:cNvSpPr>
                  <a:spLocks noChangeShapeType="1"/>
                </p:cNvSpPr>
                <p:nvPr/>
              </p:nvSpPr>
              <p:spPr bwMode="auto">
                <a:xfrm flipH="1">
                  <a:off x="821"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79" name="Oval 90"/>
                <p:cNvSpPr>
                  <a:spLocks noChangeArrowheads="1"/>
                </p:cNvSpPr>
                <p:nvPr/>
              </p:nvSpPr>
              <p:spPr bwMode="auto">
                <a:xfrm>
                  <a:off x="2260" y="3798"/>
                  <a:ext cx="1130" cy="72"/>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80" name="Line 91"/>
                <p:cNvSpPr>
                  <a:spLocks noChangeShapeType="1"/>
                </p:cNvSpPr>
                <p:nvPr/>
              </p:nvSpPr>
              <p:spPr bwMode="auto">
                <a:xfrm>
                  <a:off x="2782" y="3834"/>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81" name="Line 92"/>
                <p:cNvSpPr>
                  <a:spLocks noChangeShapeType="1"/>
                </p:cNvSpPr>
                <p:nvPr/>
              </p:nvSpPr>
              <p:spPr bwMode="auto">
                <a:xfrm>
                  <a:off x="2825"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82" name="Line 93"/>
                <p:cNvSpPr>
                  <a:spLocks noChangeShapeType="1"/>
                </p:cNvSpPr>
                <p:nvPr/>
              </p:nvSpPr>
              <p:spPr bwMode="auto">
                <a:xfrm>
                  <a:off x="2804"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83" name="Line 94"/>
                <p:cNvSpPr>
                  <a:spLocks noChangeShapeType="1"/>
                </p:cNvSpPr>
                <p:nvPr/>
              </p:nvSpPr>
              <p:spPr bwMode="auto">
                <a:xfrm flipH="1">
                  <a:off x="2804"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84" name="Oval 95"/>
                <p:cNvSpPr>
                  <a:spLocks noChangeArrowheads="1"/>
                </p:cNvSpPr>
                <p:nvPr/>
              </p:nvSpPr>
              <p:spPr bwMode="auto">
                <a:xfrm>
                  <a:off x="2399" y="3798"/>
                  <a:ext cx="1226"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85" name="Line 96"/>
                <p:cNvSpPr>
                  <a:spLocks noChangeShapeType="1"/>
                </p:cNvSpPr>
                <p:nvPr/>
              </p:nvSpPr>
              <p:spPr bwMode="auto">
                <a:xfrm>
                  <a:off x="2964" y="383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86" name="Line 97"/>
                <p:cNvSpPr>
                  <a:spLocks noChangeShapeType="1"/>
                </p:cNvSpPr>
                <p:nvPr/>
              </p:nvSpPr>
              <p:spPr bwMode="auto">
                <a:xfrm>
                  <a:off x="3006"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87" name="Line 98"/>
                <p:cNvSpPr>
                  <a:spLocks noChangeShapeType="1"/>
                </p:cNvSpPr>
                <p:nvPr/>
              </p:nvSpPr>
              <p:spPr bwMode="auto">
                <a:xfrm>
                  <a:off x="2985"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88" name="Line 99"/>
                <p:cNvSpPr>
                  <a:spLocks noChangeShapeType="1"/>
                </p:cNvSpPr>
                <p:nvPr/>
              </p:nvSpPr>
              <p:spPr bwMode="auto">
                <a:xfrm flipH="1">
                  <a:off x="2985"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89" name="Oval 100"/>
                <p:cNvSpPr>
                  <a:spLocks noChangeArrowheads="1"/>
                </p:cNvSpPr>
                <p:nvPr/>
              </p:nvSpPr>
              <p:spPr bwMode="auto">
                <a:xfrm>
                  <a:off x="736" y="3846"/>
                  <a:ext cx="42"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90" name="Line 101"/>
                <p:cNvSpPr>
                  <a:spLocks noChangeShapeType="1"/>
                </p:cNvSpPr>
                <p:nvPr/>
              </p:nvSpPr>
              <p:spPr bwMode="auto">
                <a:xfrm>
                  <a:off x="714" y="3882"/>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91" name="Line 102"/>
                <p:cNvSpPr>
                  <a:spLocks noChangeShapeType="1"/>
                </p:cNvSpPr>
                <p:nvPr/>
              </p:nvSpPr>
              <p:spPr bwMode="auto">
                <a:xfrm>
                  <a:off x="757"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92" name="Line 103"/>
                <p:cNvSpPr>
                  <a:spLocks noChangeShapeType="1"/>
                </p:cNvSpPr>
                <p:nvPr/>
              </p:nvSpPr>
              <p:spPr bwMode="auto">
                <a:xfrm>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93" name="Line 104"/>
                <p:cNvSpPr>
                  <a:spLocks noChangeShapeType="1"/>
                </p:cNvSpPr>
                <p:nvPr/>
              </p:nvSpPr>
              <p:spPr bwMode="auto">
                <a:xfrm flipH="1">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94" name="Oval 105"/>
                <p:cNvSpPr>
                  <a:spLocks noChangeArrowheads="1"/>
                </p:cNvSpPr>
                <p:nvPr/>
              </p:nvSpPr>
              <p:spPr bwMode="auto">
                <a:xfrm>
                  <a:off x="2633" y="3834"/>
                  <a:ext cx="1386" cy="48"/>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95" name="Line 106"/>
                <p:cNvSpPr>
                  <a:spLocks noChangeShapeType="1"/>
                </p:cNvSpPr>
                <p:nvPr/>
              </p:nvSpPr>
              <p:spPr bwMode="auto">
                <a:xfrm>
                  <a:off x="3283" y="3858"/>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96" name="Line 107"/>
                <p:cNvSpPr>
                  <a:spLocks noChangeShapeType="1"/>
                </p:cNvSpPr>
                <p:nvPr/>
              </p:nvSpPr>
              <p:spPr bwMode="auto">
                <a:xfrm>
                  <a:off x="3326"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97" name="Line 108"/>
                <p:cNvSpPr>
                  <a:spLocks noChangeShapeType="1"/>
                </p:cNvSpPr>
                <p:nvPr/>
              </p:nvSpPr>
              <p:spPr bwMode="auto">
                <a:xfrm>
                  <a:off x="3305" y="3834"/>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98" name="Line 109"/>
                <p:cNvSpPr>
                  <a:spLocks noChangeShapeType="1"/>
                </p:cNvSpPr>
                <p:nvPr/>
              </p:nvSpPr>
              <p:spPr bwMode="auto">
                <a:xfrm flipH="1">
                  <a:off x="3305" y="3834"/>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99" name="Oval 110"/>
                <p:cNvSpPr>
                  <a:spLocks noChangeArrowheads="1"/>
                </p:cNvSpPr>
                <p:nvPr/>
              </p:nvSpPr>
              <p:spPr bwMode="auto">
                <a:xfrm>
                  <a:off x="3155" y="3846"/>
                  <a:ext cx="1759" cy="48"/>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00" name="Line 111"/>
                <p:cNvSpPr>
                  <a:spLocks noChangeShapeType="1"/>
                </p:cNvSpPr>
                <p:nvPr/>
              </p:nvSpPr>
              <p:spPr bwMode="auto">
                <a:xfrm>
                  <a:off x="3987" y="3870"/>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01" name="Line 112"/>
                <p:cNvSpPr>
                  <a:spLocks noChangeShapeType="1"/>
                </p:cNvSpPr>
                <p:nvPr/>
              </p:nvSpPr>
              <p:spPr bwMode="auto">
                <a:xfrm>
                  <a:off x="4030"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02" name="Line 113"/>
                <p:cNvSpPr>
                  <a:spLocks noChangeShapeType="1"/>
                </p:cNvSpPr>
                <p:nvPr/>
              </p:nvSpPr>
              <p:spPr bwMode="auto">
                <a:xfrm>
                  <a:off x="4008"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03" name="Line 114"/>
                <p:cNvSpPr>
                  <a:spLocks noChangeShapeType="1"/>
                </p:cNvSpPr>
                <p:nvPr/>
              </p:nvSpPr>
              <p:spPr bwMode="auto">
                <a:xfrm flipH="1">
                  <a:off x="4008"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04" name="Oval 115"/>
                <p:cNvSpPr>
                  <a:spLocks noChangeArrowheads="1"/>
                </p:cNvSpPr>
                <p:nvPr/>
              </p:nvSpPr>
              <p:spPr bwMode="auto">
                <a:xfrm>
                  <a:off x="3134" y="3834"/>
                  <a:ext cx="1738" cy="48"/>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05" name="Line 116"/>
                <p:cNvSpPr>
                  <a:spLocks noChangeShapeType="1"/>
                </p:cNvSpPr>
                <p:nvPr/>
              </p:nvSpPr>
              <p:spPr bwMode="auto">
                <a:xfrm>
                  <a:off x="3955" y="385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06" name="Line 117"/>
                <p:cNvSpPr>
                  <a:spLocks noChangeShapeType="1"/>
                </p:cNvSpPr>
                <p:nvPr/>
              </p:nvSpPr>
              <p:spPr bwMode="auto">
                <a:xfrm>
                  <a:off x="3998"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07" name="Line 118"/>
                <p:cNvSpPr>
                  <a:spLocks noChangeShapeType="1"/>
                </p:cNvSpPr>
                <p:nvPr/>
              </p:nvSpPr>
              <p:spPr bwMode="auto">
                <a:xfrm>
                  <a:off x="3976"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08" name="Line 119"/>
                <p:cNvSpPr>
                  <a:spLocks noChangeShapeType="1"/>
                </p:cNvSpPr>
                <p:nvPr/>
              </p:nvSpPr>
              <p:spPr bwMode="auto">
                <a:xfrm flipH="1">
                  <a:off x="3976"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09" name="Oval 120"/>
                <p:cNvSpPr>
                  <a:spLocks noChangeArrowheads="1"/>
                </p:cNvSpPr>
                <p:nvPr/>
              </p:nvSpPr>
              <p:spPr bwMode="auto">
                <a:xfrm>
                  <a:off x="704" y="3870"/>
                  <a:ext cx="53" cy="61"/>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10" name="Line 121"/>
                <p:cNvSpPr>
                  <a:spLocks noChangeShapeType="1"/>
                </p:cNvSpPr>
                <p:nvPr/>
              </p:nvSpPr>
              <p:spPr bwMode="auto">
                <a:xfrm>
                  <a:off x="682" y="3894"/>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11" name="Line 122"/>
                <p:cNvSpPr>
                  <a:spLocks noChangeShapeType="1"/>
                </p:cNvSpPr>
                <p:nvPr/>
              </p:nvSpPr>
              <p:spPr bwMode="auto">
                <a:xfrm>
                  <a:off x="725"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12" name="Line 123"/>
                <p:cNvSpPr>
                  <a:spLocks noChangeShapeType="1"/>
                </p:cNvSpPr>
                <p:nvPr/>
              </p:nvSpPr>
              <p:spPr bwMode="auto">
                <a:xfrm>
                  <a:off x="704" y="387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13" name="Line 124"/>
                <p:cNvSpPr>
                  <a:spLocks noChangeShapeType="1"/>
                </p:cNvSpPr>
                <p:nvPr/>
              </p:nvSpPr>
              <p:spPr bwMode="auto">
                <a:xfrm flipH="1">
                  <a:off x="704" y="387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14" name="Oval 125"/>
                <p:cNvSpPr>
                  <a:spLocks noChangeArrowheads="1"/>
                </p:cNvSpPr>
                <p:nvPr/>
              </p:nvSpPr>
              <p:spPr bwMode="auto">
                <a:xfrm>
                  <a:off x="725" y="3846"/>
                  <a:ext cx="43"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15" name="Line 126"/>
                <p:cNvSpPr>
                  <a:spLocks noChangeShapeType="1"/>
                </p:cNvSpPr>
                <p:nvPr/>
              </p:nvSpPr>
              <p:spPr bwMode="auto">
                <a:xfrm>
                  <a:off x="704"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16" name="Line 127"/>
                <p:cNvSpPr>
                  <a:spLocks noChangeShapeType="1"/>
                </p:cNvSpPr>
                <p:nvPr/>
              </p:nvSpPr>
              <p:spPr bwMode="auto">
                <a:xfrm>
                  <a:off x="746"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17" name="Line 128"/>
                <p:cNvSpPr>
                  <a:spLocks noChangeShapeType="1"/>
                </p:cNvSpPr>
                <p:nvPr/>
              </p:nvSpPr>
              <p:spPr bwMode="auto">
                <a:xfrm>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18" name="Line 129"/>
                <p:cNvSpPr>
                  <a:spLocks noChangeShapeType="1"/>
                </p:cNvSpPr>
                <p:nvPr/>
              </p:nvSpPr>
              <p:spPr bwMode="auto">
                <a:xfrm flipH="1">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19" name="Oval 130"/>
                <p:cNvSpPr>
                  <a:spLocks noChangeArrowheads="1"/>
                </p:cNvSpPr>
                <p:nvPr/>
              </p:nvSpPr>
              <p:spPr bwMode="auto">
                <a:xfrm>
                  <a:off x="736" y="3858"/>
                  <a:ext cx="42"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20" name="Line 131"/>
                <p:cNvSpPr>
                  <a:spLocks noChangeShapeType="1"/>
                </p:cNvSpPr>
                <p:nvPr/>
              </p:nvSpPr>
              <p:spPr bwMode="auto">
                <a:xfrm>
                  <a:off x="714" y="3882"/>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21" name="Line 132"/>
                <p:cNvSpPr>
                  <a:spLocks noChangeShapeType="1"/>
                </p:cNvSpPr>
                <p:nvPr/>
              </p:nvSpPr>
              <p:spPr bwMode="auto">
                <a:xfrm>
                  <a:off x="757"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22" name="Line 133"/>
                <p:cNvSpPr>
                  <a:spLocks noChangeShapeType="1"/>
                </p:cNvSpPr>
                <p:nvPr/>
              </p:nvSpPr>
              <p:spPr bwMode="auto">
                <a:xfrm>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23" name="Line 134"/>
                <p:cNvSpPr>
                  <a:spLocks noChangeShapeType="1"/>
                </p:cNvSpPr>
                <p:nvPr/>
              </p:nvSpPr>
              <p:spPr bwMode="auto">
                <a:xfrm flipH="1">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24" name="Oval 135"/>
                <p:cNvSpPr>
                  <a:spLocks noChangeArrowheads="1"/>
                </p:cNvSpPr>
                <p:nvPr/>
              </p:nvSpPr>
              <p:spPr bwMode="auto">
                <a:xfrm>
                  <a:off x="800" y="3846"/>
                  <a:ext cx="95"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25" name="Line 136"/>
                <p:cNvSpPr>
                  <a:spLocks noChangeShapeType="1"/>
                </p:cNvSpPr>
                <p:nvPr/>
              </p:nvSpPr>
              <p:spPr bwMode="auto">
                <a:xfrm>
                  <a:off x="810" y="3870"/>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26" name="Line 137"/>
                <p:cNvSpPr>
                  <a:spLocks noChangeShapeType="1"/>
                </p:cNvSpPr>
                <p:nvPr/>
              </p:nvSpPr>
              <p:spPr bwMode="auto">
                <a:xfrm>
                  <a:off x="853"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27" name="Line 138"/>
                <p:cNvSpPr>
                  <a:spLocks noChangeShapeType="1"/>
                </p:cNvSpPr>
                <p:nvPr/>
              </p:nvSpPr>
              <p:spPr bwMode="auto">
                <a:xfrm>
                  <a:off x="831"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28" name="Line 139"/>
                <p:cNvSpPr>
                  <a:spLocks noChangeShapeType="1"/>
                </p:cNvSpPr>
                <p:nvPr/>
              </p:nvSpPr>
              <p:spPr bwMode="auto">
                <a:xfrm flipH="1">
                  <a:off x="831"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29" name="Oval 140"/>
                <p:cNvSpPr>
                  <a:spLocks noChangeArrowheads="1"/>
                </p:cNvSpPr>
                <p:nvPr/>
              </p:nvSpPr>
              <p:spPr bwMode="auto">
                <a:xfrm>
                  <a:off x="2303" y="3822"/>
                  <a:ext cx="1151"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30" name="Line 141"/>
                <p:cNvSpPr>
                  <a:spLocks noChangeShapeType="1"/>
                </p:cNvSpPr>
                <p:nvPr/>
              </p:nvSpPr>
              <p:spPr bwMode="auto">
                <a:xfrm>
                  <a:off x="2836" y="3846"/>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31" name="Line 142"/>
                <p:cNvSpPr>
                  <a:spLocks noChangeShapeType="1"/>
                </p:cNvSpPr>
                <p:nvPr/>
              </p:nvSpPr>
              <p:spPr bwMode="auto">
                <a:xfrm>
                  <a:off x="2878" y="379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32" name="Line 143"/>
                <p:cNvSpPr>
                  <a:spLocks noChangeShapeType="1"/>
                </p:cNvSpPr>
                <p:nvPr/>
              </p:nvSpPr>
              <p:spPr bwMode="auto">
                <a:xfrm>
                  <a:off x="2857" y="382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33" name="Line 144"/>
                <p:cNvSpPr>
                  <a:spLocks noChangeShapeType="1"/>
                </p:cNvSpPr>
                <p:nvPr/>
              </p:nvSpPr>
              <p:spPr bwMode="auto">
                <a:xfrm flipH="1">
                  <a:off x="2857" y="382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34" name="Oval 145"/>
                <p:cNvSpPr>
                  <a:spLocks noChangeArrowheads="1"/>
                </p:cNvSpPr>
                <p:nvPr/>
              </p:nvSpPr>
              <p:spPr bwMode="auto">
                <a:xfrm>
                  <a:off x="821" y="3678"/>
                  <a:ext cx="106" cy="12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35" name="Line 146"/>
                <p:cNvSpPr>
                  <a:spLocks noChangeShapeType="1"/>
                </p:cNvSpPr>
                <p:nvPr/>
              </p:nvSpPr>
              <p:spPr bwMode="auto">
                <a:xfrm>
                  <a:off x="831" y="3738"/>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36" name="Line 147"/>
                <p:cNvSpPr>
                  <a:spLocks noChangeShapeType="1"/>
                </p:cNvSpPr>
                <p:nvPr/>
              </p:nvSpPr>
              <p:spPr bwMode="auto">
                <a:xfrm>
                  <a:off x="874" y="369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37" name="Line 148"/>
                <p:cNvSpPr>
                  <a:spLocks noChangeShapeType="1"/>
                </p:cNvSpPr>
                <p:nvPr/>
              </p:nvSpPr>
              <p:spPr bwMode="auto">
                <a:xfrm>
                  <a:off x="853" y="3714"/>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38" name="Line 149"/>
                <p:cNvSpPr>
                  <a:spLocks noChangeShapeType="1"/>
                </p:cNvSpPr>
                <p:nvPr/>
              </p:nvSpPr>
              <p:spPr bwMode="auto">
                <a:xfrm flipH="1">
                  <a:off x="853" y="3714"/>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39" name="Oval 150"/>
                <p:cNvSpPr>
                  <a:spLocks noChangeArrowheads="1"/>
                </p:cNvSpPr>
                <p:nvPr/>
              </p:nvSpPr>
              <p:spPr bwMode="auto">
                <a:xfrm>
                  <a:off x="821" y="3834"/>
                  <a:ext cx="96"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40" name="Line 151"/>
                <p:cNvSpPr>
                  <a:spLocks noChangeShapeType="1"/>
                </p:cNvSpPr>
                <p:nvPr/>
              </p:nvSpPr>
              <p:spPr bwMode="auto">
                <a:xfrm>
                  <a:off x="821" y="385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41" name="Line 152"/>
                <p:cNvSpPr>
                  <a:spLocks noChangeShapeType="1"/>
                </p:cNvSpPr>
                <p:nvPr/>
              </p:nvSpPr>
              <p:spPr bwMode="auto">
                <a:xfrm>
                  <a:off x="863"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42" name="Line 153"/>
                <p:cNvSpPr>
                  <a:spLocks noChangeShapeType="1"/>
                </p:cNvSpPr>
                <p:nvPr/>
              </p:nvSpPr>
              <p:spPr bwMode="auto">
                <a:xfrm>
                  <a:off x="842"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43" name="Line 154"/>
                <p:cNvSpPr>
                  <a:spLocks noChangeShapeType="1"/>
                </p:cNvSpPr>
                <p:nvPr/>
              </p:nvSpPr>
              <p:spPr bwMode="auto">
                <a:xfrm flipH="1">
                  <a:off x="842"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44" name="Oval 155"/>
                <p:cNvSpPr>
                  <a:spLocks noChangeArrowheads="1"/>
                </p:cNvSpPr>
                <p:nvPr/>
              </p:nvSpPr>
              <p:spPr bwMode="auto">
                <a:xfrm>
                  <a:off x="821" y="3690"/>
                  <a:ext cx="106" cy="10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45" name="Line 156"/>
                <p:cNvSpPr>
                  <a:spLocks noChangeShapeType="1"/>
                </p:cNvSpPr>
                <p:nvPr/>
              </p:nvSpPr>
              <p:spPr bwMode="auto">
                <a:xfrm>
                  <a:off x="831" y="3750"/>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46" name="Line 157"/>
                <p:cNvSpPr>
                  <a:spLocks noChangeShapeType="1"/>
                </p:cNvSpPr>
                <p:nvPr/>
              </p:nvSpPr>
              <p:spPr bwMode="auto">
                <a:xfrm>
                  <a:off x="874" y="370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47" name="Line 158"/>
                <p:cNvSpPr>
                  <a:spLocks noChangeShapeType="1"/>
                </p:cNvSpPr>
                <p:nvPr/>
              </p:nvSpPr>
              <p:spPr bwMode="auto">
                <a:xfrm>
                  <a:off x="853" y="372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48" name="Line 159"/>
                <p:cNvSpPr>
                  <a:spLocks noChangeShapeType="1"/>
                </p:cNvSpPr>
                <p:nvPr/>
              </p:nvSpPr>
              <p:spPr bwMode="auto">
                <a:xfrm flipH="1">
                  <a:off x="853" y="372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49" name="Oval 160"/>
                <p:cNvSpPr>
                  <a:spLocks noChangeArrowheads="1"/>
                </p:cNvSpPr>
                <p:nvPr/>
              </p:nvSpPr>
              <p:spPr bwMode="auto">
                <a:xfrm>
                  <a:off x="810" y="3774"/>
                  <a:ext cx="96" cy="84"/>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50" name="Line 161"/>
                <p:cNvSpPr>
                  <a:spLocks noChangeShapeType="1"/>
                </p:cNvSpPr>
                <p:nvPr/>
              </p:nvSpPr>
              <p:spPr bwMode="auto">
                <a:xfrm>
                  <a:off x="810" y="3810"/>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51" name="Line 162"/>
                <p:cNvSpPr>
                  <a:spLocks noChangeShapeType="1"/>
                </p:cNvSpPr>
                <p:nvPr/>
              </p:nvSpPr>
              <p:spPr bwMode="auto">
                <a:xfrm>
                  <a:off x="853" y="376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52" name="Line 163"/>
                <p:cNvSpPr>
                  <a:spLocks noChangeShapeType="1"/>
                </p:cNvSpPr>
                <p:nvPr/>
              </p:nvSpPr>
              <p:spPr bwMode="auto">
                <a:xfrm>
                  <a:off x="831" y="378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53" name="Line 164"/>
                <p:cNvSpPr>
                  <a:spLocks noChangeShapeType="1"/>
                </p:cNvSpPr>
                <p:nvPr/>
              </p:nvSpPr>
              <p:spPr bwMode="auto">
                <a:xfrm flipH="1">
                  <a:off x="831" y="378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54" name="Oval 165"/>
                <p:cNvSpPr>
                  <a:spLocks noChangeArrowheads="1"/>
                </p:cNvSpPr>
                <p:nvPr/>
              </p:nvSpPr>
              <p:spPr bwMode="auto">
                <a:xfrm>
                  <a:off x="810" y="3798"/>
                  <a:ext cx="107"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55" name="Line 166"/>
                <p:cNvSpPr>
                  <a:spLocks noChangeShapeType="1"/>
                </p:cNvSpPr>
                <p:nvPr/>
              </p:nvSpPr>
              <p:spPr bwMode="auto">
                <a:xfrm>
                  <a:off x="821" y="383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56" name="Line 167"/>
                <p:cNvSpPr>
                  <a:spLocks noChangeShapeType="1"/>
                </p:cNvSpPr>
                <p:nvPr/>
              </p:nvSpPr>
              <p:spPr bwMode="auto">
                <a:xfrm>
                  <a:off x="863"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57" name="Line 168"/>
                <p:cNvSpPr>
                  <a:spLocks noChangeShapeType="1"/>
                </p:cNvSpPr>
                <p:nvPr/>
              </p:nvSpPr>
              <p:spPr bwMode="auto">
                <a:xfrm>
                  <a:off x="842"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58" name="Line 169"/>
                <p:cNvSpPr>
                  <a:spLocks noChangeShapeType="1"/>
                </p:cNvSpPr>
                <p:nvPr/>
              </p:nvSpPr>
              <p:spPr bwMode="auto">
                <a:xfrm flipH="1">
                  <a:off x="842"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59" name="Oval 170"/>
                <p:cNvSpPr>
                  <a:spLocks noChangeArrowheads="1"/>
                </p:cNvSpPr>
                <p:nvPr/>
              </p:nvSpPr>
              <p:spPr bwMode="auto">
                <a:xfrm>
                  <a:off x="800" y="3798"/>
                  <a:ext cx="85" cy="72"/>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60" name="Line 171"/>
                <p:cNvSpPr>
                  <a:spLocks noChangeShapeType="1"/>
                </p:cNvSpPr>
                <p:nvPr/>
              </p:nvSpPr>
              <p:spPr bwMode="auto">
                <a:xfrm>
                  <a:off x="800" y="383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61" name="Line 172"/>
                <p:cNvSpPr>
                  <a:spLocks noChangeShapeType="1"/>
                </p:cNvSpPr>
                <p:nvPr/>
              </p:nvSpPr>
              <p:spPr bwMode="auto">
                <a:xfrm>
                  <a:off x="842"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62" name="Line 173"/>
                <p:cNvSpPr>
                  <a:spLocks noChangeShapeType="1"/>
                </p:cNvSpPr>
                <p:nvPr/>
              </p:nvSpPr>
              <p:spPr bwMode="auto">
                <a:xfrm>
                  <a:off x="821"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63" name="Line 174"/>
                <p:cNvSpPr>
                  <a:spLocks noChangeShapeType="1"/>
                </p:cNvSpPr>
                <p:nvPr/>
              </p:nvSpPr>
              <p:spPr bwMode="auto">
                <a:xfrm flipH="1">
                  <a:off x="821"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64" name="Oval 175"/>
                <p:cNvSpPr>
                  <a:spLocks noChangeArrowheads="1"/>
                </p:cNvSpPr>
                <p:nvPr/>
              </p:nvSpPr>
              <p:spPr bwMode="auto">
                <a:xfrm>
                  <a:off x="821" y="3798"/>
                  <a:ext cx="96"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65" name="Line 176"/>
                <p:cNvSpPr>
                  <a:spLocks noChangeShapeType="1"/>
                </p:cNvSpPr>
                <p:nvPr/>
              </p:nvSpPr>
              <p:spPr bwMode="auto">
                <a:xfrm>
                  <a:off x="821" y="383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66" name="Line 177"/>
                <p:cNvSpPr>
                  <a:spLocks noChangeShapeType="1"/>
                </p:cNvSpPr>
                <p:nvPr/>
              </p:nvSpPr>
              <p:spPr bwMode="auto">
                <a:xfrm>
                  <a:off x="863"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67" name="Line 178"/>
                <p:cNvSpPr>
                  <a:spLocks noChangeShapeType="1"/>
                </p:cNvSpPr>
                <p:nvPr/>
              </p:nvSpPr>
              <p:spPr bwMode="auto">
                <a:xfrm>
                  <a:off x="842"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68" name="Line 179"/>
                <p:cNvSpPr>
                  <a:spLocks noChangeShapeType="1"/>
                </p:cNvSpPr>
                <p:nvPr/>
              </p:nvSpPr>
              <p:spPr bwMode="auto">
                <a:xfrm flipH="1">
                  <a:off x="842"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69" name="Oval 180"/>
                <p:cNvSpPr>
                  <a:spLocks noChangeArrowheads="1"/>
                </p:cNvSpPr>
                <p:nvPr/>
              </p:nvSpPr>
              <p:spPr bwMode="auto">
                <a:xfrm>
                  <a:off x="810" y="3786"/>
                  <a:ext cx="85" cy="72"/>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70" name="Line 181"/>
                <p:cNvSpPr>
                  <a:spLocks noChangeShapeType="1"/>
                </p:cNvSpPr>
                <p:nvPr/>
              </p:nvSpPr>
              <p:spPr bwMode="auto">
                <a:xfrm>
                  <a:off x="810" y="382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71" name="Line 182"/>
                <p:cNvSpPr>
                  <a:spLocks noChangeShapeType="1"/>
                </p:cNvSpPr>
                <p:nvPr/>
              </p:nvSpPr>
              <p:spPr bwMode="auto">
                <a:xfrm>
                  <a:off x="853" y="3774"/>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72" name="Line 183"/>
                <p:cNvSpPr>
                  <a:spLocks noChangeShapeType="1"/>
                </p:cNvSpPr>
                <p:nvPr/>
              </p:nvSpPr>
              <p:spPr bwMode="auto">
                <a:xfrm>
                  <a:off x="831"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73" name="Line 184"/>
                <p:cNvSpPr>
                  <a:spLocks noChangeShapeType="1"/>
                </p:cNvSpPr>
                <p:nvPr/>
              </p:nvSpPr>
              <p:spPr bwMode="auto">
                <a:xfrm flipH="1">
                  <a:off x="831"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74" name="Oval 185"/>
                <p:cNvSpPr>
                  <a:spLocks noChangeArrowheads="1"/>
                </p:cNvSpPr>
                <p:nvPr/>
              </p:nvSpPr>
              <p:spPr bwMode="auto">
                <a:xfrm>
                  <a:off x="800" y="3786"/>
                  <a:ext cx="95" cy="72"/>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75" name="Line 186"/>
                <p:cNvSpPr>
                  <a:spLocks noChangeShapeType="1"/>
                </p:cNvSpPr>
                <p:nvPr/>
              </p:nvSpPr>
              <p:spPr bwMode="auto">
                <a:xfrm>
                  <a:off x="810" y="382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76" name="Line 187"/>
                <p:cNvSpPr>
                  <a:spLocks noChangeShapeType="1"/>
                </p:cNvSpPr>
                <p:nvPr/>
              </p:nvSpPr>
              <p:spPr bwMode="auto">
                <a:xfrm>
                  <a:off x="853" y="3774"/>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77" name="Line 188"/>
                <p:cNvSpPr>
                  <a:spLocks noChangeShapeType="1"/>
                </p:cNvSpPr>
                <p:nvPr/>
              </p:nvSpPr>
              <p:spPr bwMode="auto">
                <a:xfrm>
                  <a:off x="831"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78" name="Line 189"/>
                <p:cNvSpPr>
                  <a:spLocks noChangeShapeType="1"/>
                </p:cNvSpPr>
                <p:nvPr/>
              </p:nvSpPr>
              <p:spPr bwMode="auto">
                <a:xfrm flipH="1">
                  <a:off x="831"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79" name="Oval 190"/>
                <p:cNvSpPr>
                  <a:spLocks noChangeArrowheads="1"/>
                </p:cNvSpPr>
                <p:nvPr/>
              </p:nvSpPr>
              <p:spPr bwMode="auto">
                <a:xfrm>
                  <a:off x="746" y="3858"/>
                  <a:ext cx="54"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80" name="Line 191"/>
                <p:cNvSpPr>
                  <a:spLocks noChangeShapeType="1"/>
                </p:cNvSpPr>
                <p:nvPr/>
              </p:nvSpPr>
              <p:spPr bwMode="auto">
                <a:xfrm>
                  <a:off x="736" y="389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81" name="Line 192"/>
                <p:cNvSpPr>
                  <a:spLocks noChangeShapeType="1"/>
                </p:cNvSpPr>
                <p:nvPr/>
              </p:nvSpPr>
              <p:spPr bwMode="auto">
                <a:xfrm>
                  <a:off x="778"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82" name="Line 193"/>
                <p:cNvSpPr>
                  <a:spLocks noChangeShapeType="1"/>
                </p:cNvSpPr>
                <p:nvPr/>
              </p:nvSpPr>
              <p:spPr bwMode="auto">
                <a:xfrm>
                  <a:off x="757"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83" name="Line 194"/>
                <p:cNvSpPr>
                  <a:spLocks noChangeShapeType="1"/>
                </p:cNvSpPr>
                <p:nvPr/>
              </p:nvSpPr>
              <p:spPr bwMode="auto">
                <a:xfrm flipH="1">
                  <a:off x="757"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84" name="Oval 195"/>
                <p:cNvSpPr>
                  <a:spLocks noChangeArrowheads="1"/>
                </p:cNvSpPr>
                <p:nvPr/>
              </p:nvSpPr>
              <p:spPr bwMode="auto">
                <a:xfrm>
                  <a:off x="768" y="3870"/>
                  <a:ext cx="63" cy="61"/>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85" name="Line 196"/>
                <p:cNvSpPr>
                  <a:spLocks noChangeShapeType="1"/>
                </p:cNvSpPr>
                <p:nvPr/>
              </p:nvSpPr>
              <p:spPr bwMode="auto">
                <a:xfrm>
                  <a:off x="757" y="389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86" name="Line 197"/>
                <p:cNvSpPr>
                  <a:spLocks noChangeShapeType="1"/>
                </p:cNvSpPr>
                <p:nvPr/>
              </p:nvSpPr>
              <p:spPr bwMode="auto">
                <a:xfrm>
                  <a:off x="800"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87" name="Line 198"/>
                <p:cNvSpPr>
                  <a:spLocks noChangeShapeType="1"/>
                </p:cNvSpPr>
                <p:nvPr/>
              </p:nvSpPr>
              <p:spPr bwMode="auto">
                <a:xfrm>
                  <a:off x="778"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88" name="Line 199"/>
                <p:cNvSpPr>
                  <a:spLocks noChangeShapeType="1"/>
                </p:cNvSpPr>
                <p:nvPr/>
              </p:nvSpPr>
              <p:spPr bwMode="auto">
                <a:xfrm flipH="1">
                  <a:off x="778"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89" name="Oval 200"/>
                <p:cNvSpPr>
                  <a:spLocks noChangeArrowheads="1"/>
                </p:cNvSpPr>
                <p:nvPr/>
              </p:nvSpPr>
              <p:spPr bwMode="auto">
                <a:xfrm>
                  <a:off x="768" y="3870"/>
                  <a:ext cx="63" cy="61"/>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90" name="Line 201"/>
                <p:cNvSpPr>
                  <a:spLocks noChangeShapeType="1"/>
                </p:cNvSpPr>
                <p:nvPr/>
              </p:nvSpPr>
              <p:spPr bwMode="auto">
                <a:xfrm>
                  <a:off x="757" y="389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91" name="Line 202"/>
                <p:cNvSpPr>
                  <a:spLocks noChangeShapeType="1"/>
                </p:cNvSpPr>
                <p:nvPr/>
              </p:nvSpPr>
              <p:spPr bwMode="auto">
                <a:xfrm>
                  <a:off x="800"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92" name="Line 203"/>
                <p:cNvSpPr>
                  <a:spLocks noChangeShapeType="1"/>
                </p:cNvSpPr>
                <p:nvPr/>
              </p:nvSpPr>
              <p:spPr bwMode="auto">
                <a:xfrm>
                  <a:off x="778"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93" name="Line 204"/>
                <p:cNvSpPr>
                  <a:spLocks noChangeShapeType="1"/>
                </p:cNvSpPr>
                <p:nvPr/>
              </p:nvSpPr>
              <p:spPr bwMode="auto">
                <a:xfrm flipH="1">
                  <a:off x="778"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grpSp>
            <p:nvGrpSpPr>
              <p:cNvPr id="6" name="Group 406"/>
              <p:cNvGrpSpPr>
                <a:grpSpLocks/>
              </p:cNvGrpSpPr>
              <p:nvPr/>
            </p:nvGrpSpPr>
            <p:grpSpPr bwMode="auto">
              <a:xfrm>
                <a:off x="693" y="3762"/>
                <a:ext cx="4392" cy="181"/>
                <a:chOff x="693" y="3762"/>
                <a:chExt cx="4392" cy="181"/>
              </a:xfrm>
            </p:grpSpPr>
            <p:sp>
              <p:nvSpPr>
                <p:cNvPr id="3294" name="Oval 206"/>
                <p:cNvSpPr>
                  <a:spLocks noChangeArrowheads="1"/>
                </p:cNvSpPr>
                <p:nvPr/>
              </p:nvSpPr>
              <p:spPr bwMode="auto">
                <a:xfrm>
                  <a:off x="768" y="3858"/>
                  <a:ext cx="63"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95" name="Line 207"/>
                <p:cNvSpPr>
                  <a:spLocks noChangeShapeType="1"/>
                </p:cNvSpPr>
                <p:nvPr/>
              </p:nvSpPr>
              <p:spPr bwMode="auto">
                <a:xfrm>
                  <a:off x="757" y="389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96" name="Line 208"/>
                <p:cNvSpPr>
                  <a:spLocks noChangeShapeType="1"/>
                </p:cNvSpPr>
                <p:nvPr/>
              </p:nvSpPr>
              <p:spPr bwMode="auto">
                <a:xfrm>
                  <a:off x="800"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97" name="Line 209"/>
                <p:cNvSpPr>
                  <a:spLocks noChangeShapeType="1"/>
                </p:cNvSpPr>
                <p:nvPr/>
              </p:nvSpPr>
              <p:spPr bwMode="auto">
                <a:xfrm>
                  <a:off x="778"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98" name="Line 210"/>
                <p:cNvSpPr>
                  <a:spLocks noChangeShapeType="1"/>
                </p:cNvSpPr>
                <p:nvPr/>
              </p:nvSpPr>
              <p:spPr bwMode="auto">
                <a:xfrm flipH="1">
                  <a:off x="778"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99" name="Oval 211"/>
                <p:cNvSpPr>
                  <a:spLocks noChangeArrowheads="1"/>
                </p:cNvSpPr>
                <p:nvPr/>
              </p:nvSpPr>
              <p:spPr bwMode="auto">
                <a:xfrm>
                  <a:off x="2111" y="3798"/>
                  <a:ext cx="1012"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00" name="Line 212"/>
                <p:cNvSpPr>
                  <a:spLocks noChangeShapeType="1"/>
                </p:cNvSpPr>
                <p:nvPr/>
              </p:nvSpPr>
              <p:spPr bwMode="auto">
                <a:xfrm>
                  <a:off x="2580" y="383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01" name="Line 213"/>
                <p:cNvSpPr>
                  <a:spLocks noChangeShapeType="1"/>
                </p:cNvSpPr>
                <p:nvPr/>
              </p:nvSpPr>
              <p:spPr bwMode="auto">
                <a:xfrm>
                  <a:off x="2622"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02" name="Line 214"/>
                <p:cNvSpPr>
                  <a:spLocks noChangeShapeType="1"/>
                </p:cNvSpPr>
                <p:nvPr/>
              </p:nvSpPr>
              <p:spPr bwMode="auto">
                <a:xfrm>
                  <a:off x="2601"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03" name="Line 215"/>
                <p:cNvSpPr>
                  <a:spLocks noChangeShapeType="1"/>
                </p:cNvSpPr>
                <p:nvPr/>
              </p:nvSpPr>
              <p:spPr bwMode="auto">
                <a:xfrm flipH="1">
                  <a:off x="2601"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04" name="Oval 216"/>
                <p:cNvSpPr>
                  <a:spLocks noChangeArrowheads="1"/>
                </p:cNvSpPr>
                <p:nvPr/>
              </p:nvSpPr>
              <p:spPr bwMode="auto">
                <a:xfrm>
                  <a:off x="2100" y="3810"/>
                  <a:ext cx="1002"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05" name="Line 217"/>
                <p:cNvSpPr>
                  <a:spLocks noChangeShapeType="1"/>
                </p:cNvSpPr>
                <p:nvPr/>
              </p:nvSpPr>
              <p:spPr bwMode="auto">
                <a:xfrm>
                  <a:off x="2558" y="3846"/>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06" name="Line 218"/>
                <p:cNvSpPr>
                  <a:spLocks noChangeShapeType="1"/>
                </p:cNvSpPr>
                <p:nvPr/>
              </p:nvSpPr>
              <p:spPr bwMode="auto">
                <a:xfrm>
                  <a:off x="2601" y="379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07" name="Line 219"/>
                <p:cNvSpPr>
                  <a:spLocks noChangeShapeType="1"/>
                </p:cNvSpPr>
                <p:nvPr/>
              </p:nvSpPr>
              <p:spPr bwMode="auto">
                <a:xfrm>
                  <a:off x="2580" y="3822"/>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08" name="Line 220"/>
                <p:cNvSpPr>
                  <a:spLocks noChangeShapeType="1"/>
                </p:cNvSpPr>
                <p:nvPr/>
              </p:nvSpPr>
              <p:spPr bwMode="auto">
                <a:xfrm flipH="1">
                  <a:off x="2580" y="3822"/>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09" name="Oval 221"/>
                <p:cNvSpPr>
                  <a:spLocks noChangeArrowheads="1"/>
                </p:cNvSpPr>
                <p:nvPr/>
              </p:nvSpPr>
              <p:spPr bwMode="auto">
                <a:xfrm>
                  <a:off x="757" y="3858"/>
                  <a:ext cx="53"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10" name="Line 222"/>
                <p:cNvSpPr>
                  <a:spLocks noChangeShapeType="1"/>
                </p:cNvSpPr>
                <p:nvPr/>
              </p:nvSpPr>
              <p:spPr bwMode="auto">
                <a:xfrm>
                  <a:off x="746"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11" name="Line 223"/>
                <p:cNvSpPr>
                  <a:spLocks noChangeShapeType="1"/>
                </p:cNvSpPr>
                <p:nvPr/>
              </p:nvSpPr>
              <p:spPr bwMode="auto">
                <a:xfrm>
                  <a:off x="789"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12" name="Line 224"/>
                <p:cNvSpPr>
                  <a:spLocks noChangeShapeType="1"/>
                </p:cNvSpPr>
                <p:nvPr/>
              </p:nvSpPr>
              <p:spPr bwMode="auto">
                <a:xfrm>
                  <a:off x="768"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13" name="Line 225"/>
                <p:cNvSpPr>
                  <a:spLocks noChangeShapeType="1"/>
                </p:cNvSpPr>
                <p:nvPr/>
              </p:nvSpPr>
              <p:spPr bwMode="auto">
                <a:xfrm flipH="1">
                  <a:off x="768"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14" name="Oval 226"/>
                <p:cNvSpPr>
                  <a:spLocks noChangeArrowheads="1"/>
                </p:cNvSpPr>
                <p:nvPr/>
              </p:nvSpPr>
              <p:spPr bwMode="auto">
                <a:xfrm>
                  <a:off x="736" y="3858"/>
                  <a:ext cx="42"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15" name="Line 227"/>
                <p:cNvSpPr>
                  <a:spLocks noChangeShapeType="1"/>
                </p:cNvSpPr>
                <p:nvPr/>
              </p:nvSpPr>
              <p:spPr bwMode="auto">
                <a:xfrm>
                  <a:off x="714" y="3894"/>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16" name="Line 228"/>
                <p:cNvSpPr>
                  <a:spLocks noChangeShapeType="1"/>
                </p:cNvSpPr>
                <p:nvPr/>
              </p:nvSpPr>
              <p:spPr bwMode="auto">
                <a:xfrm>
                  <a:off x="757"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17" name="Line 229"/>
                <p:cNvSpPr>
                  <a:spLocks noChangeShapeType="1"/>
                </p:cNvSpPr>
                <p:nvPr/>
              </p:nvSpPr>
              <p:spPr bwMode="auto">
                <a:xfrm>
                  <a:off x="736" y="387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18" name="Line 230"/>
                <p:cNvSpPr>
                  <a:spLocks noChangeShapeType="1"/>
                </p:cNvSpPr>
                <p:nvPr/>
              </p:nvSpPr>
              <p:spPr bwMode="auto">
                <a:xfrm flipH="1">
                  <a:off x="736" y="387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19" name="Oval 231"/>
                <p:cNvSpPr>
                  <a:spLocks noChangeArrowheads="1"/>
                </p:cNvSpPr>
                <p:nvPr/>
              </p:nvSpPr>
              <p:spPr bwMode="auto">
                <a:xfrm>
                  <a:off x="2228" y="3798"/>
                  <a:ext cx="1098" cy="72"/>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20" name="Line 232"/>
                <p:cNvSpPr>
                  <a:spLocks noChangeShapeType="1"/>
                </p:cNvSpPr>
                <p:nvPr/>
              </p:nvSpPr>
              <p:spPr bwMode="auto">
                <a:xfrm>
                  <a:off x="2729" y="383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21" name="Line 233"/>
                <p:cNvSpPr>
                  <a:spLocks noChangeShapeType="1"/>
                </p:cNvSpPr>
                <p:nvPr/>
              </p:nvSpPr>
              <p:spPr bwMode="auto">
                <a:xfrm>
                  <a:off x="2772"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22" name="Line 234"/>
                <p:cNvSpPr>
                  <a:spLocks noChangeShapeType="1"/>
                </p:cNvSpPr>
                <p:nvPr/>
              </p:nvSpPr>
              <p:spPr bwMode="auto">
                <a:xfrm>
                  <a:off x="2750"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23" name="Line 235"/>
                <p:cNvSpPr>
                  <a:spLocks noChangeShapeType="1"/>
                </p:cNvSpPr>
                <p:nvPr/>
              </p:nvSpPr>
              <p:spPr bwMode="auto">
                <a:xfrm flipH="1">
                  <a:off x="2750"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24" name="Oval 236"/>
                <p:cNvSpPr>
                  <a:spLocks noChangeArrowheads="1"/>
                </p:cNvSpPr>
                <p:nvPr/>
              </p:nvSpPr>
              <p:spPr bwMode="auto">
                <a:xfrm>
                  <a:off x="736" y="3858"/>
                  <a:ext cx="42"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25" name="Line 237"/>
                <p:cNvSpPr>
                  <a:spLocks noChangeShapeType="1"/>
                </p:cNvSpPr>
                <p:nvPr/>
              </p:nvSpPr>
              <p:spPr bwMode="auto">
                <a:xfrm>
                  <a:off x="714" y="3882"/>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26" name="Line 238"/>
                <p:cNvSpPr>
                  <a:spLocks noChangeShapeType="1"/>
                </p:cNvSpPr>
                <p:nvPr/>
              </p:nvSpPr>
              <p:spPr bwMode="auto">
                <a:xfrm>
                  <a:off x="757"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27" name="Line 239"/>
                <p:cNvSpPr>
                  <a:spLocks noChangeShapeType="1"/>
                </p:cNvSpPr>
                <p:nvPr/>
              </p:nvSpPr>
              <p:spPr bwMode="auto">
                <a:xfrm>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28" name="Line 240"/>
                <p:cNvSpPr>
                  <a:spLocks noChangeShapeType="1"/>
                </p:cNvSpPr>
                <p:nvPr/>
              </p:nvSpPr>
              <p:spPr bwMode="auto">
                <a:xfrm flipH="1">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29" name="Oval 241"/>
                <p:cNvSpPr>
                  <a:spLocks noChangeArrowheads="1"/>
                </p:cNvSpPr>
                <p:nvPr/>
              </p:nvSpPr>
              <p:spPr bwMode="auto">
                <a:xfrm>
                  <a:off x="2313" y="3774"/>
                  <a:ext cx="1162" cy="84"/>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30" name="Line 242"/>
                <p:cNvSpPr>
                  <a:spLocks noChangeShapeType="1"/>
                </p:cNvSpPr>
                <p:nvPr/>
              </p:nvSpPr>
              <p:spPr bwMode="auto">
                <a:xfrm>
                  <a:off x="2857" y="3810"/>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31" name="Line 243"/>
                <p:cNvSpPr>
                  <a:spLocks noChangeShapeType="1"/>
                </p:cNvSpPr>
                <p:nvPr/>
              </p:nvSpPr>
              <p:spPr bwMode="auto">
                <a:xfrm>
                  <a:off x="2900" y="376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32" name="Line 244"/>
                <p:cNvSpPr>
                  <a:spLocks noChangeShapeType="1"/>
                </p:cNvSpPr>
                <p:nvPr/>
              </p:nvSpPr>
              <p:spPr bwMode="auto">
                <a:xfrm>
                  <a:off x="2878" y="378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33" name="Line 245"/>
                <p:cNvSpPr>
                  <a:spLocks noChangeShapeType="1"/>
                </p:cNvSpPr>
                <p:nvPr/>
              </p:nvSpPr>
              <p:spPr bwMode="auto">
                <a:xfrm flipH="1">
                  <a:off x="2878" y="378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34" name="Oval 246"/>
                <p:cNvSpPr>
                  <a:spLocks noChangeArrowheads="1"/>
                </p:cNvSpPr>
                <p:nvPr/>
              </p:nvSpPr>
              <p:spPr bwMode="auto">
                <a:xfrm>
                  <a:off x="725" y="3858"/>
                  <a:ext cx="43"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35" name="Line 247"/>
                <p:cNvSpPr>
                  <a:spLocks noChangeShapeType="1"/>
                </p:cNvSpPr>
                <p:nvPr/>
              </p:nvSpPr>
              <p:spPr bwMode="auto">
                <a:xfrm>
                  <a:off x="704"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36" name="Line 248"/>
                <p:cNvSpPr>
                  <a:spLocks noChangeShapeType="1"/>
                </p:cNvSpPr>
                <p:nvPr/>
              </p:nvSpPr>
              <p:spPr bwMode="auto">
                <a:xfrm>
                  <a:off x="746"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37" name="Line 249"/>
                <p:cNvSpPr>
                  <a:spLocks noChangeShapeType="1"/>
                </p:cNvSpPr>
                <p:nvPr/>
              </p:nvSpPr>
              <p:spPr bwMode="auto">
                <a:xfrm>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38" name="Line 250"/>
                <p:cNvSpPr>
                  <a:spLocks noChangeShapeType="1"/>
                </p:cNvSpPr>
                <p:nvPr/>
              </p:nvSpPr>
              <p:spPr bwMode="auto">
                <a:xfrm flipH="1">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39" name="Oval 251"/>
                <p:cNvSpPr>
                  <a:spLocks noChangeArrowheads="1"/>
                </p:cNvSpPr>
                <p:nvPr/>
              </p:nvSpPr>
              <p:spPr bwMode="auto">
                <a:xfrm>
                  <a:off x="736" y="3858"/>
                  <a:ext cx="42"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40" name="Line 252"/>
                <p:cNvSpPr>
                  <a:spLocks noChangeShapeType="1"/>
                </p:cNvSpPr>
                <p:nvPr/>
              </p:nvSpPr>
              <p:spPr bwMode="auto">
                <a:xfrm>
                  <a:off x="714" y="3882"/>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41" name="Line 253"/>
                <p:cNvSpPr>
                  <a:spLocks noChangeShapeType="1"/>
                </p:cNvSpPr>
                <p:nvPr/>
              </p:nvSpPr>
              <p:spPr bwMode="auto">
                <a:xfrm>
                  <a:off x="757"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42" name="Line 254"/>
                <p:cNvSpPr>
                  <a:spLocks noChangeShapeType="1"/>
                </p:cNvSpPr>
                <p:nvPr/>
              </p:nvSpPr>
              <p:spPr bwMode="auto">
                <a:xfrm>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43" name="Line 255"/>
                <p:cNvSpPr>
                  <a:spLocks noChangeShapeType="1"/>
                </p:cNvSpPr>
                <p:nvPr/>
              </p:nvSpPr>
              <p:spPr bwMode="auto">
                <a:xfrm flipH="1">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44" name="Oval 256"/>
                <p:cNvSpPr>
                  <a:spLocks noChangeArrowheads="1"/>
                </p:cNvSpPr>
                <p:nvPr/>
              </p:nvSpPr>
              <p:spPr bwMode="auto">
                <a:xfrm>
                  <a:off x="2239" y="3822"/>
                  <a:ext cx="1108"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45" name="Line 257"/>
                <p:cNvSpPr>
                  <a:spLocks noChangeShapeType="1"/>
                </p:cNvSpPr>
                <p:nvPr/>
              </p:nvSpPr>
              <p:spPr bwMode="auto">
                <a:xfrm>
                  <a:off x="2750" y="3846"/>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46" name="Line 258"/>
                <p:cNvSpPr>
                  <a:spLocks noChangeShapeType="1"/>
                </p:cNvSpPr>
                <p:nvPr/>
              </p:nvSpPr>
              <p:spPr bwMode="auto">
                <a:xfrm>
                  <a:off x="2793" y="379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47" name="Line 259"/>
                <p:cNvSpPr>
                  <a:spLocks noChangeShapeType="1"/>
                </p:cNvSpPr>
                <p:nvPr/>
              </p:nvSpPr>
              <p:spPr bwMode="auto">
                <a:xfrm>
                  <a:off x="2772" y="3822"/>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48" name="Line 260"/>
                <p:cNvSpPr>
                  <a:spLocks noChangeShapeType="1"/>
                </p:cNvSpPr>
                <p:nvPr/>
              </p:nvSpPr>
              <p:spPr bwMode="auto">
                <a:xfrm flipH="1">
                  <a:off x="2772" y="3822"/>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49" name="Oval 261"/>
                <p:cNvSpPr>
                  <a:spLocks noChangeArrowheads="1"/>
                </p:cNvSpPr>
                <p:nvPr/>
              </p:nvSpPr>
              <p:spPr bwMode="auto">
                <a:xfrm>
                  <a:off x="725" y="3846"/>
                  <a:ext cx="43"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50" name="Line 262"/>
                <p:cNvSpPr>
                  <a:spLocks noChangeShapeType="1"/>
                </p:cNvSpPr>
                <p:nvPr/>
              </p:nvSpPr>
              <p:spPr bwMode="auto">
                <a:xfrm>
                  <a:off x="704" y="3870"/>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51" name="Line 263"/>
                <p:cNvSpPr>
                  <a:spLocks noChangeShapeType="1"/>
                </p:cNvSpPr>
                <p:nvPr/>
              </p:nvSpPr>
              <p:spPr bwMode="auto">
                <a:xfrm>
                  <a:off x="746"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52" name="Line 264"/>
                <p:cNvSpPr>
                  <a:spLocks noChangeShapeType="1"/>
                </p:cNvSpPr>
                <p:nvPr/>
              </p:nvSpPr>
              <p:spPr bwMode="auto">
                <a:xfrm>
                  <a:off x="725"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53" name="Line 265"/>
                <p:cNvSpPr>
                  <a:spLocks noChangeShapeType="1"/>
                </p:cNvSpPr>
                <p:nvPr/>
              </p:nvSpPr>
              <p:spPr bwMode="auto">
                <a:xfrm flipH="1">
                  <a:off x="725"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54" name="Oval 266"/>
                <p:cNvSpPr>
                  <a:spLocks noChangeArrowheads="1"/>
                </p:cNvSpPr>
                <p:nvPr/>
              </p:nvSpPr>
              <p:spPr bwMode="auto">
                <a:xfrm>
                  <a:off x="2569" y="3834"/>
                  <a:ext cx="1354" cy="48"/>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55" name="Line 267"/>
                <p:cNvSpPr>
                  <a:spLocks noChangeShapeType="1"/>
                </p:cNvSpPr>
                <p:nvPr/>
              </p:nvSpPr>
              <p:spPr bwMode="auto">
                <a:xfrm>
                  <a:off x="3209" y="385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56" name="Line 268"/>
                <p:cNvSpPr>
                  <a:spLocks noChangeShapeType="1"/>
                </p:cNvSpPr>
                <p:nvPr/>
              </p:nvSpPr>
              <p:spPr bwMode="auto">
                <a:xfrm>
                  <a:off x="3251"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57" name="Line 269"/>
                <p:cNvSpPr>
                  <a:spLocks noChangeShapeType="1"/>
                </p:cNvSpPr>
                <p:nvPr/>
              </p:nvSpPr>
              <p:spPr bwMode="auto">
                <a:xfrm>
                  <a:off x="3230"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58" name="Line 270"/>
                <p:cNvSpPr>
                  <a:spLocks noChangeShapeType="1"/>
                </p:cNvSpPr>
                <p:nvPr/>
              </p:nvSpPr>
              <p:spPr bwMode="auto">
                <a:xfrm flipH="1">
                  <a:off x="3230"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59" name="Oval 271"/>
                <p:cNvSpPr>
                  <a:spLocks noChangeArrowheads="1"/>
                </p:cNvSpPr>
                <p:nvPr/>
              </p:nvSpPr>
              <p:spPr bwMode="auto">
                <a:xfrm>
                  <a:off x="736" y="3846"/>
                  <a:ext cx="42"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60" name="Line 272"/>
                <p:cNvSpPr>
                  <a:spLocks noChangeShapeType="1"/>
                </p:cNvSpPr>
                <p:nvPr/>
              </p:nvSpPr>
              <p:spPr bwMode="auto">
                <a:xfrm>
                  <a:off x="714" y="3870"/>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61" name="Line 273"/>
                <p:cNvSpPr>
                  <a:spLocks noChangeShapeType="1"/>
                </p:cNvSpPr>
                <p:nvPr/>
              </p:nvSpPr>
              <p:spPr bwMode="auto">
                <a:xfrm>
                  <a:off x="757"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62" name="Line 274"/>
                <p:cNvSpPr>
                  <a:spLocks noChangeShapeType="1"/>
                </p:cNvSpPr>
                <p:nvPr/>
              </p:nvSpPr>
              <p:spPr bwMode="auto">
                <a:xfrm>
                  <a:off x="736"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63" name="Line 275"/>
                <p:cNvSpPr>
                  <a:spLocks noChangeShapeType="1"/>
                </p:cNvSpPr>
                <p:nvPr/>
              </p:nvSpPr>
              <p:spPr bwMode="auto">
                <a:xfrm flipH="1">
                  <a:off x="736"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64" name="Oval 276"/>
                <p:cNvSpPr>
                  <a:spLocks noChangeArrowheads="1"/>
                </p:cNvSpPr>
                <p:nvPr/>
              </p:nvSpPr>
              <p:spPr bwMode="auto">
                <a:xfrm>
                  <a:off x="736" y="3846"/>
                  <a:ext cx="42"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65" name="Line 277"/>
                <p:cNvSpPr>
                  <a:spLocks noChangeShapeType="1"/>
                </p:cNvSpPr>
                <p:nvPr/>
              </p:nvSpPr>
              <p:spPr bwMode="auto">
                <a:xfrm>
                  <a:off x="714" y="3870"/>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66" name="Line 278"/>
                <p:cNvSpPr>
                  <a:spLocks noChangeShapeType="1"/>
                </p:cNvSpPr>
                <p:nvPr/>
              </p:nvSpPr>
              <p:spPr bwMode="auto">
                <a:xfrm>
                  <a:off x="757"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67" name="Line 279"/>
                <p:cNvSpPr>
                  <a:spLocks noChangeShapeType="1"/>
                </p:cNvSpPr>
                <p:nvPr/>
              </p:nvSpPr>
              <p:spPr bwMode="auto">
                <a:xfrm>
                  <a:off x="736"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68" name="Line 280"/>
                <p:cNvSpPr>
                  <a:spLocks noChangeShapeType="1"/>
                </p:cNvSpPr>
                <p:nvPr/>
              </p:nvSpPr>
              <p:spPr bwMode="auto">
                <a:xfrm flipH="1">
                  <a:off x="736"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69" name="Oval 281"/>
                <p:cNvSpPr>
                  <a:spLocks noChangeArrowheads="1"/>
                </p:cNvSpPr>
                <p:nvPr/>
              </p:nvSpPr>
              <p:spPr bwMode="auto">
                <a:xfrm>
                  <a:off x="746" y="3846"/>
                  <a:ext cx="43"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70" name="Line 282"/>
                <p:cNvSpPr>
                  <a:spLocks noChangeShapeType="1"/>
                </p:cNvSpPr>
                <p:nvPr/>
              </p:nvSpPr>
              <p:spPr bwMode="auto">
                <a:xfrm>
                  <a:off x="725" y="3870"/>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71" name="Line 283"/>
                <p:cNvSpPr>
                  <a:spLocks noChangeShapeType="1"/>
                </p:cNvSpPr>
                <p:nvPr/>
              </p:nvSpPr>
              <p:spPr bwMode="auto">
                <a:xfrm>
                  <a:off x="768"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72" name="Line 284"/>
                <p:cNvSpPr>
                  <a:spLocks noChangeShapeType="1"/>
                </p:cNvSpPr>
                <p:nvPr/>
              </p:nvSpPr>
              <p:spPr bwMode="auto">
                <a:xfrm>
                  <a:off x="746"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73" name="Line 285"/>
                <p:cNvSpPr>
                  <a:spLocks noChangeShapeType="1"/>
                </p:cNvSpPr>
                <p:nvPr/>
              </p:nvSpPr>
              <p:spPr bwMode="auto">
                <a:xfrm flipH="1">
                  <a:off x="746"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74" name="Oval 286"/>
                <p:cNvSpPr>
                  <a:spLocks noChangeArrowheads="1"/>
                </p:cNvSpPr>
                <p:nvPr/>
              </p:nvSpPr>
              <p:spPr bwMode="auto">
                <a:xfrm>
                  <a:off x="2484" y="3786"/>
                  <a:ext cx="1279" cy="72"/>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75" name="Line 287"/>
                <p:cNvSpPr>
                  <a:spLocks noChangeShapeType="1"/>
                </p:cNvSpPr>
                <p:nvPr/>
              </p:nvSpPr>
              <p:spPr bwMode="auto">
                <a:xfrm>
                  <a:off x="3081" y="382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76" name="Line 288"/>
                <p:cNvSpPr>
                  <a:spLocks noChangeShapeType="1"/>
                </p:cNvSpPr>
                <p:nvPr/>
              </p:nvSpPr>
              <p:spPr bwMode="auto">
                <a:xfrm>
                  <a:off x="3123" y="3774"/>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77" name="Line 289"/>
                <p:cNvSpPr>
                  <a:spLocks noChangeShapeType="1"/>
                </p:cNvSpPr>
                <p:nvPr/>
              </p:nvSpPr>
              <p:spPr bwMode="auto">
                <a:xfrm>
                  <a:off x="3102"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78" name="Line 290"/>
                <p:cNvSpPr>
                  <a:spLocks noChangeShapeType="1"/>
                </p:cNvSpPr>
                <p:nvPr/>
              </p:nvSpPr>
              <p:spPr bwMode="auto">
                <a:xfrm flipH="1">
                  <a:off x="3102"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79" name="Oval 291"/>
                <p:cNvSpPr>
                  <a:spLocks noChangeArrowheads="1"/>
                </p:cNvSpPr>
                <p:nvPr/>
              </p:nvSpPr>
              <p:spPr bwMode="auto">
                <a:xfrm>
                  <a:off x="2196" y="3834"/>
                  <a:ext cx="1087"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80" name="Line 292"/>
                <p:cNvSpPr>
                  <a:spLocks noChangeShapeType="1"/>
                </p:cNvSpPr>
                <p:nvPr/>
              </p:nvSpPr>
              <p:spPr bwMode="auto">
                <a:xfrm>
                  <a:off x="2697" y="385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81" name="Line 293"/>
                <p:cNvSpPr>
                  <a:spLocks noChangeShapeType="1"/>
                </p:cNvSpPr>
                <p:nvPr/>
              </p:nvSpPr>
              <p:spPr bwMode="auto">
                <a:xfrm>
                  <a:off x="2740"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82" name="Line 294"/>
                <p:cNvSpPr>
                  <a:spLocks noChangeShapeType="1"/>
                </p:cNvSpPr>
                <p:nvPr/>
              </p:nvSpPr>
              <p:spPr bwMode="auto">
                <a:xfrm>
                  <a:off x="2718"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83" name="Line 295"/>
                <p:cNvSpPr>
                  <a:spLocks noChangeShapeType="1"/>
                </p:cNvSpPr>
                <p:nvPr/>
              </p:nvSpPr>
              <p:spPr bwMode="auto">
                <a:xfrm flipH="1">
                  <a:off x="2718"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84" name="Oval 296"/>
                <p:cNvSpPr>
                  <a:spLocks noChangeArrowheads="1"/>
                </p:cNvSpPr>
                <p:nvPr/>
              </p:nvSpPr>
              <p:spPr bwMode="auto">
                <a:xfrm>
                  <a:off x="778" y="3846"/>
                  <a:ext cx="64"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85" name="Line 297"/>
                <p:cNvSpPr>
                  <a:spLocks noChangeShapeType="1"/>
                </p:cNvSpPr>
                <p:nvPr/>
              </p:nvSpPr>
              <p:spPr bwMode="auto">
                <a:xfrm>
                  <a:off x="768"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86" name="Line 298"/>
                <p:cNvSpPr>
                  <a:spLocks noChangeShapeType="1"/>
                </p:cNvSpPr>
                <p:nvPr/>
              </p:nvSpPr>
              <p:spPr bwMode="auto">
                <a:xfrm>
                  <a:off x="810"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87" name="Line 299"/>
                <p:cNvSpPr>
                  <a:spLocks noChangeShapeType="1"/>
                </p:cNvSpPr>
                <p:nvPr/>
              </p:nvSpPr>
              <p:spPr bwMode="auto">
                <a:xfrm>
                  <a:off x="789"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88" name="Line 300"/>
                <p:cNvSpPr>
                  <a:spLocks noChangeShapeType="1"/>
                </p:cNvSpPr>
                <p:nvPr/>
              </p:nvSpPr>
              <p:spPr bwMode="auto">
                <a:xfrm flipH="1">
                  <a:off x="789"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89" name="Oval 301"/>
                <p:cNvSpPr>
                  <a:spLocks noChangeArrowheads="1"/>
                </p:cNvSpPr>
                <p:nvPr/>
              </p:nvSpPr>
              <p:spPr bwMode="auto">
                <a:xfrm>
                  <a:off x="789" y="3858"/>
                  <a:ext cx="85"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90" name="Line 302"/>
                <p:cNvSpPr>
                  <a:spLocks noChangeShapeType="1"/>
                </p:cNvSpPr>
                <p:nvPr/>
              </p:nvSpPr>
              <p:spPr bwMode="auto">
                <a:xfrm>
                  <a:off x="789"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91" name="Line 303"/>
                <p:cNvSpPr>
                  <a:spLocks noChangeShapeType="1"/>
                </p:cNvSpPr>
                <p:nvPr/>
              </p:nvSpPr>
              <p:spPr bwMode="auto">
                <a:xfrm>
                  <a:off x="831"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92" name="Line 304"/>
                <p:cNvSpPr>
                  <a:spLocks noChangeShapeType="1"/>
                </p:cNvSpPr>
                <p:nvPr/>
              </p:nvSpPr>
              <p:spPr bwMode="auto">
                <a:xfrm>
                  <a:off x="810"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93" name="Line 305"/>
                <p:cNvSpPr>
                  <a:spLocks noChangeShapeType="1"/>
                </p:cNvSpPr>
                <p:nvPr/>
              </p:nvSpPr>
              <p:spPr bwMode="auto">
                <a:xfrm flipH="1">
                  <a:off x="810"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94" name="Oval 306"/>
                <p:cNvSpPr>
                  <a:spLocks noChangeArrowheads="1"/>
                </p:cNvSpPr>
                <p:nvPr/>
              </p:nvSpPr>
              <p:spPr bwMode="auto">
                <a:xfrm>
                  <a:off x="821" y="3846"/>
                  <a:ext cx="106"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95" name="Line 307"/>
                <p:cNvSpPr>
                  <a:spLocks noChangeShapeType="1"/>
                </p:cNvSpPr>
                <p:nvPr/>
              </p:nvSpPr>
              <p:spPr bwMode="auto">
                <a:xfrm>
                  <a:off x="831" y="3882"/>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96" name="Line 308"/>
                <p:cNvSpPr>
                  <a:spLocks noChangeShapeType="1"/>
                </p:cNvSpPr>
                <p:nvPr/>
              </p:nvSpPr>
              <p:spPr bwMode="auto">
                <a:xfrm>
                  <a:off x="874"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97" name="Line 309"/>
                <p:cNvSpPr>
                  <a:spLocks noChangeShapeType="1"/>
                </p:cNvSpPr>
                <p:nvPr/>
              </p:nvSpPr>
              <p:spPr bwMode="auto">
                <a:xfrm>
                  <a:off x="853"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98" name="Line 310"/>
                <p:cNvSpPr>
                  <a:spLocks noChangeShapeType="1"/>
                </p:cNvSpPr>
                <p:nvPr/>
              </p:nvSpPr>
              <p:spPr bwMode="auto">
                <a:xfrm flipH="1">
                  <a:off x="853"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99" name="Oval 311"/>
                <p:cNvSpPr>
                  <a:spLocks noChangeArrowheads="1"/>
                </p:cNvSpPr>
                <p:nvPr/>
              </p:nvSpPr>
              <p:spPr bwMode="auto">
                <a:xfrm>
                  <a:off x="714" y="3870"/>
                  <a:ext cx="54" cy="61"/>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00" name="Line 312"/>
                <p:cNvSpPr>
                  <a:spLocks noChangeShapeType="1"/>
                </p:cNvSpPr>
                <p:nvPr/>
              </p:nvSpPr>
              <p:spPr bwMode="auto">
                <a:xfrm>
                  <a:off x="693" y="389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01" name="Line 313"/>
                <p:cNvSpPr>
                  <a:spLocks noChangeShapeType="1"/>
                </p:cNvSpPr>
                <p:nvPr/>
              </p:nvSpPr>
              <p:spPr bwMode="auto">
                <a:xfrm>
                  <a:off x="736"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02" name="Line 314"/>
                <p:cNvSpPr>
                  <a:spLocks noChangeShapeType="1"/>
                </p:cNvSpPr>
                <p:nvPr/>
              </p:nvSpPr>
              <p:spPr bwMode="auto">
                <a:xfrm>
                  <a:off x="714"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03" name="Line 315"/>
                <p:cNvSpPr>
                  <a:spLocks noChangeShapeType="1"/>
                </p:cNvSpPr>
                <p:nvPr/>
              </p:nvSpPr>
              <p:spPr bwMode="auto">
                <a:xfrm flipH="1">
                  <a:off x="714"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04" name="Oval 316"/>
                <p:cNvSpPr>
                  <a:spLocks noChangeArrowheads="1"/>
                </p:cNvSpPr>
                <p:nvPr/>
              </p:nvSpPr>
              <p:spPr bwMode="auto">
                <a:xfrm>
                  <a:off x="725" y="3870"/>
                  <a:ext cx="53" cy="61"/>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05" name="Line 317"/>
                <p:cNvSpPr>
                  <a:spLocks noChangeShapeType="1"/>
                </p:cNvSpPr>
                <p:nvPr/>
              </p:nvSpPr>
              <p:spPr bwMode="auto">
                <a:xfrm>
                  <a:off x="704" y="389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06" name="Line 318"/>
                <p:cNvSpPr>
                  <a:spLocks noChangeShapeType="1"/>
                </p:cNvSpPr>
                <p:nvPr/>
              </p:nvSpPr>
              <p:spPr bwMode="auto">
                <a:xfrm>
                  <a:off x="746"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07" name="Line 319"/>
                <p:cNvSpPr>
                  <a:spLocks noChangeShapeType="1"/>
                </p:cNvSpPr>
                <p:nvPr/>
              </p:nvSpPr>
              <p:spPr bwMode="auto">
                <a:xfrm>
                  <a:off x="725"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08" name="Line 320"/>
                <p:cNvSpPr>
                  <a:spLocks noChangeShapeType="1"/>
                </p:cNvSpPr>
                <p:nvPr/>
              </p:nvSpPr>
              <p:spPr bwMode="auto">
                <a:xfrm flipH="1">
                  <a:off x="725"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09" name="Oval 321"/>
                <p:cNvSpPr>
                  <a:spLocks noChangeArrowheads="1"/>
                </p:cNvSpPr>
                <p:nvPr/>
              </p:nvSpPr>
              <p:spPr bwMode="auto">
                <a:xfrm>
                  <a:off x="2303" y="3810"/>
                  <a:ext cx="1162"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10" name="Line 322"/>
                <p:cNvSpPr>
                  <a:spLocks noChangeShapeType="1"/>
                </p:cNvSpPr>
                <p:nvPr/>
              </p:nvSpPr>
              <p:spPr bwMode="auto">
                <a:xfrm>
                  <a:off x="2846" y="3834"/>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11" name="Line 323"/>
                <p:cNvSpPr>
                  <a:spLocks noChangeShapeType="1"/>
                </p:cNvSpPr>
                <p:nvPr/>
              </p:nvSpPr>
              <p:spPr bwMode="auto">
                <a:xfrm>
                  <a:off x="2889"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12" name="Line 324"/>
                <p:cNvSpPr>
                  <a:spLocks noChangeShapeType="1"/>
                </p:cNvSpPr>
                <p:nvPr/>
              </p:nvSpPr>
              <p:spPr bwMode="auto">
                <a:xfrm>
                  <a:off x="2868"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13" name="Line 325"/>
                <p:cNvSpPr>
                  <a:spLocks noChangeShapeType="1"/>
                </p:cNvSpPr>
                <p:nvPr/>
              </p:nvSpPr>
              <p:spPr bwMode="auto">
                <a:xfrm flipH="1">
                  <a:off x="2868"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14" name="Oval 326"/>
                <p:cNvSpPr>
                  <a:spLocks noChangeArrowheads="1"/>
                </p:cNvSpPr>
                <p:nvPr/>
              </p:nvSpPr>
              <p:spPr bwMode="auto">
                <a:xfrm>
                  <a:off x="736" y="3858"/>
                  <a:ext cx="42"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15" name="Line 327"/>
                <p:cNvSpPr>
                  <a:spLocks noChangeShapeType="1"/>
                </p:cNvSpPr>
                <p:nvPr/>
              </p:nvSpPr>
              <p:spPr bwMode="auto">
                <a:xfrm>
                  <a:off x="714" y="3894"/>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16" name="Line 328"/>
                <p:cNvSpPr>
                  <a:spLocks noChangeShapeType="1"/>
                </p:cNvSpPr>
                <p:nvPr/>
              </p:nvSpPr>
              <p:spPr bwMode="auto">
                <a:xfrm>
                  <a:off x="757"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17" name="Line 329"/>
                <p:cNvSpPr>
                  <a:spLocks noChangeShapeType="1"/>
                </p:cNvSpPr>
                <p:nvPr/>
              </p:nvSpPr>
              <p:spPr bwMode="auto">
                <a:xfrm>
                  <a:off x="736" y="387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18" name="Line 330"/>
                <p:cNvSpPr>
                  <a:spLocks noChangeShapeType="1"/>
                </p:cNvSpPr>
                <p:nvPr/>
              </p:nvSpPr>
              <p:spPr bwMode="auto">
                <a:xfrm flipH="1">
                  <a:off x="736" y="387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19" name="Oval 331"/>
                <p:cNvSpPr>
                  <a:spLocks noChangeArrowheads="1"/>
                </p:cNvSpPr>
                <p:nvPr/>
              </p:nvSpPr>
              <p:spPr bwMode="auto">
                <a:xfrm>
                  <a:off x="2217" y="3810"/>
                  <a:ext cx="1088"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20" name="Line 332"/>
                <p:cNvSpPr>
                  <a:spLocks noChangeShapeType="1"/>
                </p:cNvSpPr>
                <p:nvPr/>
              </p:nvSpPr>
              <p:spPr bwMode="auto">
                <a:xfrm>
                  <a:off x="2718" y="3834"/>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21" name="Line 333"/>
                <p:cNvSpPr>
                  <a:spLocks noChangeShapeType="1"/>
                </p:cNvSpPr>
                <p:nvPr/>
              </p:nvSpPr>
              <p:spPr bwMode="auto">
                <a:xfrm>
                  <a:off x="2761"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22" name="Line 334"/>
                <p:cNvSpPr>
                  <a:spLocks noChangeShapeType="1"/>
                </p:cNvSpPr>
                <p:nvPr/>
              </p:nvSpPr>
              <p:spPr bwMode="auto">
                <a:xfrm>
                  <a:off x="2740"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23" name="Line 335"/>
                <p:cNvSpPr>
                  <a:spLocks noChangeShapeType="1"/>
                </p:cNvSpPr>
                <p:nvPr/>
              </p:nvSpPr>
              <p:spPr bwMode="auto">
                <a:xfrm flipH="1">
                  <a:off x="2740"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24" name="Oval 336"/>
                <p:cNvSpPr>
                  <a:spLocks noChangeArrowheads="1"/>
                </p:cNvSpPr>
                <p:nvPr/>
              </p:nvSpPr>
              <p:spPr bwMode="auto">
                <a:xfrm>
                  <a:off x="2686" y="3810"/>
                  <a:ext cx="1440"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25" name="Line 337"/>
                <p:cNvSpPr>
                  <a:spLocks noChangeShapeType="1"/>
                </p:cNvSpPr>
                <p:nvPr/>
              </p:nvSpPr>
              <p:spPr bwMode="auto">
                <a:xfrm>
                  <a:off x="3369" y="3846"/>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26" name="Line 338"/>
                <p:cNvSpPr>
                  <a:spLocks noChangeShapeType="1"/>
                </p:cNvSpPr>
                <p:nvPr/>
              </p:nvSpPr>
              <p:spPr bwMode="auto">
                <a:xfrm>
                  <a:off x="3411" y="379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27" name="Line 339"/>
                <p:cNvSpPr>
                  <a:spLocks noChangeShapeType="1"/>
                </p:cNvSpPr>
                <p:nvPr/>
              </p:nvSpPr>
              <p:spPr bwMode="auto">
                <a:xfrm>
                  <a:off x="3390" y="382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28" name="Line 340"/>
                <p:cNvSpPr>
                  <a:spLocks noChangeShapeType="1"/>
                </p:cNvSpPr>
                <p:nvPr/>
              </p:nvSpPr>
              <p:spPr bwMode="auto">
                <a:xfrm flipH="1">
                  <a:off x="3390" y="382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29" name="Oval 341"/>
                <p:cNvSpPr>
                  <a:spLocks noChangeArrowheads="1"/>
                </p:cNvSpPr>
                <p:nvPr/>
              </p:nvSpPr>
              <p:spPr bwMode="auto">
                <a:xfrm>
                  <a:off x="3134" y="3822"/>
                  <a:ext cx="1759"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30" name="Line 342"/>
                <p:cNvSpPr>
                  <a:spLocks noChangeShapeType="1"/>
                </p:cNvSpPr>
                <p:nvPr/>
              </p:nvSpPr>
              <p:spPr bwMode="auto">
                <a:xfrm>
                  <a:off x="3966" y="3846"/>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31" name="Line 343"/>
                <p:cNvSpPr>
                  <a:spLocks noChangeShapeType="1"/>
                </p:cNvSpPr>
                <p:nvPr/>
              </p:nvSpPr>
              <p:spPr bwMode="auto">
                <a:xfrm>
                  <a:off x="4008" y="379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32" name="Line 344"/>
                <p:cNvSpPr>
                  <a:spLocks noChangeShapeType="1"/>
                </p:cNvSpPr>
                <p:nvPr/>
              </p:nvSpPr>
              <p:spPr bwMode="auto">
                <a:xfrm>
                  <a:off x="3987" y="382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33" name="Line 345"/>
                <p:cNvSpPr>
                  <a:spLocks noChangeShapeType="1"/>
                </p:cNvSpPr>
                <p:nvPr/>
              </p:nvSpPr>
              <p:spPr bwMode="auto">
                <a:xfrm flipH="1">
                  <a:off x="3987" y="382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34" name="Oval 346"/>
                <p:cNvSpPr>
                  <a:spLocks noChangeArrowheads="1"/>
                </p:cNvSpPr>
                <p:nvPr/>
              </p:nvSpPr>
              <p:spPr bwMode="auto">
                <a:xfrm>
                  <a:off x="714" y="3870"/>
                  <a:ext cx="43"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35" name="Line 347"/>
                <p:cNvSpPr>
                  <a:spLocks noChangeShapeType="1"/>
                </p:cNvSpPr>
                <p:nvPr/>
              </p:nvSpPr>
              <p:spPr bwMode="auto">
                <a:xfrm>
                  <a:off x="693" y="389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36" name="Line 348"/>
                <p:cNvSpPr>
                  <a:spLocks noChangeShapeType="1"/>
                </p:cNvSpPr>
                <p:nvPr/>
              </p:nvSpPr>
              <p:spPr bwMode="auto">
                <a:xfrm>
                  <a:off x="736"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37" name="Line 349"/>
                <p:cNvSpPr>
                  <a:spLocks noChangeShapeType="1"/>
                </p:cNvSpPr>
                <p:nvPr/>
              </p:nvSpPr>
              <p:spPr bwMode="auto">
                <a:xfrm>
                  <a:off x="714"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38" name="Line 350"/>
                <p:cNvSpPr>
                  <a:spLocks noChangeShapeType="1"/>
                </p:cNvSpPr>
                <p:nvPr/>
              </p:nvSpPr>
              <p:spPr bwMode="auto">
                <a:xfrm flipH="1">
                  <a:off x="714"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39" name="Oval 351"/>
                <p:cNvSpPr>
                  <a:spLocks noChangeArrowheads="1"/>
                </p:cNvSpPr>
                <p:nvPr/>
              </p:nvSpPr>
              <p:spPr bwMode="auto">
                <a:xfrm>
                  <a:off x="2239" y="3822"/>
                  <a:ext cx="1119"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40" name="Line 352"/>
                <p:cNvSpPr>
                  <a:spLocks noChangeShapeType="1"/>
                </p:cNvSpPr>
                <p:nvPr/>
              </p:nvSpPr>
              <p:spPr bwMode="auto">
                <a:xfrm>
                  <a:off x="2750" y="3846"/>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41" name="Line 353"/>
                <p:cNvSpPr>
                  <a:spLocks noChangeShapeType="1"/>
                </p:cNvSpPr>
                <p:nvPr/>
              </p:nvSpPr>
              <p:spPr bwMode="auto">
                <a:xfrm>
                  <a:off x="2793" y="379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42" name="Line 354"/>
                <p:cNvSpPr>
                  <a:spLocks noChangeShapeType="1"/>
                </p:cNvSpPr>
                <p:nvPr/>
              </p:nvSpPr>
              <p:spPr bwMode="auto">
                <a:xfrm>
                  <a:off x="2772" y="3822"/>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43" name="Line 355"/>
                <p:cNvSpPr>
                  <a:spLocks noChangeShapeType="1"/>
                </p:cNvSpPr>
                <p:nvPr/>
              </p:nvSpPr>
              <p:spPr bwMode="auto">
                <a:xfrm flipH="1">
                  <a:off x="2772" y="3822"/>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44" name="Oval 356"/>
                <p:cNvSpPr>
                  <a:spLocks noChangeArrowheads="1"/>
                </p:cNvSpPr>
                <p:nvPr/>
              </p:nvSpPr>
              <p:spPr bwMode="auto">
                <a:xfrm>
                  <a:off x="2303" y="3834"/>
                  <a:ext cx="1151" cy="48"/>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45" name="Line 357"/>
                <p:cNvSpPr>
                  <a:spLocks noChangeShapeType="1"/>
                </p:cNvSpPr>
                <p:nvPr/>
              </p:nvSpPr>
              <p:spPr bwMode="auto">
                <a:xfrm>
                  <a:off x="2836" y="385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46" name="Line 358"/>
                <p:cNvSpPr>
                  <a:spLocks noChangeShapeType="1"/>
                </p:cNvSpPr>
                <p:nvPr/>
              </p:nvSpPr>
              <p:spPr bwMode="auto">
                <a:xfrm>
                  <a:off x="2878"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47" name="Line 359"/>
                <p:cNvSpPr>
                  <a:spLocks noChangeShapeType="1"/>
                </p:cNvSpPr>
                <p:nvPr/>
              </p:nvSpPr>
              <p:spPr bwMode="auto">
                <a:xfrm>
                  <a:off x="2857"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48" name="Line 360"/>
                <p:cNvSpPr>
                  <a:spLocks noChangeShapeType="1"/>
                </p:cNvSpPr>
                <p:nvPr/>
              </p:nvSpPr>
              <p:spPr bwMode="auto">
                <a:xfrm flipH="1">
                  <a:off x="2857"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49" name="Oval 361"/>
                <p:cNvSpPr>
                  <a:spLocks noChangeArrowheads="1"/>
                </p:cNvSpPr>
                <p:nvPr/>
              </p:nvSpPr>
              <p:spPr bwMode="auto">
                <a:xfrm>
                  <a:off x="2079" y="3822"/>
                  <a:ext cx="1002"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50" name="Line 362"/>
                <p:cNvSpPr>
                  <a:spLocks noChangeShapeType="1"/>
                </p:cNvSpPr>
                <p:nvPr/>
              </p:nvSpPr>
              <p:spPr bwMode="auto">
                <a:xfrm>
                  <a:off x="2537" y="3846"/>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51" name="Line 363"/>
                <p:cNvSpPr>
                  <a:spLocks noChangeShapeType="1"/>
                </p:cNvSpPr>
                <p:nvPr/>
              </p:nvSpPr>
              <p:spPr bwMode="auto">
                <a:xfrm>
                  <a:off x="2580" y="379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52" name="Line 364"/>
                <p:cNvSpPr>
                  <a:spLocks noChangeShapeType="1"/>
                </p:cNvSpPr>
                <p:nvPr/>
              </p:nvSpPr>
              <p:spPr bwMode="auto">
                <a:xfrm>
                  <a:off x="2558" y="382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53" name="Line 365"/>
                <p:cNvSpPr>
                  <a:spLocks noChangeShapeType="1"/>
                </p:cNvSpPr>
                <p:nvPr/>
              </p:nvSpPr>
              <p:spPr bwMode="auto">
                <a:xfrm flipH="1">
                  <a:off x="2558" y="382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54" name="Oval 366"/>
                <p:cNvSpPr>
                  <a:spLocks noChangeArrowheads="1"/>
                </p:cNvSpPr>
                <p:nvPr/>
              </p:nvSpPr>
              <p:spPr bwMode="auto">
                <a:xfrm>
                  <a:off x="2356" y="3822"/>
                  <a:ext cx="1205"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55" name="Line 367"/>
                <p:cNvSpPr>
                  <a:spLocks noChangeShapeType="1"/>
                </p:cNvSpPr>
                <p:nvPr/>
              </p:nvSpPr>
              <p:spPr bwMode="auto">
                <a:xfrm>
                  <a:off x="2910" y="3858"/>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56" name="Line 368"/>
                <p:cNvSpPr>
                  <a:spLocks noChangeShapeType="1"/>
                </p:cNvSpPr>
                <p:nvPr/>
              </p:nvSpPr>
              <p:spPr bwMode="auto">
                <a:xfrm>
                  <a:off x="2953"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57" name="Line 369"/>
                <p:cNvSpPr>
                  <a:spLocks noChangeShapeType="1"/>
                </p:cNvSpPr>
                <p:nvPr/>
              </p:nvSpPr>
              <p:spPr bwMode="auto">
                <a:xfrm>
                  <a:off x="2932" y="3834"/>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58" name="Line 370"/>
                <p:cNvSpPr>
                  <a:spLocks noChangeShapeType="1"/>
                </p:cNvSpPr>
                <p:nvPr/>
              </p:nvSpPr>
              <p:spPr bwMode="auto">
                <a:xfrm flipH="1">
                  <a:off x="2932" y="3834"/>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59" name="Oval 371"/>
                <p:cNvSpPr>
                  <a:spLocks noChangeArrowheads="1"/>
                </p:cNvSpPr>
                <p:nvPr/>
              </p:nvSpPr>
              <p:spPr bwMode="auto">
                <a:xfrm>
                  <a:off x="3251" y="3786"/>
                  <a:ext cx="1834" cy="72"/>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60" name="Line 372"/>
                <p:cNvSpPr>
                  <a:spLocks noChangeShapeType="1"/>
                </p:cNvSpPr>
                <p:nvPr/>
              </p:nvSpPr>
              <p:spPr bwMode="auto">
                <a:xfrm>
                  <a:off x="4126" y="382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61" name="Line 373"/>
                <p:cNvSpPr>
                  <a:spLocks noChangeShapeType="1"/>
                </p:cNvSpPr>
                <p:nvPr/>
              </p:nvSpPr>
              <p:spPr bwMode="auto">
                <a:xfrm>
                  <a:off x="4168" y="3774"/>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62" name="Line 374"/>
                <p:cNvSpPr>
                  <a:spLocks noChangeShapeType="1"/>
                </p:cNvSpPr>
                <p:nvPr/>
              </p:nvSpPr>
              <p:spPr bwMode="auto">
                <a:xfrm>
                  <a:off x="4147"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63" name="Line 375"/>
                <p:cNvSpPr>
                  <a:spLocks noChangeShapeType="1"/>
                </p:cNvSpPr>
                <p:nvPr/>
              </p:nvSpPr>
              <p:spPr bwMode="auto">
                <a:xfrm flipH="1">
                  <a:off x="4147"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64" name="Oval 376"/>
                <p:cNvSpPr>
                  <a:spLocks noChangeArrowheads="1"/>
                </p:cNvSpPr>
                <p:nvPr/>
              </p:nvSpPr>
              <p:spPr bwMode="auto">
                <a:xfrm>
                  <a:off x="768" y="3858"/>
                  <a:ext cx="53"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65" name="Line 377"/>
                <p:cNvSpPr>
                  <a:spLocks noChangeShapeType="1"/>
                </p:cNvSpPr>
                <p:nvPr/>
              </p:nvSpPr>
              <p:spPr bwMode="auto">
                <a:xfrm>
                  <a:off x="757"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66" name="Line 378"/>
                <p:cNvSpPr>
                  <a:spLocks noChangeShapeType="1"/>
                </p:cNvSpPr>
                <p:nvPr/>
              </p:nvSpPr>
              <p:spPr bwMode="auto">
                <a:xfrm>
                  <a:off x="800"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67" name="Line 379"/>
                <p:cNvSpPr>
                  <a:spLocks noChangeShapeType="1"/>
                </p:cNvSpPr>
                <p:nvPr/>
              </p:nvSpPr>
              <p:spPr bwMode="auto">
                <a:xfrm>
                  <a:off x="778"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68" name="Line 380"/>
                <p:cNvSpPr>
                  <a:spLocks noChangeShapeType="1"/>
                </p:cNvSpPr>
                <p:nvPr/>
              </p:nvSpPr>
              <p:spPr bwMode="auto">
                <a:xfrm flipH="1">
                  <a:off x="778"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69" name="Oval 381"/>
                <p:cNvSpPr>
                  <a:spLocks noChangeArrowheads="1"/>
                </p:cNvSpPr>
                <p:nvPr/>
              </p:nvSpPr>
              <p:spPr bwMode="auto">
                <a:xfrm>
                  <a:off x="714" y="3858"/>
                  <a:ext cx="54"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70" name="Line 382"/>
                <p:cNvSpPr>
                  <a:spLocks noChangeShapeType="1"/>
                </p:cNvSpPr>
                <p:nvPr/>
              </p:nvSpPr>
              <p:spPr bwMode="auto">
                <a:xfrm>
                  <a:off x="704"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71" name="Line 383"/>
                <p:cNvSpPr>
                  <a:spLocks noChangeShapeType="1"/>
                </p:cNvSpPr>
                <p:nvPr/>
              </p:nvSpPr>
              <p:spPr bwMode="auto">
                <a:xfrm>
                  <a:off x="746"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72" name="Line 384"/>
                <p:cNvSpPr>
                  <a:spLocks noChangeShapeType="1"/>
                </p:cNvSpPr>
                <p:nvPr/>
              </p:nvSpPr>
              <p:spPr bwMode="auto">
                <a:xfrm>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73" name="Line 385"/>
                <p:cNvSpPr>
                  <a:spLocks noChangeShapeType="1"/>
                </p:cNvSpPr>
                <p:nvPr/>
              </p:nvSpPr>
              <p:spPr bwMode="auto">
                <a:xfrm flipH="1">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74" name="Oval 386"/>
                <p:cNvSpPr>
                  <a:spLocks noChangeArrowheads="1"/>
                </p:cNvSpPr>
                <p:nvPr/>
              </p:nvSpPr>
              <p:spPr bwMode="auto">
                <a:xfrm>
                  <a:off x="778" y="3846"/>
                  <a:ext cx="75"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75" name="Line 387"/>
                <p:cNvSpPr>
                  <a:spLocks noChangeShapeType="1"/>
                </p:cNvSpPr>
                <p:nvPr/>
              </p:nvSpPr>
              <p:spPr bwMode="auto">
                <a:xfrm>
                  <a:off x="768" y="3870"/>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76" name="Line 388"/>
                <p:cNvSpPr>
                  <a:spLocks noChangeShapeType="1"/>
                </p:cNvSpPr>
                <p:nvPr/>
              </p:nvSpPr>
              <p:spPr bwMode="auto">
                <a:xfrm>
                  <a:off x="810"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77" name="Line 389"/>
                <p:cNvSpPr>
                  <a:spLocks noChangeShapeType="1"/>
                </p:cNvSpPr>
                <p:nvPr/>
              </p:nvSpPr>
              <p:spPr bwMode="auto">
                <a:xfrm>
                  <a:off x="789"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78" name="Line 390"/>
                <p:cNvSpPr>
                  <a:spLocks noChangeShapeType="1"/>
                </p:cNvSpPr>
                <p:nvPr/>
              </p:nvSpPr>
              <p:spPr bwMode="auto">
                <a:xfrm flipH="1">
                  <a:off x="789"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79" name="Oval 391"/>
                <p:cNvSpPr>
                  <a:spLocks noChangeArrowheads="1"/>
                </p:cNvSpPr>
                <p:nvPr/>
              </p:nvSpPr>
              <p:spPr bwMode="auto">
                <a:xfrm>
                  <a:off x="725" y="3846"/>
                  <a:ext cx="53"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80" name="Line 392"/>
                <p:cNvSpPr>
                  <a:spLocks noChangeShapeType="1"/>
                </p:cNvSpPr>
                <p:nvPr/>
              </p:nvSpPr>
              <p:spPr bwMode="auto">
                <a:xfrm>
                  <a:off x="714" y="3870"/>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81" name="Line 393"/>
                <p:cNvSpPr>
                  <a:spLocks noChangeShapeType="1"/>
                </p:cNvSpPr>
                <p:nvPr/>
              </p:nvSpPr>
              <p:spPr bwMode="auto">
                <a:xfrm>
                  <a:off x="757"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82" name="Line 394"/>
                <p:cNvSpPr>
                  <a:spLocks noChangeShapeType="1"/>
                </p:cNvSpPr>
                <p:nvPr/>
              </p:nvSpPr>
              <p:spPr bwMode="auto">
                <a:xfrm>
                  <a:off x="736"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83" name="Line 395"/>
                <p:cNvSpPr>
                  <a:spLocks noChangeShapeType="1"/>
                </p:cNvSpPr>
                <p:nvPr/>
              </p:nvSpPr>
              <p:spPr bwMode="auto">
                <a:xfrm flipH="1">
                  <a:off x="736"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84" name="Oval 396"/>
                <p:cNvSpPr>
                  <a:spLocks noChangeArrowheads="1"/>
                </p:cNvSpPr>
                <p:nvPr/>
              </p:nvSpPr>
              <p:spPr bwMode="auto">
                <a:xfrm>
                  <a:off x="736" y="3846"/>
                  <a:ext cx="42"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85" name="Line 397"/>
                <p:cNvSpPr>
                  <a:spLocks noChangeShapeType="1"/>
                </p:cNvSpPr>
                <p:nvPr/>
              </p:nvSpPr>
              <p:spPr bwMode="auto">
                <a:xfrm>
                  <a:off x="714" y="3870"/>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86" name="Line 398"/>
                <p:cNvSpPr>
                  <a:spLocks noChangeShapeType="1"/>
                </p:cNvSpPr>
                <p:nvPr/>
              </p:nvSpPr>
              <p:spPr bwMode="auto">
                <a:xfrm>
                  <a:off x="757"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87" name="Line 399"/>
                <p:cNvSpPr>
                  <a:spLocks noChangeShapeType="1"/>
                </p:cNvSpPr>
                <p:nvPr/>
              </p:nvSpPr>
              <p:spPr bwMode="auto">
                <a:xfrm>
                  <a:off x="736"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88" name="Line 400"/>
                <p:cNvSpPr>
                  <a:spLocks noChangeShapeType="1"/>
                </p:cNvSpPr>
                <p:nvPr/>
              </p:nvSpPr>
              <p:spPr bwMode="auto">
                <a:xfrm flipH="1">
                  <a:off x="736"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89" name="Oval 401"/>
                <p:cNvSpPr>
                  <a:spLocks noChangeArrowheads="1"/>
                </p:cNvSpPr>
                <p:nvPr/>
              </p:nvSpPr>
              <p:spPr bwMode="auto">
                <a:xfrm>
                  <a:off x="768" y="3858"/>
                  <a:ext cx="53"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90" name="Line 402"/>
                <p:cNvSpPr>
                  <a:spLocks noChangeShapeType="1"/>
                </p:cNvSpPr>
                <p:nvPr/>
              </p:nvSpPr>
              <p:spPr bwMode="auto">
                <a:xfrm>
                  <a:off x="757" y="389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91" name="Line 403"/>
                <p:cNvSpPr>
                  <a:spLocks noChangeShapeType="1"/>
                </p:cNvSpPr>
                <p:nvPr/>
              </p:nvSpPr>
              <p:spPr bwMode="auto">
                <a:xfrm>
                  <a:off x="800"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92" name="Line 404"/>
                <p:cNvSpPr>
                  <a:spLocks noChangeShapeType="1"/>
                </p:cNvSpPr>
                <p:nvPr/>
              </p:nvSpPr>
              <p:spPr bwMode="auto">
                <a:xfrm>
                  <a:off x="778"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93" name="Line 405"/>
                <p:cNvSpPr>
                  <a:spLocks noChangeShapeType="1"/>
                </p:cNvSpPr>
                <p:nvPr/>
              </p:nvSpPr>
              <p:spPr bwMode="auto">
                <a:xfrm flipH="1">
                  <a:off x="778"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grpSp>
            <p:nvGrpSpPr>
              <p:cNvPr id="7" name="Group 607"/>
              <p:cNvGrpSpPr>
                <a:grpSpLocks/>
              </p:cNvGrpSpPr>
              <p:nvPr/>
            </p:nvGrpSpPr>
            <p:grpSpPr bwMode="auto">
              <a:xfrm>
                <a:off x="704" y="3750"/>
                <a:ext cx="4296" cy="193"/>
                <a:chOff x="704" y="3750"/>
                <a:chExt cx="4296" cy="193"/>
              </a:xfrm>
            </p:grpSpPr>
            <p:sp>
              <p:nvSpPr>
                <p:cNvPr id="3094" name="Oval 407"/>
                <p:cNvSpPr>
                  <a:spLocks noChangeArrowheads="1"/>
                </p:cNvSpPr>
                <p:nvPr/>
              </p:nvSpPr>
              <p:spPr bwMode="auto">
                <a:xfrm>
                  <a:off x="1951" y="3762"/>
                  <a:ext cx="906" cy="84"/>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95" name="Line 408"/>
                <p:cNvSpPr>
                  <a:spLocks noChangeShapeType="1"/>
                </p:cNvSpPr>
                <p:nvPr/>
              </p:nvSpPr>
              <p:spPr bwMode="auto">
                <a:xfrm>
                  <a:off x="2356" y="379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96" name="Line 409"/>
                <p:cNvSpPr>
                  <a:spLocks noChangeShapeType="1"/>
                </p:cNvSpPr>
                <p:nvPr/>
              </p:nvSpPr>
              <p:spPr bwMode="auto">
                <a:xfrm>
                  <a:off x="2399" y="375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97" name="Line 410"/>
                <p:cNvSpPr>
                  <a:spLocks noChangeShapeType="1"/>
                </p:cNvSpPr>
                <p:nvPr/>
              </p:nvSpPr>
              <p:spPr bwMode="auto">
                <a:xfrm>
                  <a:off x="2377" y="377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98" name="Line 411"/>
                <p:cNvSpPr>
                  <a:spLocks noChangeShapeType="1"/>
                </p:cNvSpPr>
                <p:nvPr/>
              </p:nvSpPr>
              <p:spPr bwMode="auto">
                <a:xfrm flipH="1">
                  <a:off x="2377" y="377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99" name="Oval 412"/>
                <p:cNvSpPr>
                  <a:spLocks noChangeArrowheads="1"/>
                </p:cNvSpPr>
                <p:nvPr/>
              </p:nvSpPr>
              <p:spPr bwMode="auto">
                <a:xfrm>
                  <a:off x="714" y="3846"/>
                  <a:ext cx="54"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00" name="Line 413"/>
                <p:cNvSpPr>
                  <a:spLocks noChangeShapeType="1"/>
                </p:cNvSpPr>
                <p:nvPr/>
              </p:nvSpPr>
              <p:spPr bwMode="auto">
                <a:xfrm>
                  <a:off x="704" y="3870"/>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01" name="Line 414"/>
                <p:cNvSpPr>
                  <a:spLocks noChangeShapeType="1"/>
                </p:cNvSpPr>
                <p:nvPr/>
              </p:nvSpPr>
              <p:spPr bwMode="auto">
                <a:xfrm>
                  <a:off x="746"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02" name="Line 415"/>
                <p:cNvSpPr>
                  <a:spLocks noChangeShapeType="1"/>
                </p:cNvSpPr>
                <p:nvPr/>
              </p:nvSpPr>
              <p:spPr bwMode="auto">
                <a:xfrm>
                  <a:off x="725"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03" name="Line 416"/>
                <p:cNvSpPr>
                  <a:spLocks noChangeShapeType="1"/>
                </p:cNvSpPr>
                <p:nvPr/>
              </p:nvSpPr>
              <p:spPr bwMode="auto">
                <a:xfrm flipH="1">
                  <a:off x="725"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04" name="Oval 417"/>
                <p:cNvSpPr>
                  <a:spLocks noChangeArrowheads="1"/>
                </p:cNvSpPr>
                <p:nvPr/>
              </p:nvSpPr>
              <p:spPr bwMode="auto">
                <a:xfrm>
                  <a:off x="736" y="3846"/>
                  <a:ext cx="42"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05" name="Line 418"/>
                <p:cNvSpPr>
                  <a:spLocks noChangeShapeType="1"/>
                </p:cNvSpPr>
                <p:nvPr/>
              </p:nvSpPr>
              <p:spPr bwMode="auto">
                <a:xfrm>
                  <a:off x="714" y="3870"/>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06" name="Line 419"/>
                <p:cNvSpPr>
                  <a:spLocks noChangeShapeType="1"/>
                </p:cNvSpPr>
                <p:nvPr/>
              </p:nvSpPr>
              <p:spPr bwMode="auto">
                <a:xfrm>
                  <a:off x="757"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07" name="Line 420"/>
                <p:cNvSpPr>
                  <a:spLocks noChangeShapeType="1"/>
                </p:cNvSpPr>
                <p:nvPr/>
              </p:nvSpPr>
              <p:spPr bwMode="auto">
                <a:xfrm>
                  <a:off x="736"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08" name="Line 421"/>
                <p:cNvSpPr>
                  <a:spLocks noChangeShapeType="1"/>
                </p:cNvSpPr>
                <p:nvPr/>
              </p:nvSpPr>
              <p:spPr bwMode="auto">
                <a:xfrm flipH="1">
                  <a:off x="736"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09" name="Oval 422"/>
                <p:cNvSpPr>
                  <a:spLocks noChangeArrowheads="1"/>
                </p:cNvSpPr>
                <p:nvPr/>
              </p:nvSpPr>
              <p:spPr bwMode="auto">
                <a:xfrm>
                  <a:off x="810" y="3858"/>
                  <a:ext cx="85"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10" name="Line 423"/>
                <p:cNvSpPr>
                  <a:spLocks noChangeShapeType="1"/>
                </p:cNvSpPr>
                <p:nvPr/>
              </p:nvSpPr>
              <p:spPr bwMode="auto">
                <a:xfrm>
                  <a:off x="810" y="389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11" name="Line 424"/>
                <p:cNvSpPr>
                  <a:spLocks noChangeShapeType="1"/>
                </p:cNvSpPr>
                <p:nvPr/>
              </p:nvSpPr>
              <p:spPr bwMode="auto">
                <a:xfrm>
                  <a:off x="853"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12" name="Line 425"/>
                <p:cNvSpPr>
                  <a:spLocks noChangeShapeType="1"/>
                </p:cNvSpPr>
                <p:nvPr/>
              </p:nvSpPr>
              <p:spPr bwMode="auto">
                <a:xfrm>
                  <a:off x="831"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13" name="Line 426"/>
                <p:cNvSpPr>
                  <a:spLocks noChangeShapeType="1"/>
                </p:cNvSpPr>
                <p:nvPr/>
              </p:nvSpPr>
              <p:spPr bwMode="auto">
                <a:xfrm flipH="1">
                  <a:off x="831" y="387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14" name="Oval 427"/>
                <p:cNvSpPr>
                  <a:spLocks noChangeArrowheads="1"/>
                </p:cNvSpPr>
                <p:nvPr/>
              </p:nvSpPr>
              <p:spPr bwMode="auto">
                <a:xfrm>
                  <a:off x="821" y="3834"/>
                  <a:ext cx="106"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15" name="Line 428"/>
                <p:cNvSpPr>
                  <a:spLocks noChangeShapeType="1"/>
                </p:cNvSpPr>
                <p:nvPr/>
              </p:nvSpPr>
              <p:spPr bwMode="auto">
                <a:xfrm>
                  <a:off x="831" y="3858"/>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16" name="Line 429"/>
                <p:cNvSpPr>
                  <a:spLocks noChangeShapeType="1"/>
                </p:cNvSpPr>
                <p:nvPr/>
              </p:nvSpPr>
              <p:spPr bwMode="auto">
                <a:xfrm>
                  <a:off x="874"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17" name="Line 430"/>
                <p:cNvSpPr>
                  <a:spLocks noChangeShapeType="1"/>
                </p:cNvSpPr>
                <p:nvPr/>
              </p:nvSpPr>
              <p:spPr bwMode="auto">
                <a:xfrm>
                  <a:off x="853" y="3834"/>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18" name="Line 431"/>
                <p:cNvSpPr>
                  <a:spLocks noChangeShapeType="1"/>
                </p:cNvSpPr>
                <p:nvPr/>
              </p:nvSpPr>
              <p:spPr bwMode="auto">
                <a:xfrm flipH="1">
                  <a:off x="853" y="3834"/>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19" name="Oval 432"/>
                <p:cNvSpPr>
                  <a:spLocks noChangeArrowheads="1"/>
                </p:cNvSpPr>
                <p:nvPr/>
              </p:nvSpPr>
              <p:spPr bwMode="auto">
                <a:xfrm>
                  <a:off x="831" y="3774"/>
                  <a:ext cx="118" cy="72"/>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20" name="Line 433"/>
                <p:cNvSpPr>
                  <a:spLocks noChangeShapeType="1"/>
                </p:cNvSpPr>
                <p:nvPr/>
              </p:nvSpPr>
              <p:spPr bwMode="auto">
                <a:xfrm>
                  <a:off x="853" y="3810"/>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21" name="Line 434"/>
                <p:cNvSpPr>
                  <a:spLocks noChangeShapeType="1"/>
                </p:cNvSpPr>
                <p:nvPr/>
              </p:nvSpPr>
              <p:spPr bwMode="auto">
                <a:xfrm>
                  <a:off x="895" y="376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22" name="Line 435"/>
                <p:cNvSpPr>
                  <a:spLocks noChangeShapeType="1"/>
                </p:cNvSpPr>
                <p:nvPr/>
              </p:nvSpPr>
              <p:spPr bwMode="auto">
                <a:xfrm>
                  <a:off x="874" y="378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23" name="Line 436"/>
                <p:cNvSpPr>
                  <a:spLocks noChangeShapeType="1"/>
                </p:cNvSpPr>
                <p:nvPr/>
              </p:nvSpPr>
              <p:spPr bwMode="auto">
                <a:xfrm flipH="1">
                  <a:off x="874" y="378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24" name="Oval 437"/>
                <p:cNvSpPr>
                  <a:spLocks noChangeArrowheads="1"/>
                </p:cNvSpPr>
                <p:nvPr/>
              </p:nvSpPr>
              <p:spPr bwMode="auto">
                <a:xfrm>
                  <a:off x="800" y="3810"/>
                  <a:ext cx="95"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25" name="Line 438"/>
                <p:cNvSpPr>
                  <a:spLocks noChangeShapeType="1"/>
                </p:cNvSpPr>
                <p:nvPr/>
              </p:nvSpPr>
              <p:spPr bwMode="auto">
                <a:xfrm>
                  <a:off x="800" y="3846"/>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26" name="Line 439"/>
                <p:cNvSpPr>
                  <a:spLocks noChangeShapeType="1"/>
                </p:cNvSpPr>
                <p:nvPr/>
              </p:nvSpPr>
              <p:spPr bwMode="auto">
                <a:xfrm>
                  <a:off x="842" y="379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27" name="Line 440"/>
                <p:cNvSpPr>
                  <a:spLocks noChangeShapeType="1"/>
                </p:cNvSpPr>
                <p:nvPr/>
              </p:nvSpPr>
              <p:spPr bwMode="auto">
                <a:xfrm>
                  <a:off x="821" y="3822"/>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28" name="Line 441"/>
                <p:cNvSpPr>
                  <a:spLocks noChangeShapeType="1"/>
                </p:cNvSpPr>
                <p:nvPr/>
              </p:nvSpPr>
              <p:spPr bwMode="auto">
                <a:xfrm flipH="1">
                  <a:off x="821" y="3822"/>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29" name="Oval 442"/>
                <p:cNvSpPr>
                  <a:spLocks noChangeArrowheads="1"/>
                </p:cNvSpPr>
                <p:nvPr/>
              </p:nvSpPr>
              <p:spPr bwMode="auto">
                <a:xfrm>
                  <a:off x="810" y="3774"/>
                  <a:ext cx="96" cy="84"/>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30" name="Line 443"/>
                <p:cNvSpPr>
                  <a:spLocks noChangeShapeType="1"/>
                </p:cNvSpPr>
                <p:nvPr/>
              </p:nvSpPr>
              <p:spPr bwMode="auto">
                <a:xfrm>
                  <a:off x="821" y="382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31" name="Line 444"/>
                <p:cNvSpPr>
                  <a:spLocks noChangeShapeType="1"/>
                </p:cNvSpPr>
                <p:nvPr/>
              </p:nvSpPr>
              <p:spPr bwMode="auto">
                <a:xfrm>
                  <a:off x="863" y="3774"/>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32" name="Line 445"/>
                <p:cNvSpPr>
                  <a:spLocks noChangeShapeType="1"/>
                </p:cNvSpPr>
                <p:nvPr/>
              </p:nvSpPr>
              <p:spPr bwMode="auto">
                <a:xfrm>
                  <a:off x="842"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33" name="Line 446"/>
                <p:cNvSpPr>
                  <a:spLocks noChangeShapeType="1"/>
                </p:cNvSpPr>
                <p:nvPr/>
              </p:nvSpPr>
              <p:spPr bwMode="auto">
                <a:xfrm flipH="1">
                  <a:off x="842"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34" name="Oval 447"/>
                <p:cNvSpPr>
                  <a:spLocks noChangeArrowheads="1"/>
                </p:cNvSpPr>
                <p:nvPr/>
              </p:nvSpPr>
              <p:spPr bwMode="auto">
                <a:xfrm>
                  <a:off x="800" y="3786"/>
                  <a:ext cx="95" cy="72"/>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35" name="Line 448"/>
                <p:cNvSpPr>
                  <a:spLocks noChangeShapeType="1"/>
                </p:cNvSpPr>
                <p:nvPr/>
              </p:nvSpPr>
              <p:spPr bwMode="auto">
                <a:xfrm>
                  <a:off x="810" y="382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36" name="Line 449"/>
                <p:cNvSpPr>
                  <a:spLocks noChangeShapeType="1"/>
                </p:cNvSpPr>
                <p:nvPr/>
              </p:nvSpPr>
              <p:spPr bwMode="auto">
                <a:xfrm>
                  <a:off x="853" y="3774"/>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37" name="Line 450"/>
                <p:cNvSpPr>
                  <a:spLocks noChangeShapeType="1"/>
                </p:cNvSpPr>
                <p:nvPr/>
              </p:nvSpPr>
              <p:spPr bwMode="auto">
                <a:xfrm>
                  <a:off x="831"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38" name="Line 451"/>
                <p:cNvSpPr>
                  <a:spLocks noChangeShapeType="1"/>
                </p:cNvSpPr>
                <p:nvPr/>
              </p:nvSpPr>
              <p:spPr bwMode="auto">
                <a:xfrm flipH="1">
                  <a:off x="831"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39" name="Oval 452"/>
                <p:cNvSpPr>
                  <a:spLocks noChangeArrowheads="1"/>
                </p:cNvSpPr>
                <p:nvPr/>
              </p:nvSpPr>
              <p:spPr bwMode="auto">
                <a:xfrm>
                  <a:off x="789" y="3774"/>
                  <a:ext cx="74" cy="84"/>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40" name="Line 453"/>
                <p:cNvSpPr>
                  <a:spLocks noChangeShapeType="1"/>
                </p:cNvSpPr>
                <p:nvPr/>
              </p:nvSpPr>
              <p:spPr bwMode="auto">
                <a:xfrm>
                  <a:off x="778" y="3810"/>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41" name="Line 454"/>
                <p:cNvSpPr>
                  <a:spLocks noChangeShapeType="1"/>
                </p:cNvSpPr>
                <p:nvPr/>
              </p:nvSpPr>
              <p:spPr bwMode="auto">
                <a:xfrm>
                  <a:off x="821" y="376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42" name="Line 455"/>
                <p:cNvSpPr>
                  <a:spLocks noChangeShapeType="1"/>
                </p:cNvSpPr>
                <p:nvPr/>
              </p:nvSpPr>
              <p:spPr bwMode="auto">
                <a:xfrm>
                  <a:off x="800" y="378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43" name="Line 456"/>
                <p:cNvSpPr>
                  <a:spLocks noChangeShapeType="1"/>
                </p:cNvSpPr>
                <p:nvPr/>
              </p:nvSpPr>
              <p:spPr bwMode="auto">
                <a:xfrm flipH="1">
                  <a:off x="800" y="378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44" name="Oval 457"/>
                <p:cNvSpPr>
                  <a:spLocks noChangeArrowheads="1"/>
                </p:cNvSpPr>
                <p:nvPr/>
              </p:nvSpPr>
              <p:spPr bwMode="auto">
                <a:xfrm>
                  <a:off x="757" y="3870"/>
                  <a:ext cx="64"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45" name="Line 458"/>
                <p:cNvSpPr>
                  <a:spLocks noChangeShapeType="1"/>
                </p:cNvSpPr>
                <p:nvPr/>
              </p:nvSpPr>
              <p:spPr bwMode="auto">
                <a:xfrm>
                  <a:off x="746" y="389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46" name="Line 459"/>
                <p:cNvSpPr>
                  <a:spLocks noChangeShapeType="1"/>
                </p:cNvSpPr>
                <p:nvPr/>
              </p:nvSpPr>
              <p:spPr bwMode="auto">
                <a:xfrm>
                  <a:off x="789"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47" name="Line 460"/>
                <p:cNvSpPr>
                  <a:spLocks noChangeShapeType="1"/>
                </p:cNvSpPr>
                <p:nvPr/>
              </p:nvSpPr>
              <p:spPr bwMode="auto">
                <a:xfrm>
                  <a:off x="768" y="387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48" name="Line 461"/>
                <p:cNvSpPr>
                  <a:spLocks noChangeShapeType="1"/>
                </p:cNvSpPr>
                <p:nvPr/>
              </p:nvSpPr>
              <p:spPr bwMode="auto">
                <a:xfrm flipH="1">
                  <a:off x="768" y="387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49" name="Oval 462"/>
                <p:cNvSpPr>
                  <a:spLocks noChangeArrowheads="1"/>
                </p:cNvSpPr>
                <p:nvPr/>
              </p:nvSpPr>
              <p:spPr bwMode="auto">
                <a:xfrm>
                  <a:off x="757" y="3870"/>
                  <a:ext cx="53" cy="61"/>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50" name="Line 463"/>
                <p:cNvSpPr>
                  <a:spLocks noChangeShapeType="1"/>
                </p:cNvSpPr>
                <p:nvPr/>
              </p:nvSpPr>
              <p:spPr bwMode="auto">
                <a:xfrm>
                  <a:off x="746" y="389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51" name="Line 464"/>
                <p:cNvSpPr>
                  <a:spLocks noChangeShapeType="1"/>
                </p:cNvSpPr>
                <p:nvPr/>
              </p:nvSpPr>
              <p:spPr bwMode="auto">
                <a:xfrm>
                  <a:off x="789"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52" name="Line 465"/>
                <p:cNvSpPr>
                  <a:spLocks noChangeShapeType="1"/>
                </p:cNvSpPr>
                <p:nvPr/>
              </p:nvSpPr>
              <p:spPr bwMode="auto">
                <a:xfrm>
                  <a:off x="768" y="387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53" name="Line 466"/>
                <p:cNvSpPr>
                  <a:spLocks noChangeShapeType="1"/>
                </p:cNvSpPr>
                <p:nvPr/>
              </p:nvSpPr>
              <p:spPr bwMode="auto">
                <a:xfrm flipH="1">
                  <a:off x="768" y="387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54" name="Oval 467"/>
                <p:cNvSpPr>
                  <a:spLocks noChangeArrowheads="1"/>
                </p:cNvSpPr>
                <p:nvPr/>
              </p:nvSpPr>
              <p:spPr bwMode="auto">
                <a:xfrm>
                  <a:off x="757" y="3870"/>
                  <a:ext cx="64" cy="61"/>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55" name="Line 468"/>
                <p:cNvSpPr>
                  <a:spLocks noChangeShapeType="1"/>
                </p:cNvSpPr>
                <p:nvPr/>
              </p:nvSpPr>
              <p:spPr bwMode="auto">
                <a:xfrm>
                  <a:off x="746" y="389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56" name="Line 469"/>
                <p:cNvSpPr>
                  <a:spLocks noChangeShapeType="1"/>
                </p:cNvSpPr>
                <p:nvPr/>
              </p:nvSpPr>
              <p:spPr bwMode="auto">
                <a:xfrm>
                  <a:off x="789"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57" name="Line 470"/>
                <p:cNvSpPr>
                  <a:spLocks noChangeShapeType="1"/>
                </p:cNvSpPr>
                <p:nvPr/>
              </p:nvSpPr>
              <p:spPr bwMode="auto">
                <a:xfrm>
                  <a:off x="768" y="387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58" name="Line 471"/>
                <p:cNvSpPr>
                  <a:spLocks noChangeShapeType="1"/>
                </p:cNvSpPr>
                <p:nvPr/>
              </p:nvSpPr>
              <p:spPr bwMode="auto">
                <a:xfrm flipH="1">
                  <a:off x="768" y="387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59" name="Oval 472"/>
                <p:cNvSpPr>
                  <a:spLocks noChangeArrowheads="1"/>
                </p:cNvSpPr>
                <p:nvPr/>
              </p:nvSpPr>
              <p:spPr bwMode="auto">
                <a:xfrm>
                  <a:off x="2196" y="3798"/>
                  <a:ext cx="1077"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60" name="Line 473"/>
                <p:cNvSpPr>
                  <a:spLocks noChangeShapeType="1"/>
                </p:cNvSpPr>
                <p:nvPr/>
              </p:nvSpPr>
              <p:spPr bwMode="auto">
                <a:xfrm>
                  <a:off x="2686" y="3834"/>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61" name="Line 474"/>
                <p:cNvSpPr>
                  <a:spLocks noChangeShapeType="1"/>
                </p:cNvSpPr>
                <p:nvPr/>
              </p:nvSpPr>
              <p:spPr bwMode="auto">
                <a:xfrm>
                  <a:off x="2729"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62" name="Line 475"/>
                <p:cNvSpPr>
                  <a:spLocks noChangeShapeType="1"/>
                </p:cNvSpPr>
                <p:nvPr/>
              </p:nvSpPr>
              <p:spPr bwMode="auto">
                <a:xfrm>
                  <a:off x="2708"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63" name="Line 476"/>
                <p:cNvSpPr>
                  <a:spLocks noChangeShapeType="1"/>
                </p:cNvSpPr>
                <p:nvPr/>
              </p:nvSpPr>
              <p:spPr bwMode="auto">
                <a:xfrm flipH="1">
                  <a:off x="2708"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64" name="Oval 477"/>
                <p:cNvSpPr>
                  <a:spLocks noChangeArrowheads="1"/>
                </p:cNvSpPr>
                <p:nvPr/>
              </p:nvSpPr>
              <p:spPr bwMode="auto">
                <a:xfrm>
                  <a:off x="2164" y="3786"/>
                  <a:ext cx="1066" cy="72"/>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65" name="Line 478"/>
                <p:cNvSpPr>
                  <a:spLocks noChangeShapeType="1"/>
                </p:cNvSpPr>
                <p:nvPr/>
              </p:nvSpPr>
              <p:spPr bwMode="auto">
                <a:xfrm>
                  <a:off x="2654" y="3822"/>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66" name="Line 479"/>
                <p:cNvSpPr>
                  <a:spLocks noChangeShapeType="1"/>
                </p:cNvSpPr>
                <p:nvPr/>
              </p:nvSpPr>
              <p:spPr bwMode="auto">
                <a:xfrm>
                  <a:off x="2697" y="3774"/>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67" name="Line 480"/>
                <p:cNvSpPr>
                  <a:spLocks noChangeShapeType="1"/>
                </p:cNvSpPr>
                <p:nvPr/>
              </p:nvSpPr>
              <p:spPr bwMode="auto">
                <a:xfrm>
                  <a:off x="2676" y="379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68" name="Line 481"/>
                <p:cNvSpPr>
                  <a:spLocks noChangeShapeType="1"/>
                </p:cNvSpPr>
                <p:nvPr/>
              </p:nvSpPr>
              <p:spPr bwMode="auto">
                <a:xfrm flipH="1">
                  <a:off x="2676" y="379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69" name="Oval 482"/>
                <p:cNvSpPr>
                  <a:spLocks noChangeArrowheads="1"/>
                </p:cNvSpPr>
                <p:nvPr/>
              </p:nvSpPr>
              <p:spPr bwMode="auto">
                <a:xfrm>
                  <a:off x="736" y="3858"/>
                  <a:ext cx="42"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70" name="Line 483"/>
                <p:cNvSpPr>
                  <a:spLocks noChangeShapeType="1"/>
                </p:cNvSpPr>
                <p:nvPr/>
              </p:nvSpPr>
              <p:spPr bwMode="auto">
                <a:xfrm>
                  <a:off x="714" y="3882"/>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71" name="Line 484"/>
                <p:cNvSpPr>
                  <a:spLocks noChangeShapeType="1"/>
                </p:cNvSpPr>
                <p:nvPr/>
              </p:nvSpPr>
              <p:spPr bwMode="auto">
                <a:xfrm>
                  <a:off x="757"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72" name="Line 485"/>
                <p:cNvSpPr>
                  <a:spLocks noChangeShapeType="1"/>
                </p:cNvSpPr>
                <p:nvPr/>
              </p:nvSpPr>
              <p:spPr bwMode="auto">
                <a:xfrm>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73" name="Line 486"/>
                <p:cNvSpPr>
                  <a:spLocks noChangeShapeType="1"/>
                </p:cNvSpPr>
                <p:nvPr/>
              </p:nvSpPr>
              <p:spPr bwMode="auto">
                <a:xfrm flipH="1">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74" name="Oval 487"/>
                <p:cNvSpPr>
                  <a:spLocks noChangeArrowheads="1"/>
                </p:cNvSpPr>
                <p:nvPr/>
              </p:nvSpPr>
              <p:spPr bwMode="auto">
                <a:xfrm>
                  <a:off x="2153" y="3810"/>
                  <a:ext cx="1056"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75" name="Line 488"/>
                <p:cNvSpPr>
                  <a:spLocks noChangeShapeType="1"/>
                </p:cNvSpPr>
                <p:nvPr/>
              </p:nvSpPr>
              <p:spPr bwMode="auto">
                <a:xfrm>
                  <a:off x="2633" y="3846"/>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76" name="Line 489"/>
                <p:cNvSpPr>
                  <a:spLocks noChangeShapeType="1"/>
                </p:cNvSpPr>
                <p:nvPr/>
              </p:nvSpPr>
              <p:spPr bwMode="auto">
                <a:xfrm>
                  <a:off x="2676" y="379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77" name="Line 490"/>
                <p:cNvSpPr>
                  <a:spLocks noChangeShapeType="1"/>
                </p:cNvSpPr>
                <p:nvPr/>
              </p:nvSpPr>
              <p:spPr bwMode="auto">
                <a:xfrm>
                  <a:off x="2654" y="382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78" name="Line 491"/>
                <p:cNvSpPr>
                  <a:spLocks noChangeShapeType="1"/>
                </p:cNvSpPr>
                <p:nvPr/>
              </p:nvSpPr>
              <p:spPr bwMode="auto">
                <a:xfrm flipH="1">
                  <a:off x="2654" y="382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79" name="Oval 492"/>
                <p:cNvSpPr>
                  <a:spLocks noChangeArrowheads="1"/>
                </p:cNvSpPr>
                <p:nvPr/>
              </p:nvSpPr>
              <p:spPr bwMode="auto">
                <a:xfrm>
                  <a:off x="2217" y="3822"/>
                  <a:ext cx="1109"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80" name="Line 493"/>
                <p:cNvSpPr>
                  <a:spLocks noChangeShapeType="1"/>
                </p:cNvSpPr>
                <p:nvPr/>
              </p:nvSpPr>
              <p:spPr bwMode="auto">
                <a:xfrm>
                  <a:off x="2729" y="3846"/>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81" name="Line 494"/>
                <p:cNvSpPr>
                  <a:spLocks noChangeShapeType="1"/>
                </p:cNvSpPr>
                <p:nvPr/>
              </p:nvSpPr>
              <p:spPr bwMode="auto">
                <a:xfrm>
                  <a:off x="2772" y="379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82" name="Line 495"/>
                <p:cNvSpPr>
                  <a:spLocks noChangeShapeType="1"/>
                </p:cNvSpPr>
                <p:nvPr/>
              </p:nvSpPr>
              <p:spPr bwMode="auto">
                <a:xfrm>
                  <a:off x="2750" y="382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83" name="Line 496"/>
                <p:cNvSpPr>
                  <a:spLocks noChangeShapeType="1"/>
                </p:cNvSpPr>
                <p:nvPr/>
              </p:nvSpPr>
              <p:spPr bwMode="auto">
                <a:xfrm flipH="1">
                  <a:off x="2750" y="382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84" name="Oval 497"/>
                <p:cNvSpPr>
                  <a:spLocks noChangeArrowheads="1"/>
                </p:cNvSpPr>
                <p:nvPr/>
              </p:nvSpPr>
              <p:spPr bwMode="auto">
                <a:xfrm>
                  <a:off x="736" y="3858"/>
                  <a:ext cx="42"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85" name="Line 498"/>
                <p:cNvSpPr>
                  <a:spLocks noChangeShapeType="1"/>
                </p:cNvSpPr>
                <p:nvPr/>
              </p:nvSpPr>
              <p:spPr bwMode="auto">
                <a:xfrm>
                  <a:off x="714" y="3882"/>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86" name="Line 499"/>
                <p:cNvSpPr>
                  <a:spLocks noChangeShapeType="1"/>
                </p:cNvSpPr>
                <p:nvPr/>
              </p:nvSpPr>
              <p:spPr bwMode="auto">
                <a:xfrm>
                  <a:off x="757"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87" name="Line 500"/>
                <p:cNvSpPr>
                  <a:spLocks noChangeShapeType="1"/>
                </p:cNvSpPr>
                <p:nvPr/>
              </p:nvSpPr>
              <p:spPr bwMode="auto">
                <a:xfrm>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88" name="Line 501"/>
                <p:cNvSpPr>
                  <a:spLocks noChangeShapeType="1"/>
                </p:cNvSpPr>
                <p:nvPr/>
              </p:nvSpPr>
              <p:spPr bwMode="auto">
                <a:xfrm flipH="1">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89" name="Oval 502"/>
                <p:cNvSpPr>
                  <a:spLocks noChangeArrowheads="1"/>
                </p:cNvSpPr>
                <p:nvPr/>
              </p:nvSpPr>
              <p:spPr bwMode="auto">
                <a:xfrm>
                  <a:off x="2281" y="3810"/>
                  <a:ext cx="1141"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90" name="Line 503"/>
                <p:cNvSpPr>
                  <a:spLocks noChangeShapeType="1"/>
                </p:cNvSpPr>
                <p:nvPr/>
              </p:nvSpPr>
              <p:spPr bwMode="auto">
                <a:xfrm>
                  <a:off x="2804" y="383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91" name="Line 504"/>
                <p:cNvSpPr>
                  <a:spLocks noChangeShapeType="1"/>
                </p:cNvSpPr>
                <p:nvPr/>
              </p:nvSpPr>
              <p:spPr bwMode="auto">
                <a:xfrm>
                  <a:off x="2846"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92" name="Line 505"/>
                <p:cNvSpPr>
                  <a:spLocks noChangeShapeType="1"/>
                </p:cNvSpPr>
                <p:nvPr/>
              </p:nvSpPr>
              <p:spPr bwMode="auto">
                <a:xfrm>
                  <a:off x="2825"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93" name="Line 506"/>
                <p:cNvSpPr>
                  <a:spLocks noChangeShapeType="1"/>
                </p:cNvSpPr>
                <p:nvPr/>
              </p:nvSpPr>
              <p:spPr bwMode="auto">
                <a:xfrm flipH="1">
                  <a:off x="2825"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94" name="Oval 507"/>
                <p:cNvSpPr>
                  <a:spLocks noChangeArrowheads="1"/>
                </p:cNvSpPr>
                <p:nvPr/>
              </p:nvSpPr>
              <p:spPr bwMode="auto">
                <a:xfrm>
                  <a:off x="725" y="3858"/>
                  <a:ext cx="43"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95" name="Line 508"/>
                <p:cNvSpPr>
                  <a:spLocks noChangeShapeType="1"/>
                </p:cNvSpPr>
                <p:nvPr/>
              </p:nvSpPr>
              <p:spPr bwMode="auto">
                <a:xfrm>
                  <a:off x="704"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96" name="Line 509"/>
                <p:cNvSpPr>
                  <a:spLocks noChangeShapeType="1"/>
                </p:cNvSpPr>
                <p:nvPr/>
              </p:nvSpPr>
              <p:spPr bwMode="auto">
                <a:xfrm>
                  <a:off x="746"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97" name="Line 510"/>
                <p:cNvSpPr>
                  <a:spLocks noChangeShapeType="1"/>
                </p:cNvSpPr>
                <p:nvPr/>
              </p:nvSpPr>
              <p:spPr bwMode="auto">
                <a:xfrm>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98" name="Line 511"/>
                <p:cNvSpPr>
                  <a:spLocks noChangeShapeType="1"/>
                </p:cNvSpPr>
                <p:nvPr/>
              </p:nvSpPr>
              <p:spPr bwMode="auto">
                <a:xfrm flipH="1">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99" name="Oval 512"/>
                <p:cNvSpPr>
                  <a:spLocks noChangeArrowheads="1"/>
                </p:cNvSpPr>
                <p:nvPr/>
              </p:nvSpPr>
              <p:spPr bwMode="auto">
                <a:xfrm>
                  <a:off x="725" y="3846"/>
                  <a:ext cx="43"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00" name="Line 513"/>
                <p:cNvSpPr>
                  <a:spLocks noChangeShapeType="1"/>
                </p:cNvSpPr>
                <p:nvPr/>
              </p:nvSpPr>
              <p:spPr bwMode="auto">
                <a:xfrm>
                  <a:off x="704"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01" name="Line 514"/>
                <p:cNvSpPr>
                  <a:spLocks noChangeShapeType="1"/>
                </p:cNvSpPr>
                <p:nvPr/>
              </p:nvSpPr>
              <p:spPr bwMode="auto">
                <a:xfrm>
                  <a:off x="746"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02" name="Line 515"/>
                <p:cNvSpPr>
                  <a:spLocks noChangeShapeType="1"/>
                </p:cNvSpPr>
                <p:nvPr/>
              </p:nvSpPr>
              <p:spPr bwMode="auto">
                <a:xfrm>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03" name="Line 516"/>
                <p:cNvSpPr>
                  <a:spLocks noChangeShapeType="1"/>
                </p:cNvSpPr>
                <p:nvPr/>
              </p:nvSpPr>
              <p:spPr bwMode="auto">
                <a:xfrm flipH="1">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04" name="Oval 517"/>
                <p:cNvSpPr>
                  <a:spLocks noChangeArrowheads="1"/>
                </p:cNvSpPr>
                <p:nvPr/>
              </p:nvSpPr>
              <p:spPr bwMode="auto">
                <a:xfrm>
                  <a:off x="2111" y="3750"/>
                  <a:ext cx="1023" cy="84"/>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05" name="Line 518"/>
                <p:cNvSpPr>
                  <a:spLocks noChangeShapeType="1"/>
                </p:cNvSpPr>
                <p:nvPr/>
              </p:nvSpPr>
              <p:spPr bwMode="auto">
                <a:xfrm>
                  <a:off x="2580" y="379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06" name="Line 519"/>
                <p:cNvSpPr>
                  <a:spLocks noChangeShapeType="1"/>
                </p:cNvSpPr>
                <p:nvPr/>
              </p:nvSpPr>
              <p:spPr bwMode="auto">
                <a:xfrm>
                  <a:off x="2622" y="375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07" name="Line 520"/>
                <p:cNvSpPr>
                  <a:spLocks noChangeShapeType="1"/>
                </p:cNvSpPr>
                <p:nvPr/>
              </p:nvSpPr>
              <p:spPr bwMode="auto">
                <a:xfrm>
                  <a:off x="2601" y="377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08" name="Line 521"/>
                <p:cNvSpPr>
                  <a:spLocks noChangeShapeType="1"/>
                </p:cNvSpPr>
                <p:nvPr/>
              </p:nvSpPr>
              <p:spPr bwMode="auto">
                <a:xfrm flipH="1">
                  <a:off x="2601" y="377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09" name="Oval 522"/>
                <p:cNvSpPr>
                  <a:spLocks noChangeArrowheads="1"/>
                </p:cNvSpPr>
                <p:nvPr/>
              </p:nvSpPr>
              <p:spPr bwMode="auto">
                <a:xfrm>
                  <a:off x="2367" y="3798"/>
                  <a:ext cx="1204" cy="72"/>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10" name="Line 523"/>
                <p:cNvSpPr>
                  <a:spLocks noChangeShapeType="1"/>
                </p:cNvSpPr>
                <p:nvPr/>
              </p:nvSpPr>
              <p:spPr bwMode="auto">
                <a:xfrm>
                  <a:off x="2921" y="383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11" name="Line 524"/>
                <p:cNvSpPr>
                  <a:spLocks noChangeShapeType="1"/>
                </p:cNvSpPr>
                <p:nvPr/>
              </p:nvSpPr>
              <p:spPr bwMode="auto">
                <a:xfrm>
                  <a:off x="2964"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12" name="Line 525"/>
                <p:cNvSpPr>
                  <a:spLocks noChangeShapeType="1"/>
                </p:cNvSpPr>
                <p:nvPr/>
              </p:nvSpPr>
              <p:spPr bwMode="auto">
                <a:xfrm>
                  <a:off x="2942"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13" name="Line 526"/>
                <p:cNvSpPr>
                  <a:spLocks noChangeShapeType="1"/>
                </p:cNvSpPr>
                <p:nvPr/>
              </p:nvSpPr>
              <p:spPr bwMode="auto">
                <a:xfrm flipH="1">
                  <a:off x="2942"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14" name="Oval 527"/>
                <p:cNvSpPr>
                  <a:spLocks noChangeArrowheads="1"/>
                </p:cNvSpPr>
                <p:nvPr/>
              </p:nvSpPr>
              <p:spPr bwMode="auto">
                <a:xfrm>
                  <a:off x="2335" y="3810"/>
                  <a:ext cx="1183"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15" name="Line 528"/>
                <p:cNvSpPr>
                  <a:spLocks noChangeShapeType="1"/>
                </p:cNvSpPr>
                <p:nvPr/>
              </p:nvSpPr>
              <p:spPr bwMode="auto">
                <a:xfrm>
                  <a:off x="2878" y="3846"/>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16" name="Line 529"/>
                <p:cNvSpPr>
                  <a:spLocks noChangeShapeType="1"/>
                </p:cNvSpPr>
                <p:nvPr/>
              </p:nvSpPr>
              <p:spPr bwMode="auto">
                <a:xfrm>
                  <a:off x="2921" y="379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17" name="Line 530"/>
                <p:cNvSpPr>
                  <a:spLocks noChangeShapeType="1"/>
                </p:cNvSpPr>
                <p:nvPr/>
              </p:nvSpPr>
              <p:spPr bwMode="auto">
                <a:xfrm>
                  <a:off x="2900" y="3822"/>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18" name="Line 531"/>
                <p:cNvSpPr>
                  <a:spLocks noChangeShapeType="1"/>
                </p:cNvSpPr>
                <p:nvPr/>
              </p:nvSpPr>
              <p:spPr bwMode="auto">
                <a:xfrm flipH="1">
                  <a:off x="2900" y="3822"/>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19" name="Oval 532"/>
                <p:cNvSpPr>
                  <a:spLocks noChangeArrowheads="1"/>
                </p:cNvSpPr>
                <p:nvPr/>
              </p:nvSpPr>
              <p:spPr bwMode="auto">
                <a:xfrm>
                  <a:off x="725" y="3858"/>
                  <a:ext cx="43"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20" name="Line 533"/>
                <p:cNvSpPr>
                  <a:spLocks noChangeShapeType="1"/>
                </p:cNvSpPr>
                <p:nvPr/>
              </p:nvSpPr>
              <p:spPr bwMode="auto">
                <a:xfrm>
                  <a:off x="704"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21" name="Line 534"/>
                <p:cNvSpPr>
                  <a:spLocks noChangeShapeType="1"/>
                </p:cNvSpPr>
                <p:nvPr/>
              </p:nvSpPr>
              <p:spPr bwMode="auto">
                <a:xfrm>
                  <a:off x="746"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22" name="Line 535"/>
                <p:cNvSpPr>
                  <a:spLocks noChangeShapeType="1"/>
                </p:cNvSpPr>
                <p:nvPr/>
              </p:nvSpPr>
              <p:spPr bwMode="auto">
                <a:xfrm>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23" name="Line 536"/>
                <p:cNvSpPr>
                  <a:spLocks noChangeShapeType="1"/>
                </p:cNvSpPr>
                <p:nvPr/>
              </p:nvSpPr>
              <p:spPr bwMode="auto">
                <a:xfrm flipH="1">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24" name="Oval 537"/>
                <p:cNvSpPr>
                  <a:spLocks noChangeArrowheads="1"/>
                </p:cNvSpPr>
                <p:nvPr/>
              </p:nvSpPr>
              <p:spPr bwMode="auto">
                <a:xfrm>
                  <a:off x="2281" y="3810"/>
                  <a:ext cx="1141"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25" name="Line 538"/>
                <p:cNvSpPr>
                  <a:spLocks noChangeShapeType="1"/>
                </p:cNvSpPr>
                <p:nvPr/>
              </p:nvSpPr>
              <p:spPr bwMode="auto">
                <a:xfrm>
                  <a:off x="2804" y="383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26" name="Line 539"/>
                <p:cNvSpPr>
                  <a:spLocks noChangeShapeType="1"/>
                </p:cNvSpPr>
                <p:nvPr/>
              </p:nvSpPr>
              <p:spPr bwMode="auto">
                <a:xfrm>
                  <a:off x="2846"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27" name="Line 540"/>
                <p:cNvSpPr>
                  <a:spLocks noChangeShapeType="1"/>
                </p:cNvSpPr>
                <p:nvPr/>
              </p:nvSpPr>
              <p:spPr bwMode="auto">
                <a:xfrm>
                  <a:off x="2825"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28" name="Line 541"/>
                <p:cNvSpPr>
                  <a:spLocks noChangeShapeType="1"/>
                </p:cNvSpPr>
                <p:nvPr/>
              </p:nvSpPr>
              <p:spPr bwMode="auto">
                <a:xfrm flipH="1">
                  <a:off x="2825"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29" name="Oval 542"/>
                <p:cNvSpPr>
                  <a:spLocks noChangeArrowheads="1"/>
                </p:cNvSpPr>
                <p:nvPr/>
              </p:nvSpPr>
              <p:spPr bwMode="auto">
                <a:xfrm>
                  <a:off x="725" y="3858"/>
                  <a:ext cx="53"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30" name="Line 543"/>
                <p:cNvSpPr>
                  <a:spLocks noChangeShapeType="1"/>
                </p:cNvSpPr>
                <p:nvPr/>
              </p:nvSpPr>
              <p:spPr bwMode="auto">
                <a:xfrm>
                  <a:off x="704"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31" name="Line 544"/>
                <p:cNvSpPr>
                  <a:spLocks noChangeShapeType="1"/>
                </p:cNvSpPr>
                <p:nvPr/>
              </p:nvSpPr>
              <p:spPr bwMode="auto">
                <a:xfrm>
                  <a:off x="746"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32" name="Line 545"/>
                <p:cNvSpPr>
                  <a:spLocks noChangeShapeType="1"/>
                </p:cNvSpPr>
                <p:nvPr/>
              </p:nvSpPr>
              <p:spPr bwMode="auto">
                <a:xfrm>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33" name="Line 546"/>
                <p:cNvSpPr>
                  <a:spLocks noChangeShapeType="1"/>
                </p:cNvSpPr>
                <p:nvPr/>
              </p:nvSpPr>
              <p:spPr bwMode="auto">
                <a:xfrm flipH="1">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34" name="Oval 547"/>
                <p:cNvSpPr>
                  <a:spLocks noChangeArrowheads="1"/>
                </p:cNvSpPr>
                <p:nvPr/>
              </p:nvSpPr>
              <p:spPr bwMode="auto">
                <a:xfrm>
                  <a:off x="736" y="3858"/>
                  <a:ext cx="42"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35" name="Line 548"/>
                <p:cNvSpPr>
                  <a:spLocks noChangeShapeType="1"/>
                </p:cNvSpPr>
                <p:nvPr/>
              </p:nvSpPr>
              <p:spPr bwMode="auto">
                <a:xfrm>
                  <a:off x="714" y="3882"/>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36" name="Line 549"/>
                <p:cNvSpPr>
                  <a:spLocks noChangeShapeType="1"/>
                </p:cNvSpPr>
                <p:nvPr/>
              </p:nvSpPr>
              <p:spPr bwMode="auto">
                <a:xfrm>
                  <a:off x="757"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37" name="Line 550"/>
                <p:cNvSpPr>
                  <a:spLocks noChangeShapeType="1"/>
                </p:cNvSpPr>
                <p:nvPr/>
              </p:nvSpPr>
              <p:spPr bwMode="auto">
                <a:xfrm>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38" name="Line 551"/>
                <p:cNvSpPr>
                  <a:spLocks noChangeShapeType="1"/>
                </p:cNvSpPr>
                <p:nvPr/>
              </p:nvSpPr>
              <p:spPr bwMode="auto">
                <a:xfrm flipH="1">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39" name="Oval 552"/>
                <p:cNvSpPr>
                  <a:spLocks noChangeArrowheads="1"/>
                </p:cNvSpPr>
                <p:nvPr/>
              </p:nvSpPr>
              <p:spPr bwMode="auto">
                <a:xfrm>
                  <a:off x="725" y="3858"/>
                  <a:ext cx="43"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40" name="Line 553"/>
                <p:cNvSpPr>
                  <a:spLocks noChangeShapeType="1"/>
                </p:cNvSpPr>
                <p:nvPr/>
              </p:nvSpPr>
              <p:spPr bwMode="auto">
                <a:xfrm>
                  <a:off x="704"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41" name="Line 554"/>
                <p:cNvSpPr>
                  <a:spLocks noChangeShapeType="1"/>
                </p:cNvSpPr>
                <p:nvPr/>
              </p:nvSpPr>
              <p:spPr bwMode="auto">
                <a:xfrm>
                  <a:off x="746"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42" name="Line 555"/>
                <p:cNvSpPr>
                  <a:spLocks noChangeShapeType="1"/>
                </p:cNvSpPr>
                <p:nvPr/>
              </p:nvSpPr>
              <p:spPr bwMode="auto">
                <a:xfrm>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43" name="Line 556"/>
                <p:cNvSpPr>
                  <a:spLocks noChangeShapeType="1"/>
                </p:cNvSpPr>
                <p:nvPr/>
              </p:nvSpPr>
              <p:spPr bwMode="auto">
                <a:xfrm flipH="1">
                  <a:off x="725"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44" name="Oval 557"/>
                <p:cNvSpPr>
                  <a:spLocks noChangeArrowheads="1"/>
                </p:cNvSpPr>
                <p:nvPr/>
              </p:nvSpPr>
              <p:spPr bwMode="auto">
                <a:xfrm>
                  <a:off x="2761" y="3834"/>
                  <a:ext cx="1482" cy="48"/>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45" name="Line 558"/>
                <p:cNvSpPr>
                  <a:spLocks noChangeShapeType="1"/>
                </p:cNvSpPr>
                <p:nvPr/>
              </p:nvSpPr>
              <p:spPr bwMode="auto">
                <a:xfrm>
                  <a:off x="3454" y="385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46" name="Line 559"/>
                <p:cNvSpPr>
                  <a:spLocks noChangeShapeType="1"/>
                </p:cNvSpPr>
                <p:nvPr/>
              </p:nvSpPr>
              <p:spPr bwMode="auto">
                <a:xfrm>
                  <a:off x="3497"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47" name="Line 560"/>
                <p:cNvSpPr>
                  <a:spLocks noChangeShapeType="1"/>
                </p:cNvSpPr>
                <p:nvPr/>
              </p:nvSpPr>
              <p:spPr bwMode="auto">
                <a:xfrm>
                  <a:off x="3475"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48" name="Line 561"/>
                <p:cNvSpPr>
                  <a:spLocks noChangeShapeType="1"/>
                </p:cNvSpPr>
                <p:nvPr/>
              </p:nvSpPr>
              <p:spPr bwMode="auto">
                <a:xfrm flipH="1">
                  <a:off x="3475"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49" name="Oval 562"/>
                <p:cNvSpPr>
                  <a:spLocks noChangeArrowheads="1"/>
                </p:cNvSpPr>
                <p:nvPr/>
              </p:nvSpPr>
              <p:spPr bwMode="auto">
                <a:xfrm>
                  <a:off x="736" y="3858"/>
                  <a:ext cx="42"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50" name="Line 563"/>
                <p:cNvSpPr>
                  <a:spLocks noChangeShapeType="1"/>
                </p:cNvSpPr>
                <p:nvPr/>
              </p:nvSpPr>
              <p:spPr bwMode="auto">
                <a:xfrm>
                  <a:off x="714" y="3882"/>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51" name="Line 564"/>
                <p:cNvSpPr>
                  <a:spLocks noChangeShapeType="1"/>
                </p:cNvSpPr>
                <p:nvPr/>
              </p:nvSpPr>
              <p:spPr bwMode="auto">
                <a:xfrm>
                  <a:off x="757"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52" name="Line 565"/>
                <p:cNvSpPr>
                  <a:spLocks noChangeShapeType="1"/>
                </p:cNvSpPr>
                <p:nvPr/>
              </p:nvSpPr>
              <p:spPr bwMode="auto">
                <a:xfrm>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53" name="Line 566"/>
                <p:cNvSpPr>
                  <a:spLocks noChangeShapeType="1"/>
                </p:cNvSpPr>
                <p:nvPr/>
              </p:nvSpPr>
              <p:spPr bwMode="auto">
                <a:xfrm flipH="1">
                  <a:off x="736"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54" name="Oval 567"/>
                <p:cNvSpPr>
                  <a:spLocks noChangeArrowheads="1"/>
                </p:cNvSpPr>
                <p:nvPr/>
              </p:nvSpPr>
              <p:spPr bwMode="auto">
                <a:xfrm>
                  <a:off x="1034" y="3822"/>
                  <a:ext cx="256"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55" name="Line 568"/>
                <p:cNvSpPr>
                  <a:spLocks noChangeShapeType="1"/>
                </p:cNvSpPr>
                <p:nvPr/>
              </p:nvSpPr>
              <p:spPr bwMode="auto">
                <a:xfrm>
                  <a:off x="1119" y="3846"/>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56" name="Line 569"/>
                <p:cNvSpPr>
                  <a:spLocks noChangeShapeType="1"/>
                </p:cNvSpPr>
                <p:nvPr/>
              </p:nvSpPr>
              <p:spPr bwMode="auto">
                <a:xfrm>
                  <a:off x="1162" y="379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57" name="Line 570"/>
                <p:cNvSpPr>
                  <a:spLocks noChangeShapeType="1"/>
                </p:cNvSpPr>
                <p:nvPr/>
              </p:nvSpPr>
              <p:spPr bwMode="auto">
                <a:xfrm>
                  <a:off x="1141" y="3822"/>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58" name="Line 571"/>
                <p:cNvSpPr>
                  <a:spLocks noChangeShapeType="1"/>
                </p:cNvSpPr>
                <p:nvPr/>
              </p:nvSpPr>
              <p:spPr bwMode="auto">
                <a:xfrm flipH="1">
                  <a:off x="1141" y="3822"/>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59" name="Oval 572"/>
                <p:cNvSpPr>
                  <a:spLocks noChangeArrowheads="1"/>
                </p:cNvSpPr>
                <p:nvPr/>
              </p:nvSpPr>
              <p:spPr bwMode="auto">
                <a:xfrm>
                  <a:off x="2910" y="3834"/>
                  <a:ext cx="1589" cy="48"/>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60" name="Line 573"/>
                <p:cNvSpPr>
                  <a:spLocks noChangeShapeType="1"/>
                </p:cNvSpPr>
                <p:nvPr/>
              </p:nvSpPr>
              <p:spPr bwMode="auto">
                <a:xfrm>
                  <a:off x="3667" y="385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61" name="Line 574"/>
                <p:cNvSpPr>
                  <a:spLocks noChangeShapeType="1"/>
                </p:cNvSpPr>
                <p:nvPr/>
              </p:nvSpPr>
              <p:spPr bwMode="auto">
                <a:xfrm>
                  <a:off x="3710"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62" name="Line 575"/>
                <p:cNvSpPr>
                  <a:spLocks noChangeShapeType="1"/>
                </p:cNvSpPr>
                <p:nvPr/>
              </p:nvSpPr>
              <p:spPr bwMode="auto">
                <a:xfrm>
                  <a:off x="3688"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63" name="Line 576"/>
                <p:cNvSpPr>
                  <a:spLocks noChangeShapeType="1"/>
                </p:cNvSpPr>
                <p:nvPr/>
              </p:nvSpPr>
              <p:spPr bwMode="auto">
                <a:xfrm flipH="1">
                  <a:off x="3688"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64" name="Oval 577"/>
                <p:cNvSpPr>
                  <a:spLocks noChangeArrowheads="1"/>
                </p:cNvSpPr>
                <p:nvPr/>
              </p:nvSpPr>
              <p:spPr bwMode="auto">
                <a:xfrm>
                  <a:off x="3145" y="3846"/>
                  <a:ext cx="1759" cy="48"/>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65" name="Line 578"/>
                <p:cNvSpPr>
                  <a:spLocks noChangeShapeType="1"/>
                </p:cNvSpPr>
                <p:nvPr/>
              </p:nvSpPr>
              <p:spPr bwMode="auto">
                <a:xfrm>
                  <a:off x="3976" y="3870"/>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66" name="Line 579"/>
                <p:cNvSpPr>
                  <a:spLocks noChangeShapeType="1"/>
                </p:cNvSpPr>
                <p:nvPr/>
              </p:nvSpPr>
              <p:spPr bwMode="auto">
                <a:xfrm>
                  <a:off x="4019"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67" name="Line 580"/>
                <p:cNvSpPr>
                  <a:spLocks noChangeShapeType="1"/>
                </p:cNvSpPr>
                <p:nvPr/>
              </p:nvSpPr>
              <p:spPr bwMode="auto">
                <a:xfrm>
                  <a:off x="3998"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68" name="Line 581"/>
                <p:cNvSpPr>
                  <a:spLocks noChangeShapeType="1"/>
                </p:cNvSpPr>
                <p:nvPr/>
              </p:nvSpPr>
              <p:spPr bwMode="auto">
                <a:xfrm flipH="1">
                  <a:off x="3998"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69" name="Oval 582"/>
                <p:cNvSpPr>
                  <a:spLocks noChangeArrowheads="1"/>
                </p:cNvSpPr>
                <p:nvPr/>
              </p:nvSpPr>
              <p:spPr bwMode="auto">
                <a:xfrm>
                  <a:off x="757" y="3858"/>
                  <a:ext cx="53"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70" name="Line 583"/>
                <p:cNvSpPr>
                  <a:spLocks noChangeShapeType="1"/>
                </p:cNvSpPr>
                <p:nvPr/>
              </p:nvSpPr>
              <p:spPr bwMode="auto">
                <a:xfrm>
                  <a:off x="746"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71" name="Line 584"/>
                <p:cNvSpPr>
                  <a:spLocks noChangeShapeType="1"/>
                </p:cNvSpPr>
                <p:nvPr/>
              </p:nvSpPr>
              <p:spPr bwMode="auto">
                <a:xfrm>
                  <a:off x="789"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72" name="Line 585"/>
                <p:cNvSpPr>
                  <a:spLocks noChangeShapeType="1"/>
                </p:cNvSpPr>
                <p:nvPr/>
              </p:nvSpPr>
              <p:spPr bwMode="auto">
                <a:xfrm>
                  <a:off x="768"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73" name="Line 586"/>
                <p:cNvSpPr>
                  <a:spLocks noChangeShapeType="1"/>
                </p:cNvSpPr>
                <p:nvPr/>
              </p:nvSpPr>
              <p:spPr bwMode="auto">
                <a:xfrm flipH="1">
                  <a:off x="768" y="3858"/>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74" name="Oval 587"/>
                <p:cNvSpPr>
                  <a:spLocks noChangeArrowheads="1"/>
                </p:cNvSpPr>
                <p:nvPr/>
              </p:nvSpPr>
              <p:spPr bwMode="auto">
                <a:xfrm>
                  <a:off x="736" y="3846"/>
                  <a:ext cx="42"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75" name="Line 588"/>
                <p:cNvSpPr>
                  <a:spLocks noChangeShapeType="1"/>
                </p:cNvSpPr>
                <p:nvPr/>
              </p:nvSpPr>
              <p:spPr bwMode="auto">
                <a:xfrm>
                  <a:off x="714" y="3870"/>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76" name="Line 589"/>
                <p:cNvSpPr>
                  <a:spLocks noChangeShapeType="1"/>
                </p:cNvSpPr>
                <p:nvPr/>
              </p:nvSpPr>
              <p:spPr bwMode="auto">
                <a:xfrm>
                  <a:off x="757"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77" name="Line 590"/>
                <p:cNvSpPr>
                  <a:spLocks noChangeShapeType="1"/>
                </p:cNvSpPr>
                <p:nvPr/>
              </p:nvSpPr>
              <p:spPr bwMode="auto">
                <a:xfrm>
                  <a:off x="736"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78" name="Line 591"/>
                <p:cNvSpPr>
                  <a:spLocks noChangeShapeType="1"/>
                </p:cNvSpPr>
                <p:nvPr/>
              </p:nvSpPr>
              <p:spPr bwMode="auto">
                <a:xfrm flipH="1">
                  <a:off x="736" y="3846"/>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79" name="Oval 592"/>
                <p:cNvSpPr>
                  <a:spLocks noChangeArrowheads="1"/>
                </p:cNvSpPr>
                <p:nvPr/>
              </p:nvSpPr>
              <p:spPr bwMode="auto">
                <a:xfrm>
                  <a:off x="3209" y="3786"/>
                  <a:ext cx="1791" cy="72"/>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80" name="Line 593"/>
                <p:cNvSpPr>
                  <a:spLocks noChangeShapeType="1"/>
                </p:cNvSpPr>
                <p:nvPr/>
              </p:nvSpPr>
              <p:spPr bwMode="auto">
                <a:xfrm>
                  <a:off x="4062" y="382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81" name="Line 594"/>
                <p:cNvSpPr>
                  <a:spLocks noChangeShapeType="1"/>
                </p:cNvSpPr>
                <p:nvPr/>
              </p:nvSpPr>
              <p:spPr bwMode="auto">
                <a:xfrm>
                  <a:off x="4104" y="3774"/>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82" name="Line 595"/>
                <p:cNvSpPr>
                  <a:spLocks noChangeShapeType="1"/>
                </p:cNvSpPr>
                <p:nvPr/>
              </p:nvSpPr>
              <p:spPr bwMode="auto">
                <a:xfrm>
                  <a:off x="4083"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83" name="Line 596"/>
                <p:cNvSpPr>
                  <a:spLocks noChangeShapeType="1"/>
                </p:cNvSpPr>
                <p:nvPr/>
              </p:nvSpPr>
              <p:spPr bwMode="auto">
                <a:xfrm flipH="1">
                  <a:off x="4083"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84" name="Oval 597"/>
                <p:cNvSpPr>
                  <a:spLocks noChangeArrowheads="1"/>
                </p:cNvSpPr>
                <p:nvPr/>
              </p:nvSpPr>
              <p:spPr bwMode="auto">
                <a:xfrm>
                  <a:off x="2601" y="3834"/>
                  <a:ext cx="1375"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85" name="Line 598"/>
                <p:cNvSpPr>
                  <a:spLocks noChangeShapeType="1"/>
                </p:cNvSpPr>
                <p:nvPr/>
              </p:nvSpPr>
              <p:spPr bwMode="auto">
                <a:xfrm>
                  <a:off x="3251" y="3858"/>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86" name="Line 599"/>
                <p:cNvSpPr>
                  <a:spLocks noChangeShapeType="1"/>
                </p:cNvSpPr>
                <p:nvPr/>
              </p:nvSpPr>
              <p:spPr bwMode="auto">
                <a:xfrm>
                  <a:off x="3294"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87" name="Line 600"/>
                <p:cNvSpPr>
                  <a:spLocks noChangeShapeType="1"/>
                </p:cNvSpPr>
                <p:nvPr/>
              </p:nvSpPr>
              <p:spPr bwMode="auto">
                <a:xfrm>
                  <a:off x="3273" y="3834"/>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88" name="Line 601"/>
                <p:cNvSpPr>
                  <a:spLocks noChangeShapeType="1"/>
                </p:cNvSpPr>
                <p:nvPr/>
              </p:nvSpPr>
              <p:spPr bwMode="auto">
                <a:xfrm flipH="1">
                  <a:off x="3273" y="3834"/>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89" name="Oval 602"/>
                <p:cNvSpPr>
                  <a:spLocks noChangeArrowheads="1"/>
                </p:cNvSpPr>
                <p:nvPr/>
              </p:nvSpPr>
              <p:spPr bwMode="auto">
                <a:xfrm>
                  <a:off x="2292" y="3786"/>
                  <a:ext cx="1162" cy="72"/>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90" name="Line 603"/>
                <p:cNvSpPr>
                  <a:spLocks noChangeShapeType="1"/>
                </p:cNvSpPr>
                <p:nvPr/>
              </p:nvSpPr>
              <p:spPr bwMode="auto">
                <a:xfrm>
                  <a:off x="2836" y="382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91" name="Line 604"/>
                <p:cNvSpPr>
                  <a:spLocks noChangeShapeType="1"/>
                </p:cNvSpPr>
                <p:nvPr/>
              </p:nvSpPr>
              <p:spPr bwMode="auto">
                <a:xfrm>
                  <a:off x="2878" y="3774"/>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92" name="Line 605"/>
                <p:cNvSpPr>
                  <a:spLocks noChangeShapeType="1"/>
                </p:cNvSpPr>
                <p:nvPr/>
              </p:nvSpPr>
              <p:spPr bwMode="auto">
                <a:xfrm>
                  <a:off x="2857"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93" name="Line 606"/>
                <p:cNvSpPr>
                  <a:spLocks noChangeShapeType="1"/>
                </p:cNvSpPr>
                <p:nvPr/>
              </p:nvSpPr>
              <p:spPr bwMode="auto">
                <a:xfrm flipH="1">
                  <a:off x="2857" y="379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12" name="Oval 608"/>
              <p:cNvSpPr>
                <a:spLocks noChangeArrowheads="1"/>
              </p:cNvSpPr>
              <p:nvPr/>
            </p:nvSpPr>
            <p:spPr bwMode="auto">
              <a:xfrm>
                <a:off x="2057" y="3738"/>
                <a:ext cx="992" cy="96"/>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3" name="Line 609"/>
              <p:cNvSpPr>
                <a:spLocks noChangeShapeType="1"/>
              </p:cNvSpPr>
              <p:nvPr/>
            </p:nvSpPr>
            <p:spPr bwMode="auto">
              <a:xfrm>
                <a:off x="2505" y="3786"/>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4" name="Line 610"/>
              <p:cNvSpPr>
                <a:spLocks noChangeShapeType="1"/>
              </p:cNvSpPr>
              <p:nvPr/>
            </p:nvSpPr>
            <p:spPr bwMode="auto">
              <a:xfrm>
                <a:off x="2548" y="373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5" name="Line 611"/>
              <p:cNvSpPr>
                <a:spLocks noChangeShapeType="1"/>
              </p:cNvSpPr>
              <p:nvPr/>
            </p:nvSpPr>
            <p:spPr bwMode="auto">
              <a:xfrm>
                <a:off x="2526" y="376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6" name="Line 612"/>
              <p:cNvSpPr>
                <a:spLocks noChangeShapeType="1"/>
              </p:cNvSpPr>
              <p:nvPr/>
            </p:nvSpPr>
            <p:spPr bwMode="auto">
              <a:xfrm flipH="1">
                <a:off x="2526" y="376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7" name="Oval 613"/>
              <p:cNvSpPr>
                <a:spLocks noChangeArrowheads="1"/>
              </p:cNvSpPr>
              <p:nvPr/>
            </p:nvSpPr>
            <p:spPr bwMode="auto">
              <a:xfrm>
                <a:off x="736" y="3798"/>
                <a:ext cx="42"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8" name="Line 614"/>
              <p:cNvSpPr>
                <a:spLocks noChangeShapeType="1"/>
              </p:cNvSpPr>
              <p:nvPr/>
            </p:nvSpPr>
            <p:spPr bwMode="auto">
              <a:xfrm>
                <a:off x="714" y="3834"/>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9" name="Line 615"/>
              <p:cNvSpPr>
                <a:spLocks noChangeShapeType="1"/>
              </p:cNvSpPr>
              <p:nvPr/>
            </p:nvSpPr>
            <p:spPr bwMode="auto">
              <a:xfrm>
                <a:off x="757"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0" name="Line 616"/>
              <p:cNvSpPr>
                <a:spLocks noChangeShapeType="1"/>
              </p:cNvSpPr>
              <p:nvPr/>
            </p:nvSpPr>
            <p:spPr bwMode="auto">
              <a:xfrm>
                <a:off x="736"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1" name="Line 617"/>
              <p:cNvSpPr>
                <a:spLocks noChangeShapeType="1"/>
              </p:cNvSpPr>
              <p:nvPr/>
            </p:nvSpPr>
            <p:spPr bwMode="auto">
              <a:xfrm flipH="1">
                <a:off x="736"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2" name="Oval 618"/>
              <p:cNvSpPr>
                <a:spLocks noChangeArrowheads="1"/>
              </p:cNvSpPr>
              <p:nvPr/>
            </p:nvSpPr>
            <p:spPr bwMode="auto">
              <a:xfrm>
                <a:off x="800" y="3834"/>
                <a:ext cx="85"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3" name="Line 619"/>
              <p:cNvSpPr>
                <a:spLocks noChangeShapeType="1"/>
              </p:cNvSpPr>
              <p:nvPr/>
            </p:nvSpPr>
            <p:spPr bwMode="auto">
              <a:xfrm>
                <a:off x="800" y="385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4" name="Line 620"/>
              <p:cNvSpPr>
                <a:spLocks noChangeShapeType="1"/>
              </p:cNvSpPr>
              <p:nvPr/>
            </p:nvSpPr>
            <p:spPr bwMode="auto">
              <a:xfrm>
                <a:off x="842"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5" name="Line 621"/>
              <p:cNvSpPr>
                <a:spLocks noChangeShapeType="1"/>
              </p:cNvSpPr>
              <p:nvPr/>
            </p:nvSpPr>
            <p:spPr bwMode="auto">
              <a:xfrm>
                <a:off x="821" y="3834"/>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6" name="Line 622"/>
              <p:cNvSpPr>
                <a:spLocks noChangeShapeType="1"/>
              </p:cNvSpPr>
              <p:nvPr/>
            </p:nvSpPr>
            <p:spPr bwMode="auto">
              <a:xfrm flipH="1">
                <a:off x="821" y="3834"/>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7" name="Oval 623"/>
              <p:cNvSpPr>
                <a:spLocks noChangeArrowheads="1"/>
              </p:cNvSpPr>
              <p:nvPr/>
            </p:nvSpPr>
            <p:spPr bwMode="auto">
              <a:xfrm>
                <a:off x="810" y="3858"/>
                <a:ext cx="96"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8" name="Line 624"/>
              <p:cNvSpPr>
                <a:spLocks noChangeShapeType="1"/>
              </p:cNvSpPr>
              <p:nvPr/>
            </p:nvSpPr>
            <p:spPr bwMode="auto">
              <a:xfrm>
                <a:off x="810"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9" name="Line 625"/>
              <p:cNvSpPr>
                <a:spLocks noChangeShapeType="1"/>
              </p:cNvSpPr>
              <p:nvPr/>
            </p:nvSpPr>
            <p:spPr bwMode="auto">
              <a:xfrm>
                <a:off x="853"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 name="Line 626"/>
              <p:cNvSpPr>
                <a:spLocks noChangeShapeType="1"/>
              </p:cNvSpPr>
              <p:nvPr/>
            </p:nvSpPr>
            <p:spPr bwMode="auto">
              <a:xfrm>
                <a:off x="831"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 name="Line 627"/>
              <p:cNvSpPr>
                <a:spLocks noChangeShapeType="1"/>
              </p:cNvSpPr>
              <p:nvPr/>
            </p:nvSpPr>
            <p:spPr bwMode="auto">
              <a:xfrm flipH="1">
                <a:off x="831"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 name="Oval 628"/>
              <p:cNvSpPr>
                <a:spLocks noChangeArrowheads="1"/>
              </p:cNvSpPr>
              <p:nvPr/>
            </p:nvSpPr>
            <p:spPr bwMode="auto">
              <a:xfrm>
                <a:off x="714" y="3846"/>
                <a:ext cx="54"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 name="Line 629"/>
              <p:cNvSpPr>
                <a:spLocks noChangeShapeType="1"/>
              </p:cNvSpPr>
              <p:nvPr/>
            </p:nvSpPr>
            <p:spPr bwMode="auto">
              <a:xfrm>
                <a:off x="693"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 name="Line 630"/>
              <p:cNvSpPr>
                <a:spLocks noChangeShapeType="1"/>
              </p:cNvSpPr>
              <p:nvPr/>
            </p:nvSpPr>
            <p:spPr bwMode="auto">
              <a:xfrm>
                <a:off x="736"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 name="Line 631"/>
              <p:cNvSpPr>
                <a:spLocks noChangeShapeType="1"/>
              </p:cNvSpPr>
              <p:nvPr/>
            </p:nvSpPr>
            <p:spPr bwMode="auto">
              <a:xfrm>
                <a:off x="714"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 name="Line 632"/>
              <p:cNvSpPr>
                <a:spLocks noChangeShapeType="1"/>
              </p:cNvSpPr>
              <p:nvPr/>
            </p:nvSpPr>
            <p:spPr bwMode="auto">
              <a:xfrm flipH="1">
                <a:off x="714"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7" name="Oval 633"/>
              <p:cNvSpPr>
                <a:spLocks noChangeArrowheads="1"/>
              </p:cNvSpPr>
              <p:nvPr/>
            </p:nvSpPr>
            <p:spPr bwMode="auto">
              <a:xfrm>
                <a:off x="725" y="3846"/>
                <a:ext cx="43"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8" name="Line 634"/>
              <p:cNvSpPr>
                <a:spLocks noChangeShapeType="1"/>
              </p:cNvSpPr>
              <p:nvPr/>
            </p:nvSpPr>
            <p:spPr bwMode="auto">
              <a:xfrm>
                <a:off x="704" y="3870"/>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9" name="Line 635"/>
              <p:cNvSpPr>
                <a:spLocks noChangeShapeType="1"/>
              </p:cNvSpPr>
              <p:nvPr/>
            </p:nvSpPr>
            <p:spPr bwMode="auto">
              <a:xfrm>
                <a:off x="746"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0" name="Line 636"/>
              <p:cNvSpPr>
                <a:spLocks noChangeShapeType="1"/>
              </p:cNvSpPr>
              <p:nvPr/>
            </p:nvSpPr>
            <p:spPr bwMode="auto">
              <a:xfrm>
                <a:off x="725"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1" name="Line 637"/>
              <p:cNvSpPr>
                <a:spLocks noChangeShapeType="1"/>
              </p:cNvSpPr>
              <p:nvPr/>
            </p:nvSpPr>
            <p:spPr bwMode="auto">
              <a:xfrm flipH="1">
                <a:off x="725"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2" name="Oval 638"/>
              <p:cNvSpPr>
                <a:spLocks noChangeArrowheads="1"/>
              </p:cNvSpPr>
              <p:nvPr/>
            </p:nvSpPr>
            <p:spPr bwMode="auto">
              <a:xfrm>
                <a:off x="810" y="3798"/>
                <a:ext cx="96" cy="72"/>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3" name="Line 639"/>
              <p:cNvSpPr>
                <a:spLocks noChangeShapeType="1"/>
              </p:cNvSpPr>
              <p:nvPr/>
            </p:nvSpPr>
            <p:spPr bwMode="auto">
              <a:xfrm>
                <a:off x="810" y="383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4" name="Line 640"/>
              <p:cNvSpPr>
                <a:spLocks noChangeShapeType="1"/>
              </p:cNvSpPr>
              <p:nvPr/>
            </p:nvSpPr>
            <p:spPr bwMode="auto">
              <a:xfrm>
                <a:off x="853"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5" name="Line 641"/>
              <p:cNvSpPr>
                <a:spLocks noChangeShapeType="1"/>
              </p:cNvSpPr>
              <p:nvPr/>
            </p:nvSpPr>
            <p:spPr bwMode="auto">
              <a:xfrm>
                <a:off x="831"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6" name="Line 642"/>
              <p:cNvSpPr>
                <a:spLocks noChangeShapeType="1"/>
              </p:cNvSpPr>
              <p:nvPr/>
            </p:nvSpPr>
            <p:spPr bwMode="auto">
              <a:xfrm flipH="1">
                <a:off x="831"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7" name="Oval 643"/>
              <p:cNvSpPr>
                <a:spLocks noChangeArrowheads="1"/>
              </p:cNvSpPr>
              <p:nvPr/>
            </p:nvSpPr>
            <p:spPr bwMode="auto">
              <a:xfrm>
                <a:off x="821" y="3798"/>
                <a:ext cx="106" cy="72"/>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8" name="Line 644"/>
              <p:cNvSpPr>
                <a:spLocks noChangeShapeType="1"/>
              </p:cNvSpPr>
              <p:nvPr/>
            </p:nvSpPr>
            <p:spPr bwMode="auto">
              <a:xfrm>
                <a:off x="831" y="3834"/>
                <a:ext cx="8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9" name="Line 645"/>
              <p:cNvSpPr>
                <a:spLocks noChangeShapeType="1"/>
              </p:cNvSpPr>
              <p:nvPr/>
            </p:nvSpPr>
            <p:spPr bwMode="auto">
              <a:xfrm>
                <a:off x="874"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0" name="Line 646"/>
              <p:cNvSpPr>
                <a:spLocks noChangeShapeType="1"/>
              </p:cNvSpPr>
              <p:nvPr/>
            </p:nvSpPr>
            <p:spPr bwMode="auto">
              <a:xfrm>
                <a:off x="853"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1" name="Line 647"/>
              <p:cNvSpPr>
                <a:spLocks noChangeShapeType="1"/>
              </p:cNvSpPr>
              <p:nvPr/>
            </p:nvSpPr>
            <p:spPr bwMode="auto">
              <a:xfrm flipH="1">
                <a:off x="853" y="381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2" name="Oval 648"/>
              <p:cNvSpPr>
                <a:spLocks noChangeArrowheads="1"/>
              </p:cNvSpPr>
              <p:nvPr/>
            </p:nvSpPr>
            <p:spPr bwMode="auto">
              <a:xfrm>
                <a:off x="831" y="3798"/>
                <a:ext cx="107" cy="72"/>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3" name="Line 649"/>
              <p:cNvSpPr>
                <a:spLocks noChangeShapeType="1"/>
              </p:cNvSpPr>
              <p:nvPr/>
            </p:nvSpPr>
            <p:spPr bwMode="auto">
              <a:xfrm>
                <a:off x="842" y="383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4" name="Line 650"/>
              <p:cNvSpPr>
                <a:spLocks noChangeShapeType="1"/>
              </p:cNvSpPr>
              <p:nvPr/>
            </p:nvSpPr>
            <p:spPr bwMode="auto">
              <a:xfrm>
                <a:off x="885" y="3786"/>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5" name="Line 651"/>
              <p:cNvSpPr>
                <a:spLocks noChangeShapeType="1"/>
              </p:cNvSpPr>
              <p:nvPr/>
            </p:nvSpPr>
            <p:spPr bwMode="auto">
              <a:xfrm>
                <a:off x="863"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6" name="Line 652"/>
              <p:cNvSpPr>
                <a:spLocks noChangeShapeType="1"/>
              </p:cNvSpPr>
              <p:nvPr/>
            </p:nvSpPr>
            <p:spPr bwMode="auto">
              <a:xfrm flipH="1">
                <a:off x="863" y="3810"/>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7" name="Oval 653"/>
              <p:cNvSpPr>
                <a:spLocks noChangeArrowheads="1"/>
              </p:cNvSpPr>
              <p:nvPr/>
            </p:nvSpPr>
            <p:spPr bwMode="auto">
              <a:xfrm>
                <a:off x="789" y="3834"/>
                <a:ext cx="85" cy="48"/>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8" name="Line 654"/>
              <p:cNvSpPr>
                <a:spLocks noChangeShapeType="1"/>
              </p:cNvSpPr>
              <p:nvPr/>
            </p:nvSpPr>
            <p:spPr bwMode="auto">
              <a:xfrm>
                <a:off x="789" y="3858"/>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9" name="Line 655"/>
              <p:cNvSpPr>
                <a:spLocks noChangeShapeType="1"/>
              </p:cNvSpPr>
              <p:nvPr/>
            </p:nvSpPr>
            <p:spPr bwMode="auto">
              <a:xfrm>
                <a:off x="831" y="3810"/>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0" name="Line 656"/>
              <p:cNvSpPr>
                <a:spLocks noChangeShapeType="1"/>
              </p:cNvSpPr>
              <p:nvPr/>
            </p:nvSpPr>
            <p:spPr bwMode="auto">
              <a:xfrm>
                <a:off x="810"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1" name="Line 657"/>
              <p:cNvSpPr>
                <a:spLocks noChangeShapeType="1"/>
              </p:cNvSpPr>
              <p:nvPr/>
            </p:nvSpPr>
            <p:spPr bwMode="auto">
              <a:xfrm flipH="1">
                <a:off x="810" y="3834"/>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2" name="Oval 658"/>
              <p:cNvSpPr>
                <a:spLocks noChangeArrowheads="1"/>
              </p:cNvSpPr>
              <p:nvPr/>
            </p:nvSpPr>
            <p:spPr bwMode="auto">
              <a:xfrm>
                <a:off x="757" y="3870"/>
                <a:ext cx="53" cy="61"/>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3" name="Line 659"/>
              <p:cNvSpPr>
                <a:spLocks noChangeShapeType="1"/>
              </p:cNvSpPr>
              <p:nvPr/>
            </p:nvSpPr>
            <p:spPr bwMode="auto">
              <a:xfrm>
                <a:off x="746" y="3894"/>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72" name="Line 660"/>
              <p:cNvSpPr>
                <a:spLocks noChangeShapeType="1"/>
              </p:cNvSpPr>
              <p:nvPr/>
            </p:nvSpPr>
            <p:spPr bwMode="auto">
              <a:xfrm>
                <a:off x="789" y="3846"/>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73" name="Line 661"/>
              <p:cNvSpPr>
                <a:spLocks noChangeShapeType="1"/>
              </p:cNvSpPr>
              <p:nvPr/>
            </p:nvSpPr>
            <p:spPr bwMode="auto">
              <a:xfrm>
                <a:off x="768" y="387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74" name="Line 662"/>
              <p:cNvSpPr>
                <a:spLocks noChangeShapeType="1"/>
              </p:cNvSpPr>
              <p:nvPr/>
            </p:nvSpPr>
            <p:spPr bwMode="auto">
              <a:xfrm flipH="1">
                <a:off x="768" y="3870"/>
                <a:ext cx="42"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75" name="Oval 663"/>
              <p:cNvSpPr>
                <a:spLocks noChangeArrowheads="1"/>
              </p:cNvSpPr>
              <p:nvPr/>
            </p:nvSpPr>
            <p:spPr bwMode="auto">
              <a:xfrm>
                <a:off x="768" y="3858"/>
                <a:ext cx="63" cy="60"/>
              </a:xfrm>
              <a:prstGeom prst="ellipse">
                <a:avLst/>
              </a:pr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79" name="Line 664"/>
              <p:cNvSpPr>
                <a:spLocks noChangeShapeType="1"/>
              </p:cNvSpPr>
              <p:nvPr/>
            </p:nvSpPr>
            <p:spPr bwMode="auto">
              <a:xfrm>
                <a:off x="757" y="3882"/>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80" name="Line 665"/>
              <p:cNvSpPr>
                <a:spLocks noChangeShapeType="1"/>
              </p:cNvSpPr>
              <p:nvPr/>
            </p:nvSpPr>
            <p:spPr bwMode="auto">
              <a:xfrm>
                <a:off x="800" y="3834"/>
                <a:ext cx="0" cy="9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81" name="Line 666"/>
              <p:cNvSpPr>
                <a:spLocks noChangeShapeType="1"/>
              </p:cNvSpPr>
              <p:nvPr/>
            </p:nvSpPr>
            <p:spPr bwMode="auto">
              <a:xfrm>
                <a:off x="778"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82" name="Line 667"/>
              <p:cNvSpPr>
                <a:spLocks noChangeShapeType="1"/>
              </p:cNvSpPr>
              <p:nvPr/>
            </p:nvSpPr>
            <p:spPr bwMode="auto">
              <a:xfrm flipH="1">
                <a:off x="778" y="3858"/>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83" name="Oval 668"/>
              <p:cNvSpPr>
                <a:spLocks noChangeArrowheads="1"/>
              </p:cNvSpPr>
              <p:nvPr/>
            </p:nvSpPr>
            <p:spPr bwMode="auto">
              <a:xfrm>
                <a:off x="2196" y="3822"/>
                <a:ext cx="1077" cy="60"/>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84" name="Line 669"/>
              <p:cNvSpPr>
                <a:spLocks noChangeShapeType="1"/>
              </p:cNvSpPr>
              <p:nvPr/>
            </p:nvSpPr>
            <p:spPr bwMode="auto">
              <a:xfrm>
                <a:off x="2697" y="3846"/>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85" name="Line 670"/>
              <p:cNvSpPr>
                <a:spLocks noChangeShapeType="1"/>
              </p:cNvSpPr>
              <p:nvPr/>
            </p:nvSpPr>
            <p:spPr bwMode="auto">
              <a:xfrm>
                <a:off x="2740" y="3798"/>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86" name="Line 671"/>
              <p:cNvSpPr>
                <a:spLocks noChangeShapeType="1"/>
              </p:cNvSpPr>
              <p:nvPr/>
            </p:nvSpPr>
            <p:spPr bwMode="auto">
              <a:xfrm>
                <a:off x="2718" y="382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87" name="Line 672"/>
              <p:cNvSpPr>
                <a:spLocks noChangeShapeType="1"/>
              </p:cNvSpPr>
              <p:nvPr/>
            </p:nvSpPr>
            <p:spPr bwMode="auto">
              <a:xfrm flipH="1">
                <a:off x="2718" y="3822"/>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88" name="Oval 673"/>
              <p:cNvSpPr>
                <a:spLocks noChangeArrowheads="1"/>
              </p:cNvSpPr>
              <p:nvPr/>
            </p:nvSpPr>
            <p:spPr bwMode="auto">
              <a:xfrm>
                <a:off x="2825" y="3846"/>
                <a:ext cx="1535" cy="48"/>
              </a:xfrm>
              <a:prstGeom prst="ellipse">
                <a:avLst/>
              </a:pr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89" name="Line 674"/>
              <p:cNvSpPr>
                <a:spLocks noChangeShapeType="1"/>
              </p:cNvSpPr>
              <p:nvPr/>
            </p:nvSpPr>
            <p:spPr bwMode="auto">
              <a:xfrm>
                <a:off x="3550" y="3870"/>
                <a:ext cx="8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90" name="Line 675"/>
              <p:cNvSpPr>
                <a:spLocks noChangeShapeType="1"/>
              </p:cNvSpPr>
              <p:nvPr/>
            </p:nvSpPr>
            <p:spPr bwMode="auto">
              <a:xfrm>
                <a:off x="3593" y="3822"/>
                <a:ext cx="0" cy="9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91" name="Line 676"/>
              <p:cNvSpPr>
                <a:spLocks noChangeShapeType="1"/>
              </p:cNvSpPr>
              <p:nvPr/>
            </p:nvSpPr>
            <p:spPr bwMode="auto">
              <a:xfrm>
                <a:off x="3571"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92" name="Line 677"/>
              <p:cNvSpPr>
                <a:spLocks noChangeShapeType="1"/>
              </p:cNvSpPr>
              <p:nvPr/>
            </p:nvSpPr>
            <p:spPr bwMode="auto">
              <a:xfrm flipH="1">
                <a:off x="3571" y="3846"/>
                <a:ext cx="43" cy="4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93" name="Freeform 678"/>
              <p:cNvSpPr>
                <a:spLocks/>
              </p:cNvSpPr>
              <p:nvPr/>
            </p:nvSpPr>
            <p:spPr bwMode="auto">
              <a:xfrm>
                <a:off x="672" y="3015"/>
                <a:ext cx="618" cy="952"/>
              </a:xfrm>
              <a:custGeom>
                <a:avLst/>
                <a:gdLst>
                  <a:gd name="T0" fmla="*/ 10 w 618"/>
                  <a:gd name="T1" fmla="*/ 819 h 952"/>
                  <a:gd name="T2" fmla="*/ 21 w 618"/>
                  <a:gd name="T3" fmla="*/ 759 h 952"/>
                  <a:gd name="T4" fmla="*/ 32 w 618"/>
                  <a:gd name="T5" fmla="*/ 711 h 952"/>
                  <a:gd name="T6" fmla="*/ 42 w 618"/>
                  <a:gd name="T7" fmla="*/ 663 h 952"/>
                  <a:gd name="T8" fmla="*/ 53 w 618"/>
                  <a:gd name="T9" fmla="*/ 626 h 952"/>
                  <a:gd name="T10" fmla="*/ 64 w 618"/>
                  <a:gd name="T11" fmla="*/ 590 h 952"/>
                  <a:gd name="T12" fmla="*/ 74 w 618"/>
                  <a:gd name="T13" fmla="*/ 554 h 952"/>
                  <a:gd name="T14" fmla="*/ 85 w 618"/>
                  <a:gd name="T15" fmla="*/ 518 h 952"/>
                  <a:gd name="T16" fmla="*/ 106 w 618"/>
                  <a:gd name="T17" fmla="*/ 470 h 952"/>
                  <a:gd name="T18" fmla="*/ 128 w 618"/>
                  <a:gd name="T19" fmla="*/ 422 h 952"/>
                  <a:gd name="T20" fmla="*/ 138 w 618"/>
                  <a:gd name="T21" fmla="*/ 385 h 952"/>
                  <a:gd name="T22" fmla="*/ 149 w 618"/>
                  <a:gd name="T23" fmla="*/ 361 h 952"/>
                  <a:gd name="T24" fmla="*/ 170 w 618"/>
                  <a:gd name="T25" fmla="*/ 313 h 952"/>
                  <a:gd name="T26" fmla="*/ 202 w 618"/>
                  <a:gd name="T27" fmla="*/ 277 h 952"/>
                  <a:gd name="T28" fmla="*/ 213 w 618"/>
                  <a:gd name="T29" fmla="*/ 253 h 952"/>
                  <a:gd name="T30" fmla="*/ 223 w 618"/>
                  <a:gd name="T31" fmla="*/ 229 h 952"/>
                  <a:gd name="T32" fmla="*/ 245 w 618"/>
                  <a:gd name="T33" fmla="*/ 193 h 952"/>
                  <a:gd name="T34" fmla="*/ 266 w 618"/>
                  <a:gd name="T35" fmla="*/ 169 h 952"/>
                  <a:gd name="T36" fmla="*/ 298 w 618"/>
                  <a:gd name="T37" fmla="*/ 132 h 952"/>
                  <a:gd name="T38" fmla="*/ 309 w 618"/>
                  <a:gd name="T39" fmla="*/ 108 h 952"/>
                  <a:gd name="T40" fmla="*/ 330 w 618"/>
                  <a:gd name="T41" fmla="*/ 96 h 952"/>
                  <a:gd name="T42" fmla="*/ 351 w 618"/>
                  <a:gd name="T43" fmla="*/ 72 h 952"/>
                  <a:gd name="T44" fmla="*/ 373 w 618"/>
                  <a:gd name="T45" fmla="*/ 60 h 952"/>
                  <a:gd name="T46" fmla="*/ 394 w 618"/>
                  <a:gd name="T47" fmla="*/ 48 h 952"/>
                  <a:gd name="T48" fmla="*/ 415 w 618"/>
                  <a:gd name="T49" fmla="*/ 36 h 952"/>
                  <a:gd name="T50" fmla="*/ 437 w 618"/>
                  <a:gd name="T51" fmla="*/ 24 h 952"/>
                  <a:gd name="T52" fmla="*/ 458 w 618"/>
                  <a:gd name="T53" fmla="*/ 12 h 952"/>
                  <a:gd name="T54" fmla="*/ 479 w 618"/>
                  <a:gd name="T55" fmla="*/ 0 h 952"/>
                  <a:gd name="T56" fmla="*/ 501 w 618"/>
                  <a:gd name="T57" fmla="*/ 0 h 952"/>
                  <a:gd name="T58" fmla="*/ 522 w 618"/>
                  <a:gd name="T59" fmla="*/ 0 h 952"/>
                  <a:gd name="T60" fmla="*/ 543 w 618"/>
                  <a:gd name="T61" fmla="*/ 0 h 952"/>
                  <a:gd name="T62" fmla="*/ 565 w 618"/>
                  <a:gd name="T63" fmla="*/ 0 h 952"/>
                  <a:gd name="T64" fmla="*/ 586 w 618"/>
                  <a:gd name="T65" fmla="*/ 24 h 952"/>
                  <a:gd name="T66" fmla="*/ 607 w 618"/>
                  <a:gd name="T67" fmla="*/ 48 h 952"/>
                  <a:gd name="T68" fmla="*/ 618 w 618"/>
                  <a:gd name="T69" fmla="*/ 72 h 952"/>
                  <a:gd name="T70" fmla="*/ 607 w 618"/>
                  <a:gd name="T71" fmla="*/ 253 h 952"/>
                  <a:gd name="T72" fmla="*/ 597 w 618"/>
                  <a:gd name="T73" fmla="*/ 313 h 952"/>
                  <a:gd name="T74" fmla="*/ 586 w 618"/>
                  <a:gd name="T75" fmla="*/ 361 h 952"/>
                  <a:gd name="T76" fmla="*/ 575 w 618"/>
                  <a:gd name="T77" fmla="*/ 410 h 952"/>
                  <a:gd name="T78" fmla="*/ 565 w 618"/>
                  <a:gd name="T79" fmla="*/ 446 h 952"/>
                  <a:gd name="T80" fmla="*/ 554 w 618"/>
                  <a:gd name="T81" fmla="*/ 470 h 952"/>
                  <a:gd name="T82" fmla="*/ 543 w 618"/>
                  <a:gd name="T83" fmla="*/ 494 h 952"/>
                  <a:gd name="T84" fmla="*/ 533 w 618"/>
                  <a:gd name="T85" fmla="*/ 530 h 952"/>
                  <a:gd name="T86" fmla="*/ 522 w 618"/>
                  <a:gd name="T87" fmla="*/ 554 h 952"/>
                  <a:gd name="T88" fmla="*/ 511 w 618"/>
                  <a:gd name="T89" fmla="*/ 578 h 952"/>
                  <a:gd name="T90" fmla="*/ 490 w 618"/>
                  <a:gd name="T91" fmla="*/ 614 h 952"/>
                  <a:gd name="T92" fmla="*/ 469 w 618"/>
                  <a:gd name="T93" fmla="*/ 638 h 952"/>
                  <a:gd name="T94" fmla="*/ 447 w 618"/>
                  <a:gd name="T95" fmla="*/ 675 h 952"/>
                  <a:gd name="T96" fmla="*/ 426 w 618"/>
                  <a:gd name="T97" fmla="*/ 699 h 952"/>
                  <a:gd name="T98" fmla="*/ 405 w 618"/>
                  <a:gd name="T99" fmla="*/ 723 h 952"/>
                  <a:gd name="T100" fmla="*/ 383 w 618"/>
                  <a:gd name="T101" fmla="*/ 747 h 952"/>
                  <a:gd name="T102" fmla="*/ 362 w 618"/>
                  <a:gd name="T103" fmla="*/ 771 h 952"/>
                  <a:gd name="T104" fmla="*/ 341 w 618"/>
                  <a:gd name="T105" fmla="*/ 783 h 952"/>
                  <a:gd name="T106" fmla="*/ 319 w 618"/>
                  <a:gd name="T107" fmla="*/ 807 h 952"/>
                  <a:gd name="T108" fmla="*/ 298 w 618"/>
                  <a:gd name="T109" fmla="*/ 831 h 952"/>
                  <a:gd name="T110" fmla="*/ 277 w 618"/>
                  <a:gd name="T111" fmla="*/ 843 h 952"/>
                  <a:gd name="T112" fmla="*/ 255 w 618"/>
                  <a:gd name="T113" fmla="*/ 855 h 952"/>
                  <a:gd name="T114" fmla="*/ 234 w 618"/>
                  <a:gd name="T115" fmla="*/ 879 h 952"/>
                  <a:gd name="T116" fmla="*/ 213 w 618"/>
                  <a:gd name="T117" fmla="*/ 891 h 952"/>
                  <a:gd name="T118" fmla="*/ 191 w 618"/>
                  <a:gd name="T119" fmla="*/ 903 h 952"/>
                  <a:gd name="T120" fmla="*/ 170 w 618"/>
                  <a:gd name="T121" fmla="*/ 916 h 952"/>
                  <a:gd name="T122" fmla="*/ 149 w 618"/>
                  <a:gd name="T123" fmla="*/ 916 h 952"/>
                  <a:gd name="T124" fmla="*/ 0 w 618"/>
                  <a:gd name="T125"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8" h="952">
                    <a:moveTo>
                      <a:pt x="0" y="831"/>
                    </a:moveTo>
                    <a:lnTo>
                      <a:pt x="10" y="819"/>
                    </a:lnTo>
                    <a:lnTo>
                      <a:pt x="10" y="771"/>
                    </a:lnTo>
                    <a:lnTo>
                      <a:pt x="21" y="759"/>
                    </a:lnTo>
                    <a:lnTo>
                      <a:pt x="21" y="723"/>
                    </a:lnTo>
                    <a:lnTo>
                      <a:pt x="32" y="711"/>
                    </a:lnTo>
                    <a:lnTo>
                      <a:pt x="32" y="675"/>
                    </a:lnTo>
                    <a:lnTo>
                      <a:pt x="42" y="663"/>
                    </a:lnTo>
                    <a:lnTo>
                      <a:pt x="42" y="638"/>
                    </a:lnTo>
                    <a:lnTo>
                      <a:pt x="53" y="626"/>
                    </a:lnTo>
                    <a:lnTo>
                      <a:pt x="53" y="602"/>
                    </a:lnTo>
                    <a:lnTo>
                      <a:pt x="64" y="590"/>
                    </a:lnTo>
                    <a:lnTo>
                      <a:pt x="64" y="566"/>
                    </a:lnTo>
                    <a:lnTo>
                      <a:pt x="74" y="554"/>
                    </a:lnTo>
                    <a:lnTo>
                      <a:pt x="74" y="530"/>
                    </a:lnTo>
                    <a:lnTo>
                      <a:pt x="85" y="518"/>
                    </a:lnTo>
                    <a:lnTo>
                      <a:pt x="85" y="494"/>
                    </a:lnTo>
                    <a:lnTo>
                      <a:pt x="106" y="470"/>
                    </a:lnTo>
                    <a:lnTo>
                      <a:pt x="106" y="446"/>
                    </a:lnTo>
                    <a:lnTo>
                      <a:pt x="128" y="422"/>
                    </a:lnTo>
                    <a:lnTo>
                      <a:pt x="128" y="397"/>
                    </a:lnTo>
                    <a:lnTo>
                      <a:pt x="138" y="385"/>
                    </a:lnTo>
                    <a:lnTo>
                      <a:pt x="149" y="373"/>
                    </a:lnTo>
                    <a:lnTo>
                      <a:pt x="149" y="361"/>
                    </a:lnTo>
                    <a:lnTo>
                      <a:pt x="170" y="337"/>
                    </a:lnTo>
                    <a:lnTo>
                      <a:pt x="170" y="313"/>
                    </a:lnTo>
                    <a:lnTo>
                      <a:pt x="181" y="301"/>
                    </a:lnTo>
                    <a:lnTo>
                      <a:pt x="202" y="277"/>
                    </a:lnTo>
                    <a:lnTo>
                      <a:pt x="202" y="265"/>
                    </a:lnTo>
                    <a:lnTo>
                      <a:pt x="213" y="253"/>
                    </a:lnTo>
                    <a:lnTo>
                      <a:pt x="213" y="241"/>
                    </a:lnTo>
                    <a:lnTo>
                      <a:pt x="223" y="229"/>
                    </a:lnTo>
                    <a:lnTo>
                      <a:pt x="245" y="205"/>
                    </a:lnTo>
                    <a:lnTo>
                      <a:pt x="245" y="193"/>
                    </a:lnTo>
                    <a:lnTo>
                      <a:pt x="255" y="181"/>
                    </a:lnTo>
                    <a:lnTo>
                      <a:pt x="266" y="169"/>
                    </a:lnTo>
                    <a:lnTo>
                      <a:pt x="277" y="157"/>
                    </a:lnTo>
                    <a:lnTo>
                      <a:pt x="298" y="132"/>
                    </a:lnTo>
                    <a:lnTo>
                      <a:pt x="298" y="120"/>
                    </a:lnTo>
                    <a:lnTo>
                      <a:pt x="309" y="108"/>
                    </a:lnTo>
                    <a:lnTo>
                      <a:pt x="319" y="108"/>
                    </a:lnTo>
                    <a:lnTo>
                      <a:pt x="330" y="96"/>
                    </a:lnTo>
                    <a:lnTo>
                      <a:pt x="341" y="84"/>
                    </a:lnTo>
                    <a:lnTo>
                      <a:pt x="351" y="72"/>
                    </a:lnTo>
                    <a:lnTo>
                      <a:pt x="362" y="72"/>
                    </a:lnTo>
                    <a:lnTo>
                      <a:pt x="373" y="60"/>
                    </a:lnTo>
                    <a:lnTo>
                      <a:pt x="383" y="60"/>
                    </a:lnTo>
                    <a:lnTo>
                      <a:pt x="394" y="48"/>
                    </a:lnTo>
                    <a:lnTo>
                      <a:pt x="405" y="48"/>
                    </a:lnTo>
                    <a:lnTo>
                      <a:pt x="415" y="36"/>
                    </a:lnTo>
                    <a:lnTo>
                      <a:pt x="426" y="24"/>
                    </a:lnTo>
                    <a:lnTo>
                      <a:pt x="437" y="24"/>
                    </a:lnTo>
                    <a:lnTo>
                      <a:pt x="447" y="12"/>
                    </a:lnTo>
                    <a:lnTo>
                      <a:pt x="458" y="12"/>
                    </a:lnTo>
                    <a:lnTo>
                      <a:pt x="469" y="12"/>
                    </a:lnTo>
                    <a:lnTo>
                      <a:pt x="479" y="0"/>
                    </a:lnTo>
                    <a:lnTo>
                      <a:pt x="490" y="0"/>
                    </a:lnTo>
                    <a:lnTo>
                      <a:pt x="501" y="0"/>
                    </a:lnTo>
                    <a:lnTo>
                      <a:pt x="511" y="0"/>
                    </a:lnTo>
                    <a:lnTo>
                      <a:pt x="522" y="0"/>
                    </a:lnTo>
                    <a:lnTo>
                      <a:pt x="533" y="0"/>
                    </a:lnTo>
                    <a:lnTo>
                      <a:pt x="543" y="0"/>
                    </a:lnTo>
                    <a:lnTo>
                      <a:pt x="554" y="0"/>
                    </a:lnTo>
                    <a:lnTo>
                      <a:pt x="565" y="0"/>
                    </a:lnTo>
                    <a:lnTo>
                      <a:pt x="575" y="12"/>
                    </a:lnTo>
                    <a:lnTo>
                      <a:pt x="586" y="24"/>
                    </a:lnTo>
                    <a:lnTo>
                      <a:pt x="597" y="36"/>
                    </a:lnTo>
                    <a:lnTo>
                      <a:pt x="607" y="48"/>
                    </a:lnTo>
                    <a:lnTo>
                      <a:pt x="607" y="60"/>
                    </a:lnTo>
                    <a:lnTo>
                      <a:pt x="618" y="72"/>
                    </a:lnTo>
                    <a:lnTo>
                      <a:pt x="618" y="241"/>
                    </a:lnTo>
                    <a:lnTo>
                      <a:pt x="607" y="253"/>
                    </a:lnTo>
                    <a:lnTo>
                      <a:pt x="607" y="301"/>
                    </a:lnTo>
                    <a:lnTo>
                      <a:pt x="597" y="313"/>
                    </a:lnTo>
                    <a:lnTo>
                      <a:pt x="597" y="349"/>
                    </a:lnTo>
                    <a:lnTo>
                      <a:pt x="586" y="361"/>
                    </a:lnTo>
                    <a:lnTo>
                      <a:pt x="586" y="397"/>
                    </a:lnTo>
                    <a:lnTo>
                      <a:pt x="575" y="410"/>
                    </a:lnTo>
                    <a:lnTo>
                      <a:pt x="575" y="434"/>
                    </a:lnTo>
                    <a:lnTo>
                      <a:pt x="565" y="446"/>
                    </a:lnTo>
                    <a:lnTo>
                      <a:pt x="565" y="458"/>
                    </a:lnTo>
                    <a:lnTo>
                      <a:pt x="554" y="470"/>
                    </a:lnTo>
                    <a:lnTo>
                      <a:pt x="554" y="482"/>
                    </a:lnTo>
                    <a:lnTo>
                      <a:pt x="543" y="494"/>
                    </a:lnTo>
                    <a:lnTo>
                      <a:pt x="543" y="518"/>
                    </a:lnTo>
                    <a:lnTo>
                      <a:pt x="533" y="530"/>
                    </a:lnTo>
                    <a:lnTo>
                      <a:pt x="533" y="542"/>
                    </a:lnTo>
                    <a:lnTo>
                      <a:pt x="522" y="554"/>
                    </a:lnTo>
                    <a:lnTo>
                      <a:pt x="511" y="566"/>
                    </a:lnTo>
                    <a:lnTo>
                      <a:pt x="511" y="578"/>
                    </a:lnTo>
                    <a:lnTo>
                      <a:pt x="490" y="602"/>
                    </a:lnTo>
                    <a:lnTo>
                      <a:pt x="490" y="614"/>
                    </a:lnTo>
                    <a:lnTo>
                      <a:pt x="479" y="626"/>
                    </a:lnTo>
                    <a:lnTo>
                      <a:pt x="469" y="638"/>
                    </a:lnTo>
                    <a:lnTo>
                      <a:pt x="447" y="663"/>
                    </a:lnTo>
                    <a:lnTo>
                      <a:pt x="447" y="675"/>
                    </a:lnTo>
                    <a:lnTo>
                      <a:pt x="437" y="687"/>
                    </a:lnTo>
                    <a:lnTo>
                      <a:pt x="426" y="699"/>
                    </a:lnTo>
                    <a:lnTo>
                      <a:pt x="415" y="711"/>
                    </a:lnTo>
                    <a:lnTo>
                      <a:pt x="405" y="723"/>
                    </a:lnTo>
                    <a:lnTo>
                      <a:pt x="394" y="735"/>
                    </a:lnTo>
                    <a:lnTo>
                      <a:pt x="383" y="747"/>
                    </a:lnTo>
                    <a:lnTo>
                      <a:pt x="373" y="759"/>
                    </a:lnTo>
                    <a:lnTo>
                      <a:pt x="362" y="771"/>
                    </a:lnTo>
                    <a:lnTo>
                      <a:pt x="351" y="783"/>
                    </a:lnTo>
                    <a:lnTo>
                      <a:pt x="341" y="783"/>
                    </a:lnTo>
                    <a:lnTo>
                      <a:pt x="330" y="795"/>
                    </a:lnTo>
                    <a:lnTo>
                      <a:pt x="319" y="807"/>
                    </a:lnTo>
                    <a:lnTo>
                      <a:pt x="309" y="819"/>
                    </a:lnTo>
                    <a:lnTo>
                      <a:pt x="298" y="831"/>
                    </a:lnTo>
                    <a:lnTo>
                      <a:pt x="287" y="831"/>
                    </a:lnTo>
                    <a:lnTo>
                      <a:pt x="277" y="843"/>
                    </a:lnTo>
                    <a:lnTo>
                      <a:pt x="266" y="855"/>
                    </a:lnTo>
                    <a:lnTo>
                      <a:pt x="255" y="855"/>
                    </a:lnTo>
                    <a:lnTo>
                      <a:pt x="245" y="867"/>
                    </a:lnTo>
                    <a:lnTo>
                      <a:pt x="234" y="879"/>
                    </a:lnTo>
                    <a:lnTo>
                      <a:pt x="223" y="879"/>
                    </a:lnTo>
                    <a:lnTo>
                      <a:pt x="213" y="891"/>
                    </a:lnTo>
                    <a:lnTo>
                      <a:pt x="202" y="891"/>
                    </a:lnTo>
                    <a:lnTo>
                      <a:pt x="191" y="903"/>
                    </a:lnTo>
                    <a:lnTo>
                      <a:pt x="181" y="903"/>
                    </a:lnTo>
                    <a:lnTo>
                      <a:pt x="170" y="916"/>
                    </a:lnTo>
                    <a:lnTo>
                      <a:pt x="159" y="916"/>
                    </a:lnTo>
                    <a:lnTo>
                      <a:pt x="149" y="916"/>
                    </a:lnTo>
                    <a:lnTo>
                      <a:pt x="138" y="928"/>
                    </a:lnTo>
                    <a:lnTo>
                      <a:pt x="0" y="952"/>
                    </a:lnTo>
                    <a:lnTo>
                      <a:pt x="0" y="831"/>
                    </a:lnTo>
                  </a:path>
                </a:pathLst>
              </a:custGeom>
              <a:noFill/>
              <a:ln w="381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pSp>
      </p:grpSp>
      <p:sp>
        <p:nvSpPr>
          <p:cNvPr id="3078" name="Title 1"/>
          <p:cNvSpPr>
            <a:spLocks noGrp="1"/>
          </p:cNvSpPr>
          <p:nvPr>
            <p:ph type="title"/>
          </p:nvPr>
        </p:nvSpPr>
        <p:spPr>
          <a:xfrm>
            <a:off x="107504" y="116632"/>
            <a:ext cx="4978400" cy="908050"/>
          </a:xfrm>
          <a:prstGeom prst="roundRect">
            <a:avLst/>
          </a:prstGeom>
          <a:solidFill>
            <a:srgbClr val="FFFF99"/>
          </a:solidFill>
        </p:spPr>
        <p:txBody>
          <a:bodyPr/>
          <a:lstStyle/>
          <a:p>
            <a:pPr eaLnBrk="1" hangingPunct="1"/>
            <a:r>
              <a:rPr lang="en-US" dirty="0" smtClean="0">
                <a:solidFill>
                  <a:srgbClr val="1DA50B"/>
                </a:solidFill>
              </a:rPr>
              <a:t>Dynamic</a:t>
            </a:r>
            <a:r>
              <a:rPr lang="en-US" dirty="0" smtClean="0"/>
              <a:t> vs. </a:t>
            </a:r>
            <a:r>
              <a:rPr lang="en-US" dirty="0" smtClean="0">
                <a:solidFill>
                  <a:srgbClr val="FF0000"/>
                </a:solidFill>
              </a:rPr>
              <a:t>Static</a:t>
            </a:r>
            <a:endParaRPr lang="he-IL" dirty="0" smtClean="0"/>
          </a:p>
        </p:txBody>
      </p:sp>
      <p:pic>
        <p:nvPicPr>
          <p:cNvPr id="692" name="YoavWalksNew3_130212.avi.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0"/>
          <a:srcRect l="10425" t="4438" r="10201" b="8687"/>
          <a:stretch/>
        </p:blipFill>
        <p:spPr>
          <a:xfrm>
            <a:off x="3771243" y="1124744"/>
            <a:ext cx="5338427" cy="3672408"/>
          </a:xfrm>
          <a:prstGeom prst="rect">
            <a:avLst/>
          </a:prstGeom>
          <a:noFill/>
          <a:ln w="28575">
            <a:solidFill>
              <a:schemeClr val="tx1"/>
            </a:solidFill>
          </a:ln>
        </p:spPr>
      </p:pic>
      <p:sp>
        <p:nvSpPr>
          <p:cNvPr id="11" name="Title 1"/>
          <p:cNvSpPr>
            <a:spLocks/>
          </p:cNvSpPr>
          <p:nvPr/>
        </p:nvSpPr>
        <p:spPr bwMode="auto">
          <a:xfrm>
            <a:off x="-540568" y="1628774"/>
            <a:ext cx="4978401" cy="1439863"/>
          </a:xfrm>
          <a:prstGeom prst="rect">
            <a:avLst/>
          </a:prstGeom>
          <a:noFill/>
          <a:ln w="9525">
            <a:noFill/>
            <a:miter lim="800000"/>
            <a:headEnd/>
            <a:tailEnd/>
          </a:ln>
        </p:spPr>
        <p:txBody>
          <a:bodyPr anchor="ctr"/>
          <a:lstStyle/>
          <a:p>
            <a:pPr algn="ctr" fontAlgn="auto">
              <a:spcBef>
                <a:spcPts val="0"/>
              </a:spcBef>
              <a:spcAft>
                <a:spcPts val="0"/>
              </a:spcAft>
            </a:pPr>
            <a:r>
              <a:rPr lang="en-US" sz="4400" dirty="0">
                <a:solidFill>
                  <a:srgbClr val="FFFF99"/>
                </a:solidFill>
                <a:latin typeface="Calibri" pitchFamily="34" charset="0"/>
                <a:cs typeface="+mn-cs"/>
              </a:rPr>
              <a:t>Automatic Classification</a:t>
            </a:r>
            <a:endParaRPr lang="he-IL" sz="4400" dirty="0">
              <a:solidFill>
                <a:srgbClr val="FFFF99"/>
              </a:solidFill>
              <a:latin typeface="Calibri" pitchFamily="34" charset="0"/>
              <a:cs typeface="Times New Roman" pitchFamily="18" charset="0"/>
            </a:endParaRPr>
          </a:p>
        </p:txBody>
      </p:sp>
      <p:sp>
        <p:nvSpPr>
          <p:cNvPr id="2" name="Slide Number Placeholder 1"/>
          <p:cNvSpPr>
            <a:spLocks noGrp="1"/>
          </p:cNvSpPr>
          <p:nvPr>
            <p:ph type="sldNum" sz="quarter" idx="12"/>
          </p:nvPr>
        </p:nvSpPr>
        <p:spPr/>
        <p:txBody>
          <a:bodyPr/>
          <a:lstStyle/>
          <a:p>
            <a:fld id="{9DD5D5BB-61F6-4733-BC79-7FD96CE4273D}" type="slidenum">
              <a:rPr lang="en-US" smtClean="0">
                <a:solidFill>
                  <a:prstClr val="black">
                    <a:tint val="75000"/>
                  </a:prstClr>
                </a:solidFill>
              </a:rPr>
              <a:pPr/>
              <a:t>6</a:t>
            </a:fld>
            <a:endParaRPr lang="en-US">
              <a:solidFill>
                <a:prstClr val="black">
                  <a:tint val="75000"/>
                </a:prstClr>
              </a:solidFill>
            </a:endParaRPr>
          </a:p>
        </p:txBody>
      </p:sp>
      <p:grpSp>
        <p:nvGrpSpPr>
          <p:cNvPr id="3697" name="Group 3696"/>
          <p:cNvGrpSpPr/>
          <p:nvPr/>
        </p:nvGrpSpPr>
        <p:grpSpPr>
          <a:xfrm>
            <a:off x="2057400" y="4938743"/>
            <a:ext cx="3274219" cy="700057"/>
            <a:chOff x="2107407" y="5004622"/>
            <a:chExt cx="3274219" cy="700057"/>
          </a:xfrm>
        </p:grpSpPr>
        <p:sp>
          <p:nvSpPr>
            <p:cNvPr id="3695" name="Rounded Rectangle 3694"/>
            <p:cNvSpPr/>
            <p:nvPr/>
          </p:nvSpPr>
          <p:spPr>
            <a:xfrm>
              <a:off x="2936876" y="5004622"/>
              <a:ext cx="2444750" cy="700057"/>
            </a:xfrm>
            <a:prstGeom prst="roundRect">
              <a:avLst/>
            </a:prstGeom>
            <a:solidFill>
              <a:srgbClr val="FFFF99"/>
            </a:solidFill>
          </p:spPr>
          <p:style>
            <a:lnRef idx="2">
              <a:schemeClr val="dk1"/>
            </a:lnRef>
            <a:fillRef idx="1">
              <a:schemeClr val="lt1"/>
            </a:fillRef>
            <a:effectRef idx="0">
              <a:schemeClr val="dk1"/>
            </a:effectRef>
            <a:fontRef idx="minor">
              <a:schemeClr val="dk1"/>
            </a:fontRef>
          </p:style>
          <p:txBody>
            <a:bodyPr rtlCol="1" anchor="ctr"/>
            <a:lstStyle/>
            <a:p>
              <a:pPr algn="ctr"/>
              <a:r>
                <a:rPr lang="en-US" dirty="0" smtClean="0"/>
                <a:t>Theoretic  </a:t>
              </a:r>
            </a:p>
            <a:p>
              <a:pPr algn="ctr"/>
              <a:r>
                <a:rPr lang="en-US" dirty="0" smtClean="0"/>
                <a:t>Physics-based Classifier</a:t>
              </a:r>
              <a:endParaRPr lang="he-IL" dirty="0"/>
            </a:p>
          </p:txBody>
        </p:sp>
        <p:sp>
          <p:nvSpPr>
            <p:cNvPr id="3696" name="Freeform 3695"/>
            <p:cNvSpPr/>
            <p:nvPr/>
          </p:nvSpPr>
          <p:spPr>
            <a:xfrm>
              <a:off x="2107407" y="5374711"/>
              <a:ext cx="762000" cy="206597"/>
            </a:xfrm>
            <a:custGeom>
              <a:avLst/>
              <a:gdLst>
                <a:gd name="connsiteX0" fmla="*/ 762000 w 762000"/>
                <a:gd name="connsiteY0" fmla="*/ 107349 h 206597"/>
                <a:gd name="connsiteX1" fmla="*/ 514350 w 762000"/>
                <a:gd name="connsiteY1" fmla="*/ 2574 h 206597"/>
                <a:gd name="connsiteX2" fmla="*/ 190500 w 762000"/>
                <a:gd name="connsiteY2" fmla="*/ 202599 h 206597"/>
                <a:gd name="connsiteX3" fmla="*/ 0 w 762000"/>
                <a:gd name="connsiteY3" fmla="*/ 116874 h 206597"/>
              </a:gdLst>
              <a:ahLst/>
              <a:cxnLst>
                <a:cxn ang="0">
                  <a:pos x="connsiteX0" y="connsiteY0"/>
                </a:cxn>
                <a:cxn ang="0">
                  <a:pos x="connsiteX1" y="connsiteY1"/>
                </a:cxn>
                <a:cxn ang="0">
                  <a:pos x="connsiteX2" y="connsiteY2"/>
                </a:cxn>
                <a:cxn ang="0">
                  <a:pos x="connsiteX3" y="connsiteY3"/>
                </a:cxn>
              </a:cxnLst>
              <a:rect l="l" t="t" r="r" b="b"/>
              <a:pathLst>
                <a:path w="762000" h="206597">
                  <a:moveTo>
                    <a:pt x="762000" y="107349"/>
                  </a:moveTo>
                  <a:cubicBezTo>
                    <a:pt x="685800" y="47024"/>
                    <a:pt x="609600" y="-13301"/>
                    <a:pt x="514350" y="2574"/>
                  </a:cubicBezTo>
                  <a:cubicBezTo>
                    <a:pt x="419100" y="18449"/>
                    <a:pt x="276225" y="183549"/>
                    <a:pt x="190500" y="202599"/>
                  </a:cubicBezTo>
                  <a:cubicBezTo>
                    <a:pt x="104775" y="221649"/>
                    <a:pt x="52387" y="169261"/>
                    <a:pt x="0" y="116874"/>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698" name="Oval 3697"/>
          <p:cNvSpPr/>
          <p:nvPr/>
        </p:nvSpPr>
        <p:spPr>
          <a:xfrm rot="459681">
            <a:off x="4337675" y="941886"/>
            <a:ext cx="4894945" cy="1109021"/>
          </a:xfrm>
          <a:prstGeom prst="ellipse">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en-US" sz="3200" dirty="0" smtClean="0"/>
              <a:t>Details in the paper</a:t>
            </a:r>
            <a:endParaRPr lang="he-IL" sz="3200" dirty="0"/>
          </a:p>
        </p:txBody>
      </p:sp>
      <p:sp>
        <p:nvSpPr>
          <p:cNvPr id="691" name="Rectangle 5"/>
          <p:cNvSpPr>
            <a:spLocks noChangeArrowheads="1"/>
          </p:cNvSpPr>
          <p:nvPr/>
        </p:nvSpPr>
        <p:spPr bwMode="auto">
          <a:xfrm>
            <a:off x="3733799" y="4292025"/>
            <a:ext cx="5410201" cy="5847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sz="1600" dirty="0" smtClean="0">
                <a:solidFill>
                  <a:srgbClr val="000099"/>
                </a:solidFill>
                <a:latin typeface="Tahoma" pitchFamily="34" charset="0"/>
              </a:rPr>
              <a:t>Motion Detection Through Random Refractive Distortions  TPAMI 2013</a:t>
            </a:r>
            <a:endParaRPr lang="en-US" sz="1600" i="1" dirty="0">
              <a:solidFill>
                <a:srgbClr val="000099"/>
              </a:solidFill>
              <a:latin typeface="Tahoma" pitchFamily="34" charset="0"/>
            </a:endParaRPr>
          </a:p>
        </p:txBody>
      </p:sp>
    </p:spTree>
    <p:extLst>
      <p:ext uri="{BB962C8B-B14F-4D97-AF65-F5344CB8AC3E}">
        <p14:creationId xmlns:p14="http://schemas.microsoft.com/office/powerpoint/2010/main" val="252285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9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92"/>
                                        </p:tgtEl>
                                      </p:cBhvr>
                                    </p:cmd>
                                  </p:childTnLst>
                                </p:cTn>
                              </p:par>
                            </p:childTnLst>
                          </p:cTn>
                        </p:par>
                      </p:childTnLst>
                    </p:cTn>
                  </p:par>
                </p:childTnLst>
              </p:cTn>
              <p:nextCondLst>
                <p:cond evt="onClick" delay="0">
                  <p:tgtEl>
                    <p:spTgt spid="692"/>
                  </p:tgtEl>
                </p:cond>
              </p:nextCondLst>
            </p:seq>
            <p:video>
              <p:cMediaNode vol="80000">
                <p:cTn id="16" fill="hold" display="0">
                  <p:stCondLst>
                    <p:cond delay="indefinite"/>
                  </p:stCondLst>
                </p:cTn>
                <p:tgtEl>
                  <p:spTgt spid="692"/>
                </p:tgtEl>
              </p:cMediaNode>
            </p:video>
          </p:childTnLst>
        </p:cTn>
      </p:par>
    </p:tnLst>
    <p:bldLst>
      <p:bldP spid="369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60</a:t>
            </a:fld>
            <a:endParaRPr lang="en-US">
              <a:solidFill>
                <a:prstClr val="black">
                  <a:tint val="75000"/>
                </a:prstClr>
              </a:solidFill>
            </a:endParaRPr>
          </a:p>
        </p:txBody>
      </p:sp>
      <p:sp>
        <p:nvSpPr>
          <p:cNvPr id="10" name="Sun 9"/>
          <p:cNvSpPr/>
          <p:nvPr/>
        </p:nvSpPr>
        <p:spPr>
          <a:xfrm>
            <a:off x="5164628" y="1040358"/>
            <a:ext cx="1160674" cy="115212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Wave 4"/>
          <p:cNvSpPr/>
          <p:nvPr/>
        </p:nvSpPr>
        <p:spPr>
          <a:xfrm flipH="1">
            <a:off x="273227" y="2934468"/>
            <a:ext cx="7884039" cy="2184241"/>
          </a:xfrm>
          <a:prstGeom prst="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6" name="Rectangle 5"/>
          <p:cNvSpPr/>
          <p:nvPr/>
        </p:nvSpPr>
        <p:spPr>
          <a:xfrm>
            <a:off x="269361" y="3555698"/>
            <a:ext cx="7884039" cy="2990921"/>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cxnSp>
        <p:nvCxnSpPr>
          <p:cNvPr id="11" name="Straight Connector 10"/>
          <p:cNvCxnSpPr/>
          <p:nvPr/>
        </p:nvCxnSpPr>
        <p:spPr>
          <a:xfrm flipV="1">
            <a:off x="1427502" y="5919462"/>
            <a:ext cx="5991517" cy="3550"/>
          </a:xfrm>
          <a:prstGeom prst="line">
            <a:avLst/>
          </a:prstGeom>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V="1">
            <a:off x="1452858" y="4925348"/>
            <a:ext cx="949045"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sp>
        <p:nvSpPr>
          <p:cNvPr id="8" name="Oval 7"/>
          <p:cNvSpPr/>
          <p:nvPr/>
        </p:nvSpPr>
        <p:spPr bwMode="auto">
          <a:xfrm>
            <a:off x="2253865" y="5798383"/>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6"/>
          <p:cNvSpPr/>
          <p:nvPr/>
        </p:nvSpPr>
        <p:spPr bwMode="auto">
          <a:xfrm>
            <a:off x="2910608" y="5793057"/>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3" name="Straight Arrow Connector 12"/>
          <p:cNvCxnSpPr/>
          <p:nvPr/>
        </p:nvCxnSpPr>
        <p:spPr>
          <a:xfrm flipV="1">
            <a:off x="2939452" y="2554532"/>
            <a:ext cx="1607818" cy="8469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H="1">
            <a:off x="6636037" y="4925348"/>
            <a:ext cx="1" cy="983608"/>
          </a:xfrm>
          <a:prstGeom prst="straightConnector1">
            <a:avLst/>
          </a:prstGeom>
          <a:ln w="3810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5648000"/>
            <a:ext cx="1416399" cy="1267490"/>
          </a:xfrm>
          <a:prstGeom prst="rect">
            <a:avLst/>
          </a:prstGeom>
          <a:noFill/>
        </p:spPr>
        <p:txBody>
          <a:bodyPr wrap="square" rtlCol="0">
            <a:spAutoFit/>
          </a:bodyPr>
          <a:lstStyle>
            <a:defPPr>
              <a:defRPr lang="en-US"/>
            </a:defPPr>
            <a:lvl1pPr algn="r">
              <a:defRPr sz="1400"/>
            </a:lvl1pPr>
          </a:lstStyle>
          <a:p>
            <a:r>
              <a:rPr lang="en-US" sz="2000" dirty="0" smtClean="0">
                <a:solidFill>
                  <a:prstClr val="black"/>
                </a:solidFill>
              </a:rPr>
              <a:t>Solar image</a:t>
            </a:r>
            <a:endParaRPr lang="en-US" sz="2000" dirty="0">
              <a:solidFill>
                <a:prstClr val="black"/>
              </a:solidFill>
            </a:endParaRPr>
          </a:p>
          <a:p>
            <a:r>
              <a:rPr lang="en-US" sz="2000" dirty="0">
                <a:solidFill>
                  <a:prstClr val="black"/>
                </a:solidFill>
              </a:rPr>
              <a:t>plane</a:t>
            </a:r>
          </a:p>
        </p:txBody>
      </p:sp>
      <p:sp>
        <p:nvSpPr>
          <p:cNvPr id="17" name="TextBox 16"/>
          <p:cNvSpPr txBox="1"/>
          <p:nvPr/>
        </p:nvSpPr>
        <p:spPr>
          <a:xfrm>
            <a:off x="130697" y="4465232"/>
            <a:ext cx="1254279" cy="883402"/>
          </a:xfrm>
          <a:prstGeom prst="rect">
            <a:avLst/>
          </a:prstGeom>
          <a:noFill/>
        </p:spPr>
        <p:txBody>
          <a:bodyPr wrap="square" rtlCol="0">
            <a:spAutoFit/>
          </a:bodyPr>
          <a:lstStyle/>
          <a:p>
            <a:pPr algn="r"/>
            <a:r>
              <a:rPr lang="en-US" sz="2000" dirty="0" smtClean="0">
                <a:solidFill>
                  <a:prstClr val="black"/>
                </a:solidFill>
              </a:rPr>
              <a:t>pinhole array</a:t>
            </a:r>
            <a:endParaRPr lang="en-US" sz="2000" dirty="0">
              <a:solidFill>
                <a:prstClr val="black"/>
              </a:solidFill>
            </a:endParaRPr>
          </a:p>
        </p:txBody>
      </p:sp>
      <p:cxnSp>
        <p:nvCxnSpPr>
          <p:cNvPr id="23" name="Straight Connector 22"/>
          <p:cNvCxnSpPr/>
          <p:nvPr/>
        </p:nvCxnSpPr>
        <p:spPr>
          <a:xfrm flipV="1">
            <a:off x="2707137"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4409373"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5842835" y="4925348"/>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V="1">
            <a:off x="6239363" y="4925348"/>
            <a:ext cx="714104"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V="1">
            <a:off x="7239836" y="4925348"/>
            <a:ext cx="395060"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7687793" y="4929104"/>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6595382" y="2211825"/>
            <a:ext cx="1551001" cy="7600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flipH="1">
            <a:off x="3000375" y="2971847"/>
            <a:ext cx="3596040" cy="2928891"/>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flipH="1">
            <a:off x="2400300" y="3401451"/>
            <a:ext cx="539152" cy="2542149"/>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V="1">
            <a:off x="2531584" y="4388202"/>
            <a:ext cx="1751738" cy="173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2801693" y="2661474"/>
            <a:ext cx="153000" cy="738498"/>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H="1" flipV="1">
            <a:off x="6558734" y="2281343"/>
            <a:ext cx="52313" cy="691735"/>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graphicFrame>
        <p:nvGraphicFramePr>
          <p:cNvPr id="48" name="Object 6"/>
          <p:cNvGraphicFramePr>
            <a:graphicFrameLocks noChangeAspect="1"/>
          </p:cNvGraphicFramePr>
          <p:nvPr>
            <p:extLst/>
          </p:nvPr>
        </p:nvGraphicFramePr>
        <p:xfrm>
          <a:off x="5985558" y="2114890"/>
          <a:ext cx="512968" cy="547359"/>
        </p:xfrm>
        <a:graphic>
          <a:graphicData uri="http://schemas.openxmlformats.org/presentationml/2006/ole">
            <mc:AlternateContent xmlns:mc="http://schemas.openxmlformats.org/markup-compatibility/2006">
              <mc:Choice xmlns:v="urn:schemas-microsoft-com:vml" Requires="v">
                <p:oleObj spid="_x0000_s119812" name="Equation" r:id="rId4" imgW="228600" imgH="253800" progId="Equation.DSMT4">
                  <p:embed/>
                </p:oleObj>
              </mc:Choice>
              <mc:Fallback>
                <p:oleObj name="Equation" r:id="rId4" imgW="228600" imgH="253800" progId="Equation.DSMT4">
                  <p:embed/>
                  <p:pic>
                    <p:nvPicPr>
                      <p:cNvPr id="0" name=""/>
                      <p:cNvPicPr>
                        <a:picLocks noChangeAspect="1" noChangeArrowheads="1"/>
                      </p:cNvPicPr>
                      <p:nvPr/>
                    </p:nvPicPr>
                    <p:blipFill>
                      <a:blip r:embed="rId5"/>
                      <a:srcRect/>
                      <a:stretch>
                        <a:fillRect/>
                      </a:stretch>
                    </p:blipFill>
                    <p:spPr bwMode="auto">
                      <a:xfrm>
                        <a:off x="5985558" y="2114890"/>
                        <a:ext cx="512968" cy="547359"/>
                      </a:xfrm>
                      <a:prstGeom prst="rect">
                        <a:avLst/>
                      </a:prstGeom>
                      <a:noFill/>
                      <a:extLst/>
                    </p:spPr>
                  </p:pic>
                </p:oleObj>
              </mc:Fallback>
            </mc:AlternateContent>
          </a:graphicData>
        </a:graphic>
      </p:graphicFrame>
      <p:graphicFrame>
        <p:nvGraphicFramePr>
          <p:cNvPr id="49" name="Object 6"/>
          <p:cNvGraphicFramePr>
            <a:graphicFrameLocks noChangeAspect="1"/>
          </p:cNvGraphicFramePr>
          <p:nvPr>
            <p:extLst/>
          </p:nvPr>
        </p:nvGraphicFramePr>
        <p:xfrm>
          <a:off x="2604665" y="2248198"/>
          <a:ext cx="485886" cy="546787"/>
        </p:xfrm>
        <a:graphic>
          <a:graphicData uri="http://schemas.openxmlformats.org/presentationml/2006/ole">
            <mc:AlternateContent xmlns:mc="http://schemas.openxmlformats.org/markup-compatibility/2006">
              <mc:Choice xmlns:v="urn:schemas-microsoft-com:vml" Requires="v">
                <p:oleObj spid="_x0000_s119813" name="Equation" r:id="rId6" imgW="215640" imgH="253800" progId="Equation.DSMT4">
                  <p:embed/>
                </p:oleObj>
              </mc:Choice>
              <mc:Fallback>
                <p:oleObj name="Equation" r:id="rId6" imgW="215640" imgH="253800" progId="Equation.DSMT4">
                  <p:embed/>
                  <p:pic>
                    <p:nvPicPr>
                      <p:cNvPr id="0" name=""/>
                      <p:cNvPicPr>
                        <a:picLocks noChangeAspect="1" noChangeArrowheads="1"/>
                      </p:cNvPicPr>
                      <p:nvPr/>
                    </p:nvPicPr>
                    <p:blipFill>
                      <a:blip r:embed="rId7"/>
                      <a:srcRect/>
                      <a:stretch>
                        <a:fillRect/>
                      </a:stretch>
                    </p:blipFill>
                    <p:spPr bwMode="auto">
                      <a:xfrm>
                        <a:off x="2604665" y="2248198"/>
                        <a:ext cx="485886" cy="546787"/>
                      </a:xfrm>
                      <a:prstGeom prst="rect">
                        <a:avLst/>
                      </a:prstGeom>
                      <a:noFill/>
                      <a:extLst/>
                    </p:spPr>
                  </p:pic>
                </p:oleObj>
              </mc:Fallback>
            </mc:AlternateContent>
          </a:graphicData>
        </a:graphic>
      </p:graphicFrame>
      <p:sp>
        <p:nvSpPr>
          <p:cNvPr id="39" name="Title 1"/>
          <p:cNvSpPr>
            <a:spLocks noGrp="1"/>
          </p:cNvSpPr>
          <p:nvPr>
            <p:ph type="title"/>
          </p:nvPr>
        </p:nvSpPr>
        <p:spPr>
          <a:xfrm>
            <a:off x="457200" y="0"/>
            <a:ext cx="8229600" cy="1143000"/>
          </a:xfrm>
        </p:spPr>
        <p:txBody>
          <a:bodyPr/>
          <a:lstStyle/>
          <a:p>
            <a:r>
              <a:rPr lang="en-US" dirty="0"/>
              <a:t>Design Trade-off</a:t>
            </a:r>
          </a:p>
        </p:txBody>
      </p:sp>
      <p:sp>
        <p:nvSpPr>
          <p:cNvPr id="31" name="TextBox 30"/>
          <p:cNvSpPr txBox="1"/>
          <p:nvPr/>
        </p:nvSpPr>
        <p:spPr>
          <a:xfrm>
            <a:off x="4191000" y="6492075"/>
            <a:ext cx="5023619" cy="369332"/>
          </a:xfrm>
          <a:prstGeom prst="rect">
            <a:avLst/>
          </a:prstGeom>
          <a:noFill/>
        </p:spPr>
        <p:txBody>
          <a:bodyPr wrap="none" rtlCol="1">
            <a:spAutoFit/>
          </a:bodyPr>
          <a:lstStyle/>
          <a:p>
            <a:r>
              <a:rPr lang="en-US" i="1" dirty="0" smtClean="0">
                <a:solidFill>
                  <a:prstClr val="black">
                    <a:lumMod val="50000"/>
                    <a:lumOff val="50000"/>
                  </a:prstClr>
                </a:solidFill>
              </a:rPr>
              <a:t>STELLA MARIS</a:t>
            </a:r>
            <a:r>
              <a:rPr lang="en-US" dirty="0" smtClean="0">
                <a:solidFill>
                  <a:prstClr val="black">
                    <a:lumMod val="50000"/>
                    <a:lumOff val="50000"/>
                  </a:prstClr>
                </a:solidFill>
              </a:rPr>
              <a:t>,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Schechner</a:t>
            </a:r>
            <a:endParaRPr lang="he-IL" dirty="0">
              <a:solidFill>
                <a:prstClr val="black">
                  <a:lumMod val="50000"/>
                  <a:lumOff val="50000"/>
                </a:prstClr>
              </a:solidFill>
            </a:endParaRPr>
          </a:p>
        </p:txBody>
      </p:sp>
    </p:spTree>
    <p:extLst>
      <p:ext uri="{BB962C8B-B14F-4D97-AF65-F5344CB8AC3E}">
        <p14:creationId xmlns:p14="http://schemas.microsoft.com/office/powerpoint/2010/main" val="1701854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61</a:t>
            </a:fld>
            <a:endParaRPr lang="en-US">
              <a:solidFill>
                <a:prstClr val="black">
                  <a:tint val="75000"/>
                </a:prstClr>
              </a:solidFill>
            </a:endParaRPr>
          </a:p>
        </p:txBody>
      </p:sp>
      <p:sp>
        <p:nvSpPr>
          <p:cNvPr id="10" name="Sun 9"/>
          <p:cNvSpPr/>
          <p:nvPr/>
        </p:nvSpPr>
        <p:spPr>
          <a:xfrm>
            <a:off x="5164628" y="1040358"/>
            <a:ext cx="1160674" cy="115212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Wave 4"/>
          <p:cNvSpPr/>
          <p:nvPr/>
        </p:nvSpPr>
        <p:spPr>
          <a:xfrm flipH="1">
            <a:off x="273227" y="2934468"/>
            <a:ext cx="7884039" cy="2184241"/>
          </a:xfrm>
          <a:prstGeom prst="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6" name="Rectangle 5"/>
          <p:cNvSpPr/>
          <p:nvPr/>
        </p:nvSpPr>
        <p:spPr>
          <a:xfrm>
            <a:off x="269361" y="3555698"/>
            <a:ext cx="7884039" cy="2990921"/>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cxnSp>
        <p:nvCxnSpPr>
          <p:cNvPr id="11" name="Straight Connector 10"/>
          <p:cNvCxnSpPr/>
          <p:nvPr/>
        </p:nvCxnSpPr>
        <p:spPr>
          <a:xfrm flipV="1">
            <a:off x="1427502" y="6474333"/>
            <a:ext cx="5991517" cy="2667"/>
          </a:xfrm>
          <a:prstGeom prst="line">
            <a:avLst/>
          </a:prstGeom>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V="1">
            <a:off x="1452858" y="4925348"/>
            <a:ext cx="949045"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sp>
        <p:nvSpPr>
          <p:cNvPr id="8" name="Oval 7"/>
          <p:cNvSpPr/>
          <p:nvPr/>
        </p:nvSpPr>
        <p:spPr bwMode="auto">
          <a:xfrm>
            <a:off x="2139561" y="6342466"/>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6"/>
          <p:cNvSpPr/>
          <p:nvPr/>
        </p:nvSpPr>
        <p:spPr bwMode="auto">
          <a:xfrm>
            <a:off x="2182029" y="6343339"/>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3" name="Straight Arrow Connector 12"/>
          <p:cNvCxnSpPr/>
          <p:nvPr/>
        </p:nvCxnSpPr>
        <p:spPr>
          <a:xfrm flipV="1">
            <a:off x="2939452" y="2554532"/>
            <a:ext cx="1607818" cy="8469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H="1">
            <a:off x="6611047" y="4925348"/>
            <a:ext cx="24992" cy="1532602"/>
          </a:xfrm>
          <a:prstGeom prst="straightConnector1">
            <a:avLst/>
          </a:prstGeom>
          <a:ln w="3810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5648000"/>
            <a:ext cx="1416399" cy="1267490"/>
          </a:xfrm>
          <a:prstGeom prst="rect">
            <a:avLst/>
          </a:prstGeom>
          <a:noFill/>
        </p:spPr>
        <p:txBody>
          <a:bodyPr wrap="square" rtlCol="0">
            <a:spAutoFit/>
          </a:bodyPr>
          <a:lstStyle>
            <a:defPPr>
              <a:defRPr lang="en-US"/>
            </a:defPPr>
            <a:lvl1pPr algn="r">
              <a:defRPr sz="1400"/>
            </a:lvl1pPr>
          </a:lstStyle>
          <a:p>
            <a:r>
              <a:rPr lang="en-US" sz="2000" dirty="0" smtClean="0">
                <a:solidFill>
                  <a:prstClr val="black"/>
                </a:solidFill>
              </a:rPr>
              <a:t>Solar image</a:t>
            </a:r>
            <a:endParaRPr lang="en-US" sz="2000" dirty="0">
              <a:solidFill>
                <a:prstClr val="black"/>
              </a:solidFill>
            </a:endParaRPr>
          </a:p>
          <a:p>
            <a:r>
              <a:rPr lang="en-US" sz="2000" dirty="0">
                <a:solidFill>
                  <a:prstClr val="black"/>
                </a:solidFill>
              </a:rPr>
              <a:t>plane</a:t>
            </a:r>
          </a:p>
        </p:txBody>
      </p:sp>
      <p:sp>
        <p:nvSpPr>
          <p:cNvPr id="17" name="TextBox 16"/>
          <p:cNvSpPr txBox="1"/>
          <p:nvPr/>
        </p:nvSpPr>
        <p:spPr>
          <a:xfrm>
            <a:off x="130697" y="4465232"/>
            <a:ext cx="1254279" cy="883402"/>
          </a:xfrm>
          <a:prstGeom prst="rect">
            <a:avLst/>
          </a:prstGeom>
          <a:noFill/>
        </p:spPr>
        <p:txBody>
          <a:bodyPr wrap="square" rtlCol="0">
            <a:spAutoFit/>
          </a:bodyPr>
          <a:lstStyle/>
          <a:p>
            <a:pPr algn="r"/>
            <a:r>
              <a:rPr lang="en-US" sz="2000" dirty="0" smtClean="0">
                <a:solidFill>
                  <a:prstClr val="black"/>
                </a:solidFill>
              </a:rPr>
              <a:t>pinhole array</a:t>
            </a:r>
            <a:endParaRPr lang="en-US" sz="2000" dirty="0">
              <a:solidFill>
                <a:prstClr val="black"/>
              </a:solidFill>
            </a:endParaRPr>
          </a:p>
        </p:txBody>
      </p:sp>
      <p:cxnSp>
        <p:nvCxnSpPr>
          <p:cNvPr id="23" name="Straight Connector 22"/>
          <p:cNvCxnSpPr/>
          <p:nvPr/>
        </p:nvCxnSpPr>
        <p:spPr>
          <a:xfrm flipV="1">
            <a:off x="2707137"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4409373"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5842835" y="4925348"/>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V="1">
            <a:off x="6239363" y="4925348"/>
            <a:ext cx="714104"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V="1">
            <a:off x="7239836" y="4925348"/>
            <a:ext cx="395060"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7687793" y="4929104"/>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6595382" y="2211825"/>
            <a:ext cx="1551001" cy="7600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flipH="1">
            <a:off x="2300288" y="2971847"/>
            <a:ext cx="4296128" cy="3486103"/>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flipH="1">
            <a:off x="2257425" y="3401451"/>
            <a:ext cx="682028" cy="3099362"/>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V="1">
            <a:off x="2531584" y="4388202"/>
            <a:ext cx="1751738" cy="173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2801693" y="2661474"/>
            <a:ext cx="153000" cy="738498"/>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H="1" flipV="1">
            <a:off x="6558734" y="2281343"/>
            <a:ext cx="52313" cy="691735"/>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graphicFrame>
        <p:nvGraphicFramePr>
          <p:cNvPr id="48" name="Object 6"/>
          <p:cNvGraphicFramePr>
            <a:graphicFrameLocks noChangeAspect="1"/>
          </p:cNvGraphicFramePr>
          <p:nvPr>
            <p:extLst/>
          </p:nvPr>
        </p:nvGraphicFramePr>
        <p:xfrm>
          <a:off x="5985558" y="2114890"/>
          <a:ext cx="512968" cy="547359"/>
        </p:xfrm>
        <a:graphic>
          <a:graphicData uri="http://schemas.openxmlformats.org/presentationml/2006/ole">
            <mc:AlternateContent xmlns:mc="http://schemas.openxmlformats.org/markup-compatibility/2006">
              <mc:Choice xmlns:v="urn:schemas-microsoft-com:vml" Requires="v">
                <p:oleObj spid="_x0000_s120836" name="Equation" r:id="rId4" imgW="228600" imgH="253800" progId="Equation.DSMT4">
                  <p:embed/>
                </p:oleObj>
              </mc:Choice>
              <mc:Fallback>
                <p:oleObj name="Equation" r:id="rId4" imgW="228600" imgH="253800" progId="Equation.DSMT4">
                  <p:embed/>
                  <p:pic>
                    <p:nvPicPr>
                      <p:cNvPr id="0" name=""/>
                      <p:cNvPicPr>
                        <a:picLocks noChangeAspect="1" noChangeArrowheads="1"/>
                      </p:cNvPicPr>
                      <p:nvPr/>
                    </p:nvPicPr>
                    <p:blipFill>
                      <a:blip r:embed="rId5"/>
                      <a:srcRect/>
                      <a:stretch>
                        <a:fillRect/>
                      </a:stretch>
                    </p:blipFill>
                    <p:spPr bwMode="auto">
                      <a:xfrm>
                        <a:off x="5985558" y="2114890"/>
                        <a:ext cx="512968" cy="547359"/>
                      </a:xfrm>
                      <a:prstGeom prst="rect">
                        <a:avLst/>
                      </a:prstGeom>
                      <a:noFill/>
                      <a:extLst/>
                    </p:spPr>
                  </p:pic>
                </p:oleObj>
              </mc:Fallback>
            </mc:AlternateContent>
          </a:graphicData>
        </a:graphic>
      </p:graphicFrame>
      <p:graphicFrame>
        <p:nvGraphicFramePr>
          <p:cNvPr id="49" name="Object 6"/>
          <p:cNvGraphicFramePr>
            <a:graphicFrameLocks noChangeAspect="1"/>
          </p:cNvGraphicFramePr>
          <p:nvPr>
            <p:extLst/>
          </p:nvPr>
        </p:nvGraphicFramePr>
        <p:xfrm>
          <a:off x="2604665" y="2248198"/>
          <a:ext cx="485886" cy="546787"/>
        </p:xfrm>
        <a:graphic>
          <a:graphicData uri="http://schemas.openxmlformats.org/presentationml/2006/ole">
            <mc:AlternateContent xmlns:mc="http://schemas.openxmlformats.org/markup-compatibility/2006">
              <mc:Choice xmlns:v="urn:schemas-microsoft-com:vml" Requires="v">
                <p:oleObj spid="_x0000_s120837" name="Equation" r:id="rId6" imgW="215640" imgH="253800" progId="Equation.DSMT4">
                  <p:embed/>
                </p:oleObj>
              </mc:Choice>
              <mc:Fallback>
                <p:oleObj name="Equation" r:id="rId6" imgW="215640" imgH="253800" progId="Equation.DSMT4">
                  <p:embed/>
                  <p:pic>
                    <p:nvPicPr>
                      <p:cNvPr id="0" name=""/>
                      <p:cNvPicPr>
                        <a:picLocks noChangeAspect="1" noChangeArrowheads="1"/>
                      </p:cNvPicPr>
                      <p:nvPr/>
                    </p:nvPicPr>
                    <p:blipFill>
                      <a:blip r:embed="rId7"/>
                      <a:srcRect/>
                      <a:stretch>
                        <a:fillRect/>
                      </a:stretch>
                    </p:blipFill>
                    <p:spPr bwMode="auto">
                      <a:xfrm>
                        <a:off x="2604665" y="2248198"/>
                        <a:ext cx="485886" cy="546787"/>
                      </a:xfrm>
                      <a:prstGeom prst="rect">
                        <a:avLst/>
                      </a:prstGeom>
                      <a:noFill/>
                      <a:extLst/>
                    </p:spPr>
                  </p:pic>
                </p:oleObj>
              </mc:Fallback>
            </mc:AlternateContent>
          </a:graphicData>
        </a:graphic>
      </p:graphicFrame>
      <p:sp>
        <p:nvSpPr>
          <p:cNvPr id="39" name="TextBox 38"/>
          <p:cNvSpPr txBox="1"/>
          <p:nvPr/>
        </p:nvSpPr>
        <p:spPr>
          <a:xfrm rot="20874257">
            <a:off x="3108324" y="5586478"/>
            <a:ext cx="1773748" cy="584775"/>
          </a:xfrm>
          <a:prstGeom prst="rect">
            <a:avLst/>
          </a:prstGeom>
          <a:noFill/>
        </p:spPr>
        <p:txBody>
          <a:bodyPr wrap="square" rtlCol="1">
            <a:spAutoFit/>
          </a:bodyPr>
          <a:lstStyle/>
          <a:p>
            <a:pPr algn="ctr"/>
            <a:r>
              <a:rPr lang="en-US" sz="3200" dirty="0" smtClean="0">
                <a:solidFill>
                  <a:srgbClr val="FF0000"/>
                </a:solidFill>
              </a:rPr>
              <a:t>overlap</a:t>
            </a:r>
            <a:endParaRPr lang="he-IL" sz="3200" dirty="0">
              <a:solidFill>
                <a:srgbClr val="FF0000"/>
              </a:solidFill>
            </a:endParaRPr>
          </a:p>
        </p:txBody>
      </p:sp>
      <p:sp>
        <p:nvSpPr>
          <p:cNvPr id="40" name="Title 1"/>
          <p:cNvSpPr>
            <a:spLocks noGrp="1"/>
          </p:cNvSpPr>
          <p:nvPr>
            <p:ph type="title"/>
          </p:nvPr>
        </p:nvSpPr>
        <p:spPr>
          <a:xfrm>
            <a:off x="457200" y="0"/>
            <a:ext cx="8229600" cy="1143000"/>
          </a:xfrm>
        </p:spPr>
        <p:txBody>
          <a:bodyPr/>
          <a:lstStyle/>
          <a:p>
            <a:r>
              <a:rPr lang="en-US" dirty="0"/>
              <a:t>Design Trade-off</a:t>
            </a:r>
          </a:p>
        </p:txBody>
      </p:sp>
      <p:sp>
        <p:nvSpPr>
          <p:cNvPr id="31" name="TextBox 30"/>
          <p:cNvSpPr txBox="1"/>
          <p:nvPr/>
        </p:nvSpPr>
        <p:spPr>
          <a:xfrm>
            <a:off x="4191000" y="6492075"/>
            <a:ext cx="5023619" cy="369332"/>
          </a:xfrm>
          <a:prstGeom prst="rect">
            <a:avLst/>
          </a:prstGeom>
          <a:noFill/>
        </p:spPr>
        <p:txBody>
          <a:bodyPr wrap="none" rtlCol="1">
            <a:spAutoFit/>
          </a:bodyPr>
          <a:lstStyle/>
          <a:p>
            <a:r>
              <a:rPr lang="en-US" i="1" dirty="0" smtClean="0">
                <a:solidFill>
                  <a:prstClr val="black">
                    <a:lumMod val="50000"/>
                    <a:lumOff val="50000"/>
                  </a:prstClr>
                </a:solidFill>
              </a:rPr>
              <a:t>STELLA MARIS</a:t>
            </a:r>
            <a:r>
              <a:rPr lang="en-US" dirty="0" smtClean="0">
                <a:solidFill>
                  <a:prstClr val="black">
                    <a:lumMod val="50000"/>
                    <a:lumOff val="50000"/>
                  </a:prstClr>
                </a:solidFill>
              </a:rPr>
              <a:t>,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Schechner</a:t>
            </a:r>
            <a:endParaRPr lang="he-IL" dirty="0">
              <a:solidFill>
                <a:prstClr val="black">
                  <a:lumMod val="50000"/>
                  <a:lumOff val="50000"/>
                </a:prstClr>
              </a:solidFill>
            </a:endParaRPr>
          </a:p>
        </p:txBody>
      </p:sp>
    </p:spTree>
    <p:extLst>
      <p:ext uri="{BB962C8B-B14F-4D97-AF65-F5344CB8AC3E}">
        <p14:creationId xmlns:p14="http://schemas.microsoft.com/office/powerpoint/2010/main" val="13296148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268293" y="3091521"/>
            <a:ext cx="7885108" cy="1827252"/>
            <a:chOff x="268293" y="3091521"/>
            <a:chExt cx="7859072" cy="1827252"/>
          </a:xfrm>
        </p:grpSpPr>
        <p:sp>
          <p:nvSpPr>
            <p:cNvPr id="57" name="Double Wave 56"/>
            <p:cNvSpPr/>
            <p:nvPr/>
          </p:nvSpPr>
          <p:spPr>
            <a:xfrm>
              <a:off x="268293" y="3091521"/>
              <a:ext cx="2061523" cy="1783139"/>
            </a:xfrm>
            <a:prstGeom prst="double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58" name="Double Wave 57"/>
            <p:cNvSpPr/>
            <p:nvPr/>
          </p:nvSpPr>
          <p:spPr>
            <a:xfrm>
              <a:off x="2288932" y="3128497"/>
              <a:ext cx="2061523" cy="1783139"/>
            </a:xfrm>
            <a:prstGeom prst="double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59" name="Double Wave 58"/>
            <p:cNvSpPr/>
            <p:nvPr/>
          </p:nvSpPr>
          <p:spPr>
            <a:xfrm>
              <a:off x="4343400" y="3135634"/>
              <a:ext cx="2061523" cy="1783139"/>
            </a:xfrm>
            <a:prstGeom prst="double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60" name="Double Wave 59"/>
            <p:cNvSpPr/>
            <p:nvPr/>
          </p:nvSpPr>
          <p:spPr>
            <a:xfrm>
              <a:off x="6397080" y="3135634"/>
              <a:ext cx="1730285" cy="1783139"/>
            </a:xfrm>
            <a:prstGeom prst="double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gr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62</a:t>
            </a:fld>
            <a:endParaRPr lang="en-US">
              <a:solidFill>
                <a:prstClr val="black">
                  <a:tint val="75000"/>
                </a:prstClr>
              </a:solidFill>
            </a:endParaRPr>
          </a:p>
        </p:txBody>
      </p:sp>
      <p:sp>
        <p:nvSpPr>
          <p:cNvPr id="10" name="Sun 9"/>
          <p:cNvSpPr/>
          <p:nvPr/>
        </p:nvSpPr>
        <p:spPr>
          <a:xfrm>
            <a:off x="5164628" y="1040358"/>
            <a:ext cx="1160674" cy="115212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69361" y="3555698"/>
            <a:ext cx="7884039" cy="2990921"/>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cxnSp>
        <p:nvCxnSpPr>
          <p:cNvPr id="11" name="Straight Connector 10"/>
          <p:cNvCxnSpPr/>
          <p:nvPr/>
        </p:nvCxnSpPr>
        <p:spPr>
          <a:xfrm flipV="1">
            <a:off x="1427502" y="5919462"/>
            <a:ext cx="5991517" cy="3550"/>
          </a:xfrm>
          <a:prstGeom prst="line">
            <a:avLst/>
          </a:prstGeom>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V="1">
            <a:off x="1452858" y="4925348"/>
            <a:ext cx="949045"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sp>
        <p:nvSpPr>
          <p:cNvPr id="8" name="Oval 7"/>
          <p:cNvSpPr/>
          <p:nvPr/>
        </p:nvSpPr>
        <p:spPr bwMode="auto">
          <a:xfrm>
            <a:off x="2168137" y="5798383"/>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6"/>
          <p:cNvSpPr/>
          <p:nvPr/>
        </p:nvSpPr>
        <p:spPr bwMode="auto">
          <a:xfrm>
            <a:off x="2996336" y="5807345"/>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3" name="Straight Arrow Connector 12"/>
          <p:cNvCxnSpPr/>
          <p:nvPr/>
        </p:nvCxnSpPr>
        <p:spPr>
          <a:xfrm flipV="1">
            <a:off x="3124673" y="2491768"/>
            <a:ext cx="1607818" cy="8469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H="1">
            <a:off x="6636037" y="4925348"/>
            <a:ext cx="1" cy="98360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5648000"/>
            <a:ext cx="1416399" cy="1267490"/>
          </a:xfrm>
          <a:prstGeom prst="rect">
            <a:avLst/>
          </a:prstGeom>
          <a:noFill/>
        </p:spPr>
        <p:txBody>
          <a:bodyPr wrap="square" rtlCol="0">
            <a:spAutoFit/>
          </a:bodyPr>
          <a:lstStyle>
            <a:defPPr>
              <a:defRPr lang="en-US"/>
            </a:defPPr>
            <a:lvl1pPr algn="r">
              <a:defRPr sz="1400"/>
            </a:lvl1pPr>
          </a:lstStyle>
          <a:p>
            <a:r>
              <a:rPr lang="en-US" sz="2000" dirty="0" smtClean="0">
                <a:solidFill>
                  <a:prstClr val="black"/>
                </a:solidFill>
              </a:rPr>
              <a:t>Solar image</a:t>
            </a:r>
            <a:endParaRPr lang="en-US" sz="2000" dirty="0">
              <a:solidFill>
                <a:prstClr val="black"/>
              </a:solidFill>
            </a:endParaRPr>
          </a:p>
          <a:p>
            <a:r>
              <a:rPr lang="en-US" sz="2000" dirty="0">
                <a:solidFill>
                  <a:prstClr val="black"/>
                </a:solidFill>
              </a:rPr>
              <a:t>plane</a:t>
            </a:r>
          </a:p>
        </p:txBody>
      </p:sp>
      <p:sp>
        <p:nvSpPr>
          <p:cNvPr id="17" name="TextBox 16"/>
          <p:cNvSpPr txBox="1"/>
          <p:nvPr/>
        </p:nvSpPr>
        <p:spPr>
          <a:xfrm>
            <a:off x="130697" y="4465232"/>
            <a:ext cx="1254279" cy="883402"/>
          </a:xfrm>
          <a:prstGeom prst="rect">
            <a:avLst/>
          </a:prstGeom>
          <a:noFill/>
        </p:spPr>
        <p:txBody>
          <a:bodyPr wrap="square" rtlCol="0">
            <a:spAutoFit/>
          </a:bodyPr>
          <a:lstStyle/>
          <a:p>
            <a:pPr algn="r"/>
            <a:r>
              <a:rPr lang="en-US" sz="2000" dirty="0" smtClean="0">
                <a:solidFill>
                  <a:prstClr val="black"/>
                </a:solidFill>
              </a:rPr>
              <a:t>pinhole array</a:t>
            </a:r>
            <a:endParaRPr lang="en-US" sz="2000" dirty="0">
              <a:solidFill>
                <a:prstClr val="black"/>
              </a:solidFill>
            </a:endParaRPr>
          </a:p>
        </p:txBody>
      </p:sp>
      <p:cxnSp>
        <p:nvCxnSpPr>
          <p:cNvPr id="23" name="Straight Connector 22"/>
          <p:cNvCxnSpPr/>
          <p:nvPr/>
        </p:nvCxnSpPr>
        <p:spPr>
          <a:xfrm flipV="1">
            <a:off x="2707137"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4409373" y="4925348"/>
            <a:ext cx="1397002"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5842835" y="4925348"/>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V="1">
            <a:off x="6239363" y="4925348"/>
            <a:ext cx="714104"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V="1">
            <a:off x="7239836" y="4925348"/>
            <a:ext cx="395060"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7687793" y="4929104"/>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6509891" y="2413713"/>
            <a:ext cx="1551001" cy="7600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flipH="1">
            <a:off x="3119679" y="3173734"/>
            <a:ext cx="3390212" cy="2738979"/>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flipH="1">
            <a:off x="2334750" y="3294939"/>
            <a:ext cx="784929" cy="2624317"/>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V="1">
            <a:off x="2531584" y="4388202"/>
            <a:ext cx="1751738" cy="173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2984081" y="2600191"/>
            <a:ext cx="153000" cy="738498"/>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cxnSp>
        <p:nvCxnSpPr>
          <p:cNvPr id="47" name="Straight Arrow Connector 46"/>
          <p:cNvCxnSpPr>
            <a:endCxn id="48" idx="2"/>
          </p:cNvCxnSpPr>
          <p:nvPr/>
        </p:nvCxnSpPr>
        <p:spPr>
          <a:xfrm flipH="1" flipV="1">
            <a:off x="6242042" y="2662249"/>
            <a:ext cx="267850" cy="505960"/>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graphicFrame>
        <p:nvGraphicFramePr>
          <p:cNvPr id="48" name="Object 6"/>
          <p:cNvGraphicFramePr>
            <a:graphicFrameLocks noChangeAspect="1"/>
          </p:cNvGraphicFramePr>
          <p:nvPr>
            <p:extLst/>
          </p:nvPr>
        </p:nvGraphicFramePr>
        <p:xfrm>
          <a:off x="5985558" y="2114890"/>
          <a:ext cx="512968" cy="547359"/>
        </p:xfrm>
        <a:graphic>
          <a:graphicData uri="http://schemas.openxmlformats.org/presentationml/2006/ole">
            <mc:AlternateContent xmlns:mc="http://schemas.openxmlformats.org/markup-compatibility/2006">
              <mc:Choice xmlns:v="urn:schemas-microsoft-com:vml" Requires="v">
                <p:oleObj spid="_x0000_s121860" name="Equation" r:id="rId4" imgW="228600" imgH="253800" progId="Equation.DSMT4">
                  <p:embed/>
                </p:oleObj>
              </mc:Choice>
              <mc:Fallback>
                <p:oleObj name="Equation" r:id="rId4" imgW="228600" imgH="253800" progId="Equation.DSMT4">
                  <p:embed/>
                  <p:pic>
                    <p:nvPicPr>
                      <p:cNvPr id="0" name=""/>
                      <p:cNvPicPr>
                        <a:picLocks noChangeAspect="1" noChangeArrowheads="1"/>
                      </p:cNvPicPr>
                      <p:nvPr/>
                    </p:nvPicPr>
                    <p:blipFill>
                      <a:blip r:embed="rId5"/>
                      <a:srcRect/>
                      <a:stretch>
                        <a:fillRect/>
                      </a:stretch>
                    </p:blipFill>
                    <p:spPr bwMode="auto">
                      <a:xfrm>
                        <a:off x="5985558" y="2114890"/>
                        <a:ext cx="512968" cy="547359"/>
                      </a:xfrm>
                      <a:prstGeom prst="rect">
                        <a:avLst/>
                      </a:prstGeom>
                      <a:noFill/>
                      <a:extLst/>
                    </p:spPr>
                  </p:pic>
                </p:oleObj>
              </mc:Fallback>
            </mc:AlternateContent>
          </a:graphicData>
        </a:graphic>
      </p:graphicFrame>
      <p:graphicFrame>
        <p:nvGraphicFramePr>
          <p:cNvPr id="49" name="Object 6"/>
          <p:cNvGraphicFramePr>
            <a:graphicFrameLocks noChangeAspect="1"/>
          </p:cNvGraphicFramePr>
          <p:nvPr>
            <p:extLst/>
          </p:nvPr>
        </p:nvGraphicFramePr>
        <p:xfrm>
          <a:off x="2604665" y="2248198"/>
          <a:ext cx="485886" cy="546787"/>
        </p:xfrm>
        <a:graphic>
          <a:graphicData uri="http://schemas.openxmlformats.org/presentationml/2006/ole">
            <mc:AlternateContent xmlns:mc="http://schemas.openxmlformats.org/markup-compatibility/2006">
              <mc:Choice xmlns:v="urn:schemas-microsoft-com:vml" Requires="v">
                <p:oleObj spid="_x0000_s121861" name="Equation" r:id="rId6" imgW="215640" imgH="253800" progId="Equation.DSMT4">
                  <p:embed/>
                </p:oleObj>
              </mc:Choice>
              <mc:Fallback>
                <p:oleObj name="Equation" r:id="rId6" imgW="215640" imgH="253800" progId="Equation.DSMT4">
                  <p:embed/>
                  <p:pic>
                    <p:nvPicPr>
                      <p:cNvPr id="0" name=""/>
                      <p:cNvPicPr>
                        <a:picLocks noChangeAspect="1" noChangeArrowheads="1"/>
                      </p:cNvPicPr>
                      <p:nvPr/>
                    </p:nvPicPr>
                    <p:blipFill>
                      <a:blip r:embed="rId7"/>
                      <a:srcRect/>
                      <a:stretch>
                        <a:fillRect/>
                      </a:stretch>
                    </p:blipFill>
                    <p:spPr bwMode="auto">
                      <a:xfrm>
                        <a:off x="2604665" y="2248198"/>
                        <a:ext cx="485886" cy="546787"/>
                      </a:xfrm>
                      <a:prstGeom prst="rect">
                        <a:avLst/>
                      </a:prstGeom>
                      <a:noFill/>
                      <a:extLst/>
                    </p:spPr>
                  </p:pic>
                </p:oleObj>
              </mc:Fallback>
            </mc:AlternateContent>
          </a:graphicData>
        </a:graphic>
      </p:graphicFrame>
      <p:sp>
        <p:nvSpPr>
          <p:cNvPr id="66" name="TextBox 65"/>
          <p:cNvSpPr txBox="1"/>
          <p:nvPr/>
        </p:nvSpPr>
        <p:spPr>
          <a:xfrm rot="20874257">
            <a:off x="895332" y="1745396"/>
            <a:ext cx="1773748" cy="584775"/>
          </a:xfrm>
          <a:prstGeom prst="rect">
            <a:avLst/>
          </a:prstGeom>
          <a:noFill/>
        </p:spPr>
        <p:txBody>
          <a:bodyPr wrap="square" rtlCol="1">
            <a:spAutoFit/>
          </a:bodyPr>
          <a:lstStyle/>
          <a:p>
            <a:pPr algn="ctr"/>
            <a:r>
              <a:rPr lang="en-US" sz="3200" dirty="0" smtClean="0">
                <a:solidFill>
                  <a:srgbClr val="FF0000"/>
                </a:solidFill>
              </a:rPr>
              <a:t>aliasing</a:t>
            </a:r>
            <a:endParaRPr lang="he-IL" sz="3200" dirty="0">
              <a:solidFill>
                <a:srgbClr val="FF0000"/>
              </a:solidFill>
            </a:endParaRPr>
          </a:p>
        </p:txBody>
      </p:sp>
      <p:sp>
        <p:nvSpPr>
          <p:cNvPr id="67" name="TextBox 66"/>
          <p:cNvSpPr txBox="1"/>
          <p:nvPr/>
        </p:nvSpPr>
        <p:spPr>
          <a:xfrm>
            <a:off x="2954260" y="3941739"/>
            <a:ext cx="1507028" cy="646331"/>
          </a:xfrm>
          <a:prstGeom prst="rect">
            <a:avLst/>
          </a:prstGeom>
          <a:noFill/>
        </p:spPr>
        <p:txBody>
          <a:bodyPr wrap="square" rtlCol="1">
            <a:spAutoFit/>
          </a:bodyPr>
          <a:lstStyle/>
          <a:p>
            <a:r>
              <a:rPr lang="en-US" b="1" dirty="0" smtClean="0">
                <a:solidFill>
                  <a:srgbClr val="0000FF"/>
                </a:solidFill>
              </a:rPr>
              <a:t>Reduce </a:t>
            </a:r>
          </a:p>
          <a:p>
            <a:endParaRPr lang="he-IL" b="1" dirty="0">
              <a:solidFill>
                <a:srgbClr val="0000FF"/>
              </a:solidFill>
            </a:endParaRPr>
          </a:p>
        </p:txBody>
      </p:sp>
      <p:cxnSp>
        <p:nvCxnSpPr>
          <p:cNvPr id="68" name="Straight Arrow Connector 67"/>
          <p:cNvCxnSpPr/>
          <p:nvPr/>
        </p:nvCxnSpPr>
        <p:spPr>
          <a:xfrm flipV="1">
            <a:off x="2996336" y="4386470"/>
            <a:ext cx="875869" cy="1732"/>
          </a:xfrm>
          <a:prstGeom prst="straightConnector1">
            <a:avLst/>
          </a:prstGeom>
          <a:ln w="3810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p:nvPr>
        </p:nvSpPr>
        <p:spPr>
          <a:xfrm>
            <a:off x="457200" y="0"/>
            <a:ext cx="8229600" cy="1143000"/>
          </a:xfrm>
        </p:spPr>
        <p:txBody>
          <a:bodyPr/>
          <a:lstStyle/>
          <a:p>
            <a:r>
              <a:rPr lang="en-US" dirty="0"/>
              <a:t>Design Trade-off</a:t>
            </a:r>
          </a:p>
        </p:txBody>
      </p:sp>
      <p:sp>
        <p:nvSpPr>
          <p:cNvPr id="40" name="TextBox 39"/>
          <p:cNvSpPr txBox="1"/>
          <p:nvPr/>
        </p:nvSpPr>
        <p:spPr>
          <a:xfrm>
            <a:off x="4191000" y="6492075"/>
            <a:ext cx="5023619" cy="369332"/>
          </a:xfrm>
          <a:prstGeom prst="rect">
            <a:avLst/>
          </a:prstGeom>
          <a:noFill/>
        </p:spPr>
        <p:txBody>
          <a:bodyPr wrap="none" rtlCol="1">
            <a:spAutoFit/>
          </a:bodyPr>
          <a:lstStyle/>
          <a:p>
            <a:r>
              <a:rPr lang="en-US" i="1" dirty="0" smtClean="0">
                <a:solidFill>
                  <a:prstClr val="black">
                    <a:lumMod val="50000"/>
                    <a:lumOff val="50000"/>
                  </a:prstClr>
                </a:solidFill>
              </a:rPr>
              <a:t>STELLA MARIS</a:t>
            </a:r>
            <a:r>
              <a:rPr lang="en-US" dirty="0" smtClean="0">
                <a:solidFill>
                  <a:prstClr val="black">
                    <a:lumMod val="50000"/>
                    <a:lumOff val="50000"/>
                  </a:prstClr>
                </a:solidFill>
              </a:rPr>
              <a:t>,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Schechner</a:t>
            </a:r>
            <a:endParaRPr lang="he-IL" dirty="0">
              <a:solidFill>
                <a:prstClr val="black">
                  <a:lumMod val="50000"/>
                  <a:lumOff val="50000"/>
                </a:prstClr>
              </a:solidFill>
            </a:endParaRPr>
          </a:p>
        </p:txBody>
      </p:sp>
    </p:spTree>
    <p:extLst>
      <p:ext uri="{BB962C8B-B14F-4D97-AF65-F5344CB8AC3E}">
        <p14:creationId xmlns:p14="http://schemas.microsoft.com/office/powerpoint/2010/main" val="26605079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500"/>
                                        <p:tgtEl>
                                          <p:spTgt spid="6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fade">
                                      <p:cBhvr>
                                        <p:cTn id="1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268293" y="3091521"/>
            <a:ext cx="7885108" cy="1827252"/>
            <a:chOff x="268293" y="3091521"/>
            <a:chExt cx="7859072" cy="1827252"/>
          </a:xfrm>
        </p:grpSpPr>
        <p:sp>
          <p:nvSpPr>
            <p:cNvPr id="57" name="Double Wave 56"/>
            <p:cNvSpPr/>
            <p:nvPr/>
          </p:nvSpPr>
          <p:spPr>
            <a:xfrm>
              <a:off x="268293" y="3091521"/>
              <a:ext cx="2061523" cy="1783139"/>
            </a:xfrm>
            <a:prstGeom prst="double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58" name="Double Wave 57"/>
            <p:cNvSpPr/>
            <p:nvPr/>
          </p:nvSpPr>
          <p:spPr>
            <a:xfrm>
              <a:off x="2288932" y="3128497"/>
              <a:ext cx="2061523" cy="1783139"/>
            </a:xfrm>
            <a:prstGeom prst="double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59" name="Double Wave 58"/>
            <p:cNvSpPr/>
            <p:nvPr/>
          </p:nvSpPr>
          <p:spPr>
            <a:xfrm>
              <a:off x="4343400" y="3135634"/>
              <a:ext cx="2061523" cy="1783139"/>
            </a:xfrm>
            <a:prstGeom prst="double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60" name="Double Wave 59"/>
            <p:cNvSpPr/>
            <p:nvPr/>
          </p:nvSpPr>
          <p:spPr>
            <a:xfrm>
              <a:off x="6397080" y="3135634"/>
              <a:ext cx="1730285" cy="1783139"/>
            </a:xfrm>
            <a:prstGeom prst="double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gr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63</a:t>
            </a:fld>
            <a:endParaRPr lang="en-US">
              <a:solidFill>
                <a:prstClr val="black">
                  <a:tint val="75000"/>
                </a:prstClr>
              </a:solidFill>
            </a:endParaRPr>
          </a:p>
        </p:txBody>
      </p:sp>
      <p:sp>
        <p:nvSpPr>
          <p:cNvPr id="10" name="Sun 9"/>
          <p:cNvSpPr/>
          <p:nvPr/>
        </p:nvSpPr>
        <p:spPr>
          <a:xfrm>
            <a:off x="5164628" y="1040358"/>
            <a:ext cx="1160674" cy="115212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69361" y="3555698"/>
            <a:ext cx="7884039" cy="2990921"/>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cxnSp>
        <p:nvCxnSpPr>
          <p:cNvPr id="11" name="Straight Connector 10"/>
          <p:cNvCxnSpPr/>
          <p:nvPr/>
        </p:nvCxnSpPr>
        <p:spPr>
          <a:xfrm flipV="1">
            <a:off x="1427502" y="5919462"/>
            <a:ext cx="5991517" cy="3550"/>
          </a:xfrm>
          <a:prstGeom prst="line">
            <a:avLst/>
          </a:prstGeom>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V="1">
            <a:off x="1452858" y="4925348"/>
            <a:ext cx="949045"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sp>
        <p:nvSpPr>
          <p:cNvPr id="8" name="Oval 7"/>
          <p:cNvSpPr/>
          <p:nvPr/>
        </p:nvSpPr>
        <p:spPr bwMode="auto">
          <a:xfrm>
            <a:off x="2168137" y="5798383"/>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6"/>
          <p:cNvSpPr/>
          <p:nvPr/>
        </p:nvSpPr>
        <p:spPr bwMode="auto">
          <a:xfrm>
            <a:off x="2639094" y="5807756"/>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3" name="Straight Arrow Connector 12"/>
          <p:cNvCxnSpPr/>
          <p:nvPr/>
        </p:nvCxnSpPr>
        <p:spPr>
          <a:xfrm flipV="1">
            <a:off x="3124673" y="2491768"/>
            <a:ext cx="1607818" cy="8469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H="1">
            <a:off x="6636037" y="4925348"/>
            <a:ext cx="1" cy="98360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5648000"/>
            <a:ext cx="1416399" cy="1267490"/>
          </a:xfrm>
          <a:prstGeom prst="rect">
            <a:avLst/>
          </a:prstGeom>
          <a:noFill/>
        </p:spPr>
        <p:txBody>
          <a:bodyPr wrap="square" rtlCol="0">
            <a:spAutoFit/>
          </a:bodyPr>
          <a:lstStyle>
            <a:defPPr>
              <a:defRPr lang="en-US"/>
            </a:defPPr>
            <a:lvl1pPr algn="r">
              <a:defRPr sz="1400"/>
            </a:lvl1pPr>
          </a:lstStyle>
          <a:p>
            <a:r>
              <a:rPr lang="en-US" sz="2000" dirty="0" smtClean="0">
                <a:solidFill>
                  <a:prstClr val="black"/>
                </a:solidFill>
              </a:rPr>
              <a:t>Solar image</a:t>
            </a:r>
            <a:endParaRPr lang="en-US" sz="2000" dirty="0">
              <a:solidFill>
                <a:prstClr val="black"/>
              </a:solidFill>
            </a:endParaRPr>
          </a:p>
          <a:p>
            <a:r>
              <a:rPr lang="en-US" sz="2000" dirty="0">
                <a:solidFill>
                  <a:prstClr val="black"/>
                </a:solidFill>
              </a:rPr>
              <a:t>plane</a:t>
            </a:r>
          </a:p>
        </p:txBody>
      </p:sp>
      <p:sp>
        <p:nvSpPr>
          <p:cNvPr id="17" name="TextBox 16"/>
          <p:cNvSpPr txBox="1"/>
          <p:nvPr/>
        </p:nvSpPr>
        <p:spPr>
          <a:xfrm>
            <a:off x="130697" y="4465232"/>
            <a:ext cx="1254279" cy="883402"/>
          </a:xfrm>
          <a:prstGeom prst="rect">
            <a:avLst/>
          </a:prstGeom>
          <a:noFill/>
        </p:spPr>
        <p:txBody>
          <a:bodyPr wrap="square" rtlCol="0">
            <a:spAutoFit/>
          </a:bodyPr>
          <a:lstStyle/>
          <a:p>
            <a:pPr algn="r"/>
            <a:r>
              <a:rPr lang="en-US" sz="2000" dirty="0" smtClean="0">
                <a:solidFill>
                  <a:prstClr val="black"/>
                </a:solidFill>
              </a:rPr>
              <a:t>pinhole array</a:t>
            </a:r>
            <a:endParaRPr lang="en-US" sz="2000" dirty="0">
              <a:solidFill>
                <a:prstClr val="black"/>
              </a:solidFill>
            </a:endParaRPr>
          </a:p>
        </p:txBody>
      </p:sp>
      <p:cxnSp>
        <p:nvCxnSpPr>
          <p:cNvPr id="23" name="Straight Connector 22"/>
          <p:cNvCxnSpPr/>
          <p:nvPr/>
        </p:nvCxnSpPr>
        <p:spPr>
          <a:xfrm flipV="1">
            <a:off x="2707137" y="4913326"/>
            <a:ext cx="809216" cy="15778"/>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3896228" y="4913326"/>
            <a:ext cx="915907" cy="1878"/>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5842835" y="4925348"/>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V="1">
            <a:off x="6239363" y="4925348"/>
            <a:ext cx="714104"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V="1">
            <a:off x="7239836" y="4925348"/>
            <a:ext cx="395060"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7687793" y="4929104"/>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5358947" y="2487059"/>
            <a:ext cx="1551001" cy="7600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7" name="Straight Connector 36"/>
          <p:cNvCxnSpPr>
            <a:stCxn id="59" idx="0"/>
          </p:cNvCxnSpPr>
          <p:nvPr/>
        </p:nvCxnSpPr>
        <p:spPr>
          <a:xfrm flipH="1">
            <a:off x="2714625" y="3247080"/>
            <a:ext cx="2676452" cy="2696520"/>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flipH="1">
            <a:off x="2334750" y="3294939"/>
            <a:ext cx="784929" cy="2624317"/>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flipH="1" flipV="1">
            <a:off x="2984081" y="2600191"/>
            <a:ext cx="153000" cy="738498"/>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H="1" flipV="1">
            <a:off x="5011414" y="2757408"/>
            <a:ext cx="353945" cy="465012"/>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graphicFrame>
        <p:nvGraphicFramePr>
          <p:cNvPr id="48" name="Object 6"/>
          <p:cNvGraphicFramePr>
            <a:graphicFrameLocks noChangeAspect="1"/>
          </p:cNvGraphicFramePr>
          <p:nvPr>
            <p:extLst/>
          </p:nvPr>
        </p:nvGraphicFramePr>
        <p:xfrm>
          <a:off x="5070383" y="2344349"/>
          <a:ext cx="512968" cy="547359"/>
        </p:xfrm>
        <a:graphic>
          <a:graphicData uri="http://schemas.openxmlformats.org/presentationml/2006/ole">
            <mc:AlternateContent xmlns:mc="http://schemas.openxmlformats.org/markup-compatibility/2006">
              <mc:Choice xmlns:v="urn:schemas-microsoft-com:vml" Requires="v">
                <p:oleObj spid="_x0000_s122884" name="Equation" r:id="rId4" imgW="228600" imgH="253800" progId="Equation.DSMT4">
                  <p:embed/>
                </p:oleObj>
              </mc:Choice>
              <mc:Fallback>
                <p:oleObj name="Equation" r:id="rId4" imgW="228600" imgH="253800" progId="Equation.DSMT4">
                  <p:embed/>
                  <p:pic>
                    <p:nvPicPr>
                      <p:cNvPr id="0" name=""/>
                      <p:cNvPicPr>
                        <a:picLocks noChangeAspect="1" noChangeArrowheads="1"/>
                      </p:cNvPicPr>
                      <p:nvPr/>
                    </p:nvPicPr>
                    <p:blipFill>
                      <a:blip r:embed="rId5"/>
                      <a:srcRect/>
                      <a:stretch>
                        <a:fillRect/>
                      </a:stretch>
                    </p:blipFill>
                    <p:spPr bwMode="auto">
                      <a:xfrm>
                        <a:off x="5070383" y="2344349"/>
                        <a:ext cx="512968" cy="547359"/>
                      </a:xfrm>
                      <a:prstGeom prst="rect">
                        <a:avLst/>
                      </a:prstGeom>
                      <a:noFill/>
                      <a:extLst/>
                    </p:spPr>
                  </p:pic>
                </p:oleObj>
              </mc:Fallback>
            </mc:AlternateContent>
          </a:graphicData>
        </a:graphic>
      </p:graphicFrame>
      <p:graphicFrame>
        <p:nvGraphicFramePr>
          <p:cNvPr id="49" name="Object 6"/>
          <p:cNvGraphicFramePr>
            <a:graphicFrameLocks noChangeAspect="1"/>
          </p:cNvGraphicFramePr>
          <p:nvPr>
            <p:extLst/>
          </p:nvPr>
        </p:nvGraphicFramePr>
        <p:xfrm>
          <a:off x="2604665" y="2248198"/>
          <a:ext cx="485886" cy="546787"/>
        </p:xfrm>
        <a:graphic>
          <a:graphicData uri="http://schemas.openxmlformats.org/presentationml/2006/ole">
            <mc:AlternateContent xmlns:mc="http://schemas.openxmlformats.org/markup-compatibility/2006">
              <mc:Choice xmlns:v="urn:schemas-microsoft-com:vml" Requires="v">
                <p:oleObj spid="_x0000_s122885" name="Equation" r:id="rId6" imgW="215640" imgH="253800" progId="Equation.DSMT4">
                  <p:embed/>
                </p:oleObj>
              </mc:Choice>
              <mc:Fallback>
                <p:oleObj name="Equation" r:id="rId6" imgW="215640" imgH="253800" progId="Equation.DSMT4">
                  <p:embed/>
                  <p:pic>
                    <p:nvPicPr>
                      <p:cNvPr id="0" name=""/>
                      <p:cNvPicPr>
                        <a:picLocks noChangeAspect="1" noChangeArrowheads="1"/>
                      </p:cNvPicPr>
                      <p:nvPr/>
                    </p:nvPicPr>
                    <p:blipFill>
                      <a:blip r:embed="rId7"/>
                      <a:srcRect/>
                      <a:stretch>
                        <a:fillRect/>
                      </a:stretch>
                    </p:blipFill>
                    <p:spPr bwMode="auto">
                      <a:xfrm>
                        <a:off x="2604665" y="2248198"/>
                        <a:ext cx="485886" cy="546787"/>
                      </a:xfrm>
                      <a:prstGeom prst="rect">
                        <a:avLst/>
                      </a:prstGeom>
                      <a:noFill/>
                      <a:extLst/>
                    </p:spPr>
                  </p:pic>
                </p:oleObj>
              </mc:Fallback>
            </mc:AlternateContent>
          </a:graphicData>
        </a:graphic>
      </p:graphicFrame>
      <p:cxnSp>
        <p:nvCxnSpPr>
          <p:cNvPr id="68" name="Straight Arrow Connector 67"/>
          <p:cNvCxnSpPr/>
          <p:nvPr/>
        </p:nvCxnSpPr>
        <p:spPr>
          <a:xfrm>
            <a:off x="2555355" y="4346515"/>
            <a:ext cx="1173673" cy="0"/>
          </a:xfrm>
          <a:prstGeom prst="straightConnector1">
            <a:avLst/>
          </a:prstGeom>
          <a:ln w="3810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029826" y="4907789"/>
            <a:ext cx="984342" cy="7693"/>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sp>
        <p:nvSpPr>
          <p:cNvPr id="51" name="Title 1"/>
          <p:cNvSpPr>
            <a:spLocks noGrp="1"/>
          </p:cNvSpPr>
          <p:nvPr>
            <p:ph type="title"/>
          </p:nvPr>
        </p:nvSpPr>
        <p:spPr>
          <a:xfrm>
            <a:off x="457200" y="0"/>
            <a:ext cx="8229600" cy="1143000"/>
          </a:xfrm>
        </p:spPr>
        <p:txBody>
          <a:bodyPr/>
          <a:lstStyle/>
          <a:p>
            <a:r>
              <a:rPr lang="en-US" dirty="0"/>
              <a:t>Design Trade-off</a:t>
            </a:r>
          </a:p>
        </p:txBody>
      </p:sp>
      <p:sp>
        <p:nvSpPr>
          <p:cNvPr id="35" name="TextBox 34"/>
          <p:cNvSpPr txBox="1"/>
          <p:nvPr/>
        </p:nvSpPr>
        <p:spPr>
          <a:xfrm>
            <a:off x="4191000" y="6492075"/>
            <a:ext cx="5023619" cy="369332"/>
          </a:xfrm>
          <a:prstGeom prst="rect">
            <a:avLst/>
          </a:prstGeom>
          <a:noFill/>
        </p:spPr>
        <p:txBody>
          <a:bodyPr wrap="none" rtlCol="1">
            <a:spAutoFit/>
          </a:bodyPr>
          <a:lstStyle/>
          <a:p>
            <a:r>
              <a:rPr lang="en-US" i="1" dirty="0" smtClean="0">
                <a:solidFill>
                  <a:prstClr val="black">
                    <a:lumMod val="50000"/>
                    <a:lumOff val="50000"/>
                  </a:prstClr>
                </a:solidFill>
              </a:rPr>
              <a:t>STELLA MARIS</a:t>
            </a:r>
            <a:r>
              <a:rPr lang="en-US" dirty="0" smtClean="0">
                <a:solidFill>
                  <a:prstClr val="black">
                    <a:lumMod val="50000"/>
                    <a:lumOff val="50000"/>
                  </a:prstClr>
                </a:solidFill>
              </a:rPr>
              <a:t>,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Schechner</a:t>
            </a:r>
            <a:endParaRPr lang="he-IL" dirty="0">
              <a:solidFill>
                <a:prstClr val="black">
                  <a:lumMod val="50000"/>
                  <a:lumOff val="50000"/>
                </a:prstClr>
              </a:solidFill>
            </a:endParaRPr>
          </a:p>
        </p:txBody>
      </p:sp>
    </p:spTree>
    <p:extLst>
      <p:ext uri="{BB962C8B-B14F-4D97-AF65-F5344CB8AC3E}">
        <p14:creationId xmlns:p14="http://schemas.microsoft.com/office/powerpoint/2010/main" val="1344204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268293" y="3091521"/>
            <a:ext cx="7885108" cy="1827252"/>
            <a:chOff x="268293" y="3091521"/>
            <a:chExt cx="7859072" cy="1827252"/>
          </a:xfrm>
        </p:grpSpPr>
        <p:sp>
          <p:nvSpPr>
            <p:cNvPr id="57" name="Double Wave 56"/>
            <p:cNvSpPr/>
            <p:nvPr/>
          </p:nvSpPr>
          <p:spPr>
            <a:xfrm>
              <a:off x="268293" y="3091521"/>
              <a:ext cx="2061523" cy="1783139"/>
            </a:xfrm>
            <a:prstGeom prst="double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58" name="Double Wave 57"/>
            <p:cNvSpPr/>
            <p:nvPr/>
          </p:nvSpPr>
          <p:spPr>
            <a:xfrm>
              <a:off x="2288932" y="3128497"/>
              <a:ext cx="2061523" cy="1783139"/>
            </a:xfrm>
            <a:prstGeom prst="double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59" name="Double Wave 58"/>
            <p:cNvSpPr/>
            <p:nvPr/>
          </p:nvSpPr>
          <p:spPr>
            <a:xfrm>
              <a:off x="4343400" y="3135634"/>
              <a:ext cx="2061523" cy="1783139"/>
            </a:xfrm>
            <a:prstGeom prst="double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60" name="Double Wave 59"/>
            <p:cNvSpPr/>
            <p:nvPr/>
          </p:nvSpPr>
          <p:spPr>
            <a:xfrm>
              <a:off x="6397080" y="3135634"/>
              <a:ext cx="1730285" cy="1783139"/>
            </a:xfrm>
            <a:prstGeom prst="doubleWav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gr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64</a:t>
            </a:fld>
            <a:endParaRPr lang="en-US">
              <a:solidFill>
                <a:prstClr val="black">
                  <a:tint val="75000"/>
                </a:prstClr>
              </a:solidFill>
            </a:endParaRPr>
          </a:p>
        </p:txBody>
      </p:sp>
      <p:sp>
        <p:nvSpPr>
          <p:cNvPr id="10" name="Sun 9"/>
          <p:cNvSpPr/>
          <p:nvPr/>
        </p:nvSpPr>
        <p:spPr>
          <a:xfrm>
            <a:off x="5164628" y="1040358"/>
            <a:ext cx="1160674" cy="115212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69361" y="3555698"/>
            <a:ext cx="7884039" cy="2990921"/>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cxnSp>
        <p:nvCxnSpPr>
          <p:cNvPr id="11" name="Straight Connector 10"/>
          <p:cNvCxnSpPr/>
          <p:nvPr/>
        </p:nvCxnSpPr>
        <p:spPr>
          <a:xfrm flipV="1">
            <a:off x="1427502" y="5919462"/>
            <a:ext cx="5991517" cy="3550"/>
          </a:xfrm>
          <a:prstGeom prst="line">
            <a:avLst/>
          </a:prstGeom>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V="1">
            <a:off x="1452858" y="4925348"/>
            <a:ext cx="949045"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3124673" y="2491768"/>
            <a:ext cx="1607818" cy="8469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H="1">
            <a:off x="6636037" y="4925348"/>
            <a:ext cx="1" cy="98360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5648000"/>
            <a:ext cx="1416399" cy="1267490"/>
          </a:xfrm>
          <a:prstGeom prst="rect">
            <a:avLst/>
          </a:prstGeom>
          <a:noFill/>
        </p:spPr>
        <p:txBody>
          <a:bodyPr wrap="square" rtlCol="0">
            <a:spAutoFit/>
          </a:bodyPr>
          <a:lstStyle>
            <a:defPPr>
              <a:defRPr lang="en-US"/>
            </a:defPPr>
            <a:lvl1pPr algn="r">
              <a:defRPr sz="1400"/>
            </a:lvl1pPr>
          </a:lstStyle>
          <a:p>
            <a:r>
              <a:rPr lang="en-US" sz="2000" dirty="0" smtClean="0">
                <a:solidFill>
                  <a:prstClr val="black"/>
                </a:solidFill>
              </a:rPr>
              <a:t>Solar image</a:t>
            </a:r>
            <a:endParaRPr lang="en-US" sz="2000" dirty="0">
              <a:solidFill>
                <a:prstClr val="black"/>
              </a:solidFill>
            </a:endParaRPr>
          </a:p>
          <a:p>
            <a:r>
              <a:rPr lang="en-US" sz="2000" dirty="0">
                <a:solidFill>
                  <a:prstClr val="black"/>
                </a:solidFill>
              </a:rPr>
              <a:t>plane</a:t>
            </a:r>
          </a:p>
        </p:txBody>
      </p:sp>
      <p:sp>
        <p:nvSpPr>
          <p:cNvPr id="17" name="TextBox 16"/>
          <p:cNvSpPr txBox="1"/>
          <p:nvPr/>
        </p:nvSpPr>
        <p:spPr>
          <a:xfrm>
            <a:off x="130697" y="4465232"/>
            <a:ext cx="1254279" cy="883402"/>
          </a:xfrm>
          <a:prstGeom prst="rect">
            <a:avLst/>
          </a:prstGeom>
          <a:noFill/>
        </p:spPr>
        <p:txBody>
          <a:bodyPr wrap="square" rtlCol="0">
            <a:spAutoFit/>
          </a:bodyPr>
          <a:lstStyle/>
          <a:p>
            <a:pPr algn="r"/>
            <a:r>
              <a:rPr lang="en-US" sz="2000" dirty="0" smtClean="0">
                <a:solidFill>
                  <a:prstClr val="black"/>
                </a:solidFill>
              </a:rPr>
              <a:t>pinhole array</a:t>
            </a:r>
            <a:endParaRPr lang="en-US" sz="2000" dirty="0">
              <a:solidFill>
                <a:prstClr val="black"/>
              </a:solidFill>
            </a:endParaRPr>
          </a:p>
        </p:txBody>
      </p:sp>
      <p:cxnSp>
        <p:nvCxnSpPr>
          <p:cNvPr id="23" name="Straight Connector 22"/>
          <p:cNvCxnSpPr/>
          <p:nvPr/>
        </p:nvCxnSpPr>
        <p:spPr>
          <a:xfrm>
            <a:off x="2707137" y="4929104"/>
            <a:ext cx="450878"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5029200" y="4925349"/>
            <a:ext cx="777175" cy="873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5842835" y="4925348"/>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V="1">
            <a:off x="6239363" y="4925348"/>
            <a:ext cx="714104"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V="1">
            <a:off x="7239836" y="4925348"/>
            <a:ext cx="395060"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7687793" y="4929104"/>
            <a:ext cx="362587" cy="3756"/>
          </a:xfrm>
          <a:prstGeom prst="line">
            <a:avLst/>
          </a:prstGeom>
          <a:ln>
            <a:solidFill>
              <a:schemeClr val="accent1"/>
            </a:solidFill>
            <a:prstDash val="sysDot"/>
          </a:ln>
          <a:effectLst/>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5549801" y="2382511"/>
            <a:ext cx="1551001" cy="760021"/>
          </a:xfrm>
          <a:prstGeom prst="straightConnector1">
            <a:avLst/>
          </a:prstGeom>
          <a:ln>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flipH="1" flipV="1">
            <a:off x="2984081" y="2600191"/>
            <a:ext cx="153000" cy="738498"/>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H="1" flipV="1">
            <a:off x="5417787" y="2491768"/>
            <a:ext cx="144813" cy="612931"/>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graphicFrame>
        <p:nvGraphicFramePr>
          <p:cNvPr id="48" name="Object 6"/>
          <p:cNvGraphicFramePr>
            <a:graphicFrameLocks noChangeAspect="1"/>
          </p:cNvGraphicFramePr>
          <p:nvPr>
            <p:extLst/>
          </p:nvPr>
        </p:nvGraphicFramePr>
        <p:xfrm>
          <a:off x="5417787" y="2192486"/>
          <a:ext cx="512968" cy="547359"/>
        </p:xfrm>
        <a:graphic>
          <a:graphicData uri="http://schemas.openxmlformats.org/presentationml/2006/ole">
            <mc:AlternateContent xmlns:mc="http://schemas.openxmlformats.org/markup-compatibility/2006">
              <mc:Choice xmlns:v="urn:schemas-microsoft-com:vml" Requires="v">
                <p:oleObj spid="_x0000_s123908" name="Equation" r:id="rId4" imgW="228600" imgH="253800" progId="Equation.DSMT4">
                  <p:embed/>
                </p:oleObj>
              </mc:Choice>
              <mc:Fallback>
                <p:oleObj name="Equation" r:id="rId4" imgW="228600" imgH="253800" progId="Equation.DSMT4">
                  <p:embed/>
                  <p:pic>
                    <p:nvPicPr>
                      <p:cNvPr id="0" name=""/>
                      <p:cNvPicPr>
                        <a:picLocks noChangeAspect="1" noChangeArrowheads="1"/>
                      </p:cNvPicPr>
                      <p:nvPr/>
                    </p:nvPicPr>
                    <p:blipFill>
                      <a:blip r:embed="rId5"/>
                      <a:srcRect/>
                      <a:stretch>
                        <a:fillRect/>
                      </a:stretch>
                    </p:blipFill>
                    <p:spPr bwMode="auto">
                      <a:xfrm>
                        <a:off x="5417787" y="2192486"/>
                        <a:ext cx="512968" cy="547359"/>
                      </a:xfrm>
                      <a:prstGeom prst="rect">
                        <a:avLst/>
                      </a:prstGeom>
                      <a:noFill/>
                      <a:extLst/>
                    </p:spPr>
                  </p:pic>
                </p:oleObj>
              </mc:Fallback>
            </mc:AlternateContent>
          </a:graphicData>
        </a:graphic>
      </p:graphicFrame>
      <p:graphicFrame>
        <p:nvGraphicFramePr>
          <p:cNvPr id="49" name="Object 6"/>
          <p:cNvGraphicFramePr>
            <a:graphicFrameLocks noChangeAspect="1"/>
          </p:cNvGraphicFramePr>
          <p:nvPr>
            <p:extLst/>
          </p:nvPr>
        </p:nvGraphicFramePr>
        <p:xfrm>
          <a:off x="2604665" y="2248198"/>
          <a:ext cx="485886" cy="546787"/>
        </p:xfrm>
        <a:graphic>
          <a:graphicData uri="http://schemas.openxmlformats.org/presentationml/2006/ole">
            <mc:AlternateContent xmlns:mc="http://schemas.openxmlformats.org/markup-compatibility/2006">
              <mc:Choice xmlns:v="urn:schemas-microsoft-com:vml" Requires="v">
                <p:oleObj spid="_x0000_s123909" name="Equation" r:id="rId6" imgW="215640" imgH="253800" progId="Equation.DSMT4">
                  <p:embed/>
                </p:oleObj>
              </mc:Choice>
              <mc:Fallback>
                <p:oleObj name="Equation" r:id="rId6" imgW="215640" imgH="253800" progId="Equation.DSMT4">
                  <p:embed/>
                  <p:pic>
                    <p:nvPicPr>
                      <p:cNvPr id="0" name=""/>
                      <p:cNvPicPr>
                        <a:picLocks noChangeAspect="1" noChangeArrowheads="1"/>
                      </p:cNvPicPr>
                      <p:nvPr/>
                    </p:nvPicPr>
                    <p:blipFill>
                      <a:blip r:embed="rId7"/>
                      <a:srcRect/>
                      <a:stretch>
                        <a:fillRect/>
                      </a:stretch>
                    </p:blipFill>
                    <p:spPr bwMode="auto">
                      <a:xfrm>
                        <a:off x="2604665" y="2248198"/>
                        <a:ext cx="485886" cy="546787"/>
                      </a:xfrm>
                      <a:prstGeom prst="rect">
                        <a:avLst/>
                      </a:prstGeom>
                      <a:noFill/>
                      <a:extLst/>
                    </p:spPr>
                  </p:pic>
                </p:oleObj>
              </mc:Fallback>
            </mc:AlternateContent>
          </a:graphicData>
        </a:graphic>
      </p:graphicFrame>
      <p:sp>
        <p:nvSpPr>
          <p:cNvPr id="66" name="TextBox 65"/>
          <p:cNvSpPr txBox="1"/>
          <p:nvPr/>
        </p:nvSpPr>
        <p:spPr>
          <a:xfrm rot="20874257">
            <a:off x="4787670" y="3842973"/>
            <a:ext cx="1773748" cy="584775"/>
          </a:xfrm>
          <a:prstGeom prst="rect">
            <a:avLst/>
          </a:prstGeom>
          <a:noFill/>
        </p:spPr>
        <p:txBody>
          <a:bodyPr wrap="square" rtlCol="1">
            <a:spAutoFit/>
          </a:bodyPr>
          <a:lstStyle/>
          <a:p>
            <a:pPr algn="ctr"/>
            <a:r>
              <a:rPr lang="en-US" sz="3200" dirty="0" smtClean="0">
                <a:solidFill>
                  <a:srgbClr val="FF0000"/>
                </a:solidFill>
              </a:rPr>
              <a:t>overlap</a:t>
            </a:r>
            <a:endParaRPr lang="he-IL" sz="3200" dirty="0">
              <a:solidFill>
                <a:srgbClr val="FF0000"/>
              </a:solidFill>
            </a:endParaRPr>
          </a:p>
        </p:txBody>
      </p:sp>
      <p:cxnSp>
        <p:nvCxnSpPr>
          <p:cNvPr id="68" name="Straight Arrow Connector 67"/>
          <p:cNvCxnSpPr/>
          <p:nvPr/>
        </p:nvCxnSpPr>
        <p:spPr>
          <a:xfrm flipV="1">
            <a:off x="2453933" y="4384738"/>
            <a:ext cx="875869" cy="1732"/>
          </a:xfrm>
          <a:prstGeom prst="straightConnector1">
            <a:avLst/>
          </a:prstGeom>
          <a:ln w="3810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442671" y="4920367"/>
            <a:ext cx="450878" cy="3756"/>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cxnSp>
        <p:nvCxnSpPr>
          <p:cNvPr id="50" name="Straight Connector 49"/>
          <p:cNvCxnSpPr/>
          <p:nvPr/>
        </p:nvCxnSpPr>
        <p:spPr>
          <a:xfrm>
            <a:off x="4154789" y="4932860"/>
            <a:ext cx="536942" cy="1225"/>
          </a:xfrm>
          <a:prstGeom prst="line">
            <a:avLst/>
          </a:prstGeom>
          <a:ln>
            <a:solidFill>
              <a:schemeClr val="tx1"/>
            </a:solidFill>
            <a:prstDash val="solid"/>
          </a:ln>
          <a:effectLst/>
        </p:spPr>
        <p:style>
          <a:lnRef idx="3">
            <a:schemeClr val="dk1"/>
          </a:lnRef>
          <a:fillRef idx="0">
            <a:schemeClr val="dk1"/>
          </a:fillRef>
          <a:effectRef idx="2">
            <a:schemeClr val="dk1"/>
          </a:effectRef>
          <a:fontRef idx="minor">
            <a:schemeClr val="tx1"/>
          </a:fontRef>
        </p:style>
      </p:cxnSp>
      <p:sp>
        <p:nvSpPr>
          <p:cNvPr id="62" name="Oval 61"/>
          <p:cNvSpPr/>
          <p:nvPr/>
        </p:nvSpPr>
        <p:spPr bwMode="auto">
          <a:xfrm>
            <a:off x="1920240" y="5796633"/>
            <a:ext cx="33049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3" name="Oval 62"/>
          <p:cNvSpPr/>
          <p:nvPr/>
        </p:nvSpPr>
        <p:spPr bwMode="auto">
          <a:xfrm>
            <a:off x="2189239" y="5800036"/>
            <a:ext cx="323358" cy="2107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37" name="Straight Connector 36"/>
          <p:cNvCxnSpPr/>
          <p:nvPr/>
        </p:nvCxnSpPr>
        <p:spPr>
          <a:xfrm flipH="1">
            <a:off x="2033829" y="3128497"/>
            <a:ext cx="3528771" cy="2803266"/>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flipH="1">
            <a:off x="2334750" y="3294939"/>
            <a:ext cx="784929" cy="2624317"/>
          </a:xfrm>
          <a:prstGeom prst="line">
            <a:avLst/>
          </a:prstGeom>
          <a:ln>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53" name="Title 1"/>
          <p:cNvSpPr>
            <a:spLocks noGrp="1"/>
          </p:cNvSpPr>
          <p:nvPr>
            <p:ph type="title"/>
          </p:nvPr>
        </p:nvSpPr>
        <p:spPr>
          <a:xfrm>
            <a:off x="457200" y="0"/>
            <a:ext cx="8229600" cy="1143000"/>
          </a:xfrm>
        </p:spPr>
        <p:txBody>
          <a:bodyPr/>
          <a:lstStyle/>
          <a:p>
            <a:r>
              <a:rPr lang="en-US" dirty="0"/>
              <a:t>Design Trade-off</a:t>
            </a:r>
          </a:p>
        </p:txBody>
      </p:sp>
      <p:cxnSp>
        <p:nvCxnSpPr>
          <p:cNvPr id="64" name="Straight Connector 63"/>
          <p:cNvCxnSpPr/>
          <p:nvPr/>
        </p:nvCxnSpPr>
        <p:spPr>
          <a:xfrm flipH="1">
            <a:off x="3140463" y="1616422"/>
            <a:ext cx="17552" cy="211737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3048760" y="2133600"/>
            <a:ext cx="844789" cy="714904"/>
            <a:chOff x="3048760" y="2133600"/>
            <a:chExt cx="844789" cy="714904"/>
          </a:xfrm>
        </p:grpSpPr>
        <p:sp>
          <p:nvSpPr>
            <p:cNvPr id="67" name="Freeform 66"/>
            <p:cNvSpPr/>
            <p:nvPr/>
          </p:nvSpPr>
          <p:spPr>
            <a:xfrm rot="20654530">
              <a:off x="3048760" y="2591340"/>
              <a:ext cx="526985" cy="257164"/>
            </a:xfrm>
            <a:custGeom>
              <a:avLst/>
              <a:gdLst>
                <a:gd name="connsiteX0" fmla="*/ 270163 w 270163"/>
                <a:gd name="connsiteY0" fmla="*/ 0 h 209116"/>
                <a:gd name="connsiteX1" fmla="*/ 135082 w 270163"/>
                <a:gd name="connsiteY1" fmla="*/ 207818 h 209116"/>
                <a:gd name="connsiteX2" fmla="*/ 62345 w 270163"/>
                <a:gd name="connsiteY2" fmla="*/ 93518 h 209116"/>
                <a:gd name="connsiteX3" fmla="*/ 0 w 270163"/>
                <a:gd name="connsiteY3" fmla="*/ 207818 h 209116"/>
              </a:gdLst>
              <a:ahLst/>
              <a:cxnLst>
                <a:cxn ang="0">
                  <a:pos x="connsiteX0" y="connsiteY0"/>
                </a:cxn>
                <a:cxn ang="0">
                  <a:pos x="connsiteX1" y="connsiteY1"/>
                </a:cxn>
                <a:cxn ang="0">
                  <a:pos x="connsiteX2" y="connsiteY2"/>
                </a:cxn>
                <a:cxn ang="0">
                  <a:pos x="connsiteX3" y="connsiteY3"/>
                </a:cxn>
              </a:cxnLst>
              <a:rect l="l" t="t" r="r" b="b"/>
              <a:pathLst>
                <a:path w="270163" h="209116">
                  <a:moveTo>
                    <a:pt x="270163" y="0"/>
                  </a:moveTo>
                  <a:cubicBezTo>
                    <a:pt x="219940" y="96116"/>
                    <a:pt x="169718" y="192232"/>
                    <a:pt x="135082" y="207818"/>
                  </a:cubicBezTo>
                  <a:cubicBezTo>
                    <a:pt x="100446" y="223404"/>
                    <a:pt x="84859" y="93518"/>
                    <a:pt x="62345" y="93518"/>
                  </a:cubicBezTo>
                  <a:cubicBezTo>
                    <a:pt x="39831" y="93518"/>
                    <a:pt x="19915" y="150668"/>
                    <a:pt x="0" y="207818"/>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mc:AlternateContent xmlns:mc="http://schemas.openxmlformats.org/markup-compatibility/2006" xmlns:a14="http://schemas.microsoft.com/office/drawing/2010/main">
          <mc:Choice Requires="a14">
            <p:sp>
              <p:nvSpPr>
                <p:cNvPr id="69" name="TextBox 68"/>
                <p:cNvSpPr txBox="1"/>
                <p:nvPr/>
              </p:nvSpPr>
              <p:spPr>
                <a:xfrm>
                  <a:off x="3307761" y="2133600"/>
                  <a:ext cx="585788" cy="461665"/>
                </a:xfrm>
                <a:prstGeom prst="rect">
                  <a:avLst/>
                </a:prstGeom>
                <a:noFill/>
              </p:spPr>
              <p:txBody>
                <a:bodyPr wrap="square" rtlCol="1">
                  <a:spAutoFit/>
                </a:bodyPr>
                <a:lstStyle/>
                <a:p>
                  <a14:m>
                    <m:oMathPara xmlns:m="http://schemas.openxmlformats.org/officeDocument/2006/math">
                      <m:oMathParaPr>
                        <m:jc m:val="centerGroup"/>
                      </m:oMathParaPr>
                      <m:oMath xmlns:m="http://schemas.openxmlformats.org/officeDocument/2006/math">
                        <m:r>
                          <m:rPr>
                            <m:sty m:val="p"/>
                          </m:rPr>
                          <a:rPr lang="en-US" sz="2400">
                            <a:solidFill>
                              <a:prstClr val="black"/>
                            </a:solidFill>
                            <a:latin typeface="Cambria Math"/>
                          </a:rPr>
                          <m:t>Δ</m:t>
                        </m:r>
                        <m:r>
                          <a:rPr lang="en-US" sz="2400" i="1" smtClean="0">
                            <a:solidFill>
                              <a:prstClr val="black"/>
                            </a:solidFill>
                            <a:latin typeface="Cambria Math"/>
                          </a:rPr>
                          <m:t>𝜃</m:t>
                        </m:r>
                      </m:oMath>
                    </m:oMathPara>
                  </a14:m>
                  <a:endParaRPr lang="he-IL" sz="2400" dirty="0">
                    <a:solidFill>
                      <a:prstClr val="black"/>
                    </a:solidFill>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3307761" y="2133600"/>
                  <a:ext cx="585788" cy="461665"/>
                </a:xfrm>
                <a:prstGeom prst="rect">
                  <a:avLst/>
                </a:prstGeom>
                <a:blipFill rotWithShape="1">
                  <a:blip r:embed="rId8"/>
                  <a:stretch>
                    <a:fillRect/>
                  </a:stretch>
                </a:blipFill>
              </p:spPr>
              <p:txBody>
                <a:bodyPr/>
                <a:lstStyle/>
                <a:p>
                  <a:r>
                    <a:rPr lang="he-IL">
                      <a:noFill/>
                    </a:rPr>
                    <a:t> </a:t>
                  </a:r>
                </a:p>
              </p:txBody>
            </p:sp>
          </mc:Fallback>
        </mc:AlternateContent>
      </p:grpSp>
      <p:cxnSp>
        <p:nvCxnSpPr>
          <p:cNvPr id="71" name="Straight Connector 70"/>
          <p:cNvCxnSpPr/>
          <p:nvPr/>
        </p:nvCxnSpPr>
        <p:spPr>
          <a:xfrm>
            <a:off x="1735397" y="1981200"/>
            <a:ext cx="1384284" cy="134433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2370551" y="1040358"/>
            <a:ext cx="1522998" cy="817726"/>
            <a:chOff x="2370551" y="1040358"/>
            <a:chExt cx="1522998" cy="817726"/>
          </a:xfrm>
        </p:grpSpPr>
        <mc:AlternateContent xmlns:mc="http://schemas.openxmlformats.org/markup-compatibility/2006" xmlns:a14="http://schemas.microsoft.com/office/drawing/2010/main">
          <mc:Choice Requires="a14">
            <p:sp>
              <p:nvSpPr>
                <p:cNvPr id="73" name="TextBox 72"/>
                <p:cNvSpPr txBox="1"/>
                <p:nvPr/>
              </p:nvSpPr>
              <p:spPr>
                <a:xfrm>
                  <a:off x="2370551" y="1273309"/>
                  <a:ext cx="601249" cy="584775"/>
                </a:xfrm>
                <a:prstGeom prst="rect">
                  <a:avLst/>
                </a:prstGeom>
                <a:noFill/>
              </p:spPr>
              <p:txBody>
                <a:bodyPr wrap="square" rtlCol="1">
                  <a:spAutoFit/>
                </a:bodyPr>
                <a:lstStyle/>
                <a:p>
                  <a14:m>
                    <m:oMathPara xmlns:m="http://schemas.openxmlformats.org/officeDocument/2006/math">
                      <m:oMathParaPr>
                        <m:jc m:val="centerGroup"/>
                      </m:oMathParaPr>
                      <m:oMath xmlns:m="http://schemas.openxmlformats.org/officeDocument/2006/math">
                        <m:r>
                          <m:rPr>
                            <m:sty m:val="p"/>
                          </m:rPr>
                          <a:rPr lang="en-US" sz="3200" smtClean="0">
                            <a:solidFill>
                              <a:prstClr val="black"/>
                            </a:solidFill>
                            <a:latin typeface="Cambria Math"/>
                          </a:rPr>
                          <m:t>Θ</m:t>
                        </m:r>
                      </m:oMath>
                    </m:oMathPara>
                  </a14:m>
                  <a:endParaRPr lang="he-IL" sz="3200" dirty="0">
                    <a:solidFill>
                      <a:prstClr val="black"/>
                    </a:solidFill>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2370551" y="1273309"/>
                  <a:ext cx="601249" cy="584775"/>
                </a:xfrm>
                <a:prstGeom prst="rect">
                  <a:avLst/>
                </a:prstGeom>
                <a:blipFill rotWithShape="0">
                  <a:blip r:embed="rId9"/>
                  <a:stretch>
                    <a:fillRect/>
                  </a:stretch>
                </a:blipFill>
              </p:spPr>
              <p:txBody>
                <a:bodyPr/>
                <a:lstStyle/>
                <a:p>
                  <a:r>
                    <a:rPr lang="en-US">
                      <a:noFill/>
                    </a:rPr>
                    <a:t> </a:t>
                  </a:r>
                </a:p>
              </p:txBody>
            </p:sp>
          </mc:Fallback>
        </mc:AlternateContent>
        <p:sp>
          <p:nvSpPr>
            <p:cNvPr id="74" name="TextBox 73"/>
            <p:cNvSpPr txBox="1"/>
            <p:nvPr/>
          </p:nvSpPr>
          <p:spPr>
            <a:xfrm>
              <a:off x="2657313" y="1040358"/>
              <a:ext cx="1236236" cy="369332"/>
            </a:xfrm>
            <a:prstGeom prst="rect">
              <a:avLst/>
            </a:prstGeom>
            <a:noFill/>
          </p:spPr>
          <p:txBody>
            <a:bodyPr wrap="none" rtlCol="1">
              <a:spAutoFit/>
            </a:bodyPr>
            <a:lstStyle/>
            <a:p>
              <a:r>
                <a:rPr lang="en-US" dirty="0" smtClean="0">
                  <a:solidFill>
                    <a:prstClr val="black"/>
                  </a:solidFill>
                </a:rPr>
                <a:t>max slope</a:t>
              </a:r>
              <a:endParaRPr lang="he-IL" dirty="0">
                <a:solidFill>
                  <a:prstClr val="black"/>
                </a:solidFill>
              </a:endParaRPr>
            </a:p>
          </p:txBody>
        </p:sp>
      </p:grpSp>
      <p:grpSp>
        <p:nvGrpSpPr>
          <p:cNvPr id="76" name="Group 75"/>
          <p:cNvGrpSpPr/>
          <p:nvPr/>
        </p:nvGrpSpPr>
        <p:grpSpPr>
          <a:xfrm>
            <a:off x="260887" y="2545896"/>
            <a:ext cx="1351652" cy="758801"/>
            <a:chOff x="260887" y="2545896"/>
            <a:chExt cx="1351652" cy="758801"/>
          </a:xfrm>
        </p:grpSpPr>
        <mc:AlternateContent xmlns:mc="http://schemas.openxmlformats.org/markup-compatibility/2006" xmlns:a14="http://schemas.microsoft.com/office/drawing/2010/main">
          <mc:Choice Requires="a14">
            <p:sp>
              <p:nvSpPr>
                <p:cNvPr id="77" name="TextBox 76"/>
                <p:cNvSpPr txBox="1"/>
                <p:nvPr/>
              </p:nvSpPr>
              <p:spPr>
                <a:xfrm>
                  <a:off x="578866" y="2719922"/>
                  <a:ext cx="518667" cy="584775"/>
                </a:xfrm>
                <a:prstGeom prst="rect">
                  <a:avLst/>
                </a:prstGeom>
                <a:noFill/>
              </p:spPr>
              <p:txBody>
                <a:bodyPr wrap="none" rtlCol="1">
                  <a:spAutoFit/>
                </a:bodyPr>
                <a:lstStyle/>
                <a:p>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a:rPr>
                          <m:t>𝜆</m:t>
                        </m:r>
                      </m:oMath>
                    </m:oMathPara>
                  </a14:m>
                  <a:endParaRPr lang="he-IL" sz="3200" dirty="0">
                    <a:solidFill>
                      <a:prstClr val="black"/>
                    </a:solidFill>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578866" y="2719922"/>
                  <a:ext cx="518667" cy="584775"/>
                </a:xfrm>
                <a:prstGeom prst="rect">
                  <a:avLst/>
                </a:prstGeom>
                <a:blipFill rotWithShape="0">
                  <a:blip r:embed="rId10"/>
                  <a:stretch>
                    <a:fillRect/>
                  </a:stretch>
                </a:blipFill>
              </p:spPr>
              <p:txBody>
                <a:bodyPr/>
                <a:lstStyle/>
                <a:p>
                  <a:r>
                    <a:rPr lang="en-US">
                      <a:noFill/>
                    </a:rPr>
                    <a:t> </a:t>
                  </a:r>
                </a:p>
              </p:txBody>
            </p:sp>
          </mc:Fallback>
        </mc:AlternateContent>
        <p:sp>
          <p:nvSpPr>
            <p:cNvPr id="78" name="TextBox 77"/>
            <p:cNvSpPr txBox="1"/>
            <p:nvPr/>
          </p:nvSpPr>
          <p:spPr>
            <a:xfrm>
              <a:off x="260887" y="2545896"/>
              <a:ext cx="1351652" cy="369332"/>
            </a:xfrm>
            <a:prstGeom prst="rect">
              <a:avLst/>
            </a:prstGeom>
            <a:noFill/>
          </p:spPr>
          <p:txBody>
            <a:bodyPr wrap="none" rtlCol="1">
              <a:spAutoFit/>
            </a:bodyPr>
            <a:lstStyle/>
            <a:p>
              <a:r>
                <a:rPr lang="en-US" dirty="0" smtClean="0">
                  <a:solidFill>
                    <a:prstClr val="black"/>
                  </a:solidFill>
                </a:rPr>
                <a:t>wavelength</a:t>
              </a:r>
              <a:endParaRPr lang="he-IL" dirty="0">
                <a:solidFill>
                  <a:prstClr val="black"/>
                </a:solidFill>
              </a:endParaRPr>
            </a:p>
          </p:txBody>
        </p:sp>
      </p:grpSp>
      <p:sp>
        <p:nvSpPr>
          <p:cNvPr id="80" name="Arc 79"/>
          <p:cNvSpPr/>
          <p:nvPr/>
        </p:nvSpPr>
        <p:spPr>
          <a:xfrm rot="5400000">
            <a:off x="2103481" y="1553844"/>
            <a:ext cx="1412590" cy="1764792"/>
          </a:xfrm>
          <a:prstGeom prst="arc">
            <a:avLst>
              <a:gd name="adj1" fmla="val 6357471"/>
              <a:gd name="adj2" fmla="val 12486502"/>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solidFill>
                <a:prstClr val="black"/>
              </a:solidFill>
            </a:endParaRPr>
          </a:p>
        </p:txBody>
      </p:sp>
      <p:grpSp>
        <p:nvGrpSpPr>
          <p:cNvPr id="54" name="Group 53"/>
          <p:cNvGrpSpPr/>
          <p:nvPr/>
        </p:nvGrpSpPr>
        <p:grpSpPr>
          <a:xfrm>
            <a:off x="1861633" y="6049095"/>
            <a:ext cx="984462" cy="461665"/>
            <a:chOff x="1861633" y="6049095"/>
            <a:chExt cx="984462" cy="461665"/>
          </a:xfrm>
        </p:grpSpPr>
        <mc:AlternateContent xmlns:mc="http://schemas.openxmlformats.org/markup-compatibility/2006" xmlns:a14="http://schemas.microsoft.com/office/drawing/2010/main">
          <mc:Choice Requires="a14">
            <p:sp>
              <p:nvSpPr>
                <p:cNvPr id="55" name="TextBox 54"/>
                <p:cNvSpPr txBox="1"/>
                <p:nvPr/>
              </p:nvSpPr>
              <p:spPr>
                <a:xfrm>
                  <a:off x="1861633" y="6049095"/>
                  <a:ext cx="984462" cy="461665"/>
                </a:xfrm>
                <a:prstGeom prst="rect">
                  <a:avLst/>
                </a:prstGeom>
                <a:noFill/>
              </p:spPr>
              <p:txBody>
                <a:bodyPr wrap="square" rtlCol="1">
                  <a:spAutoFit/>
                </a:bodyPr>
                <a:lstStyle/>
                <a:p>
                  <a14:m>
                    <m:oMathPara xmlns:m="http://schemas.openxmlformats.org/officeDocument/2006/math">
                      <m:oMathParaPr>
                        <m:jc m:val="centerGroup"/>
                      </m:oMathParaPr>
                      <m:oMath xmlns:m="http://schemas.openxmlformats.org/officeDocument/2006/math">
                        <m:r>
                          <m:rPr>
                            <m:sty m:val="p"/>
                          </m:rPr>
                          <a:rPr lang="en-US" sz="2400" smtClean="0">
                            <a:solidFill>
                              <a:prstClr val="black"/>
                            </a:solidFill>
                            <a:latin typeface="Cambria Math"/>
                          </a:rPr>
                          <m:t>Δ</m:t>
                        </m:r>
                        <m:r>
                          <m:rPr>
                            <m:sty m:val="p"/>
                          </m:rPr>
                          <a:rPr lang="en-US" sz="2400" i="1" smtClean="0">
                            <a:solidFill>
                              <a:prstClr val="black"/>
                            </a:solidFill>
                            <a:latin typeface="Cambria Math"/>
                          </a:rPr>
                          <m:t>p</m:t>
                        </m:r>
                        <m:r>
                          <a:rPr lang="en-US" sz="2400" i="1" smtClean="0">
                            <a:solidFill>
                              <a:prstClr val="black"/>
                            </a:solidFill>
                            <a:latin typeface="Cambria Math"/>
                          </a:rPr>
                          <m:t> </m:t>
                        </m:r>
                      </m:oMath>
                    </m:oMathPara>
                  </a14:m>
                  <a:endParaRPr lang="he-IL" sz="2400" dirty="0">
                    <a:solidFill>
                      <a:prstClr val="black"/>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1861633" y="6049095"/>
                  <a:ext cx="984462" cy="461665"/>
                </a:xfrm>
                <a:prstGeom prst="rect">
                  <a:avLst/>
                </a:prstGeom>
                <a:blipFill rotWithShape="1">
                  <a:blip r:embed="rId21"/>
                  <a:stretch>
                    <a:fillRect b="-11842"/>
                  </a:stretch>
                </a:blipFill>
              </p:spPr>
              <p:txBody>
                <a:bodyPr/>
                <a:lstStyle/>
                <a:p>
                  <a:r>
                    <a:rPr lang="en-US">
                      <a:noFill/>
                    </a:rPr>
                    <a:t> </a:t>
                  </a:r>
                </a:p>
              </p:txBody>
            </p:sp>
          </mc:Fallback>
        </mc:AlternateContent>
        <p:cxnSp>
          <p:nvCxnSpPr>
            <p:cNvPr id="56" name="Straight Arrow Connector 55"/>
            <p:cNvCxnSpPr/>
            <p:nvPr/>
          </p:nvCxnSpPr>
          <p:spPr>
            <a:xfrm>
              <a:off x="2142637" y="6096000"/>
              <a:ext cx="354955"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85" name="TextBox 84"/>
          <p:cNvSpPr txBox="1"/>
          <p:nvPr/>
        </p:nvSpPr>
        <p:spPr>
          <a:xfrm>
            <a:off x="4191000" y="6492075"/>
            <a:ext cx="5023619" cy="369332"/>
          </a:xfrm>
          <a:prstGeom prst="rect">
            <a:avLst/>
          </a:prstGeom>
          <a:noFill/>
        </p:spPr>
        <p:txBody>
          <a:bodyPr wrap="none" rtlCol="1">
            <a:spAutoFit/>
          </a:bodyPr>
          <a:lstStyle/>
          <a:p>
            <a:r>
              <a:rPr lang="en-US" i="1" dirty="0" smtClean="0">
                <a:solidFill>
                  <a:prstClr val="black">
                    <a:lumMod val="50000"/>
                    <a:lumOff val="50000"/>
                  </a:prstClr>
                </a:solidFill>
              </a:rPr>
              <a:t>STELLA MARIS</a:t>
            </a:r>
            <a:r>
              <a:rPr lang="en-US" dirty="0" smtClean="0">
                <a:solidFill>
                  <a:prstClr val="black">
                    <a:lumMod val="50000"/>
                    <a:lumOff val="50000"/>
                  </a:prstClr>
                </a:solidFill>
              </a:rPr>
              <a:t>,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Schechner</a:t>
            </a:r>
            <a:endParaRPr lang="he-IL" dirty="0">
              <a:solidFill>
                <a:prstClr val="black">
                  <a:lumMod val="50000"/>
                  <a:lumOff val="50000"/>
                </a:prstClr>
              </a:solidFill>
            </a:endParaRPr>
          </a:p>
        </p:txBody>
      </p:sp>
      <p:grpSp>
        <p:nvGrpSpPr>
          <p:cNvPr id="86" name="Group 85"/>
          <p:cNvGrpSpPr/>
          <p:nvPr/>
        </p:nvGrpSpPr>
        <p:grpSpPr>
          <a:xfrm>
            <a:off x="6480876" y="2545896"/>
            <a:ext cx="2586923" cy="1721304"/>
            <a:chOff x="6480876" y="2545896"/>
            <a:chExt cx="2586923" cy="1721304"/>
          </a:xfrm>
        </p:grpSpPr>
        <p:grpSp>
          <p:nvGrpSpPr>
            <p:cNvPr id="87" name="Group 86"/>
            <p:cNvGrpSpPr/>
            <p:nvPr/>
          </p:nvGrpSpPr>
          <p:grpSpPr>
            <a:xfrm>
              <a:off x="6480876" y="2545896"/>
              <a:ext cx="2586923" cy="1721304"/>
              <a:chOff x="6480876" y="2545896"/>
              <a:chExt cx="2586923" cy="1721304"/>
            </a:xfrm>
          </p:grpSpPr>
          <p:sp>
            <p:nvSpPr>
              <p:cNvPr id="89" name="Rounded Rectangle 88"/>
              <p:cNvSpPr/>
              <p:nvPr/>
            </p:nvSpPr>
            <p:spPr>
              <a:xfrm>
                <a:off x="6480876" y="2545896"/>
                <a:ext cx="2586923" cy="1465565"/>
              </a:xfrm>
              <a:prstGeom prst="round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endParaRPr lang="he-IL" dirty="0">
                  <a:solidFill>
                    <a:prstClr val="black"/>
                  </a:solidFill>
                </a:endParaRPr>
              </a:p>
            </p:txBody>
          </p:sp>
          <mc:AlternateContent xmlns:mc="http://schemas.openxmlformats.org/markup-compatibility/2006" xmlns:a14="http://schemas.microsoft.com/office/drawing/2010/main">
            <mc:Choice Requires="a14">
              <p:sp>
                <p:nvSpPr>
                  <p:cNvPr id="90" name="TextBox 89"/>
                  <p:cNvSpPr txBox="1"/>
                  <p:nvPr/>
                </p:nvSpPr>
                <p:spPr>
                  <a:xfrm>
                    <a:off x="6629400" y="2930809"/>
                    <a:ext cx="2362200" cy="133639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f>
                            <m:fPr>
                              <m:ctrlPr>
                                <a:rPr lang="en-US" sz="2800" i="1">
                                  <a:solidFill>
                                    <a:prstClr val="black"/>
                                  </a:solidFill>
                                  <a:latin typeface="Cambria Math" panose="02040503050406030204" pitchFamily="18" charset="0"/>
                                </a:rPr>
                              </m:ctrlPr>
                            </m:fPr>
                            <m:num>
                              <m:r>
                                <m:rPr>
                                  <m:sty m:val="p"/>
                                </m:rPr>
                                <a:rPr lang="en-US" sz="2800">
                                  <a:solidFill>
                                    <a:prstClr val="black"/>
                                  </a:solidFill>
                                  <a:latin typeface="Cambria Math"/>
                                </a:rPr>
                                <m:t>Δ</m:t>
                              </m:r>
                              <m:r>
                                <a:rPr lang="en-US" sz="2800" i="1">
                                  <a:solidFill>
                                    <a:prstClr val="black"/>
                                  </a:solidFill>
                                  <a:latin typeface="Cambria Math"/>
                                </a:rPr>
                                <m:t>𝜃</m:t>
                              </m:r>
                            </m:num>
                            <m:den>
                              <m:r>
                                <m:rPr>
                                  <m:sty m:val="p"/>
                                </m:rPr>
                                <a:rPr lang="en-US" sz="2800">
                                  <a:solidFill>
                                    <a:prstClr val="black"/>
                                  </a:solidFill>
                                  <a:latin typeface="Cambria Math"/>
                                </a:rPr>
                                <m:t>Θ</m:t>
                              </m:r>
                            </m:den>
                          </m:f>
                          <m:r>
                            <a:rPr lang="en-US" sz="2800" i="1">
                              <a:solidFill>
                                <a:prstClr val="black"/>
                              </a:solidFill>
                              <a:latin typeface="Cambria Math"/>
                            </a:rPr>
                            <m:t>⋅</m:t>
                          </m:r>
                          <m:r>
                            <a:rPr lang="en-US" sz="2800" i="1">
                              <a:solidFill>
                                <a:prstClr val="black"/>
                              </a:solidFill>
                              <a:latin typeface="Cambria Math"/>
                            </a:rPr>
                            <m:t>𝜆</m:t>
                          </m:r>
                          <m:r>
                            <a:rPr lang="en-US" sz="2800" i="1">
                              <a:solidFill>
                                <a:prstClr val="black"/>
                              </a:solidFill>
                              <a:latin typeface="Cambria Math"/>
                            </a:rPr>
                            <m:t>&gt;</m:t>
                          </m:r>
                          <m:r>
                            <a:rPr lang="en-US" sz="2800" i="1">
                              <a:solidFill>
                                <a:prstClr val="black"/>
                              </a:solidFill>
                              <a:latin typeface="Cambria Math"/>
                            </a:rPr>
                            <m:t>4</m:t>
                          </m:r>
                          <m:r>
                            <m:rPr>
                              <m:sty m:val="p"/>
                            </m:rPr>
                            <a:rPr lang="en-US" sz="2800">
                              <a:solidFill>
                                <a:prstClr val="black"/>
                              </a:solidFill>
                              <a:latin typeface="Cambria Math"/>
                            </a:rPr>
                            <m:t>Δ</m:t>
                          </m:r>
                          <m:r>
                            <a:rPr lang="en-US" sz="2800" i="1">
                              <a:solidFill>
                                <a:prstClr val="black"/>
                              </a:solidFill>
                              <a:latin typeface="Cambria Math"/>
                            </a:rPr>
                            <m:t>𝑝</m:t>
                          </m:r>
                        </m:oMath>
                      </m:oMathPara>
                    </a14:m>
                    <a:endParaRPr lang="he-IL" sz="2800" dirty="0">
                      <a:solidFill>
                        <a:prstClr val="black"/>
                      </a:solidFill>
                    </a:endParaRPr>
                  </a:p>
                  <a:p>
                    <a:endParaRPr lang="en-US" sz="2800" dirty="0">
                      <a:solidFill>
                        <a:prstClr val="black"/>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629400" y="2930809"/>
                    <a:ext cx="2362200" cy="1336391"/>
                  </a:xfrm>
                  <a:prstGeom prst="rect">
                    <a:avLst/>
                  </a:prstGeom>
                  <a:blipFill rotWithShape="1">
                    <a:blip r:embed="rId23"/>
                    <a:stretch>
                      <a:fillRect/>
                    </a:stretch>
                  </a:blipFill>
                </p:spPr>
                <p:txBody>
                  <a:bodyPr/>
                  <a:lstStyle/>
                  <a:p>
                    <a:r>
                      <a:rPr lang="en-US">
                        <a:noFill/>
                      </a:rPr>
                      <a:t> </a:t>
                    </a:r>
                  </a:p>
                </p:txBody>
              </p:sp>
            </mc:Fallback>
          </mc:AlternateContent>
        </p:grpSp>
        <p:sp>
          <p:nvSpPr>
            <p:cNvPr id="88" name="TextBox 87"/>
            <p:cNvSpPr txBox="1"/>
            <p:nvPr/>
          </p:nvSpPr>
          <p:spPr>
            <a:xfrm>
              <a:off x="6636846" y="2556943"/>
              <a:ext cx="2339102" cy="369332"/>
            </a:xfrm>
            <a:prstGeom prst="rect">
              <a:avLst/>
            </a:prstGeom>
            <a:noFill/>
          </p:spPr>
          <p:txBody>
            <a:bodyPr wrap="none" rtlCol="0">
              <a:spAutoFit/>
            </a:bodyPr>
            <a:lstStyle/>
            <a:p>
              <a:r>
                <a:rPr lang="en-US" dirty="0" smtClean="0">
                  <a:solidFill>
                    <a:prstClr val="black"/>
                  </a:solidFill>
                </a:rPr>
                <a:t>Uncertainty principle:</a:t>
              </a:r>
              <a:endParaRPr lang="en-US" dirty="0">
                <a:solidFill>
                  <a:prstClr val="black"/>
                </a:solidFill>
              </a:endParaRPr>
            </a:p>
          </p:txBody>
        </p:sp>
      </p:grpSp>
    </p:spTree>
    <p:extLst>
      <p:ext uri="{BB962C8B-B14F-4D97-AF65-F5344CB8AC3E}">
        <p14:creationId xmlns:p14="http://schemas.microsoft.com/office/powerpoint/2010/main" val="3549431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135172" name="Picture 4" descr="D:\Dropbox\Technion\Turbulence\Pinhole_research\Code-WaterRecon\dataset_15\yoav_camera\P101090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28600" y="85107"/>
            <a:ext cx="2885835" cy="5207264"/>
          </a:xfrm>
          <a:prstGeom prst="rect">
            <a:avLst/>
          </a:prstGeom>
          <a:noFill/>
          <a:ln w="19050">
            <a:solidFill>
              <a:srgbClr val="FF0000"/>
            </a:solidFill>
          </a:ln>
          <a:effectLst>
            <a:outerShdw blurRad="50800" dist="38100" dir="2700000" algn="tl" rotWithShape="0">
              <a:prstClr val="black">
                <a:alpha val="40000"/>
              </a:prstClr>
            </a:outerShdw>
            <a:softEdge rad="317500"/>
          </a:effectLst>
          <a:extLst>
            <a:ext uri="{909E8E84-426E-40DD-AFC4-6F175D3DCCD1}">
              <a14:hiddenFill xmlns:a14="http://schemas.microsoft.com/office/drawing/2010/main">
                <a:solidFill>
                  <a:srgbClr val="FFFFFF"/>
                </a:solidFill>
              </a14:hiddenFill>
            </a:ext>
          </a:extLst>
        </p:spPr>
      </p:pic>
      <p:pic>
        <p:nvPicPr>
          <p:cNvPr id="135173" name="Picture 5" descr="D:\Dropbox\Technion\Turbulence\Pinhole_research\Code-WaterRecon\dataset_16\D80\DSC_0032.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048000" y="1828800"/>
            <a:ext cx="3749781" cy="2949448"/>
          </a:xfrm>
          <a:prstGeom prst="rect">
            <a:avLst/>
          </a:prstGeom>
          <a:noFill/>
          <a:ln w="19050">
            <a:solidFill>
              <a:srgbClr val="FF0000"/>
            </a:solidFill>
          </a:ln>
          <a:effectLst>
            <a:outerShdw blurRad="50800" dist="38100" dir="2700000" algn="tl" rotWithShape="0">
              <a:prstClr val="black">
                <a:alpha val="40000"/>
              </a:prstClr>
            </a:outerShdw>
            <a:softEdge rad="317500"/>
          </a:effectLst>
          <a:extLst>
            <a:ext uri="{909E8E84-426E-40DD-AFC4-6F175D3DCCD1}">
              <a14:hiddenFill xmlns:a14="http://schemas.microsoft.com/office/drawing/2010/main">
                <a:solidFill>
                  <a:srgbClr val="FFFFFF"/>
                </a:solidFill>
              </a14:hiddenFill>
            </a:ext>
          </a:extLst>
        </p:spPr>
      </p:pic>
      <p:pic>
        <p:nvPicPr>
          <p:cNvPr id="14" name="P101094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lum bright="-13000" contrast="32000"/>
          </a:blip>
          <a:stretch>
            <a:fillRect/>
          </a:stretch>
        </p:blipFill>
        <p:spPr>
          <a:xfrm>
            <a:off x="5079322" y="417026"/>
            <a:ext cx="4038600" cy="2271713"/>
          </a:xfrm>
          <a:prstGeom prst="rect">
            <a:avLst/>
          </a:prstGeom>
          <a:ln w="19050">
            <a:solidFill>
              <a:srgbClr val="FF0000"/>
            </a:solidFill>
          </a:ln>
          <a:effectLst>
            <a:outerShdw blurRad="50800" dist="38100" dir="2700000" algn="tl" rotWithShape="0">
              <a:prstClr val="black">
                <a:alpha val="40000"/>
              </a:prstClr>
            </a:outerShdw>
            <a:softEdge rad="127000"/>
          </a:effectLst>
        </p:spPr>
      </p:pic>
      <p:sp>
        <p:nvSpPr>
          <p:cNvPr id="4" name="Slide Number Placeholder 3"/>
          <p:cNvSpPr>
            <a:spLocks noGrp="1"/>
          </p:cNvSpPr>
          <p:nvPr>
            <p:ph type="sldNum" sz="quarter" idx="12"/>
          </p:nvPr>
        </p:nvSpPr>
        <p:spPr/>
        <p:txBody>
          <a:bodyPr/>
          <a:lstStyle/>
          <a:p>
            <a:r>
              <a:rPr lang="en-US" dirty="0" smtClean="0">
                <a:solidFill>
                  <a:prstClr val="white"/>
                </a:solidFill>
              </a:rPr>
              <a:t>47</a:t>
            </a:r>
            <a:endParaRPr lang="en-US" dirty="0">
              <a:solidFill>
                <a:prstClr val="white"/>
              </a:solidFill>
            </a:endParaRPr>
          </a:p>
        </p:txBody>
      </p:sp>
      <p:sp>
        <p:nvSpPr>
          <p:cNvPr id="8" name="TextBox 7"/>
          <p:cNvSpPr txBox="1"/>
          <p:nvPr/>
        </p:nvSpPr>
        <p:spPr>
          <a:xfrm rot="21298731">
            <a:off x="3381416" y="375298"/>
            <a:ext cx="1633347" cy="510778"/>
          </a:xfrm>
          <a:prstGeom prst="roundRect">
            <a:avLst/>
          </a:prstGeom>
          <a:solidFill>
            <a:srgbClr val="FFFF00"/>
          </a:solidFill>
          <a:ln>
            <a:solidFill>
              <a:srgbClr val="0000FF"/>
            </a:solidFill>
          </a:ln>
        </p:spPr>
        <p:txBody>
          <a:bodyPr wrap="none" rtlCol="0">
            <a:spAutoFit/>
          </a:bodyPr>
          <a:lstStyle/>
          <a:p>
            <a:r>
              <a:rPr lang="en-US" sz="2400" dirty="0" smtClean="0">
                <a:solidFill>
                  <a:srgbClr val="0000FF"/>
                </a:solidFill>
              </a:rPr>
              <a:t>In the Sea</a:t>
            </a:r>
            <a:endParaRPr lang="en-US" sz="2400" dirty="0">
              <a:solidFill>
                <a:srgbClr val="0000FF"/>
              </a:solidFill>
            </a:endParaRPr>
          </a:p>
        </p:txBody>
      </p:sp>
      <p:pic>
        <p:nvPicPr>
          <p:cNvPr id="12" name="P1010863.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lum contrast="9000"/>
          </a:blip>
          <a:stretch>
            <a:fillRect/>
          </a:stretch>
        </p:blipFill>
        <p:spPr>
          <a:xfrm>
            <a:off x="381000" y="4358057"/>
            <a:ext cx="4317322" cy="2428494"/>
          </a:xfrm>
          <a:prstGeom prst="rect">
            <a:avLst/>
          </a:prstGeom>
          <a:ln w="19050">
            <a:solidFill>
              <a:srgbClr val="FF0000"/>
            </a:solidFill>
          </a:ln>
          <a:effectLst>
            <a:outerShdw blurRad="50800" dist="38100" dir="2700000" algn="tl" rotWithShape="0">
              <a:prstClr val="black">
                <a:alpha val="40000"/>
              </a:prstClr>
            </a:outerShdw>
            <a:softEdge rad="127000"/>
          </a:effectLst>
        </p:spPr>
      </p:pic>
      <p:pic>
        <p:nvPicPr>
          <p:cNvPr id="135171" name="Picture 3" descr="D:\Dropbox\Technion\Turbulence\Pinhole_research\Code-WaterRecon\dataset_15\yoav_camera\P1010849.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019800" y="3581400"/>
            <a:ext cx="3098122" cy="3210288"/>
          </a:xfrm>
          <a:prstGeom prst="rect">
            <a:avLst/>
          </a:prstGeom>
          <a:noFill/>
          <a:ln w="19050">
            <a:solidFill>
              <a:srgbClr val="FF0000"/>
            </a:solidFill>
          </a:ln>
          <a:effectLst>
            <a:outerShdw blurRad="50800" dist="38100" dir="2700000" algn="tl" rotWithShape="0">
              <a:prstClr val="black">
                <a:alpha val="40000"/>
              </a:prstClr>
            </a:outerShdw>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09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3" fill="hold"/>
                                        <p:tgtEl>
                                          <p:spTgt spid="12"/>
                                        </p:tgtEl>
                                      </p:cBhvr>
                                    </p:cmd>
                                  </p:childTnLst>
                                </p:cTn>
                              </p:par>
                              <p:par>
                                <p:cTn id="7" presetID="1" presetClass="mediacall" presetSubtype="0" fill="hold" nodeType="withEffect">
                                  <p:stCondLst>
                                    <p:cond delay="0"/>
                                  </p:stCondLst>
                                  <p:childTnLst>
                                    <p:cmd type="call" cmd="playFrom(0.0)">
                                      <p:cBhvr>
                                        <p:cTn id="8" dur="2468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12"/>
                </p:tgtEl>
              </p:cMediaNode>
            </p:video>
            <p:video>
              <p:cMediaNode vol="80000" mute="1">
                <p:cTn id="10" repeatCount="indefinite" fill="hold" display="0">
                  <p:stCondLst>
                    <p:cond delay="indefinite"/>
                  </p:stCondLst>
                </p:cTn>
                <p:tgtEl>
                  <p:spTgt spid="14"/>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Sea Experiment</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white"/>
                </a:solidFill>
              </a:rPr>
              <a:pPr/>
              <a:t>66</a:t>
            </a:fld>
            <a:endParaRPr lang="en-US">
              <a:solidFill>
                <a:prstClr val="white"/>
              </a:solidFill>
            </a:endParaRPr>
          </a:p>
        </p:txBody>
      </p:sp>
      <p:pic>
        <p:nvPicPr>
          <p:cNvPr id="5" name="Picture 4" descr="D:\Dropbox\Technion\Turbulence\Documentation\4ICCP2014\Pictur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7177249" cy="45720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158675" y="6400800"/>
            <a:ext cx="4038600"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dirty="0" err="1" smtClean="0">
                <a:solidFill>
                  <a:srgbClr val="FFFF99"/>
                </a:solidFill>
                <a:latin typeface="Tahoma" pitchFamily="34" charset="0"/>
              </a:rPr>
              <a:t>Ack</a:t>
            </a:r>
            <a:r>
              <a:rPr lang="en-US" dirty="0" smtClean="0">
                <a:solidFill>
                  <a:srgbClr val="FFFF99"/>
                </a:solidFill>
                <a:latin typeface="Tahoma" pitchFamily="34" charset="0"/>
              </a:rPr>
              <a:t>: </a:t>
            </a:r>
            <a:r>
              <a:rPr lang="en-US" dirty="0" err="1" smtClean="0">
                <a:solidFill>
                  <a:srgbClr val="FFFF99"/>
                </a:solidFill>
                <a:latin typeface="Tahoma" pitchFamily="34" charset="0"/>
              </a:rPr>
              <a:t>Tali</a:t>
            </a:r>
            <a:r>
              <a:rPr lang="en-US" dirty="0" smtClean="0">
                <a:solidFill>
                  <a:srgbClr val="FFFF99"/>
                </a:solidFill>
                <a:latin typeface="Tahoma" pitchFamily="34" charset="0"/>
              </a:rPr>
              <a:t> </a:t>
            </a:r>
            <a:r>
              <a:rPr lang="en-US" dirty="0" err="1" smtClean="0">
                <a:solidFill>
                  <a:srgbClr val="FFFF99"/>
                </a:solidFill>
                <a:latin typeface="Tahoma" pitchFamily="34" charset="0"/>
              </a:rPr>
              <a:t>Treibitz</a:t>
            </a:r>
            <a:r>
              <a:rPr lang="en-US" dirty="0" smtClean="0">
                <a:solidFill>
                  <a:srgbClr val="FFFF99"/>
                </a:solidFill>
                <a:latin typeface="Tahoma" pitchFamily="34" charset="0"/>
              </a:rPr>
              <a:t>, Danny </a:t>
            </a:r>
            <a:r>
              <a:rPr lang="en-US" dirty="0" err="1" smtClean="0">
                <a:solidFill>
                  <a:srgbClr val="FFFF99"/>
                </a:solidFill>
                <a:latin typeface="Tahoma" pitchFamily="34" charset="0"/>
              </a:rPr>
              <a:t>Veikherman</a:t>
            </a:r>
            <a:endParaRPr lang="en-US" i="1" dirty="0">
              <a:solidFill>
                <a:srgbClr val="FFFF99"/>
              </a:solidFill>
              <a:latin typeface="Tahoma" pitchFamily="34" charset="0"/>
            </a:endParaRPr>
          </a:p>
        </p:txBody>
      </p:sp>
    </p:spTree>
    <p:extLst>
      <p:ext uri="{BB962C8B-B14F-4D97-AF65-F5344CB8AC3E}">
        <p14:creationId xmlns:p14="http://schemas.microsoft.com/office/powerpoint/2010/main" val="12923869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11" descr="C:\Program Files\Microsoft Office\MEDIA\CAGCAT10\j0212219.wmf"/>
          <p:cNvPicPr>
            <a:picLocks noChangeAspect="1" noChangeArrowheads="1"/>
          </p:cNvPicPr>
          <p:nvPr/>
        </p:nvPicPr>
        <p:blipFill rotWithShape="1">
          <a:blip r:embed="rId3" cstate="print">
            <a:clrChange>
              <a:clrFrom>
                <a:srgbClr val="68728C"/>
              </a:clrFrom>
              <a:clrTo>
                <a:srgbClr val="68728C">
                  <a:alpha val="0"/>
                </a:srgbClr>
              </a:clrTo>
            </a:clrChange>
            <a:extLst>
              <a:ext uri="{28A0092B-C50C-407E-A947-70E740481C1C}">
                <a14:useLocalDpi xmlns:a14="http://schemas.microsoft.com/office/drawing/2010/main" val="0"/>
              </a:ext>
            </a:extLst>
          </a:blip>
          <a:srcRect l="22148" r="14316"/>
          <a:stretch/>
        </p:blipFill>
        <p:spPr bwMode="auto">
          <a:xfrm>
            <a:off x="347385" y="1356643"/>
            <a:ext cx="1163635" cy="2096237"/>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p:cNvSpPr/>
          <p:nvPr/>
        </p:nvSpPr>
        <p:spPr>
          <a:xfrm>
            <a:off x="0" y="3260123"/>
            <a:ext cx="9144000" cy="3597877"/>
          </a:xfrm>
          <a:prstGeom prst="rect">
            <a:avLst/>
          </a:prstGeom>
          <a:solidFill>
            <a:srgbClr val="93DBFF"/>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System Implementation</a:t>
            </a:r>
            <a:endParaRPr lang="en-US" dirty="0"/>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67</a:t>
            </a:fld>
            <a:endParaRPr lang="en-US">
              <a:solidFill>
                <a:prstClr val="black">
                  <a:tint val="75000"/>
                </a:prstClr>
              </a:solidFill>
            </a:endParaRPr>
          </a:p>
        </p:txBody>
      </p:sp>
      <p:sp>
        <p:nvSpPr>
          <p:cNvPr id="19" name="Sun 18"/>
          <p:cNvSpPr/>
          <p:nvPr/>
        </p:nvSpPr>
        <p:spPr>
          <a:xfrm>
            <a:off x="6742202" y="1420305"/>
            <a:ext cx="1334999" cy="1313444"/>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 descr="D:\Dropbox\Technion\Turbulence\Pinhole_research\pinhole_diffuser_calibration\diffuser.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9913" t="14233" r="19640" b="8322"/>
          <a:stretch/>
        </p:blipFill>
        <p:spPr bwMode="auto">
          <a:xfrm>
            <a:off x="3124200" y="4038600"/>
            <a:ext cx="3718560" cy="2743200"/>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oup 87"/>
          <p:cNvGrpSpPr/>
          <p:nvPr/>
        </p:nvGrpSpPr>
        <p:grpSpPr>
          <a:xfrm>
            <a:off x="3512303" y="4442422"/>
            <a:ext cx="1016207" cy="864791"/>
            <a:chOff x="3512303" y="4290021"/>
            <a:chExt cx="1016207" cy="864791"/>
          </a:xfrm>
        </p:grpSpPr>
        <p:sp>
          <p:nvSpPr>
            <p:cNvPr id="22" name="Oval 21"/>
            <p:cNvSpPr/>
            <p:nvPr/>
          </p:nvSpPr>
          <p:spPr>
            <a:xfrm>
              <a:off x="4014221" y="4416000"/>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4179911" y="4396239"/>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4345558" y="4375068"/>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3600150" y="4359101"/>
              <a:ext cx="82823"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3754729" y="4339967"/>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a:off x="3942509" y="4315879"/>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094982" y="4301640"/>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4237155" y="4290021"/>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3697379" y="4445782"/>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4103328" y="4503546"/>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4268931" y="4486592"/>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4434620" y="4466831"/>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3952088" y="4516374"/>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3955590" y="4917154"/>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p:cNvSpPr/>
            <p:nvPr/>
          </p:nvSpPr>
          <p:spPr>
            <a:xfrm>
              <a:off x="4121280" y="4897393"/>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p:cNvSpPr/>
            <p:nvPr/>
          </p:nvSpPr>
          <p:spPr>
            <a:xfrm>
              <a:off x="4286926" y="4876222"/>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p:cNvSpPr/>
            <p:nvPr/>
          </p:nvSpPr>
          <p:spPr>
            <a:xfrm>
              <a:off x="3512303" y="4809581"/>
              <a:ext cx="82823"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p:cNvSpPr/>
            <p:nvPr/>
          </p:nvSpPr>
          <p:spPr>
            <a:xfrm>
              <a:off x="3666883" y="4790447"/>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3854663" y="4766360"/>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p:cNvSpPr/>
            <p:nvPr/>
          </p:nvSpPr>
          <p:spPr>
            <a:xfrm>
              <a:off x="4007136" y="4752121"/>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p:cNvSpPr/>
            <p:nvPr/>
          </p:nvSpPr>
          <p:spPr>
            <a:xfrm>
              <a:off x="4149309" y="4740502"/>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p:cNvSpPr/>
            <p:nvPr/>
          </p:nvSpPr>
          <p:spPr>
            <a:xfrm>
              <a:off x="3638748" y="4946936"/>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4015482" y="5089864"/>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4181085" y="5072910"/>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4346774" y="5053149"/>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3864242" y="5102692"/>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p:cNvSpPr/>
            <p:nvPr/>
          </p:nvSpPr>
          <p:spPr>
            <a:xfrm>
              <a:off x="3863226" y="4432954"/>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p:cNvSpPr/>
            <p:nvPr/>
          </p:nvSpPr>
          <p:spPr>
            <a:xfrm>
              <a:off x="3789988" y="4934109"/>
              <a:ext cx="93890"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2" name="Freeform 51"/>
          <p:cNvSpPr/>
          <p:nvPr/>
        </p:nvSpPr>
        <p:spPr>
          <a:xfrm>
            <a:off x="6033831" y="6290304"/>
            <a:ext cx="376872" cy="460407"/>
          </a:xfrm>
          <a:custGeom>
            <a:avLst/>
            <a:gdLst>
              <a:gd name="connsiteX0" fmla="*/ 327660 w 327660"/>
              <a:gd name="connsiteY0" fmla="*/ 0 h 403860"/>
              <a:gd name="connsiteX1" fmla="*/ 22860 w 327660"/>
              <a:gd name="connsiteY1" fmla="*/ 91440 h 403860"/>
              <a:gd name="connsiteX2" fmla="*/ 0 w 327660"/>
              <a:gd name="connsiteY2" fmla="*/ 403860 h 403860"/>
              <a:gd name="connsiteX3" fmla="*/ 274320 w 327660"/>
              <a:gd name="connsiteY3" fmla="*/ 312420 h 403860"/>
              <a:gd name="connsiteX4" fmla="*/ 327660 w 327660"/>
              <a:gd name="connsiteY4" fmla="*/ 0 h 40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 h="403860">
                <a:moveTo>
                  <a:pt x="327660" y="0"/>
                </a:moveTo>
                <a:lnTo>
                  <a:pt x="22860" y="91440"/>
                </a:lnTo>
                <a:lnTo>
                  <a:pt x="0" y="403860"/>
                </a:lnTo>
                <a:lnTo>
                  <a:pt x="274320" y="312420"/>
                </a:lnTo>
                <a:lnTo>
                  <a:pt x="327660"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Freeform 53"/>
          <p:cNvSpPr/>
          <p:nvPr/>
        </p:nvSpPr>
        <p:spPr>
          <a:xfrm>
            <a:off x="6370550" y="6164343"/>
            <a:ext cx="368108" cy="469094"/>
          </a:xfrm>
          <a:custGeom>
            <a:avLst/>
            <a:gdLst>
              <a:gd name="connsiteX0" fmla="*/ 0 w 320040"/>
              <a:gd name="connsiteY0" fmla="*/ 411480 h 411480"/>
              <a:gd name="connsiteX1" fmla="*/ 30480 w 320040"/>
              <a:gd name="connsiteY1" fmla="*/ 83820 h 411480"/>
              <a:gd name="connsiteX2" fmla="*/ 320040 w 320040"/>
              <a:gd name="connsiteY2" fmla="*/ 0 h 411480"/>
              <a:gd name="connsiteX3" fmla="*/ 304800 w 320040"/>
              <a:gd name="connsiteY3" fmla="*/ 297180 h 411480"/>
              <a:gd name="connsiteX4" fmla="*/ 0 w 320040"/>
              <a:gd name="connsiteY4" fmla="*/ 41148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 h="411480">
                <a:moveTo>
                  <a:pt x="0" y="411480"/>
                </a:moveTo>
                <a:lnTo>
                  <a:pt x="30480" y="83820"/>
                </a:lnTo>
                <a:lnTo>
                  <a:pt x="320040" y="0"/>
                </a:lnTo>
                <a:lnTo>
                  <a:pt x="304800" y="297180"/>
                </a:lnTo>
                <a:lnTo>
                  <a:pt x="0" y="41148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TextBox 67"/>
          <p:cNvSpPr txBox="1"/>
          <p:nvPr/>
        </p:nvSpPr>
        <p:spPr>
          <a:xfrm>
            <a:off x="1588536" y="3718712"/>
            <a:ext cx="1780696" cy="465837"/>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prstClr val="black"/>
                </a:solidFill>
              </a:rPr>
              <a:t>Pinhole array</a:t>
            </a:r>
            <a:endParaRPr lang="en-US" dirty="0">
              <a:solidFill>
                <a:prstClr val="black"/>
              </a:solidFill>
            </a:endParaRPr>
          </a:p>
        </p:txBody>
      </p:sp>
      <p:sp>
        <p:nvSpPr>
          <p:cNvPr id="69" name="TextBox 68"/>
          <p:cNvSpPr txBox="1"/>
          <p:nvPr/>
        </p:nvSpPr>
        <p:spPr>
          <a:xfrm>
            <a:off x="1787084" y="4243233"/>
            <a:ext cx="1319685" cy="465837"/>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prstClr val="black"/>
                </a:solidFill>
              </a:rPr>
              <a:t>Diffuser</a:t>
            </a:r>
            <a:endParaRPr lang="en-US" dirty="0">
              <a:solidFill>
                <a:prstClr val="black"/>
              </a:solidFill>
            </a:endParaRPr>
          </a:p>
        </p:txBody>
      </p:sp>
      <p:sp>
        <p:nvSpPr>
          <p:cNvPr id="70" name="Freeform 69"/>
          <p:cNvSpPr/>
          <p:nvPr/>
        </p:nvSpPr>
        <p:spPr>
          <a:xfrm rot="8498176">
            <a:off x="2959844" y="4318357"/>
            <a:ext cx="559222" cy="573255"/>
          </a:xfrm>
          <a:custGeom>
            <a:avLst/>
            <a:gdLst>
              <a:gd name="connsiteX0" fmla="*/ 320040 w 320040"/>
              <a:gd name="connsiteY0" fmla="*/ 144780 h 144780"/>
              <a:gd name="connsiteX1" fmla="*/ 205740 w 320040"/>
              <a:gd name="connsiteY1" fmla="*/ 15240 h 144780"/>
              <a:gd name="connsiteX2" fmla="*/ 0 w 320040"/>
              <a:gd name="connsiteY2" fmla="*/ 7620 h 144780"/>
            </a:gdLst>
            <a:ahLst/>
            <a:cxnLst>
              <a:cxn ang="0">
                <a:pos x="connsiteX0" y="connsiteY0"/>
              </a:cxn>
              <a:cxn ang="0">
                <a:pos x="connsiteX1" y="connsiteY1"/>
              </a:cxn>
              <a:cxn ang="0">
                <a:pos x="connsiteX2" y="connsiteY2"/>
              </a:cxn>
            </a:cxnLst>
            <a:rect l="l" t="t" r="r" b="b"/>
            <a:pathLst>
              <a:path w="320040" h="144780">
                <a:moveTo>
                  <a:pt x="320040" y="144780"/>
                </a:moveTo>
                <a:cubicBezTo>
                  <a:pt x="289560" y="91440"/>
                  <a:pt x="259080" y="38100"/>
                  <a:pt x="205740" y="15240"/>
                </a:cubicBezTo>
                <a:cubicBezTo>
                  <a:pt x="152400" y="-7620"/>
                  <a:pt x="76200" y="0"/>
                  <a:pt x="0" y="762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Freeform 70"/>
          <p:cNvSpPr/>
          <p:nvPr/>
        </p:nvSpPr>
        <p:spPr>
          <a:xfrm rot="13682115" flipV="1">
            <a:off x="3214557" y="3956479"/>
            <a:ext cx="620944" cy="251443"/>
          </a:xfrm>
          <a:custGeom>
            <a:avLst/>
            <a:gdLst>
              <a:gd name="connsiteX0" fmla="*/ 320040 w 320040"/>
              <a:gd name="connsiteY0" fmla="*/ 144780 h 144780"/>
              <a:gd name="connsiteX1" fmla="*/ 205740 w 320040"/>
              <a:gd name="connsiteY1" fmla="*/ 15240 h 144780"/>
              <a:gd name="connsiteX2" fmla="*/ 0 w 320040"/>
              <a:gd name="connsiteY2" fmla="*/ 7620 h 144780"/>
            </a:gdLst>
            <a:ahLst/>
            <a:cxnLst>
              <a:cxn ang="0">
                <a:pos x="connsiteX0" y="connsiteY0"/>
              </a:cxn>
              <a:cxn ang="0">
                <a:pos x="connsiteX1" y="connsiteY1"/>
              </a:cxn>
              <a:cxn ang="0">
                <a:pos x="connsiteX2" y="connsiteY2"/>
              </a:cxn>
            </a:cxnLst>
            <a:rect l="l" t="t" r="r" b="b"/>
            <a:pathLst>
              <a:path w="320040" h="144780">
                <a:moveTo>
                  <a:pt x="320040" y="144780"/>
                </a:moveTo>
                <a:cubicBezTo>
                  <a:pt x="289560" y="91440"/>
                  <a:pt x="259080" y="38100"/>
                  <a:pt x="205740" y="15240"/>
                </a:cubicBezTo>
                <a:cubicBezTo>
                  <a:pt x="152400" y="-7620"/>
                  <a:pt x="76200" y="0"/>
                  <a:pt x="0" y="762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1" name="Group 90"/>
          <p:cNvGrpSpPr/>
          <p:nvPr/>
        </p:nvGrpSpPr>
        <p:grpSpPr>
          <a:xfrm>
            <a:off x="3326628" y="3041223"/>
            <a:ext cx="2694581" cy="1363621"/>
            <a:chOff x="3351680" y="2926400"/>
            <a:chExt cx="2694581" cy="1363621"/>
          </a:xfrm>
        </p:grpSpPr>
        <p:cxnSp>
          <p:nvCxnSpPr>
            <p:cNvPr id="56" name="Straight Connector 55"/>
            <p:cNvCxnSpPr>
              <a:endCxn id="60" idx="1"/>
            </p:cNvCxnSpPr>
            <p:nvPr/>
          </p:nvCxnSpPr>
          <p:spPr>
            <a:xfrm flipV="1">
              <a:off x="3351680" y="3185543"/>
              <a:ext cx="613201" cy="83211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60" idx="0"/>
            </p:cNvCxnSpPr>
            <p:nvPr/>
          </p:nvCxnSpPr>
          <p:spPr>
            <a:xfrm flipV="1">
              <a:off x="3638748" y="3500689"/>
              <a:ext cx="675036" cy="78933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0" idx="2"/>
            </p:cNvCxnSpPr>
            <p:nvPr/>
          </p:nvCxnSpPr>
          <p:spPr>
            <a:xfrm flipV="1">
              <a:off x="4481566" y="3020465"/>
              <a:ext cx="1023296" cy="99719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60" idx="3"/>
            </p:cNvCxnSpPr>
            <p:nvPr/>
          </p:nvCxnSpPr>
          <p:spPr>
            <a:xfrm flipV="1">
              <a:off x="4943310" y="3290591"/>
              <a:ext cx="1102951" cy="86007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a:off x="3964882" y="3020465"/>
              <a:ext cx="2081379" cy="480224"/>
            </a:xfrm>
            <a:custGeom>
              <a:avLst/>
              <a:gdLst>
                <a:gd name="connsiteX0" fmla="*/ 234669 w 1399922"/>
                <a:gd name="connsiteY0" fmla="*/ 258946 h 258946"/>
                <a:gd name="connsiteX1" fmla="*/ 0 w 1399922"/>
                <a:gd name="connsiteY1" fmla="*/ 89013 h 258946"/>
                <a:gd name="connsiteX2" fmla="*/ 1035780 w 1399922"/>
                <a:gd name="connsiteY2" fmla="*/ 0 h 258946"/>
                <a:gd name="connsiteX3" fmla="*/ 1399922 w 1399922"/>
                <a:gd name="connsiteY3" fmla="*/ 145657 h 258946"/>
                <a:gd name="connsiteX4" fmla="*/ 234669 w 1399922"/>
                <a:gd name="connsiteY4" fmla="*/ 258946 h 258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922" h="258946">
                  <a:moveTo>
                    <a:pt x="234669" y="258946"/>
                  </a:moveTo>
                  <a:lnTo>
                    <a:pt x="0" y="89013"/>
                  </a:lnTo>
                  <a:lnTo>
                    <a:pt x="1035780" y="0"/>
                  </a:lnTo>
                  <a:lnTo>
                    <a:pt x="1399922" y="145657"/>
                  </a:lnTo>
                  <a:lnTo>
                    <a:pt x="234669" y="258946"/>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Freeform 73"/>
            <p:cNvSpPr/>
            <p:nvPr/>
          </p:nvSpPr>
          <p:spPr>
            <a:xfrm rot="20385668" flipV="1">
              <a:off x="5541366" y="2926400"/>
              <a:ext cx="463124" cy="52120"/>
            </a:xfrm>
            <a:custGeom>
              <a:avLst/>
              <a:gdLst>
                <a:gd name="connsiteX0" fmla="*/ 320040 w 320040"/>
                <a:gd name="connsiteY0" fmla="*/ 144780 h 144780"/>
                <a:gd name="connsiteX1" fmla="*/ 205740 w 320040"/>
                <a:gd name="connsiteY1" fmla="*/ 15240 h 144780"/>
                <a:gd name="connsiteX2" fmla="*/ 0 w 320040"/>
                <a:gd name="connsiteY2" fmla="*/ 7620 h 144780"/>
              </a:gdLst>
              <a:ahLst/>
              <a:cxnLst>
                <a:cxn ang="0">
                  <a:pos x="connsiteX0" y="connsiteY0"/>
                </a:cxn>
                <a:cxn ang="0">
                  <a:pos x="connsiteX1" y="connsiteY1"/>
                </a:cxn>
                <a:cxn ang="0">
                  <a:pos x="connsiteX2" y="connsiteY2"/>
                </a:cxn>
              </a:cxnLst>
              <a:rect l="l" t="t" r="r" b="b"/>
              <a:pathLst>
                <a:path w="320040" h="144780">
                  <a:moveTo>
                    <a:pt x="320040" y="144780"/>
                  </a:moveTo>
                  <a:cubicBezTo>
                    <a:pt x="289560" y="91440"/>
                    <a:pt x="259080" y="38100"/>
                    <a:pt x="205740" y="15240"/>
                  </a:cubicBezTo>
                  <a:cubicBezTo>
                    <a:pt x="152400" y="-7620"/>
                    <a:pt x="76200" y="0"/>
                    <a:pt x="0" y="762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0" name="Group 89"/>
          <p:cNvGrpSpPr/>
          <p:nvPr/>
        </p:nvGrpSpPr>
        <p:grpSpPr>
          <a:xfrm>
            <a:off x="6096028" y="6357526"/>
            <a:ext cx="252479" cy="282505"/>
            <a:chOff x="6096028" y="6205125"/>
            <a:chExt cx="252479" cy="282505"/>
          </a:xfrm>
        </p:grpSpPr>
        <p:sp>
          <p:nvSpPr>
            <p:cNvPr id="75" name="Oval 74"/>
            <p:cNvSpPr/>
            <p:nvPr/>
          </p:nvSpPr>
          <p:spPr>
            <a:xfrm>
              <a:off x="6122519" y="6257245"/>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Oval 75"/>
            <p:cNvSpPr/>
            <p:nvPr/>
          </p:nvSpPr>
          <p:spPr>
            <a:xfrm>
              <a:off x="6209426" y="6227024"/>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Oval 76"/>
            <p:cNvSpPr/>
            <p:nvPr/>
          </p:nvSpPr>
          <p:spPr>
            <a:xfrm>
              <a:off x="6295921" y="6205125"/>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Oval 77"/>
            <p:cNvSpPr/>
            <p:nvPr/>
          </p:nvSpPr>
          <p:spPr>
            <a:xfrm>
              <a:off x="6098726" y="6345639"/>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Oval 78"/>
            <p:cNvSpPr/>
            <p:nvPr/>
          </p:nvSpPr>
          <p:spPr>
            <a:xfrm>
              <a:off x="6206351" y="6319578"/>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Oval 79"/>
            <p:cNvSpPr/>
            <p:nvPr/>
          </p:nvSpPr>
          <p:spPr>
            <a:xfrm>
              <a:off x="6290108" y="6311145"/>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Oval 80"/>
            <p:cNvSpPr/>
            <p:nvPr/>
          </p:nvSpPr>
          <p:spPr>
            <a:xfrm>
              <a:off x="6096028" y="6435510"/>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Oval 81"/>
            <p:cNvSpPr/>
            <p:nvPr/>
          </p:nvSpPr>
          <p:spPr>
            <a:xfrm>
              <a:off x="6209426" y="6409450"/>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Oval 82"/>
            <p:cNvSpPr/>
            <p:nvPr/>
          </p:nvSpPr>
          <p:spPr>
            <a:xfrm>
              <a:off x="6290107" y="6397759"/>
              <a:ext cx="52586" cy="52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5" name="Freeform 64"/>
          <p:cNvSpPr/>
          <p:nvPr/>
        </p:nvSpPr>
        <p:spPr>
          <a:xfrm>
            <a:off x="1534464" y="3260123"/>
            <a:ext cx="6404006" cy="170237"/>
          </a:xfrm>
          <a:custGeom>
            <a:avLst/>
            <a:gdLst>
              <a:gd name="connsiteX0" fmla="*/ 0 w 5721069"/>
              <a:gd name="connsiteY0" fmla="*/ 331791 h 364159"/>
              <a:gd name="connsiteX1" fmla="*/ 857756 w 5721069"/>
              <a:gd name="connsiteY1" fmla="*/ 17 h 364159"/>
              <a:gd name="connsiteX2" fmla="*/ 1909721 w 5721069"/>
              <a:gd name="connsiteY2" fmla="*/ 315607 h 364159"/>
              <a:gd name="connsiteX3" fmla="*/ 3163986 w 5721069"/>
              <a:gd name="connsiteY3" fmla="*/ 89030 h 364159"/>
              <a:gd name="connsiteX4" fmla="*/ 3908453 w 5721069"/>
              <a:gd name="connsiteY4" fmla="*/ 323699 h 364159"/>
              <a:gd name="connsiteX5" fmla="*/ 5065614 w 5721069"/>
              <a:gd name="connsiteY5" fmla="*/ 89030 h 364159"/>
              <a:gd name="connsiteX6" fmla="*/ 5721069 w 5721069"/>
              <a:gd name="connsiteY6" fmla="*/ 364159 h 36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069" h="364159">
                <a:moveTo>
                  <a:pt x="0" y="331791"/>
                </a:moveTo>
                <a:cubicBezTo>
                  <a:pt x="269734" y="167252"/>
                  <a:pt x="539469" y="2714"/>
                  <a:pt x="857756" y="17"/>
                </a:cubicBezTo>
                <a:cubicBezTo>
                  <a:pt x="1176043" y="-2680"/>
                  <a:pt x="1525349" y="300772"/>
                  <a:pt x="1909721" y="315607"/>
                </a:cubicBezTo>
                <a:cubicBezTo>
                  <a:pt x="2294093" y="330442"/>
                  <a:pt x="2830864" y="87681"/>
                  <a:pt x="3163986" y="89030"/>
                </a:cubicBezTo>
                <a:cubicBezTo>
                  <a:pt x="3497108" y="90379"/>
                  <a:pt x="3591515" y="323699"/>
                  <a:pt x="3908453" y="323699"/>
                </a:cubicBezTo>
                <a:cubicBezTo>
                  <a:pt x="4225391" y="323699"/>
                  <a:pt x="4763511" y="82287"/>
                  <a:pt x="5065614" y="89030"/>
                </a:cubicBezTo>
                <a:cubicBezTo>
                  <a:pt x="5367717" y="95773"/>
                  <a:pt x="5544393" y="229966"/>
                  <a:pt x="5721069" y="364159"/>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Rectangle 5"/>
          <p:cNvSpPr>
            <a:spLocks noChangeArrowheads="1"/>
          </p:cNvSpPr>
          <p:nvPr/>
        </p:nvSpPr>
        <p:spPr bwMode="auto">
          <a:xfrm>
            <a:off x="-44079" y="-3221"/>
            <a:ext cx="4406900"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dirty="0" err="1">
                <a:solidFill>
                  <a:prstClr val="white">
                    <a:lumMod val="50000"/>
                  </a:prstClr>
                </a:solidFill>
                <a:latin typeface="Tahoma" pitchFamily="34" charset="0"/>
              </a:rPr>
              <a:t>Alterman</a:t>
            </a:r>
            <a:r>
              <a:rPr lang="en-US" dirty="0" smtClean="0">
                <a:solidFill>
                  <a:prstClr val="white">
                    <a:lumMod val="50000"/>
                  </a:prstClr>
                </a:solidFill>
                <a:latin typeface="Tahoma" pitchFamily="34" charset="0"/>
              </a:rPr>
              <a:t>, </a:t>
            </a:r>
            <a:r>
              <a:rPr lang="en-US" dirty="0" err="1" smtClean="0">
                <a:solidFill>
                  <a:prstClr val="white">
                    <a:lumMod val="50000"/>
                  </a:prstClr>
                </a:solidFill>
                <a:latin typeface="Tahoma" pitchFamily="34" charset="0"/>
              </a:rPr>
              <a:t>Swirski</a:t>
            </a:r>
            <a:r>
              <a:rPr lang="en-US" dirty="0">
                <a:solidFill>
                  <a:prstClr val="white">
                    <a:lumMod val="50000"/>
                  </a:prstClr>
                </a:solidFill>
                <a:latin typeface="Tahoma" pitchFamily="34" charset="0"/>
              </a:rPr>
              <a:t>, </a:t>
            </a:r>
            <a:r>
              <a:rPr lang="en-US" dirty="0" err="1" smtClean="0">
                <a:solidFill>
                  <a:prstClr val="white">
                    <a:lumMod val="50000"/>
                  </a:prstClr>
                </a:solidFill>
                <a:latin typeface="Tahoma" pitchFamily="34" charset="0"/>
              </a:rPr>
              <a:t>Schechner</a:t>
            </a:r>
            <a:r>
              <a:rPr lang="en-US" dirty="0" smtClean="0">
                <a:solidFill>
                  <a:prstClr val="white">
                    <a:lumMod val="50000"/>
                  </a:prstClr>
                </a:solidFill>
                <a:latin typeface="Tahoma" pitchFamily="34" charset="0"/>
              </a:rPr>
              <a:t>, </a:t>
            </a:r>
            <a:r>
              <a:rPr lang="en-US" dirty="0">
                <a:solidFill>
                  <a:prstClr val="white">
                    <a:lumMod val="50000"/>
                  </a:prstClr>
                </a:solidFill>
                <a:latin typeface="Tahoma" pitchFamily="34" charset="0"/>
              </a:rPr>
              <a:t>ICCP </a:t>
            </a:r>
            <a:r>
              <a:rPr lang="en-US" dirty="0" smtClean="0">
                <a:solidFill>
                  <a:prstClr val="white">
                    <a:lumMod val="50000"/>
                  </a:prstClr>
                </a:solidFill>
                <a:latin typeface="Tahoma" pitchFamily="34" charset="0"/>
              </a:rPr>
              <a:t>2014</a:t>
            </a:r>
            <a:endParaRPr lang="en-US" i="1" dirty="0">
              <a:solidFill>
                <a:prstClr val="white">
                  <a:lumMod val="50000"/>
                </a:prstClr>
              </a:solidFill>
              <a:latin typeface="Tahoma" pitchFamily="34" charset="0"/>
            </a:endParaRPr>
          </a:p>
        </p:txBody>
      </p:sp>
      <p:sp>
        <p:nvSpPr>
          <p:cNvPr id="3" name="Rectangle 2"/>
          <p:cNvSpPr/>
          <p:nvPr/>
        </p:nvSpPr>
        <p:spPr>
          <a:xfrm rot="1436562">
            <a:off x="5248596" y="4423047"/>
            <a:ext cx="873106" cy="101507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85" name="Rectangle 84"/>
          <p:cNvSpPr/>
          <p:nvPr/>
        </p:nvSpPr>
        <p:spPr>
          <a:xfrm rot="1432411">
            <a:off x="5665704" y="4123227"/>
            <a:ext cx="364022" cy="303708"/>
          </a:xfrm>
          <a:prstGeom prst="rect">
            <a:avLst/>
          </a:prstGeom>
          <a:solidFill>
            <a:srgbClr val="93DB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Freeform 63"/>
          <p:cNvSpPr/>
          <p:nvPr/>
        </p:nvSpPr>
        <p:spPr>
          <a:xfrm>
            <a:off x="1115410" y="1648300"/>
            <a:ext cx="4706522" cy="4291339"/>
          </a:xfrm>
          <a:custGeom>
            <a:avLst/>
            <a:gdLst>
              <a:gd name="connsiteX0" fmla="*/ 0 w 4091940"/>
              <a:gd name="connsiteY0" fmla="*/ 0 h 3764280"/>
              <a:gd name="connsiteX1" fmla="*/ 3947160 w 4091940"/>
              <a:gd name="connsiteY1" fmla="*/ 1516380 h 3764280"/>
              <a:gd name="connsiteX2" fmla="*/ 4091940 w 4091940"/>
              <a:gd name="connsiteY2" fmla="*/ 2667000 h 3764280"/>
              <a:gd name="connsiteX3" fmla="*/ 4030980 w 4091940"/>
              <a:gd name="connsiteY3" fmla="*/ 3764280 h 3764280"/>
            </a:gdLst>
            <a:ahLst/>
            <a:cxnLst>
              <a:cxn ang="0">
                <a:pos x="connsiteX0" y="connsiteY0"/>
              </a:cxn>
              <a:cxn ang="0">
                <a:pos x="connsiteX1" y="connsiteY1"/>
              </a:cxn>
              <a:cxn ang="0">
                <a:pos x="connsiteX2" y="connsiteY2"/>
              </a:cxn>
              <a:cxn ang="0">
                <a:pos x="connsiteX3" y="connsiteY3"/>
              </a:cxn>
            </a:cxnLst>
            <a:rect l="l" t="t" r="r" b="b"/>
            <a:pathLst>
              <a:path w="4091940" h="3764280">
                <a:moveTo>
                  <a:pt x="0" y="0"/>
                </a:moveTo>
                <a:lnTo>
                  <a:pt x="3947160" y="1516380"/>
                </a:lnTo>
                <a:lnTo>
                  <a:pt x="4091940" y="2667000"/>
                </a:lnTo>
                <a:lnTo>
                  <a:pt x="4030980" y="3764280"/>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rot="1432411">
            <a:off x="5283598" y="5366209"/>
            <a:ext cx="168025" cy="257128"/>
          </a:xfrm>
          <a:prstGeom prst="rect">
            <a:avLst/>
          </a:prstGeom>
          <a:solidFill>
            <a:srgbClr val="93DB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reeform 4"/>
          <p:cNvSpPr/>
          <p:nvPr/>
        </p:nvSpPr>
        <p:spPr>
          <a:xfrm>
            <a:off x="5114926" y="4410076"/>
            <a:ext cx="314324" cy="509588"/>
          </a:xfrm>
          <a:custGeom>
            <a:avLst/>
            <a:gdLst>
              <a:gd name="connsiteX0" fmla="*/ 142875 w 280987"/>
              <a:gd name="connsiteY0" fmla="*/ 4762 h 471487"/>
              <a:gd name="connsiteX1" fmla="*/ 280987 w 280987"/>
              <a:gd name="connsiteY1" fmla="*/ 0 h 471487"/>
              <a:gd name="connsiteX2" fmla="*/ 71437 w 280987"/>
              <a:gd name="connsiteY2" fmla="*/ 471487 h 471487"/>
              <a:gd name="connsiteX3" fmla="*/ 0 w 280987"/>
              <a:gd name="connsiteY3" fmla="*/ 276225 h 471487"/>
              <a:gd name="connsiteX4" fmla="*/ 119062 w 280987"/>
              <a:gd name="connsiteY4" fmla="*/ 257175 h 471487"/>
              <a:gd name="connsiteX5" fmla="*/ 128587 w 280987"/>
              <a:gd name="connsiteY5" fmla="*/ 204787 h 471487"/>
              <a:gd name="connsiteX6" fmla="*/ 142875 w 280987"/>
              <a:gd name="connsiteY6" fmla="*/ 185737 h 471487"/>
              <a:gd name="connsiteX7" fmla="*/ 142875 w 280987"/>
              <a:gd name="connsiteY7" fmla="*/ 157162 h 471487"/>
              <a:gd name="connsiteX8" fmla="*/ 128587 w 280987"/>
              <a:gd name="connsiteY8" fmla="*/ 138112 h 471487"/>
              <a:gd name="connsiteX9" fmla="*/ 142875 w 280987"/>
              <a:gd name="connsiteY9" fmla="*/ 476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987" h="471487">
                <a:moveTo>
                  <a:pt x="142875" y="4762"/>
                </a:moveTo>
                <a:lnTo>
                  <a:pt x="280987" y="0"/>
                </a:lnTo>
                <a:lnTo>
                  <a:pt x="71437" y="471487"/>
                </a:lnTo>
                <a:lnTo>
                  <a:pt x="0" y="276225"/>
                </a:lnTo>
                <a:lnTo>
                  <a:pt x="119062" y="257175"/>
                </a:lnTo>
                <a:lnTo>
                  <a:pt x="128587" y="204787"/>
                </a:lnTo>
                <a:lnTo>
                  <a:pt x="142875" y="185737"/>
                </a:lnTo>
                <a:lnTo>
                  <a:pt x="142875" y="157162"/>
                </a:lnTo>
                <a:lnTo>
                  <a:pt x="128587" y="138112"/>
                </a:lnTo>
                <a:lnTo>
                  <a:pt x="142875" y="4762"/>
                </a:lnTo>
                <a:close/>
              </a:path>
            </a:pathLst>
          </a:custGeom>
          <a:solidFill>
            <a:srgbClr val="93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89" name="Rectangle 88"/>
          <p:cNvSpPr/>
          <p:nvPr/>
        </p:nvSpPr>
        <p:spPr>
          <a:xfrm rot="1432411">
            <a:off x="6045783" y="5072711"/>
            <a:ext cx="364022" cy="351855"/>
          </a:xfrm>
          <a:prstGeom prst="rect">
            <a:avLst/>
          </a:prstGeom>
          <a:solidFill>
            <a:srgbClr val="93DB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2" name="Picture 11" descr="C:\Program Files\Microsoft Office\MEDIA\CAGCAT10\j0212219.wmf"/>
          <p:cNvPicPr>
            <a:picLocks noChangeAspect="1" noChangeArrowheads="1"/>
          </p:cNvPicPr>
          <p:nvPr/>
        </p:nvPicPr>
        <p:blipFill rotWithShape="1">
          <a:blip r:embed="rId3" cstate="print">
            <a:clrChange>
              <a:clrFrom>
                <a:srgbClr val="68728C"/>
              </a:clrFrom>
              <a:clrTo>
                <a:srgbClr val="68728C">
                  <a:alpha val="0"/>
                </a:srgbClr>
              </a:clrTo>
            </a:clrChange>
            <a:extLst>
              <a:ext uri="{28A0092B-C50C-407E-A947-70E740481C1C}">
                <a14:useLocalDpi xmlns:a14="http://schemas.microsoft.com/office/drawing/2010/main" val="0"/>
              </a:ext>
            </a:extLst>
          </a:blip>
          <a:srcRect l="22148" r="14316"/>
          <a:stretch/>
        </p:blipFill>
        <p:spPr bwMode="auto">
          <a:xfrm flipH="1">
            <a:off x="5496468" y="4480101"/>
            <a:ext cx="463472" cy="83492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1" descr="C:\Program Files\Microsoft Office\MEDIA\CAGCAT10\j0212219.wmf"/>
          <p:cNvPicPr>
            <a:picLocks noChangeAspect="1" noChangeArrowheads="1"/>
          </p:cNvPicPr>
          <p:nvPr/>
        </p:nvPicPr>
        <p:blipFill rotWithShape="1">
          <a:blip r:embed="rId3" cstate="print">
            <a:clrChange>
              <a:clrFrom>
                <a:srgbClr val="68728C"/>
              </a:clrFrom>
              <a:clrTo>
                <a:srgbClr val="68728C">
                  <a:alpha val="0"/>
                </a:srgbClr>
              </a:clrTo>
            </a:clrChange>
            <a:extLst>
              <a:ext uri="{28A0092B-C50C-407E-A947-70E740481C1C}">
                <a14:useLocalDpi xmlns:a14="http://schemas.microsoft.com/office/drawing/2010/main" val="0"/>
              </a:ext>
            </a:extLst>
          </a:blip>
          <a:srcRect l="22148" r="14316"/>
          <a:stretch/>
        </p:blipFill>
        <p:spPr bwMode="auto">
          <a:xfrm flipH="1">
            <a:off x="6488234" y="6275379"/>
            <a:ext cx="140220" cy="252600"/>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p:cNvGrpSpPr/>
          <p:nvPr/>
        </p:nvGrpSpPr>
        <p:grpSpPr>
          <a:xfrm>
            <a:off x="3827968" y="2039212"/>
            <a:ext cx="2852883" cy="4092641"/>
            <a:chOff x="3827968" y="1886811"/>
            <a:chExt cx="2852883" cy="4092641"/>
          </a:xfrm>
        </p:grpSpPr>
        <p:sp>
          <p:nvSpPr>
            <p:cNvPr id="48" name="Freeform 47"/>
            <p:cNvSpPr/>
            <p:nvPr/>
          </p:nvSpPr>
          <p:spPr>
            <a:xfrm>
              <a:off x="3827968" y="4577244"/>
              <a:ext cx="1811030" cy="1402208"/>
            </a:xfrm>
            <a:custGeom>
              <a:avLst/>
              <a:gdLst>
                <a:gd name="connsiteX0" fmla="*/ 72828 w 1723603"/>
                <a:gd name="connsiteY0" fmla="*/ 0 h 1229990"/>
                <a:gd name="connsiteX1" fmla="*/ 0 w 1723603"/>
                <a:gd name="connsiteY1" fmla="*/ 331774 h 1229990"/>
                <a:gd name="connsiteX2" fmla="*/ 1723603 w 1723603"/>
                <a:gd name="connsiteY2" fmla="*/ 1229990 h 1229990"/>
              </a:gdLst>
              <a:ahLst/>
              <a:cxnLst>
                <a:cxn ang="0">
                  <a:pos x="connsiteX0" y="connsiteY0"/>
                </a:cxn>
                <a:cxn ang="0">
                  <a:pos x="connsiteX1" y="connsiteY1"/>
                </a:cxn>
                <a:cxn ang="0">
                  <a:pos x="connsiteX2" y="connsiteY2"/>
                </a:cxn>
              </a:cxnLst>
              <a:rect l="l" t="t" r="r" b="b"/>
              <a:pathLst>
                <a:path w="1723603" h="1229990">
                  <a:moveTo>
                    <a:pt x="72828" y="0"/>
                  </a:moveTo>
                  <a:lnTo>
                    <a:pt x="0" y="331774"/>
                  </a:lnTo>
                  <a:lnTo>
                    <a:pt x="1723603" y="122999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9" name="Straight Connector 48"/>
            <p:cNvCxnSpPr/>
            <p:nvPr/>
          </p:nvCxnSpPr>
          <p:spPr>
            <a:xfrm flipH="1">
              <a:off x="3884409" y="4202791"/>
              <a:ext cx="105045" cy="426575"/>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3" name="Freeform 62"/>
            <p:cNvSpPr/>
            <p:nvPr/>
          </p:nvSpPr>
          <p:spPr>
            <a:xfrm>
              <a:off x="3998922" y="1886811"/>
              <a:ext cx="2681929" cy="2284660"/>
            </a:xfrm>
            <a:custGeom>
              <a:avLst/>
              <a:gdLst>
                <a:gd name="connsiteX0" fmla="*/ 0 w 2331720"/>
                <a:gd name="connsiteY0" fmla="*/ 2004060 h 2004060"/>
                <a:gd name="connsiteX1" fmla="*/ 266700 w 2331720"/>
                <a:gd name="connsiteY1" fmla="*/ 1165860 h 2004060"/>
                <a:gd name="connsiteX2" fmla="*/ 2331720 w 2331720"/>
                <a:gd name="connsiteY2" fmla="*/ 0 h 2004060"/>
              </a:gdLst>
              <a:ahLst/>
              <a:cxnLst>
                <a:cxn ang="0">
                  <a:pos x="connsiteX0" y="connsiteY0"/>
                </a:cxn>
                <a:cxn ang="0">
                  <a:pos x="connsiteX1" y="connsiteY1"/>
                </a:cxn>
                <a:cxn ang="0">
                  <a:pos x="connsiteX2" y="connsiteY2"/>
                </a:cxn>
              </a:cxnLst>
              <a:rect l="l" t="t" r="r" b="b"/>
              <a:pathLst>
                <a:path w="2331720" h="2004060">
                  <a:moveTo>
                    <a:pt x="0" y="2004060"/>
                  </a:moveTo>
                  <a:lnTo>
                    <a:pt x="266700" y="1165860"/>
                  </a:lnTo>
                  <a:lnTo>
                    <a:pt x="233172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7" name="Straight Connector 6"/>
          <p:cNvCxnSpPr>
            <a:stCxn id="63" idx="1"/>
          </p:cNvCxnSpPr>
          <p:nvPr/>
        </p:nvCxnSpPr>
        <p:spPr>
          <a:xfrm flipH="1">
            <a:off x="4243389" y="3368311"/>
            <a:ext cx="62290" cy="21308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72" name="Freeform 71"/>
          <p:cNvSpPr/>
          <p:nvPr/>
        </p:nvSpPr>
        <p:spPr>
          <a:xfrm>
            <a:off x="1363925" y="3433862"/>
            <a:ext cx="6404006" cy="170237"/>
          </a:xfrm>
          <a:custGeom>
            <a:avLst/>
            <a:gdLst>
              <a:gd name="connsiteX0" fmla="*/ 0 w 5721069"/>
              <a:gd name="connsiteY0" fmla="*/ 331791 h 364159"/>
              <a:gd name="connsiteX1" fmla="*/ 857756 w 5721069"/>
              <a:gd name="connsiteY1" fmla="*/ 17 h 364159"/>
              <a:gd name="connsiteX2" fmla="*/ 1909721 w 5721069"/>
              <a:gd name="connsiteY2" fmla="*/ 315607 h 364159"/>
              <a:gd name="connsiteX3" fmla="*/ 3163986 w 5721069"/>
              <a:gd name="connsiteY3" fmla="*/ 89030 h 364159"/>
              <a:gd name="connsiteX4" fmla="*/ 3908453 w 5721069"/>
              <a:gd name="connsiteY4" fmla="*/ 323699 h 364159"/>
              <a:gd name="connsiteX5" fmla="*/ 5065614 w 5721069"/>
              <a:gd name="connsiteY5" fmla="*/ 89030 h 364159"/>
              <a:gd name="connsiteX6" fmla="*/ 5721069 w 5721069"/>
              <a:gd name="connsiteY6" fmla="*/ 364159 h 36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069" h="364159">
                <a:moveTo>
                  <a:pt x="0" y="331791"/>
                </a:moveTo>
                <a:cubicBezTo>
                  <a:pt x="269734" y="167252"/>
                  <a:pt x="539469" y="2714"/>
                  <a:pt x="857756" y="17"/>
                </a:cubicBezTo>
                <a:cubicBezTo>
                  <a:pt x="1176043" y="-2680"/>
                  <a:pt x="1525349" y="300772"/>
                  <a:pt x="1909721" y="315607"/>
                </a:cubicBezTo>
                <a:cubicBezTo>
                  <a:pt x="2294093" y="330442"/>
                  <a:pt x="2830864" y="87681"/>
                  <a:pt x="3163986" y="89030"/>
                </a:cubicBezTo>
                <a:cubicBezTo>
                  <a:pt x="3497108" y="90379"/>
                  <a:pt x="3591515" y="323699"/>
                  <a:pt x="3908453" y="323699"/>
                </a:cubicBezTo>
                <a:cubicBezTo>
                  <a:pt x="4225391" y="323699"/>
                  <a:pt x="4763511" y="82287"/>
                  <a:pt x="5065614" y="89030"/>
                </a:cubicBezTo>
                <a:cubicBezTo>
                  <a:pt x="5367717" y="95773"/>
                  <a:pt x="5544393" y="229966"/>
                  <a:pt x="5721069" y="364159"/>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9077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0"/>
                                        </p:tgtEl>
                                        <p:attrNameLst>
                                          <p:attrName>style.visibility</p:attrName>
                                        </p:attrNameLst>
                                      </p:cBhvr>
                                      <p:to>
                                        <p:strVal val="visible"/>
                                      </p:to>
                                    </p:set>
                                    <p:animEffect transition="in" filter="fade">
                                      <p:cBhvr>
                                        <p:cTn id="14" dur="500"/>
                                        <p:tgtEl>
                                          <p:spTgt spid="9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wipe(up)">
                                      <p:cBhvr>
                                        <p:cTn id="25" dur="500"/>
                                        <p:tgtEl>
                                          <p:spTgt spid="64"/>
                                        </p:tgtEl>
                                      </p:cBhvr>
                                    </p:animEffec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l="13646" t="5020" r="12699" b="8689"/>
          <a:stretch/>
        </p:blipFill>
        <p:spPr>
          <a:xfrm>
            <a:off x="222173" y="1161901"/>
            <a:ext cx="2439258" cy="2743200"/>
          </a:xfrm>
          <a:prstGeom prst="rect">
            <a:avLst/>
          </a:prstGeom>
          <a:ln w="57150">
            <a:solidFill>
              <a:srgbClr val="FF0000"/>
            </a:solidFill>
          </a:ln>
        </p:spPr>
      </p:pic>
      <p:pic>
        <p:nvPicPr>
          <p:cNvPr id="21" name="Picture 20"/>
          <p:cNvPicPr>
            <a:picLocks noChangeAspect="1"/>
          </p:cNvPicPr>
          <p:nvPr/>
        </p:nvPicPr>
        <p:blipFill rotWithShape="1">
          <a:blip r:embed="rId5" cstate="screen">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l="12141" t="5237" r="11843" b="10097"/>
          <a:stretch/>
        </p:blipFill>
        <p:spPr>
          <a:xfrm>
            <a:off x="336371" y="3402388"/>
            <a:ext cx="2480174" cy="2651760"/>
          </a:xfrm>
          <a:prstGeom prst="rect">
            <a:avLst/>
          </a:prstGeom>
          <a:ln w="57150">
            <a:solidFill>
              <a:srgbClr val="00FF00"/>
            </a:solidFill>
          </a:ln>
        </p:spPr>
      </p:pic>
      <p:sp>
        <p:nvSpPr>
          <p:cNvPr id="2" name="Title 1"/>
          <p:cNvSpPr>
            <a:spLocks noGrp="1"/>
          </p:cNvSpPr>
          <p:nvPr>
            <p:ph type="title"/>
          </p:nvPr>
        </p:nvSpPr>
        <p:spPr>
          <a:xfrm>
            <a:off x="527178" y="-38131"/>
            <a:ext cx="8229600" cy="1143000"/>
          </a:xfrm>
        </p:spPr>
        <p:txBody>
          <a:bodyPr/>
          <a:lstStyle/>
          <a:p>
            <a:r>
              <a:rPr lang="en-US" dirty="0" smtClean="0"/>
              <a:t>Sea Experiment</a:t>
            </a:r>
            <a:endParaRPr lang="he-IL" dirty="0"/>
          </a:p>
        </p:txBody>
      </p:sp>
      <p:sp>
        <p:nvSpPr>
          <p:cNvPr id="4" name="Slide Number Placeholder 3"/>
          <p:cNvSpPr>
            <a:spLocks noGrp="1"/>
          </p:cNvSpPr>
          <p:nvPr>
            <p:ph type="sldNum" sz="quarter" idx="12"/>
          </p:nvPr>
        </p:nvSpPr>
        <p:spPr/>
        <p:txBody>
          <a:bodyPr/>
          <a:lstStyle/>
          <a:p>
            <a:r>
              <a:rPr lang="en-US" dirty="0" smtClean="0">
                <a:solidFill>
                  <a:prstClr val="black">
                    <a:tint val="75000"/>
                  </a:prstClr>
                </a:solidFill>
              </a:rPr>
              <a:t>68</a:t>
            </a:r>
            <a:endParaRPr lang="en-US" dirty="0">
              <a:solidFill>
                <a:prstClr val="black">
                  <a:tint val="75000"/>
                </a:prstClr>
              </a:solidFill>
            </a:endParaRPr>
          </a:p>
        </p:txBody>
      </p:sp>
      <p:sp>
        <p:nvSpPr>
          <p:cNvPr id="3" name="Rectangle 2"/>
          <p:cNvSpPr/>
          <p:nvPr/>
        </p:nvSpPr>
        <p:spPr>
          <a:xfrm>
            <a:off x="134471" y="6263110"/>
            <a:ext cx="8991600" cy="584775"/>
          </a:xfrm>
          <a:prstGeom prst="rect">
            <a:avLst/>
          </a:prstGeom>
        </p:spPr>
        <p:txBody>
          <a:bodyPr wrap="square">
            <a:spAutoFit/>
          </a:bodyPr>
          <a:lstStyle/>
          <a:p>
            <a:r>
              <a:rPr lang="en-US" sz="1600" dirty="0" err="1" smtClean="0">
                <a:solidFill>
                  <a:prstClr val="black"/>
                </a:solidFill>
              </a:rPr>
              <a:t>Leyvand</a:t>
            </a:r>
            <a:r>
              <a:rPr lang="en-US" sz="1600" dirty="0" smtClean="0">
                <a:solidFill>
                  <a:prstClr val="black"/>
                </a:solidFill>
              </a:rPr>
              <a:t> et al. “Data-Driven </a:t>
            </a:r>
            <a:r>
              <a:rPr lang="en-US" sz="1600" dirty="0">
                <a:solidFill>
                  <a:prstClr val="black"/>
                </a:solidFill>
              </a:rPr>
              <a:t>Enhancement of Facial </a:t>
            </a:r>
            <a:r>
              <a:rPr lang="en-US" sz="1600" dirty="0" smtClean="0">
                <a:solidFill>
                  <a:prstClr val="black"/>
                </a:solidFill>
              </a:rPr>
              <a:t>Attractiveness”, SIGGRAPH, 2008</a:t>
            </a:r>
            <a:endParaRPr lang="en-US" sz="1600" dirty="0">
              <a:solidFill>
                <a:prstClr val="black"/>
              </a:solidFill>
            </a:endParaRPr>
          </a:p>
          <a:p>
            <a:r>
              <a:rPr lang="en-US" sz="1600" dirty="0" err="1" smtClean="0">
                <a:solidFill>
                  <a:prstClr val="black"/>
                </a:solidFill>
              </a:rPr>
              <a:t>Eisenthal</a:t>
            </a:r>
            <a:r>
              <a:rPr lang="en-US" sz="1600" dirty="0" smtClean="0">
                <a:solidFill>
                  <a:prstClr val="black"/>
                </a:solidFill>
              </a:rPr>
              <a:t> et al. “</a:t>
            </a:r>
            <a:r>
              <a:rPr lang="en-US" sz="1600" dirty="0">
                <a:solidFill>
                  <a:prstClr val="black"/>
                </a:solidFill>
              </a:rPr>
              <a:t>Facial attractiveness: Beauty and the </a:t>
            </a:r>
            <a:r>
              <a:rPr lang="en-US" sz="1600" dirty="0" smtClean="0">
                <a:solidFill>
                  <a:prstClr val="black"/>
                </a:solidFill>
              </a:rPr>
              <a:t>machine”, Neural Computation, 2006</a:t>
            </a:r>
            <a:endParaRPr lang="en-US" sz="1600" dirty="0">
              <a:solidFill>
                <a:prstClr val="black"/>
              </a:solidFill>
            </a:endParaRPr>
          </a:p>
        </p:txBody>
      </p:sp>
      <p:grpSp>
        <p:nvGrpSpPr>
          <p:cNvPr id="63" name="Group 62"/>
          <p:cNvGrpSpPr/>
          <p:nvPr/>
        </p:nvGrpSpPr>
        <p:grpSpPr>
          <a:xfrm>
            <a:off x="640080" y="2070836"/>
            <a:ext cx="1089660" cy="664744"/>
            <a:chOff x="578754" y="1904421"/>
            <a:chExt cx="1042988" cy="579119"/>
          </a:xfrm>
        </p:grpSpPr>
        <p:sp>
          <p:nvSpPr>
            <p:cNvPr id="5" name="Oval 4"/>
            <p:cNvSpPr/>
            <p:nvPr/>
          </p:nvSpPr>
          <p:spPr>
            <a:xfrm>
              <a:off x="1140732" y="1904421"/>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a:off x="959754" y="2133021"/>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1197073" y="2133021"/>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807354" y="2178740"/>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1416954" y="2155880"/>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78754" y="2224459"/>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585882" y="2359659"/>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1569354" y="2159689"/>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1088344" y="2214934"/>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959754" y="2237793"/>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p:cNvSpPr/>
            <p:nvPr/>
          </p:nvSpPr>
          <p:spPr>
            <a:xfrm>
              <a:off x="1220889" y="2247952"/>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p:cNvSpPr/>
            <p:nvPr/>
          </p:nvSpPr>
          <p:spPr>
            <a:xfrm>
              <a:off x="859742" y="2320290"/>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p:cNvSpPr/>
            <p:nvPr/>
          </p:nvSpPr>
          <p:spPr>
            <a:xfrm>
              <a:off x="1178007" y="2324099"/>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p:cNvSpPr/>
            <p:nvPr/>
          </p:nvSpPr>
          <p:spPr>
            <a:xfrm>
              <a:off x="1062150" y="2327908"/>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1012142" y="2437821"/>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p:cNvSpPr/>
            <p:nvPr/>
          </p:nvSpPr>
          <p:spPr>
            <a:xfrm>
              <a:off x="1569354" y="2247318"/>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aphicFrame>
        <p:nvGraphicFramePr>
          <p:cNvPr id="9" name="Table 8"/>
          <p:cNvGraphicFramePr>
            <a:graphicFrameLocks noGrp="1"/>
          </p:cNvGraphicFramePr>
          <p:nvPr>
            <p:extLst/>
          </p:nvPr>
        </p:nvGraphicFramePr>
        <p:xfrm>
          <a:off x="5562600" y="3505200"/>
          <a:ext cx="3465400" cy="1615440"/>
        </p:xfrm>
        <a:graphic>
          <a:graphicData uri="http://schemas.openxmlformats.org/drawingml/2006/table">
            <a:tbl>
              <a:tblPr firstRow="1" bandRow="1">
                <a:tableStyleId>{073A0DAA-6AF3-43AB-8588-CEC1D06C72B9}</a:tableStyleId>
              </a:tblPr>
              <a:tblGrid>
                <a:gridCol w="507133"/>
                <a:gridCol w="1521395"/>
                <a:gridCol w="1436872"/>
              </a:tblGrid>
              <a:tr h="325120">
                <a:tc>
                  <a:txBody>
                    <a:bodyPr/>
                    <a:lstStyle/>
                    <a:p>
                      <a:endParaRPr lang="en-US" sz="2400" dirty="0"/>
                    </a:p>
                  </a:txBody>
                  <a:tcPr/>
                </a:tc>
                <a:tc>
                  <a:txBody>
                    <a:bodyPr/>
                    <a:lstStyle/>
                    <a:p>
                      <a:r>
                        <a:rPr lang="en-US" sz="2400" dirty="0" smtClean="0"/>
                        <a:t>Distorted</a:t>
                      </a:r>
                      <a:endParaRPr lang="en-US" sz="2400" dirty="0"/>
                    </a:p>
                  </a:txBody>
                  <a:tcPr/>
                </a:tc>
                <a:tc>
                  <a:txBody>
                    <a:bodyPr/>
                    <a:lstStyle/>
                    <a:p>
                      <a:r>
                        <a:rPr lang="en-US" sz="2400" dirty="0" smtClean="0"/>
                        <a:t>Corrected</a:t>
                      </a:r>
                      <a:endParaRPr lang="en-US" sz="2400" dirty="0"/>
                    </a:p>
                  </a:txBody>
                  <a:tcPr/>
                </a:tc>
              </a:tr>
              <a:tr h="370840">
                <a:tc>
                  <a:txBody>
                    <a:bodyPr/>
                    <a:lstStyle/>
                    <a:p>
                      <a:pPr algn="ctr"/>
                      <a:r>
                        <a:rPr lang="en-US" sz="3200" smtClean="0"/>
                        <a:t>1</a:t>
                      </a:r>
                      <a:endParaRPr lang="en-US" sz="3200" dirty="0"/>
                    </a:p>
                  </a:txBody>
                  <a:tcPr/>
                </a:tc>
                <a:tc>
                  <a:txBody>
                    <a:bodyPr/>
                    <a:lstStyle/>
                    <a:p>
                      <a:pPr algn="ctr"/>
                      <a:r>
                        <a:rPr lang="en-US" sz="3200" dirty="0" smtClean="0"/>
                        <a:t>0.76</a:t>
                      </a:r>
                      <a:endParaRPr lang="en-US" sz="3200" dirty="0"/>
                    </a:p>
                  </a:txBody>
                  <a:tcPr/>
                </a:tc>
                <a:tc>
                  <a:txBody>
                    <a:bodyPr/>
                    <a:lstStyle/>
                    <a:p>
                      <a:pPr algn="ctr"/>
                      <a:r>
                        <a:rPr lang="en-US" sz="3200" b="1" dirty="0" smtClean="0"/>
                        <a:t>6.37</a:t>
                      </a:r>
                      <a:endParaRPr lang="en-US" sz="3200" b="1" dirty="0"/>
                    </a:p>
                  </a:txBody>
                  <a:tcPr/>
                </a:tc>
              </a:tr>
              <a:tr h="370840">
                <a:tc>
                  <a:txBody>
                    <a:bodyPr/>
                    <a:lstStyle/>
                    <a:p>
                      <a:pPr algn="ctr"/>
                      <a:r>
                        <a:rPr lang="en-US" sz="3200" dirty="0" smtClean="0"/>
                        <a:t>2</a:t>
                      </a:r>
                      <a:endParaRPr lang="en-US" sz="3200" dirty="0"/>
                    </a:p>
                  </a:txBody>
                  <a:tcPr/>
                </a:tc>
                <a:tc>
                  <a:txBody>
                    <a:bodyPr/>
                    <a:lstStyle/>
                    <a:p>
                      <a:pPr algn="ctr"/>
                      <a:r>
                        <a:rPr lang="en-US" sz="3200" dirty="0" smtClean="0"/>
                        <a:t>0</a:t>
                      </a:r>
                      <a:endParaRPr lang="en-US" sz="3200" dirty="0"/>
                    </a:p>
                  </a:txBody>
                  <a:tcPr/>
                </a:tc>
                <a:tc>
                  <a:txBody>
                    <a:bodyPr/>
                    <a:lstStyle/>
                    <a:p>
                      <a:pPr algn="ctr"/>
                      <a:r>
                        <a:rPr lang="en-US" sz="3200" b="1" dirty="0" smtClean="0"/>
                        <a:t>6.78</a:t>
                      </a:r>
                      <a:endParaRPr lang="en-US" sz="3200" b="1" dirty="0"/>
                    </a:p>
                  </a:txBody>
                  <a:tcPr/>
                </a:tc>
              </a:tr>
            </a:tbl>
          </a:graphicData>
        </a:graphic>
      </p:graphicFrame>
      <p:sp>
        <p:nvSpPr>
          <p:cNvPr id="19" name="Rectangle 18"/>
          <p:cNvSpPr/>
          <p:nvPr/>
        </p:nvSpPr>
        <p:spPr>
          <a:xfrm>
            <a:off x="5655916" y="2711711"/>
            <a:ext cx="3287567" cy="523220"/>
          </a:xfrm>
          <a:prstGeom prst="rect">
            <a:avLst/>
          </a:prstGeom>
        </p:spPr>
        <p:txBody>
          <a:bodyPr wrap="none">
            <a:spAutoFit/>
          </a:bodyPr>
          <a:lstStyle/>
          <a:p>
            <a:r>
              <a:rPr lang="en-US" sz="2800" b="1" dirty="0">
                <a:solidFill>
                  <a:srgbClr val="0000FF"/>
                </a:solidFill>
              </a:rPr>
              <a:t>www.anaface.com</a:t>
            </a:r>
          </a:p>
        </p:txBody>
      </p:sp>
      <p:pic>
        <p:nvPicPr>
          <p:cNvPr id="60" name="Picture 59"/>
          <p:cNvPicPr>
            <a:picLocks noChangeAspect="1"/>
          </p:cNvPicPr>
          <p:nvPr/>
        </p:nvPicPr>
        <p:blipFill rotWithShape="1">
          <a:blip r:embed="rId7" cstate="screen">
            <a:clrChange>
              <a:clrFrom>
                <a:srgbClr val="FFFFFF"/>
              </a:clrFrom>
              <a:clrTo>
                <a:srgbClr val="FFFFFF">
                  <a:alpha val="0"/>
                </a:srgbClr>
              </a:clrTo>
            </a:clrChang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rcRect l="12699" t="5109" r="13646" b="10224"/>
          <a:stretch/>
        </p:blipFill>
        <p:spPr>
          <a:xfrm>
            <a:off x="2870178" y="1164389"/>
            <a:ext cx="2486023" cy="2743200"/>
          </a:xfrm>
          <a:prstGeom prst="rect">
            <a:avLst/>
          </a:prstGeom>
          <a:ln w="57150">
            <a:solidFill>
              <a:srgbClr val="FF0000"/>
            </a:solidFill>
          </a:ln>
        </p:spPr>
      </p:pic>
      <p:pic>
        <p:nvPicPr>
          <p:cNvPr id="59" name="Picture 58"/>
          <p:cNvPicPr>
            <a:picLocks noChangeAspect="1"/>
          </p:cNvPicPr>
          <p:nvPr/>
        </p:nvPicPr>
        <p:blipFill rotWithShape="1">
          <a:blip r:embed="rId9" cstate="screen">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rcRect l="13646" t="4925" r="12699" b="10498"/>
          <a:stretch/>
        </p:blipFill>
        <p:spPr>
          <a:xfrm>
            <a:off x="3009933" y="3402388"/>
            <a:ext cx="2405700" cy="2651760"/>
          </a:xfrm>
          <a:prstGeom prst="rect">
            <a:avLst/>
          </a:prstGeom>
          <a:ln w="57150">
            <a:solidFill>
              <a:srgbClr val="00FF00"/>
            </a:solidFill>
          </a:ln>
        </p:spPr>
      </p:pic>
      <p:sp>
        <p:nvSpPr>
          <p:cNvPr id="8" name="TextBox 7"/>
          <p:cNvSpPr txBox="1"/>
          <p:nvPr/>
        </p:nvSpPr>
        <p:spPr>
          <a:xfrm>
            <a:off x="5660816" y="1159330"/>
            <a:ext cx="3104770" cy="1200329"/>
          </a:xfrm>
          <a:prstGeom prst="rect">
            <a:avLst/>
          </a:prstGeom>
          <a:ln>
            <a:solidFill>
              <a:schemeClr val="tx1"/>
            </a:solid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dirty="0" smtClean="0">
                <a:solidFill>
                  <a:prstClr val="black"/>
                </a:solidFill>
              </a:rPr>
              <a:t>Mark features and compute score based on face geometry</a:t>
            </a:r>
            <a:endParaRPr lang="en-US" sz="2400" dirty="0">
              <a:solidFill>
                <a:prstClr val="black"/>
              </a:solidFill>
            </a:endParaRPr>
          </a:p>
        </p:txBody>
      </p:sp>
      <p:sp>
        <p:nvSpPr>
          <p:cNvPr id="61" name="Oval 60"/>
          <p:cNvSpPr/>
          <p:nvPr/>
        </p:nvSpPr>
        <p:spPr>
          <a:xfrm>
            <a:off x="655734" y="859410"/>
            <a:ext cx="903658" cy="38100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solidFill>
                  <a:prstClr val="white"/>
                </a:solidFill>
              </a:rPr>
              <a:t>Ex 1 </a:t>
            </a:r>
            <a:endParaRPr lang="en-US" dirty="0">
              <a:solidFill>
                <a:prstClr val="white"/>
              </a:solidFill>
            </a:endParaRPr>
          </a:p>
        </p:txBody>
      </p:sp>
      <p:grpSp>
        <p:nvGrpSpPr>
          <p:cNvPr id="64" name="Group 63"/>
          <p:cNvGrpSpPr/>
          <p:nvPr/>
        </p:nvGrpSpPr>
        <p:grpSpPr>
          <a:xfrm>
            <a:off x="616986" y="3773105"/>
            <a:ext cx="1341367" cy="1903795"/>
            <a:chOff x="661061" y="3661599"/>
            <a:chExt cx="1113176" cy="1689416"/>
          </a:xfrm>
        </p:grpSpPr>
        <p:sp>
          <p:nvSpPr>
            <p:cNvPr id="43" name="Oval 42"/>
            <p:cNvSpPr/>
            <p:nvPr/>
          </p:nvSpPr>
          <p:spPr>
            <a:xfrm>
              <a:off x="1236074" y="3661599"/>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807449" y="4405818"/>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1112249" y="4260406"/>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1288462" y="4213993"/>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1470135" y="4129537"/>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p:cNvSpPr/>
            <p:nvPr/>
          </p:nvSpPr>
          <p:spPr>
            <a:xfrm>
              <a:off x="661061" y="4565091"/>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Oval 48"/>
            <p:cNvSpPr/>
            <p:nvPr/>
          </p:nvSpPr>
          <p:spPr>
            <a:xfrm>
              <a:off x="665788" y="5114347"/>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p:cNvSpPr/>
            <p:nvPr/>
          </p:nvSpPr>
          <p:spPr>
            <a:xfrm>
              <a:off x="1721849" y="4191129"/>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p:cNvSpPr/>
            <p:nvPr/>
          </p:nvSpPr>
          <p:spPr>
            <a:xfrm>
              <a:off x="1213055" y="4616523"/>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Oval 51"/>
            <p:cNvSpPr/>
            <p:nvPr/>
          </p:nvSpPr>
          <p:spPr>
            <a:xfrm>
              <a:off x="1059861" y="4597534"/>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Oval 52"/>
            <p:cNvSpPr/>
            <p:nvPr/>
          </p:nvSpPr>
          <p:spPr>
            <a:xfrm>
              <a:off x="1305131" y="4526356"/>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Oval 53"/>
            <p:cNvSpPr/>
            <p:nvPr/>
          </p:nvSpPr>
          <p:spPr>
            <a:xfrm>
              <a:off x="959849" y="4870006"/>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Oval 54"/>
            <p:cNvSpPr/>
            <p:nvPr/>
          </p:nvSpPr>
          <p:spPr>
            <a:xfrm>
              <a:off x="1209880" y="4847146"/>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 55"/>
            <p:cNvSpPr/>
            <p:nvPr/>
          </p:nvSpPr>
          <p:spPr>
            <a:xfrm>
              <a:off x="1416953" y="4666112"/>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p:cNvSpPr/>
            <p:nvPr/>
          </p:nvSpPr>
          <p:spPr>
            <a:xfrm>
              <a:off x="1076529" y="5305296"/>
              <a:ext cx="5238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TextBox 5"/>
          <p:cNvSpPr txBox="1"/>
          <p:nvPr/>
        </p:nvSpPr>
        <p:spPr>
          <a:xfrm>
            <a:off x="7081460" y="5241533"/>
            <a:ext cx="2069797" cy="369332"/>
          </a:xfrm>
          <a:prstGeom prst="rect">
            <a:avLst/>
          </a:prstGeom>
          <a:noFill/>
        </p:spPr>
        <p:txBody>
          <a:bodyPr wrap="none" rtlCol="0">
            <a:spAutoFit/>
          </a:bodyPr>
          <a:lstStyle/>
          <a:p>
            <a:r>
              <a:rPr lang="en-US" dirty="0" smtClean="0">
                <a:solidFill>
                  <a:prstClr val="black"/>
                </a:solidFill>
              </a:rPr>
              <a:t>on a scale of 0-10</a:t>
            </a:r>
            <a:endParaRPr lang="en-US" dirty="0">
              <a:solidFill>
                <a:prstClr val="black"/>
              </a:solidFill>
            </a:endParaRPr>
          </a:p>
        </p:txBody>
      </p:sp>
      <p:sp>
        <p:nvSpPr>
          <p:cNvPr id="58" name="Oval 57"/>
          <p:cNvSpPr/>
          <p:nvPr/>
        </p:nvSpPr>
        <p:spPr>
          <a:xfrm>
            <a:off x="4006386" y="893120"/>
            <a:ext cx="856765" cy="38100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solidFill>
                  <a:prstClr val="white"/>
                </a:solidFill>
              </a:rPr>
              <a:t>Ex 2 </a:t>
            </a:r>
            <a:endParaRPr lang="en-US" dirty="0">
              <a:solidFill>
                <a:prstClr val="white"/>
              </a:solidFill>
            </a:endParaRPr>
          </a:p>
        </p:txBody>
      </p:sp>
      <p:sp>
        <p:nvSpPr>
          <p:cNvPr id="65" name="TextBox 64"/>
          <p:cNvSpPr txBox="1"/>
          <p:nvPr/>
        </p:nvSpPr>
        <p:spPr>
          <a:xfrm>
            <a:off x="1066800" y="5769499"/>
            <a:ext cx="3795720" cy="646986"/>
          </a:xfrm>
          <a:prstGeom prst="roundRect">
            <a:avLst/>
          </a:prstGeom>
          <a:solidFill>
            <a:srgbClr val="00FF00"/>
          </a:solidFill>
          <a:effectLst>
            <a:softEdge rad="127000"/>
          </a:effectLst>
        </p:spPr>
        <p:txBody>
          <a:bodyPr wrap="none" rtlCol="1">
            <a:spAutoFit/>
          </a:bodyPr>
          <a:lstStyle/>
          <a:p>
            <a:r>
              <a:rPr lang="en-US" sz="3200" dirty="0" smtClean="0">
                <a:solidFill>
                  <a:prstClr val="black"/>
                </a:solidFill>
              </a:rPr>
              <a:t>corrected for waves</a:t>
            </a:r>
            <a:endParaRPr lang="he-IL" sz="3200" dirty="0">
              <a:solidFill>
                <a:prstClr val="black"/>
              </a:solidFill>
            </a:endParaRPr>
          </a:p>
        </p:txBody>
      </p:sp>
      <p:sp>
        <p:nvSpPr>
          <p:cNvPr id="68" name="Right Arrow 67"/>
          <p:cNvSpPr/>
          <p:nvPr/>
        </p:nvSpPr>
        <p:spPr>
          <a:xfrm rot="5400000">
            <a:off x="1938318" y="3256738"/>
            <a:ext cx="642806" cy="479267"/>
          </a:xfrm>
          <a:prstGeom prst="rightArrow">
            <a:avLst/>
          </a:prstGeom>
          <a:solidFill>
            <a:srgbClr val="00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ight Arrow 68"/>
          <p:cNvSpPr/>
          <p:nvPr/>
        </p:nvSpPr>
        <p:spPr>
          <a:xfrm rot="5400000">
            <a:off x="4687552" y="3212069"/>
            <a:ext cx="642806" cy="479267"/>
          </a:xfrm>
          <a:prstGeom prst="rightArrow">
            <a:avLst/>
          </a:prstGeom>
          <a:solidFill>
            <a:srgbClr val="00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TextBox 65"/>
          <p:cNvSpPr txBox="1"/>
          <p:nvPr/>
        </p:nvSpPr>
        <p:spPr>
          <a:xfrm>
            <a:off x="1895226" y="781376"/>
            <a:ext cx="1806545" cy="646986"/>
          </a:xfrm>
          <a:prstGeom prst="roundRect">
            <a:avLst/>
          </a:prstGeom>
          <a:solidFill>
            <a:srgbClr val="FF0000"/>
          </a:solidFill>
          <a:effectLst>
            <a:softEdge rad="127000"/>
          </a:effectLst>
        </p:spPr>
        <p:txBody>
          <a:bodyPr wrap="none" rtlCol="1">
            <a:spAutoFit/>
          </a:bodyPr>
          <a:lstStyle/>
          <a:p>
            <a:r>
              <a:rPr lang="en-US" sz="3200" dirty="0" smtClean="0">
                <a:solidFill>
                  <a:prstClr val="black"/>
                </a:solidFill>
              </a:rPr>
              <a:t>distorted</a:t>
            </a:r>
            <a:endParaRPr lang="he-IL" sz="2400" dirty="0">
              <a:solidFill>
                <a:prstClr val="black"/>
              </a:solidFill>
            </a:endParaRPr>
          </a:p>
        </p:txBody>
      </p:sp>
    </p:spTree>
    <p:extLst>
      <p:ext uri="{BB962C8B-B14F-4D97-AF65-F5344CB8AC3E}">
        <p14:creationId xmlns:p14="http://schemas.microsoft.com/office/powerpoint/2010/main" val="132159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Effect transition="in" filter="fade">
                                      <p:cBhvr>
                                        <p:cTn id="9" dur="500"/>
                                        <p:tgtEl>
                                          <p:spTgt spid="63"/>
                                        </p:tgtEl>
                                      </p:cBhvr>
                                    </p:animEffect>
                                  </p:childTnLst>
                                </p:cTn>
                              </p:par>
                              <p:par>
                                <p:cTn id="10" presetID="10"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Lab Experiment</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9DD5D5BB-61F6-4733-BC79-7FD96CE4273D}" type="slidenum">
              <a:rPr lang="en-US" smtClean="0">
                <a:solidFill>
                  <a:schemeClr val="bg1"/>
                </a:solidFill>
              </a:rPr>
              <a:pPr/>
              <a:t>69</a:t>
            </a:fld>
            <a:endParaRPr lang="en-US" dirty="0">
              <a:solidFill>
                <a:schemeClr val="bg1"/>
              </a:solidFill>
            </a:endParaRPr>
          </a:p>
        </p:txBody>
      </p:sp>
      <p:pic>
        <p:nvPicPr>
          <p:cNvPr id="17" name="Picture 2" descr="D:\Dropbox\Technion\Turbulence\Pinhole_research\Code-WaterRecon\dataset_7\large_checker\DSC_0505.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28831" r="9960" b="2829"/>
          <a:stretch/>
        </p:blipFill>
        <p:spPr bwMode="auto">
          <a:xfrm>
            <a:off x="814892" y="1905000"/>
            <a:ext cx="7543800" cy="3922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58674" y="6400800"/>
            <a:ext cx="8528126"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dirty="0" err="1" smtClean="0">
                <a:solidFill>
                  <a:srgbClr val="FFFF99"/>
                </a:solidFill>
                <a:latin typeface="Tahoma" pitchFamily="34" charset="0"/>
              </a:rPr>
              <a:t>Ack</a:t>
            </a:r>
            <a:r>
              <a:rPr lang="en-US" dirty="0" smtClean="0">
                <a:solidFill>
                  <a:srgbClr val="FFFF99"/>
                </a:solidFill>
                <a:latin typeface="Tahoma" pitchFamily="34" charset="0"/>
              </a:rPr>
              <a:t>: Vadim </a:t>
            </a:r>
            <a:r>
              <a:rPr lang="en-US" dirty="0" err="1" smtClean="0">
                <a:solidFill>
                  <a:srgbClr val="FFFF99"/>
                </a:solidFill>
                <a:latin typeface="Tahoma" pitchFamily="34" charset="0"/>
              </a:rPr>
              <a:t>Holodovsky</a:t>
            </a:r>
            <a:r>
              <a:rPr lang="en-US" dirty="0" smtClean="0">
                <a:solidFill>
                  <a:srgbClr val="FFFF99"/>
                </a:solidFill>
                <a:latin typeface="Tahoma" pitchFamily="34" charset="0"/>
              </a:rPr>
              <a:t>, </a:t>
            </a:r>
            <a:r>
              <a:rPr lang="en-US" dirty="0" err="1" smtClean="0">
                <a:solidFill>
                  <a:srgbClr val="FFFF99"/>
                </a:solidFill>
                <a:latin typeface="Tahoma" pitchFamily="34" charset="0"/>
              </a:rPr>
              <a:t>Aviad</a:t>
            </a:r>
            <a:r>
              <a:rPr lang="en-US" dirty="0" smtClean="0">
                <a:solidFill>
                  <a:srgbClr val="FFFF99"/>
                </a:solidFill>
                <a:latin typeface="Tahoma" pitchFamily="34" charset="0"/>
              </a:rPr>
              <a:t> Levis, Amit Aides, Roy Or-El, </a:t>
            </a:r>
            <a:r>
              <a:rPr lang="en-US" dirty="0" err="1" smtClean="0">
                <a:solidFill>
                  <a:srgbClr val="FFFF99"/>
                </a:solidFill>
                <a:latin typeface="Tahoma" pitchFamily="34" charset="0"/>
              </a:rPr>
              <a:t>Yahel</a:t>
            </a:r>
            <a:r>
              <a:rPr lang="en-US" dirty="0" smtClean="0">
                <a:solidFill>
                  <a:srgbClr val="FFFF99"/>
                </a:solidFill>
                <a:latin typeface="Tahoma" pitchFamily="34" charset="0"/>
              </a:rPr>
              <a:t> David, Guy </a:t>
            </a:r>
            <a:r>
              <a:rPr lang="en-US" dirty="0" err="1" smtClean="0">
                <a:solidFill>
                  <a:srgbClr val="FFFF99"/>
                </a:solidFill>
                <a:latin typeface="Tahoma" pitchFamily="34" charset="0"/>
              </a:rPr>
              <a:t>Nir</a:t>
            </a:r>
            <a:endParaRPr lang="en-US" i="1" dirty="0">
              <a:solidFill>
                <a:srgbClr val="FFFF99"/>
              </a:solidFill>
              <a:latin typeface="Tahoma" pitchFamily="34" charset="0"/>
            </a:endParaRPr>
          </a:p>
        </p:txBody>
      </p:sp>
      <p:sp>
        <p:nvSpPr>
          <p:cNvPr id="3" name="Rectangle 2"/>
          <p:cNvSpPr/>
          <p:nvPr/>
        </p:nvSpPr>
        <p:spPr>
          <a:xfrm>
            <a:off x="5257800" y="1905000"/>
            <a:ext cx="3100892" cy="3922600"/>
          </a:xfrm>
          <a:prstGeom prst="rect">
            <a:avLst/>
          </a:prstGeom>
          <a:solidFill>
            <a:schemeClr val="tx1">
              <a:lumMod val="85000"/>
              <a:lumOff val="1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985345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CC64D3C-830A-403A-86D4-2FC402F4E133}" type="slidenum">
              <a:rPr lang="he-IL">
                <a:solidFill>
                  <a:schemeClr val="bg1"/>
                </a:solidFill>
                <a:latin typeface="Corbel" pitchFamily="34" charset="0"/>
              </a:rPr>
              <a:pPr eaLnBrk="1" hangingPunct="1"/>
              <a:t>7</a:t>
            </a:fld>
            <a:endParaRPr lang="he-IL">
              <a:solidFill>
                <a:schemeClr val="bg1"/>
              </a:solidFill>
              <a:latin typeface="Corbel" pitchFamily="34" charset="0"/>
            </a:endParaRPr>
          </a:p>
          <a:p>
            <a:pPr eaLnBrk="1" hangingPunct="1"/>
            <a:endParaRPr lang="en-US">
              <a:latin typeface="Corbel" pitchFamily="34" charset="0"/>
            </a:endParaRPr>
          </a:p>
        </p:txBody>
      </p:sp>
      <p:sp>
        <p:nvSpPr>
          <p:cNvPr id="3075" name="Rectangle 2"/>
          <p:cNvSpPr>
            <a:spLocks noGrp="1" noChangeArrowheads="1"/>
          </p:cNvSpPr>
          <p:nvPr>
            <p:ph type="title"/>
          </p:nvPr>
        </p:nvSpPr>
        <p:spPr>
          <a:xfrm>
            <a:off x="468313" y="0"/>
            <a:ext cx="8229600" cy="1143000"/>
          </a:xfrm>
        </p:spPr>
        <p:txBody>
          <a:bodyPr/>
          <a:lstStyle/>
          <a:p>
            <a:pPr eaLnBrk="1" hangingPunct="1"/>
            <a:r>
              <a:rPr lang="en-US" dirty="0" smtClean="0">
                <a:solidFill>
                  <a:srgbClr val="FFFF99"/>
                </a:solidFill>
              </a:rPr>
              <a:t>Random Refractive Distortions</a:t>
            </a:r>
          </a:p>
        </p:txBody>
      </p:sp>
      <p:pic>
        <p:nvPicPr>
          <p:cNvPr id="7" name="YoavWalksLong1_origwm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7825" y="1219200"/>
            <a:ext cx="6108432" cy="4581324"/>
          </a:xfrm>
          <a:prstGeom prst="rect">
            <a:avLst/>
          </a:prstGeom>
        </p:spPr>
      </p:pic>
      <p:pic>
        <p:nvPicPr>
          <p:cNvPr id="89104" name="Picture 16" descr="http://www.scubadreamz.net/images/diver%20and%20camer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282804">
            <a:off x="4854708" y="5020682"/>
            <a:ext cx="1722773" cy="1559684"/>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21106335">
            <a:off x="3393451" y="4086344"/>
            <a:ext cx="2858748" cy="857266"/>
          </a:xfrm>
          <a:prstGeom prst="ellipse">
            <a:avLst/>
          </a:prstGeom>
          <a:solidFill>
            <a:srgbClr val="00B050"/>
          </a:solidFill>
          <a:ln>
            <a:solidFill>
              <a:schemeClr val="tx1"/>
            </a:solidFill>
          </a:ln>
        </p:spPr>
        <p:style>
          <a:lnRef idx="3">
            <a:schemeClr val="lt1"/>
          </a:lnRef>
          <a:fillRef idx="1">
            <a:schemeClr val="accent6"/>
          </a:fillRef>
          <a:effectRef idx="1">
            <a:schemeClr val="accent6"/>
          </a:effectRef>
          <a:fontRef idx="minor">
            <a:schemeClr val="lt1"/>
          </a:fontRef>
        </p:style>
        <p:txBody>
          <a:bodyPr rtlCol="1" anchor="ctr"/>
          <a:lstStyle/>
          <a:p>
            <a:pPr algn="ctr"/>
            <a:r>
              <a:rPr lang="en-US" sz="2400" dirty="0" smtClean="0">
                <a:solidFill>
                  <a:schemeClr val="tx1"/>
                </a:solidFill>
              </a:rPr>
              <a:t>Where is it? 3D Location?</a:t>
            </a:r>
            <a:endParaRPr lang="he-IL" sz="2400" dirty="0">
              <a:solidFill>
                <a:schemeClr val="tx1"/>
              </a:solidFill>
            </a:endParaRPr>
          </a:p>
        </p:txBody>
      </p:sp>
    </p:spTree>
    <p:extLst>
      <p:ext uri="{BB962C8B-B14F-4D97-AF65-F5344CB8AC3E}">
        <p14:creationId xmlns:p14="http://schemas.microsoft.com/office/powerpoint/2010/main" val="137225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6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3" name="Group 372"/>
          <p:cNvGrpSpPr/>
          <p:nvPr/>
        </p:nvGrpSpPr>
        <p:grpSpPr>
          <a:xfrm>
            <a:off x="5270042" y="3386789"/>
            <a:ext cx="1319275" cy="1391062"/>
            <a:chOff x="5270042" y="3386789"/>
            <a:chExt cx="1319275" cy="1391062"/>
          </a:xfrm>
        </p:grpSpPr>
        <p:sp>
          <p:nvSpPr>
            <p:cNvPr id="61" name="Line 56"/>
            <p:cNvSpPr>
              <a:spLocks noChangeShapeType="1"/>
            </p:cNvSpPr>
            <p:nvPr/>
          </p:nvSpPr>
          <p:spPr bwMode="auto">
            <a:xfrm>
              <a:off x="6146040" y="3687259"/>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62" name="Line 57"/>
            <p:cNvSpPr>
              <a:spLocks noChangeShapeType="1"/>
            </p:cNvSpPr>
            <p:nvPr/>
          </p:nvSpPr>
          <p:spPr bwMode="auto">
            <a:xfrm>
              <a:off x="6188257" y="3642745"/>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63" name="Line 58"/>
            <p:cNvSpPr>
              <a:spLocks noChangeShapeType="1"/>
            </p:cNvSpPr>
            <p:nvPr/>
          </p:nvSpPr>
          <p:spPr bwMode="auto">
            <a:xfrm>
              <a:off x="5934956" y="4232555"/>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64" name="Line 59"/>
            <p:cNvSpPr>
              <a:spLocks noChangeShapeType="1"/>
            </p:cNvSpPr>
            <p:nvPr/>
          </p:nvSpPr>
          <p:spPr bwMode="auto">
            <a:xfrm>
              <a:off x="5977173" y="4188041"/>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65" name="Line 60"/>
            <p:cNvSpPr>
              <a:spLocks noChangeShapeType="1"/>
            </p:cNvSpPr>
            <p:nvPr/>
          </p:nvSpPr>
          <p:spPr bwMode="auto">
            <a:xfrm>
              <a:off x="5396693" y="4733337"/>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66" name="Line 61"/>
            <p:cNvSpPr>
              <a:spLocks noChangeShapeType="1"/>
            </p:cNvSpPr>
            <p:nvPr/>
          </p:nvSpPr>
          <p:spPr bwMode="auto">
            <a:xfrm>
              <a:off x="5438909" y="4688823"/>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67" name="Line 62"/>
            <p:cNvSpPr>
              <a:spLocks noChangeShapeType="1"/>
            </p:cNvSpPr>
            <p:nvPr/>
          </p:nvSpPr>
          <p:spPr bwMode="auto">
            <a:xfrm>
              <a:off x="6441558" y="4132399"/>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68" name="Line 63"/>
            <p:cNvSpPr>
              <a:spLocks noChangeShapeType="1"/>
            </p:cNvSpPr>
            <p:nvPr/>
          </p:nvSpPr>
          <p:spPr bwMode="auto">
            <a:xfrm>
              <a:off x="6483775" y="4087885"/>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69" name="Line 64"/>
            <p:cNvSpPr>
              <a:spLocks noChangeShapeType="1"/>
            </p:cNvSpPr>
            <p:nvPr/>
          </p:nvSpPr>
          <p:spPr bwMode="auto">
            <a:xfrm>
              <a:off x="5270042" y="3431303"/>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70" name="Line 65"/>
            <p:cNvSpPr>
              <a:spLocks noChangeShapeType="1"/>
            </p:cNvSpPr>
            <p:nvPr/>
          </p:nvSpPr>
          <p:spPr bwMode="auto">
            <a:xfrm>
              <a:off x="5312259" y="3386789"/>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71" name="Line 66"/>
            <p:cNvSpPr>
              <a:spLocks noChangeShapeType="1"/>
            </p:cNvSpPr>
            <p:nvPr/>
          </p:nvSpPr>
          <p:spPr bwMode="auto">
            <a:xfrm>
              <a:off x="6146040" y="4299326"/>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72" name="Line 67"/>
            <p:cNvSpPr>
              <a:spLocks noChangeShapeType="1"/>
            </p:cNvSpPr>
            <p:nvPr/>
          </p:nvSpPr>
          <p:spPr bwMode="auto">
            <a:xfrm>
              <a:off x="6188257" y="4254812"/>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73" name="Line 68"/>
            <p:cNvSpPr>
              <a:spLocks noChangeShapeType="1"/>
            </p:cNvSpPr>
            <p:nvPr/>
          </p:nvSpPr>
          <p:spPr bwMode="auto">
            <a:xfrm>
              <a:off x="5660547" y="4510767"/>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74" name="Line 69"/>
            <p:cNvSpPr>
              <a:spLocks noChangeShapeType="1"/>
            </p:cNvSpPr>
            <p:nvPr/>
          </p:nvSpPr>
          <p:spPr bwMode="auto">
            <a:xfrm>
              <a:off x="5702764" y="4466253"/>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75" name="Line 70"/>
            <p:cNvSpPr>
              <a:spLocks noChangeShapeType="1"/>
            </p:cNvSpPr>
            <p:nvPr/>
          </p:nvSpPr>
          <p:spPr bwMode="auto">
            <a:xfrm>
              <a:off x="5544451" y="4176913"/>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76" name="Line 71"/>
            <p:cNvSpPr>
              <a:spLocks noChangeShapeType="1"/>
            </p:cNvSpPr>
            <p:nvPr/>
          </p:nvSpPr>
          <p:spPr bwMode="auto">
            <a:xfrm>
              <a:off x="5586668" y="4132399"/>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77" name="Line 72"/>
            <p:cNvSpPr>
              <a:spLocks noChangeShapeType="1"/>
            </p:cNvSpPr>
            <p:nvPr/>
          </p:nvSpPr>
          <p:spPr bwMode="auto">
            <a:xfrm>
              <a:off x="5576114" y="3954343"/>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78" name="Line 73"/>
            <p:cNvSpPr>
              <a:spLocks noChangeShapeType="1"/>
            </p:cNvSpPr>
            <p:nvPr/>
          </p:nvSpPr>
          <p:spPr bwMode="auto">
            <a:xfrm>
              <a:off x="5618331" y="3909829"/>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79" name="Line 74"/>
            <p:cNvSpPr>
              <a:spLocks noChangeShapeType="1"/>
            </p:cNvSpPr>
            <p:nvPr/>
          </p:nvSpPr>
          <p:spPr bwMode="auto">
            <a:xfrm>
              <a:off x="6504883" y="4388354"/>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80" name="Line 75"/>
            <p:cNvSpPr>
              <a:spLocks noChangeShapeType="1"/>
            </p:cNvSpPr>
            <p:nvPr/>
          </p:nvSpPr>
          <p:spPr bwMode="auto">
            <a:xfrm>
              <a:off x="6547100" y="4343840"/>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81" name="Line 76"/>
            <p:cNvSpPr>
              <a:spLocks noChangeShapeType="1"/>
            </p:cNvSpPr>
            <p:nvPr/>
          </p:nvSpPr>
          <p:spPr bwMode="auto">
            <a:xfrm>
              <a:off x="6082715" y="4488510"/>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82" name="Line 77"/>
            <p:cNvSpPr>
              <a:spLocks noChangeShapeType="1"/>
            </p:cNvSpPr>
            <p:nvPr/>
          </p:nvSpPr>
          <p:spPr bwMode="auto">
            <a:xfrm>
              <a:off x="6124932" y="4443996"/>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83" name="Line 78"/>
            <p:cNvSpPr>
              <a:spLocks noChangeShapeType="1"/>
            </p:cNvSpPr>
            <p:nvPr/>
          </p:nvSpPr>
          <p:spPr bwMode="auto">
            <a:xfrm>
              <a:off x="5998282" y="4121270"/>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84" name="Line 79"/>
            <p:cNvSpPr>
              <a:spLocks noChangeShapeType="1"/>
            </p:cNvSpPr>
            <p:nvPr/>
          </p:nvSpPr>
          <p:spPr bwMode="auto">
            <a:xfrm>
              <a:off x="6040498" y="4076756"/>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85" name="Line 80"/>
            <p:cNvSpPr>
              <a:spLocks noChangeShapeType="1"/>
            </p:cNvSpPr>
            <p:nvPr/>
          </p:nvSpPr>
          <p:spPr bwMode="auto">
            <a:xfrm>
              <a:off x="5723873" y="4388354"/>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86" name="Line 81"/>
            <p:cNvSpPr>
              <a:spLocks noChangeShapeType="1"/>
            </p:cNvSpPr>
            <p:nvPr/>
          </p:nvSpPr>
          <p:spPr bwMode="auto">
            <a:xfrm>
              <a:off x="5766089" y="4343840"/>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87" name="Line 82"/>
            <p:cNvSpPr>
              <a:spLocks noChangeShapeType="1"/>
            </p:cNvSpPr>
            <p:nvPr/>
          </p:nvSpPr>
          <p:spPr bwMode="auto">
            <a:xfrm>
              <a:off x="5702764" y="4076756"/>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88" name="Line 83"/>
            <p:cNvSpPr>
              <a:spLocks noChangeShapeType="1"/>
            </p:cNvSpPr>
            <p:nvPr/>
          </p:nvSpPr>
          <p:spPr bwMode="auto">
            <a:xfrm>
              <a:off x="5744981" y="4032242"/>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89" name="Line 84"/>
            <p:cNvSpPr>
              <a:spLocks noChangeShapeType="1"/>
            </p:cNvSpPr>
            <p:nvPr/>
          </p:nvSpPr>
          <p:spPr bwMode="auto">
            <a:xfrm>
              <a:off x="6409895" y="4488510"/>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90" name="Line 85"/>
            <p:cNvSpPr>
              <a:spLocks noChangeShapeType="1"/>
            </p:cNvSpPr>
            <p:nvPr/>
          </p:nvSpPr>
          <p:spPr bwMode="auto">
            <a:xfrm>
              <a:off x="6452112" y="4443996"/>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91" name="Line 86"/>
            <p:cNvSpPr>
              <a:spLocks noChangeShapeType="1"/>
            </p:cNvSpPr>
            <p:nvPr/>
          </p:nvSpPr>
          <p:spPr bwMode="auto">
            <a:xfrm>
              <a:off x="5449464" y="4265940"/>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92" name="Line 87"/>
            <p:cNvSpPr>
              <a:spLocks noChangeShapeType="1"/>
            </p:cNvSpPr>
            <p:nvPr/>
          </p:nvSpPr>
          <p:spPr bwMode="auto">
            <a:xfrm>
              <a:off x="5491680" y="4221426"/>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93" name="Line 88"/>
            <p:cNvSpPr>
              <a:spLocks noChangeShapeType="1"/>
            </p:cNvSpPr>
            <p:nvPr/>
          </p:nvSpPr>
          <p:spPr bwMode="auto">
            <a:xfrm>
              <a:off x="5512789" y="4188041"/>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94" name="Line 89"/>
            <p:cNvSpPr>
              <a:spLocks noChangeShapeType="1"/>
            </p:cNvSpPr>
            <p:nvPr/>
          </p:nvSpPr>
          <p:spPr bwMode="auto">
            <a:xfrm>
              <a:off x="5555005" y="4143527"/>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95" name="Line 90"/>
            <p:cNvSpPr>
              <a:spLocks noChangeShapeType="1"/>
            </p:cNvSpPr>
            <p:nvPr/>
          </p:nvSpPr>
          <p:spPr bwMode="auto">
            <a:xfrm>
              <a:off x="5871631" y="4188041"/>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96" name="Line 91"/>
            <p:cNvSpPr>
              <a:spLocks noChangeShapeType="1"/>
            </p:cNvSpPr>
            <p:nvPr/>
          </p:nvSpPr>
          <p:spPr bwMode="auto">
            <a:xfrm>
              <a:off x="5913848" y="4143527"/>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97" name="Line 92"/>
            <p:cNvSpPr>
              <a:spLocks noChangeShapeType="1"/>
            </p:cNvSpPr>
            <p:nvPr/>
          </p:nvSpPr>
          <p:spPr bwMode="auto">
            <a:xfrm>
              <a:off x="5871631" y="4455125"/>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98" name="Line 93"/>
            <p:cNvSpPr>
              <a:spLocks noChangeShapeType="1"/>
            </p:cNvSpPr>
            <p:nvPr/>
          </p:nvSpPr>
          <p:spPr bwMode="auto">
            <a:xfrm>
              <a:off x="5913848" y="4410611"/>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99" name="Line 94"/>
            <p:cNvSpPr>
              <a:spLocks noChangeShapeType="1"/>
            </p:cNvSpPr>
            <p:nvPr/>
          </p:nvSpPr>
          <p:spPr bwMode="auto">
            <a:xfrm>
              <a:off x="6093269" y="4254812"/>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00" name="Line 95"/>
            <p:cNvSpPr>
              <a:spLocks noChangeShapeType="1"/>
            </p:cNvSpPr>
            <p:nvPr/>
          </p:nvSpPr>
          <p:spPr bwMode="auto">
            <a:xfrm>
              <a:off x="6135486" y="4210298"/>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01" name="Line 96"/>
            <p:cNvSpPr>
              <a:spLocks noChangeShapeType="1"/>
            </p:cNvSpPr>
            <p:nvPr/>
          </p:nvSpPr>
          <p:spPr bwMode="auto">
            <a:xfrm>
              <a:off x="5628885" y="4455125"/>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02" name="Line 97"/>
            <p:cNvSpPr>
              <a:spLocks noChangeShapeType="1"/>
            </p:cNvSpPr>
            <p:nvPr/>
          </p:nvSpPr>
          <p:spPr bwMode="auto">
            <a:xfrm>
              <a:off x="5671102" y="4410611"/>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03" name="Line 98"/>
            <p:cNvSpPr>
              <a:spLocks noChangeShapeType="1"/>
            </p:cNvSpPr>
            <p:nvPr/>
          </p:nvSpPr>
          <p:spPr bwMode="auto">
            <a:xfrm>
              <a:off x="6146040" y="4176913"/>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04" name="Line 99"/>
            <p:cNvSpPr>
              <a:spLocks noChangeShapeType="1"/>
            </p:cNvSpPr>
            <p:nvPr/>
          </p:nvSpPr>
          <p:spPr bwMode="auto">
            <a:xfrm>
              <a:off x="6188257" y="4132399"/>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05" name="Line 100"/>
            <p:cNvSpPr>
              <a:spLocks noChangeShapeType="1"/>
            </p:cNvSpPr>
            <p:nvPr/>
          </p:nvSpPr>
          <p:spPr bwMode="auto">
            <a:xfrm>
              <a:off x="6293799" y="4488510"/>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06" name="Line 101"/>
            <p:cNvSpPr>
              <a:spLocks noChangeShapeType="1"/>
            </p:cNvSpPr>
            <p:nvPr/>
          </p:nvSpPr>
          <p:spPr bwMode="auto">
            <a:xfrm>
              <a:off x="6336016" y="4443996"/>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07" name="Line 102"/>
            <p:cNvSpPr>
              <a:spLocks noChangeShapeType="1"/>
            </p:cNvSpPr>
            <p:nvPr/>
          </p:nvSpPr>
          <p:spPr bwMode="auto">
            <a:xfrm>
              <a:off x="5692210" y="4232555"/>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08" name="Line 103"/>
            <p:cNvSpPr>
              <a:spLocks noChangeShapeType="1"/>
            </p:cNvSpPr>
            <p:nvPr/>
          </p:nvSpPr>
          <p:spPr bwMode="auto">
            <a:xfrm>
              <a:off x="5734427" y="4188041"/>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09" name="Line 104"/>
            <p:cNvSpPr>
              <a:spLocks noChangeShapeType="1"/>
            </p:cNvSpPr>
            <p:nvPr/>
          </p:nvSpPr>
          <p:spPr bwMode="auto">
            <a:xfrm>
              <a:off x="5787198" y="4265940"/>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10" name="Line 105"/>
            <p:cNvSpPr>
              <a:spLocks noChangeShapeType="1"/>
            </p:cNvSpPr>
            <p:nvPr/>
          </p:nvSpPr>
          <p:spPr bwMode="auto">
            <a:xfrm>
              <a:off x="5829415" y="4221426"/>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11" name="Line 106"/>
            <p:cNvSpPr>
              <a:spLocks noChangeShapeType="1"/>
            </p:cNvSpPr>
            <p:nvPr/>
          </p:nvSpPr>
          <p:spPr bwMode="auto">
            <a:xfrm>
              <a:off x="5787198" y="3898700"/>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12" name="Line 107"/>
            <p:cNvSpPr>
              <a:spLocks noChangeShapeType="1"/>
            </p:cNvSpPr>
            <p:nvPr/>
          </p:nvSpPr>
          <p:spPr bwMode="auto">
            <a:xfrm>
              <a:off x="5829415" y="3854186"/>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13" name="Line 108"/>
            <p:cNvSpPr>
              <a:spLocks noChangeShapeType="1"/>
            </p:cNvSpPr>
            <p:nvPr/>
          </p:nvSpPr>
          <p:spPr bwMode="auto">
            <a:xfrm>
              <a:off x="6230474" y="4711080"/>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14" name="Line 109"/>
            <p:cNvSpPr>
              <a:spLocks noChangeShapeType="1"/>
            </p:cNvSpPr>
            <p:nvPr/>
          </p:nvSpPr>
          <p:spPr bwMode="auto">
            <a:xfrm>
              <a:off x="6272691" y="4666566"/>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15" name="Line 110"/>
            <p:cNvSpPr>
              <a:spLocks noChangeShapeType="1"/>
            </p:cNvSpPr>
            <p:nvPr/>
          </p:nvSpPr>
          <p:spPr bwMode="auto">
            <a:xfrm>
              <a:off x="5628885" y="4199169"/>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16" name="Line 111"/>
            <p:cNvSpPr>
              <a:spLocks noChangeShapeType="1"/>
            </p:cNvSpPr>
            <p:nvPr/>
          </p:nvSpPr>
          <p:spPr bwMode="auto">
            <a:xfrm>
              <a:off x="5671102" y="4154656"/>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17" name="Line 112"/>
            <p:cNvSpPr>
              <a:spLocks noChangeShapeType="1"/>
            </p:cNvSpPr>
            <p:nvPr/>
          </p:nvSpPr>
          <p:spPr bwMode="auto">
            <a:xfrm>
              <a:off x="5787198" y="4377225"/>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18" name="Line 113"/>
            <p:cNvSpPr>
              <a:spLocks noChangeShapeType="1"/>
            </p:cNvSpPr>
            <p:nvPr/>
          </p:nvSpPr>
          <p:spPr bwMode="auto">
            <a:xfrm>
              <a:off x="5829415" y="4332711"/>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19" name="Line 114"/>
            <p:cNvSpPr>
              <a:spLocks noChangeShapeType="1"/>
            </p:cNvSpPr>
            <p:nvPr/>
          </p:nvSpPr>
          <p:spPr bwMode="auto">
            <a:xfrm>
              <a:off x="6114378" y="4132399"/>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20" name="Line 115"/>
            <p:cNvSpPr>
              <a:spLocks noChangeShapeType="1"/>
            </p:cNvSpPr>
            <p:nvPr/>
          </p:nvSpPr>
          <p:spPr bwMode="auto">
            <a:xfrm>
              <a:off x="6156595" y="4087885"/>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21" name="Line 116"/>
            <p:cNvSpPr>
              <a:spLocks noChangeShapeType="1"/>
            </p:cNvSpPr>
            <p:nvPr/>
          </p:nvSpPr>
          <p:spPr bwMode="auto">
            <a:xfrm>
              <a:off x="5544451" y="4199169"/>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22" name="Line 117"/>
            <p:cNvSpPr>
              <a:spLocks noChangeShapeType="1"/>
            </p:cNvSpPr>
            <p:nvPr/>
          </p:nvSpPr>
          <p:spPr bwMode="auto">
            <a:xfrm>
              <a:off x="5586668" y="4154656"/>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23" name="Line 118"/>
            <p:cNvSpPr>
              <a:spLocks noChangeShapeType="1"/>
            </p:cNvSpPr>
            <p:nvPr/>
          </p:nvSpPr>
          <p:spPr bwMode="auto">
            <a:xfrm>
              <a:off x="6029944" y="4388354"/>
              <a:ext cx="84434" cy="0"/>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24" name="Line 119"/>
            <p:cNvSpPr>
              <a:spLocks noChangeShapeType="1"/>
            </p:cNvSpPr>
            <p:nvPr/>
          </p:nvSpPr>
          <p:spPr bwMode="auto">
            <a:xfrm>
              <a:off x="6072161" y="4343840"/>
              <a:ext cx="0" cy="89028"/>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25" name="Line 120"/>
            <p:cNvSpPr>
              <a:spLocks noChangeShapeType="1"/>
            </p:cNvSpPr>
            <p:nvPr/>
          </p:nvSpPr>
          <p:spPr bwMode="auto">
            <a:xfrm>
              <a:off x="6167149" y="3665002"/>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26" name="Line 121"/>
            <p:cNvSpPr>
              <a:spLocks noChangeShapeType="1"/>
            </p:cNvSpPr>
            <p:nvPr/>
          </p:nvSpPr>
          <p:spPr bwMode="auto">
            <a:xfrm flipH="1">
              <a:off x="6167149" y="3665002"/>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27" name="Line 122"/>
            <p:cNvSpPr>
              <a:spLocks noChangeShapeType="1"/>
            </p:cNvSpPr>
            <p:nvPr/>
          </p:nvSpPr>
          <p:spPr bwMode="auto">
            <a:xfrm>
              <a:off x="5956065" y="4210298"/>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28" name="Line 123"/>
            <p:cNvSpPr>
              <a:spLocks noChangeShapeType="1"/>
            </p:cNvSpPr>
            <p:nvPr/>
          </p:nvSpPr>
          <p:spPr bwMode="auto">
            <a:xfrm flipH="1">
              <a:off x="5956065" y="4210298"/>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29" name="Line 124"/>
            <p:cNvSpPr>
              <a:spLocks noChangeShapeType="1"/>
            </p:cNvSpPr>
            <p:nvPr/>
          </p:nvSpPr>
          <p:spPr bwMode="auto">
            <a:xfrm>
              <a:off x="5417801" y="4711080"/>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30" name="Line 125"/>
            <p:cNvSpPr>
              <a:spLocks noChangeShapeType="1"/>
            </p:cNvSpPr>
            <p:nvPr/>
          </p:nvSpPr>
          <p:spPr bwMode="auto">
            <a:xfrm flipH="1">
              <a:off x="5417801" y="4711080"/>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31" name="Line 126"/>
            <p:cNvSpPr>
              <a:spLocks noChangeShapeType="1"/>
            </p:cNvSpPr>
            <p:nvPr/>
          </p:nvSpPr>
          <p:spPr bwMode="auto">
            <a:xfrm>
              <a:off x="6462666" y="4110142"/>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32" name="Line 127"/>
            <p:cNvSpPr>
              <a:spLocks noChangeShapeType="1"/>
            </p:cNvSpPr>
            <p:nvPr/>
          </p:nvSpPr>
          <p:spPr bwMode="auto">
            <a:xfrm flipH="1">
              <a:off x="6462666" y="4110142"/>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33" name="Line 128"/>
            <p:cNvSpPr>
              <a:spLocks noChangeShapeType="1"/>
            </p:cNvSpPr>
            <p:nvPr/>
          </p:nvSpPr>
          <p:spPr bwMode="auto">
            <a:xfrm>
              <a:off x="5291151" y="3409046"/>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34" name="Line 129"/>
            <p:cNvSpPr>
              <a:spLocks noChangeShapeType="1"/>
            </p:cNvSpPr>
            <p:nvPr/>
          </p:nvSpPr>
          <p:spPr bwMode="auto">
            <a:xfrm flipH="1">
              <a:off x="5291151" y="3409046"/>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35" name="Line 130"/>
            <p:cNvSpPr>
              <a:spLocks noChangeShapeType="1"/>
            </p:cNvSpPr>
            <p:nvPr/>
          </p:nvSpPr>
          <p:spPr bwMode="auto">
            <a:xfrm>
              <a:off x="6167149" y="4277069"/>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36" name="Line 131"/>
            <p:cNvSpPr>
              <a:spLocks noChangeShapeType="1"/>
            </p:cNvSpPr>
            <p:nvPr/>
          </p:nvSpPr>
          <p:spPr bwMode="auto">
            <a:xfrm flipH="1">
              <a:off x="6167149" y="4277069"/>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37" name="Line 132"/>
            <p:cNvSpPr>
              <a:spLocks noChangeShapeType="1"/>
            </p:cNvSpPr>
            <p:nvPr/>
          </p:nvSpPr>
          <p:spPr bwMode="auto">
            <a:xfrm>
              <a:off x="5681656" y="4488510"/>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38" name="Line 133"/>
            <p:cNvSpPr>
              <a:spLocks noChangeShapeType="1"/>
            </p:cNvSpPr>
            <p:nvPr/>
          </p:nvSpPr>
          <p:spPr bwMode="auto">
            <a:xfrm flipH="1">
              <a:off x="5681656" y="4488510"/>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39" name="Line 134"/>
            <p:cNvSpPr>
              <a:spLocks noChangeShapeType="1"/>
            </p:cNvSpPr>
            <p:nvPr/>
          </p:nvSpPr>
          <p:spPr bwMode="auto">
            <a:xfrm>
              <a:off x="5565560" y="4154656"/>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40" name="Line 135"/>
            <p:cNvSpPr>
              <a:spLocks noChangeShapeType="1"/>
            </p:cNvSpPr>
            <p:nvPr/>
          </p:nvSpPr>
          <p:spPr bwMode="auto">
            <a:xfrm flipH="1">
              <a:off x="5565560" y="4154656"/>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41" name="Line 136"/>
            <p:cNvSpPr>
              <a:spLocks noChangeShapeType="1"/>
            </p:cNvSpPr>
            <p:nvPr/>
          </p:nvSpPr>
          <p:spPr bwMode="auto">
            <a:xfrm>
              <a:off x="5597222" y="3932086"/>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42" name="Line 137"/>
            <p:cNvSpPr>
              <a:spLocks noChangeShapeType="1"/>
            </p:cNvSpPr>
            <p:nvPr/>
          </p:nvSpPr>
          <p:spPr bwMode="auto">
            <a:xfrm flipH="1">
              <a:off x="5597222" y="3932086"/>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43" name="Line 138"/>
            <p:cNvSpPr>
              <a:spLocks noChangeShapeType="1"/>
            </p:cNvSpPr>
            <p:nvPr/>
          </p:nvSpPr>
          <p:spPr bwMode="auto">
            <a:xfrm>
              <a:off x="6525991" y="4366097"/>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44" name="Line 139"/>
            <p:cNvSpPr>
              <a:spLocks noChangeShapeType="1"/>
            </p:cNvSpPr>
            <p:nvPr/>
          </p:nvSpPr>
          <p:spPr bwMode="auto">
            <a:xfrm flipH="1">
              <a:off x="6525991" y="4366097"/>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45" name="Line 140"/>
            <p:cNvSpPr>
              <a:spLocks noChangeShapeType="1"/>
            </p:cNvSpPr>
            <p:nvPr/>
          </p:nvSpPr>
          <p:spPr bwMode="auto">
            <a:xfrm>
              <a:off x="6103824" y="446625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46" name="Line 141"/>
            <p:cNvSpPr>
              <a:spLocks noChangeShapeType="1"/>
            </p:cNvSpPr>
            <p:nvPr/>
          </p:nvSpPr>
          <p:spPr bwMode="auto">
            <a:xfrm flipH="1">
              <a:off x="6103824" y="446625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47" name="Line 142"/>
            <p:cNvSpPr>
              <a:spLocks noChangeShapeType="1"/>
            </p:cNvSpPr>
            <p:nvPr/>
          </p:nvSpPr>
          <p:spPr bwMode="auto">
            <a:xfrm>
              <a:off x="6019390" y="409901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48" name="Line 143"/>
            <p:cNvSpPr>
              <a:spLocks noChangeShapeType="1"/>
            </p:cNvSpPr>
            <p:nvPr/>
          </p:nvSpPr>
          <p:spPr bwMode="auto">
            <a:xfrm flipH="1">
              <a:off x="6019390" y="409901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49" name="Line 144"/>
            <p:cNvSpPr>
              <a:spLocks noChangeShapeType="1"/>
            </p:cNvSpPr>
            <p:nvPr/>
          </p:nvSpPr>
          <p:spPr bwMode="auto">
            <a:xfrm>
              <a:off x="5744981" y="4366097"/>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50" name="Line 145"/>
            <p:cNvSpPr>
              <a:spLocks noChangeShapeType="1"/>
            </p:cNvSpPr>
            <p:nvPr/>
          </p:nvSpPr>
          <p:spPr bwMode="auto">
            <a:xfrm flipH="1">
              <a:off x="5744981" y="4366097"/>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51" name="Line 146"/>
            <p:cNvSpPr>
              <a:spLocks noChangeShapeType="1"/>
            </p:cNvSpPr>
            <p:nvPr/>
          </p:nvSpPr>
          <p:spPr bwMode="auto">
            <a:xfrm>
              <a:off x="5723873" y="4054499"/>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52" name="Line 147"/>
            <p:cNvSpPr>
              <a:spLocks noChangeShapeType="1"/>
            </p:cNvSpPr>
            <p:nvPr/>
          </p:nvSpPr>
          <p:spPr bwMode="auto">
            <a:xfrm flipH="1">
              <a:off x="5723873" y="4054499"/>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53" name="Line 148"/>
            <p:cNvSpPr>
              <a:spLocks noChangeShapeType="1"/>
            </p:cNvSpPr>
            <p:nvPr/>
          </p:nvSpPr>
          <p:spPr bwMode="auto">
            <a:xfrm>
              <a:off x="6431004" y="446625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54" name="Line 149"/>
            <p:cNvSpPr>
              <a:spLocks noChangeShapeType="1"/>
            </p:cNvSpPr>
            <p:nvPr/>
          </p:nvSpPr>
          <p:spPr bwMode="auto">
            <a:xfrm flipH="1">
              <a:off x="6431004" y="446625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55" name="Line 150"/>
            <p:cNvSpPr>
              <a:spLocks noChangeShapeType="1"/>
            </p:cNvSpPr>
            <p:nvPr/>
          </p:nvSpPr>
          <p:spPr bwMode="auto">
            <a:xfrm>
              <a:off x="5470572" y="424368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56" name="Line 151"/>
            <p:cNvSpPr>
              <a:spLocks noChangeShapeType="1"/>
            </p:cNvSpPr>
            <p:nvPr/>
          </p:nvSpPr>
          <p:spPr bwMode="auto">
            <a:xfrm flipH="1">
              <a:off x="5470572" y="424368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57" name="Line 152"/>
            <p:cNvSpPr>
              <a:spLocks noChangeShapeType="1"/>
            </p:cNvSpPr>
            <p:nvPr/>
          </p:nvSpPr>
          <p:spPr bwMode="auto">
            <a:xfrm>
              <a:off x="5533897" y="4165784"/>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58" name="Line 153"/>
            <p:cNvSpPr>
              <a:spLocks noChangeShapeType="1"/>
            </p:cNvSpPr>
            <p:nvPr/>
          </p:nvSpPr>
          <p:spPr bwMode="auto">
            <a:xfrm flipH="1">
              <a:off x="5533897" y="4165784"/>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59" name="Line 154"/>
            <p:cNvSpPr>
              <a:spLocks noChangeShapeType="1"/>
            </p:cNvSpPr>
            <p:nvPr/>
          </p:nvSpPr>
          <p:spPr bwMode="auto">
            <a:xfrm>
              <a:off x="5892740" y="4165784"/>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60" name="Line 155"/>
            <p:cNvSpPr>
              <a:spLocks noChangeShapeType="1"/>
            </p:cNvSpPr>
            <p:nvPr/>
          </p:nvSpPr>
          <p:spPr bwMode="auto">
            <a:xfrm flipH="1">
              <a:off x="5892740" y="4165784"/>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61" name="Line 156"/>
            <p:cNvSpPr>
              <a:spLocks noChangeShapeType="1"/>
            </p:cNvSpPr>
            <p:nvPr/>
          </p:nvSpPr>
          <p:spPr bwMode="auto">
            <a:xfrm>
              <a:off x="5892740" y="4432868"/>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62" name="Line 157"/>
            <p:cNvSpPr>
              <a:spLocks noChangeShapeType="1"/>
            </p:cNvSpPr>
            <p:nvPr/>
          </p:nvSpPr>
          <p:spPr bwMode="auto">
            <a:xfrm flipH="1">
              <a:off x="5892740" y="4432868"/>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63" name="Line 158"/>
            <p:cNvSpPr>
              <a:spLocks noChangeShapeType="1"/>
            </p:cNvSpPr>
            <p:nvPr/>
          </p:nvSpPr>
          <p:spPr bwMode="auto">
            <a:xfrm>
              <a:off x="6114378" y="4232555"/>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64" name="Line 159"/>
            <p:cNvSpPr>
              <a:spLocks noChangeShapeType="1"/>
            </p:cNvSpPr>
            <p:nvPr/>
          </p:nvSpPr>
          <p:spPr bwMode="auto">
            <a:xfrm flipH="1">
              <a:off x="6114378" y="4232555"/>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65" name="Line 160"/>
            <p:cNvSpPr>
              <a:spLocks noChangeShapeType="1"/>
            </p:cNvSpPr>
            <p:nvPr/>
          </p:nvSpPr>
          <p:spPr bwMode="auto">
            <a:xfrm>
              <a:off x="5649993" y="4432868"/>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66" name="Line 161"/>
            <p:cNvSpPr>
              <a:spLocks noChangeShapeType="1"/>
            </p:cNvSpPr>
            <p:nvPr/>
          </p:nvSpPr>
          <p:spPr bwMode="auto">
            <a:xfrm flipH="1">
              <a:off x="5649993" y="4432868"/>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67" name="Line 162"/>
            <p:cNvSpPr>
              <a:spLocks noChangeShapeType="1"/>
            </p:cNvSpPr>
            <p:nvPr/>
          </p:nvSpPr>
          <p:spPr bwMode="auto">
            <a:xfrm>
              <a:off x="6167149" y="4154656"/>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68" name="Line 163"/>
            <p:cNvSpPr>
              <a:spLocks noChangeShapeType="1"/>
            </p:cNvSpPr>
            <p:nvPr/>
          </p:nvSpPr>
          <p:spPr bwMode="auto">
            <a:xfrm flipH="1">
              <a:off x="6167149" y="4154656"/>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69" name="Line 164"/>
            <p:cNvSpPr>
              <a:spLocks noChangeShapeType="1"/>
            </p:cNvSpPr>
            <p:nvPr/>
          </p:nvSpPr>
          <p:spPr bwMode="auto">
            <a:xfrm>
              <a:off x="6314907" y="446625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70" name="Line 165"/>
            <p:cNvSpPr>
              <a:spLocks noChangeShapeType="1"/>
            </p:cNvSpPr>
            <p:nvPr/>
          </p:nvSpPr>
          <p:spPr bwMode="auto">
            <a:xfrm flipH="1">
              <a:off x="6314907" y="446625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71" name="Line 166"/>
            <p:cNvSpPr>
              <a:spLocks noChangeShapeType="1"/>
            </p:cNvSpPr>
            <p:nvPr/>
          </p:nvSpPr>
          <p:spPr bwMode="auto">
            <a:xfrm>
              <a:off x="5713318" y="4210298"/>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72" name="Line 167"/>
            <p:cNvSpPr>
              <a:spLocks noChangeShapeType="1"/>
            </p:cNvSpPr>
            <p:nvPr/>
          </p:nvSpPr>
          <p:spPr bwMode="auto">
            <a:xfrm flipH="1">
              <a:off x="5713318" y="4210298"/>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73" name="Line 168"/>
            <p:cNvSpPr>
              <a:spLocks noChangeShapeType="1"/>
            </p:cNvSpPr>
            <p:nvPr/>
          </p:nvSpPr>
          <p:spPr bwMode="auto">
            <a:xfrm>
              <a:off x="5808306" y="424368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74" name="Line 169"/>
            <p:cNvSpPr>
              <a:spLocks noChangeShapeType="1"/>
            </p:cNvSpPr>
            <p:nvPr/>
          </p:nvSpPr>
          <p:spPr bwMode="auto">
            <a:xfrm flipH="1">
              <a:off x="5808306" y="424368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75" name="Line 170"/>
            <p:cNvSpPr>
              <a:spLocks noChangeShapeType="1"/>
            </p:cNvSpPr>
            <p:nvPr/>
          </p:nvSpPr>
          <p:spPr bwMode="auto">
            <a:xfrm>
              <a:off x="5808306" y="387644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76" name="Line 171"/>
            <p:cNvSpPr>
              <a:spLocks noChangeShapeType="1"/>
            </p:cNvSpPr>
            <p:nvPr/>
          </p:nvSpPr>
          <p:spPr bwMode="auto">
            <a:xfrm flipH="1">
              <a:off x="5808306" y="387644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77" name="Line 172"/>
            <p:cNvSpPr>
              <a:spLocks noChangeShapeType="1"/>
            </p:cNvSpPr>
            <p:nvPr/>
          </p:nvSpPr>
          <p:spPr bwMode="auto">
            <a:xfrm>
              <a:off x="6251582" y="468882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78" name="Line 173"/>
            <p:cNvSpPr>
              <a:spLocks noChangeShapeType="1"/>
            </p:cNvSpPr>
            <p:nvPr/>
          </p:nvSpPr>
          <p:spPr bwMode="auto">
            <a:xfrm flipH="1">
              <a:off x="6251582" y="468882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79" name="Line 174"/>
            <p:cNvSpPr>
              <a:spLocks noChangeShapeType="1"/>
            </p:cNvSpPr>
            <p:nvPr/>
          </p:nvSpPr>
          <p:spPr bwMode="auto">
            <a:xfrm>
              <a:off x="5649993" y="417691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80" name="Line 175"/>
            <p:cNvSpPr>
              <a:spLocks noChangeShapeType="1"/>
            </p:cNvSpPr>
            <p:nvPr/>
          </p:nvSpPr>
          <p:spPr bwMode="auto">
            <a:xfrm flipH="1">
              <a:off x="5649993" y="417691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81" name="Line 176"/>
            <p:cNvSpPr>
              <a:spLocks noChangeShapeType="1"/>
            </p:cNvSpPr>
            <p:nvPr/>
          </p:nvSpPr>
          <p:spPr bwMode="auto">
            <a:xfrm>
              <a:off x="5808306" y="4354968"/>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82" name="Line 177"/>
            <p:cNvSpPr>
              <a:spLocks noChangeShapeType="1"/>
            </p:cNvSpPr>
            <p:nvPr/>
          </p:nvSpPr>
          <p:spPr bwMode="auto">
            <a:xfrm flipH="1">
              <a:off x="5808306" y="4354968"/>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83" name="Line 178"/>
            <p:cNvSpPr>
              <a:spLocks noChangeShapeType="1"/>
            </p:cNvSpPr>
            <p:nvPr/>
          </p:nvSpPr>
          <p:spPr bwMode="auto">
            <a:xfrm>
              <a:off x="6135486" y="4110142"/>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84" name="Line 179"/>
            <p:cNvSpPr>
              <a:spLocks noChangeShapeType="1"/>
            </p:cNvSpPr>
            <p:nvPr/>
          </p:nvSpPr>
          <p:spPr bwMode="auto">
            <a:xfrm flipH="1">
              <a:off x="6135486" y="4110142"/>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85" name="Line 180"/>
            <p:cNvSpPr>
              <a:spLocks noChangeShapeType="1"/>
            </p:cNvSpPr>
            <p:nvPr/>
          </p:nvSpPr>
          <p:spPr bwMode="auto">
            <a:xfrm>
              <a:off x="5565560" y="417691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86" name="Line 181"/>
            <p:cNvSpPr>
              <a:spLocks noChangeShapeType="1"/>
            </p:cNvSpPr>
            <p:nvPr/>
          </p:nvSpPr>
          <p:spPr bwMode="auto">
            <a:xfrm flipH="1">
              <a:off x="5565560" y="4176913"/>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87" name="Line 182"/>
            <p:cNvSpPr>
              <a:spLocks noChangeShapeType="1"/>
            </p:cNvSpPr>
            <p:nvPr/>
          </p:nvSpPr>
          <p:spPr bwMode="auto">
            <a:xfrm>
              <a:off x="6051053" y="4366097"/>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88" name="Line 183"/>
            <p:cNvSpPr>
              <a:spLocks noChangeShapeType="1"/>
            </p:cNvSpPr>
            <p:nvPr/>
          </p:nvSpPr>
          <p:spPr bwMode="auto">
            <a:xfrm flipH="1">
              <a:off x="6051053" y="4366097"/>
              <a:ext cx="42217" cy="44514"/>
            </a:xfrm>
            <a:prstGeom prst="line">
              <a:avLst/>
            </a:prstGeom>
            <a:noFill/>
            <a:ln w="762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89" name="Oval 184"/>
            <p:cNvSpPr>
              <a:spLocks noChangeArrowheads="1"/>
            </p:cNvSpPr>
            <p:nvPr/>
          </p:nvSpPr>
          <p:spPr bwMode="auto">
            <a:xfrm>
              <a:off x="5839969" y="4321583"/>
              <a:ext cx="84434" cy="89028"/>
            </a:xfrm>
            <a:prstGeom prst="ellipse">
              <a:avLst/>
            </a:prstGeom>
            <a:noFill/>
            <a:ln w="76200"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sp>
        <p:nvSpPr>
          <p:cNvPr id="2" name="Title 1"/>
          <p:cNvSpPr>
            <a:spLocks noGrp="1"/>
          </p:cNvSpPr>
          <p:nvPr>
            <p:ph type="title"/>
          </p:nvPr>
        </p:nvSpPr>
        <p:spPr>
          <a:xfrm>
            <a:off x="285325" y="-27897"/>
            <a:ext cx="8229600" cy="1143000"/>
          </a:xfrm>
        </p:spPr>
        <p:txBody>
          <a:bodyPr/>
          <a:lstStyle/>
          <a:p>
            <a:pPr algn="r"/>
            <a:r>
              <a:rPr lang="en-US" dirty="0" smtClean="0"/>
              <a:t>Quantitative Results</a:t>
            </a:r>
            <a:endParaRPr lang="he-IL" dirty="0"/>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70</a:t>
            </a:fld>
            <a:endParaRPr lang="en-US">
              <a:solidFill>
                <a:prstClr val="black">
                  <a:tint val="75000"/>
                </a:prstClr>
              </a:solidFill>
            </a:endParaRPr>
          </a:p>
        </p:txBody>
      </p:sp>
      <p:grpSp>
        <p:nvGrpSpPr>
          <p:cNvPr id="331" name="Group 330"/>
          <p:cNvGrpSpPr/>
          <p:nvPr/>
        </p:nvGrpSpPr>
        <p:grpSpPr>
          <a:xfrm>
            <a:off x="5301704" y="3086320"/>
            <a:ext cx="84434" cy="89028"/>
            <a:chOff x="5301704" y="3086320"/>
            <a:chExt cx="84434" cy="89028"/>
          </a:xfrm>
        </p:grpSpPr>
        <p:sp>
          <p:nvSpPr>
            <p:cNvPr id="224" name="Line 220"/>
            <p:cNvSpPr>
              <a:spLocks noChangeShapeType="1"/>
            </p:cNvSpPr>
            <p:nvPr/>
          </p:nvSpPr>
          <p:spPr bwMode="auto">
            <a:xfrm>
              <a:off x="5301704" y="3130834"/>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25" name="Line 221"/>
            <p:cNvSpPr>
              <a:spLocks noChangeShapeType="1"/>
            </p:cNvSpPr>
            <p:nvPr/>
          </p:nvSpPr>
          <p:spPr bwMode="auto">
            <a:xfrm>
              <a:off x="5343921" y="3086320"/>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30" name="Group 329"/>
          <p:cNvGrpSpPr/>
          <p:nvPr/>
        </p:nvGrpSpPr>
        <p:grpSpPr>
          <a:xfrm>
            <a:off x="5101174" y="3642744"/>
            <a:ext cx="84434" cy="89028"/>
            <a:chOff x="5101174" y="3642744"/>
            <a:chExt cx="84434" cy="89028"/>
          </a:xfrm>
        </p:grpSpPr>
        <p:sp>
          <p:nvSpPr>
            <p:cNvPr id="236" name="Line 232"/>
            <p:cNvSpPr>
              <a:spLocks noChangeShapeType="1"/>
            </p:cNvSpPr>
            <p:nvPr/>
          </p:nvSpPr>
          <p:spPr bwMode="auto">
            <a:xfrm>
              <a:off x="5101174" y="3687258"/>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37" name="Line 233"/>
            <p:cNvSpPr>
              <a:spLocks noChangeShapeType="1"/>
            </p:cNvSpPr>
            <p:nvPr/>
          </p:nvSpPr>
          <p:spPr bwMode="auto">
            <a:xfrm>
              <a:off x="5143391" y="3642744"/>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29" name="Group 328"/>
          <p:cNvGrpSpPr/>
          <p:nvPr/>
        </p:nvGrpSpPr>
        <p:grpSpPr>
          <a:xfrm>
            <a:off x="4942862" y="3475817"/>
            <a:ext cx="84434" cy="89028"/>
            <a:chOff x="4942862" y="3475817"/>
            <a:chExt cx="84434" cy="89028"/>
          </a:xfrm>
        </p:grpSpPr>
        <p:sp>
          <p:nvSpPr>
            <p:cNvPr id="250" name="Line 246"/>
            <p:cNvSpPr>
              <a:spLocks noChangeShapeType="1"/>
            </p:cNvSpPr>
            <p:nvPr/>
          </p:nvSpPr>
          <p:spPr bwMode="auto">
            <a:xfrm>
              <a:off x="4942862" y="3520331"/>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51" name="Line 247"/>
            <p:cNvSpPr>
              <a:spLocks noChangeShapeType="1"/>
            </p:cNvSpPr>
            <p:nvPr/>
          </p:nvSpPr>
          <p:spPr bwMode="auto">
            <a:xfrm>
              <a:off x="4985078" y="3475817"/>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sp>
        <p:nvSpPr>
          <p:cNvPr id="8" name="Rectangle 7"/>
          <p:cNvSpPr/>
          <p:nvPr/>
        </p:nvSpPr>
        <p:spPr>
          <a:xfrm>
            <a:off x="7913317" y="5150249"/>
            <a:ext cx="900894" cy="431507"/>
          </a:xfrm>
          <a:prstGeom prst="rect">
            <a:avLst/>
          </a:prstGeom>
        </p:spPr>
        <p:txBody>
          <a:bodyPr wrap="none">
            <a:spAutoFit/>
          </a:bodyPr>
          <a:lstStyle/>
          <a:p>
            <a:r>
              <a:rPr lang="en-US" b="1" i="1" dirty="0" smtClean="0">
                <a:solidFill>
                  <a:prstClr val="black"/>
                </a:solidFill>
                <a:latin typeface="Times New Roman" panose="02020603050405020304" pitchFamily="18" charset="0"/>
                <a:cs typeface="Times New Roman" panose="02020603050405020304" pitchFamily="18" charset="0"/>
              </a:rPr>
              <a:t>l</a:t>
            </a:r>
            <a:r>
              <a:rPr lang="en-US" b="1" i="1" baseline="-25000" dirty="0" smtClean="0">
                <a:solidFill>
                  <a:prstClr val="black"/>
                </a:solidFill>
                <a:latin typeface="Times New Roman" panose="02020603050405020304" pitchFamily="18" charset="0"/>
                <a:cs typeface="Times New Roman" panose="02020603050405020304" pitchFamily="18" charset="0"/>
              </a:rPr>
              <a:t>x</a:t>
            </a:r>
            <a:r>
              <a:rPr lang="en-US" b="1" dirty="0" smtClean="0">
                <a:solidFill>
                  <a:prstClr val="black"/>
                </a:solidFill>
              </a:rPr>
              <a:t> [cm]</a:t>
            </a:r>
            <a:endParaRPr lang="en-US" b="1" dirty="0">
              <a:solidFill>
                <a:prstClr val="black"/>
              </a:solidFill>
            </a:endParaRPr>
          </a:p>
        </p:txBody>
      </p:sp>
      <p:sp>
        <p:nvSpPr>
          <p:cNvPr id="9" name="Rectangle 8"/>
          <p:cNvSpPr/>
          <p:nvPr/>
        </p:nvSpPr>
        <p:spPr>
          <a:xfrm>
            <a:off x="4471804" y="2091792"/>
            <a:ext cx="892014" cy="431507"/>
          </a:xfrm>
          <a:prstGeom prst="rect">
            <a:avLst/>
          </a:prstGeom>
        </p:spPr>
        <p:txBody>
          <a:bodyPr wrap="none">
            <a:spAutoFit/>
          </a:bodyPr>
          <a:lstStyle/>
          <a:p>
            <a:r>
              <a:rPr lang="en-US" b="1" i="1" dirty="0" err="1" smtClean="0">
                <a:solidFill>
                  <a:prstClr val="black"/>
                </a:solidFill>
                <a:latin typeface="Times New Roman" panose="02020603050405020304" pitchFamily="18" charset="0"/>
                <a:cs typeface="Times New Roman" panose="02020603050405020304" pitchFamily="18" charset="0"/>
              </a:rPr>
              <a:t>l</a:t>
            </a:r>
            <a:r>
              <a:rPr lang="en-US" b="1" i="1" baseline="-25000" dirty="0" err="1" smtClean="0">
                <a:solidFill>
                  <a:prstClr val="black"/>
                </a:solidFill>
                <a:latin typeface="Times New Roman" panose="02020603050405020304" pitchFamily="18" charset="0"/>
                <a:cs typeface="Times New Roman" panose="02020603050405020304" pitchFamily="18" charset="0"/>
              </a:rPr>
              <a:t>y</a:t>
            </a:r>
            <a:r>
              <a:rPr lang="en-US" b="1" dirty="0" smtClean="0">
                <a:solidFill>
                  <a:prstClr val="black"/>
                </a:solidFill>
              </a:rPr>
              <a:t> [cm]</a:t>
            </a:r>
            <a:endParaRPr lang="en-US" b="1" dirty="0">
              <a:solidFill>
                <a:prstClr val="black"/>
              </a:solidFill>
            </a:endParaRPr>
          </a:p>
        </p:txBody>
      </p:sp>
      <p:sp>
        <p:nvSpPr>
          <p:cNvPr id="11" name="Rectangle 6"/>
          <p:cNvSpPr>
            <a:spLocks noChangeArrowheads="1"/>
          </p:cNvSpPr>
          <p:nvPr/>
        </p:nvSpPr>
        <p:spPr bwMode="auto">
          <a:xfrm>
            <a:off x="4436261" y="1828800"/>
            <a:ext cx="4569966" cy="3805945"/>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2" name="Line 7"/>
          <p:cNvSpPr>
            <a:spLocks noChangeShapeType="1"/>
          </p:cNvSpPr>
          <p:nvPr/>
        </p:nvSpPr>
        <p:spPr bwMode="auto">
          <a:xfrm>
            <a:off x="4436261" y="1828800"/>
            <a:ext cx="45699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3" name="Line 8"/>
          <p:cNvSpPr>
            <a:spLocks noChangeShapeType="1"/>
          </p:cNvSpPr>
          <p:nvPr/>
        </p:nvSpPr>
        <p:spPr bwMode="auto">
          <a:xfrm>
            <a:off x="4436261" y="5634745"/>
            <a:ext cx="45699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4" name="Line 9"/>
          <p:cNvSpPr>
            <a:spLocks noChangeShapeType="1"/>
          </p:cNvSpPr>
          <p:nvPr/>
        </p:nvSpPr>
        <p:spPr bwMode="auto">
          <a:xfrm flipV="1">
            <a:off x="9006227" y="1828800"/>
            <a:ext cx="0" cy="380594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5" name="Line 10"/>
          <p:cNvSpPr>
            <a:spLocks noChangeShapeType="1"/>
          </p:cNvSpPr>
          <p:nvPr/>
        </p:nvSpPr>
        <p:spPr bwMode="auto">
          <a:xfrm flipV="1">
            <a:off x="4436261" y="1828800"/>
            <a:ext cx="0" cy="380594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6" name="Line 11"/>
          <p:cNvSpPr>
            <a:spLocks noChangeShapeType="1"/>
          </p:cNvSpPr>
          <p:nvPr/>
        </p:nvSpPr>
        <p:spPr bwMode="auto">
          <a:xfrm>
            <a:off x="4436261" y="5634745"/>
            <a:ext cx="45699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7" name="Line 12"/>
          <p:cNvSpPr>
            <a:spLocks noChangeShapeType="1"/>
          </p:cNvSpPr>
          <p:nvPr/>
        </p:nvSpPr>
        <p:spPr bwMode="auto">
          <a:xfrm flipV="1">
            <a:off x="4436261" y="1828800"/>
            <a:ext cx="0" cy="380594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8" name="Line 13"/>
          <p:cNvSpPr>
            <a:spLocks noChangeShapeType="1"/>
          </p:cNvSpPr>
          <p:nvPr/>
        </p:nvSpPr>
        <p:spPr bwMode="auto">
          <a:xfrm flipV="1">
            <a:off x="4985079" y="5579103"/>
            <a:ext cx="0" cy="556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9" name="Line 14"/>
          <p:cNvSpPr>
            <a:spLocks noChangeShapeType="1"/>
          </p:cNvSpPr>
          <p:nvPr/>
        </p:nvSpPr>
        <p:spPr bwMode="auto">
          <a:xfrm>
            <a:off x="4985079" y="1828800"/>
            <a:ext cx="0" cy="445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0" name="Rectangle 15"/>
          <p:cNvSpPr>
            <a:spLocks noChangeArrowheads="1"/>
          </p:cNvSpPr>
          <p:nvPr/>
        </p:nvSpPr>
        <p:spPr bwMode="auto">
          <a:xfrm>
            <a:off x="4928790" y="5668131"/>
            <a:ext cx="126650" cy="2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r" rtl="1" fontAlgn="base">
              <a:spcBef>
                <a:spcPct val="0"/>
              </a:spcBef>
              <a:spcAft>
                <a:spcPct val="0"/>
              </a:spcAft>
              <a:defRPr>
                <a:solidFill>
                  <a:schemeClr val="tx1"/>
                </a:solidFill>
                <a:latin typeface="Arial" pitchFamily="34" charset="0"/>
                <a:cs typeface="Arial" pitchFamily="34" charset="0"/>
              </a:defRPr>
            </a:lvl1pPr>
            <a:lvl2pPr algn="r" rtl="1" fontAlgn="base">
              <a:spcBef>
                <a:spcPct val="0"/>
              </a:spcBef>
              <a:spcAft>
                <a:spcPct val="0"/>
              </a:spcAft>
              <a:defRPr>
                <a:solidFill>
                  <a:schemeClr val="tx1"/>
                </a:solidFill>
                <a:latin typeface="Arial" pitchFamily="34" charset="0"/>
                <a:cs typeface="Arial" pitchFamily="34" charset="0"/>
              </a:defRPr>
            </a:lvl2pPr>
            <a:lvl3pPr algn="r" rtl="1" fontAlgn="base">
              <a:spcBef>
                <a:spcPct val="0"/>
              </a:spcBef>
              <a:spcAft>
                <a:spcPct val="0"/>
              </a:spcAft>
              <a:defRPr>
                <a:solidFill>
                  <a:schemeClr val="tx1"/>
                </a:solidFill>
                <a:latin typeface="Arial" pitchFamily="34" charset="0"/>
                <a:cs typeface="Arial" pitchFamily="34" charset="0"/>
              </a:defRPr>
            </a:lvl3pPr>
            <a:lvl4pPr algn="r" rtl="1" fontAlgn="base">
              <a:spcBef>
                <a:spcPct val="0"/>
              </a:spcBef>
              <a:spcAft>
                <a:spcPct val="0"/>
              </a:spcAft>
              <a:defRPr>
                <a:solidFill>
                  <a:schemeClr val="tx1"/>
                </a:solidFill>
                <a:latin typeface="Arial" pitchFamily="34" charset="0"/>
                <a:cs typeface="Arial" pitchFamily="34" charset="0"/>
              </a:defRPr>
            </a:lvl4pPr>
            <a:lvl5pPr algn="r" rtl="1" fontAlgn="base">
              <a:spcBef>
                <a:spcPct val="0"/>
              </a:spcBef>
              <a:spcAft>
                <a:spcPct val="0"/>
              </a:spcAft>
              <a:defRPr>
                <a:solidFill>
                  <a:schemeClr val="tx1"/>
                </a:solidFill>
                <a:latin typeface="Arial" pitchFamily="34" charset="0"/>
                <a:cs typeface="Arial" pitchFamily="34" charset="0"/>
              </a:defRPr>
            </a:lvl5pPr>
            <a:lvl6pPr algn="r" rtl="1" fontAlgn="base">
              <a:spcBef>
                <a:spcPct val="0"/>
              </a:spcBef>
              <a:spcAft>
                <a:spcPct val="0"/>
              </a:spcAft>
              <a:defRPr>
                <a:solidFill>
                  <a:schemeClr val="tx1"/>
                </a:solidFill>
                <a:latin typeface="Arial" pitchFamily="34" charset="0"/>
                <a:cs typeface="Arial" pitchFamily="34" charset="0"/>
              </a:defRPr>
            </a:lvl6pPr>
            <a:lvl7pPr algn="r" rtl="1" fontAlgn="base">
              <a:spcBef>
                <a:spcPct val="0"/>
              </a:spcBef>
              <a:spcAft>
                <a:spcPct val="0"/>
              </a:spcAft>
              <a:defRPr>
                <a:solidFill>
                  <a:schemeClr val="tx1"/>
                </a:solidFill>
                <a:latin typeface="Arial" pitchFamily="34" charset="0"/>
                <a:cs typeface="Arial" pitchFamily="34" charset="0"/>
              </a:defRPr>
            </a:lvl7pPr>
            <a:lvl8pPr algn="r" rtl="1" fontAlgn="base">
              <a:spcBef>
                <a:spcPct val="0"/>
              </a:spcBef>
              <a:spcAft>
                <a:spcPct val="0"/>
              </a:spcAft>
              <a:defRPr>
                <a:solidFill>
                  <a:schemeClr val="tx1"/>
                </a:solidFill>
                <a:latin typeface="Arial" pitchFamily="34" charset="0"/>
                <a:cs typeface="Arial" pitchFamily="34" charset="0"/>
              </a:defRPr>
            </a:lvl8pPr>
            <a:lvl9pPr algn="r" rtl="1" fontAlgn="base">
              <a:spcBef>
                <a:spcPct val="0"/>
              </a:spcBef>
              <a:spcAft>
                <a:spcPct val="0"/>
              </a:spcAft>
              <a:defRPr>
                <a:solidFill>
                  <a:schemeClr val="tx1"/>
                </a:solidFill>
                <a:latin typeface="Arial" pitchFamily="34" charset="0"/>
                <a:cs typeface="Arial" pitchFamily="34" charset="0"/>
              </a:defRPr>
            </a:lvl9pPr>
          </a:lstStyle>
          <a:p>
            <a:r>
              <a:rPr lang="he-IL" altLang="he-IL" sz="1600" dirty="0" smtClean="0">
                <a:solidFill>
                  <a:srgbClr val="000000"/>
                </a:solidFill>
                <a:latin typeface="Helvetica" charset="0"/>
                <a:cs typeface="Helvetica" charset="0"/>
              </a:rPr>
              <a:t>2</a:t>
            </a:r>
            <a:endParaRPr lang="he-IL" altLang="he-IL" sz="1600" dirty="0" smtClean="0">
              <a:solidFill>
                <a:prstClr val="black"/>
              </a:solidFill>
            </a:endParaRPr>
          </a:p>
        </p:txBody>
      </p:sp>
      <p:sp>
        <p:nvSpPr>
          <p:cNvPr id="21" name="Line 16"/>
          <p:cNvSpPr>
            <a:spLocks noChangeShapeType="1"/>
          </p:cNvSpPr>
          <p:nvPr/>
        </p:nvSpPr>
        <p:spPr bwMode="auto">
          <a:xfrm flipV="1">
            <a:off x="5586668" y="5579103"/>
            <a:ext cx="0" cy="556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2" name="Line 17"/>
          <p:cNvSpPr>
            <a:spLocks noChangeShapeType="1"/>
          </p:cNvSpPr>
          <p:nvPr/>
        </p:nvSpPr>
        <p:spPr bwMode="auto">
          <a:xfrm>
            <a:off x="5586668" y="1828800"/>
            <a:ext cx="0" cy="445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3" name="Rectangle 18"/>
          <p:cNvSpPr>
            <a:spLocks noChangeArrowheads="1"/>
          </p:cNvSpPr>
          <p:nvPr/>
        </p:nvSpPr>
        <p:spPr bwMode="auto">
          <a:xfrm>
            <a:off x="5530379" y="5668131"/>
            <a:ext cx="126650" cy="2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r" rtl="1" fontAlgn="base">
              <a:spcBef>
                <a:spcPct val="0"/>
              </a:spcBef>
              <a:spcAft>
                <a:spcPct val="0"/>
              </a:spcAft>
              <a:defRPr>
                <a:solidFill>
                  <a:schemeClr val="tx1"/>
                </a:solidFill>
                <a:latin typeface="Arial" pitchFamily="34" charset="0"/>
                <a:cs typeface="Arial" pitchFamily="34" charset="0"/>
              </a:defRPr>
            </a:lvl1pPr>
            <a:lvl2pPr algn="r" rtl="1" fontAlgn="base">
              <a:spcBef>
                <a:spcPct val="0"/>
              </a:spcBef>
              <a:spcAft>
                <a:spcPct val="0"/>
              </a:spcAft>
              <a:defRPr>
                <a:solidFill>
                  <a:schemeClr val="tx1"/>
                </a:solidFill>
                <a:latin typeface="Arial" pitchFamily="34" charset="0"/>
                <a:cs typeface="Arial" pitchFamily="34" charset="0"/>
              </a:defRPr>
            </a:lvl2pPr>
            <a:lvl3pPr algn="r" rtl="1" fontAlgn="base">
              <a:spcBef>
                <a:spcPct val="0"/>
              </a:spcBef>
              <a:spcAft>
                <a:spcPct val="0"/>
              </a:spcAft>
              <a:defRPr>
                <a:solidFill>
                  <a:schemeClr val="tx1"/>
                </a:solidFill>
                <a:latin typeface="Arial" pitchFamily="34" charset="0"/>
                <a:cs typeface="Arial" pitchFamily="34" charset="0"/>
              </a:defRPr>
            </a:lvl3pPr>
            <a:lvl4pPr algn="r" rtl="1" fontAlgn="base">
              <a:spcBef>
                <a:spcPct val="0"/>
              </a:spcBef>
              <a:spcAft>
                <a:spcPct val="0"/>
              </a:spcAft>
              <a:defRPr>
                <a:solidFill>
                  <a:schemeClr val="tx1"/>
                </a:solidFill>
                <a:latin typeface="Arial" pitchFamily="34" charset="0"/>
                <a:cs typeface="Arial" pitchFamily="34" charset="0"/>
              </a:defRPr>
            </a:lvl4pPr>
            <a:lvl5pPr algn="r" rtl="1" fontAlgn="base">
              <a:spcBef>
                <a:spcPct val="0"/>
              </a:spcBef>
              <a:spcAft>
                <a:spcPct val="0"/>
              </a:spcAft>
              <a:defRPr>
                <a:solidFill>
                  <a:schemeClr val="tx1"/>
                </a:solidFill>
                <a:latin typeface="Arial" pitchFamily="34" charset="0"/>
                <a:cs typeface="Arial" pitchFamily="34" charset="0"/>
              </a:defRPr>
            </a:lvl5pPr>
            <a:lvl6pPr algn="r" rtl="1" fontAlgn="base">
              <a:spcBef>
                <a:spcPct val="0"/>
              </a:spcBef>
              <a:spcAft>
                <a:spcPct val="0"/>
              </a:spcAft>
              <a:defRPr>
                <a:solidFill>
                  <a:schemeClr val="tx1"/>
                </a:solidFill>
                <a:latin typeface="Arial" pitchFamily="34" charset="0"/>
                <a:cs typeface="Arial" pitchFamily="34" charset="0"/>
              </a:defRPr>
            </a:lvl6pPr>
            <a:lvl7pPr algn="r" rtl="1" fontAlgn="base">
              <a:spcBef>
                <a:spcPct val="0"/>
              </a:spcBef>
              <a:spcAft>
                <a:spcPct val="0"/>
              </a:spcAft>
              <a:defRPr>
                <a:solidFill>
                  <a:schemeClr val="tx1"/>
                </a:solidFill>
                <a:latin typeface="Arial" pitchFamily="34" charset="0"/>
                <a:cs typeface="Arial" pitchFamily="34" charset="0"/>
              </a:defRPr>
            </a:lvl7pPr>
            <a:lvl8pPr algn="r" rtl="1" fontAlgn="base">
              <a:spcBef>
                <a:spcPct val="0"/>
              </a:spcBef>
              <a:spcAft>
                <a:spcPct val="0"/>
              </a:spcAft>
              <a:defRPr>
                <a:solidFill>
                  <a:schemeClr val="tx1"/>
                </a:solidFill>
                <a:latin typeface="Arial" pitchFamily="34" charset="0"/>
                <a:cs typeface="Arial" pitchFamily="34" charset="0"/>
              </a:defRPr>
            </a:lvl8pPr>
            <a:lvl9pPr algn="r" rtl="1" fontAlgn="base">
              <a:spcBef>
                <a:spcPct val="0"/>
              </a:spcBef>
              <a:spcAft>
                <a:spcPct val="0"/>
              </a:spcAft>
              <a:defRPr>
                <a:solidFill>
                  <a:schemeClr val="tx1"/>
                </a:solidFill>
                <a:latin typeface="Arial" pitchFamily="34" charset="0"/>
                <a:cs typeface="Arial" pitchFamily="34" charset="0"/>
              </a:defRPr>
            </a:lvl9pPr>
          </a:lstStyle>
          <a:p>
            <a:r>
              <a:rPr lang="he-IL" altLang="he-IL" sz="1600" smtClean="0">
                <a:solidFill>
                  <a:srgbClr val="000000"/>
                </a:solidFill>
                <a:latin typeface="Helvetica" charset="0"/>
              </a:rPr>
              <a:t>4</a:t>
            </a:r>
            <a:endParaRPr lang="he-IL" altLang="he-IL" sz="1600" smtClean="0">
              <a:solidFill>
                <a:prstClr val="black"/>
              </a:solidFill>
            </a:endParaRPr>
          </a:p>
        </p:txBody>
      </p:sp>
      <p:sp>
        <p:nvSpPr>
          <p:cNvPr id="24" name="Line 19"/>
          <p:cNvSpPr>
            <a:spLocks noChangeShapeType="1"/>
          </p:cNvSpPr>
          <p:nvPr/>
        </p:nvSpPr>
        <p:spPr bwMode="auto">
          <a:xfrm flipV="1">
            <a:off x="6188257" y="5579103"/>
            <a:ext cx="0" cy="556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5" name="Line 20"/>
          <p:cNvSpPr>
            <a:spLocks noChangeShapeType="1"/>
          </p:cNvSpPr>
          <p:nvPr/>
        </p:nvSpPr>
        <p:spPr bwMode="auto">
          <a:xfrm>
            <a:off x="6188257" y="1828800"/>
            <a:ext cx="0" cy="445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6" name="Rectangle 21"/>
          <p:cNvSpPr>
            <a:spLocks noChangeArrowheads="1"/>
          </p:cNvSpPr>
          <p:nvPr/>
        </p:nvSpPr>
        <p:spPr bwMode="auto">
          <a:xfrm>
            <a:off x="6131968" y="5668131"/>
            <a:ext cx="126650" cy="2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r" rtl="1" fontAlgn="base">
              <a:spcBef>
                <a:spcPct val="0"/>
              </a:spcBef>
              <a:spcAft>
                <a:spcPct val="0"/>
              </a:spcAft>
              <a:defRPr>
                <a:solidFill>
                  <a:schemeClr val="tx1"/>
                </a:solidFill>
                <a:latin typeface="Arial" pitchFamily="34" charset="0"/>
                <a:cs typeface="Arial" pitchFamily="34" charset="0"/>
              </a:defRPr>
            </a:lvl1pPr>
            <a:lvl2pPr algn="r" rtl="1" fontAlgn="base">
              <a:spcBef>
                <a:spcPct val="0"/>
              </a:spcBef>
              <a:spcAft>
                <a:spcPct val="0"/>
              </a:spcAft>
              <a:defRPr>
                <a:solidFill>
                  <a:schemeClr val="tx1"/>
                </a:solidFill>
                <a:latin typeface="Arial" pitchFamily="34" charset="0"/>
                <a:cs typeface="Arial" pitchFamily="34" charset="0"/>
              </a:defRPr>
            </a:lvl2pPr>
            <a:lvl3pPr algn="r" rtl="1" fontAlgn="base">
              <a:spcBef>
                <a:spcPct val="0"/>
              </a:spcBef>
              <a:spcAft>
                <a:spcPct val="0"/>
              </a:spcAft>
              <a:defRPr>
                <a:solidFill>
                  <a:schemeClr val="tx1"/>
                </a:solidFill>
                <a:latin typeface="Arial" pitchFamily="34" charset="0"/>
                <a:cs typeface="Arial" pitchFamily="34" charset="0"/>
              </a:defRPr>
            </a:lvl3pPr>
            <a:lvl4pPr algn="r" rtl="1" fontAlgn="base">
              <a:spcBef>
                <a:spcPct val="0"/>
              </a:spcBef>
              <a:spcAft>
                <a:spcPct val="0"/>
              </a:spcAft>
              <a:defRPr>
                <a:solidFill>
                  <a:schemeClr val="tx1"/>
                </a:solidFill>
                <a:latin typeface="Arial" pitchFamily="34" charset="0"/>
                <a:cs typeface="Arial" pitchFamily="34" charset="0"/>
              </a:defRPr>
            </a:lvl4pPr>
            <a:lvl5pPr algn="r" rtl="1" fontAlgn="base">
              <a:spcBef>
                <a:spcPct val="0"/>
              </a:spcBef>
              <a:spcAft>
                <a:spcPct val="0"/>
              </a:spcAft>
              <a:defRPr>
                <a:solidFill>
                  <a:schemeClr val="tx1"/>
                </a:solidFill>
                <a:latin typeface="Arial" pitchFamily="34" charset="0"/>
                <a:cs typeface="Arial" pitchFamily="34" charset="0"/>
              </a:defRPr>
            </a:lvl5pPr>
            <a:lvl6pPr algn="r" rtl="1" fontAlgn="base">
              <a:spcBef>
                <a:spcPct val="0"/>
              </a:spcBef>
              <a:spcAft>
                <a:spcPct val="0"/>
              </a:spcAft>
              <a:defRPr>
                <a:solidFill>
                  <a:schemeClr val="tx1"/>
                </a:solidFill>
                <a:latin typeface="Arial" pitchFamily="34" charset="0"/>
                <a:cs typeface="Arial" pitchFamily="34" charset="0"/>
              </a:defRPr>
            </a:lvl6pPr>
            <a:lvl7pPr algn="r" rtl="1" fontAlgn="base">
              <a:spcBef>
                <a:spcPct val="0"/>
              </a:spcBef>
              <a:spcAft>
                <a:spcPct val="0"/>
              </a:spcAft>
              <a:defRPr>
                <a:solidFill>
                  <a:schemeClr val="tx1"/>
                </a:solidFill>
                <a:latin typeface="Arial" pitchFamily="34" charset="0"/>
                <a:cs typeface="Arial" pitchFamily="34" charset="0"/>
              </a:defRPr>
            </a:lvl7pPr>
            <a:lvl8pPr algn="r" rtl="1" fontAlgn="base">
              <a:spcBef>
                <a:spcPct val="0"/>
              </a:spcBef>
              <a:spcAft>
                <a:spcPct val="0"/>
              </a:spcAft>
              <a:defRPr>
                <a:solidFill>
                  <a:schemeClr val="tx1"/>
                </a:solidFill>
                <a:latin typeface="Arial" pitchFamily="34" charset="0"/>
                <a:cs typeface="Arial" pitchFamily="34" charset="0"/>
              </a:defRPr>
            </a:lvl8pPr>
            <a:lvl9pPr algn="r" rtl="1" fontAlgn="base">
              <a:spcBef>
                <a:spcPct val="0"/>
              </a:spcBef>
              <a:spcAft>
                <a:spcPct val="0"/>
              </a:spcAft>
              <a:defRPr>
                <a:solidFill>
                  <a:schemeClr val="tx1"/>
                </a:solidFill>
                <a:latin typeface="Arial" pitchFamily="34" charset="0"/>
                <a:cs typeface="Arial" pitchFamily="34" charset="0"/>
              </a:defRPr>
            </a:lvl9pPr>
          </a:lstStyle>
          <a:p>
            <a:r>
              <a:rPr lang="he-IL" altLang="he-IL" sz="1600" smtClean="0">
                <a:solidFill>
                  <a:srgbClr val="000000"/>
                </a:solidFill>
                <a:latin typeface="Helvetica" charset="0"/>
              </a:rPr>
              <a:t>6</a:t>
            </a:r>
            <a:endParaRPr lang="he-IL" altLang="he-IL" sz="1600" smtClean="0">
              <a:solidFill>
                <a:prstClr val="black"/>
              </a:solidFill>
            </a:endParaRPr>
          </a:p>
        </p:txBody>
      </p:sp>
      <p:sp>
        <p:nvSpPr>
          <p:cNvPr id="27" name="Line 22"/>
          <p:cNvSpPr>
            <a:spLocks noChangeShapeType="1"/>
          </p:cNvSpPr>
          <p:nvPr/>
        </p:nvSpPr>
        <p:spPr bwMode="auto">
          <a:xfrm flipV="1">
            <a:off x="6789846" y="5579103"/>
            <a:ext cx="0" cy="556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8" name="Line 23"/>
          <p:cNvSpPr>
            <a:spLocks noChangeShapeType="1"/>
          </p:cNvSpPr>
          <p:nvPr/>
        </p:nvSpPr>
        <p:spPr bwMode="auto">
          <a:xfrm>
            <a:off x="6789846" y="1828800"/>
            <a:ext cx="0" cy="445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9" name="Rectangle 24"/>
          <p:cNvSpPr>
            <a:spLocks noChangeArrowheads="1"/>
          </p:cNvSpPr>
          <p:nvPr/>
        </p:nvSpPr>
        <p:spPr bwMode="auto">
          <a:xfrm>
            <a:off x="6733557" y="5668131"/>
            <a:ext cx="126650" cy="2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r" rtl="1" fontAlgn="base">
              <a:spcBef>
                <a:spcPct val="0"/>
              </a:spcBef>
              <a:spcAft>
                <a:spcPct val="0"/>
              </a:spcAft>
              <a:defRPr>
                <a:solidFill>
                  <a:schemeClr val="tx1"/>
                </a:solidFill>
                <a:latin typeface="Arial" pitchFamily="34" charset="0"/>
                <a:cs typeface="Arial" pitchFamily="34" charset="0"/>
              </a:defRPr>
            </a:lvl1pPr>
            <a:lvl2pPr algn="r" rtl="1" fontAlgn="base">
              <a:spcBef>
                <a:spcPct val="0"/>
              </a:spcBef>
              <a:spcAft>
                <a:spcPct val="0"/>
              </a:spcAft>
              <a:defRPr>
                <a:solidFill>
                  <a:schemeClr val="tx1"/>
                </a:solidFill>
                <a:latin typeface="Arial" pitchFamily="34" charset="0"/>
                <a:cs typeface="Arial" pitchFamily="34" charset="0"/>
              </a:defRPr>
            </a:lvl2pPr>
            <a:lvl3pPr algn="r" rtl="1" fontAlgn="base">
              <a:spcBef>
                <a:spcPct val="0"/>
              </a:spcBef>
              <a:spcAft>
                <a:spcPct val="0"/>
              </a:spcAft>
              <a:defRPr>
                <a:solidFill>
                  <a:schemeClr val="tx1"/>
                </a:solidFill>
                <a:latin typeface="Arial" pitchFamily="34" charset="0"/>
                <a:cs typeface="Arial" pitchFamily="34" charset="0"/>
              </a:defRPr>
            </a:lvl3pPr>
            <a:lvl4pPr algn="r" rtl="1" fontAlgn="base">
              <a:spcBef>
                <a:spcPct val="0"/>
              </a:spcBef>
              <a:spcAft>
                <a:spcPct val="0"/>
              </a:spcAft>
              <a:defRPr>
                <a:solidFill>
                  <a:schemeClr val="tx1"/>
                </a:solidFill>
                <a:latin typeface="Arial" pitchFamily="34" charset="0"/>
                <a:cs typeface="Arial" pitchFamily="34" charset="0"/>
              </a:defRPr>
            </a:lvl4pPr>
            <a:lvl5pPr algn="r" rtl="1" fontAlgn="base">
              <a:spcBef>
                <a:spcPct val="0"/>
              </a:spcBef>
              <a:spcAft>
                <a:spcPct val="0"/>
              </a:spcAft>
              <a:defRPr>
                <a:solidFill>
                  <a:schemeClr val="tx1"/>
                </a:solidFill>
                <a:latin typeface="Arial" pitchFamily="34" charset="0"/>
                <a:cs typeface="Arial" pitchFamily="34" charset="0"/>
              </a:defRPr>
            </a:lvl5pPr>
            <a:lvl6pPr algn="r" rtl="1" fontAlgn="base">
              <a:spcBef>
                <a:spcPct val="0"/>
              </a:spcBef>
              <a:spcAft>
                <a:spcPct val="0"/>
              </a:spcAft>
              <a:defRPr>
                <a:solidFill>
                  <a:schemeClr val="tx1"/>
                </a:solidFill>
                <a:latin typeface="Arial" pitchFamily="34" charset="0"/>
                <a:cs typeface="Arial" pitchFamily="34" charset="0"/>
              </a:defRPr>
            </a:lvl6pPr>
            <a:lvl7pPr algn="r" rtl="1" fontAlgn="base">
              <a:spcBef>
                <a:spcPct val="0"/>
              </a:spcBef>
              <a:spcAft>
                <a:spcPct val="0"/>
              </a:spcAft>
              <a:defRPr>
                <a:solidFill>
                  <a:schemeClr val="tx1"/>
                </a:solidFill>
                <a:latin typeface="Arial" pitchFamily="34" charset="0"/>
                <a:cs typeface="Arial" pitchFamily="34" charset="0"/>
              </a:defRPr>
            </a:lvl7pPr>
            <a:lvl8pPr algn="r" rtl="1" fontAlgn="base">
              <a:spcBef>
                <a:spcPct val="0"/>
              </a:spcBef>
              <a:spcAft>
                <a:spcPct val="0"/>
              </a:spcAft>
              <a:defRPr>
                <a:solidFill>
                  <a:schemeClr val="tx1"/>
                </a:solidFill>
                <a:latin typeface="Arial" pitchFamily="34" charset="0"/>
                <a:cs typeface="Arial" pitchFamily="34" charset="0"/>
              </a:defRPr>
            </a:lvl8pPr>
            <a:lvl9pPr algn="r" rtl="1" fontAlgn="base">
              <a:spcBef>
                <a:spcPct val="0"/>
              </a:spcBef>
              <a:spcAft>
                <a:spcPct val="0"/>
              </a:spcAft>
              <a:defRPr>
                <a:solidFill>
                  <a:schemeClr val="tx1"/>
                </a:solidFill>
                <a:latin typeface="Arial" pitchFamily="34" charset="0"/>
                <a:cs typeface="Arial" pitchFamily="34" charset="0"/>
              </a:defRPr>
            </a:lvl9pPr>
          </a:lstStyle>
          <a:p>
            <a:r>
              <a:rPr lang="he-IL" altLang="he-IL" sz="1600" smtClean="0">
                <a:solidFill>
                  <a:srgbClr val="000000"/>
                </a:solidFill>
                <a:latin typeface="Helvetica" charset="0"/>
              </a:rPr>
              <a:t>8</a:t>
            </a:r>
            <a:endParaRPr lang="he-IL" altLang="he-IL" sz="1600" smtClean="0">
              <a:solidFill>
                <a:prstClr val="black"/>
              </a:solidFill>
            </a:endParaRPr>
          </a:p>
        </p:txBody>
      </p:sp>
      <p:sp>
        <p:nvSpPr>
          <p:cNvPr id="30" name="Line 25"/>
          <p:cNvSpPr>
            <a:spLocks noChangeShapeType="1"/>
          </p:cNvSpPr>
          <p:nvPr/>
        </p:nvSpPr>
        <p:spPr bwMode="auto">
          <a:xfrm flipV="1">
            <a:off x="7391435" y="5579103"/>
            <a:ext cx="0" cy="556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31" name="Line 26"/>
          <p:cNvSpPr>
            <a:spLocks noChangeShapeType="1"/>
          </p:cNvSpPr>
          <p:nvPr/>
        </p:nvSpPr>
        <p:spPr bwMode="auto">
          <a:xfrm>
            <a:off x="7391435" y="1828800"/>
            <a:ext cx="0" cy="445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32" name="Rectangle 27"/>
          <p:cNvSpPr>
            <a:spLocks noChangeArrowheads="1"/>
          </p:cNvSpPr>
          <p:nvPr/>
        </p:nvSpPr>
        <p:spPr bwMode="auto">
          <a:xfrm>
            <a:off x="7241918" y="5668131"/>
            <a:ext cx="251542" cy="2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r" rtl="1" fontAlgn="base">
              <a:spcBef>
                <a:spcPct val="0"/>
              </a:spcBef>
              <a:spcAft>
                <a:spcPct val="0"/>
              </a:spcAft>
              <a:defRPr>
                <a:solidFill>
                  <a:schemeClr val="tx1"/>
                </a:solidFill>
                <a:latin typeface="Arial" pitchFamily="34" charset="0"/>
                <a:cs typeface="Arial" pitchFamily="34" charset="0"/>
              </a:defRPr>
            </a:lvl1pPr>
            <a:lvl2pPr algn="r" rtl="1" fontAlgn="base">
              <a:spcBef>
                <a:spcPct val="0"/>
              </a:spcBef>
              <a:spcAft>
                <a:spcPct val="0"/>
              </a:spcAft>
              <a:defRPr>
                <a:solidFill>
                  <a:schemeClr val="tx1"/>
                </a:solidFill>
                <a:latin typeface="Arial" pitchFamily="34" charset="0"/>
                <a:cs typeface="Arial" pitchFamily="34" charset="0"/>
              </a:defRPr>
            </a:lvl2pPr>
            <a:lvl3pPr algn="r" rtl="1" fontAlgn="base">
              <a:spcBef>
                <a:spcPct val="0"/>
              </a:spcBef>
              <a:spcAft>
                <a:spcPct val="0"/>
              </a:spcAft>
              <a:defRPr>
                <a:solidFill>
                  <a:schemeClr val="tx1"/>
                </a:solidFill>
                <a:latin typeface="Arial" pitchFamily="34" charset="0"/>
                <a:cs typeface="Arial" pitchFamily="34" charset="0"/>
              </a:defRPr>
            </a:lvl3pPr>
            <a:lvl4pPr algn="r" rtl="1" fontAlgn="base">
              <a:spcBef>
                <a:spcPct val="0"/>
              </a:spcBef>
              <a:spcAft>
                <a:spcPct val="0"/>
              </a:spcAft>
              <a:defRPr>
                <a:solidFill>
                  <a:schemeClr val="tx1"/>
                </a:solidFill>
                <a:latin typeface="Arial" pitchFamily="34" charset="0"/>
                <a:cs typeface="Arial" pitchFamily="34" charset="0"/>
              </a:defRPr>
            </a:lvl4pPr>
            <a:lvl5pPr algn="r" rtl="1" fontAlgn="base">
              <a:spcBef>
                <a:spcPct val="0"/>
              </a:spcBef>
              <a:spcAft>
                <a:spcPct val="0"/>
              </a:spcAft>
              <a:defRPr>
                <a:solidFill>
                  <a:schemeClr val="tx1"/>
                </a:solidFill>
                <a:latin typeface="Arial" pitchFamily="34" charset="0"/>
                <a:cs typeface="Arial" pitchFamily="34" charset="0"/>
              </a:defRPr>
            </a:lvl5pPr>
            <a:lvl6pPr algn="r" rtl="1" fontAlgn="base">
              <a:spcBef>
                <a:spcPct val="0"/>
              </a:spcBef>
              <a:spcAft>
                <a:spcPct val="0"/>
              </a:spcAft>
              <a:defRPr>
                <a:solidFill>
                  <a:schemeClr val="tx1"/>
                </a:solidFill>
                <a:latin typeface="Arial" pitchFamily="34" charset="0"/>
                <a:cs typeface="Arial" pitchFamily="34" charset="0"/>
              </a:defRPr>
            </a:lvl6pPr>
            <a:lvl7pPr algn="r" rtl="1" fontAlgn="base">
              <a:spcBef>
                <a:spcPct val="0"/>
              </a:spcBef>
              <a:spcAft>
                <a:spcPct val="0"/>
              </a:spcAft>
              <a:defRPr>
                <a:solidFill>
                  <a:schemeClr val="tx1"/>
                </a:solidFill>
                <a:latin typeface="Arial" pitchFamily="34" charset="0"/>
                <a:cs typeface="Arial" pitchFamily="34" charset="0"/>
              </a:defRPr>
            </a:lvl7pPr>
            <a:lvl8pPr algn="r" rtl="1" fontAlgn="base">
              <a:spcBef>
                <a:spcPct val="0"/>
              </a:spcBef>
              <a:spcAft>
                <a:spcPct val="0"/>
              </a:spcAft>
              <a:defRPr>
                <a:solidFill>
                  <a:schemeClr val="tx1"/>
                </a:solidFill>
                <a:latin typeface="Arial" pitchFamily="34" charset="0"/>
                <a:cs typeface="Arial" pitchFamily="34" charset="0"/>
              </a:defRPr>
            </a:lvl8pPr>
            <a:lvl9pPr algn="r" rtl="1" fontAlgn="base">
              <a:spcBef>
                <a:spcPct val="0"/>
              </a:spcBef>
              <a:spcAft>
                <a:spcPct val="0"/>
              </a:spcAft>
              <a:defRPr>
                <a:solidFill>
                  <a:schemeClr val="tx1"/>
                </a:solidFill>
                <a:latin typeface="Arial" pitchFamily="34" charset="0"/>
                <a:cs typeface="Arial" pitchFamily="34" charset="0"/>
              </a:defRPr>
            </a:lvl9pPr>
          </a:lstStyle>
          <a:p>
            <a:r>
              <a:rPr lang="he-IL" altLang="he-IL" sz="1600" smtClean="0">
                <a:solidFill>
                  <a:srgbClr val="000000"/>
                </a:solidFill>
                <a:latin typeface="Helvetica" charset="0"/>
              </a:rPr>
              <a:t>10</a:t>
            </a:r>
            <a:endParaRPr lang="he-IL" altLang="he-IL" sz="1600" smtClean="0">
              <a:solidFill>
                <a:prstClr val="black"/>
              </a:solidFill>
            </a:endParaRPr>
          </a:p>
        </p:txBody>
      </p:sp>
      <p:sp>
        <p:nvSpPr>
          <p:cNvPr id="33" name="Line 28"/>
          <p:cNvSpPr>
            <a:spLocks noChangeShapeType="1"/>
          </p:cNvSpPr>
          <p:nvPr/>
        </p:nvSpPr>
        <p:spPr bwMode="auto">
          <a:xfrm flipV="1">
            <a:off x="7993024" y="5579103"/>
            <a:ext cx="0" cy="556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34" name="Line 29"/>
          <p:cNvSpPr>
            <a:spLocks noChangeShapeType="1"/>
          </p:cNvSpPr>
          <p:nvPr/>
        </p:nvSpPr>
        <p:spPr bwMode="auto">
          <a:xfrm>
            <a:off x="7993024" y="1828800"/>
            <a:ext cx="0" cy="445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35" name="Rectangle 30"/>
          <p:cNvSpPr>
            <a:spLocks noChangeArrowheads="1"/>
          </p:cNvSpPr>
          <p:nvPr/>
        </p:nvSpPr>
        <p:spPr bwMode="auto">
          <a:xfrm>
            <a:off x="7843507" y="5668131"/>
            <a:ext cx="251542" cy="2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r" rtl="1" fontAlgn="base">
              <a:spcBef>
                <a:spcPct val="0"/>
              </a:spcBef>
              <a:spcAft>
                <a:spcPct val="0"/>
              </a:spcAft>
              <a:defRPr>
                <a:solidFill>
                  <a:schemeClr val="tx1"/>
                </a:solidFill>
                <a:latin typeface="Arial" pitchFamily="34" charset="0"/>
                <a:cs typeface="Arial" pitchFamily="34" charset="0"/>
              </a:defRPr>
            </a:lvl1pPr>
            <a:lvl2pPr algn="r" rtl="1" fontAlgn="base">
              <a:spcBef>
                <a:spcPct val="0"/>
              </a:spcBef>
              <a:spcAft>
                <a:spcPct val="0"/>
              </a:spcAft>
              <a:defRPr>
                <a:solidFill>
                  <a:schemeClr val="tx1"/>
                </a:solidFill>
                <a:latin typeface="Arial" pitchFamily="34" charset="0"/>
                <a:cs typeface="Arial" pitchFamily="34" charset="0"/>
              </a:defRPr>
            </a:lvl2pPr>
            <a:lvl3pPr algn="r" rtl="1" fontAlgn="base">
              <a:spcBef>
                <a:spcPct val="0"/>
              </a:spcBef>
              <a:spcAft>
                <a:spcPct val="0"/>
              </a:spcAft>
              <a:defRPr>
                <a:solidFill>
                  <a:schemeClr val="tx1"/>
                </a:solidFill>
                <a:latin typeface="Arial" pitchFamily="34" charset="0"/>
                <a:cs typeface="Arial" pitchFamily="34" charset="0"/>
              </a:defRPr>
            </a:lvl3pPr>
            <a:lvl4pPr algn="r" rtl="1" fontAlgn="base">
              <a:spcBef>
                <a:spcPct val="0"/>
              </a:spcBef>
              <a:spcAft>
                <a:spcPct val="0"/>
              </a:spcAft>
              <a:defRPr>
                <a:solidFill>
                  <a:schemeClr val="tx1"/>
                </a:solidFill>
                <a:latin typeface="Arial" pitchFamily="34" charset="0"/>
                <a:cs typeface="Arial" pitchFamily="34" charset="0"/>
              </a:defRPr>
            </a:lvl4pPr>
            <a:lvl5pPr algn="r" rtl="1" fontAlgn="base">
              <a:spcBef>
                <a:spcPct val="0"/>
              </a:spcBef>
              <a:spcAft>
                <a:spcPct val="0"/>
              </a:spcAft>
              <a:defRPr>
                <a:solidFill>
                  <a:schemeClr val="tx1"/>
                </a:solidFill>
                <a:latin typeface="Arial" pitchFamily="34" charset="0"/>
                <a:cs typeface="Arial" pitchFamily="34" charset="0"/>
              </a:defRPr>
            </a:lvl5pPr>
            <a:lvl6pPr algn="r" rtl="1" fontAlgn="base">
              <a:spcBef>
                <a:spcPct val="0"/>
              </a:spcBef>
              <a:spcAft>
                <a:spcPct val="0"/>
              </a:spcAft>
              <a:defRPr>
                <a:solidFill>
                  <a:schemeClr val="tx1"/>
                </a:solidFill>
                <a:latin typeface="Arial" pitchFamily="34" charset="0"/>
                <a:cs typeface="Arial" pitchFamily="34" charset="0"/>
              </a:defRPr>
            </a:lvl6pPr>
            <a:lvl7pPr algn="r" rtl="1" fontAlgn="base">
              <a:spcBef>
                <a:spcPct val="0"/>
              </a:spcBef>
              <a:spcAft>
                <a:spcPct val="0"/>
              </a:spcAft>
              <a:defRPr>
                <a:solidFill>
                  <a:schemeClr val="tx1"/>
                </a:solidFill>
                <a:latin typeface="Arial" pitchFamily="34" charset="0"/>
                <a:cs typeface="Arial" pitchFamily="34" charset="0"/>
              </a:defRPr>
            </a:lvl7pPr>
            <a:lvl8pPr algn="r" rtl="1" fontAlgn="base">
              <a:spcBef>
                <a:spcPct val="0"/>
              </a:spcBef>
              <a:spcAft>
                <a:spcPct val="0"/>
              </a:spcAft>
              <a:defRPr>
                <a:solidFill>
                  <a:schemeClr val="tx1"/>
                </a:solidFill>
                <a:latin typeface="Arial" pitchFamily="34" charset="0"/>
                <a:cs typeface="Arial" pitchFamily="34" charset="0"/>
              </a:defRPr>
            </a:lvl8pPr>
            <a:lvl9pPr algn="r" rtl="1" fontAlgn="base">
              <a:spcBef>
                <a:spcPct val="0"/>
              </a:spcBef>
              <a:spcAft>
                <a:spcPct val="0"/>
              </a:spcAft>
              <a:defRPr>
                <a:solidFill>
                  <a:schemeClr val="tx1"/>
                </a:solidFill>
                <a:latin typeface="Arial" pitchFamily="34" charset="0"/>
                <a:cs typeface="Arial" pitchFamily="34" charset="0"/>
              </a:defRPr>
            </a:lvl9pPr>
          </a:lstStyle>
          <a:p>
            <a:r>
              <a:rPr lang="he-IL" altLang="he-IL" sz="1600" smtClean="0">
                <a:solidFill>
                  <a:srgbClr val="000000"/>
                </a:solidFill>
                <a:latin typeface="Helvetica" charset="0"/>
              </a:rPr>
              <a:t>12</a:t>
            </a:r>
            <a:endParaRPr lang="he-IL" altLang="he-IL" sz="1600" smtClean="0">
              <a:solidFill>
                <a:prstClr val="black"/>
              </a:solidFill>
            </a:endParaRPr>
          </a:p>
        </p:txBody>
      </p:sp>
      <p:sp>
        <p:nvSpPr>
          <p:cNvPr id="36" name="Line 31"/>
          <p:cNvSpPr>
            <a:spLocks noChangeShapeType="1"/>
          </p:cNvSpPr>
          <p:nvPr/>
        </p:nvSpPr>
        <p:spPr bwMode="auto">
          <a:xfrm flipV="1">
            <a:off x="8594613" y="5579103"/>
            <a:ext cx="0" cy="556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37" name="Line 32"/>
          <p:cNvSpPr>
            <a:spLocks noChangeShapeType="1"/>
          </p:cNvSpPr>
          <p:nvPr/>
        </p:nvSpPr>
        <p:spPr bwMode="auto">
          <a:xfrm>
            <a:off x="8594613" y="1828800"/>
            <a:ext cx="0" cy="445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38" name="Rectangle 33"/>
          <p:cNvSpPr>
            <a:spLocks noChangeArrowheads="1"/>
          </p:cNvSpPr>
          <p:nvPr/>
        </p:nvSpPr>
        <p:spPr bwMode="auto">
          <a:xfrm>
            <a:off x="8445096" y="5668131"/>
            <a:ext cx="251542" cy="2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r" rtl="1" fontAlgn="base">
              <a:spcBef>
                <a:spcPct val="0"/>
              </a:spcBef>
              <a:spcAft>
                <a:spcPct val="0"/>
              </a:spcAft>
              <a:defRPr>
                <a:solidFill>
                  <a:schemeClr val="tx1"/>
                </a:solidFill>
                <a:latin typeface="Arial" pitchFamily="34" charset="0"/>
                <a:cs typeface="Arial" pitchFamily="34" charset="0"/>
              </a:defRPr>
            </a:lvl1pPr>
            <a:lvl2pPr algn="r" rtl="1" fontAlgn="base">
              <a:spcBef>
                <a:spcPct val="0"/>
              </a:spcBef>
              <a:spcAft>
                <a:spcPct val="0"/>
              </a:spcAft>
              <a:defRPr>
                <a:solidFill>
                  <a:schemeClr val="tx1"/>
                </a:solidFill>
                <a:latin typeface="Arial" pitchFamily="34" charset="0"/>
                <a:cs typeface="Arial" pitchFamily="34" charset="0"/>
              </a:defRPr>
            </a:lvl2pPr>
            <a:lvl3pPr algn="r" rtl="1" fontAlgn="base">
              <a:spcBef>
                <a:spcPct val="0"/>
              </a:spcBef>
              <a:spcAft>
                <a:spcPct val="0"/>
              </a:spcAft>
              <a:defRPr>
                <a:solidFill>
                  <a:schemeClr val="tx1"/>
                </a:solidFill>
                <a:latin typeface="Arial" pitchFamily="34" charset="0"/>
                <a:cs typeface="Arial" pitchFamily="34" charset="0"/>
              </a:defRPr>
            </a:lvl3pPr>
            <a:lvl4pPr algn="r" rtl="1" fontAlgn="base">
              <a:spcBef>
                <a:spcPct val="0"/>
              </a:spcBef>
              <a:spcAft>
                <a:spcPct val="0"/>
              </a:spcAft>
              <a:defRPr>
                <a:solidFill>
                  <a:schemeClr val="tx1"/>
                </a:solidFill>
                <a:latin typeface="Arial" pitchFamily="34" charset="0"/>
                <a:cs typeface="Arial" pitchFamily="34" charset="0"/>
              </a:defRPr>
            </a:lvl4pPr>
            <a:lvl5pPr algn="r" rtl="1" fontAlgn="base">
              <a:spcBef>
                <a:spcPct val="0"/>
              </a:spcBef>
              <a:spcAft>
                <a:spcPct val="0"/>
              </a:spcAft>
              <a:defRPr>
                <a:solidFill>
                  <a:schemeClr val="tx1"/>
                </a:solidFill>
                <a:latin typeface="Arial" pitchFamily="34" charset="0"/>
                <a:cs typeface="Arial" pitchFamily="34" charset="0"/>
              </a:defRPr>
            </a:lvl5pPr>
            <a:lvl6pPr algn="r" rtl="1" fontAlgn="base">
              <a:spcBef>
                <a:spcPct val="0"/>
              </a:spcBef>
              <a:spcAft>
                <a:spcPct val="0"/>
              </a:spcAft>
              <a:defRPr>
                <a:solidFill>
                  <a:schemeClr val="tx1"/>
                </a:solidFill>
                <a:latin typeface="Arial" pitchFamily="34" charset="0"/>
                <a:cs typeface="Arial" pitchFamily="34" charset="0"/>
              </a:defRPr>
            </a:lvl6pPr>
            <a:lvl7pPr algn="r" rtl="1" fontAlgn="base">
              <a:spcBef>
                <a:spcPct val="0"/>
              </a:spcBef>
              <a:spcAft>
                <a:spcPct val="0"/>
              </a:spcAft>
              <a:defRPr>
                <a:solidFill>
                  <a:schemeClr val="tx1"/>
                </a:solidFill>
                <a:latin typeface="Arial" pitchFamily="34" charset="0"/>
                <a:cs typeface="Arial" pitchFamily="34" charset="0"/>
              </a:defRPr>
            </a:lvl7pPr>
            <a:lvl8pPr algn="r" rtl="1" fontAlgn="base">
              <a:spcBef>
                <a:spcPct val="0"/>
              </a:spcBef>
              <a:spcAft>
                <a:spcPct val="0"/>
              </a:spcAft>
              <a:defRPr>
                <a:solidFill>
                  <a:schemeClr val="tx1"/>
                </a:solidFill>
                <a:latin typeface="Arial" pitchFamily="34" charset="0"/>
                <a:cs typeface="Arial" pitchFamily="34" charset="0"/>
              </a:defRPr>
            </a:lvl8pPr>
            <a:lvl9pPr algn="r" rtl="1" fontAlgn="base">
              <a:spcBef>
                <a:spcPct val="0"/>
              </a:spcBef>
              <a:spcAft>
                <a:spcPct val="0"/>
              </a:spcAft>
              <a:defRPr>
                <a:solidFill>
                  <a:schemeClr val="tx1"/>
                </a:solidFill>
                <a:latin typeface="Arial" pitchFamily="34" charset="0"/>
                <a:cs typeface="Arial" pitchFamily="34" charset="0"/>
              </a:defRPr>
            </a:lvl9pPr>
          </a:lstStyle>
          <a:p>
            <a:r>
              <a:rPr lang="he-IL" altLang="he-IL" sz="1600" smtClean="0">
                <a:solidFill>
                  <a:srgbClr val="000000"/>
                </a:solidFill>
                <a:latin typeface="Helvetica" charset="0"/>
              </a:rPr>
              <a:t>14</a:t>
            </a:r>
            <a:endParaRPr lang="he-IL" altLang="he-IL" sz="1600" smtClean="0">
              <a:solidFill>
                <a:prstClr val="black"/>
              </a:solidFill>
            </a:endParaRPr>
          </a:p>
        </p:txBody>
      </p:sp>
      <p:sp>
        <p:nvSpPr>
          <p:cNvPr id="39" name="Line 34"/>
          <p:cNvSpPr>
            <a:spLocks noChangeShapeType="1"/>
          </p:cNvSpPr>
          <p:nvPr/>
        </p:nvSpPr>
        <p:spPr bwMode="auto">
          <a:xfrm>
            <a:off x="4436261" y="5312019"/>
            <a:ext cx="422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40" name="Line 35"/>
          <p:cNvSpPr>
            <a:spLocks noChangeShapeType="1"/>
          </p:cNvSpPr>
          <p:nvPr/>
        </p:nvSpPr>
        <p:spPr bwMode="auto">
          <a:xfrm flipH="1">
            <a:off x="8964010" y="5312019"/>
            <a:ext cx="422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41" name="Rectangle 36"/>
          <p:cNvSpPr>
            <a:spLocks noChangeArrowheads="1"/>
          </p:cNvSpPr>
          <p:nvPr/>
        </p:nvSpPr>
        <p:spPr bwMode="auto">
          <a:xfrm>
            <a:off x="4242767" y="5222991"/>
            <a:ext cx="126650" cy="2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r" rtl="1" fontAlgn="base">
              <a:spcBef>
                <a:spcPct val="0"/>
              </a:spcBef>
              <a:spcAft>
                <a:spcPct val="0"/>
              </a:spcAft>
              <a:defRPr>
                <a:solidFill>
                  <a:schemeClr val="tx1"/>
                </a:solidFill>
                <a:latin typeface="Arial" pitchFamily="34" charset="0"/>
                <a:cs typeface="Arial" pitchFamily="34" charset="0"/>
              </a:defRPr>
            </a:lvl1pPr>
            <a:lvl2pPr algn="r" rtl="1" fontAlgn="base">
              <a:spcBef>
                <a:spcPct val="0"/>
              </a:spcBef>
              <a:spcAft>
                <a:spcPct val="0"/>
              </a:spcAft>
              <a:defRPr>
                <a:solidFill>
                  <a:schemeClr val="tx1"/>
                </a:solidFill>
                <a:latin typeface="Arial" pitchFamily="34" charset="0"/>
                <a:cs typeface="Arial" pitchFamily="34" charset="0"/>
              </a:defRPr>
            </a:lvl2pPr>
            <a:lvl3pPr algn="r" rtl="1" fontAlgn="base">
              <a:spcBef>
                <a:spcPct val="0"/>
              </a:spcBef>
              <a:spcAft>
                <a:spcPct val="0"/>
              </a:spcAft>
              <a:defRPr>
                <a:solidFill>
                  <a:schemeClr val="tx1"/>
                </a:solidFill>
                <a:latin typeface="Arial" pitchFamily="34" charset="0"/>
                <a:cs typeface="Arial" pitchFamily="34" charset="0"/>
              </a:defRPr>
            </a:lvl3pPr>
            <a:lvl4pPr algn="r" rtl="1" fontAlgn="base">
              <a:spcBef>
                <a:spcPct val="0"/>
              </a:spcBef>
              <a:spcAft>
                <a:spcPct val="0"/>
              </a:spcAft>
              <a:defRPr>
                <a:solidFill>
                  <a:schemeClr val="tx1"/>
                </a:solidFill>
                <a:latin typeface="Arial" pitchFamily="34" charset="0"/>
                <a:cs typeface="Arial" pitchFamily="34" charset="0"/>
              </a:defRPr>
            </a:lvl4pPr>
            <a:lvl5pPr algn="r" rtl="1" fontAlgn="base">
              <a:spcBef>
                <a:spcPct val="0"/>
              </a:spcBef>
              <a:spcAft>
                <a:spcPct val="0"/>
              </a:spcAft>
              <a:defRPr>
                <a:solidFill>
                  <a:schemeClr val="tx1"/>
                </a:solidFill>
                <a:latin typeface="Arial" pitchFamily="34" charset="0"/>
                <a:cs typeface="Arial" pitchFamily="34" charset="0"/>
              </a:defRPr>
            </a:lvl5pPr>
            <a:lvl6pPr algn="r" rtl="1" fontAlgn="base">
              <a:spcBef>
                <a:spcPct val="0"/>
              </a:spcBef>
              <a:spcAft>
                <a:spcPct val="0"/>
              </a:spcAft>
              <a:defRPr>
                <a:solidFill>
                  <a:schemeClr val="tx1"/>
                </a:solidFill>
                <a:latin typeface="Arial" pitchFamily="34" charset="0"/>
                <a:cs typeface="Arial" pitchFamily="34" charset="0"/>
              </a:defRPr>
            </a:lvl6pPr>
            <a:lvl7pPr algn="r" rtl="1" fontAlgn="base">
              <a:spcBef>
                <a:spcPct val="0"/>
              </a:spcBef>
              <a:spcAft>
                <a:spcPct val="0"/>
              </a:spcAft>
              <a:defRPr>
                <a:solidFill>
                  <a:schemeClr val="tx1"/>
                </a:solidFill>
                <a:latin typeface="Arial" pitchFamily="34" charset="0"/>
                <a:cs typeface="Arial" pitchFamily="34" charset="0"/>
              </a:defRPr>
            </a:lvl7pPr>
            <a:lvl8pPr algn="r" rtl="1" fontAlgn="base">
              <a:spcBef>
                <a:spcPct val="0"/>
              </a:spcBef>
              <a:spcAft>
                <a:spcPct val="0"/>
              </a:spcAft>
              <a:defRPr>
                <a:solidFill>
                  <a:schemeClr val="tx1"/>
                </a:solidFill>
                <a:latin typeface="Arial" pitchFamily="34" charset="0"/>
                <a:cs typeface="Arial" pitchFamily="34" charset="0"/>
              </a:defRPr>
            </a:lvl8pPr>
            <a:lvl9pPr algn="r" rtl="1" fontAlgn="base">
              <a:spcBef>
                <a:spcPct val="0"/>
              </a:spcBef>
              <a:spcAft>
                <a:spcPct val="0"/>
              </a:spcAft>
              <a:defRPr>
                <a:solidFill>
                  <a:schemeClr val="tx1"/>
                </a:solidFill>
                <a:latin typeface="Arial" pitchFamily="34" charset="0"/>
                <a:cs typeface="Arial" pitchFamily="34" charset="0"/>
              </a:defRPr>
            </a:lvl9pPr>
          </a:lstStyle>
          <a:p>
            <a:r>
              <a:rPr lang="he-IL" altLang="he-IL" sz="1600" smtClean="0">
                <a:solidFill>
                  <a:srgbClr val="000000"/>
                </a:solidFill>
                <a:latin typeface="Helvetica" charset="0"/>
              </a:rPr>
              <a:t>2</a:t>
            </a:r>
            <a:endParaRPr lang="he-IL" altLang="he-IL" sz="1600" smtClean="0">
              <a:solidFill>
                <a:prstClr val="black"/>
              </a:solidFill>
            </a:endParaRPr>
          </a:p>
        </p:txBody>
      </p:sp>
      <p:sp>
        <p:nvSpPr>
          <p:cNvPr id="42" name="Line 37"/>
          <p:cNvSpPr>
            <a:spLocks noChangeShapeType="1"/>
          </p:cNvSpPr>
          <p:nvPr/>
        </p:nvSpPr>
        <p:spPr bwMode="auto">
          <a:xfrm>
            <a:off x="4436261" y="4677695"/>
            <a:ext cx="422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43" name="Line 38"/>
          <p:cNvSpPr>
            <a:spLocks noChangeShapeType="1"/>
          </p:cNvSpPr>
          <p:nvPr/>
        </p:nvSpPr>
        <p:spPr bwMode="auto">
          <a:xfrm flipH="1">
            <a:off x="8964010" y="4677695"/>
            <a:ext cx="422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44" name="Rectangle 39"/>
          <p:cNvSpPr>
            <a:spLocks noChangeArrowheads="1"/>
          </p:cNvSpPr>
          <p:nvPr/>
        </p:nvSpPr>
        <p:spPr bwMode="auto">
          <a:xfrm>
            <a:off x="4242767" y="4588667"/>
            <a:ext cx="126650" cy="2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r" rtl="1" fontAlgn="base">
              <a:spcBef>
                <a:spcPct val="0"/>
              </a:spcBef>
              <a:spcAft>
                <a:spcPct val="0"/>
              </a:spcAft>
              <a:defRPr>
                <a:solidFill>
                  <a:schemeClr val="tx1"/>
                </a:solidFill>
                <a:latin typeface="Arial" pitchFamily="34" charset="0"/>
                <a:cs typeface="Arial" pitchFamily="34" charset="0"/>
              </a:defRPr>
            </a:lvl1pPr>
            <a:lvl2pPr algn="r" rtl="1" fontAlgn="base">
              <a:spcBef>
                <a:spcPct val="0"/>
              </a:spcBef>
              <a:spcAft>
                <a:spcPct val="0"/>
              </a:spcAft>
              <a:defRPr>
                <a:solidFill>
                  <a:schemeClr val="tx1"/>
                </a:solidFill>
                <a:latin typeface="Arial" pitchFamily="34" charset="0"/>
                <a:cs typeface="Arial" pitchFamily="34" charset="0"/>
              </a:defRPr>
            </a:lvl2pPr>
            <a:lvl3pPr algn="r" rtl="1" fontAlgn="base">
              <a:spcBef>
                <a:spcPct val="0"/>
              </a:spcBef>
              <a:spcAft>
                <a:spcPct val="0"/>
              </a:spcAft>
              <a:defRPr>
                <a:solidFill>
                  <a:schemeClr val="tx1"/>
                </a:solidFill>
                <a:latin typeface="Arial" pitchFamily="34" charset="0"/>
                <a:cs typeface="Arial" pitchFamily="34" charset="0"/>
              </a:defRPr>
            </a:lvl3pPr>
            <a:lvl4pPr algn="r" rtl="1" fontAlgn="base">
              <a:spcBef>
                <a:spcPct val="0"/>
              </a:spcBef>
              <a:spcAft>
                <a:spcPct val="0"/>
              </a:spcAft>
              <a:defRPr>
                <a:solidFill>
                  <a:schemeClr val="tx1"/>
                </a:solidFill>
                <a:latin typeface="Arial" pitchFamily="34" charset="0"/>
                <a:cs typeface="Arial" pitchFamily="34" charset="0"/>
              </a:defRPr>
            </a:lvl4pPr>
            <a:lvl5pPr algn="r" rtl="1" fontAlgn="base">
              <a:spcBef>
                <a:spcPct val="0"/>
              </a:spcBef>
              <a:spcAft>
                <a:spcPct val="0"/>
              </a:spcAft>
              <a:defRPr>
                <a:solidFill>
                  <a:schemeClr val="tx1"/>
                </a:solidFill>
                <a:latin typeface="Arial" pitchFamily="34" charset="0"/>
                <a:cs typeface="Arial" pitchFamily="34" charset="0"/>
              </a:defRPr>
            </a:lvl5pPr>
            <a:lvl6pPr algn="r" rtl="1" fontAlgn="base">
              <a:spcBef>
                <a:spcPct val="0"/>
              </a:spcBef>
              <a:spcAft>
                <a:spcPct val="0"/>
              </a:spcAft>
              <a:defRPr>
                <a:solidFill>
                  <a:schemeClr val="tx1"/>
                </a:solidFill>
                <a:latin typeface="Arial" pitchFamily="34" charset="0"/>
                <a:cs typeface="Arial" pitchFamily="34" charset="0"/>
              </a:defRPr>
            </a:lvl6pPr>
            <a:lvl7pPr algn="r" rtl="1" fontAlgn="base">
              <a:spcBef>
                <a:spcPct val="0"/>
              </a:spcBef>
              <a:spcAft>
                <a:spcPct val="0"/>
              </a:spcAft>
              <a:defRPr>
                <a:solidFill>
                  <a:schemeClr val="tx1"/>
                </a:solidFill>
                <a:latin typeface="Arial" pitchFamily="34" charset="0"/>
                <a:cs typeface="Arial" pitchFamily="34" charset="0"/>
              </a:defRPr>
            </a:lvl7pPr>
            <a:lvl8pPr algn="r" rtl="1" fontAlgn="base">
              <a:spcBef>
                <a:spcPct val="0"/>
              </a:spcBef>
              <a:spcAft>
                <a:spcPct val="0"/>
              </a:spcAft>
              <a:defRPr>
                <a:solidFill>
                  <a:schemeClr val="tx1"/>
                </a:solidFill>
                <a:latin typeface="Arial" pitchFamily="34" charset="0"/>
                <a:cs typeface="Arial" pitchFamily="34" charset="0"/>
              </a:defRPr>
            </a:lvl8pPr>
            <a:lvl9pPr algn="r" rtl="1" fontAlgn="base">
              <a:spcBef>
                <a:spcPct val="0"/>
              </a:spcBef>
              <a:spcAft>
                <a:spcPct val="0"/>
              </a:spcAft>
              <a:defRPr>
                <a:solidFill>
                  <a:schemeClr val="tx1"/>
                </a:solidFill>
                <a:latin typeface="Arial" pitchFamily="34" charset="0"/>
                <a:cs typeface="Arial" pitchFamily="34" charset="0"/>
              </a:defRPr>
            </a:lvl9pPr>
          </a:lstStyle>
          <a:p>
            <a:r>
              <a:rPr lang="he-IL" altLang="he-IL" sz="1600" smtClean="0">
                <a:solidFill>
                  <a:srgbClr val="000000"/>
                </a:solidFill>
                <a:latin typeface="Helvetica" charset="0"/>
              </a:rPr>
              <a:t>4</a:t>
            </a:r>
            <a:endParaRPr lang="he-IL" altLang="he-IL" sz="1600" smtClean="0">
              <a:solidFill>
                <a:prstClr val="black"/>
              </a:solidFill>
            </a:endParaRPr>
          </a:p>
        </p:txBody>
      </p:sp>
      <p:sp>
        <p:nvSpPr>
          <p:cNvPr id="45" name="Line 40"/>
          <p:cNvSpPr>
            <a:spLocks noChangeShapeType="1"/>
          </p:cNvSpPr>
          <p:nvPr/>
        </p:nvSpPr>
        <p:spPr bwMode="auto">
          <a:xfrm>
            <a:off x="4436261" y="4043371"/>
            <a:ext cx="422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46" name="Line 41"/>
          <p:cNvSpPr>
            <a:spLocks noChangeShapeType="1"/>
          </p:cNvSpPr>
          <p:nvPr/>
        </p:nvSpPr>
        <p:spPr bwMode="auto">
          <a:xfrm flipH="1">
            <a:off x="8964010" y="4043371"/>
            <a:ext cx="422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47" name="Rectangle 42"/>
          <p:cNvSpPr>
            <a:spLocks noChangeArrowheads="1"/>
          </p:cNvSpPr>
          <p:nvPr/>
        </p:nvSpPr>
        <p:spPr bwMode="auto">
          <a:xfrm>
            <a:off x="4242767" y="3954343"/>
            <a:ext cx="126650" cy="2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r" rtl="1" fontAlgn="base">
              <a:spcBef>
                <a:spcPct val="0"/>
              </a:spcBef>
              <a:spcAft>
                <a:spcPct val="0"/>
              </a:spcAft>
              <a:defRPr>
                <a:solidFill>
                  <a:schemeClr val="tx1"/>
                </a:solidFill>
                <a:latin typeface="Arial" pitchFamily="34" charset="0"/>
                <a:cs typeface="Arial" pitchFamily="34" charset="0"/>
              </a:defRPr>
            </a:lvl1pPr>
            <a:lvl2pPr algn="r" rtl="1" fontAlgn="base">
              <a:spcBef>
                <a:spcPct val="0"/>
              </a:spcBef>
              <a:spcAft>
                <a:spcPct val="0"/>
              </a:spcAft>
              <a:defRPr>
                <a:solidFill>
                  <a:schemeClr val="tx1"/>
                </a:solidFill>
                <a:latin typeface="Arial" pitchFamily="34" charset="0"/>
                <a:cs typeface="Arial" pitchFamily="34" charset="0"/>
              </a:defRPr>
            </a:lvl2pPr>
            <a:lvl3pPr algn="r" rtl="1" fontAlgn="base">
              <a:spcBef>
                <a:spcPct val="0"/>
              </a:spcBef>
              <a:spcAft>
                <a:spcPct val="0"/>
              </a:spcAft>
              <a:defRPr>
                <a:solidFill>
                  <a:schemeClr val="tx1"/>
                </a:solidFill>
                <a:latin typeface="Arial" pitchFamily="34" charset="0"/>
                <a:cs typeface="Arial" pitchFamily="34" charset="0"/>
              </a:defRPr>
            </a:lvl3pPr>
            <a:lvl4pPr algn="r" rtl="1" fontAlgn="base">
              <a:spcBef>
                <a:spcPct val="0"/>
              </a:spcBef>
              <a:spcAft>
                <a:spcPct val="0"/>
              </a:spcAft>
              <a:defRPr>
                <a:solidFill>
                  <a:schemeClr val="tx1"/>
                </a:solidFill>
                <a:latin typeface="Arial" pitchFamily="34" charset="0"/>
                <a:cs typeface="Arial" pitchFamily="34" charset="0"/>
              </a:defRPr>
            </a:lvl4pPr>
            <a:lvl5pPr algn="r" rtl="1" fontAlgn="base">
              <a:spcBef>
                <a:spcPct val="0"/>
              </a:spcBef>
              <a:spcAft>
                <a:spcPct val="0"/>
              </a:spcAft>
              <a:defRPr>
                <a:solidFill>
                  <a:schemeClr val="tx1"/>
                </a:solidFill>
                <a:latin typeface="Arial" pitchFamily="34" charset="0"/>
                <a:cs typeface="Arial" pitchFamily="34" charset="0"/>
              </a:defRPr>
            </a:lvl5pPr>
            <a:lvl6pPr algn="r" rtl="1" fontAlgn="base">
              <a:spcBef>
                <a:spcPct val="0"/>
              </a:spcBef>
              <a:spcAft>
                <a:spcPct val="0"/>
              </a:spcAft>
              <a:defRPr>
                <a:solidFill>
                  <a:schemeClr val="tx1"/>
                </a:solidFill>
                <a:latin typeface="Arial" pitchFamily="34" charset="0"/>
                <a:cs typeface="Arial" pitchFamily="34" charset="0"/>
              </a:defRPr>
            </a:lvl6pPr>
            <a:lvl7pPr algn="r" rtl="1" fontAlgn="base">
              <a:spcBef>
                <a:spcPct val="0"/>
              </a:spcBef>
              <a:spcAft>
                <a:spcPct val="0"/>
              </a:spcAft>
              <a:defRPr>
                <a:solidFill>
                  <a:schemeClr val="tx1"/>
                </a:solidFill>
                <a:latin typeface="Arial" pitchFamily="34" charset="0"/>
                <a:cs typeface="Arial" pitchFamily="34" charset="0"/>
              </a:defRPr>
            </a:lvl7pPr>
            <a:lvl8pPr algn="r" rtl="1" fontAlgn="base">
              <a:spcBef>
                <a:spcPct val="0"/>
              </a:spcBef>
              <a:spcAft>
                <a:spcPct val="0"/>
              </a:spcAft>
              <a:defRPr>
                <a:solidFill>
                  <a:schemeClr val="tx1"/>
                </a:solidFill>
                <a:latin typeface="Arial" pitchFamily="34" charset="0"/>
                <a:cs typeface="Arial" pitchFamily="34" charset="0"/>
              </a:defRPr>
            </a:lvl8pPr>
            <a:lvl9pPr algn="r" rtl="1" fontAlgn="base">
              <a:spcBef>
                <a:spcPct val="0"/>
              </a:spcBef>
              <a:spcAft>
                <a:spcPct val="0"/>
              </a:spcAft>
              <a:defRPr>
                <a:solidFill>
                  <a:schemeClr val="tx1"/>
                </a:solidFill>
                <a:latin typeface="Arial" pitchFamily="34" charset="0"/>
                <a:cs typeface="Arial" pitchFamily="34" charset="0"/>
              </a:defRPr>
            </a:lvl9pPr>
          </a:lstStyle>
          <a:p>
            <a:r>
              <a:rPr lang="he-IL" altLang="he-IL" sz="1600" smtClean="0">
                <a:solidFill>
                  <a:srgbClr val="000000"/>
                </a:solidFill>
                <a:latin typeface="Helvetica" charset="0"/>
              </a:rPr>
              <a:t>6</a:t>
            </a:r>
            <a:endParaRPr lang="he-IL" altLang="he-IL" sz="1600" smtClean="0">
              <a:solidFill>
                <a:prstClr val="black"/>
              </a:solidFill>
            </a:endParaRPr>
          </a:p>
        </p:txBody>
      </p:sp>
      <p:sp>
        <p:nvSpPr>
          <p:cNvPr id="48" name="Line 43"/>
          <p:cNvSpPr>
            <a:spLocks noChangeShapeType="1"/>
          </p:cNvSpPr>
          <p:nvPr/>
        </p:nvSpPr>
        <p:spPr bwMode="auto">
          <a:xfrm>
            <a:off x="4436261" y="3409046"/>
            <a:ext cx="422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49" name="Line 44"/>
          <p:cNvSpPr>
            <a:spLocks noChangeShapeType="1"/>
          </p:cNvSpPr>
          <p:nvPr/>
        </p:nvSpPr>
        <p:spPr bwMode="auto">
          <a:xfrm flipH="1">
            <a:off x="8964010" y="3409046"/>
            <a:ext cx="422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50" name="Rectangle 45"/>
          <p:cNvSpPr>
            <a:spLocks noChangeArrowheads="1"/>
          </p:cNvSpPr>
          <p:nvPr/>
        </p:nvSpPr>
        <p:spPr bwMode="auto">
          <a:xfrm>
            <a:off x="4242767" y="3320018"/>
            <a:ext cx="126650" cy="2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r" rtl="1" fontAlgn="base">
              <a:spcBef>
                <a:spcPct val="0"/>
              </a:spcBef>
              <a:spcAft>
                <a:spcPct val="0"/>
              </a:spcAft>
              <a:defRPr>
                <a:solidFill>
                  <a:schemeClr val="tx1"/>
                </a:solidFill>
                <a:latin typeface="Arial" pitchFamily="34" charset="0"/>
                <a:cs typeface="Arial" pitchFamily="34" charset="0"/>
              </a:defRPr>
            </a:lvl1pPr>
            <a:lvl2pPr algn="r" rtl="1" fontAlgn="base">
              <a:spcBef>
                <a:spcPct val="0"/>
              </a:spcBef>
              <a:spcAft>
                <a:spcPct val="0"/>
              </a:spcAft>
              <a:defRPr>
                <a:solidFill>
                  <a:schemeClr val="tx1"/>
                </a:solidFill>
                <a:latin typeface="Arial" pitchFamily="34" charset="0"/>
                <a:cs typeface="Arial" pitchFamily="34" charset="0"/>
              </a:defRPr>
            </a:lvl2pPr>
            <a:lvl3pPr algn="r" rtl="1" fontAlgn="base">
              <a:spcBef>
                <a:spcPct val="0"/>
              </a:spcBef>
              <a:spcAft>
                <a:spcPct val="0"/>
              </a:spcAft>
              <a:defRPr>
                <a:solidFill>
                  <a:schemeClr val="tx1"/>
                </a:solidFill>
                <a:latin typeface="Arial" pitchFamily="34" charset="0"/>
                <a:cs typeface="Arial" pitchFamily="34" charset="0"/>
              </a:defRPr>
            </a:lvl3pPr>
            <a:lvl4pPr algn="r" rtl="1" fontAlgn="base">
              <a:spcBef>
                <a:spcPct val="0"/>
              </a:spcBef>
              <a:spcAft>
                <a:spcPct val="0"/>
              </a:spcAft>
              <a:defRPr>
                <a:solidFill>
                  <a:schemeClr val="tx1"/>
                </a:solidFill>
                <a:latin typeface="Arial" pitchFamily="34" charset="0"/>
                <a:cs typeface="Arial" pitchFamily="34" charset="0"/>
              </a:defRPr>
            </a:lvl4pPr>
            <a:lvl5pPr algn="r" rtl="1" fontAlgn="base">
              <a:spcBef>
                <a:spcPct val="0"/>
              </a:spcBef>
              <a:spcAft>
                <a:spcPct val="0"/>
              </a:spcAft>
              <a:defRPr>
                <a:solidFill>
                  <a:schemeClr val="tx1"/>
                </a:solidFill>
                <a:latin typeface="Arial" pitchFamily="34" charset="0"/>
                <a:cs typeface="Arial" pitchFamily="34" charset="0"/>
              </a:defRPr>
            </a:lvl5pPr>
            <a:lvl6pPr algn="r" rtl="1" fontAlgn="base">
              <a:spcBef>
                <a:spcPct val="0"/>
              </a:spcBef>
              <a:spcAft>
                <a:spcPct val="0"/>
              </a:spcAft>
              <a:defRPr>
                <a:solidFill>
                  <a:schemeClr val="tx1"/>
                </a:solidFill>
                <a:latin typeface="Arial" pitchFamily="34" charset="0"/>
                <a:cs typeface="Arial" pitchFamily="34" charset="0"/>
              </a:defRPr>
            </a:lvl6pPr>
            <a:lvl7pPr algn="r" rtl="1" fontAlgn="base">
              <a:spcBef>
                <a:spcPct val="0"/>
              </a:spcBef>
              <a:spcAft>
                <a:spcPct val="0"/>
              </a:spcAft>
              <a:defRPr>
                <a:solidFill>
                  <a:schemeClr val="tx1"/>
                </a:solidFill>
                <a:latin typeface="Arial" pitchFamily="34" charset="0"/>
                <a:cs typeface="Arial" pitchFamily="34" charset="0"/>
              </a:defRPr>
            </a:lvl7pPr>
            <a:lvl8pPr algn="r" rtl="1" fontAlgn="base">
              <a:spcBef>
                <a:spcPct val="0"/>
              </a:spcBef>
              <a:spcAft>
                <a:spcPct val="0"/>
              </a:spcAft>
              <a:defRPr>
                <a:solidFill>
                  <a:schemeClr val="tx1"/>
                </a:solidFill>
                <a:latin typeface="Arial" pitchFamily="34" charset="0"/>
                <a:cs typeface="Arial" pitchFamily="34" charset="0"/>
              </a:defRPr>
            </a:lvl8pPr>
            <a:lvl9pPr algn="r" rtl="1" fontAlgn="base">
              <a:spcBef>
                <a:spcPct val="0"/>
              </a:spcBef>
              <a:spcAft>
                <a:spcPct val="0"/>
              </a:spcAft>
              <a:defRPr>
                <a:solidFill>
                  <a:schemeClr val="tx1"/>
                </a:solidFill>
                <a:latin typeface="Arial" pitchFamily="34" charset="0"/>
                <a:cs typeface="Arial" pitchFamily="34" charset="0"/>
              </a:defRPr>
            </a:lvl9pPr>
          </a:lstStyle>
          <a:p>
            <a:r>
              <a:rPr lang="he-IL" altLang="he-IL" sz="1600" smtClean="0">
                <a:solidFill>
                  <a:srgbClr val="000000"/>
                </a:solidFill>
                <a:latin typeface="Helvetica" charset="0"/>
              </a:rPr>
              <a:t>8</a:t>
            </a:r>
            <a:endParaRPr lang="he-IL" altLang="he-IL" sz="1600" smtClean="0">
              <a:solidFill>
                <a:prstClr val="black"/>
              </a:solidFill>
            </a:endParaRPr>
          </a:p>
        </p:txBody>
      </p:sp>
      <p:sp>
        <p:nvSpPr>
          <p:cNvPr id="51" name="Line 46"/>
          <p:cNvSpPr>
            <a:spLocks noChangeShapeType="1"/>
          </p:cNvSpPr>
          <p:nvPr/>
        </p:nvSpPr>
        <p:spPr bwMode="auto">
          <a:xfrm>
            <a:off x="4436261" y="2774722"/>
            <a:ext cx="422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52" name="Line 47"/>
          <p:cNvSpPr>
            <a:spLocks noChangeShapeType="1"/>
          </p:cNvSpPr>
          <p:nvPr/>
        </p:nvSpPr>
        <p:spPr bwMode="auto">
          <a:xfrm flipH="1">
            <a:off x="8964010" y="2774722"/>
            <a:ext cx="422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53" name="Rectangle 48"/>
          <p:cNvSpPr>
            <a:spLocks noChangeArrowheads="1"/>
          </p:cNvSpPr>
          <p:nvPr/>
        </p:nvSpPr>
        <p:spPr bwMode="auto">
          <a:xfrm>
            <a:off x="4117876" y="2685694"/>
            <a:ext cx="251542" cy="2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r" rtl="1" fontAlgn="base">
              <a:spcBef>
                <a:spcPct val="0"/>
              </a:spcBef>
              <a:spcAft>
                <a:spcPct val="0"/>
              </a:spcAft>
              <a:defRPr>
                <a:solidFill>
                  <a:schemeClr val="tx1"/>
                </a:solidFill>
                <a:latin typeface="Arial" pitchFamily="34" charset="0"/>
                <a:cs typeface="Arial" pitchFamily="34" charset="0"/>
              </a:defRPr>
            </a:lvl1pPr>
            <a:lvl2pPr algn="r" rtl="1" fontAlgn="base">
              <a:spcBef>
                <a:spcPct val="0"/>
              </a:spcBef>
              <a:spcAft>
                <a:spcPct val="0"/>
              </a:spcAft>
              <a:defRPr>
                <a:solidFill>
                  <a:schemeClr val="tx1"/>
                </a:solidFill>
                <a:latin typeface="Arial" pitchFamily="34" charset="0"/>
                <a:cs typeface="Arial" pitchFamily="34" charset="0"/>
              </a:defRPr>
            </a:lvl2pPr>
            <a:lvl3pPr algn="r" rtl="1" fontAlgn="base">
              <a:spcBef>
                <a:spcPct val="0"/>
              </a:spcBef>
              <a:spcAft>
                <a:spcPct val="0"/>
              </a:spcAft>
              <a:defRPr>
                <a:solidFill>
                  <a:schemeClr val="tx1"/>
                </a:solidFill>
                <a:latin typeface="Arial" pitchFamily="34" charset="0"/>
                <a:cs typeface="Arial" pitchFamily="34" charset="0"/>
              </a:defRPr>
            </a:lvl3pPr>
            <a:lvl4pPr algn="r" rtl="1" fontAlgn="base">
              <a:spcBef>
                <a:spcPct val="0"/>
              </a:spcBef>
              <a:spcAft>
                <a:spcPct val="0"/>
              </a:spcAft>
              <a:defRPr>
                <a:solidFill>
                  <a:schemeClr val="tx1"/>
                </a:solidFill>
                <a:latin typeface="Arial" pitchFamily="34" charset="0"/>
                <a:cs typeface="Arial" pitchFamily="34" charset="0"/>
              </a:defRPr>
            </a:lvl4pPr>
            <a:lvl5pPr algn="r" rtl="1" fontAlgn="base">
              <a:spcBef>
                <a:spcPct val="0"/>
              </a:spcBef>
              <a:spcAft>
                <a:spcPct val="0"/>
              </a:spcAft>
              <a:defRPr>
                <a:solidFill>
                  <a:schemeClr val="tx1"/>
                </a:solidFill>
                <a:latin typeface="Arial" pitchFamily="34" charset="0"/>
                <a:cs typeface="Arial" pitchFamily="34" charset="0"/>
              </a:defRPr>
            </a:lvl5pPr>
            <a:lvl6pPr algn="r" rtl="1" fontAlgn="base">
              <a:spcBef>
                <a:spcPct val="0"/>
              </a:spcBef>
              <a:spcAft>
                <a:spcPct val="0"/>
              </a:spcAft>
              <a:defRPr>
                <a:solidFill>
                  <a:schemeClr val="tx1"/>
                </a:solidFill>
                <a:latin typeface="Arial" pitchFamily="34" charset="0"/>
                <a:cs typeface="Arial" pitchFamily="34" charset="0"/>
              </a:defRPr>
            </a:lvl6pPr>
            <a:lvl7pPr algn="r" rtl="1" fontAlgn="base">
              <a:spcBef>
                <a:spcPct val="0"/>
              </a:spcBef>
              <a:spcAft>
                <a:spcPct val="0"/>
              </a:spcAft>
              <a:defRPr>
                <a:solidFill>
                  <a:schemeClr val="tx1"/>
                </a:solidFill>
                <a:latin typeface="Arial" pitchFamily="34" charset="0"/>
                <a:cs typeface="Arial" pitchFamily="34" charset="0"/>
              </a:defRPr>
            </a:lvl7pPr>
            <a:lvl8pPr algn="r" rtl="1" fontAlgn="base">
              <a:spcBef>
                <a:spcPct val="0"/>
              </a:spcBef>
              <a:spcAft>
                <a:spcPct val="0"/>
              </a:spcAft>
              <a:defRPr>
                <a:solidFill>
                  <a:schemeClr val="tx1"/>
                </a:solidFill>
                <a:latin typeface="Arial" pitchFamily="34" charset="0"/>
                <a:cs typeface="Arial" pitchFamily="34" charset="0"/>
              </a:defRPr>
            </a:lvl8pPr>
            <a:lvl9pPr algn="r" rtl="1" fontAlgn="base">
              <a:spcBef>
                <a:spcPct val="0"/>
              </a:spcBef>
              <a:spcAft>
                <a:spcPct val="0"/>
              </a:spcAft>
              <a:defRPr>
                <a:solidFill>
                  <a:schemeClr val="tx1"/>
                </a:solidFill>
                <a:latin typeface="Arial" pitchFamily="34" charset="0"/>
                <a:cs typeface="Arial" pitchFamily="34" charset="0"/>
              </a:defRPr>
            </a:lvl9pPr>
          </a:lstStyle>
          <a:p>
            <a:r>
              <a:rPr lang="he-IL" altLang="he-IL" sz="1600" smtClean="0">
                <a:solidFill>
                  <a:srgbClr val="000000"/>
                </a:solidFill>
                <a:latin typeface="Helvetica" charset="0"/>
              </a:rPr>
              <a:t>10</a:t>
            </a:r>
            <a:endParaRPr lang="he-IL" altLang="he-IL" sz="1600" smtClean="0">
              <a:solidFill>
                <a:prstClr val="black"/>
              </a:solidFill>
            </a:endParaRPr>
          </a:p>
        </p:txBody>
      </p:sp>
      <p:sp>
        <p:nvSpPr>
          <p:cNvPr id="54" name="Line 49"/>
          <p:cNvSpPr>
            <a:spLocks noChangeShapeType="1"/>
          </p:cNvSpPr>
          <p:nvPr/>
        </p:nvSpPr>
        <p:spPr bwMode="auto">
          <a:xfrm>
            <a:off x="4436261" y="2140398"/>
            <a:ext cx="422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55" name="Line 50"/>
          <p:cNvSpPr>
            <a:spLocks noChangeShapeType="1"/>
          </p:cNvSpPr>
          <p:nvPr/>
        </p:nvSpPr>
        <p:spPr bwMode="auto">
          <a:xfrm flipH="1">
            <a:off x="8964010" y="2140398"/>
            <a:ext cx="422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56" name="Rectangle 51"/>
          <p:cNvSpPr>
            <a:spLocks noChangeArrowheads="1"/>
          </p:cNvSpPr>
          <p:nvPr/>
        </p:nvSpPr>
        <p:spPr bwMode="auto">
          <a:xfrm>
            <a:off x="4117876" y="2051370"/>
            <a:ext cx="251542" cy="2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r" rtl="1" fontAlgn="base">
              <a:spcBef>
                <a:spcPct val="0"/>
              </a:spcBef>
              <a:spcAft>
                <a:spcPct val="0"/>
              </a:spcAft>
              <a:defRPr>
                <a:solidFill>
                  <a:schemeClr val="tx1"/>
                </a:solidFill>
                <a:latin typeface="Arial" pitchFamily="34" charset="0"/>
                <a:cs typeface="Arial" pitchFamily="34" charset="0"/>
              </a:defRPr>
            </a:lvl1pPr>
            <a:lvl2pPr algn="r" rtl="1" fontAlgn="base">
              <a:spcBef>
                <a:spcPct val="0"/>
              </a:spcBef>
              <a:spcAft>
                <a:spcPct val="0"/>
              </a:spcAft>
              <a:defRPr>
                <a:solidFill>
                  <a:schemeClr val="tx1"/>
                </a:solidFill>
                <a:latin typeface="Arial" pitchFamily="34" charset="0"/>
                <a:cs typeface="Arial" pitchFamily="34" charset="0"/>
              </a:defRPr>
            </a:lvl2pPr>
            <a:lvl3pPr algn="r" rtl="1" fontAlgn="base">
              <a:spcBef>
                <a:spcPct val="0"/>
              </a:spcBef>
              <a:spcAft>
                <a:spcPct val="0"/>
              </a:spcAft>
              <a:defRPr>
                <a:solidFill>
                  <a:schemeClr val="tx1"/>
                </a:solidFill>
                <a:latin typeface="Arial" pitchFamily="34" charset="0"/>
                <a:cs typeface="Arial" pitchFamily="34" charset="0"/>
              </a:defRPr>
            </a:lvl3pPr>
            <a:lvl4pPr algn="r" rtl="1" fontAlgn="base">
              <a:spcBef>
                <a:spcPct val="0"/>
              </a:spcBef>
              <a:spcAft>
                <a:spcPct val="0"/>
              </a:spcAft>
              <a:defRPr>
                <a:solidFill>
                  <a:schemeClr val="tx1"/>
                </a:solidFill>
                <a:latin typeface="Arial" pitchFamily="34" charset="0"/>
                <a:cs typeface="Arial" pitchFamily="34" charset="0"/>
              </a:defRPr>
            </a:lvl4pPr>
            <a:lvl5pPr algn="r" rtl="1" fontAlgn="base">
              <a:spcBef>
                <a:spcPct val="0"/>
              </a:spcBef>
              <a:spcAft>
                <a:spcPct val="0"/>
              </a:spcAft>
              <a:defRPr>
                <a:solidFill>
                  <a:schemeClr val="tx1"/>
                </a:solidFill>
                <a:latin typeface="Arial" pitchFamily="34" charset="0"/>
                <a:cs typeface="Arial" pitchFamily="34" charset="0"/>
              </a:defRPr>
            </a:lvl5pPr>
            <a:lvl6pPr algn="r" rtl="1" fontAlgn="base">
              <a:spcBef>
                <a:spcPct val="0"/>
              </a:spcBef>
              <a:spcAft>
                <a:spcPct val="0"/>
              </a:spcAft>
              <a:defRPr>
                <a:solidFill>
                  <a:schemeClr val="tx1"/>
                </a:solidFill>
                <a:latin typeface="Arial" pitchFamily="34" charset="0"/>
                <a:cs typeface="Arial" pitchFamily="34" charset="0"/>
              </a:defRPr>
            </a:lvl6pPr>
            <a:lvl7pPr algn="r" rtl="1" fontAlgn="base">
              <a:spcBef>
                <a:spcPct val="0"/>
              </a:spcBef>
              <a:spcAft>
                <a:spcPct val="0"/>
              </a:spcAft>
              <a:defRPr>
                <a:solidFill>
                  <a:schemeClr val="tx1"/>
                </a:solidFill>
                <a:latin typeface="Arial" pitchFamily="34" charset="0"/>
                <a:cs typeface="Arial" pitchFamily="34" charset="0"/>
              </a:defRPr>
            </a:lvl7pPr>
            <a:lvl8pPr algn="r" rtl="1" fontAlgn="base">
              <a:spcBef>
                <a:spcPct val="0"/>
              </a:spcBef>
              <a:spcAft>
                <a:spcPct val="0"/>
              </a:spcAft>
              <a:defRPr>
                <a:solidFill>
                  <a:schemeClr val="tx1"/>
                </a:solidFill>
                <a:latin typeface="Arial" pitchFamily="34" charset="0"/>
                <a:cs typeface="Arial" pitchFamily="34" charset="0"/>
              </a:defRPr>
            </a:lvl8pPr>
            <a:lvl9pPr algn="r" rtl="1" fontAlgn="base">
              <a:spcBef>
                <a:spcPct val="0"/>
              </a:spcBef>
              <a:spcAft>
                <a:spcPct val="0"/>
              </a:spcAft>
              <a:defRPr>
                <a:solidFill>
                  <a:schemeClr val="tx1"/>
                </a:solidFill>
                <a:latin typeface="Arial" pitchFamily="34" charset="0"/>
                <a:cs typeface="Arial" pitchFamily="34" charset="0"/>
              </a:defRPr>
            </a:lvl9pPr>
          </a:lstStyle>
          <a:p>
            <a:r>
              <a:rPr lang="he-IL" altLang="he-IL" sz="1600" dirty="0" smtClean="0">
                <a:solidFill>
                  <a:srgbClr val="000000"/>
                </a:solidFill>
                <a:latin typeface="Helvetica" charset="0"/>
              </a:rPr>
              <a:t>12</a:t>
            </a:r>
            <a:endParaRPr lang="he-IL" altLang="he-IL" sz="1600" dirty="0" smtClean="0">
              <a:solidFill>
                <a:prstClr val="black"/>
              </a:solidFill>
            </a:endParaRPr>
          </a:p>
        </p:txBody>
      </p:sp>
      <p:sp>
        <p:nvSpPr>
          <p:cNvPr id="57" name="Line 52"/>
          <p:cNvSpPr>
            <a:spLocks noChangeShapeType="1"/>
          </p:cNvSpPr>
          <p:nvPr/>
        </p:nvSpPr>
        <p:spPr bwMode="auto">
          <a:xfrm>
            <a:off x="4436261" y="1828800"/>
            <a:ext cx="45699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58" name="Line 53"/>
          <p:cNvSpPr>
            <a:spLocks noChangeShapeType="1"/>
          </p:cNvSpPr>
          <p:nvPr/>
        </p:nvSpPr>
        <p:spPr bwMode="auto">
          <a:xfrm>
            <a:off x="4436261" y="5634745"/>
            <a:ext cx="45699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59" name="Line 54"/>
          <p:cNvSpPr>
            <a:spLocks noChangeShapeType="1"/>
          </p:cNvSpPr>
          <p:nvPr/>
        </p:nvSpPr>
        <p:spPr bwMode="auto">
          <a:xfrm flipV="1">
            <a:off x="9006227" y="1828800"/>
            <a:ext cx="0" cy="380594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60" name="Line 55"/>
          <p:cNvSpPr>
            <a:spLocks noChangeShapeType="1"/>
          </p:cNvSpPr>
          <p:nvPr/>
        </p:nvSpPr>
        <p:spPr bwMode="auto">
          <a:xfrm flipV="1">
            <a:off x="4436261" y="1828800"/>
            <a:ext cx="0" cy="380594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nvGrpSpPr>
          <p:cNvPr id="357" name="Group 356"/>
          <p:cNvGrpSpPr/>
          <p:nvPr/>
        </p:nvGrpSpPr>
        <p:grpSpPr>
          <a:xfrm>
            <a:off x="6029944" y="4900265"/>
            <a:ext cx="84434" cy="89028"/>
            <a:chOff x="6029944" y="4900265"/>
            <a:chExt cx="84434" cy="89028"/>
          </a:xfrm>
        </p:grpSpPr>
        <p:sp>
          <p:nvSpPr>
            <p:cNvPr id="190" name="Line 185"/>
            <p:cNvSpPr>
              <a:spLocks noChangeShapeType="1"/>
            </p:cNvSpPr>
            <p:nvPr/>
          </p:nvSpPr>
          <p:spPr bwMode="auto">
            <a:xfrm>
              <a:off x="6029944" y="4944779"/>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91" name="Line 186"/>
            <p:cNvSpPr>
              <a:spLocks noChangeShapeType="1"/>
            </p:cNvSpPr>
            <p:nvPr/>
          </p:nvSpPr>
          <p:spPr bwMode="auto">
            <a:xfrm>
              <a:off x="6072161" y="4900265"/>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41" name="Group 340"/>
          <p:cNvGrpSpPr/>
          <p:nvPr/>
        </p:nvGrpSpPr>
        <p:grpSpPr>
          <a:xfrm>
            <a:off x="6684304" y="3598231"/>
            <a:ext cx="84434" cy="89028"/>
            <a:chOff x="6684304" y="3598231"/>
            <a:chExt cx="84434" cy="89028"/>
          </a:xfrm>
        </p:grpSpPr>
        <p:sp>
          <p:nvSpPr>
            <p:cNvPr id="192" name="Line 187"/>
            <p:cNvSpPr>
              <a:spLocks noChangeShapeType="1"/>
            </p:cNvSpPr>
            <p:nvPr/>
          </p:nvSpPr>
          <p:spPr bwMode="auto">
            <a:xfrm>
              <a:off x="6684304" y="3642745"/>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93" name="Line 188"/>
            <p:cNvSpPr>
              <a:spLocks noChangeShapeType="1"/>
            </p:cNvSpPr>
            <p:nvPr/>
          </p:nvSpPr>
          <p:spPr bwMode="auto">
            <a:xfrm>
              <a:off x="6726521" y="3598231"/>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58" name="Group 357"/>
          <p:cNvGrpSpPr/>
          <p:nvPr/>
        </p:nvGrpSpPr>
        <p:grpSpPr>
          <a:xfrm>
            <a:off x="7180351" y="5078321"/>
            <a:ext cx="84434" cy="89028"/>
            <a:chOff x="7180351" y="5078321"/>
            <a:chExt cx="84434" cy="89028"/>
          </a:xfrm>
        </p:grpSpPr>
        <p:sp>
          <p:nvSpPr>
            <p:cNvPr id="194" name="Line 189"/>
            <p:cNvSpPr>
              <a:spLocks noChangeShapeType="1"/>
            </p:cNvSpPr>
            <p:nvPr/>
          </p:nvSpPr>
          <p:spPr bwMode="auto">
            <a:xfrm>
              <a:off x="7180351" y="5122835"/>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95" name="Line 190"/>
            <p:cNvSpPr>
              <a:spLocks noChangeShapeType="1"/>
            </p:cNvSpPr>
            <p:nvPr/>
          </p:nvSpPr>
          <p:spPr bwMode="auto">
            <a:xfrm>
              <a:off x="7222568" y="5078321"/>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37" name="Group 336"/>
          <p:cNvGrpSpPr/>
          <p:nvPr/>
        </p:nvGrpSpPr>
        <p:grpSpPr>
          <a:xfrm>
            <a:off x="6093269" y="3108577"/>
            <a:ext cx="84434" cy="89028"/>
            <a:chOff x="6093269" y="3108577"/>
            <a:chExt cx="84434" cy="89028"/>
          </a:xfrm>
        </p:grpSpPr>
        <p:sp>
          <p:nvSpPr>
            <p:cNvPr id="196" name="Line 191"/>
            <p:cNvSpPr>
              <a:spLocks noChangeShapeType="1"/>
            </p:cNvSpPr>
            <p:nvPr/>
          </p:nvSpPr>
          <p:spPr bwMode="auto">
            <a:xfrm>
              <a:off x="6093269" y="3153091"/>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97" name="Line 192"/>
            <p:cNvSpPr>
              <a:spLocks noChangeShapeType="1"/>
            </p:cNvSpPr>
            <p:nvPr/>
          </p:nvSpPr>
          <p:spPr bwMode="auto">
            <a:xfrm>
              <a:off x="6135486" y="3108577"/>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53" name="Group 352"/>
          <p:cNvGrpSpPr/>
          <p:nvPr/>
        </p:nvGrpSpPr>
        <p:grpSpPr>
          <a:xfrm>
            <a:off x="5312259" y="4788980"/>
            <a:ext cx="84434" cy="89028"/>
            <a:chOff x="5312259" y="4788980"/>
            <a:chExt cx="84434" cy="89028"/>
          </a:xfrm>
        </p:grpSpPr>
        <p:sp>
          <p:nvSpPr>
            <p:cNvPr id="198" name="Line 193"/>
            <p:cNvSpPr>
              <a:spLocks noChangeShapeType="1"/>
            </p:cNvSpPr>
            <p:nvPr/>
          </p:nvSpPr>
          <p:spPr bwMode="auto">
            <a:xfrm>
              <a:off x="5312259" y="4833494"/>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199" name="Line 194"/>
            <p:cNvSpPr>
              <a:spLocks noChangeShapeType="1"/>
            </p:cNvSpPr>
            <p:nvPr/>
          </p:nvSpPr>
          <p:spPr bwMode="auto">
            <a:xfrm>
              <a:off x="5354476" y="4788980"/>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42" name="Group 341"/>
          <p:cNvGrpSpPr/>
          <p:nvPr/>
        </p:nvGrpSpPr>
        <p:grpSpPr>
          <a:xfrm>
            <a:off x="6241028" y="3687259"/>
            <a:ext cx="84434" cy="89028"/>
            <a:chOff x="6241028" y="3687259"/>
            <a:chExt cx="84434" cy="89028"/>
          </a:xfrm>
        </p:grpSpPr>
        <p:sp>
          <p:nvSpPr>
            <p:cNvPr id="200" name="Line 195"/>
            <p:cNvSpPr>
              <a:spLocks noChangeShapeType="1"/>
            </p:cNvSpPr>
            <p:nvPr/>
          </p:nvSpPr>
          <p:spPr bwMode="auto">
            <a:xfrm>
              <a:off x="6241028" y="3731773"/>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01" name="Line 196"/>
            <p:cNvSpPr>
              <a:spLocks noChangeShapeType="1"/>
            </p:cNvSpPr>
            <p:nvPr/>
          </p:nvSpPr>
          <p:spPr bwMode="auto">
            <a:xfrm>
              <a:off x="6283245" y="3687259"/>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59" name="Group 358"/>
          <p:cNvGrpSpPr/>
          <p:nvPr/>
        </p:nvGrpSpPr>
        <p:grpSpPr>
          <a:xfrm>
            <a:off x="5491680" y="5111706"/>
            <a:ext cx="84434" cy="89028"/>
            <a:chOff x="5491680" y="5111706"/>
            <a:chExt cx="84434" cy="89028"/>
          </a:xfrm>
        </p:grpSpPr>
        <p:sp>
          <p:nvSpPr>
            <p:cNvPr id="202" name="Line 197"/>
            <p:cNvSpPr>
              <a:spLocks noChangeShapeType="1"/>
            </p:cNvSpPr>
            <p:nvPr/>
          </p:nvSpPr>
          <p:spPr bwMode="auto">
            <a:xfrm>
              <a:off x="5491680" y="5156220"/>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03" name="Line 198"/>
            <p:cNvSpPr>
              <a:spLocks noChangeShapeType="1"/>
            </p:cNvSpPr>
            <p:nvPr/>
          </p:nvSpPr>
          <p:spPr bwMode="auto">
            <a:xfrm>
              <a:off x="5533897" y="5111706"/>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35" name="Group 334"/>
          <p:cNvGrpSpPr/>
          <p:nvPr/>
        </p:nvGrpSpPr>
        <p:grpSpPr>
          <a:xfrm>
            <a:off x="5618331" y="3364532"/>
            <a:ext cx="84434" cy="89028"/>
            <a:chOff x="5618331" y="3364532"/>
            <a:chExt cx="84434" cy="89028"/>
          </a:xfrm>
        </p:grpSpPr>
        <p:sp>
          <p:nvSpPr>
            <p:cNvPr id="204" name="Line 199"/>
            <p:cNvSpPr>
              <a:spLocks noChangeShapeType="1"/>
            </p:cNvSpPr>
            <p:nvPr/>
          </p:nvSpPr>
          <p:spPr bwMode="auto">
            <a:xfrm>
              <a:off x="5618331" y="3409046"/>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05" name="Line 200"/>
            <p:cNvSpPr>
              <a:spLocks noChangeShapeType="1"/>
            </p:cNvSpPr>
            <p:nvPr/>
          </p:nvSpPr>
          <p:spPr bwMode="auto">
            <a:xfrm>
              <a:off x="5660547" y="3364532"/>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47" name="Group 346"/>
          <p:cNvGrpSpPr/>
          <p:nvPr/>
        </p:nvGrpSpPr>
        <p:grpSpPr>
          <a:xfrm>
            <a:off x="5555005" y="4265940"/>
            <a:ext cx="84434" cy="89028"/>
            <a:chOff x="5555005" y="4265940"/>
            <a:chExt cx="84434" cy="89028"/>
          </a:xfrm>
        </p:grpSpPr>
        <p:sp>
          <p:nvSpPr>
            <p:cNvPr id="206" name="Line 201"/>
            <p:cNvSpPr>
              <a:spLocks noChangeShapeType="1"/>
            </p:cNvSpPr>
            <p:nvPr/>
          </p:nvSpPr>
          <p:spPr bwMode="auto">
            <a:xfrm>
              <a:off x="5555005" y="4310454"/>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07" name="Line 202"/>
            <p:cNvSpPr>
              <a:spLocks noChangeShapeType="1"/>
            </p:cNvSpPr>
            <p:nvPr/>
          </p:nvSpPr>
          <p:spPr bwMode="auto">
            <a:xfrm>
              <a:off x="5597222" y="4265940"/>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50" name="Group 349"/>
          <p:cNvGrpSpPr/>
          <p:nvPr/>
        </p:nvGrpSpPr>
        <p:grpSpPr>
          <a:xfrm>
            <a:off x="6346570" y="4332711"/>
            <a:ext cx="84434" cy="89028"/>
            <a:chOff x="6346570" y="4332711"/>
            <a:chExt cx="84434" cy="89028"/>
          </a:xfrm>
        </p:grpSpPr>
        <p:sp>
          <p:nvSpPr>
            <p:cNvPr id="208" name="Line 203"/>
            <p:cNvSpPr>
              <a:spLocks noChangeShapeType="1"/>
            </p:cNvSpPr>
            <p:nvPr/>
          </p:nvSpPr>
          <p:spPr bwMode="auto">
            <a:xfrm>
              <a:off x="6346570" y="4377225"/>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09" name="Line 204"/>
            <p:cNvSpPr>
              <a:spLocks noChangeShapeType="1"/>
            </p:cNvSpPr>
            <p:nvPr/>
          </p:nvSpPr>
          <p:spPr bwMode="auto">
            <a:xfrm>
              <a:off x="6388787" y="4332711"/>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61" name="Group 360"/>
          <p:cNvGrpSpPr/>
          <p:nvPr/>
        </p:nvGrpSpPr>
        <p:grpSpPr>
          <a:xfrm>
            <a:off x="5808305" y="5323147"/>
            <a:ext cx="84434" cy="89028"/>
            <a:chOff x="5808305" y="5323147"/>
            <a:chExt cx="84434" cy="89028"/>
          </a:xfrm>
        </p:grpSpPr>
        <p:sp>
          <p:nvSpPr>
            <p:cNvPr id="210" name="Line 206"/>
            <p:cNvSpPr>
              <a:spLocks noChangeShapeType="1"/>
            </p:cNvSpPr>
            <p:nvPr/>
          </p:nvSpPr>
          <p:spPr bwMode="auto">
            <a:xfrm>
              <a:off x="5808305" y="5367661"/>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11" name="Line 207"/>
            <p:cNvSpPr>
              <a:spLocks noChangeShapeType="1"/>
            </p:cNvSpPr>
            <p:nvPr/>
          </p:nvSpPr>
          <p:spPr bwMode="auto">
            <a:xfrm>
              <a:off x="5850522" y="5323147"/>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40" name="Group 339"/>
          <p:cNvGrpSpPr/>
          <p:nvPr/>
        </p:nvGrpSpPr>
        <p:grpSpPr>
          <a:xfrm>
            <a:off x="7465314" y="3364532"/>
            <a:ext cx="84434" cy="89028"/>
            <a:chOff x="7465314" y="3364532"/>
            <a:chExt cx="84434" cy="89028"/>
          </a:xfrm>
        </p:grpSpPr>
        <p:sp>
          <p:nvSpPr>
            <p:cNvPr id="212" name="Line 208"/>
            <p:cNvSpPr>
              <a:spLocks noChangeShapeType="1"/>
            </p:cNvSpPr>
            <p:nvPr/>
          </p:nvSpPr>
          <p:spPr bwMode="auto">
            <a:xfrm>
              <a:off x="7465314" y="3409046"/>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13" name="Line 209"/>
            <p:cNvSpPr>
              <a:spLocks noChangeShapeType="1"/>
            </p:cNvSpPr>
            <p:nvPr/>
          </p:nvSpPr>
          <p:spPr bwMode="auto">
            <a:xfrm>
              <a:off x="7507530" y="3364532"/>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39" name="Group 338"/>
          <p:cNvGrpSpPr/>
          <p:nvPr/>
        </p:nvGrpSpPr>
        <p:grpSpPr>
          <a:xfrm>
            <a:off x="6441557" y="3052934"/>
            <a:ext cx="84434" cy="89028"/>
            <a:chOff x="6441557" y="3052934"/>
            <a:chExt cx="84434" cy="89028"/>
          </a:xfrm>
        </p:grpSpPr>
        <p:sp>
          <p:nvSpPr>
            <p:cNvPr id="214" name="Line 210"/>
            <p:cNvSpPr>
              <a:spLocks noChangeShapeType="1"/>
            </p:cNvSpPr>
            <p:nvPr/>
          </p:nvSpPr>
          <p:spPr bwMode="auto">
            <a:xfrm>
              <a:off x="6441557" y="3097448"/>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15" name="Line 211"/>
            <p:cNvSpPr>
              <a:spLocks noChangeShapeType="1"/>
            </p:cNvSpPr>
            <p:nvPr/>
          </p:nvSpPr>
          <p:spPr bwMode="auto">
            <a:xfrm>
              <a:off x="6483774" y="3052934"/>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48" name="Group 347"/>
          <p:cNvGrpSpPr/>
          <p:nvPr/>
        </p:nvGrpSpPr>
        <p:grpSpPr>
          <a:xfrm>
            <a:off x="5913847" y="4399482"/>
            <a:ext cx="84434" cy="89028"/>
            <a:chOff x="5913847" y="4399482"/>
            <a:chExt cx="84434" cy="89028"/>
          </a:xfrm>
        </p:grpSpPr>
        <p:sp>
          <p:nvSpPr>
            <p:cNvPr id="216" name="Line 212"/>
            <p:cNvSpPr>
              <a:spLocks noChangeShapeType="1"/>
            </p:cNvSpPr>
            <p:nvPr/>
          </p:nvSpPr>
          <p:spPr bwMode="auto">
            <a:xfrm>
              <a:off x="5913847" y="4443996"/>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17" name="Line 213"/>
            <p:cNvSpPr>
              <a:spLocks noChangeShapeType="1"/>
            </p:cNvSpPr>
            <p:nvPr/>
          </p:nvSpPr>
          <p:spPr bwMode="auto">
            <a:xfrm>
              <a:off x="5956064" y="4399482"/>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56" name="Group 355"/>
          <p:cNvGrpSpPr/>
          <p:nvPr/>
        </p:nvGrpSpPr>
        <p:grpSpPr>
          <a:xfrm>
            <a:off x="5544451" y="4889136"/>
            <a:ext cx="84434" cy="89028"/>
            <a:chOff x="5544451" y="4889136"/>
            <a:chExt cx="84434" cy="89028"/>
          </a:xfrm>
        </p:grpSpPr>
        <p:sp>
          <p:nvSpPr>
            <p:cNvPr id="218" name="Line 214"/>
            <p:cNvSpPr>
              <a:spLocks noChangeShapeType="1"/>
            </p:cNvSpPr>
            <p:nvPr/>
          </p:nvSpPr>
          <p:spPr bwMode="auto">
            <a:xfrm>
              <a:off x="5544451" y="4933650"/>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19" name="Line 215"/>
            <p:cNvSpPr>
              <a:spLocks noChangeShapeType="1"/>
            </p:cNvSpPr>
            <p:nvPr/>
          </p:nvSpPr>
          <p:spPr bwMode="auto">
            <a:xfrm>
              <a:off x="5586667" y="4889136"/>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34" name="Group 333"/>
          <p:cNvGrpSpPr/>
          <p:nvPr/>
        </p:nvGrpSpPr>
        <p:grpSpPr>
          <a:xfrm>
            <a:off x="5301704" y="3587102"/>
            <a:ext cx="84434" cy="89028"/>
            <a:chOff x="5301704" y="3587102"/>
            <a:chExt cx="84434" cy="89028"/>
          </a:xfrm>
        </p:grpSpPr>
        <p:sp>
          <p:nvSpPr>
            <p:cNvPr id="220" name="Line 216"/>
            <p:cNvSpPr>
              <a:spLocks noChangeShapeType="1"/>
            </p:cNvSpPr>
            <p:nvPr/>
          </p:nvSpPr>
          <p:spPr bwMode="auto">
            <a:xfrm>
              <a:off x="5301704" y="3631616"/>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21" name="Line 217"/>
            <p:cNvSpPr>
              <a:spLocks noChangeShapeType="1"/>
            </p:cNvSpPr>
            <p:nvPr/>
          </p:nvSpPr>
          <p:spPr bwMode="auto">
            <a:xfrm>
              <a:off x="5343921" y="3587102"/>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51" name="Group 350"/>
          <p:cNvGrpSpPr/>
          <p:nvPr/>
        </p:nvGrpSpPr>
        <p:grpSpPr>
          <a:xfrm>
            <a:off x="5512788" y="4599795"/>
            <a:ext cx="84434" cy="89028"/>
            <a:chOff x="5512788" y="4599795"/>
            <a:chExt cx="84434" cy="89028"/>
          </a:xfrm>
        </p:grpSpPr>
        <p:sp>
          <p:nvSpPr>
            <p:cNvPr id="222" name="Line 218"/>
            <p:cNvSpPr>
              <a:spLocks noChangeShapeType="1"/>
            </p:cNvSpPr>
            <p:nvPr/>
          </p:nvSpPr>
          <p:spPr bwMode="auto">
            <a:xfrm>
              <a:off x="5512788" y="4644309"/>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23" name="Line 219"/>
            <p:cNvSpPr>
              <a:spLocks noChangeShapeType="1"/>
            </p:cNvSpPr>
            <p:nvPr/>
          </p:nvSpPr>
          <p:spPr bwMode="auto">
            <a:xfrm>
              <a:off x="5555005" y="4599795"/>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54" name="Group 353"/>
          <p:cNvGrpSpPr/>
          <p:nvPr/>
        </p:nvGrpSpPr>
        <p:grpSpPr>
          <a:xfrm>
            <a:off x="5238379" y="4978164"/>
            <a:ext cx="84434" cy="89028"/>
            <a:chOff x="5238379" y="4978164"/>
            <a:chExt cx="84434" cy="89028"/>
          </a:xfrm>
        </p:grpSpPr>
        <p:sp>
          <p:nvSpPr>
            <p:cNvPr id="226" name="Line 222"/>
            <p:cNvSpPr>
              <a:spLocks noChangeShapeType="1"/>
            </p:cNvSpPr>
            <p:nvPr/>
          </p:nvSpPr>
          <p:spPr bwMode="auto">
            <a:xfrm>
              <a:off x="5238379" y="5022678"/>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27" name="Line 223"/>
            <p:cNvSpPr>
              <a:spLocks noChangeShapeType="1"/>
            </p:cNvSpPr>
            <p:nvPr/>
          </p:nvSpPr>
          <p:spPr bwMode="auto">
            <a:xfrm>
              <a:off x="5280596" y="4978164"/>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38" name="Group 337"/>
          <p:cNvGrpSpPr/>
          <p:nvPr/>
        </p:nvGrpSpPr>
        <p:grpSpPr>
          <a:xfrm>
            <a:off x="6082714" y="3208733"/>
            <a:ext cx="84434" cy="89028"/>
            <a:chOff x="6082714" y="3208733"/>
            <a:chExt cx="84434" cy="89028"/>
          </a:xfrm>
        </p:grpSpPr>
        <p:sp>
          <p:nvSpPr>
            <p:cNvPr id="228" name="Line 224"/>
            <p:cNvSpPr>
              <a:spLocks noChangeShapeType="1"/>
            </p:cNvSpPr>
            <p:nvPr/>
          </p:nvSpPr>
          <p:spPr bwMode="auto">
            <a:xfrm>
              <a:off x="6082714" y="3253247"/>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29" name="Line 225"/>
            <p:cNvSpPr>
              <a:spLocks noChangeShapeType="1"/>
            </p:cNvSpPr>
            <p:nvPr/>
          </p:nvSpPr>
          <p:spPr bwMode="auto">
            <a:xfrm>
              <a:off x="6124931" y="3208733"/>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52" name="Group 351"/>
          <p:cNvGrpSpPr/>
          <p:nvPr/>
        </p:nvGrpSpPr>
        <p:grpSpPr>
          <a:xfrm>
            <a:off x="5628884" y="4666566"/>
            <a:ext cx="84434" cy="89028"/>
            <a:chOff x="5628884" y="4666566"/>
            <a:chExt cx="84434" cy="89028"/>
          </a:xfrm>
        </p:grpSpPr>
        <p:sp>
          <p:nvSpPr>
            <p:cNvPr id="230" name="Line 226"/>
            <p:cNvSpPr>
              <a:spLocks noChangeShapeType="1"/>
            </p:cNvSpPr>
            <p:nvPr/>
          </p:nvSpPr>
          <p:spPr bwMode="auto">
            <a:xfrm>
              <a:off x="5628884" y="4711080"/>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31" name="Line 227"/>
            <p:cNvSpPr>
              <a:spLocks noChangeShapeType="1"/>
            </p:cNvSpPr>
            <p:nvPr/>
          </p:nvSpPr>
          <p:spPr bwMode="auto">
            <a:xfrm>
              <a:off x="5671101" y="4666566"/>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44" name="Group 343"/>
          <p:cNvGrpSpPr/>
          <p:nvPr/>
        </p:nvGrpSpPr>
        <p:grpSpPr>
          <a:xfrm>
            <a:off x="8415191" y="2574409"/>
            <a:ext cx="84434" cy="89028"/>
            <a:chOff x="8415191" y="2574409"/>
            <a:chExt cx="84434" cy="89028"/>
          </a:xfrm>
        </p:grpSpPr>
        <p:sp>
          <p:nvSpPr>
            <p:cNvPr id="232" name="Line 228"/>
            <p:cNvSpPr>
              <a:spLocks noChangeShapeType="1"/>
            </p:cNvSpPr>
            <p:nvPr/>
          </p:nvSpPr>
          <p:spPr bwMode="auto">
            <a:xfrm>
              <a:off x="8415191" y="2618923"/>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33" name="Line 229"/>
            <p:cNvSpPr>
              <a:spLocks noChangeShapeType="1"/>
            </p:cNvSpPr>
            <p:nvPr/>
          </p:nvSpPr>
          <p:spPr bwMode="auto">
            <a:xfrm>
              <a:off x="8457408" y="2574409"/>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49" name="Group 348"/>
          <p:cNvGrpSpPr/>
          <p:nvPr/>
        </p:nvGrpSpPr>
        <p:grpSpPr>
          <a:xfrm>
            <a:off x="6040498" y="4377225"/>
            <a:ext cx="84434" cy="89028"/>
            <a:chOff x="6040498" y="4377225"/>
            <a:chExt cx="84434" cy="89028"/>
          </a:xfrm>
        </p:grpSpPr>
        <p:sp>
          <p:nvSpPr>
            <p:cNvPr id="234" name="Line 230"/>
            <p:cNvSpPr>
              <a:spLocks noChangeShapeType="1"/>
            </p:cNvSpPr>
            <p:nvPr/>
          </p:nvSpPr>
          <p:spPr bwMode="auto">
            <a:xfrm>
              <a:off x="6040498" y="4421739"/>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35" name="Line 231"/>
            <p:cNvSpPr>
              <a:spLocks noChangeShapeType="1"/>
            </p:cNvSpPr>
            <p:nvPr/>
          </p:nvSpPr>
          <p:spPr bwMode="auto">
            <a:xfrm>
              <a:off x="6082714" y="4377225"/>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55" name="Group 354"/>
          <p:cNvGrpSpPr/>
          <p:nvPr/>
        </p:nvGrpSpPr>
        <p:grpSpPr>
          <a:xfrm>
            <a:off x="5607776" y="4878007"/>
            <a:ext cx="84434" cy="89028"/>
            <a:chOff x="5607776" y="4878007"/>
            <a:chExt cx="84434" cy="89028"/>
          </a:xfrm>
        </p:grpSpPr>
        <p:sp>
          <p:nvSpPr>
            <p:cNvPr id="238" name="Line 234"/>
            <p:cNvSpPr>
              <a:spLocks noChangeShapeType="1"/>
            </p:cNvSpPr>
            <p:nvPr/>
          </p:nvSpPr>
          <p:spPr bwMode="auto">
            <a:xfrm>
              <a:off x="5607776" y="4922521"/>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39" name="Line 235"/>
            <p:cNvSpPr>
              <a:spLocks noChangeShapeType="1"/>
            </p:cNvSpPr>
            <p:nvPr/>
          </p:nvSpPr>
          <p:spPr bwMode="auto">
            <a:xfrm>
              <a:off x="5649992" y="4878007"/>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46" name="Group 345"/>
          <p:cNvGrpSpPr/>
          <p:nvPr/>
        </p:nvGrpSpPr>
        <p:grpSpPr>
          <a:xfrm>
            <a:off x="5238379" y="4243683"/>
            <a:ext cx="84434" cy="89028"/>
            <a:chOff x="5238379" y="4243683"/>
            <a:chExt cx="84434" cy="89028"/>
          </a:xfrm>
        </p:grpSpPr>
        <p:sp>
          <p:nvSpPr>
            <p:cNvPr id="240" name="Line 236"/>
            <p:cNvSpPr>
              <a:spLocks noChangeShapeType="1"/>
            </p:cNvSpPr>
            <p:nvPr/>
          </p:nvSpPr>
          <p:spPr bwMode="auto">
            <a:xfrm>
              <a:off x="5238379" y="4288197"/>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41" name="Line 237"/>
            <p:cNvSpPr>
              <a:spLocks noChangeShapeType="1"/>
            </p:cNvSpPr>
            <p:nvPr/>
          </p:nvSpPr>
          <p:spPr bwMode="auto">
            <a:xfrm>
              <a:off x="5280596" y="4243683"/>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43" name="Group 342"/>
          <p:cNvGrpSpPr/>
          <p:nvPr/>
        </p:nvGrpSpPr>
        <p:grpSpPr>
          <a:xfrm>
            <a:off x="5966618" y="3943214"/>
            <a:ext cx="84434" cy="89028"/>
            <a:chOff x="5966618" y="3943214"/>
            <a:chExt cx="84434" cy="89028"/>
          </a:xfrm>
        </p:grpSpPr>
        <p:sp>
          <p:nvSpPr>
            <p:cNvPr id="242" name="Line 238"/>
            <p:cNvSpPr>
              <a:spLocks noChangeShapeType="1"/>
            </p:cNvSpPr>
            <p:nvPr/>
          </p:nvSpPr>
          <p:spPr bwMode="auto">
            <a:xfrm>
              <a:off x="5966618" y="3987728"/>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43" name="Line 239"/>
            <p:cNvSpPr>
              <a:spLocks noChangeShapeType="1"/>
            </p:cNvSpPr>
            <p:nvPr/>
          </p:nvSpPr>
          <p:spPr bwMode="auto">
            <a:xfrm>
              <a:off x="6008835" y="3943214"/>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36" name="Group 335"/>
          <p:cNvGrpSpPr/>
          <p:nvPr/>
        </p:nvGrpSpPr>
        <p:grpSpPr>
          <a:xfrm>
            <a:off x="5755534" y="3153091"/>
            <a:ext cx="84434" cy="89028"/>
            <a:chOff x="5755534" y="3153091"/>
            <a:chExt cx="84434" cy="89028"/>
          </a:xfrm>
        </p:grpSpPr>
        <p:sp>
          <p:nvSpPr>
            <p:cNvPr id="244" name="Line 240"/>
            <p:cNvSpPr>
              <a:spLocks noChangeShapeType="1"/>
            </p:cNvSpPr>
            <p:nvPr/>
          </p:nvSpPr>
          <p:spPr bwMode="auto">
            <a:xfrm>
              <a:off x="5755534" y="3197605"/>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45" name="Line 241"/>
            <p:cNvSpPr>
              <a:spLocks noChangeShapeType="1"/>
            </p:cNvSpPr>
            <p:nvPr/>
          </p:nvSpPr>
          <p:spPr bwMode="auto">
            <a:xfrm>
              <a:off x="5797751" y="3153091"/>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60" name="Group 359"/>
          <p:cNvGrpSpPr/>
          <p:nvPr/>
        </p:nvGrpSpPr>
        <p:grpSpPr>
          <a:xfrm>
            <a:off x="5766089" y="5189605"/>
            <a:ext cx="84434" cy="89028"/>
            <a:chOff x="5766089" y="5189605"/>
            <a:chExt cx="84434" cy="89028"/>
          </a:xfrm>
        </p:grpSpPr>
        <p:sp>
          <p:nvSpPr>
            <p:cNvPr id="246" name="Line 242"/>
            <p:cNvSpPr>
              <a:spLocks noChangeShapeType="1"/>
            </p:cNvSpPr>
            <p:nvPr/>
          </p:nvSpPr>
          <p:spPr bwMode="auto">
            <a:xfrm>
              <a:off x="5766089" y="5234119"/>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47" name="Line 243"/>
            <p:cNvSpPr>
              <a:spLocks noChangeShapeType="1"/>
            </p:cNvSpPr>
            <p:nvPr/>
          </p:nvSpPr>
          <p:spPr bwMode="auto">
            <a:xfrm>
              <a:off x="5808305" y="5189605"/>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45" name="Group 344"/>
          <p:cNvGrpSpPr/>
          <p:nvPr/>
        </p:nvGrpSpPr>
        <p:grpSpPr>
          <a:xfrm>
            <a:off x="7613072" y="4243683"/>
            <a:ext cx="84434" cy="89028"/>
            <a:chOff x="7613072" y="4243683"/>
            <a:chExt cx="84434" cy="89028"/>
          </a:xfrm>
        </p:grpSpPr>
        <p:sp>
          <p:nvSpPr>
            <p:cNvPr id="248" name="Line 244"/>
            <p:cNvSpPr>
              <a:spLocks noChangeShapeType="1"/>
            </p:cNvSpPr>
            <p:nvPr/>
          </p:nvSpPr>
          <p:spPr bwMode="auto">
            <a:xfrm>
              <a:off x="7613072" y="4288197"/>
              <a:ext cx="84434" cy="0"/>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sp>
          <p:nvSpPr>
            <p:cNvPr id="249" name="Line 245"/>
            <p:cNvSpPr>
              <a:spLocks noChangeShapeType="1"/>
            </p:cNvSpPr>
            <p:nvPr/>
          </p:nvSpPr>
          <p:spPr bwMode="auto">
            <a:xfrm>
              <a:off x="7655289" y="4243683"/>
              <a:ext cx="0" cy="89028"/>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grpSp>
      <p:grpSp>
        <p:nvGrpSpPr>
          <p:cNvPr id="328" name="Group 327"/>
          <p:cNvGrpSpPr/>
          <p:nvPr/>
        </p:nvGrpSpPr>
        <p:grpSpPr>
          <a:xfrm>
            <a:off x="0" y="274637"/>
            <a:ext cx="2823291" cy="3391658"/>
            <a:chOff x="0" y="274637"/>
            <a:chExt cx="2823291" cy="3391658"/>
          </a:xfrm>
        </p:grpSpPr>
        <p:grpSp>
          <p:nvGrpSpPr>
            <p:cNvPr id="313" name="Group 312"/>
            <p:cNvGrpSpPr/>
            <p:nvPr/>
          </p:nvGrpSpPr>
          <p:grpSpPr>
            <a:xfrm>
              <a:off x="179511" y="548145"/>
              <a:ext cx="2643780" cy="3118150"/>
              <a:chOff x="2355017" y="1541442"/>
              <a:chExt cx="1872201" cy="2308962"/>
            </a:xfrm>
          </p:grpSpPr>
          <p:pic>
            <p:nvPicPr>
              <p:cNvPr id="314" name="Picture 6"/>
              <p:cNvPicPr>
                <a:picLocks noChangeAspect="1" noChangeArrowheads="1"/>
              </p:cNvPicPr>
              <p:nvPr/>
            </p:nvPicPr>
            <p:blipFill rotWithShape="1">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bwMode="auto">
              <a:xfrm>
                <a:off x="2355017" y="1541442"/>
                <a:ext cx="1872200" cy="2308962"/>
              </a:xfrm>
              <a:prstGeom prst="rect">
                <a:avLst/>
              </a:prstGeom>
              <a:noFill/>
              <a:ln w="762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315" name="Rectangle 314"/>
              <p:cNvSpPr/>
              <p:nvPr/>
            </p:nvSpPr>
            <p:spPr>
              <a:xfrm>
                <a:off x="2355018" y="1541442"/>
                <a:ext cx="1872200" cy="23089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grpSp>
        <p:sp>
          <p:nvSpPr>
            <p:cNvPr id="6" name="TextBox 5"/>
            <p:cNvSpPr txBox="1"/>
            <p:nvPr/>
          </p:nvSpPr>
          <p:spPr>
            <a:xfrm>
              <a:off x="0" y="274637"/>
              <a:ext cx="1405714" cy="510778"/>
            </a:xfrm>
            <a:prstGeom prst="roundRect">
              <a:avLst/>
            </a:prstGeom>
            <a:solidFill>
              <a:srgbClr val="FF0000"/>
            </a:solidFill>
            <a:effectLst>
              <a:softEdge rad="127000"/>
            </a:effectLst>
          </p:spPr>
          <p:txBody>
            <a:bodyPr wrap="none" rtlCol="1">
              <a:spAutoFit/>
            </a:bodyPr>
            <a:lstStyle/>
            <a:p>
              <a:r>
                <a:rPr lang="en-US" sz="2400" dirty="0" smtClean="0">
                  <a:solidFill>
                    <a:prstClr val="black"/>
                  </a:solidFill>
                </a:rPr>
                <a:t>distorted</a:t>
              </a:r>
              <a:endParaRPr lang="he-IL" sz="2400" dirty="0">
                <a:solidFill>
                  <a:prstClr val="black"/>
                </a:solidFill>
              </a:endParaRPr>
            </a:p>
          </p:txBody>
        </p:sp>
      </p:grpSp>
      <p:grpSp>
        <p:nvGrpSpPr>
          <p:cNvPr id="327" name="Group 326"/>
          <p:cNvGrpSpPr/>
          <p:nvPr/>
        </p:nvGrpSpPr>
        <p:grpSpPr>
          <a:xfrm>
            <a:off x="1362039" y="3514257"/>
            <a:ext cx="2968664" cy="3159334"/>
            <a:chOff x="1226700" y="3431343"/>
            <a:chExt cx="2968664" cy="3159334"/>
          </a:xfrm>
        </p:grpSpPr>
        <p:grpSp>
          <p:nvGrpSpPr>
            <p:cNvPr id="316" name="Group 315"/>
            <p:cNvGrpSpPr/>
            <p:nvPr/>
          </p:nvGrpSpPr>
          <p:grpSpPr>
            <a:xfrm>
              <a:off x="1248534" y="3431343"/>
              <a:ext cx="2614018" cy="3133535"/>
              <a:chOff x="4912493" y="1455052"/>
              <a:chExt cx="1859342" cy="2309514"/>
            </a:xfrm>
          </p:grpSpPr>
          <p:pic>
            <p:nvPicPr>
              <p:cNvPr id="317" name="Picture 4"/>
              <p:cNvPicPr>
                <a:picLocks noChangeAspect="1" noChangeArrowheads="1"/>
              </p:cNvPicPr>
              <p:nvPr/>
            </p:nvPicPr>
            <p:blipFill rotWithShape="1">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rcRect l="10912" r="10812" b="7633"/>
              <a:stretch/>
            </p:blipFill>
            <p:spPr bwMode="auto">
              <a:xfrm>
                <a:off x="4912493" y="1455052"/>
                <a:ext cx="1859342" cy="2309514"/>
              </a:xfrm>
              <a:prstGeom prst="rect">
                <a:avLst/>
              </a:prstGeom>
              <a:noFill/>
              <a:ln w="76200">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
            <p:nvSpPr>
              <p:cNvPr id="318" name="Rectangle 317"/>
              <p:cNvSpPr/>
              <p:nvPr/>
            </p:nvSpPr>
            <p:spPr>
              <a:xfrm>
                <a:off x="4912493" y="1471329"/>
                <a:ext cx="1859342" cy="22932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grpSp>
        <p:sp>
          <p:nvSpPr>
            <p:cNvPr id="319" name="TextBox 318"/>
            <p:cNvSpPr txBox="1"/>
            <p:nvPr/>
          </p:nvSpPr>
          <p:spPr>
            <a:xfrm>
              <a:off x="1226700" y="6079899"/>
              <a:ext cx="2968664" cy="510778"/>
            </a:xfrm>
            <a:prstGeom prst="roundRect">
              <a:avLst/>
            </a:prstGeom>
            <a:solidFill>
              <a:srgbClr val="00FF00"/>
            </a:solidFill>
            <a:effectLst>
              <a:softEdge rad="127000"/>
            </a:effectLst>
          </p:spPr>
          <p:txBody>
            <a:bodyPr wrap="none" rtlCol="1">
              <a:spAutoFit/>
            </a:bodyPr>
            <a:lstStyle/>
            <a:p>
              <a:r>
                <a:rPr lang="en-US" sz="2400" dirty="0" smtClean="0">
                  <a:solidFill>
                    <a:prstClr val="black"/>
                  </a:solidFill>
                </a:rPr>
                <a:t>corrected for waves</a:t>
              </a:r>
              <a:endParaRPr lang="he-IL" sz="2400" dirty="0">
                <a:solidFill>
                  <a:prstClr val="black"/>
                </a:solidFill>
              </a:endParaRPr>
            </a:p>
          </p:txBody>
        </p:sp>
      </p:grpSp>
      <p:sp>
        <p:nvSpPr>
          <p:cNvPr id="320" name="Rectangle 319"/>
          <p:cNvSpPr/>
          <p:nvPr/>
        </p:nvSpPr>
        <p:spPr>
          <a:xfrm>
            <a:off x="6018264" y="1966723"/>
            <a:ext cx="1580508" cy="400110"/>
          </a:xfrm>
          <a:prstGeom prst="rect">
            <a:avLst/>
          </a:prstGeom>
        </p:spPr>
        <p:txBody>
          <a:bodyPr wrap="square">
            <a:spAutoFit/>
          </a:bodyPr>
          <a:lstStyle/>
          <a:p>
            <a:r>
              <a:rPr lang="en-US" sz="2000" b="1" dirty="0" smtClean="0">
                <a:solidFill>
                  <a:srgbClr val="FF0000"/>
                </a:solidFill>
              </a:rPr>
              <a:t>STD = 0.45</a:t>
            </a:r>
            <a:endParaRPr lang="he-IL" sz="2000" b="1" dirty="0">
              <a:solidFill>
                <a:srgbClr val="FF0000"/>
              </a:solidFill>
            </a:endParaRPr>
          </a:p>
        </p:txBody>
      </p:sp>
      <p:sp>
        <p:nvSpPr>
          <p:cNvPr id="322" name="Rectangle 321"/>
          <p:cNvSpPr/>
          <p:nvPr/>
        </p:nvSpPr>
        <p:spPr>
          <a:xfrm>
            <a:off x="6095479" y="2319644"/>
            <a:ext cx="1580508" cy="400110"/>
          </a:xfrm>
          <a:prstGeom prst="rect">
            <a:avLst/>
          </a:prstGeom>
        </p:spPr>
        <p:txBody>
          <a:bodyPr wrap="square">
            <a:spAutoFit/>
          </a:bodyPr>
          <a:lstStyle/>
          <a:p>
            <a:r>
              <a:rPr lang="en-US" sz="2000" b="1" dirty="0" smtClean="0">
                <a:solidFill>
                  <a:srgbClr val="008000"/>
                </a:solidFill>
              </a:rPr>
              <a:t>STD = 0.2</a:t>
            </a:r>
            <a:endParaRPr lang="he-IL" sz="2000" b="1" dirty="0">
              <a:solidFill>
                <a:srgbClr val="008000"/>
              </a:solidFill>
            </a:endParaRPr>
          </a:p>
        </p:txBody>
      </p:sp>
      <p:grpSp>
        <p:nvGrpSpPr>
          <p:cNvPr id="325" name="Group 324"/>
          <p:cNvGrpSpPr/>
          <p:nvPr/>
        </p:nvGrpSpPr>
        <p:grpSpPr>
          <a:xfrm>
            <a:off x="2929139" y="1573981"/>
            <a:ext cx="1470986" cy="979770"/>
            <a:chOff x="2186614" y="2192637"/>
            <a:chExt cx="1470986" cy="979770"/>
          </a:xfrm>
        </p:grpSpPr>
        <p:sp>
          <p:nvSpPr>
            <p:cNvPr id="3" name="TextBox 2"/>
            <p:cNvSpPr txBox="1"/>
            <p:nvPr/>
          </p:nvSpPr>
          <p:spPr>
            <a:xfrm>
              <a:off x="2200751" y="2192637"/>
              <a:ext cx="1456849" cy="646331"/>
            </a:xfrm>
            <a:prstGeom prst="rect">
              <a:avLst/>
            </a:prstGeom>
            <a:noFill/>
          </p:spPr>
          <p:txBody>
            <a:bodyPr wrap="square" rtlCol="0">
              <a:spAutoFit/>
            </a:bodyPr>
            <a:lstStyle/>
            <a:p>
              <a:r>
                <a:rPr lang="en-US" b="1" dirty="0" smtClean="0">
                  <a:solidFill>
                    <a:srgbClr val="FF0000"/>
                  </a:solidFill>
                </a:rPr>
                <a:t>line curvature</a:t>
              </a:r>
              <a:endParaRPr lang="en-US" b="1" dirty="0">
                <a:solidFill>
                  <a:srgbClr val="FF0000"/>
                </a:solidFill>
              </a:endParaRPr>
            </a:p>
          </p:txBody>
        </p:sp>
        <mc:AlternateContent xmlns:mc="http://schemas.openxmlformats.org/markup-compatibility/2006" xmlns:a14="http://schemas.microsoft.com/office/drawing/2010/main">
          <mc:Choice Requires="a14">
            <p:sp>
              <p:nvSpPr>
                <p:cNvPr id="321" name="TextBox 320"/>
                <p:cNvSpPr txBox="1"/>
                <p:nvPr/>
              </p:nvSpPr>
              <p:spPr>
                <a:xfrm>
                  <a:off x="2186614" y="2766142"/>
                  <a:ext cx="1367097" cy="40626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2000" b="1" i="1" smtClean="0">
                            <a:solidFill>
                              <a:srgbClr val="FF0000"/>
                            </a:solidFill>
                            <a:latin typeface="Cambria Math" panose="02040503050406030204" pitchFamily="18" charset="0"/>
                          </a:rPr>
                          <m:t>𝟗</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𝟖</m:t>
                        </m:r>
                        <m:r>
                          <a:rPr lang="en-US" sz="2000" b="1" i="1" smtClean="0">
                            <a:solidFill>
                              <a:srgbClr val="FF0000"/>
                            </a:solidFill>
                            <a:latin typeface="Cambria Math" panose="02040503050406030204" pitchFamily="18" charset="0"/>
                          </a:rPr>
                          <m:t>⋅</m:t>
                        </m:r>
                        <m:sSup>
                          <m:sSupPr>
                            <m:ctrlPr>
                              <a:rPr lang="en-US" sz="2000" b="1" i="1" smtClean="0">
                                <a:solidFill>
                                  <a:srgbClr val="FF0000"/>
                                </a:solidFill>
                                <a:latin typeface="Cambria Math" panose="02040503050406030204" pitchFamily="18" charset="0"/>
                              </a:rPr>
                            </m:ctrlPr>
                          </m:sSupPr>
                          <m:e>
                            <m:r>
                              <a:rPr lang="en-US" sz="2000" b="1" i="1" smtClean="0">
                                <a:solidFill>
                                  <a:srgbClr val="FF0000"/>
                                </a:solidFill>
                                <a:latin typeface="Cambria Math" panose="02040503050406030204" pitchFamily="18" charset="0"/>
                              </a:rPr>
                              <m:t>𝟏𝟎</m:t>
                            </m:r>
                          </m:e>
                          <m:sup>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𝟒</m:t>
                            </m:r>
                          </m:sup>
                        </m:sSup>
                      </m:oMath>
                    </m:oMathPara>
                  </a14:m>
                  <a:endParaRPr lang="en-US" sz="2000" b="1" dirty="0">
                    <a:solidFill>
                      <a:srgbClr val="FF0000"/>
                    </a:solidFill>
                  </a:endParaRPr>
                </a:p>
              </p:txBody>
            </p:sp>
          </mc:Choice>
          <mc:Fallback xmlns="">
            <p:sp>
              <p:nvSpPr>
                <p:cNvPr id="321" name="TextBox 320"/>
                <p:cNvSpPr txBox="1">
                  <a:spLocks noRot="1" noChangeAspect="1" noMove="1" noResize="1" noEditPoints="1" noAdjustHandles="1" noChangeArrowheads="1" noChangeShapeType="1" noTextEdit="1"/>
                </p:cNvSpPr>
                <p:nvPr/>
              </p:nvSpPr>
              <p:spPr>
                <a:xfrm>
                  <a:off x="2186614" y="2766142"/>
                  <a:ext cx="1367097" cy="406265"/>
                </a:xfrm>
                <a:prstGeom prst="rect">
                  <a:avLst/>
                </a:prstGeom>
                <a:blipFill rotWithShape="0">
                  <a:blip r:embed="rId5"/>
                  <a:stretch>
                    <a:fillRect/>
                  </a:stretch>
                </a:blipFill>
              </p:spPr>
              <p:txBody>
                <a:bodyPr/>
                <a:lstStyle/>
                <a:p>
                  <a:r>
                    <a:rPr lang="en-US">
                      <a:noFill/>
                    </a:rPr>
                    <a:t> </a:t>
                  </a:r>
                </a:p>
              </p:txBody>
            </p:sp>
          </mc:Fallback>
        </mc:AlternateContent>
      </p:grpSp>
      <p:grpSp>
        <p:nvGrpSpPr>
          <p:cNvPr id="326" name="Group 325"/>
          <p:cNvGrpSpPr/>
          <p:nvPr/>
        </p:nvGrpSpPr>
        <p:grpSpPr>
          <a:xfrm>
            <a:off x="34146" y="5091543"/>
            <a:ext cx="1459859" cy="1001997"/>
            <a:chOff x="222529" y="5517439"/>
            <a:chExt cx="1459859" cy="1001997"/>
          </a:xfrm>
        </p:grpSpPr>
        <p:sp>
          <p:nvSpPr>
            <p:cNvPr id="323" name="TextBox 322"/>
            <p:cNvSpPr txBox="1"/>
            <p:nvPr/>
          </p:nvSpPr>
          <p:spPr>
            <a:xfrm>
              <a:off x="225539" y="5517439"/>
              <a:ext cx="1456849" cy="646331"/>
            </a:xfrm>
            <a:prstGeom prst="rect">
              <a:avLst/>
            </a:prstGeom>
            <a:noFill/>
          </p:spPr>
          <p:txBody>
            <a:bodyPr wrap="square" rtlCol="0">
              <a:spAutoFit/>
            </a:bodyPr>
            <a:lstStyle/>
            <a:p>
              <a:r>
                <a:rPr lang="en-US" b="1" dirty="0" smtClean="0">
                  <a:solidFill>
                    <a:srgbClr val="008000"/>
                  </a:solidFill>
                </a:rPr>
                <a:t>line curvature</a:t>
              </a:r>
              <a:endParaRPr lang="en-US" b="1" dirty="0">
                <a:solidFill>
                  <a:srgbClr val="008000"/>
                </a:solidFill>
              </a:endParaRPr>
            </a:p>
          </p:txBody>
        </p:sp>
        <mc:AlternateContent xmlns:mc="http://schemas.openxmlformats.org/markup-compatibility/2006" xmlns:a14="http://schemas.microsoft.com/office/drawing/2010/main">
          <mc:Choice Requires="a14">
            <p:sp>
              <p:nvSpPr>
                <p:cNvPr id="324" name="TextBox 323"/>
                <p:cNvSpPr txBox="1"/>
                <p:nvPr/>
              </p:nvSpPr>
              <p:spPr>
                <a:xfrm>
                  <a:off x="222529" y="6113171"/>
                  <a:ext cx="1367097" cy="40626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2000" b="1" i="1" smtClean="0">
                            <a:solidFill>
                              <a:srgbClr val="008000"/>
                            </a:solidFill>
                            <a:latin typeface="Cambria Math" panose="02040503050406030204" pitchFamily="18" charset="0"/>
                          </a:rPr>
                          <m:t>𝟑</m:t>
                        </m:r>
                        <m:r>
                          <a:rPr lang="en-US" sz="2000" b="1" i="1" smtClean="0">
                            <a:solidFill>
                              <a:srgbClr val="008000"/>
                            </a:solidFill>
                            <a:latin typeface="Cambria Math" panose="02040503050406030204" pitchFamily="18" charset="0"/>
                          </a:rPr>
                          <m:t>.</m:t>
                        </m:r>
                        <m:r>
                          <a:rPr lang="en-US" sz="2000" b="1" i="1" smtClean="0">
                            <a:solidFill>
                              <a:srgbClr val="008000"/>
                            </a:solidFill>
                            <a:latin typeface="Cambria Math" panose="02040503050406030204" pitchFamily="18" charset="0"/>
                          </a:rPr>
                          <m:t>𝟑</m:t>
                        </m:r>
                        <m:r>
                          <a:rPr lang="en-US" sz="2000" b="1" i="1" smtClean="0">
                            <a:solidFill>
                              <a:srgbClr val="008000"/>
                            </a:solidFill>
                            <a:latin typeface="Cambria Math" panose="02040503050406030204" pitchFamily="18" charset="0"/>
                          </a:rPr>
                          <m:t>⋅</m:t>
                        </m:r>
                        <m:sSup>
                          <m:sSupPr>
                            <m:ctrlPr>
                              <a:rPr lang="en-US" sz="2000" b="1" i="1" smtClean="0">
                                <a:solidFill>
                                  <a:srgbClr val="008000"/>
                                </a:solidFill>
                                <a:latin typeface="Cambria Math" panose="02040503050406030204" pitchFamily="18" charset="0"/>
                              </a:rPr>
                            </m:ctrlPr>
                          </m:sSupPr>
                          <m:e>
                            <m:r>
                              <a:rPr lang="en-US" sz="2000" b="1" i="1" smtClean="0">
                                <a:solidFill>
                                  <a:srgbClr val="008000"/>
                                </a:solidFill>
                                <a:latin typeface="Cambria Math" panose="02040503050406030204" pitchFamily="18" charset="0"/>
                              </a:rPr>
                              <m:t>𝟏𝟎</m:t>
                            </m:r>
                          </m:e>
                          <m:sup>
                            <m:r>
                              <a:rPr lang="en-US" sz="2000" b="1" i="1" smtClean="0">
                                <a:solidFill>
                                  <a:srgbClr val="008000"/>
                                </a:solidFill>
                                <a:latin typeface="Cambria Math" panose="02040503050406030204" pitchFamily="18" charset="0"/>
                              </a:rPr>
                              <m:t>−</m:t>
                            </m:r>
                            <m:r>
                              <a:rPr lang="en-US" sz="2000" b="1" i="1" smtClean="0">
                                <a:solidFill>
                                  <a:srgbClr val="008000"/>
                                </a:solidFill>
                                <a:latin typeface="Cambria Math" panose="02040503050406030204" pitchFamily="18" charset="0"/>
                              </a:rPr>
                              <m:t>𝟒</m:t>
                            </m:r>
                          </m:sup>
                        </m:sSup>
                      </m:oMath>
                    </m:oMathPara>
                  </a14:m>
                  <a:endParaRPr lang="en-US" sz="2000" b="1" dirty="0">
                    <a:solidFill>
                      <a:srgbClr val="008000"/>
                    </a:solidFill>
                  </a:endParaRPr>
                </a:p>
              </p:txBody>
            </p:sp>
          </mc:Choice>
          <mc:Fallback xmlns="">
            <p:sp>
              <p:nvSpPr>
                <p:cNvPr id="324" name="TextBox 323"/>
                <p:cNvSpPr txBox="1">
                  <a:spLocks noRot="1" noChangeAspect="1" noMove="1" noResize="1" noEditPoints="1" noAdjustHandles="1" noChangeArrowheads="1" noChangeShapeType="1" noTextEdit="1"/>
                </p:cNvSpPr>
                <p:nvPr/>
              </p:nvSpPr>
              <p:spPr>
                <a:xfrm>
                  <a:off x="222529" y="6113171"/>
                  <a:ext cx="1367097" cy="406265"/>
                </a:xfrm>
                <a:prstGeom prst="rect">
                  <a:avLst/>
                </a:prstGeom>
                <a:blipFill rotWithShape="0">
                  <a:blip r:embed="rId6"/>
                  <a:stretch>
                    <a:fillRect/>
                  </a:stretch>
                </a:blipFill>
              </p:spPr>
              <p:txBody>
                <a:bodyPr/>
                <a:lstStyle/>
                <a:p>
                  <a:r>
                    <a:rPr lang="en-US">
                      <a:noFill/>
                    </a:rPr>
                    <a:t> </a:t>
                  </a:r>
                </a:p>
              </p:txBody>
            </p:sp>
          </mc:Fallback>
        </mc:AlternateContent>
      </p:grpSp>
      <p:sp>
        <p:nvSpPr>
          <p:cNvPr id="370" name="Rectangle 369"/>
          <p:cNvSpPr/>
          <p:nvPr/>
        </p:nvSpPr>
        <p:spPr>
          <a:xfrm rot="3683103" flipV="1">
            <a:off x="609098" y="2377525"/>
            <a:ext cx="599450" cy="83820"/>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9" name="Rectangle 368"/>
          <p:cNvSpPr/>
          <p:nvPr/>
        </p:nvSpPr>
        <p:spPr>
          <a:xfrm rot="191346" flipV="1">
            <a:off x="1006476" y="2613511"/>
            <a:ext cx="442667" cy="83820"/>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4" name="Oval 373"/>
          <p:cNvSpPr/>
          <p:nvPr/>
        </p:nvSpPr>
        <p:spPr>
          <a:xfrm>
            <a:off x="5797750" y="4281488"/>
            <a:ext cx="162519" cy="162507"/>
          </a:xfrm>
          <a:prstGeom prst="ellipse">
            <a:avLst/>
          </a:pr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5" name="TextBox 374"/>
          <p:cNvSpPr txBox="1"/>
          <p:nvPr/>
        </p:nvSpPr>
        <p:spPr>
          <a:xfrm>
            <a:off x="5891588" y="4027824"/>
            <a:ext cx="1479892" cy="369332"/>
          </a:xfrm>
          <a:prstGeom prst="rect">
            <a:avLst/>
          </a:prstGeom>
          <a:noFill/>
        </p:spPr>
        <p:txBody>
          <a:bodyPr wrap="none" rtlCol="0">
            <a:spAutoFit/>
          </a:bodyPr>
          <a:lstStyle/>
          <a:p>
            <a:r>
              <a:rPr lang="en-US" dirty="0" smtClean="0">
                <a:solidFill>
                  <a:srgbClr val="0000FF"/>
                </a:solidFill>
              </a:rPr>
              <a:t>ground truth</a:t>
            </a:r>
            <a:endParaRPr lang="en-US" dirty="0">
              <a:solidFill>
                <a:srgbClr val="0000FF"/>
              </a:solidFill>
            </a:endParaRPr>
          </a:p>
        </p:txBody>
      </p:sp>
      <p:sp>
        <p:nvSpPr>
          <p:cNvPr id="303" name="TextBox 302"/>
          <p:cNvSpPr txBox="1"/>
          <p:nvPr/>
        </p:nvSpPr>
        <p:spPr>
          <a:xfrm>
            <a:off x="4191000" y="6492075"/>
            <a:ext cx="5023619" cy="369332"/>
          </a:xfrm>
          <a:prstGeom prst="rect">
            <a:avLst/>
          </a:prstGeom>
          <a:noFill/>
        </p:spPr>
        <p:txBody>
          <a:bodyPr wrap="none" rtlCol="1">
            <a:spAutoFit/>
          </a:bodyPr>
          <a:lstStyle/>
          <a:p>
            <a:r>
              <a:rPr lang="en-US" i="1" dirty="0" smtClean="0">
                <a:solidFill>
                  <a:prstClr val="black">
                    <a:lumMod val="50000"/>
                    <a:lumOff val="50000"/>
                  </a:prstClr>
                </a:solidFill>
              </a:rPr>
              <a:t>STELLA MARIS</a:t>
            </a:r>
            <a:r>
              <a:rPr lang="en-US" dirty="0" smtClean="0">
                <a:solidFill>
                  <a:prstClr val="black">
                    <a:lumMod val="50000"/>
                    <a:lumOff val="50000"/>
                  </a:prstClr>
                </a:solidFill>
              </a:rPr>
              <a:t>, </a:t>
            </a:r>
            <a:r>
              <a:rPr lang="en-US" dirty="0" err="1" smtClean="0">
                <a:solidFill>
                  <a:prstClr val="black">
                    <a:lumMod val="50000"/>
                    <a:lumOff val="50000"/>
                  </a:prstClr>
                </a:solidFill>
              </a:rPr>
              <a:t>Alterman</a:t>
            </a:r>
            <a:r>
              <a:rPr lang="en-US" dirty="0" smtClean="0">
                <a:solidFill>
                  <a:prstClr val="black">
                    <a:lumMod val="50000"/>
                    <a:lumOff val="50000"/>
                  </a:prstClr>
                </a:solidFill>
              </a:rPr>
              <a:t>, </a:t>
            </a:r>
            <a:r>
              <a:rPr lang="en-US" dirty="0" err="1" smtClean="0">
                <a:solidFill>
                  <a:prstClr val="black">
                    <a:lumMod val="50000"/>
                    <a:lumOff val="50000"/>
                  </a:prstClr>
                </a:solidFill>
              </a:rPr>
              <a:t>Swirski</a:t>
            </a:r>
            <a:r>
              <a:rPr lang="en-US" dirty="0" smtClean="0">
                <a:solidFill>
                  <a:prstClr val="black">
                    <a:lumMod val="50000"/>
                    <a:lumOff val="50000"/>
                  </a:prstClr>
                </a:solidFill>
              </a:rPr>
              <a:t>,  </a:t>
            </a:r>
            <a:r>
              <a:rPr lang="en-US" dirty="0" err="1" smtClean="0">
                <a:solidFill>
                  <a:prstClr val="black">
                    <a:lumMod val="50000"/>
                    <a:lumOff val="50000"/>
                  </a:prstClr>
                </a:solidFill>
              </a:rPr>
              <a:t>Schechner</a:t>
            </a:r>
            <a:endParaRPr lang="he-IL" dirty="0">
              <a:solidFill>
                <a:prstClr val="black">
                  <a:lumMod val="50000"/>
                  <a:lumOff val="50000"/>
                </a:prstClr>
              </a:solidFill>
            </a:endParaRPr>
          </a:p>
        </p:txBody>
      </p:sp>
    </p:spTree>
    <p:extLst>
      <p:ext uri="{BB962C8B-B14F-4D97-AF65-F5344CB8AC3E}">
        <p14:creationId xmlns:p14="http://schemas.microsoft.com/office/powerpoint/2010/main" val="36939754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8"/>
                                        </p:tgtEl>
                                        <p:attrNameLst>
                                          <p:attrName>style.visibility</p:attrName>
                                        </p:attrNameLst>
                                      </p:cBhvr>
                                      <p:to>
                                        <p:strVal val="visible"/>
                                      </p:to>
                                    </p:set>
                                  </p:childTnLst>
                                </p:cTn>
                              </p:par>
                              <p:par>
                                <p:cTn id="11" presetID="26" presetClass="emph" presetSubtype="0" fill="hold" nodeType="withEffect">
                                  <p:stCondLst>
                                    <p:cond delay="0"/>
                                  </p:stCondLst>
                                  <p:childTnLst>
                                    <p:animEffect transition="out" filter="fade">
                                      <p:cBhvr>
                                        <p:cTn id="12" dur="500" tmFilter="0, 0; .2, .5; .8, .5; 1, 0"/>
                                        <p:tgtEl>
                                          <p:spTgt spid="338"/>
                                        </p:tgtEl>
                                      </p:cBhvr>
                                    </p:animEffect>
                                    <p:animScale>
                                      <p:cBhvr>
                                        <p:cTn id="13" dur="250" autoRev="1" fill="hold"/>
                                        <p:tgtEl>
                                          <p:spTgt spid="33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4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44"/>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4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358"/>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34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339"/>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337"/>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331"/>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329"/>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330"/>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334"/>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nodeType="afterEffect">
                                  <p:stCondLst>
                                    <p:cond delay="0"/>
                                  </p:stCondLst>
                                  <p:childTnLst>
                                    <p:set>
                                      <p:cBhvr>
                                        <p:cTn id="49" dur="1" fill="hold">
                                          <p:stCondLst>
                                            <p:cond delay="0"/>
                                          </p:stCondLst>
                                        </p:cTn>
                                        <p:tgtEl>
                                          <p:spTgt spid="336"/>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335"/>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342"/>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343"/>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0"/>
                                  </p:stCondLst>
                                  <p:childTnLst>
                                    <p:set>
                                      <p:cBhvr>
                                        <p:cTn id="61" dur="1" fill="hold">
                                          <p:stCondLst>
                                            <p:cond delay="0"/>
                                          </p:stCondLst>
                                        </p:cTn>
                                        <p:tgtEl>
                                          <p:spTgt spid="347"/>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nodeType="afterEffect">
                                  <p:stCondLst>
                                    <p:cond delay="0"/>
                                  </p:stCondLst>
                                  <p:childTnLst>
                                    <p:set>
                                      <p:cBhvr>
                                        <p:cTn id="64" dur="1" fill="hold">
                                          <p:stCondLst>
                                            <p:cond delay="0"/>
                                          </p:stCondLst>
                                        </p:cTn>
                                        <p:tgtEl>
                                          <p:spTgt spid="346"/>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0"/>
                                  </p:stCondLst>
                                  <p:childTnLst>
                                    <p:set>
                                      <p:cBhvr>
                                        <p:cTn id="67" dur="1" fill="hold">
                                          <p:stCondLst>
                                            <p:cond delay="0"/>
                                          </p:stCondLst>
                                        </p:cTn>
                                        <p:tgtEl>
                                          <p:spTgt spid="351"/>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352"/>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nodeType="afterEffect">
                                  <p:stCondLst>
                                    <p:cond delay="0"/>
                                  </p:stCondLst>
                                  <p:childTnLst>
                                    <p:set>
                                      <p:cBhvr>
                                        <p:cTn id="73" dur="1" fill="hold">
                                          <p:stCondLst>
                                            <p:cond delay="0"/>
                                          </p:stCondLst>
                                        </p:cTn>
                                        <p:tgtEl>
                                          <p:spTgt spid="348"/>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nodeType="afterEffect">
                                  <p:stCondLst>
                                    <p:cond delay="0"/>
                                  </p:stCondLst>
                                  <p:childTnLst>
                                    <p:set>
                                      <p:cBhvr>
                                        <p:cTn id="76" dur="1" fill="hold">
                                          <p:stCondLst>
                                            <p:cond delay="0"/>
                                          </p:stCondLst>
                                        </p:cTn>
                                        <p:tgtEl>
                                          <p:spTgt spid="349"/>
                                        </p:tgtEl>
                                        <p:attrNameLst>
                                          <p:attrName>style.visibility</p:attrName>
                                        </p:attrNameLst>
                                      </p:cBhvr>
                                      <p:to>
                                        <p:strVal val="visible"/>
                                      </p:to>
                                    </p:set>
                                  </p:childTnLst>
                                </p:cTn>
                              </p:par>
                            </p:childTnLst>
                          </p:cTn>
                        </p:par>
                        <p:par>
                          <p:cTn id="77" fill="hold">
                            <p:stCondLst>
                              <p:cond delay="0"/>
                            </p:stCondLst>
                            <p:childTnLst>
                              <p:par>
                                <p:cTn id="78" presetID="1" presetClass="entr" presetSubtype="0" fill="hold" nodeType="afterEffect">
                                  <p:stCondLst>
                                    <p:cond delay="0"/>
                                  </p:stCondLst>
                                  <p:childTnLst>
                                    <p:set>
                                      <p:cBhvr>
                                        <p:cTn id="79" dur="1" fill="hold">
                                          <p:stCondLst>
                                            <p:cond delay="0"/>
                                          </p:stCondLst>
                                        </p:cTn>
                                        <p:tgtEl>
                                          <p:spTgt spid="350"/>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nodeType="afterEffect">
                                  <p:stCondLst>
                                    <p:cond delay="0"/>
                                  </p:stCondLst>
                                  <p:childTnLst>
                                    <p:set>
                                      <p:cBhvr>
                                        <p:cTn id="82" dur="1" fill="hold">
                                          <p:stCondLst>
                                            <p:cond delay="0"/>
                                          </p:stCondLst>
                                        </p:cTn>
                                        <p:tgtEl>
                                          <p:spTgt spid="357"/>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353"/>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0"/>
                                  </p:stCondLst>
                                  <p:childTnLst>
                                    <p:set>
                                      <p:cBhvr>
                                        <p:cTn id="88" dur="1" fill="hold">
                                          <p:stCondLst>
                                            <p:cond delay="0"/>
                                          </p:stCondLst>
                                        </p:cTn>
                                        <p:tgtEl>
                                          <p:spTgt spid="354"/>
                                        </p:tgtEl>
                                        <p:attrNameLst>
                                          <p:attrName>style.visibility</p:attrName>
                                        </p:attrNameLst>
                                      </p:cBhvr>
                                      <p:to>
                                        <p:strVal val="visible"/>
                                      </p:to>
                                    </p:set>
                                  </p:childTnLst>
                                </p:cTn>
                              </p:par>
                            </p:childTnLst>
                          </p:cTn>
                        </p:par>
                        <p:par>
                          <p:cTn id="89" fill="hold">
                            <p:stCondLst>
                              <p:cond delay="0"/>
                            </p:stCondLst>
                            <p:childTnLst>
                              <p:par>
                                <p:cTn id="90" presetID="1" presetClass="entr" presetSubtype="0" fill="hold" nodeType="afterEffect">
                                  <p:stCondLst>
                                    <p:cond delay="0"/>
                                  </p:stCondLst>
                                  <p:childTnLst>
                                    <p:set>
                                      <p:cBhvr>
                                        <p:cTn id="91" dur="1" fill="hold">
                                          <p:stCondLst>
                                            <p:cond delay="0"/>
                                          </p:stCondLst>
                                        </p:cTn>
                                        <p:tgtEl>
                                          <p:spTgt spid="359"/>
                                        </p:tgtEl>
                                        <p:attrNameLst>
                                          <p:attrName>style.visibility</p:attrName>
                                        </p:attrNameLst>
                                      </p:cBhvr>
                                      <p:to>
                                        <p:strVal val="visible"/>
                                      </p:to>
                                    </p:set>
                                  </p:childTnLst>
                                </p:cTn>
                              </p:par>
                            </p:childTnLst>
                          </p:cTn>
                        </p:par>
                        <p:par>
                          <p:cTn id="92" fill="hold">
                            <p:stCondLst>
                              <p:cond delay="0"/>
                            </p:stCondLst>
                            <p:childTnLst>
                              <p:par>
                                <p:cTn id="93" presetID="1" presetClass="entr" presetSubtype="0" fill="hold" nodeType="afterEffect">
                                  <p:stCondLst>
                                    <p:cond delay="0"/>
                                  </p:stCondLst>
                                  <p:childTnLst>
                                    <p:set>
                                      <p:cBhvr>
                                        <p:cTn id="94" dur="1" fill="hold">
                                          <p:stCondLst>
                                            <p:cond delay="0"/>
                                          </p:stCondLst>
                                        </p:cTn>
                                        <p:tgtEl>
                                          <p:spTgt spid="360"/>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nodeType="afterEffect">
                                  <p:stCondLst>
                                    <p:cond delay="0"/>
                                  </p:stCondLst>
                                  <p:childTnLst>
                                    <p:set>
                                      <p:cBhvr>
                                        <p:cTn id="97" dur="1" fill="hold">
                                          <p:stCondLst>
                                            <p:cond delay="0"/>
                                          </p:stCondLst>
                                        </p:cTn>
                                        <p:tgtEl>
                                          <p:spTgt spid="361"/>
                                        </p:tgtEl>
                                        <p:attrNameLst>
                                          <p:attrName>style.visibility</p:attrName>
                                        </p:attrNameLst>
                                      </p:cBhvr>
                                      <p:to>
                                        <p:strVal val="visible"/>
                                      </p:to>
                                    </p:set>
                                  </p:childTnLst>
                                </p:cTn>
                              </p:par>
                            </p:childTnLst>
                          </p:cTn>
                        </p:par>
                        <p:par>
                          <p:cTn id="98" fill="hold">
                            <p:stCondLst>
                              <p:cond delay="0"/>
                            </p:stCondLst>
                            <p:childTnLst>
                              <p:par>
                                <p:cTn id="99" presetID="1" presetClass="entr" presetSubtype="0" fill="hold" nodeType="afterEffect">
                                  <p:stCondLst>
                                    <p:cond delay="0"/>
                                  </p:stCondLst>
                                  <p:childTnLst>
                                    <p:set>
                                      <p:cBhvr>
                                        <p:cTn id="100" dur="1" fill="hold">
                                          <p:stCondLst>
                                            <p:cond delay="0"/>
                                          </p:stCondLst>
                                        </p:cTn>
                                        <p:tgtEl>
                                          <p:spTgt spid="356"/>
                                        </p:tgtEl>
                                        <p:attrNameLst>
                                          <p:attrName>style.visibility</p:attrName>
                                        </p:attrNameLst>
                                      </p:cBhvr>
                                      <p:to>
                                        <p:strVal val="visible"/>
                                      </p:to>
                                    </p:set>
                                  </p:childTnLst>
                                </p:cTn>
                              </p:par>
                            </p:childTnLst>
                          </p:cTn>
                        </p:par>
                        <p:par>
                          <p:cTn id="101" fill="hold">
                            <p:stCondLst>
                              <p:cond delay="0"/>
                            </p:stCondLst>
                            <p:childTnLst>
                              <p:par>
                                <p:cTn id="102" presetID="1" presetClass="entr" presetSubtype="0" fill="hold" nodeType="afterEffect">
                                  <p:stCondLst>
                                    <p:cond delay="0"/>
                                  </p:stCondLst>
                                  <p:childTnLst>
                                    <p:set>
                                      <p:cBhvr>
                                        <p:cTn id="103" dur="1" fill="hold">
                                          <p:stCondLst>
                                            <p:cond delay="0"/>
                                          </p:stCondLst>
                                        </p:cTn>
                                        <p:tgtEl>
                                          <p:spTgt spid="355"/>
                                        </p:tgtEl>
                                        <p:attrNameLst>
                                          <p:attrName>style.visibility</p:attrName>
                                        </p:attrNameLst>
                                      </p:cBhvr>
                                      <p:to>
                                        <p:strVal val="visible"/>
                                      </p:to>
                                    </p:set>
                                  </p:childTnLst>
                                </p:cTn>
                              </p:par>
                              <p:par>
                                <p:cTn id="104" presetID="1" presetClass="exit" presetSubtype="0" fill="hold" grpId="1" nodeType="withEffect">
                                  <p:stCondLst>
                                    <p:cond delay="0"/>
                                  </p:stCondLst>
                                  <p:childTnLst>
                                    <p:set>
                                      <p:cBhvr>
                                        <p:cTn id="105" dur="1" fill="hold">
                                          <p:stCondLst>
                                            <p:cond delay="0"/>
                                          </p:stCondLst>
                                        </p:cTn>
                                        <p:tgtEl>
                                          <p:spTgt spid="369"/>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70"/>
                                        </p:tgtEl>
                                        <p:attrNameLst>
                                          <p:attrName>style.visibility</p:attrName>
                                        </p:attrNameLst>
                                      </p:cBhvr>
                                      <p:to>
                                        <p:strVal val="hidden"/>
                                      </p:to>
                                    </p:set>
                                  </p:childTnLst>
                                </p:cTn>
                              </p:par>
                              <p:par>
                                <p:cTn id="108" presetID="1" presetClass="entr" presetSubtype="0" fill="hold" grpId="0" nodeType="withEffect">
                                  <p:stCondLst>
                                    <p:cond delay="0"/>
                                  </p:stCondLst>
                                  <p:childTnLst>
                                    <p:set>
                                      <p:cBhvr>
                                        <p:cTn id="109" dur="1" fill="hold">
                                          <p:stCondLst>
                                            <p:cond delay="0"/>
                                          </p:stCondLst>
                                        </p:cTn>
                                        <p:tgtEl>
                                          <p:spTgt spid="320"/>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325"/>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327"/>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373"/>
                                        </p:tgtEl>
                                        <p:attrNameLst>
                                          <p:attrName>style.visibility</p:attrName>
                                        </p:attrNameLst>
                                      </p:cBhvr>
                                      <p:to>
                                        <p:strVal val="visible"/>
                                      </p:to>
                                    </p:set>
                                  </p:childTnLst>
                                </p:cTn>
                              </p:par>
                              <p:par>
                                <p:cTn id="120" presetID="1" presetClass="exit" presetSubtype="0" fill="hold" grpId="0" nodeType="withEffect">
                                  <p:stCondLst>
                                    <p:cond delay="0"/>
                                  </p:stCondLst>
                                  <p:childTnLst>
                                    <p:set>
                                      <p:cBhvr>
                                        <p:cTn id="121" dur="1" fill="hold">
                                          <p:stCondLst>
                                            <p:cond delay="0"/>
                                          </p:stCondLst>
                                        </p:cTn>
                                        <p:tgtEl>
                                          <p:spTgt spid="375"/>
                                        </p:tgtEl>
                                        <p:attrNameLst>
                                          <p:attrName>style.visibility</p:attrName>
                                        </p:attrNameLst>
                                      </p:cBhvr>
                                      <p:to>
                                        <p:strVal val="hidden"/>
                                      </p:to>
                                    </p:set>
                                  </p:childTnLst>
                                </p:cTn>
                              </p:par>
                              <p:par>
                                <p:cTn id="122" presetID="1" presetClass="entr" presetSubtype="0" fill="hold" grpId="0" nodeType="withEffect">
                                  <p:stCondLst>
                                    <p:cond delay="0"/>
                                  </p:stCondLst>
                                  <p:childTnLst>
                                    <p:set>
                                      <p:cBhvr>
                                        <p:cTn id="123" dur="1" fill="hold">
                                          <p:stCondLst>
                                            <p:cond delay="0"/>
                                          </p:stCondLst>
                                        </p:cTn>
                                        <p:tgtEl>
                                          <p:spTgt spid="322"/>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322" grpId="0"/>
      <p:bldP spid="370" grpId="0" animBg="1"/>
      <p:bldP spid="370" grpId="1" animBg="1"/>
      <p:bldP spid="369" grpId="0" animBg="1"/>
      <p:bldP spid="369" grpId="1" animBg="1"/>
      <p:bldP spid="375"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Failure Case</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white"/>
                </a:solidFill>
              </a:rPr>
              <a:pPr/>
              <a:t>71</a:t>
            </a:fld>
            <a:endParaRPr lang="en-US" dirty="0">
              <a:solidFill>
                <a:prstClr val="white"/>
              </a:solidFill>
            </a:endParaRPr>
          </a:p>
        </p:txBody>
      </p:sp>
      <p:sp>
        <p:nvSpPr>
          <p:cNvPr id="8" name="TextBox 7"/>
          <p:cNvSpPr txBox="1"/>
          <p:nvPr/>
        </p:nvSpPr>
        <p:spPr>
          <a:xfrm>
            <a:off x="1585412" y="5430352"/>
            <a:ext cx="1564852" cy="523220"/>
          </a:xfrm>
          <a:prstGeom prst="rect">
            <a:avLst/>
          </a:prstGeom>
          <a:noFill/>
          <a:ln>
            <a:noFill/>
          </a:ln>
        </p:spPr>
        <p:txBody>
          <a:bodyPr wrap="none" rtlCol="0">
            <a:spAutoFit/>
          </a:bodyPr>
          <a:lstStyle/>
          <a:p>
            <a:r>
              <a:rPr lang="en-US" sz="2800" dirty="0" smtClean="0">
                <a:solidFill>
                  <a:srgbClr val="FFFF00"/>
                </a:solidFill>
              </a:rPr>
              <a:t>distorted</a:t>
            </a:r>
            <a:endParaRPr lang="en-US" sz="2800" dirty="0">
              <a:solidFill>
                <a:srgbClr val="FFFF00"/>
              </a:solidFill>
            </a:endParaRPr>
          </a:p>
        </p:txBody>
      </p:sp>
      <p:sp>
        <p:nvSpPr>
          <p:cNvPr id="9" name="TextBox 8"/>
          <p:cNvSpPr txBox="1"/>
          <p:nvPr/>
        </p:nvSpPr>
        <p:spPr>
          <a:xfrm>
            <a:off x="5961663" y="5374690"/>
            <a:ext cx="1981393" cy="578882"/>
          </a:xfrm>
          <a:prstGeom prst="roundRect">
            <a:avLst/>
          </a:prstGeom>
          <a:noFill/>
          <a:ln>
            <a:noFill/>
          </a:ln>
        </p:spPr>
        <p:txBody>
          <a:bodyPr wrap="none" rtlCol="0">
            <a:spAutoFit/>
          </a:bodyPr>
          <a:lstStyle/>
          <a:p>
            <a:r>
              <a:rPr lang="en-US" sz="2800" dirty="0" smtClean="0">
                <a:solidFill>
                  <a:srgbClr val="FFFF00"/>
                </a:solidFill>
              </a:rPr>
              <a:t>“corrected”</a:t>
            </a:r>
            <a:endParaRPr lang="en-US" sz="2800" dirty="0">
              <a:solidFill>
                <a:srgbClr val="FFFF00"/>
              </a:solidFill>
            </a:endParaRPr>
          </a:p>
        </p:txBody>
      </p:sp>
      <p:sp>
        <p:nvSpPr>
          <p:cNvPr id="12" name="Rectangle 11"/>
          <p:cNvSpPr>
            <a:spLocks noChangeArrowheads="1"/>
          </p:cNvSpPr>
          <p:nvPr/>
        </p:nvSpPr>
        <p:spPr bwMode="auto">
          <a:xfrm>
            <a:off x="158675" y="6400800"/>
            <a:ext cx="4038600"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dirty="0" err="1" smtClean="0">
                <a:solidFill>
                  <a:srgbClr val="FFFF99"/>
                </a:solidFill>
                <a:latin typeface="Tahoma" pitchFamily="34" charset="0"/>
              </a:rPr>
              <a:t>Ack</a:t>
            </a:r>
            <a:r>
              <a:rPr lang="en-US" dirty="0" smtClean="0">
                <a:solidFill>
                  <a:srgbClr val="FFFF99"/>
                </a:solidFill>
                <a:latin typeface="Tahoma" pitchFamily="34" charset="0"/>
              </a:rPr>
              <a:t>: </a:t>
            </a:r>
            <a:r>
              <a:rPr lang="en-US" dirty="0" err="1" smtClean="0">
                <a:solidFill>
                  <a:srgbClr val="FFFF99"/>
                </a:solidFill>
                <a:latin typeface="Tahoma" pitchFamily="34" charset="0"/>
              </a:rPr>
              <a:t>Tali</a:t>
            </a:r>
            <a:r>
              <a:rPr lang="en-US" dirty="0" smtClean="0">
                <a:solidFill>
                  <a:srgbClr val="FFFF99"/>
                </a:solidFill>
                <a:latin typeface="Tahoma" pitchFamily="34" charset="0"/>
              </a:rPr>
              <a:t> </a:t>
            </a:r>
            <a:r>
              <a:rPr lang="en-US" dirty="0" err="1" smtClean="0">
                <a:solidFill>
                  <a:srgbClr val="FFFF99"/>
                </a:solidFill>
                <a:latin typeface="Tahoma" pitchFamily="34" charset="0"/>
              </a:rPr>
              <a:t>Treibitz</a:t>
            </a:r>
            <a:r>
              <a:rPr lang="en-US" dirty="0" smtClean="0">
                <a:solidFill>
                  <a:srgbClr val="FFFF99"/>
                </a:solidFill>
                <a:latin typeface="Tahoma" pitchFamily="34" charset="0"/>
              </a:rPr>
              <a:t>, Danny </a:t>
            </a:r>
            <a:r>
              <a:rPr lang="en-US" dirty="0" err="1" smtClean="0">
                <a:solidFill>
                  <a:srgbClr val="FFFF99"/>
                </a:solidFill>
                <a:latin typeface="Tahoma" pitchFamily="34" charset="0"/>
              </a:rPr>
              <a:t>Veikherman</a:t>
            </a:r>
            <a:endParaRPr lang="en-US" i="1" dirty="0">
              <a:solidFill>
                <a:srgbClr val="FFFF99"/>
              </a:solidFill>
              <a:latin typeface="Tahoma" pitchFamily="34" charset="0"/>
            </a:endParaRPr>
          </a:p>
        </p:txBody>
      </p:sp>
      <p:sp>
        <p:nvSpPr>
          <p:cNvPr id="10" name="Right Arrow 9"/>
          <p:cNvSpPr/>
          <p:nvPr/>
        </p:nvSpPr>
        <p:spPr>
          <a:xfrm>
            <a:off x="4038600" y="3509750"/>
            <a:ext cx="1102909" cy="747350"/>
          </a:xfrm>
          <a:prstGeom prst="rightArrow">
            <a:avLst/>
          </a:prstGeom>
          <a:solidFill>
            <a:srgbClr val="00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2"/>
          <p:cNvPicPr>
            <a:picLocks noChangeAspect="1" noChangeArrowheads="1"/>
          </p:cNvPicPr>
          <p:nvPr/>
        </p:nvPicPr>
        <p:blipFill>
          <a:blip r:embed="rId3" cstate="screen">
            <a:lum contrast="40000"/>
            <a:extLst>
              <a:ext uri="{28A0092B-C50C-407E-A947-70E740481C1C}">
                <a14:useLocalDpi xmlns:a14="http://schemas.microsoft.com/office/drawing/2010/main"/>
              </a:ext>
            </a:extLst>
          </a:blip>
          <a:srcRect/>
          <a:stretch>
            <a:fillRect/>
          </a:stretch>
        </p:blipFill>
        <p:spPr bwMode="auto">
          <a:xfrm>
            <a:off x="15043" y="1430338"/>
            <a:ext cx="4325864" cy="429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cstate="screen">
            <a:lum contrast="40000"/>
            <a:extLst>
              <a:ext uri="{28A0092B-C50C-407E-A947-70E740481C1C}">
                <a14:useLocalDpi xmlns:a14="http://schemas.microsoft.com/office/drawing/2010/main"/>
              </a:ext>
            </a:extLst>
          </a:blip>
          <a:srcRect/>
          <a:stretch>
            <a:fillRect/>
          </a:stretch>
        </p:blipFill>
        <p:spPr bwMode="auto">
          <a:xfrm>
            <a:off x="4876800" y="1430338"/>
            <a:ext cx="4233824" cy="420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7088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229600" cy="990600"/>
          </a:xfrm>
        </p:spPr>
        <p:txBody>
          <a:bodyPr/>
          <a:lstStyle/>
          <a:p>
            <a:pPr algn="l"/>
            <a:r>
              <a:rPr lang="en-US" dirty="0" smtClean="0"/>
              <a:t>Motivation in Nature</a:t>
            </a:r>
            <a:endParaRPr lang="he-IL" dirty="0"/>
          </a:p>
        </p:txBody>
      </p:sp>
      <p:sp>
        <p:nvSpPr>
          <p:cNvPr id="4" name="Slide Number Placeholder 3"/>
          <p:cNvSpPr>
            <a:spLocks noGrp="1"/>
          </p:cNvSpPr>
          <p:nvPr>
            <p:ph type="sldNum" sz="quarter" idx="12"/>
          </p:nvPr>
        </p:nvSpPr>
        <p:spPr/>
        <p:txBody>
          <a:bodyPr/>
          <a:lstStyle/>
          <a:p>
            <a:pPr>
              <a:defRPr/>
            </a:pPr>
            <a:fld id="{ECFE4A96-5DC0-4D67-9B24-F7B285D4C199}" type="slidenum">
              <a:rPr lang="he-IL" smtClean="0">
                <a:solidFill>
                  <a:schemeClr val="tx1"/>
                </a:solidFill>
              </a:rPr>
              <a:pPr>
                <a:defRPr/>
              </a:pPr>
              <a:t>8</a:t>
            </a:fld>
            <a:endParaRPr lang="he-IL" dirty="0" smtClean="0">
              <a:solidFill>
                <a:schemeClr val="tx1"/>
              </a:solidFill>
            </a:endParaRPr>
          </a:p>
          <a:p>
            <a:pPr>
              <a:defRPr/>
            </a:pPr>
            <a:endParaRPr lang="en-US" dirty="0">
              <a:solidFill>
                <a:schemeClr val="tx1"/>
              </a:solidFill>
            </a:endParaRPr>
          </a:p>
        </p:txBody>
      </p:sp>
      <p:sp>
        <p:nvSpPr>
          <p:cNvPr id="26" name="TextBox 25"/>
          <p:cNvSpPr txBox="1"/>
          <p:nvPr/>
        </p:nvSpPr>
        <p:spPr>
          <a:xfrm rot="570305">
            <a:off x="5094428" y="1759053"/>
            <a:ext cx="3629971" cy="461665"/>
          </a:xfrm>
          <a:prstGeom prst="rect">
            <a:avLst/>
          </a:prstGeom>
          <a:noFill/>
        </p:spPr>
        <p:txBody>
          <a:bodyPr wrap="square" rtlCol="0">
            <a:spAutoFit/>
          </a:bodyPr>
          <a:lstStyle/>
          <a:p>
            <a:r>
              <a:rPr lang="en-US" sz="2400" b="1" dirty="0" smtClean="0">
                <a:solidFill>
                  <a:srgbClr val="000099"/>
                </a:solidFill>
              </a:rPr>
              <a:t>Seal avoids polar bear</a:t>
            </a:r>
            <a:endParaRPr lang="en-US" sz="2400" b="1" dirty="0">
              <a:solidFill>
                <a:srgbClr val="000099"/>
              </a:solidFill>
            </a:endParaRPr>
          </a:p>
        </p:txBody>
      </p:sp>
      <p:sp>
        <p:nvSpPr>
          <p:cNvPr id="30" name="TextBox 29"/>
          <p:cNvSpPr txBox="1"/>
          <p:nvPr/>
        </p:nvSpPr>
        <p:spPr>
          <a:xfrm rot="21125981">
            <a:off x="1174494" y="2658636"/>
            <a:ext cx="2723431" cy="830997"/>
          </a:xfrm>
          <a:prstGeom prst="rect">
            <a:avLst/>
          </a:prstGeom>
          <a:noFill/>
          <a:ln>
            <a:noFill/>
          </a:ln>
        </p:spPr>
        <p:txBody>
          <a:bodyPr wrap="square" rtlCol="0">
            <a:spAutoFit/>
          </a:bodyPr>
          <a:lstStyle/>
          <a:p>
            <a:r>
              <a:rPr lang="en-US" sz="2400" b="1" dirty="0" smtClean="0">
                <a:solidFill>
                  <a:srgbClr val="FF0000"/>
                </a:solidFill>
              </a:rPr>
              <a:t>Archer fish shooting at prey</a:t>
            </a:r>
            <a:endParaRPr lang="en-US" sz="2400" b="1" dirty="0">
              <a:solidFill>
                <a:srgbClr val="FF0000"/>
              </a:solidFill>
            </a:endParaRPr>
          </a:p>
        </p:txBody>
      </p:sp>
      <p:sp>
        <p:nvSpPr>
          <p:cNvPr id="57" name="TextBox 56"/>
          <p:cNvSpPr txBox="1"/>
          <p:nvPr/>
        </p:nvSpPr>
        <p:spPr>
          <a:xfrm rot="21431615">
            <a:off x="4161752" y="5009154"/>
            <a:ext cx="4087239" cy="461665"/>
          </a:xfrm>
          <a:prstGeom prst="rect">
            <a:avLst/>
          </a:prstGeom>
          <a:noFill/>
        </p:spPr>
        <p:txBody>
          <a:bodyPr wrap="square" rtlCol="0">
            <a:spAutoFit/>
          </a:bodyPr>
          <a:lstStyle/>
          <a:p>
            <a:r>
              <a:rPr lang="en-US" sz="2400" b="1" dirty="0" smtClean="0">
                <a:solidFill>
                  <a:srgbClr val="000090"/>
                </a:solidFill>
              </a:rPr>
              <a:t>Cormorant diving for food</a:t>
            </a:r>
            <a:endParaRPr lang="en-US" sz="2400" b="1" dirty="0">
              <a:solidFill>
                <a:srgbClr val="000090"/>
              </a:solidFill>
            </a:endParaRPr>
          </a:p>
        </p:txBody>
      </p:sp>
      <p:sp>
        <p:nvSpPr>
          <p:cNvPr id="61" name="TextBox 60"/>
          <p:cNvSpPr txBox="1"/>
          <p:nvPr/>
        </p:nvSpPr>
        <p:spPr>
          <a:xfrm rot="21278384">
            <a:off x="774107" y="4213446"/>
            <a:ext cx="3650707" cy="461665"/>
          </a:xfrm>
          <a:prstGeom prst="rect">
            <a:avLst/>
          </a:prstGeom>
          <a:noFill/>
        </p:spPr>
        <p:txBody>
          <a:bodyPr wrap="square" rtlCol="0">
            <a:spAutoFit/>
          </a:bodyPr>
          <a:lstStyle/>
          <a:p>
            <a:r>
              <a:rPr lang="en-US" sz="2400" b="1" dirty="0" smtClean="0">
                <a:solidFill>
                  <a:srgbClr val="000090"/>
                </a:solidFill>
              </a:rPr>
              <a:t>Penguin diving for food</a:t>
            </a:r>
            <a:endParaRPr lang="en-US" sz="2400" b="1" dirty="0">
              <a:solidFill>
                <a:srgbClr val="000090"/>
              </a:solidFill>
            </a:endParaRPr>
          </a:p>
        </p:txBody>
      </p:sp>
    </p:spTree>
    <p:extLst>
      <p:ext uri="{BB962C8B-B14F-4D97-AF65-F5344CB8AC3E}">
        <p14:creationId xmlns:p14="http://schemas.microsoft.com/office/powerpoint/2010/main" val="385797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57" grpId="0"/>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0256" y="1222000"/>
            <a:ext cx="3829744" cy="2625083"/>
          </a:xfrm>
          <a:prstGeom prst="rect">
            <a:avLst/>
          </a:prstGeom>
        </p:spPr>
      </p:pic>
      <p:grpSp>
        <p:nvGrpSpPr>
          <p:cNvPr id="3" name="Group 2"/>
          <p:cNvGrpSpPr/>
          <p:nvPr/>
        </p:nvGrpSpPr>
        <p:grpSpPr>
          <a:xfrm>
            <a:off x="-26596" y="3200400"/>
            <a:ext cx="9170595" cy="3657600"/>
            <a:chOff x="-26596" y="3657600"/>
            <a:chExt cx="9170595" cy="3200400"/>
          </a:xfrm>
        </p:grpSpPr>
        <p:sp>
          <p:nvSpPr>
            <p:cNvPr id="6" name="Double Wave 5"/>
            <p:cNvSpPr/>
            <p:nvPr/>
          </p:nvSpPr>
          <p:spPr>
            <a:xfrm>
              <a:off x="-26596" y="3657600"/>
              <a:ext cx="9170595" cy="3193228"/>
            </a:xfrm>
            <a:prstGeom prst="doubleWave">
              <a:avLst>
                <a:gd name="adj1" fmla="val 5175"/>
                <a:gd name="adj2"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23446" y="4147800"/>
              <a:ext cx="9167445" cy="2710200"/>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3074"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CC64D3C-830A-403A-86D4-2FC402F4E133}" type="slidenum">
              <a:rPr lang="he-IL">
                <a:solidFill>
                  <a:srgbClr val="000000"/>
                </a:solidFill>
                <a:latin typeface="Corbel" pitchFamily="34" charset="0"/>
              </a:rPr>
              <a:pPr eaLnBrk="1" hangingPunct="1"/>
              <a:t>9</a:t>
            </a:fld>
            <a:endParaRPr lang="he-IL" dirty="0">
              <a:solidFill>
                <a:srgbClr val="000000"/>
              </a:solidFill>
              <a:latin typeface="Corbel" pitchFamily="34" charset="0"/>
            </a:endParaRPr>
          </a:p>
          <a:p>
            <a:pPr eaLnBrk="1" hangingPunct="1"/>
            <a:endParaRPr lang="en-US" dirty="0">
              <a:solidFill>
                <a:srgbClr val="000000"/>
              </a:solidFill>
              <a:latin typeface="Corbel" pitchFamily="34" charset="0"/>
            </a:endParaRPr>
          </a:p>
        </p:txBody>
      </p:sp>
      <p:pic>
        <p:nvPicPr>
          <p:cNvPr id="89104" name="Picture 16" descr="http://www.scubadreamz.net/images/diver%20and%20camer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041107">
            <a:off x="6579285" y="3943581"/>
            <a:ext cx="1725964" cy="1562573"/>
          </a:xfrm>
          <a:prstGeom prst="rect">
            <a:avLst/>
          </a:prstGeom>
          <a:noFill/>
          <a:extLst>
            <a:ext uri="{909E8E84-426E-40DD-AFC4-6F175D3DCCD1}">
              <a14:hiddenFill xmlns:a14="http://schemas.microsoft.com/office/drawing/2010/main">
                <a:solidFill>
                  <a:srgbClr val="FFFFFF"/>
                </a:solidFill>
              </a14:hiddenFill>
            </a:ext>
          </a:extLst>
        </p:spPr>
      </p:pic>
      <p:pic>
        <p:nvPicPr>
          <p:cNvPr id="111620" name="Picture 4" descr="C:\Users\mDesktop\AppData\Local\Microsoft\Windows\Temporary Internet Files\Content.IE5\HN6KIP5K\MC90035804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3048000"/>
            <a:ext cx="3510686" cy="30007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41337">
            <a:off x="1721279" y="2349177"/>
            <a:ext cx="1005403" cy="646331"/>
          </a:xfrm>
          <a:prstGeom prst="rect">
            <a:avLst/>
          </a:prstGeom>
          <a:noFill/>
        </p:spPr>
        <p:txBody>
          <a:bodyPr wrap="none" rtlCol="1">
            <a:spAutoFit/>
          </a:bodyPr>
          <a:lstStyle/>
          <a:p>
            <a:r>
              <a:rPr lang="en-US" sz="3600" b="1" dirty="0" smtClean="0">
                <a:solidFill>
                  <a:srgbClr val="FF0000"/>
                </a:solidFill>
              </a:rPr>
              <a:t>real</a:t>
            </a:r>
            <a:endParaRPr lang="he-IL" sz="3600" b="1" dirty="0">
              <a:solidFill>
                <a:srgbClr val="FF0000"/>
              </a:solidFill>
            </a:endParaRPr>
          </a:p>
        </p:txBody>
      </p:sp>
      <p:sp>
        <p:nvSpPr>
          <p:cNvPr id="13" name="TextBox 12"/>
          <p:cNvSpPr txBox="1"/>
          <p:nvPr/>
        </p:nvSpPr>
        <p:spPr>
          <a:xfrm rot="20641337">
            <a:off x="6829903" y="5561819"/>
            <a:ext cx="1569660" cy="646331"/>
          </a:xfrm>
          <a:prstGeom prst="rect">
            <a:avLst/>
          </a:prstGeom>
          <a:noFill/>
        </p:spPr>
        <p:txBody>
          <a:bodyPr wrap="none" rtlCol="1">
            <a:spAutoFit/>
          </a:bodyPr>
          <a:lstStyle/>
          <a:p>
            <a:r>
              <a:rPr lang="en-US" sz="3600" b="1" dirty="0" smtClean="0">
                <a:solidFill>
                  <a:srgbClr val="FF0000"/>
                </a:solidFill>
              </a:rPr>
              <a:t>virtual</a:t>
            </a:r>
            <a:endParaRPr lang="he-IL" sz="3600" b="1" dirty="0">
              <a:solidFill>
                <a:srgbClr val="FF0000"/>
              </a:solidFill>
            </a:endParaRPr>
          </a:p>
        </p:txBody>
      </p:sp>
      <p:sp>
        <p:nvSpPr>
          <p:cNvPr id="3075" name="Rectangle 2"/>
          <p:cNvSpPr>
            <a:spLocks noGrp="1" noChangeArrowheads="1"/>
          </p:cNvSpPr>
          <p:nvPr>
            <p:ph type="title"/>
          </p:nvPr>
        </p:nvSpPr>
        <p:spPr>
          <a:xfrm>
            <a:off x="468313" y="0"/>
            <a:ext cx="8229600" cy="1143000"/>
          </a:xfrm>
        </p:spPr>
        <p:txBody>
          <a:bodyPr/>
          <a:lstStyle/>
          <a:p>
            <a:pPr algn="l" eaLnBrk="1" hangingPunct="1"/>
            <a:r>
              <a:rPr lang="en-US" dirty="0" smtClean="0">
                <a:solidFill>
                  <a:schemeClr val="tx1"/>
                </a:solidFill>
              </a:rPr>
              <a:t>Periscope</a:t>
            </a:r>
          </a:p>
        </p:txBody>
      </p:sp>
      <p:sp>
        <p:nvSpPr>
          <p:cNvPr id="10" name="TextBox 9"/>
          <p:cNvSpPr txBox="1"/>
          <p:nvPr/>
        </p:nvSpPr>
        <p:spPr>
          <a:xfrm>
            <a:off x="6172200" y="6506062"/>
            <a:ext cx="3127638" cy="369332"/>
          </a:xfrm>
          <a:prstGeom prst="rect">
            <a:avLst/>
          </a:prstGeom>
          <a:noFill/>
        </p:spPr>
        <p:txBody>
          <a:bodyPr wrap="square" rtlCol="0">
            <a:spAutoFit/>
          </a:bodyPr>
          <a:lstStyle/>
          <a:p>
            <a:r>
              <a:rPr lang="en-US" dirty="0" smtClean="0">
                <a:solidFill>
                  <a:srgbClr val="000000"/>
                </a:solidFill>
              </a:rPr>
              <a:t>STELLA MARIS ICCP 2014</a:t>
            </a:r>
            <a:endParaRPr lang="en-US" dirty="0">
              <a:solidFill>
                <a:srgbClr val="000000"/>
              </a:solidFill>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890254" y="4270817"/>
            <a:ext cx="629347" cy="453583"/>
          </a:xfrm>
          <a:prstGeom prst="rect">
            <a:avLst/>
          </a:prstGeom>
        </p:spPr>
      </p:pic>
      <p:pic>
        <p:nvPicPr>
          <p:cNvPr id="27" name="Picture 26"/>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895600" y="6173846"/>
            <a:ext cx="603725" cy="435117"/>
          </a:xfrm>
          <a:prstGeom prst="rect">
            <a:avLst/>
          </a:prstGeom>
        </p:spPr>
      </p:pic>
      <p:pic>
        <p:nvPicPr>
          <p:cNvPr id="28" name="Picture 27"/>
          <p:cNvPicPr>
            <a:picLocks noChangeAspect="1"/>
          </p:cNvPicPr>
          <p:nvPr/>
        </p:nvPicPr>
        <p:blipFill>
          <a:blip r:embed="rId6" cstate="print">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a:xfrm>
            <a:off x="5693213" y="5276836"/>
            <a:ext cx="603725" cy="435117"/>
          </a:xfrm>
          <a:prstGeom prst="rect">
            <a:avLst/>
          </a:prstGeom>
        </p:spPr>
      </p:pic>
    </p:spTree>
    <p:extLst>
      <p:ext uri="{BB962C8B-B14F-4D97-AF65-F5344CB8AC3E}">
        <p14:creationId xmlns:p14="http://schemas.microsoft.com/office/powerpoint/2010/main" val="32536668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10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usenames]{color}&#10;\pagestyle{empty}&#10;\begin{document}&#10;\color{white}&#10;   $p({\bf x}|{\bf x}_{\rm flat})&#10;    \approx G&#10;    \exp{\left[-\frac{1}{2}&#10;       ({\bf x}-{\bf x}_{\rm flat})^T&#10;          {\bf \Sigma_{\bf x}}^{-1}&#10;       ({\bf x}-{\bf x}_{\rm flat})&#10;        \right]}$&#10;\end{document}"/>
  <p:tag name="IGUANATEXSIZE" val="20"/>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usenames]{color}&#10;\pagestyle{empty}&#10;\begin{document}&#10;\color{white}&#10;   $p({\bf x}_{\rm flat}|{\bf x})&#10;    \approx$&#10;\end{document}"/>
  <p:tag name="IGUANATEXSIZE" val="20"/>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usenames]{color}&#10;\pagestyle{empty}&#10;\begin{document}&#10;%\color{white}&#10;$p({\bf x}_{\rm flat}|{\bf x})&#10;    \propto&#10;    p({\bf x}|{\bf x}_{\rm flat})p({\bf x}_{\rm flat})$&#10;\end{document}"/>
  <p:tag name="IGUANATEXSIZE" val="20"/>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usenames]{color}&#10;\pagestyle{empty}&#10;\begin{document}&#10;\color{white}&#10;   $p({\bf x}_{\rm flat}|{\bf x})&#10;    \approx$&#10;\end{document}"/>
  <p:tag name="IGUANATEXSIZE" val="20"/>
</p:tagLst>
</file>

<file path=ppt/theme/theme1.xml><?xml version="1.0" encoding="utf-8"?>
<a:theme xmlns:a="http://schemas.openxmlformats.org/drawingml/2006/main" name="1_עיצוב מותאם אישית">
  <a:themeElements>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עיצוב מותאם אישית">
  <a:themeElements>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עיצוב מותאם אישית">
  <a:themeElements>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עיצוב מותאם אישית">
  <a:themeElements>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6_Office Theme">
  <a:themeElements>
    <a:clrScheme name="46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6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6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עיצוב מותאם אישית">
  <a:themeElements>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עיצוב מותאם אישית">
  <a:themeElements>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עיצוב מותאם אישית">
  <a:themeElements>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עיצוב מותאם אישית">
  <a:themeElements>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153639</TotalTime>
  <Words>4784</Words>
  <Application>Microsoft Office PowerPoint</Application>
  <PresentationFormat>On-screen Show (4:3)</PresentationFormat>
  <Paragraphs>796</Paragraphs>
  <Slides>71</Slides>
  <Notes>71</Notes>
  <HiddenSlides>0</HiddenSlides>
  <MMClips>14</MMClips>
  <ScaleCrop>false</ScaleCrop>
  <HeadingPairs>
    <vt:vector size="8" baseType="variant">
      <vt:variant>
        <vt:lpstr>Fonts Used</vt:lpstr>
      </vt:variant>
      <vt:variant>
        <vt:i4>9</vt:i4>
      </vt:variant>
      <vt:variant>
        <vt:lpstr>Theme</vt:lpstr>
      </vt:variant>
      <vt:variant>
        <vt:i4>15</vt:i4>
      </vt:variant>
      <vt:variant>
        <vt:lpstr>Embedded OLE Servers</vt:lpstr>
      </vt:variant>
      <vt:variant>
        <vt:i4>1</vt:i4>
      </vt:variant>
      <vt:variant>
        <vt:lpstr>Slide Titles</vt:lpstr>
      </vt:variant>
      <vt:variant>
        <vt:i4>71</vt:i4>
      </vt:variant>
    </vt:vector>
  </HeadingPairs>
  <TitlesOfParts>
    <vt:vector size="96" baseType="lpstr">
      <vt:lpstr>Arial</vt:lpstr>
      <vt:lpstr>Calibri</vt:lpstr>
      <vt:lpstr>Calibri Light</vt:lpstr>
      <vt:lpstr>Cambria Math</vt:lpstr>
      <vt:lpstr>Corbel</vt:lpstr>
      <vt:lpstr>Helvetica</vt:lpstr>
      <vt:lpstr>Tahoma</vt:lpstr>
      <vt:lpstr>Times New Roman</vt:lpstr>
      <vt:lpstr>Wingdings</vt:lpstr>
      <vt:lpstr>1_עיצוב מותאם אישית</vt:lpstr>
      <vt:lpstr>Office Theme</vt:lpstr>
      <vt:lpstr>2_עיצוב מותאם אישית</vt:lpstr>
      <vt:lpstr>3_עיצוב מותאם אישית</vt:lpstr>
      <vt:lpstr>1_Office Theme</vt:lpstr>
      <vt:lpstr>4_עיצוב מותאם אישית</vt:lpstr>
      <vt:lpstr>2_Office Theme</vt:lpstr>
      <vt:lpstr>5_עיצוב מותאם אישית</vt:lpstr>
      <vt:lpstr>3_Office Theme</vt:lpstr>
      <vt:lpstr>6_עיצוב מותאם אישית</vt:lpstr>
      <vt:lpstr>7_עיצוב מותאם אישית</vt:lpstr>
      <vt:lpstr>8_עיצוב מותאם אישית</vt:lpstr>
      <vt:lpstr>46_Office Theme</vt:lpstr>
      <vt:lpstr>8_Office Theme</vt:lpstr>
      <vt:lpstr>4_Office Theme</vt:lpstr>
      <vt:lpstr>Equation</vt:lpstr>
      <vt:lpstr>Vision through Random Refractive Distortions</vt:lpstr>
      <vt:lpstr>PowerPoint Presentation</vt:lpstr>
      <vt:lpstr>Refraction at Water Surface</vt:lpstr>
      <vt:lpstr>Random Refractive Distortions</vt:lpstr>
      <vt:lpstr>Motion Detection</vt:lpstr>
      <vt:lpstr>Dynamic vs. Static</vt:lpstr>
      <vt:lpstr>Random Refractive Distortions</vt:lpstr>
      <vt:lpstr>Motivation in Nature</vt:lpstr>
      <vt:lpstr>Periscope</vt:lpstr>
      <vt:lpstr>Where is the Potato-Head?</vt:lpstr>
      <vt:lpstr>Triangulation</vt:lpstr>
      <vt:lpstr>PowerPoint Presentation</vt:lpstr>
      <vt:lpstr>Refraction at Water Surface</vt:lpstr>
      <vt:lpstr>Refraction at Water Surface</vt:lpstr>
      <vt:lpstr>Wave Slope Statistics</vt:lpstr>
      <vt:lpstr>Wave Slope Statistics</vt:lpstr>
      <vt:lpstr>Wave Slope Statistics</vt:lpstr>
      <vt:lpstr>Wave Slope Statistics</vt:lpstr>
      <vt:lpstr>Wave Slope Statistics</vt:lpstr>
      <vt:lpstr>Wave Slope Statistics</vt:lpstr>
      <vt:lpstr>Wave Slope Statistics</vt:lpstr>
      <vt:lpstr>Wave Slope Statistics</vt:lpstr>
      <vt:lpstr>Image Pixel Statistics</vt:lpstr>
      <vt:lpstr>Image Pixel Statistics</vt:lpstr>
      <vt:lpstr> Distortion distribution</vt:lpstr>
      <vt:lpstr>Flat-location probabilty</vt:lpstr>
      <vt:lpstr>3D Position</vt:lpstr>
      <vt:lpstr>3D Position Likelihood</vt:lpstr>
      <vt:lpstr>Uncorrelated Measurements</vt:lpstr>
      <vt:lpstr>Uncorrelated Measurements</vt:lpstr>
      <vt:lpstr>PowerPoint Presentation</vt:lpstr>
      <vt:lpstr>Time / View Correlation</vt:lpstr>
      <vt:lpstr>Time / View Correlation</vt:lpstr>
      <vt:lpstr>Time / View Correlation</vt:lpstr>
      <vt:lpstr>Multi- View Motivation</vt:lpstr>
      <vt:lpstr>PowerPoint Presentation</vt:lpstr>
      <vt:lpstr>PowerPoint Presentation</vt:lpstr>
      <vt:lpstr>PowerPoint Presentation</vt:lpstr>
      <vt:lpstr>PowerPoint Presentation</vt:lpstr>
      <vt:lpstr>PowerPoint Presentation</vt:lpstr>
      <vt:lpstr>Experimental Setup</vt:lpstr>
      <vt:lpstr>PowerPoint Presentation</vt:lpstr>
      <vt:lpstr>PowerPoint Presentation</vt:lpstr>
      <vt:lpstr>                           Limitation</vt:lpstr>
      <vt:lpstr>Stella Maris</vt:lpstr>
      <vt:lpstr>Analogy to ground-based astronomy</vt:lpstr>
      <vt:lpstr>Analogy to ground-based astronomy</vt:lpstr>
      <vt:lpstr>Analogy to ground-based astronomy</vt:lpstr>
      <vt:lpstr>PowerPoint Presentation</vt:lpstr>
      <vt:lpstr>Sun Light-Field</vt:lpstr>
      <vt:lpstr>Wave Sensor</vt:lpstr>
      <vt:lpstr>Wave Sensor</vt:lpstr>
      <vt:lpstr>Water Surface Reconstruction</vt:lpstr>
      <vt:lpstr>System Implementation</vt:lpstr>
      <vt:lpstr>Design Trade-off</vt:lpstr>
      <vt:lpstr>Design Trade-off</vt:lpstr>
      <vt:lpstr>Design Trade-off</vt:lpstr>
      <vt:lpstr>Design Trade-off</vt:lpstr>
      <vt:lpstr>Design Trade-off</vt:lpstr>
      <vt:lpstr>Design Trade-off</vt:lpstr>
      <vt:lpstr>Design Trade-off</vt:lpstr>
      <vt:lpstr>Design Trade-off</vt:lpstr>
      <vt:lpstr>Design Trade-off</vt:lpstr>
      <vt:lpstr>Design Trade-off</vt:lpstr>
      <vt:lpstr>PowerPoint Presentation</vt:lpstr>
      <vt:lpstr>Sea Experiment</vt:lpstr>
      <vt:lpstr>System Implementation</vt:lpstr>
      <vt:lpstr>Sea Experiment</vt:lpstr>
      <vt:lpstr>Lab Experiment</vt:lpstr>
      <vt:lpstr>Quantitative Results</vt:lpstr>
      <vt:lpstr>Failure Case</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 Deflaring</dc:title>
  <dc:creator>Fima</dc:creator>
  <cp:lastModifiedBy>Schechner Yoav</cp:lastModifiedBy>
  <cp:revision>2921</cp:revision>
  <cp:lastPrinted>2013-04-08T07:33:33Z</cp:lastPrinted>
  <dcterms:created xsi:type="dcterms:W3CDTF">2008-12-10T19:09:47Z</dcterms:created>
  <dcterms:modified xsi:type="dcterms:W3CDTF">2015-09-04T08:46:11Z</dcterms:modified>
</cp:coreProperties>
</file>