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708" r:id="rId3"/>
    <p:sldId id="813" r:id="rId4"/>
    <p:sldId id="814" r:id="rId5"/>
    <p:sldId id="842" r:id="rId6"/>
    <p:sldId id="713" r:id="rId7"/>
    <p:sldId id="833" r:id="rId8"/>
    <p:sldId id="714" r:id="rId9"/>
    <p:sldId id="719" r:id="rId10"/>
    <p:sldId id="720" r:id="rId11"/>
    <p:sldId id="721" r:id="rId12"/>
    <p:sldId id="782" r:id="rId13"/>
    <p:sldId id="844" r:id="rId14"/>
    <p:sldId id="717" r:id="rId15"/>
    <p:sldId id="853" r:id="rId16"/>
    <p:sldId id="818" r:id="rId17"/>
    <p:sldId id="817" r:id="rId18"/>
    <p:sldId id="837" r:id="rId19"/>
    <p:sldId id="838" r:id="rId20"/>
    <p:sldId id="846" r:id="rId21"/>
    <p:sldId id="845" r:id="rId22"/>
    <p:sldId id="839" r:id="rId23"/>
    <p:sldId id="852" r:id="rId24"/>
    <p:sldId id="848" r:id="rId25"/>
    <p:sldId id="843" r:id="rId26"/>
    <p:sldId id="849" r:id="rId27"/>
    <p:sldId id="850" r:id="rId28"/>
    <p:sldId id="851" r:id="rId29"/>
    <p:sldId id="754" r:id="rId30"/>
    <p:sldId id="707" r:id="rId31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8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9933"/>
    <a:srgbClr val="00FF00"/>
    <a:srgbClr val="B2B2B2"/>
    <a:srgbClr val="DDDDDD"/>
    <a:srgbClr val="3333CC"/>
    <a:srgbClr val="FFFF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2" autoAdjust="0"/>
    <p:restoredTop sz="91489" autoAdjust="0"/>
  </p:normalViewPr>
  <p:slideViewPr>
    <p:cSldViewPr>
      <p:cViewPr varScale="1">
        <p:scale>
          <a:sx n="121" d="100"/>
          <a:sy n="121" d="100"/>
        </p:scale>
        <p:origin x="1548" y="108"/>
      </p:cViewPr>
      <p:guideLst>
        <p:guide orient="horz" pos="39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724" y="-120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B8D42B-3B21-4AF2-9803-4B25499B3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491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 algn="l" defTabSz="976313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>
            <a:lvl1pPr algn="r" defTabSz="976313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 algn="l" defTabSz="976313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85" tIns="48792" rIns="97585" bIns="48792" numCol="1" anchor="b" anchorCtr="0" compatLnSpc="1">
            <a:prstTxWarp prst="textNoShape">
              <a:avLst/>
            </a:prstTxWarp>
          </a:bodyPr>
          <a:lstStyle>
            <a:lvl1pPr algn="r" defTabSz="976313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775551AE-3E02-4099-85DF-1113665DF0B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432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1863">
              <a:defRPr/>
            </a:pPr>
            <a:fld id="{039E4CC6-B330-492B-9762-ED09430FAD2F}" type="slidenum">
              <a:rPr lang="he-IL" smtClean="0">
                <a:solidFill>
                  <a:prstClr val="black"/>
                </a:solidFill>
              </a:rPr>
              <a:pPr defTabSz="931863">
                <a:defRPr/>
              </a:pPr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40417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91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45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4585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61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8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40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66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1484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7490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08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353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3277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31843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33993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581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91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74799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7249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8702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14812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034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414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61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68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26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52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5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6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2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7D7AF1-82D5-458E-88D8-91669AB62723}" type="datetime1">
              <a:rPr lang="en-US" smtClean="0">
                <a:solidFill>
                  <a:srgbClr val="000000"/>
                </a:solidFill>
              </a:rPr>
              <a:t>7/21/2016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0953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3352800"/>
          </a:xfrm>
        </p:spPr>
        <p:txBody>
          <a:bodyPr rIns="457200" bIns="457200"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962400"/>
            <a:ext cx="9144000" cy="1752600"/>
          </a:xfr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1EDECF-AAB0-49F0-8C0D-C44B92916A61}" type="datetime1">
              <a:rPr lang="en-US" smtClean="0">
                <a:solidFill>
                  <a:srgbClr val="000000"/>
                </a:solidFill>
              </a:rPr>
              <a:t>7/21/2016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4801B3-92EF-4731-975F-5281034EBD14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1439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6381750"/>
            <a:ext cx="457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E298A-F9EB-40A7-B97D-71CD6D0A288B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4987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79FB0-63AC-4F60-8CE0-41F88524FF42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9411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91F5E-6D87-4CDB-82E5-60A37E9DD2D4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9370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494AA-BC4B-4C84-8D21-E320CE052AD2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9440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670A5-2D9E-407C-BB1B-2C15902C3281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79513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17E59-E774-45DF-BDE4-9699703AA4E6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0120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150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811C2-B128-4481-A934-3D68D8098644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7016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79A7C-FEBD-48BD-89D8-03E1E05E4B54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60071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1C768-9DB2-4EFD-A3D2-2F6500334B06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08268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B3C4C-C623-4753-A778-D19E4E339955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352022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AE199-2288-4E03-B3BD-09F8EF7A692C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184374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6381750"/>
            <a:ext cx="457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7524-9A45-497B-83C7-67FA3F8B5BFE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9295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686800" y="638175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fld id="{9DC83EE8-644E-40B6-A929-788C4E611FB6}" type="slidenum">
              <a:rPr lang="he-IL" sz="1400">
                <a:solidFill>
                  <a:srgbClr val="000000"/>
                </a:solidFill>
                <a:cs typeface="Arial" charset="0"/>
              </a:rPr>
              <a:pPr algn="l" eaLnBrk="0" hangingPunct="0">
                <a:defRPr/>
              </a:pPr>
              <a:t>‹#›</a:t>
            </a:fld>
            <a:endParaRPr 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89B1D6-A03D-40A7-B502-45B859001F97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DCE7AF-5F25-4EBA-A85B-B9D9925531C2}" type="datetime1">
              <a:rPr lang="en-US" smtClean="0">
                <a:solidFill>
                  <a:srgbClr val="000000"/>
                </a:solidFill>
              </a:rPr>
              <a:t>7/21/2016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345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6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3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91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3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176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9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8686800" y="638175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fld id="{70DC40FB-99DE-4EF0-81D1-62709D51AC33}" type="slidenum">
              <a:rPr lang="he-IL" sz="1400">
                <a:solidFill>
                  <a:srgbClr val="000000"/>
                </a:solidFill>
                <a:cs typeface="Arial" charset="0"/>
              </a:rPr>
              <a:pPr algn="l" eaLnBrk="0" hangingPunct="0"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75000"/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Ø"/>
        <a:defRPr sz="2800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739701-4C83-46F7-84FF-719C4A7E5096}" type="slidenum">
              <a:rPr 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686800" y="6381750"/>
            <a:ext cx="457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algn="l" eaLnBrk="0" hangingPunct="0">
              <a:defRPr/>
            </a:pPr>
            <a:fld id="{70DC40FB-99DE-4EF0-81D1-62709D51AC33}" type="slidenum">
              <a:rPr lang="he-IL" sz="1400">
                <a:solidFill>
                  <a:srgbClr val="000000"/>
                </a:solidFill>
                <a:cs typeface="Arial" charset="0"/>
              </a:rPr>
              <a:pPr algn="l" eaLnBrk="0" hangingPunct="0"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30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75000"/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Ø"/>
        <a:defRPr sz="2800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971800"/>
          </a:xfrm>
        </p:spPr>
        <p:txBody>
          <a:bodyPr/>
          <a:lstStyle/>
          <a:p>
            <a:pPr marL="18000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/>
              <a:t>Tapping Into The Unutilized Router Processing Power</a:t>
            </a:r>
            <a:endParaRPr lang="en-US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6553200" cy="9144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Marat Radan </a:t>
            </a:r>
            <a:r>
              <a:rPr lang="en-US" sz="2800" dirty="0" smtClean="0"/>
              <a:t>(Technion, Israel)</a:t>
            </a:r>
          </a:p>
          <a:p>
            <a:pPr eaLnBrk="1" hangingPunct="1"/>
            <a:endParaRPr lang="en-US" sz="2000" b="1" dirty="0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657600"/>
            <a:ext cx="184467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81000" y="4724400"/>
            <a:ext cx="64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rgbClr val="0000CC"/>
              </a:buClr>
              <a:buSzPct val="75000"/>
            </a:pPr>
            <a:r>
              <a:rPr lang="en-US" altLang="en-US" sz="2800" b="0" dirty="0"/>
              <a:t>Joint work with </a:t>
            </a:r>
          </a:p>
          <a:p>
            <a:pPr algn="l">
              <a:buClr>
                <a:srgbClr val="0000CC"/>
              </a:buClr>
              <a:buSzPct val="75000"/>
            </a:pPr>
            <a:r>
              <a:rPr lang="en-US" altLang="en-US" sz="2800" dirty="0" smtClean="0"/>
              <a:t>Isaac </a:t>
            </a:r>
            <a:r>
              <a:rPr lang="en-US" altLang="en-US" sz="2800" dirty="0" err="1"/>
              <a:t>Keslassy</a:t>
            </a:r>
            <a:r>
              <a:rPr lang="en-US" altLang="en-US" sz="2800" dirty="0"/>
              <a:t> </a:t>
            </a:r>
            <a:r>
              <a:rPr lang="en-US" altLang="en-US" sz="2800" b="0" dirty="0"/>
              <a:t>(Technion, Israel)</a:t>
            </a:r>
          </a:p>
        </p:txBody>
      </p:sp>
    </p:spTree>
    <p:extLst>
      <p:ext uri="{BB962C8B-B14F-4D97-AF65-F5344CB8AC3E}">
        <p14:creationId xmlns:p14="http://schemas.microsoft.com/office/powerpoint/2010/main" val="23065635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5" y="1400400"/>
            <a:ext cx="8161753" cy="54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Model and Assumptions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81" y="2133600"/>
            <a:ext cx="537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7" y="1493795"/>
            <a:ext cx="762000" cy="48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5105400" y="1219200"/>
            <a:ext cx="3962400" cy="609601"/>
          </a:xfrm>
          <a:prstGeom prst="roundRect">
            <a:avLst/>
          </a:prstGeom>
          <a:solidFill>
            <a:schemeClr val="bg1"/>
          </a:solidFill>
          <a:ln w="1016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Find optimal redirect probabilities</a:t>
            </a:r>
            <a:endParaRPr lang="he-IL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09777" y="1485900"/>
            <a:ext cx="762000" cy="4953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30982" y="2133600"/>
            <a:ext cx="537912" cy="276225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725" y="3857625"/>
            <a:ext cx="582426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91200"/>
            <a:ext cx="733985" cy="2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7" y="3200400"/>
            <a:ext cx="762000" cy="45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7" y="5105400"/>
            <a:ext cx="781050" cy="4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2028827" y="3179379"/>
            <a:ext cx="762000" cy="4953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981199" y="5075058"/>
            <a:ext cx="809627" cy="4953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208725" y="3857625"/>
            <a:ext cx="582426" cy="276225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143000" y="5791200"/>
            <a:ext cx="733985" cy="276225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77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1143000"/>
            <a:ext cx="756212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First idea: </a:t>
            </a:r>
            <a:r>
              <a:rPr lang="en-US" dirty="0" smtClean="0"/>
              <a:t>Valiant-based Algorithm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133600" y="1890014"/>
            <a:ext cx="914400" cy="3959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C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C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C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CC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000" kern="0" dirty="0" smtClean="0">
                <a:effectLst/>
              </a:rPr>
              <a:t>P=1/3</a:t>
            </a:r>
            <a:endParaRPr lang="en-US" sz="2000" kern="0" dirty="0">
              <a:effectLst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133600" y="3398393"/>
            <a:ext cx="914400" cy="3959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C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C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C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CC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000" kern="0" dirty="0" smtClean="0">
                <a:effectLst/>
              </a:rPr>
              <a:t>P=1/3</a:t>
            </a:r>
            <a:endParaRPr lang="en-US" sz="2000" kern="0" dirty="0">
              <a:effectLst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133600" y="4953000"/>
            <a:ext cx="914400" cy="3959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C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C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C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CC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000" kern="0" dirty="0" smtClean="0">
                <a:effectLst/>
              </a:rPr>
              <a:t>P=1/3</a:t>
            </a:r>
            <a:endParaRPr lang="en-US" sz="2000" kern="0" dirty="0"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120853"/>
            <a:ext cx="6477000" cy="73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120" y="6172200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Inspired by: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41226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1143000"/>
            <a:ext cx="756212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First idea: Valiant-based Algorithm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457200" y="1905000"/>
            <a:ext cx="2286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he-IL" dirty="0"/>
          </a:p>
        </p:txBody>
      </p:sp>
      <p:sp>
        <p:nvSpPr>
          <p:cNvPr id="14" name="Rectangle 13"/>
          <p:cNvSpPr/>
          <p:nvPr/>
        </p:nvSpPr>
        <p:spPr>
          <a:xfrm>
            <a:off x="-466725" y="3419475"/>
            <a:ext cx="2286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15" name="Rectangle 14"/>
          <p:cNvSpPr/>
          <p:nvPr/>
        </p:nvSpPr>
        <p:spPr>
          <a:xfrm>
            <a:off x="-466725" y="4953000"/>
            <a:ext cx="2286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he-I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120853"/>
            <a:ext cx="6477000" cy="73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120" y="6172200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Inspired by:</a:t>
            </a:r>
            <a:endParaRPr lang="en-US" sz="2000" b="0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133600" y="1890014"/>
            <a:ext cx="914400" cy="3959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C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C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C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CC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000" kern="0" dirty="0" smtClean="0">
                <a:effectLst/>
              </a:rPr>
              <a:t>P=1/3</a:t>
            </a:r>
            <a:endParaRPr lang="en-US" sz="2000" kern="0" dirty="0">
              <a:effectLst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133600" y="3398393"/>
            <a:ext cx="914400" cy="3959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C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C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C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CC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000" kern="0" dirty="0" smtClean="0">
                <a:effectLst/>
              </a:rPr>
              <a:t>P=1/3</a:t>
            </a:r>
            <a:endParaRPr lang="en-US" sz="2000" kern="0" dirty="0">
              <a:effectLst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133600" y="4953000"/>
            <a:ext cx="914400" cy="3959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C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C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C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CC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000" kern="0" dirty="0" smtClean="0">
                <a:effectLst/>
              </a:rPr>
              <a:t>P=1/3</a:t>
            </a:r>
            <a:endParaRPr lang="en-US" sz="2000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350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5.55112E-17 L 0.24583 5.55112E-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5.55112E-17 L 0.24583 5.55112E-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5.55112E-17 L 0.24583 5.55112E-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323 5.55112E-17 C 0.24479 -0.00602 0.24479 -0.01204 0.24653 -0.01806 C 0.25122 -0.08681 0.23958 -0.05116 0.33681 -0.05278 C 0.38212 -0.05231 0.42934 -0.06921 0.4724 -0.05139 C 0.48559 -0.04583 0.47222 -0.01412 0.47448 0.00417 C 0.475 0.00787 0.48003 0.00625 0.48281 0.00694 C 0.49253 0.00903 0.50226 0.01019 0.51198 0.01111 C 0.53108 0.01736 0.56875 0.01505 0.59219 0.01667 C 0.59497 0.01782 0.59844 0.01644 0.60052 0.01944 C 0.60278 0.02292 0.60174 0.0287 0.6026 0.03333 C 0.60972 0.19792 0.60625 0.36296 0.60365 0.52778 C 0.47205 0.52731 0.34045 0.52778 0.20885 0.52639 C 0.19271 0.52616 0.1724 0.51505 0.15469 0.51389 C 0.14705 0.5037 0.14583 0.47292 0.15781 0.46806 C 0.19931 0.45139 0.24462 0.46574 0.28802 0.46528 C 0.28976 0.46505 0.30347 0.46296 0.30573 0.4625 C 0.31146 0.46111 0.31753 0.45718 0.32344 0.45694 C 0.33073 0.45648 0.33802 0.45694 0.34531 0.45694 L 0.35451 0.45417 " pathEditMode="relative" rAng="0" ptsTypes="fffffffffffffffff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5" y="2203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392 -3.33333E-6 C 0.2441 -0.00602 0.24045 -0.04583 0.25226 -0.05277 C 0.25729 -0.05578 0.25955 -0.05578 0.26476 -0.05694 C 0.32969 -0.05648 0.39462 -0.05694 0.45955 -0.05555 C 0.4618 -0.05555 0.46389 -0.05277 0.46389 -0.05254 C 0.4743 -0.03564 0.46128 0.0007 0.48351 0.00139 C 0.5158 0.00232 0.54809 0.00232 0.58038 0.00278 C 0.61059 0.00186 0.61649 0.00186 0.63767 -0.00277 C 0.64496 -0.00856 0.65364 -0.01273 0.66059 -0.01944 C 0.6618 -0.0206 0.6625 -0.02245 0.66371 -0.02361 C 0.66476 -0.02477 0.6658 -0.02546 0.66684 -0.02639 C 0.67257 -0.03773 0.6776 -0.04907 0.67934 -0.0625 C 0.67899 -0.07176 0.67917 -0.08102 0.6783 -0.09027 C 0.67795 -0.09352 0.67083 -0.10694 0.66892 -0.10972 C 0.64982 -0.1375 0.62031 -0.13819 0.59392 -0.14166 C 0.57812 -0.14861 0.56024 -0.14861 0.54392 -0.15 C 0.49618 -0.16273 0.44496 -0.15185 0.39809 -0.15139 C 0.36441 -0.14722 0.33107 -0.14537 0.29705 -0.14444 C 0.13854 -0.14606 0.19705 -0.10694 0.15972 -0.15694 C 0.15347 -0.18981 0.16875 -0.19514 0.18871 -0.19583 C 0.20955 -0.19652 0.23038 -0.19676 0.25121 -0.19722 C 0.25555 -0.19768 0.26476 -0.19838 0.26996 -0.2 C 0.27691 -0.20231 0.28385 -0.20602 0.2908 -0.20833 C 0.30347 -0.2125 0.31597 -0.21666 0.3283 -0.22222 C 0.33871 -0.22152 0.35 -0.21944 0.36059 -0.21944 " pathEditMode="relative" rAng="0" ptsTypes="ffffffffffffffffffffffff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3" y="-1097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83 -4.44444E-6 C 0.27118 0.00186 0.29653 0.01112 0.32187 0.01112 " pathEditMode="relative" rAng="0" ptsTypes="f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55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0" grpId="0" animBg="1"/>
      <p:bldP spid="10" grpId="1" animBg="1"/>
      <p:bldP spid="13" grpId="0" animBg="1"/>
      <p:bldP spid="13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51" y="1762800"/>
            <a:ext cx="3986713" cy="31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927" y="1752600"/>
            <a:ext cx="3945714" cy="31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Capacity </a:t>
            </a:r>
            <a:r>
              <a:rPr lang="en-US" dirty="0" smtClean="0"/>
              <a:t>Region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24141" y="1295400"/>
            <a:ext cx="6858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2000" b="0" i="1" dirty="0" smtClean="0"/>
              <a:t>N</a:t>
            </a:r>
            <a:r>
              <a:rPr lang="en-US" sz="2000" b="0" dirty="0" smtClean="0"/>
              <a:t>=2</a:t>
            </a:r>
            <a:endParaRPr lang="he-IL" sz="20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6222171" y="1295400"/>
            <a:ext cx="8382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2000" b="0" i="1" dirty="0" smtClean="0"/>
              <a:t>N</a:t>
            </a:r>
            <a:r>
              <a:rPr lang="en-US" sz="2000" b="0" dirty="0" smtClean="0"/>
              <a:t>=10</a:t>
            </a:r>
            <a:endParaRPr lang="he-IL" sz="20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5799529"/>
            <a:ext cx="3200400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000" b="0" i="1" dirty="0" smtClean="0"/>
              <a:t>N</a:t>
            </a:r>
            <a:r>
              <a:rPr lang="en-US" sz="2000" b="0" dirty="0" smtClean="0"/>
              <a:t> – Number of </a:t>
            </a:r>
            <a:r>
              <a:rPr lang="en-US" sz="2000" b="0" dirty="0" err="1" smtClean="0"/>
              <a:t>linecards</a:t>
            </a:r>
            <a:endParaRPr lang="he-IL" sz="2000" b="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1"/>
            <a:ext cx="434279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838200" y="5410200"/>
            <a:ext cx="152400" cy="1524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38200" y="6309360"/>
            <a:ext cx="152400" cy="1524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918" y="5077807"/>
            <a:ext cx="25527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605" y="4699313"/>
            <a:ext cx="275509" cy="25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81" y="3124200"/>
            <a:ext cx="21391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495800" y="1242694"/>
            <a:ext cx="4572000" cy="4243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75513"/>
            <a:ext cx="275509" cy="25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5724"/>
            <a:ext cx="213919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496" y="6276022"/>
            <a:ext cx="9715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94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Related </a:t>
            </a:r>
            <a:r>
              <a:rPr lang="en-US" dirty="0" smtClean="0"/>
              <a:t>Work - </a:t>
            </a:r>
            <a:r>
              <a:rPr lang="en-US" dirty="0" err="1" smtClean="0"/>
              <a:t>GreenRouter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0671"/>
            <a:ext cx="8306544" cy="304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6019800"/>
            <a:ext cx="8458200" cy="38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Y. Kai, Y. Wang and B. Liu, “</a:t>
            </a:r>
            <a:r>
              <a:rPr lang="en-US" sz="1400" dirty="0" err="1" smtClean="0"/>
              <a:t>GreenRouter</a:t>
            </a:r>
            <a:r>
              <a:rPr lang="en-US" sz="1400" dirty="0" smtClean="0"/>
              <a:t>: Reducing power by innovating router’s architecture”, 2013.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657600" y="5181599"/>
            <a:ext cx="5334000" cy="609601"/>
          </a:xfrm>
          <a:prstGeom prst="roundRect">
            <a:avLst/>
          </a:prstGeom>
          <a:solidFill>
            <a:schemeClr val="bg1"/>
          </a:solidFill>
          <a:ln w="1016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Change router architecture, two SF layers</a:t>
            </a:r>
          </a:p>
          <a:p>
            <a:r>
              <a:rPr lang="en-US" dirty="0" smtClean="0"/>
              <a:t>Separate processing and interface in linecards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5784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Model Assumptions and Valiant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The </a:t>
            </a:r>
            <a:r>
              <a:rPr lang="en-US" b="1" dirty="0">
                <a:solidFill>
                  <a:schemeClr val="tx2"/>
                </a:solidFill>
              </a:rPr>
              <a:t>Infinite Switch Fabric </a:t>
            </a:r>
            <a:r>
              <a:rPr lang="en-US" b="1" dirty="0" smtClean="0">
                <a:solidFill>
                  <a:schemeClr val="tx2"/>
                </a:solidFill>
              </a:rPr>
              <a:t>Models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Infinite capacity</a:t>
            </a:r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Single queue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N-queues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Example</a:t>
            </a: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Simulation</a:t>
            </a:r>
          </a:p>
          <a:p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395500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5" y="1400400"/>
            <a:ext cx="8161753" cy="54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</a:t>
            </a:r>
            <a:r>
              <a:rPr lang="en-US" dirty="0" smtClean="0"/>
              <a:t>Infinite Switch Fabric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</a:t>
            </a:r>
            <a:r>
              <a:rPr lang="en-US" dirty="0" smtClean="0"/>
              <a:t>Single Queue Switch Fabric Model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400175"/>
            <a:ext cx="81819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5400" y="2590800"/>
            <a:ext cx="12954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rtl="0"/>
            <a:r>
              <a:rPr lang="en-US" sz="1600" dirty="0" smtClean="0">
                <a:solidFill>
                  <a:srgbClr val="0000CC"/>
                </a:solidFill>
              </a:rPr>
              <a:t>Switching Delay</a:t>
            </a:r>
            <a:endParaRPr lang="he-IL" sz="1600" dirty="0">
              <a:solidFill>
                <a:srgbClr val="0000CC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781800" y="1219200"/>
            <a:ext cx="2162175" cy="609601"/>
          </a:xfrm>
          <a:prstGeom prst="roundRect">
            <a:avLst/>
          </a:prstGeom>
          <a:solidFill>
            <a:schemeClr val="bg1"/>
          </a:solidFill>
          <a:ln w="1016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Shared Memory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656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N-Queues Switch Fabric </a:t>
            </a:r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66873"/>
            <a:ext cx="7516368" cy="529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6905625" y="1219199"/>
            <a:ext cx="2162175" cy="609601"/>
          </a:xfrm>
          <a:prstGeom prst="roundRect">
            <a:avLst/>
          </a:prstGeom>
          <a:solidFill>
            <a:schemeClr val="bg1"/>
          </a:solidFill>
          <a:ln w="1016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Output Queues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109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Model Assumptions and Valiant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The </a:t>
            </a:r>
            <a:r>
              <a:rPr lang="en-US" dirty="0">
                <a:solidFill>
                  <a:schemeClr val="bg2"/>
                </a:solidFill>
              </a:rPr>
              <a:t>Infinite Switch Fabric </a:t>
            </a:r>
            <a:r>
              <a:rPr lang="en-US" dirty="0" smtClean="0">
                <a:solidFill>
                  <a:schemeClr val="bg2"/>
                </a:solidFill>
              </a:rPr>
              <a:t>Models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Infinite capacity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Single queue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N-queues</a:t>
            </a:r>
          </a:p>
          <a:p>
            <a:r>
              <a:rPr lang="en-US" b="1" dirty="0" smtClean="0"/>
              <a:t>Example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Simulation</a:t>
            </a:r>
          </a:p>
          <a:p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3732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00175"/>
            <a:ext cx="8572500" cy="5457825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Introduction: Typical Router Architecture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762000" y="1981200"/>
            <a:ext cx="228600" cy="3768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he-IL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1281112" y="1447800"/>
            <a:ext cx="2895600" cy="1295400"/>
          </a:xfrm>
          <a:prstGeom prst="roundRect">
            <a:avLst/>
          </a:prstGeom>
          <a:solidFill>
            <a:schemeClr val="bg1"/>
          </a:solidFill>
          <a:ln w="1016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5257800" y="2169604"/>
            <a:ext cx="1685925" cy="609601"/>
          </a:xfrm>
          <a:prstGeom prst="roundRect">
            <a:avLst/>
          </a:prstGeom>
          <a:solidFill>
            <a:schemeClr val="bg1"/>
          </a:solidFill>
          <a:ln w="1016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Switching</a:t>
            </a:r>
            <a:endParaRPr lang="he-IL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4" y="1619250"/>
            <a:ext cx="25622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1414462" y="1571625"/>
            <a:ext cx="1343025" cy="1047750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57487" y="1571625"/>
            <a:ext cx="1295400" cy="4572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59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0.00116 C 0.0408 0.01088 -0.00452 -0.00069 0.0934 0.00556 C 0.10191 0.00602 0.11892 0.01019 0.11892 0.01065 C 0.14496 0.00949 0.171 0.00787 0.19722 0.00787 C 0.21163 0.00787 0.22396 0.01713 0.2375 0.01713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1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5 0.01713 C 0.24392 0.01343 0.24652 0.01135 0.25277 0.01042 C 0.26284 0.00903 0.28264 0.00718 0.28264 0.00741 C 0.31562 0.0088 0.34878 0.01158 0.38142 0.01713 C 0.39323 0.01899 0.40347 0.02477 0.41545 0.02547 C 0.43507 0.02616 0.45451 0.02662 0.47413 0.02709 C 0.4783 0.02848 0.48246 0.02848 0.48646 0.03033 C 0.48767 0.03102 0.48836 0.03287 0.48958 0.0338 C 0.49323 0.03635 0.49809 0.03774 0.50191 0.03866 C 0.5059 0.04283 0.50868 0.04237 0.51111 0.04885 C 0.51857 0.03681 0.52639 0.0382 0.53698 0.03704 C 0.5467 0.03311 0.55677 0.03172 0.56666 0.03033 C 0.57639 0.02894 0.59548 0.02709 0.59548 0.02732 C 0.60573 0.02848 0.6158 0.03426 0.62534 0.03542 C 0.63437 0.03658 0.64323 0.03658 0.65208 0.03704 C 0.67152 0.04237 0.71059 0.04213 0.71059 0.04237 C 0.72343 0.04561 0.71493 0.04375 0.73732 0.04375 " pathEditMode="relative" rAng="0" ptsTypes="ffffffffffffffff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733 0.04375 C 0.7408 0.04421 0.74444 0.04375 0.74774 0.04513 C 0.75017 0.04606 0.75399 0.05069 0.75399 0.05092 C 0.75504 0.05625 0.75573 0.05995 0.75816 0.06458 C 0.75938 0.07083 0.76181 0.07314 0.76441 0.07847 C 0.7658 0.10208 0.76615 0.12314 0.77691 0.14236 C 0.77934 0.15185 0.77847 0.1618 0.78004 0.17152 C 0.7809 0.17708 0.78333 0.1824 0.7842 0.18819 C 0.78559 0.19699 0.78733 0.20601 0.78941 0.21458 C 0.79149 0.23333 0.79635 0.25277 0.80191 0.27013 C 0.80417 0.27708 0.80799 0.28611 0.81337 0.28958 C 0.82326 0.29629 0.83559 0.29189 0.8467 0.29236 C 0.86267 0.29953 0.84826 0.29351 0.89045 0.29513 C 0.90122 0.2956 0.91198 0.29606 0.92274 0.29652 C 0.93629 0.29699 0.94983 0.29745 0.96337 0.29791 C 0.99792 0.29722 1.01788 0.29652 1.04774 0.29375 C 1.05642 0.29189 1.0651 0.28981 1.07379 0.28819 C 1.08125 0.28495 1.08906 0.28935 1.0967 0.28958 C 1.10504 0.28981 1.11337 0.28958 1.1217 0.28958 " pathEditMode="relative" rAng="0" ptsTypes="ffffffffffffffffff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</a:t>
            </a:r>
            <a:r>
              <a:rPr lang="en-US" dirty="0" smtClean="0"/>
              <a:t>Single Queue Switch Fabric Model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400175"/>
            <a:ext cx="81819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5400" y="2590800"/>
            <a:ext cx="12954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rtl="0"/>
            <a:r>
              <a:rPr lang="en-US" sz="1600" dirty="0" smtClean="0">
                <a:solidFill>
                  <a:srgbClr val="0000CC"/>
                </a:solidFill>
              </a:rPr>
              <a:t>Switching Delay</a:t>
            </a:r>
            <a:endParaRPr lang="he-IL" sz="1600" dirty="0">
              <a:solidFill>
                <a:srgbClr val="0000CC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781800" y="1219200"/>
            <a:ext cx="2162175" cy="609601"/>
          </a:xfrm>
          <a:prstGeom prst="roundRect">
            <a:avLst/>
          </a:prstGeom>
          <a:solidFill>
            <a:schemeClr val="bg1"/>
          </a:solidFill>
          <a:ln w="1016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Shared Memory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821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Single Queue Switch Fabric </a:t>
            </a:r>
            <a:r>
              <a:rPr lang="en-US" dirty="0" smtClean="0"/>
              <a:t>Model - Optimization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99" b="85992"/>
          <a:stretch/>
        </p:blipFill>
        <p:spPr bwMode="auto">
          <a:xfrm>
            <a:off x="278118" y="1908494"/>
            <a:ext cx="3295972" cy="59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18" y="2852936"/>
            <a:ext cx="6336704" cy="314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19800" y="2104966"/>
            <a:ext cx="170521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dirty="0" smtClean="0">
                <a:latin typeface="+mj-lt"/>
              </a:rPr>
              <a:t>Average</a:t>
            </a:r>
            <a:r>
              <a:rPr lang="en-US" sz="2000" dirty="0" smtClean="0"/>
              <a:t> delay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47800" y="2895600"/>
            <a:ext cx="5167022" cy="2981833"/>
            <a:chOff x="1447800" y="2895600"/>
            <a:chExt cx="5167022" cy="2981833"/>
          </a:xfrm>
        </p:grpSpPr>
        <p:sp>
          <p:nvSpPr>
            <p:cNvPr id="5" name="TextBox 4"/>
            <p:cNvSpPr txBox="1"/>
            <p:nvPr/>
          </p:nvSpPr>
          <p:spPr>
            <a:xfrm>
              <a:off x="1524000" y="2895600"/>
              <a:ext cx="3429000" cy="10156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1">
              <a:spAutoFit/>
            </a:bodyPr>
            <a:lstStyle/>
            <a:p>
              <a:pPr algn="l" rtl="0"/>
              <a:endParaRPr lang="en-US" sz="2000" dirty="0" smtClean="0">
                <a:latin typeface="+mj-lt"/>
              </a:endParaRPr>
            </a:p>
            <a:p>
              <a:pPr algn="l" rtl="0"/>
              <a:r>
                <a:rPr lang="en-US" sz="2000" dirty="0" smtClean="0">
                  <a:latin typeface="+mj-lt"/>
                </a:rPr>
                <a:t>Flow conservation</a:t>
              </a:r>
            </a:p>
            <a:p>
              <a:pPr algn="l" rtl="0"/>
              <a:endParaRPr lang="en-US" sz="2000" dirty="0" smtClean="0">
                <a:latin typeface="+mj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95425" y="3705761"/>
              <a:ext cx="5119397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l" rtl="0"/>
              <a:endParaRPr lang="en-US" sz="2000" dirty="0" smtClean="0">
                <a:latin typeface="+mj-lt"/>
              </a:endParaRPr>
            </a:p>
            <a:p>
              <a:pPr algn="l" rtl="0"/>
              <a:r>
                <a:rPr lang="en-US" sz="2000" dirty="0" smtClean="0">
                  <a:latin typeface="+mj-lt"/>
                </a:rPr>
                <a:t>Feasible SF flow</a:t>
              </a:r>
            </a:p>
            <a:p>
              <a:pPr algn="l" rtl="0"/>
              <a:endParaRPr lang="en-US" sz="2000" dirty="0" smtClean="0">
                <a:latin typeface="+mj-lt"/>
              </a:endParaRPr>
            </a:p>
            <a:p>
              <a:pPr algn="l" rtl="0"/>
              <a:endParaRPr lang="en-US" sz="2000" dirty="0" smtClean="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4000" y="4626114"/>
              <a:ext cx="388620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000" dirty="0" smtClean="0">
                  <a:latin typeface="+mj-lt"/>
                </a:rPr>
                <a:t>Positive flow</a:t>
              </a:r>
            </a:p>
            <a:p>
              <a:pPr algn="l" rtl="0"/>
              <a:endParaRPr lang="en-US" sz="2000" dirty="0" smtClean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5058530"/>
              <a:ext cx="41910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000" dirty="0" smtClean="0">
                  <a:latin typeface="+mj-lt"/>
                </a:rPr>
                <a:t> Feasible </a:t>
              </a:r>
              <a:r>
                <a:rPr lang="en-US" sz="2000" dirty="0" err="1" smtClean="0">
                  <a:latin typeface="+mj-lt"/>
                </a:rPr>
                <a:t>linecard</a:t>
              </a:r>
              <a:r>
                <a:rPr lang="en-US" sz="2000" dirty="0" smtClean="0">
                  <a:latin typeface="+mj-lt"/>
                </a:rPr>
                <a:t> flow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4000" y="5477323"/>
              <a:ext cx="38862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000" dirty="0" smtClean="0">
                  <a:latin typeface="+mj-lt"/>
                </a:rPr>
                <a:t>Positive variables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038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49253 0.0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</a:t>
            </a:r>
            <a:r>
              <a:rPr lang="en-US" dirty="0" smtClean="0"/>
              <a:t>Single Queue Switch Fabric Model - Intuition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400175"/>
            <a:ext cx="81819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524000" y="2204467"/>
            <a:ext cx="1143000" cy="376808"/>
            <a:chOff x="-1295400" y="2204467"/>
            <a:chExt cx="1143000" cy="376808"/>
          </a:xfrm>
        </p:grpSpPr>
        <p:sp>
          <p:nvSpPr>
            <p:cNvPr id="7" name="Rectangle 6"/>
            <p:cNvSpPr/>
            <p:nvPr/>
          </p:nvSpPr>
          <p:spPr>
            <a:xfrm>
              <a:off x="-381000" y="2204467"/>
              <a:ext cx="228600" cy="37680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1</a:t>
              </a:r>
              <a:endParaRPr lang="he-IL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-685800" y="2204467"/>
              <a:ext cx="228600" cy="37680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2</a:t>
              </a:r>
              <a:endParaRPr lang="he-IL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-990600" y="2204467"/>
              <a:ext cx="228600" cy="37680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1</a:t>
              </a:r>
              <a:endParaRPr lang="he-IL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295400" y="2204467"/>
              <a:ext cx="228600" cy="37680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3</a:t>
              </a:r>
              <a:endParaRPr lang="he-IL" dirty="0"/>
            </a:p>
          </p:txBody>
        </p:sp>
      </p:grpSp>
      <p:sp>
        <p:nvSpPr>
          <p:cNvPr id="4" name="Plus 3"/>
          <p:cNvSpPr/>
          <p:nvPr/>
        </p:nvSpPr>
        <p:spPr bwMode="auto">
          <a:xfrm>
            <a:off x="2628900" y="3352800"/>
            <a:ext cx="571500" cy="614933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Minus 10"/>
          <p:cNvSpPr/>
          <p:nvPr/>
        </p:nvSpPr>
        <p:spPr bwMode="auto">
          <a:xfrm>
            <a:off x="2667000" y="1847663"/>
            <a:ext cx="571500" cy="533400"/>
          </a:xfrm>
          <a:prstGeom prst="mathMin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Plus 12"/>
          <p:cNvSpPr/>
          <p:nvPr/>
        </p:nvSpPr>
        <p:spPr bwMode="auto">
          <a:xfrm>
            <a:off x="6057900" y="1594867"/>
            <a:ext cx="571500" cy="614933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762000" y="2211896"/>
            <a:ext cx="228600" cy="3768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" y="4267200"/>
            <a:ext cx="8305800" cy="2362200"/>
          </a:xfrm>
          <a:prstGeom prst="roundRect">
            <a:avLst/>
          </a:prstGeom>
          <a:solidFill>
            <a:schemeClr val="bg1"/>
          </a:solidFill>
          <a:ln w="1016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000" dirty="0" smtClean="0"/>
              <a:t>Minimal </a:t>
            </a:r>
            <a:r>
              <a:rPr lang="en-US" sz="2000" dirty="0"/>
              <a:t>average delay </a:t>
            </a:r>
            <a:r>
              <a:rPr lang="en-US" sz="2000" dirty="0" smtClean="0"/>
              <a:t>optimality conditions, redirect from </a:t>
            </a:r>
            <a:r>
              <a:rPr lang="en-US" sz="2000" dirty="0" err="1" smtClean="0"/>
              <a:t>i</a:t>
            </a:r>
            <a:r>
              <a:rPr lang="en-US" sz="2000" dirty="0" smtClean="0"/>
              <a:t> to j:</a:t>
            </a:r>
            <a:endParaRPr lang="he-IL" sz="2000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91" y="4843800"/>
            <a:ext cx="6641309" cy="170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971800" y="5229761"/>
            <a:ext cx="1828800" cy="1323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dirty="0" smtClean="0">
                <a:latin typeface="+mj-lt"/>
              </a:rPr>
              <a:t>Linecard </a:t>
            </a:r>
            <a:r>
              <a:rPr lang="en-US" sz="2000" i="1" dirty="0" smtClean="0">
                <a:latin typeface="+mj-lt"/>
              </a:rPr>
              <a:t>j</a:t>
            </a:r>
            <a:r>
              <a:rPr lang="en-US" sz="2000" dirty="0" smtClean="0">
                <a:latin typeface="+mj-lt"/>
              </a:rPr>
              <a:t> weighted  delay derivative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0" y="5229761"/>
            <a:ext cx="1828800" cy="1323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dirty="0" smtClean="0">
                <a:latin typeface="+mj-lt"/>
              </a:rPr>
              <a:t>Linecard </a:t>
            </a:r>
            <a:r>
              <a:rPr lang="en-US" sz="2000" i="1" dirty="0" err="1" smtClean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 weighted  delay derivative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29200" y="5229761"/>
            <a:ext cx="2743200" cy="13234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en-US" sz="2000" dirty="0" smtClean="0">
                <a:latin typeface="+mj-lt"/>
              </a:rPr>
              <a:t>Switch fabric </a:t>
            </a:r>
            <a:r>
              <a:rPr lang="en-US" sz="2000" smtClean="0">
                <a:latin typeface="+mj-lt"/>
              </a:rPr>
              <a:t>weighted delay </a:t>
            </a:r>
            <a:r>
              <a:rPr lang="en-US" sz="2000" dirty="0" smtClean="0">
                <a:latin typeface="+mj-lt"/>
              </a:rPr>
              <a:t>derivative</a:t>
            </a:r>
          </a:p>
          <a:p>
            <a:pPr algn="ctr" rtl="0"/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319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19583 -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14 0 C 0.18941 -0.02037 0.1875 -0.06204 0.21093 -0.0625 C 0.25104 -0.06343 0.2908 -0.06343 0.33073 -0.06389 C 0.35052 -0.06366 0.41736 -0.08264 0.44948 -0.05417 C 0.4559 -0.0287 0.46041 0.00231 0.48593 0.00278 C 0.52968 0.0037 0.57343 0.0037 0.61718 0.00417 C 0.63698 0.00347 0.65503 0.00208 0.67448 0 C 0.69166 -0.00579 0.70764 0.00278 0.72448 0.00278 " pathEditMode="relative" rAng="0" ptsTypes="fffffff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76" y="-393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239 0 C 0.73767 -0.00093 0.75225 -0.00162 0.76718 -0.00417 C 0.77621 -0.0081 0.78628 -0.00671 0.79531 -0.00278 C 0.79253 0.01181 0.79583 0.02731 0.79218 0.04167 C 0.79114 0.05787 0.78941 0.07407 0.78802 0.09028 C 0.78836 0.13194 0.79444 0.26944 0.78698 0.32917 C 0.75868 0.32778 0.72951 0.32269 0.70156 0.31528 C 0.63455 0.31574 0.29843 0.30463 0.22552 0.32083 C 0.20104 0.32037 0.17604 0.3206 0.1526 0.31944 C 0.14774 0.31921 0.13802 0.31667 0.13802 0.3169 C 0.13507 0.31528 0.13159 0.31551 0.12864 0.31389 C 0.12413 0.31157 0.12222 0.3081 0.11927 0.30417 C 0.1151 0.28727 0.12708 0.28102 0.13802 0.28056 C 0.16267 0.27963 0.18732 0.27963 0.21198 0.27917 C 0.22586 0.27546 0.24062 0.27454 0.25468 0.27222 C 0.26527 0.26759 0.28159 0.26667 0.29305 0.26389 C 0.2993 0.2625 0.30468 0.25833 0.31093 0.25694 C 0.31892 0.25509 0.33107 0.25463 0.33802 0.25417 C 0.34722 0.25 0.34201 0.25139 0.35364 0.25139 " pathEditMode="relative" rAng="0" ptsTypes="ffffffffffffffffff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01" y="16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65 0.25139 C 0.40417 0.26829 0.49323 0.25301 0.51511 0.25278 C 0.52153 0.25 0.52708 0.24236 0.53177 0.23611 C 0.53281 0.23195 0.53386 0.22778 0.5349 0.22361 C 0.53524 0.22222 0.53594 0.21945 0.53594 0.21945 C 0.5467 0.10509 0.48472 0.00625 0.56198 -0.00416 C 0.63941 -0.0037 0.71684 -0.00416 0.79427 -0.00278 C 0.79896 -0.00278 0.80677 0.00556 0.80677 0.00556 C 0.80851 0.0088 0.81059 0.01181 0.81198 0.01528 C 0.81372 0.02014 0.81476 0.02662 0.81615 0.03195 C 0.81684 0.03472 0.81754 0.0375 0.81823 0.04028 C 0.81858 0.04167 0.81927 0.04445 0.81927 0.04445 C 0.81962 0.06158 0.81424 0.10764 0.83698 0.11111 C 0.84011 0.11158 0.84323 0.11227 0.84636 0.1125 C 0.85469 0.1132 0.86302 0.11343 0.87136 0.11389 C 0.90434 0.1125 0.93785 0.11459 0.97031 0.10834 C 1.02326 0.08472 0.95451 0.10162 1.1099 0.1 C 1.11788 0.09954 1.13386 0.09861 1.13386 0.09861 " pathEditMode="relative" ptsTypes="fffffffffffffffff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 animBg="1"/>
      <p:bldP spid="14" grpId="0" animBg="1"/>
      <p:bldP spid="14" grpId="1" animBg="1"/>
      <p:bldP spid="14" grpId="2" animBg="1"/>
      <p:bldP spid="14" grpId="3" animBg="1"/>
      <p:bldP spid="5" grpId="0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1"/>
          <a:stretch/>
        </p:blipFill>
        <p:spPr bwMode="auto">
          <a:xfrm>
            <a:off x="5181600" y="1453352"/>
            <a:ext cx="3124200" cy="343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5328064" y="1866900"/>
            <a:ext cx="1415636" cy="26289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Single Queue Switch Fabric </a:t>
            </a:r>
            <a:r>
              <a:rPr lang="en-US" dirty="0" smtClean="0"/>
              <a:t>Model - Example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99"/>
          <a:stretch/>
        </p:blipFill>
        <p:spPr bwMode="auto">
          <a:xfrm>
            <a:off x="41689" y="1446215"/>
            <a:ext cx="3810000" cy="343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556" y="6255310"/>
            <a:ext cx="2736304" cy="51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7076396" y="3352800"/>
            <a:ext cx="696003" cy="3048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066800" y="1866900"/>
            <a:ext cx="1219200" cy="25908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2142" y="6179110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Complexity: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83" y="5409698"/>
            <a:ext cx="1704834" cy="38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336" y="4959910"/>
            <a:ext cx="86541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5775739" y="3352800"/>
            <a:ext cx="472662" cy="3048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4038600" y="2819400"/>
            <a:ext cx="914400" cy="685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72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9" grpId="0" animBg="1"/>
      <p:bldP spid="12" grpId="0" animBg="1"/>
      <p:bldP spid="12" grpId="1" animBg="1"/>
      <p:bldP spid="13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Model Assumptions and Valiant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The </a:t>
            </a:r>
            <a:r>
              <a:rPr lang="en-US" dirty="0">
                <a:solidFill>
                  <a:schemeClr val="bg2"/>
                </a:solidFill>
              </a:rPr>
              <a:t>Infinite Switch Fabric </a:t>
            </a:r>
            <a:r>
              <a:rPr lang="en-US" dirty="0" smtClean="0">
                <a:solidFill>
                  <a:schemeClr val="bg2"/>
                </a:solidFill>
              </a:rPr>
              <a:t>Models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Infinite capacity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Single queue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N-queues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Example</a:t>
            </a:r>
          </a:p>
          <a:p>
            <a:r>
              <a:rPr lang="en-US" b="1" dirty="0" smtClean="0"/>
              <a:t>Simulation</a:t>
            </a:r>
          </a:p>
          <a:p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77511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00175"/>
            <a:ext cx="8572500" cy="545782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 bwMode="auto">
          <a:xfrm>
            <a:off x="152400" y="5695950"/>
            <a:ext cx="1066800" cy="353698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Simulation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71600" y="2286000"/>
            <a:ext cx="152400" cy="1524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371600" y="4038600"/>
            <a:ext cx="152400" cy="1524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867400" y="1327666"/>
            <a:ext cx="152400" cy="1524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0572" y="1219200"/>
            <a:ext cx="3031599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0" dirty="0" smtClean="0"/>
              <a:t>- Decision making algorithm</a:t>
            </a:r>
            <a:endParaRPr lang="he-IL" b="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371600" y="5791200"/>
            <a:ext cx="152400" cy="15240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859" y="2819400"/>
            <a:ext cx="2124773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145" y="2324100"/>
            <a:ext cx="1600200" cy="42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 bwMode="auto">
          <a:xfrm>
            <a:off x="419100" y="4648200"/>
            <a:ext cx="8305800" cy="1981200"/>
          </a:xfrm>
          <a:prstGeom prst="roundRect">
            <a:avLst/>
          </a:prstGeom>
          <a:solidFill>
            <a:schemeClr val="bg1"/>
          </a:solidFill>
          <a:ln w="1016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Input-queued </a:t>
            </a:r>
            <a:r>
              <a:rPr lang="en-US" dirty="0"/>
              <a:t>switch fabric with </a:t>
            </a:r>
            <a:endParaRPr lang="en-US" dirty="0" smtClean="0"/>
          </a:p>
          <a:p>
            <a:r>
              <a:rPr lang="en-US" dirty="0" smtClean="0"/>
              <a:t>VOQs </a:t>
            </a:r>
            <a:r>
              <a:rPr lang="en-US" dirty="0"/>
              <a:t>and an implementation of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/>
              <a:t>iSLIP</a:t>
            </a:r>
            <a:r>
              <a:rPr lang="en-US" dirty="0"/>
              <a:t> scheduling algorithm.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81000" y="4648200"/>
            <a:ext cx="8305800" cy="1981200"/>
          </a:xfrm>
          <a:prstGeom prst="roundRect">
            <a:avLst/>
          </a:prstGeom>
          <a:solidFill>
            <a:schemeClr val="bg1"/>
          </a:solidFill>
          <a:ln w="1016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Real high-speed Internet backbone link </a:t>
            </a:r>
            <a:r>
              <a:rPr lang="en-US" dirty="0" smtClean="0"/>
              <a:t>traces </a:t>
            </a:r>
            <a:r>
              <a:rPr lang="en-US" dirty="0"/>
              <a:t>from CAIDA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Each input is associated with a different trace.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152400" y="2182497"/>
            <a:ext cx="1066800" cy="353698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52400" y="3913502"/>
            <a:ext cx="1066800" cy="353698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81000" y="4648200"/>
            <a:ext cx="8305800" cy="1981200"/>
          </a:xfrm>
          <a:prstGeom prst="roundRect">
            <a:avLst/>
          </a:prstGeom>
          <a:solidFill>
            <a:schemeClr val="bg1"/>
          </a:solidFill>
          <a:ln w="1016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The processing time is calculated based on the packet size using the number of instructions and memory-accesses estimate of </a:t>
            </a:r>
            <a:r>
              <a:rPr lang="en-US" dirty="0" err="1"/>
              <a:t>PacketBench</a:t>
            </a:r>
            <a:r>
              <a:rPr lang="en-US" dirty="0"/>
              <a:t> for header and payload processing applications.</a:t>
            </a:r>
            <a:endParaRPr lang="he-IL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981200" y="3775388"/>
            <a:ext cx="1447800" cy="720411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981200" y="2032642"/>
            <a:ext cx="1447800" cy="720411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334000" y="4191000"/>
            <a:ext cx="1066800" cy="381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657600" y="3924300"/>
            <a:ext cx="1189734" cy="381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657599" y="2247900"/>
            <a:ext cx="1199259" cy="3810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381000" y="4648200"/>
            <a:ext cx="8305800" cy="1981200"/>
          </a:xfrm>
          <a:prstGeom prst="roundRect">
            <a:avLst/>
          </a:prstGeom>
          <a:solidFill>
            <a:schemeClr val="bg1"/>
          </a:solidFill>
          <a:ln w="1016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architecture remains constant through the simulations.</a:t>
            </a:r>
          </a:p>
          <a:p>
            <a:r>
              <a:rPr lang="en-US" dirty="0" smtClean="0"/>
              <a:t>Only the load-balancing algorithm changes.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376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Real </a:t>
            </a:r>
            <a:r>
              <a:rPr lang="en-US" dirty="0" smtClean="0"/>
              <a:t>Traces</a:t>
            </a:r>
            <a:r>
              <a:rPr lang="en-US" dirty="0"/>
              <a:t>, </a:t>
            </a:r>
            <a:r>
              <a:rPr lang="en-US" dirty="0" err="1"/>
              <a:t>iSLIP</a:t>
            </a:r>
            <a:r>
              <a:rPr lang="en-US" dirty="0"/>
              <a:t>, </a:t>
            </a:r>
            <a:r>
              <a:rPr lang="en-US" dirty="0" err="1"/>
              <a:t>PacketBench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203221" cy="398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304800" y="5867400"/>
            <a:ext cx="8305800" cy="838200"/>
          </a:xfrm>
          <a:prstGeom prst="roundRect">
            <a:avLst/>
          </a:prstGeom>
          <a:solidFill>
            <a:schemeClr val="bg1"/>
          </a:solidFill>
          <a:ln w="1016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endParaRPr lang="en-US" sz="1600" dirty="0" smtClean="0"/>
          </a:p>
          <a:p>
            <a:r>
              <a:rPr lang="en-US" sz="1600" dirty="0" smtClean="0"/>
              <a:t>Simulation settings: Five </a:t>
            </a:r>
            <a:r>
              <a:rPr lang="en-US" sz="1600" dirty="0" err="1" smtClean="0"/>
              <a:t>linecards</a:t>
            </a:r>
            <a:r>
              <a:rPr lang="en-US" sz="1600" dirty="0" smtClean="0"/>
              <a:t> with ~24% OC192 utilization, five with ~3%. Each </a:t>
            </a:r>
            <a:r>
              <a:rPr lang="en-US" sz="1600" dirty="0" err="1" smtClean="0"/>
              <a:t>linecard</a:t>
            </a:r>
            <a:r>
              <a:rPr lang="en-US" sz="1600" dirty="0" smtClean="0"/>
              <a:t> is associated with a different trace. </a:t>
            </a:r>
          </a:p>
          <a:p>
            <a:r>
              <a:rPr lang="en-US" sz="1600" dirty="0" smtClean="0"/>
              <a:t>Note: </a:t>
            </a:r>
            <a:r>
              <a:rPr lang="en-US" sz="1600" dirty="0"/>
              <a:t>Link utilization ≠ Processor utilization</a:t>
            </a:r>
          </a:p>
          <a:p>
            <a:endParaRPr lang="en-US" sz="1600" dirty="0" smtClean="0"/>
          </a:p>
        </p:txBody>
      </p:sp>
      <p:sp>
        <p:nvSpPr>
          <p:cNvPr id="3" name="Down Arrow 2"/>
          <p:cNvSpPr/>
          <p:nvPr/>
        </p:nvSpPr>
        <p:spPr bwMode="auto">
          <a:xfrm>
            <a:off x="6629400" y="1676400"/>
            <a:ext cx="457200" cy="304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685800" y="5029200"/>
            <a:ext cx="4572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6705600" y="1676400"/>
            <a:ext cx="457200" cy="304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85800" y="4838700"/>
            <a:ext cx="4572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7239000" y="1676400"/>
            <a:ext cx="457200" cy="304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685800" y="4953000"/>
            <a:ext cx="4572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7391400" y="1676400"/>
            <a:ext cx="457200" cy="304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685800" y="5029200"/>
            <a:ext cx="4572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8153400" y="1676400"/>
            <a:ext cx="457200" cy="304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685800" y="5029200"/>
            <a:ext cx="4572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6629400" y="1676400"/>
            <a:ext cx="457200" cy="304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8153400" y="1676400"/>
            <a:ext cx="457200" cy="304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7086600" y="1219200"/>
            <a:ext cx="1066800" cy="533400"/>
          </a:xfrm>
          <a:prstGeom prst="roundRect">
            <a:avLst/>
          </a:prstGeom>
          <a:solidFill>
            <a:schemeClr val="bg1"/>
          </a:solidFill>
          <a:ln w="1016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r>
              <a:rPr lang="en-US" sz="1600" dirty="0" smtClean="0"/>
              <a:t>+25% capacity</a:t>
            </a:r>
          </a:p>
        </p:txBody>
      </p:sp>
    </p:spTree>
    <p:extLst>
      <p:ext uri="{BB962C8B-B14F-4D97-AF65-F5344CB8AC3E}">
        <p14:creationId xmlns:p14="http://schemas.microsoft.com/office/powerpoint/2010/main" val="61374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Real </a:t>
            </a:r>
            <a:r>
              <a:rPr lang="en-US" dirty="0" smtClean="0"/>
              <a:t>Traces</a:t>
            </a:r>
            <a:r>
              <a:rPr lang="en-US" dirty="0"/>
              <a:t>, </a:t>
            </a:r>
            <a:r>
              <a:rPr lang="en-US" dirty="0" err="1"/>
              <a:t>iSLIP</a:t>
            </a:r>
            <a:r>
              <a:rPr lang="en-US" dirty="0"/>
              <a:t>, </a:t>
            </a:r>
            <a:r>
              <a:rPr lang="en-US" dirty="0" err="1"/>
              <a:t>PacketBench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3" y="1676400"/>
            <a:ext cx="8258657" cy="406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304800" y="5867400"/>
            <a:ext cx="8305800" cy="838200"/>
          </a:xfrm>
          <a:prstGeom prst="roundRect">
            <a:avLst/>
          </a:prstGeom>
          <a:solidFill>
            <a:schemeClr val="bg1"/>
          </a:solidFill>
          <a:ln w="1016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endParaRPr lang="en-US" sz="1600" dirty="0" smtClean="0"/>
          </a:p>
          <a:p>
            <a:r>
              <a:rPr lang="en-US" sz="1600" dirty="0" smtClean="0"/>
              <a:t>Simulation settings: Five </a:t>
            </a:r>
            <a:r>
              <a:rPr lang="en-US" sz="1600" dirty="0" err="1" smtClean="0"/>
              <a:t>linecards</a:t>
            </a:r>
            <a:r>
              <a:rPr lang="en-US" sz="1600" dirty="0" smtClean="0"/>
              <a:t> with ~24% OC192 utilization, five with ~3%. Each </a:t>
            </a:r>
            <a:r>
              <a:rPr lang="en-US" sz="1600" dirty="0" err="1" smtClean="0"/>
              <a:t>linecard</a:t>
            </a:r>
            <a:r>
              <a:rPr lang="en-US" sz="1600" dirty="0" smtClean="0"/>
              <a:t> is associated with a different trace. </a:t>
            </a:r>
          </a:p>
          <a:p>
            <a:r>
              <a:rPr lang="en-US" sz="1600" dirty="0" smtClean="0"/>
              <a:t>Note: </a:t>
            </a:r>
            <a:r>
              <a:rPr lang="en-US" sz="1600" dirty="0"/>
              <a:t>Link utilization ≠ Processor utilization</a:t>
            </a:r>
          </a:p>
          <a:p>
            <a:endParaRPr lang="en-US" sz="1600" dirty="0" smtClean="0"/>
          </a:p>
        </p:txBody>
      </p:sp>
      <p:sp>
        <p:nvSpPr>
          <p:cNvPr id="3" name="Left Arrow 2"/>
          <p:cNvSpPr/>
          <p:nvPr/>
        </p:nvSpPr>
        <p:spPr bwMode="auto">
          <a:xfrm>
            <a:off x="8629650" y="2971800"/>
            <a:ext cx="438150" cy="3810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Left Arrow 5"/>
          <p:cNvSpPr/>
          <p:nvPr/>
        </p:nvSpPr>
        <p:spPr bwMode="auto">
          <a:xfrm>
            <a:off x="8629650" y="2514600"/>
            <a:ext cx="438150" cy="3810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8629650" y="1905000"/>
            <a:ext cx="438150" cy="3810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78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Invented way of tapping into the unutilized router processing power </a:t>
            </a:r>
          </a:p>
          <a:p>
            <a:pPr algn="l" rtl="0"/>
            <a:r>
              <a:rPr lang="en-US" sz="2800" dirty="0" smtClean="0"/>
              <a:t>Significantly extended capacity region</a:t>
            </a:r>
          </a:p>
          <a:p>
            <a:pPr algn="l" rtl="0"/>
            <a:r>
              <a:rPr lang="en-US" sz="2800" dirty="0" smtClean="0"/>
              <a:t>Lower delay</a:t>
            </a:r>
          </a:p>
          <a:p>
            <a:pPr lvl="1"/>
            <a:r>
              <a:rPr lang="en-US" sz="2400" dirty="0" smtClean="0"/>
              <a:t>Reasonably higher complexity</a:t>
            </a:r>
          </a:p>
        </p:txBody>
      </p:sp>
    </p:spTree>
    <p:extLst>
      <p:ext uri="{BB962C8B-B14F-4D97-AF65-F5344CB8AC3E}">
        <p14:creationId xmlns:p14="http://schemas.microsoft.com/office/powerpoint/2010/main" val="6315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</a:t>
            </a:r>
            <a:r>
              <a:rPr lang="en-US" dirty="0" smtClean="0"/>
              <a:t>Processing Revolution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Routing</a:t>
            </a:r>
            <a:r>
              <a:rPr lang="en-US" sz="1800" dirty="0" smtClean="0"/>
              <a:t> (header processing)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b="1" dirty="0" smtClean="0"/>
              <a:t>Payload processing</a:t>
            </a:r>
            <a:r>
              <a:rPr lang="en-US" sz="1800" dirty="0"/>
              <a:t>: payload encryption, intrusion </a:t>
            </a:r>
            <a:r>
              <a:rPr lang="en-US" sz="1800" dirty="0" smtClean="0"/>
              <a:t>detection, </a:t>
            </a:r>
            <a:r>
              <a:rPr lang="en-US" sz="1800" dirty="0"/>
              <a:t>worm signature </a:t>
            </a:r>
            <a:r>
              <a:rPr lang="en-US" sz="1800" dirty="0" smtClean="0"/>
              <a:t>generation and more.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b="1" dirty="0" smtClean="0"/>
              <a:t>Network programmability</a:t>
            </a:r>
          </a:p>
          <a:p>
            <a:pPr lvl="1"/>
            <a:r>
              <a:rPr lang="en-US" sz="1400" dirty="0" smtClean="0"/>
              <a:t>Data </a:t>
            </a:r>
            <a:r>
              <a:rPr lang="en-US" sz="1400" dirty="0"/>
              <a:t>centers and VMs </a:t>
            </a:r>
            <a:r>
              <a:rPr lang="en-US" sz="1400" dirty="0" smtClean="0"/>
              <a:t>(Virtual Machines)</a:t>
            </a:r>
          </a:p>
          <a:p>
            <a:pPr lvl="1"/>
            <a:r>
              <a:rPr lang="en-US" sz="1400" dirty="0" smtClean="0"/>
              <a:t>SDN (Software-Defined Networking)</a:t>
            </a:r>
          </a:p>
          <a:p>
            <a:pPr lvl="1"/>
            <a:r>
              <a:rPr lang="en-US" sz="1400" dirty="0" smtClean="0"/>
              <a:t>NFV (Network Function Virtualization)</a:t>
            </a:r>
          </a:p>
          <a:p>
            <a:pPr lvl="1"/>
            <a:r>
              <a:rPr lang="en-US" sz="1400" b="1" dirty="0" smtClean="0"/>
              <a:t>C-programmable applications</a:t>
            </a:r>
            <a:endParaRPr lang="en-US" sz="1400" b="1" dirty="0"/>
          </a:p>
          <a:p>
            <a:pPr lvl="1"/>
            <a:endParaRPr lang="en-US" sz="1400" dirty="0" smtClean="0"/>
          </a:p>
        </p:txBody>
      </p:sp>
      <p:sp>
        <p:nvSpPr>
          <p:cNvPr id="4" name="Down Arrow 3"/>
          <p:cNvSpPr/>
          <p:nvPr/>
        </p:nvSpPr>
        <p:spPr bwMode="auto">
          <a:xfrm>
            <a:off x="1905000" y="2209800"/>
            <a:ext cx="685800" cy="533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809875" y="2171699"/>
            <a:ext cx="3133725" cy="609601"/>
          </a:xfrm>
          <a:prstGeom prst="roundRect">
            <a:avLst/>
          </a:prstGeom>
          <a:solidFill>
            <a:schemeClr val="bg1"/>
          </a:solidFill>
          <a:ln w="1016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2 orders of magnitude</a:t>
            </a:r>
          </a:p>
          <a:p>
            <a:r>
              <a:rPr lang="en-US" dirty="0" smtClean="0"/>
              <a:t>computational complexity</a:t>
            </a:r>
            <a:endParaRPr lang="he-IL" dirty="0"/>
          </a:p>
        </p:txBody>
      </p:sp>
      <p:sp>
        <p:nvSpPr>
          <p:cNvPr id="10" name="Down Arrow 9"/>
          <p:cNvSpPr/>
          <p:nvPr/>
        </p:nvSpPr>
        <p:spPr bwMode="auto">
          <a:xfrm>
            <a:off x="1905000" y="3829050"/>
            <a:ext cx="685800" cy="533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943225" y="3752849"/>
            <a:ext cx="3133725" cy="609601"/>
          </a:xfrm>
          <a:prstGeom prst="roundRect">
            <a:avLst/>
          </a:prstGeom>
          <a:solidFill>
            <a:schemeClr val="bg1"/>
          </a:solidFill>
          <a:ln w="1016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Nearly-unbounded</a:t>
            </a:r>
          </a:p>
          <a:p>
            <a:r>
              <a:rPr lang="en-US" dirty="0" smtClean="0"/>
              <a:t>computational complexity</a:t>
            </a:r>
            <a:endParaRPr lang="he-IL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3924300" y="5638800"/>
            <a:ext cx="4038600" cy="609601"/>
          </a:xfrm>
          <a:prstGeom prst="roundRect">
            <a:avLst/>
          </a:prstGeom>
          <a:solidFill>
            <a:schemeClr val="bg1"/>
          </a:solidFill>
          <a:ln w="1016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We need more processing power!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6028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9" grpId="1" animBg="1"/>
      <p:bldP spid="10" grpId="0" animBg="1"/>
      <p:bldP spid="11" grpId="0" animBg="1"/>
      <p:bldP spid="11" grpId="1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/>
          </a:bodyPr>
          <a:lstStyle/>
          <a:p>
            <a:r>
              <a:rPr lang="en-US" b="1" dirty="0" smtClean="0"/>
              <a:t>Model Assumptions and Valiant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The </a:t>
            </a:r>
            <a:r>
              <a:rPr lang="en-US" dirty="0">
                <a:solidFill>
                  <a:schemeClr val="bg2"/>
                </a:solidFill>
              </a:rPr>
              <a:t>Infinite Switch Fabric </a:t>
            </a:r>
            <a:r>
              <a:rPr lang="en-US" dirty="0" smtClean="0">
                <a:solidFill>
                  <a:schemeClr val="bg2"/>
                </a:solidFill>
              </a:rPr>
              <a:t>Models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Infinite capacity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Single queue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N-queues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Example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Simulation</a:t>
            </a:r>
          </a:p>
          <a:p>
            <a:pPr marL="0" indent="0">
              <a:buNone/>
            </a:pP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96361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00175"/>
            <a:ext cx="8572500" cy="5457825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Generic Router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1295400"/>
            <a:ext cx="31242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2000" b="0" dirty="0" smtClean="0"/>
              <a:t>Focus on the ingress path</a:t>
            </a:r>
            <a:endParaRPr lang="he-IL" sz="2000" b="0" dirty="0"/>
          </a:p>
        </p:txBody>
      </p:sp>
    </p:spTree>
    <p:extLst>
      <p:ext uri="{BB962C8B-B14F-4D97-AF65-F5344CB8AC3E}">
        <p14:creationId xmlns:p14="http://schemas.microsoft.com/office/powerpoint/2010/main" val="21448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00175"/>
            <a:ext cx="8572500" cy="5457825"/>
          </a:xfrm>
          <a:prstGeom prst="round2Diag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Generic </a:t>
            </a:r>
            <a:r>
              <a:rPr lang="en-US" dirty="0" smtClean="0"/>
              <a:t>Router Model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266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266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81600"/>
            <a:ext cx="266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207015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91" y="4724400"/>
            <a:ext cx="2124773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62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" b="1916"/>
          <a:stretch/>
        </p:blipFill>
        <p:spPr bwMode="auto">
          <a:xfrm>
            <a:off x="297527" y="1295400"/>
            <a:ext cx="8617873" cy="5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Generic Router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1295400"/>
            <a:ext cx="31242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2000" b="0" dirty="0" smtClean="0"/>
              <a:t>Simplify the ingress path</a:t>
            </a:r>
            <a:endParaRPr lang="he-IL" sz="20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795046"/>
            <a:ext cx="12954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1600" dirty="0" smtClean="0">
                <a:solidFill>
                  <a:srgbClr val="0000CC"/>
                </a:solidFill>
              </a:rPr>
              <a:t>Processing</a:t>
            </a:r>
            <a:endParaRPr lang="he-IL" sz="1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" b="1916"/>
          <a:stretch/>
        </p:blipFill>
        <p:spPr bwMode="auto">
          <a:xfrm>
            <a:off x="297527" y="1295400"/>
            <a:ext cx="8617873" cy="5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Generic Router Model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1295400" y="2204467"/>
            <a:ext cx="1143000" cy="376808"/>
            <a:chOff x="-1295400" y="2204467"/>
            <a:chExt cx="1143000" cy="376808"/>
          </a:xfrm>
        </p:grpSpPr>
        <p:sp>
          <p:nvSpPr>
            <p:cNvPr id="15" name="Rectangle 14"/>
            <p:cNvSpPr/>
            <p:nvPr/>
          </p:nvSpPr>
          <p:spPr>
            <a:xfrm>
              <a:off x="-381000" y="2204467"/>
              <a:ext cx="228600" cy="37680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1</a:t>
              </a:r>
              <a:endParaRPr lang="he-IL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685800" y="2204467"/>
              <a:ext cx="228600" cy="37680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2</a:t>
              </a:r>
              <a:endParaRPr lang="he-IL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990600" y="2204467"/>
              <a:ext cx="228600" cy="37680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1</a:t>
              </a:r>
              <a:endParaRPr lang="he-IL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1295400" y="2204467"/>
              <a:ext cx="228600" cy="37680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3</a:t>
              </a:r>
              <a:endParaRPr lang="he-IL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-1600200" y="2204467"/>
            <a:ext cx="228600" cy="3768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he-IL" dirty="0"/>
          </a:p>
        </p:txBody>
      </p:sp>
      <p:sp>
        <p:nvSpPr>
          <p:cNvPr id="23" name="Rectangle 22"/>
          <p:cNvSpPr/>
          <p:nvPr/>
        </p:nvSpPr>
        <p:spPr>
          <a:xfrm>
            <a:off x="-1905000" y="2204467"/>
            <a:ext cx="228600" cy="3768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24" name="Rectangle 23"/>
          <p:cNvSpPr/>
          <p:nvPr/>
        </p:nvSpPr>
        <p:spPr>
          <a:xfrm>
            <a:off x="-381000" y="2895600"/>
            <a:ext cx="228600" cy="3768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25" name="Rectangle 24"/>
          <p:cNvSpPr/>
          <p:nvPr/>
        </p:nvSpPr>
        <p:spPr>
          <a:xfrm>
            <a:off x="-685800" y="2895600"/>
            <a:ext cx="228600" cy="3768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26" name="Rectangle 25"/>
          <p:cNvSpPr/>
          <p:nvPr/>
        </p:nvSpPr>
        <p:spPr>
          <a:xfrm>
            <a:off x="-990600" y="2895600"/>
            <a:ext cx="228600" cy="3768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27" name="Rectangle 26"/>
          <p:cNvSpPr/>
          <p:nvPr/>
        </p:nvSpPr>
        <p:spPr>
          <a:xfrm>
            <a:off x="-1295400" y="2895600"/>
            <a:ext cx="228600" cy="3768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28" name="Rectangle 27"/>
          <p:cNvSpPr/>
          <p:nvPr/>
        </p:nvSpPr>
        <p:spPr>
          <a:xfrm>
            <a:off x="-1600200" y="2895600"/>
            <a:ext cx="228600" cy="3768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29" name="Rectangle 28"/>
          <p:cNvSpPr/>
          <p:nvPr/>
        </p:nvSpPr>
        <p:spPr>
          <a:xfrm>
            <a:off x="-1905000" y="2895600"/>
            <a:ext cx="228600" cy="3768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33" name="Multiply 32"/>
          <p:cNvSpPr/>
          <p:nvPr/>
        </p:nvSpPr>
        <p:spPr>
          <a:xfrm>
            <a:off x="1295400" y="2057400"/>
            <a:ext cx="457200" cy="609599"/>
          </a:xfrm>
          <a:prstGeom prst="mathMultipl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3800" y="1295400"/>
            <a:ext cx="16002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2000" b="0" dirty="0" smtClean="0"/>
              <a:t>Drop packet</a:t>
            </a:r>
            <a:endParaRPr lang="he-IL" sz="2000" b="0" dirty="0"/>
          </a:p>
        </p:txBody>
      </p:sp>
      <p:sp>
        <p:nvSpPr>
          <p:cNvPr id="31" name="TextBox 30"/>
          <p:cNvSpPr txBox="1"/>
          <p:nvPr/>
        </p:nvSpPr>
        <p:spPr>
          <a:xfrm>
            <a:off x="1905000" y="1795046"/>
            <a:ext cx="12954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1600" dirty="0" smtClean="0">
                <a:solidFill>
                  <a:srgbClr val="0000CC"/>
                </a:solidFill>
              </a:rPr>
              <a:t>Congested</a:t>
            </a:r>
            <a:endParaRPr lang="he-IL" sz="1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9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32917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2.59259E-6 L 0.32917 -0.00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33" grpId="0" animBg="1"/>
      <p:bldP spid="33" grpId="1" animBg="1"/>
      <p:bldP spid="18" grpId="0" animBg="1"/>
      <p:bldP spid="31" grpId="0"/>
      <p:bldP spid="3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1354182"/>
            <a:ext cx="8534400" cy="550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Our Proposal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1295400" y="2204467"/>
            <a:ext cx="1143000" cy="376808"/>
            <a:chOff x="-1295400" y="2204467"/>
            <a:chExt cx="1143000" cy="376808"/>
          </a:xfrm>
        </p:grpSpPr>
        <p:sp>
          <p:nvSpPr>
            <p:cNvPr id="15" name="Rectangle 14"/>
            <p:cNvSpPr/>
            <p:nvPr/>
          </p:nvSpPr>
          <p:spPr>
            <a:xfrm>
              <a:off x="-381000" y="2204467"/>
              <a:ext cx="228600" cy="37680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1</a:t>
              </a:r>
              <a:endParaRPr lang="he-IL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685800" y="2204467"/>
              <a:ext cx="228600" cy="37680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2</a:t>
              </a:r>
              <a:endParaRPr lang="he-IL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990600" y="2204467"/>
              <a:ext cx="228600" cy="37680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1</a:t>
              </a:r>
              <a:endParaRPr lang="he-IL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-1295400" y="2204467"/>
              <a:ext cx="228600" cy="37680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3</a:t>
              </a:r>
              <a:endParaRPr lang="he-IL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-1600200" y="2204467"/>
            <a:ext cx="228600" cy="3768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he-IL" dirty="0"/>
          </a:p>
        </p:txBody>
      </p:sp>
      <p:sp>
        <p:nvSpPr>
          <p:cNvPr id="23" name="Rectangle 22"/>
          <p:cNvSpPr/>
          <p:nvPr/>
        </p:nvSpPr>
        <p:spPr>
          <a:xfrm>
            <a:off x="-1905000" y="2204467"/>
            <a:ext cx="228600" cy="3768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24" name="Rectangle 23"/>
          <p:cNvSpPr/>
          <p:nvPr/>
        </p:nvSpPr>
        <p:spPr>
          <a:xfrm>
            <a:off x="-295275" y="3940683"/>
            <a:ext cx="228600" cy="3768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he-IL" dirty="0"/>
          </a:p>
        </p:txBody>
      </p:sp>
      <p:sp>
        <p:nvSpPr>
          <p:cNvPr id="25" name="Rectangle 24"/>
          <p:cNvSpPr/>
          <p:nvPr/>
        </p:nvSpPr>
        <p:spPr>
          <a:xfrm>
            <a:off x="-685800" y="2895600"/>
            <a:ext cx="228600" cy="3768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26" name="Rectangle 25"/>
          <p:cNvSpPr/>
          <p:nvPr/>
        </p:nvSpPr>
        <p:spPr>
          <a:xfrm>
            <a:off x="-990600" y="2895600"/>
            <a:ext cx="228600" cy="3768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27" name="Rectangle 26"/>
          <p:cNvSpPr/>
          <p:nvPr/>
        </p:nvSpPr>
        <p:spPr>
          <a:xfrm>
            <a:off x="-1295400" y="2895600"/>
            <a:ext cx="228600" cy="3768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28" name="Rectangle 27"/>
          <p:cNvSpPr/>
          <p:nvPr/>
        </p:nvSpPr>
        <p:spPr>
          <a:xfrm>
            <a:off x="-1600200" y="2895600"/>
            <a:ext cx="228600" cy="3768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29" name="Rectangle 28"/>
          <p:cNvSpPr/>
          <p:nvPr/>
        </p:nvSpPr>
        <p:spPr>
          <a:xfrm>
            <a:off x="-1905000" y="2895600"/>
            <a:ext cx="228600" cy="37680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5486400" y="1143000"/>
            <a:ext cx="36576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2000" b="0" dirty="0" smtClean="0"/>
              <a:t>Redirect part of the packets to a less congested linecard</a:t>
            </a:r>
            <a:endParaRPr lang="he-IL" sz="2000" b="0" dirty="0"/>
          </a:p>
        </p:txBody>
      </p:sp>
      <p:sp>
        <p:nvSpPr>
          <p:cNvPr id="30" name="TextBox 29"/>
          <p:cNvSpPr txBox="1"/>
          <p:nvPr/>
        </p:nvSpPr>
        <p:spPr>
          <a:xfrm>
            <a:off x="7467600" y="1295400"/>
            <a:ext cx="16764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l" rtl="0"/>
            <a:r>
              <a:rPr lang="en-US" sz="2000" b="0" dirty="0" smtClean="0"/>
              <a:t>Our proposal</a:t>
            </a:r>
            <a:endParaRPr lang="he-IL" sz="2000" b="0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4933950"/>
            <a:ext cx="12954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1600" dirty="0" smtClean="0">
                <a:solidFill>
                  <a:srgbClr val="0000CC"/>
                </a:solidFill>
              </a:rPr>
              <a:t>Unutilized </a:t>
            </a:r>
            <a:r>
              <a:rPr lang="en-US" sz="1600" dirty="0">
                <a:solidFill>
                  <a:srgbClr val="0000CC"/>
                </a:solidFill>
              </a:rPr>
              <a:t>processing power</a:t>
            </a:r>
            <a:endParaRPr lang="he-IL" sz="1600" dirty="0">
              <a:solidFill>
                <a:srgbClr val="0000CC"/>
              </a:solidFill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228600" y="4419600"/>
            <a:ext cx="8305800" cy="2338119"/>
          </a:xfrm>
          <a:prstGeom prst="roundRect">
            <a:avLst/>
          </a:prstGeom>
          <a:solidFill>
            <a:schemeClr val="bg1"/>
          </a:solidFill>
          <a:ln w="1016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Our idea: Tapping </a:t>
            </a:r>
            <a:r>
              <a:rPr lang="en-US" sz="2000" dirty="0"/>
              <a:t>Into The Unutilized Router Processing Power</a:t>
            </a:r>
            <a:endParaRPr kumimoji="0" lang="he-IL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05000" y="1642646"/>
            <a:ext cx="12954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1600" dirty="0" smtClean="0">
                <a:solidFill>
                  <a:srgbClr val="0000CC"/>
                </a:solidFill>
              </a:rPr>
              <a:t>Congested</a:t>
            </a:r>
            <a:endParaRPr lang="he-IL" sz="1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32917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31979 -0.00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-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2.59259E-6 L 0.32917 -0.00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813 -2.59259E-6 L 0.32813 -0.06528 L 0.57917 -0.06389 L 0.58125 0.00139 L 0.75313 -2.59259E-6 L 0.75417 0.60972 L 0.2375 0.59861 L 0.23958 0.54005 L 0.46476 0.51528 " pathEditMode="relative" rAng="0" ptsTypes="AAAAAAA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2722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476 0.51528 L 0.76476 0.51806 L 0.90747 0.25695 L 1.13664 0.25556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4" y="-1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2" grpId="3" animBg="1"/>
      <p:bldP spid="24" grpId="0" animBg="1"/>
      <p:bldP spid="17" grpId="0" animBg="1"/>
      <p:bldP spid="30" grpId="0" animBg="1"/>
      <p:bldP spid="31" grpId="0"/>
      <p:bldP spid="31" grpId="1"/>
      <p:bldP spid="32" grpId="0" animBg="1"/>
      <p:bldP spid="33" grpId="0"/>
      <p:bldP spid="33" grpId="1"/>
    </p:bldLst>
  </p:timing>
</p:sld>
</file>

<file path=ppt/theme/theme1.xml><?xml version="1.0" encoding="utf-8"?>
<a:theme xmlns:a="http://schemas.openxmlformats.org/drawingml/2006/main" name="Isaac Keslassy - Technio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0000"/>
      </a:accent2>
      <a:accent3>
        <a:srgbClr val="FFFFFF"/>
      </a:accent3>
      <a:accent4>
        <a:srgbClr val="000000"/>
      </a:accent4>
      <a:accent5>
        <a:srgbClr val="0070C0"/>
      </a:accent5>
      <a:accent6>
        <a:srgbClr val="009900"/>
      </a:accent6>
      <a:hlink>
        <a:srgbClr val="CC3300"/>
      </a:hlink>
      <a:folHlink>
        <a:srgbClr val="009900"/>
      </a:folHlink>
    </a:clrScheme>
    <a:fontScheme name="slides des class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s des class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s des classes">
  <a:themeElements>
    <a:clrScheme name="slides des class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009900"/>
      </a:folHlink>
    </a:clrScheme>
    <a:fontScheme name="slides des class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lides des class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des class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des class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37191</TotalTime>
  <Words>611</Words>
  <Application>Microsoft Office PowerPoint</Application>
  <PresentationFormat>On-screen Show (4:3)</PresentationFormat>
  <Paragraphs>176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Wingdings</vt:lpstr>
      <vt:lpstr>Isaac Keslassy - Technion</vt:lpstr>
      <vt:lpstr>slides des classes</vt:lpstr>
      <vt:lpstr>Tapping Into The Unutilized Router Processing Power</vt:lpstr>
      <vt:lpstr>Introduction: Typical Router Architecture</vt:lpstr>
      <vt:lpstr>The Processing Revolution</vt:lpstr>
      <vt:lpstr>Outline</vt:lpstr>
      <vt:lpstr>Generic Router Model</vt:lpstr>
      <vt:lpstr>Generic Router Model</vt:lpstr>
      <vt:lpstr>Generic Router Model</vt:lpstr>
      <vt:lpstr>Generic Router Model</vt:lpstr>
      <vt:lpstr>Our Proposal</vt:lpstr>
      <vt:lpstr>Model and Assumptions</vt:lpstr>
      <vt:lpstr>First idea: Valiant-based Algorithm</vt:lpstr>
      <vt:lpstr>First idea: Valiant-based Algorithm</vt:lpstr>
      <vt:lpstr>Capacity Region</vt:lpstr>
      <vt:lpstr>Related Work - GreenRouter</vt:lpstr>
      <vt:lpstr>Outline</vt:lpstr>
      <vt:lpstr>The Infinite Switch Fabric Model</vt:lpstr>
      <vt:lpstr>The Single Queue Switch Fabric Model</vt:lpstr>
      <vt:lpstr>The N-Queues Switch Fabric Model</vt:lpstr>
      <vt:lpstr>Outline</vt:lpstr>
      <vt:lpstr>The Single Queue Switch Fabric Model</vt:lpstr>
      <vt:lpstr>The Single Queue Switch Fabric Model - Optimization</vt:lpstr>
      <vt:lpstr>The Single Queue Switch Fabric Model - Intuition</vt:lpstr>
      <vt:lpstr>The Single Queue Switch Fabric Model - Example</vt:lpstr>
      <vt:lpstr>Outline</vt:lpstr>
      <vt:lpstr>The Simulation Model</vt:lpstr>
      <vt:lpstr>Real Traces, iSLIP, PacketBench</vt:lpstr>
      <vt:lpstr>Real Traces, iSLIP, PacketBench</vt:lpstr>
      <vt:lpstr>Concluding Remarks</vt:lpstr>
      <vt:lpstr>Thank you!</vt:lpstr>
    </vt:vector>
  </TitlesOfParts>
  <Company>Technion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046993 – Backbone Networks  Introduction: Backbone Networks vs. Edge Networks Circuit Switching vs. Packet Switching</dc:title>
  <dc:creator>Isaac Keslassy</dc:creator>
  <cp:lastModifiedBy>Isaac Keslassy</cp:lastModifiedBy>
  <cp:revision>3200</cp:revision>
  <dcterms:created xsi:type="dcterms:W3CDTF">2003-08-17T20:18:11Z</dcterms:created>
  <dcterms:modified xsi:type="dcterms:W3CDTF">2016-07-22T00:07:17Z</dcterms:modified>
</cp:coreProperties>
</file>