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5"/>
  </p:notesMasterIdLst>
  <p:sldIdLst>
    <p:sldId id="465" r:id="rId2"/>
    <p:sldId id="329" r:id="rId3"/>
    <p:sldId id="454" r:id="rId4"/>
    <p:sldId id="461" r:id="rId5"/>
    <p:sldId id="331" r:id="rId6"/>
    <p:sldId id="337" r:id="rId7"/>
    <p:sldId id="338" r:id="rId8"/>
    <p:sldId id="339" r:id="rId9"/>
    <p:sldId id="340" r:id="rId10"/>
    <p:sldId id="441" r:id="rId11"/>
    <p:sldId id="443" r:id="rId12"/>
    <p:sldId id="444" r:id="rId13"/>
    <p:sldId id="440" r:id="rId14"/>
    <p:sldId id="445" r:id="rId15"/>
    <p:sldId id="447" r:id="rId16"/>
    <p:sldId id="448" r:id="rId17"/>
    <p:sldId id="399" r:id="rId18"/>
    <p:sldId id="402" r:id="rId19"/>
    <p:sldId id="403" r:id="rId20"/>
    <p:sldId id="406" r:id="rId21"/>
    <p:sldId id="409" r:id="rId22"/>
    <p:sldId id="359" r:id="rId23"/>
    <p:sldId id="382" r:id="rId24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6" autoAdjust="0"/>
    <p:restoredTop sz="72469" autoAdjust="0"/>
  </p:normalViewPr>
  <p:slideViewPr>
    <p:cSldViewPr>
      <p:cViewPr varScale="1">
        <p:scale>
          <a:sx n="81" d="100"/>
          <a:sy n="81" d="100"/>
        </p:scale>
        <p:origin x="-17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BF770-A092-45D2-B252-B27BF26897E4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E0119-0B21-4385-87FA-4DF0C3F2C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17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36469">
              <a:defRPr/>
            </a:pPr>
            <a:fld id="{13CDF4DB-A4EA-43E9-989F-6093412505D4}" type="slidenum">
              <a:rPr lang="he-IL" smtClean="0">
                <a:solidFill>
                  <a:prstClr val="black"/>
                </a:solidFill>
                <a:latin typeface="Arial" pitchFamily="34" charset="0"/>
              </a:rPr>
              <a:pPr defTabSz="936469">
                <a:defRPr/>
              </a:pPr>
              <a:t>1</a:t>
            </a:fld>
            <a:endParaRPr lang="en-US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8975"/>
            <a:ext cx="4568825" cy="3425825"/>
          </a:xfrm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18563" indent="-218563"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64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74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28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14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31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30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89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19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19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20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36469">
              <a:defRPr/>
            </a:pPr>
            <a:fld id="{0A7AAED4-F562-4E2E-B161-655BC74F22D2}" type="slidenum">
              <a:rPr lang="he-IL" smtClean="0">
                <a:solidFill>
                  <a:prstClr val="black"/>
                </a:solidFill>
                <a:latin typeface="Arial" pitchFamily="34" charset="0"/>
              </a:rPr>
              <a:pPr defTabSz="936469">
                <a:defRPr/>
              </a:pPr>
              <a:t>2</a:t>
            </a:fld>
            <a:endParaRPr lang="en-US" dirty="0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25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 dirty="0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6469">
              <a:defRPr/>
            </a:pPr>
            <a:fld id="{39349FA0-BA7C-4D44-84EC-2615193478EB}" type="slidenum">
              <a:rPr lang="he-IL" smtClean="0">
                <a:solidFill>
                  <a:prstClr val="black"/>
                </a:solidFill>
                <a:latin typeface="Arial" pitchFamily="34" charset="0"/>
              </a:rPr>
              <a:pPr defTabSz="936469">
                <a:defRPr/>
              </a:pPr>
              <a:t>22</a:t>
            </a:fld>
            <a:endParaRPr lang="en-US" dirty="0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36469">
              <a:defRPr/>
            </a:pPr>
            <a:fld id="{502A1B80-F6A2-4196-8F2E-9497958EE995}" type="slidenum">
              <a:rPr lang="he-IL" smtClean="0">
                <a:latin typeface="Arial" pitchFamily="34" charset="0"/>
              </a:rPr>
              <a:pPr defTabSz="936469">
                <a:defRPr/>
              </a:pPr>
              <a:t>23</a:t>
            </a:fld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r" rtl="1" eaLnBrk="1" hangingPunct="1"/>
            <a:endParaRPr lang="he-I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3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5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77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16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25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E0119-0B21-4385-87FA-4DF0C3F2C5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1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 b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FC2A2A-3E1F-45ED-9E82-711256762162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 b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8888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B9083-5EA9-4730-B827-B80254C8866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55450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D0B12-42BD-4032-B55C-CCAC4C76AE31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2815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558CE-5274-45FD-A70B-49C70D7AD4C6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6649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E97A4-2D76-4460-A3FF-79643DAD58B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2183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3817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A5977-7F22-4B4E-8566-C084195BB639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4048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686800" y="63817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C53BE2-0202-4CAC-83C6-F99679A2C52F}" type="slidenum">
              <a:rPr lang="he-IL" sz="1400" b="1">
                <a:solidFill>
                  <a:srgbClr val="000000"/>
                </a:solidFill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872A97-2CD1-4462-A241-B9E2BC2C8342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4FE09B-A5F9-4AD7-8F44-C775134DBFB1}" type="datetime1">
              <a:rPr lang="en-US" b="1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3/2/2015</a:t>
            </a:fld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4278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3352800"/>
          </a:xfrm>
        </p:spPr>
        <p:txBody>
          <a:bodyPr rIns="457200" bIns="457200"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962400"/>
            <a:ext cx="9144000" cy="1752600"/>
          </a:xfrm>
        </p:spPr>
        <p:txBody>
          <a:bodyPr lIns="457200" rIns="457200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1CE698-C5B6-4357-8546-4CF08645719F}" type="datetime1">
              <a:rPr lang="en-US" b="1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3/2/2015</a:t>
            </a:fld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 b="0"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E99B05E-D3E0-4D63-B78D-5856159BD53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001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3817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62A7-8C7B-4A56-A1DC-39C9B48A7C4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9017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86D1F-373B-49C1-B99B-ABFD6B57D590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1106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B84BA-87FE-42B2-ABBA-567E2092A5CF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7896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1DAD1-AE9B-4B27-8EF6-733F4301813C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1960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701A-E041-4699-AE9B-958D612B7588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4581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310B8-1C28-4AD4-85AD-AD6705D1DB63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1902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FF870-FA92-478D-8A6B-E6165C351894}" type="slidenum">
              <a:rPr lang="he-I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6464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B43896-D41C-4563-965B-30ECE7037D91}" type="slidenum">
              <a:rPr lang="he-IL" b="1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686800" y="6381750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7B2878-1A2E-4E1F-B22F-80AC572CF754}" type="slidenum">
              <a:rPr lang="he-IL" sz="1400" b="1">
                <a:solidFill>
                  <a:srgbClr val="000000"/>
                </a:solidFill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0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C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C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C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C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C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C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C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SzPct val="75000"/>
        <a:buFont typeface="Wingdings" pitchFamily="2" charset="2"/>
        <a:buChar char="Ø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Ø"/>
        <a:defRPr sz="2800">
          <a:solidFill>
            <a:srgbClr val="0000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jpe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jpeg"/><Relationship Id="rId11" Type="http://schemas.openxmlformats.org/officeDocument/2006/relationships/image" Target="../media/image16.wmf"/><Relationship Id="rId5" Type="http://schemas.openxmlformats.org/officeDocument/2006/relationships/image" Target="../media/image13.e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6.bin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3284984"/>
          </a:xfrm>
        </p:spPr>
        <p:txBody>
          <a:bodyPr anchor="ctr"/>
          <a:lstStyle/>
          <a:p>
            <a:pPr marL="179388" eaLnBrk="1" hangingPunct="1">
              <a:defRPr/>
            </a:pPr>
            <a:r>
              <a:rPr lang="en-US" sz="3600" dirty="0" smtClean="0"/>
              <a:t>CNSM 2014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/>
              <a:t>SAL: Scaling Data Centers Using Smart Address Learning</a:t>
            </a: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" y="3620616"/>
            <a:ext cx="8915401" cy="17526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Alex Shpiner </a:t>
            </a:r>
            <a:r>
              <a:rPr lang="en-US" sz="2000" b="1" dirty="0" smtClean="0"/>
              <a:t>(Technion / Mellanox)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Isaac Keslassy </a:t>
            </a:r>
            <a:r>
              <a:rPr lang="en-US" sz="2000" b="1" dirty="0" smtClean="0"/>
              <a:t>(Technion)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Carmi Arad </a:t>
            </a:r>
            <a:r>
              <a:rPr lang="en-US" sz="2000" b="1" dirty="0" smtClean="0"/>
              <a:t>(</a:t>
            </a:r>
            <a:r>
              <a:rPr lang="en-US" sz="2000" b="1" dirty="0"/>
              <a:t>Marvell)</a:t>
            </a:r>
            <a:br>
              <a:rPr lang="en-US" sz="2000" b="1" dirty="0"/>
            </a:br>
            <a:r>
              <a:rPr lang="en-US" sz="2800" b="1" dirty="0"/>
              <a:t>Tal </a:t>
            </a:r>
            <a:r>
              <a:rPr lang="en-US" sz="2800" b="1" dirty="0" err="1" smtClean="0"/>
              <a:t>Mizrachi</a:t>
            </a:r>
            <a:r>
              <a:rPr lang="en-US" sz="2800" b="1" dirty="0" smtClean="0"/>
              <a:t> </a:t>
            </a:r>
            <a:r>
              <a:rPr lang="en-US" sz="2000" b="1" dirty="0" smtClean="0"/>
              <a:t>(Marvell)</a:t>
            </a:r>
            <a:br>
              <a:rPr lang="en-US" sz="2000" b="1" dirty="0" smtClean="0"/>
            </a:br>
            <a:r>
              <a:rPr lang="en-US" sz="2800" b="1" dirty="0"/>
              <a:t>Yoram Revah</a:t>
            </a:r>
            <a:r>
              <a:rPr lang="en-US" sz="2800" b="1" dirty="0" smtClean="0"/>
              <a:t> </a:t>
            </a:r>
            <a:r>
              <a:rPr lang="en-US" sz="2000" b="1" dirty="0"/>
              <a:t>(Marvell</a:t>
            </a:r>
            <a:r>
              <a:rPr lang="en-US" sz="2000" b="1" dirty="0" smtClean="0"/>
              <a:t>)</a:t>
            </a:r>
            <a:endParaRPr lang="en-US" sz="2800" b="1" dirty="0" smtClean="0"/>
          </a:p>
          <a:p>
            <a:pPr>
              <a:defRPr/>
            </a:pPr>
            <a:endParaRPr lang="en-US" sz="1800" dirty="0" smtClean="0"/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3822030"/>
            <a:ext cx="18446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4816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Drawbacks: </a:t>
            </a:r>
          </a:p>
          <a:p>
            <a:pPr lvl="1"/>
            <a:r>
              <a:rPr lang="en-US" sz="2000" dirty="0" smtClean="0"/>
              <a:t>Computation and communication hot-spot</a:t>
            </a:r>
          </a:p>
          <a:p>
            <a:pPr lvl="1"/>
            <a:r>
              <a:rPr lang="en-US" sz="2000" dirty="0" smtClean="0"/>
              <a:t>Data base consistency </a:t>
            </a:r>
            <a:r>
              <a:rPr lang="en-US" sz="2000" dirty="0" err="1" smtClean="0"/>
              <a:t>maintainence</a:t>
            </a:r>
            <a:r>
              <a:rPr lang="en-US" sz="2000" dirty="0" smtClean="0"/>
              <a:t> (fast updates, back-up)</a:t>
            </a:r>
          </a:p>
          <a:p>
            <a:pPr lvl="1"/>
            <a:r>
              <a:rPr lang="en-US" sz="2000" dirty="0"/>
              <a:t>Additional latency </a:t>
            </a:r>
            <a:r>
              <a:rPr lang="en-US" sz="2000" dirty="0" smtClean="0"/>
              <a:t>to resolve </a:t>
            </a:r>
            <a:r>
              <a:rPr lang="en-US" sz="2000" dirty="0"/>
              <a:t>the first packet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495944"/>
              </p:ext>
            </p:extLst>
          </p:nvPr>
        </p:nvGraphicFramePr>
        <p:xfrm>
          <a:off x="-76200" y="1350963"/>
          <a:ext cx="9372600" cy="390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6" name="Visio" r:id="rId4" imgW="11529274" imgH="4802490" progId="Visio.Drawing.11">
                  <p:embed/>
                </p:oleObj>
              </mc:Choice>
              <mc:Fallback>
                <p:oleObj name="Visio" r:id="rId4" imgW="11529274" imgH="48024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350963"/>
                        <a:ext cx="9372600" cy="390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838200" y="1981200"/>
            <a:ext cx="304800" cy="1524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22220" y="2438400"/>
            <a:ext cx="381000" cy="3810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572000" y="4343400"/>
            <a:ext cx="381000" cy="381000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!</a:t>
            </a:r>
          </a:p>
        </p:txBody>
      </p:sp>
      <p:sp>
        <p:nvSpPr>
          <p:cNvPr id="10" name="Rectangular Callout 9"/>
          <p:cNvSpPr/>
          <p:nvPr/>
        </p:nvSpPr>
        <p:spPr bwMode="auto">
          <a:xfrm>
            <a:off x="2908301" y="1714500"/>
            <a:ext cx="977899" cy="533400"/>
          </a:xfrm>
          <a:prstGeom prst="wedgeRectCallout">
            <a:avLst>
              <a:gd name="adj1" fmla="val -54293"/>
              <a:gd name="adj2" fmla="val 8636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2)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5650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VM 1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5650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VM 2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0218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27848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19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27848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496" y="1167135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 smtClean="0"/>
              <a:t>e.g.: VL2 </a:t>
            </a:r>
            <a:r>
              <a:rPr lang="en-US" sz="1200" dirty="0"/>
              <a:t>[Greenberg </a:t>
            </a:r>
            <a:r>
              <a:rPr lang="en-US" sz="1200" i="1" dirty="0"/>
              <a:t>et al.</a:t>
            </a:r>
            <a:r>
              <a:rPr lang="en-US" sz="1200" dirty="0"/>
              <a:t>, 2009], Portland [</a:t>
            </a:r>
            <a:r>
              <a:rPr lang="en-US" sz="1200" dirty="0" err="1"/>
              <a:t>Niranjan</a:t>
            </a:r>
            <a:r>
              <a:rPr lang="en-US" sz="1200" dirty="0"/>
              <a:t> Mysore </a:t>
            </a:r>
            <a:r>
              <a:rPr lang="en-US" sz="1200" i="1" dirty="0"/>
              <a:t>et al.</a:t>
            </a:r>
            <a:r>
              <a:rPr lang="en-US" sz="1200" dirty="0"/>
              <a:t>, 2009], SEATTLE (DHT-based) </a:t>
            </a:r>
            <a:r>
              <a:rPr lang="en-US" sz="1200" dirty="0" smtClean="0"/>
              <a:t>[Kim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dirty="0" smtClean="0"/>
              <a:t>2008]</a:t>
            </a:r>
            <a:endParaRPr lang="en-US" sz="1200" dirty="0"/>
          </a:p>
          <a:p>
            <a:pPr algn="l" rtl="0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32421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169 L -0.325 -0.4560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-236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45 -0.395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197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66644E-6 L 0.45469 -0.381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0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6" y="-1908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66644E-6 L -0.3276 -0.452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0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2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0.09584 0.02986 L 0.16737 0.06389 " pathEditMode="relative" ptsTypes="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9259E-6 L 0.10747 0.03542 L 0.20747 0.17338 L 0.2059 0.26227 " pathEditMode="relative" ptsTypes="AA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667 -0.10115 L -0.11407 -0.24213 L -0.21997 -0.27662 " pathEditMode="relative" ptsTypes="AA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53 0.08449 L 0.29739 0.13009 L 0.50243 0.12569 L 0.59375 0.09236 L 0.63837 0.09907 L 0.71493 0.12338 " pathEditMode="relative" rAng="0" ptsTypes="AAAA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0" grpId="0" animBg="1"/>
      <p:bldP spid="10" grpId="1" animBg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 </a:t>
            </a:r>
            <a:r>
              <a:rPr lang="en-US" sz="2800" dirty="0" smtClean="0"/>
              <a:t>(On-Demand Update)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 sz="2800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r>
              <a:rPr lang="en-US" sz="2400" kern="0" dirty="0" smtClean="0">
                <a:solidFill>
                  <a:srgbClr val="000000"/>
                </a:solidFill>
              </a:rPr>
              <a:t>Drawbacks: </a:t>
            </a:r>
          </a:p>
          <a:p>
            <a:pPr lvl="1"/>
            <a:r>
              <a:rPr lang="en-US" sz="2000" kern="0" dirty="0" smtClean="0">
                <a:cs typeface="Arial" charset="0"/>
              </a:rPr>
              <a:t>Broadcasts / flooding</a:t>
            </a:r>
          </a:p>
          <a:p>
            <a:pPr lvl="1"/>
            <a:r>
              <a:rPr lang="en-US" sz="2000" kern="0" dirty="0" smtClean="0">
                <a:cs typeface="Arial" charset="0"/>
              </a:rPr>
              <a:t>Additional latency </a:t>
            </a:r>
            <a:r>
              <a:rPr lang="en-US" sz="2000" kern="0" smtClean="0">
                <a:cs typeface="Arial" charset="0"/>
              </a:rPr>
              <a:t>to resolve </a:t>
            </a:r>
            <a:r>
              <a:rPr lang="en-US" sz="2000" kern="0" dirty="0" smtClean="0">
                <a:cs typeface="Arial" charset="0"/>
              </a:rPr>
              <a:t>the first packet</a:t>
            </a:r>
            <a:endParaRPr lang="en-US" sz="2000" kern="0" dirty="0">
              <a:cs typeface="Arial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090948"/>
              </p:ext>
            </p:extLst>
          </p:nvPr>
        </p:nvGraphicFramePr>
        <p:xfrm>
          <a:off x="-76200" y="1350963"/>
          <a:ext cx="9372600" cy="390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2" name="Visio" r:id="rId4" imgW="11529274" imgH="4802490" progId="Visio.Drawing.11">
                  <p:embed/>
                </p:oleObj>
              </mc:Choice>
              <mc:Fallback>
                <p:oleObj name="Visio" r:id="rId4" imgW="11529274" imgH="48024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350963"/>
                        <a:ext cx="9372600" cy="390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838200" y="1981200"/>
            <a:ext cx="304800" cy="1524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522220" y="2438400"/>
            <a:ext cx="381000" cy="3810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2522220" y="2438400"/>
            <a:ext cx="381000" cy="3810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2527300" y="2438400"/>
            <a:ext cx="381000" cy="3810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6324600" y="2438400"/>
            <a:ext cx="381000" cy="381000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!</a:t>
            </a:r>
          </a:p>
        </p:txBody>
      </p:sp>
      <p:sp>
        <p:nvSpPr>
          <p:cNvPr id="20" name="Rectangular Callout 19"/>
          <p:cNvSpPr/>
          <p:nvPr/>
        </p:nvSpPr>
        <p:spPr bwMode="auto">
          <a:xfrm>
            <a:off x="6019800" y="1600200"/>
            <a:ext cx="1143000" cy="525233"/>
          </a:xfrm>
          <a:prstGeom prst="wedgeRectCallout">
            <a:avLst>
              <a:gd name="adj1" fmla="val 6623"/>
              <a:gd name="adj2" fmla="val 1167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) ?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Rectangular Callout 20"/>
          <p:cNvSpPr/>
          <p:nvPr/>
        </p:nvSpPr>
        <p:spPr bwMode="auto">
          <a:xfrm>
            <a:off x="5943599" y="4343400"/>
            <a:ext cx="1142999" cy="533400"/>
          </a:xfrm>
          <a:prstGeom prst="wedgeRectCallout">
            <a:avLst>
              <a:gd name="adj1" fmla="val 12646"/>
              <a:gd name="adj2" fmla="val -9731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) ?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Rectangular Callout 21"/>
          <p:cNvSpPr/>
          <p:nvPr/>
        </p:nvSpPr>
        <p:spPr bwMode="auto">
          <a:xfrm>
            <a:off x="2712721" y="4483454"/>
            <a:ext cx="1173479" cy="545746"/>
          </a:xfrm>
          <a:prstGeom prst="wedgeRectCallout">
            <a:avLst>
              <a:gd name="adj1" fmla="val -33424"/>
              <a:gd name="adj2" fmla="val -9898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Learn LA(VM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1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) ?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48000" y="5650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VM 1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" name="Rectangular Callout 26"/>
          <p:cNvSpPr/>
          <p:nvPr/>
        </p:nvSpPr>
        <p:spPr bwMode="auto">
          <a:xfrm>
            <a:off x="2908301" y="1714500"/>
            <a:ext cx="977899" cy="533400"/>
          </a:xfrm>
          <a:prstGeom prst="wedgeRectCallout">
            <a:avLst>
              <a:gd name="adj1" fmla="val -54293"/>
              <a:gd name="adj2" fmla="val 8636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2)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9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27848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27848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50203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 smtClean="0"/>
              <a:t>e.g.: </a:t>
            </a:r>
            <a:r>
              <a:rPr lang="en-US" sz="1200" dirty="0" err="1" smtClean="0"/>
              <a:t>EtherProxy</a:t>
            </a:r>
            <a:r>
              <a:rPr lang="en-US" sz="1200" dirty="0" smtClean="0"/>
              <a:t> </a:t>
            </a:r>
            <a:r>
              <a:rPr lang="en-US" sz="1200" dirty="0"/>
              <a:t>[</a:t>
            </a:r>
            <a:r>
              <a:rPr lang="en-US" sz="1200" dirty="0" err="1"/>
              <a:t>Elmeleegy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2009], Diverter [Edwards </a:t>
            </a:r>
            <a:r>
              <a:rPr lang="en-US" sz="1200" i="1" dirty="0"/>
              <a:t>et al.</a:t>
            </a:r>
            <a:r>
              <a:rPr lang="en-US" sz="1200" dirty="0"/>
              <a:t>, 2009], SARP [</a:t>
            </a:r>
            <a:r>
              <a:rPr lang="en-US" sz="1200" dirty="0" err="1"/>
              <a:t>Nachum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2012</a:t>
            </a:r>
            <a:r>
              <a:rPr lang="en-US" sz="1200" dirty="0" smtClean="0"/>
              <a:t>]</a:t>
            </a:r>
            <a:endParaRPr lang="en-US" sz="1200" dirty="0"/>
          </a:p>
          <a:p>
            <a:pPr algn="l" rtl="0"/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962400" y="5650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VM 2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138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48594 -0.496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8" y="-2483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77886E-6 L -0.31961 -0.454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-227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9438E-6 L -0.31597 -0.455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9" y="-227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872 -0.49236 " pathEditMode="relative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0.09584 0.02986 L 0.16737 0.06389 " pathEditMode="relative" ptsTypes="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834 0.04444 L 0.10695 0.13704 L 0.0132 0.19537 " pathEditMode="relative" ptsTypes="AA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139 0.04907 L 0.30695 0.12963 L 0.39931 0.18518 " pathEditMode="relative" ptsTypes="AA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417 0.04537 L 0.3125 0.04074 L 0.40486 0.00648 " pathEditMode="relative" ptsTypes="AA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889 0.03611 L -0.30139 0.04074 L -0.40764 -0.00555 " pathEditMode="relative" ptsTypes="AA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53 0.08449 L 0.29739 0.13009 L 0.50243 0.12569 L 0.59375 0.09236 L 0.63837 0.09907 L 0.71493 0.12338 " pathEditMode="relative" rAng="0" ptsTypes="AAAAAA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/>
      <p:bldP spid="25" grpId="1"/>
      <p:bldP spid="27" grpId="0" animBg="1"/>
      <p:bldP spid="27" grpId="1" animBg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813315"/>
              </p:ext>
            </p:extLst>
          </p:nvPr>
        </p:nvGraphicFramePr>
        <p:xfrm>
          <a:off x="-76200" y="1350963"/>
          <a:ext cx="9372600" cy="390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6" name="Visio" r:id="rId4" imgW="11529274" imgH="4802490" progId="Visio.Drawing.11">
                  <p:embed/>
                </p:oleObj>
              </mc:Choice>
              <mc:Fallback>
                <p:oleObj name="Visio" r:id="rId4" imgW="11529274" imgH="48024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350963"/>
                        <a:ext cx="9372600" cy="390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 </a:t>
            </a:r>
            <a:r>
              <a:rPr lang="en-US" sz="2800" dirty="0"/>
              <a:t>(</a:t>
            </a:r>
            <a:r>
              <a:rPr lang="en-US" sz="2800" dirty="0" smtClean="0"/>
              <a:t>On-Change </a:t>
            </a:r>
            <a:r>
              <a:rPr lang="en-US" sz="2800" dirty="0"/>
              <a:t>Update)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 sz="2800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endParaRPr lang="en-US" kern="0" dirty="0" smtClean="0">
              <a:solidFill>
                <a:srgbClr val="000000"/>
              </a:solidFill>
            </a:endParaRPr>
          </a:p>
          <a:p>
            <a:r>
              <a:rPr lang="en-US" sz="2400" kern="0" dirty="0" smtClean="0">
                <a:solidFill>
                  <a:srgbClr val="000000"/>
                </a:solidFill>
              </a:rPr>
              <a:t>Drawbacks: </a:t>
            </a:r>
          </a:p>
          <a:p>
            <a:pPr lvl="1"/>
            <a:r>
              <a:rPr lang="en-US" sz="2000" kern="0" dirty="0" smtClean="0">
                <a:cs typeface="Arial" charset="0"/>
              </a:rPr>
              <a:t>Unnecessary update messages.</a:t>
            </a:r>
          </a:p>
          <a:p>
            <a:pPr lvl="1"/>
            <a:r>
              <a:rPr lang="en-US" sz="2000" kern="0" dirty="0" smtClean="0">
                <a:cs typeface="Arial" charset="0"/>
              </a:rPr>
              <a:t>Large resolution tables in EBs.</a:t>
            </a:r>
          </a:p>
          <a:p>
            <a:pPr lvl="2"/>
            <a:r>
              <a:rPr lang="en-US" sz="1600" kern="0" dirty="0" smtClean="0">
                <a:cs typeface="Arial" charset="0"/>
              </a:rPr>
              <a:t>Combining with Pull is possible (but then adds drawbacks from Pull).</a:t>
            </a:r>
            <a:endParaRPr lang="en-US" sz="1600" kern="0" dirty="0"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8200" y="1981200"/>
            <a:ext cx="304800" cy="1524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324600" y="2438400"/>
            <a:ext cx="381000" cy="381000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!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6324600" y="2438400"/>
            <a:ext cx="381000" cy="381000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!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289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own Arrow 13"/>
          <p:cNvSpPr/>
          <p:nvPr/>
        </p:nvSpPr>
        <p:spPr bwMode="auto">
          <a:xfrm>
            <a:off x="8216900" y="3200400"/>
            <a:ext cx="228600" cy="662781"/>
          </a:xfrm>
          <a:prstGeom prst="downArrow">
            <a:avLst/>
          </a:prstGeom>
          <a:solidFill>
            <a:srgbClr val="0070C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Rectangular Callout 21"/>
          <p:cNvSpPr/>
          <p:nvPr/>
        </p:nvSpPr>
        <p:spPr bwMode="auto">
          <a:xfrm>
            <a:off x="2712721" y="4483454"/>
            <a:ext cx="1021079" cy="545746"/>
          </a:xfrm>
          <a:prstGeom prst="wedgeRectCallout">
            <a:avLst>
              <a:gd name="adj1" fmla="val -33424"/>
              <a:gd name="adj2" fmla="val -9898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Learn LA(VM 2)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Rectangular Callout 22"/>
          <p:cNvSpPr/>
          <p:nvPr/>
        </p:nvSpPr>
        <p:spPr bwMode="auto">
          <a:xfrm>
            <a:off x="2908301" y="1714500"/>
            <a:ext cx="977899" cy="533400"/>
          </a:xfrm>
          <a:prstGeom prst="wedgeRectCallout">
            <a:avLst>
              <a:gd name="adj1" fmla="val -54293"/>
              <a:gd name="adj2" fmla="val 8636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2)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Rectangular Callout 23"/>
          <p:cNvSpPr/>
          <p:nvPr/>
        </p:nvSpPr>
        <p:spPr bwMode="auto">
          <a:xfrm>
            <a:off x="5835650" y="1696616"/>
            <a:ext cx="977899" cy="533400"/>
          </a:xfrm>
          <a:prstGeom prst="wedgeRectCallout">
            <a:avLst>
              <a:gd name="adj1" fmla="val 21085"/>
              <a:gd name="adj2" fmla="val 9510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2)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" name="Rectangular Callout 24"/>
          <p:cNvSpPr/>
          <p:nvPr/>
        </p:nvSpPr>
        <p:spPr bwMode="auto">
          <a:xfrm>
            <a:off x="5723036" y="4465570"/>
            <a:ext cx="977899" cy="533400"/>
          </a:xfrm>
          <a:prstGeom prst="wedgeRectCallout">
            <a:avLst>
              <a:gd name="adj1" fmla="val 38259"/>
              <a:gd name="adj2" fmla="val -11830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2)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2" y="1988840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636912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38535"/>
            <a:ext cx="3366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200" dirty="0" smtClean="0"/>
              <a:t>e.g.: </a:t>
            </a:r>
            <a:r>
              <a:rPr lang="en-US" sz="1200" dirty="0" err="1" smtClean="0"/>
              <a:t>Netlord</a:t>
            </a:r>
            <a:r>
              <a:rPr lang="en-US" sz="1200" dirty="0" smtClean="0"/>
              <a:t> </a:t>
            </a:r>
            <a:r>
              <a:rPr lang="en-US" sz="1200" dirty="0"/>
              <a:t>[</a:t>
            </a:r>
            <a:r>
              <a:rPr lang="en-US" sz="1200" dirty="0" err="1"/>
              <a:t>Mudigonda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2011</a:t>
            </a:r>
            <a:r>
              <a:rPr lang="en-US" sz="1200" dirty="0" smtClean="0"/>
              <a:t>]</a:t>
            </a:r>
            <a:endParaRPr lang="en-US" sz="1200" dirty="0"/>
          </a:p>
          <a:p>
            <a:pPr algn="l" rtl="0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6403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8698 -0.04931 L -0.30208 -0.00579 L -0.31962 0.08264 L -0.18038 0.15509 L -0.0033 0.18541 " pathEditMode="relative" ptsTypes="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0243 0.03565 L -0.30503 0.13773 L -0.40174 0.19213 L -0.3967 0.19445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87" y="972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116 L -0.1 0.03449 L -0.3033 0.03658 L -0.3875 0.00463 L -0.38663 0.00116 L -0.3875 -3.33333E-6 L -0.3875 0.00324 " pathEditMode="relative" rAng="0" ptsTypes="AAAAA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0.1 0.02894 L 0.16736 0.06389 " pathEditMode="relative" rAng="0" ptsTypes="AAA"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54 0.08449 L 0.2974 0.13009 L 0.49688 0.20833 L 0.58542 0.25972 L 0.63021 0.28611 L 0.64375 0.30185 L 0.69723 0.35185 " pathEditMode="relative" rAng="0" ptsTypes="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6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algorithms do not solve the two </a:t>
            </a:r>
            <a:r>
              <a:rPr lang="en-US" b="1" dirty="0" smtClean="0"/>
              <a:t>scalability</a:t>
            </a:r>
            <a:r>
              <a:rPr lang="en-US" dirty="0" smtClean="0"/>
              <a:t> bottlenecks:</a:t>
            </a:r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Table size </a:t>
            </a:r>
            <a:r>
              <a:rPr lang="en-US" dirty="0" smtClean="0"/>
              <a:t>of resolution entries.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Network load </a:t>
            </a:r>
            <a:r>
              <a:rPr lang="en-US" dirty="0" smtClean="0"/>
              <a:t>of resolution broadcasts.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93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Our suggestion for </a:t>
            </a:r>
            <a:r>
              <a:rPr lang="en-US" sz="3600" dirty="0"/>
              <a:t>Multi-Tenant </a:t>
            </a:r>
            <a:r>
              <a:rPr lang="en-US" sz="3600" dirty="0" smtClean="0"/>
              <a:t>DC:</a:t>
            </a:r>
            <a:br>
              <a:rPr lang="en-US" sz="3600" dirty="0" smtClean="0"/>
            </a:br>
            <a:r>
              <a:rPr lang="en-US" sz="3600" dirty="0" smtClean="0"/>
              <a:t>Smart Address Learning (SAL)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  <a:p>
            <a:endParaRPr lang="en-US" sz="2800" dirty="0"/>
          </a:p>
          <a:p>
            <a:pPr marL="457200" lvl="1" indent="0">
              <a:buClr>
                <a:srgbClr val="0000CC"/>
              </a:buClr>
              <a:buNone/>
            </a:pPr>
            <a:r>
              <a:rPr lang="en-US" sz="2400" u="sng" dirty="0" smtClean="0"/>
              <a:t>Main observation:</a:t>
            </a:r>
            <a:r>
              <a:rPr lang="en-US" sz="2400" dirty="0" smtClean="0"/>
              <a:t> VMs of different tenants do not communicate between each other.</a:t>
            </a:r>
          </a:p>
          <a:p>
            <a:r>
              <a:rPr lang="en-US" sz="2800" dirty="0" smtClean="0"/>
              <a:t>In resolution table of EB, learn </a:t>
            </a:r>
            <a:r>
              <a:rPr lang="en-US" sz="2800" b="1" dirty="0" smtClean="0"/>
              <a:t>only</a:t>
            </a:r>
            <a:r>
              <a:rPr lang="en-US" sz="2800" dirty="0" smtClean="0"/>
              <a:t> the VMs of the tenants that run over the EB.</a:t>
            </a:r>
          </a:p>
          <a:p>
            <a:r>
              <a:rPr lang="en-US" sz="2800" i="1" dirty="0" smtClean="0"/>
              <a:t>Pull</a:t>
            </a:r>
            <a:r>
              <a:rPr lang="en-US" sz="2800" dirty="0" smtClean="0"/>
              <a:t> and </a:t>
            </a:r>
            <a:r>
              <a:rPr lang="en-US" sz="2800" i="1" dirty="0" smtClean="0"/>
              <a:t>Push</a:t>
            </a:r>
            <a:r>
              <a:rPr lang="en-US" sz="2800" dirty="0" smtClean="0"/>
              <a:t> variants.</a:t>
            </a:r>
          </a:p>
          <a:p>
            <a:r>
              <a:rPr lang="en-US" sz="2800" dirty="0" smtClean="0"/>
              <a:t>Benefits:</a:t>
            </a:r>
          </a:p>
          <a:p>
            <a:pPr lvl="1"/>
            <a:r>
              <a:rPr lang="en-US" sz="2400" dirty="0" smtClean="0"/>
              <a:t>Smaller resolution tables (or better hit rate)</a:t>
            </a:r>
          </a:p>
          <a:p>
            <a:pPr lvl="1"/>
            <a:r>
              <a:rPr lang="en-US" sz="2400" dirty="0" smtClean="0"/>
              <a:t>Less request/update broadcasts</a:t>
            </a:r>
          </a:p>
          <a:p>
            <a:pPr lvl="1"/>
            <a:r>
              <a:rPr lang="en-US" sz="2400" dirty="0" smtClean="0"/>
              <a:t>No hot-spots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61"/>
          <p:cNvSpPr>
            <a:spLocks noChangeArrowheads="1"/>
          </p:cNvSpPr>
          <p:nvPr/>
        </p:nvSpPr>
        <p:spPr bwMode="auto">
          <a:xfrm>
            <a:off x="762000" y="1268760"/>
            <a:ext cx="7620000" cy="13373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Selectively learn and update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</a:rPr>
              <a:t>based on the VM tenancy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5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 - Pull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187112"/>
              </p:ext>
            </p:extLst>
          </p:nvPr>
        </p:nvGraphicFramePr>
        <p:xfrm>
          <a:off x="-76200" y="1350963"/>
          <a:ext cx="9372600" cy="390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3" name="Visio" r:id="rId4" imgW="11529274" imgH="4802490" progId="Visio.Drawing.11">
                  <p:embed/>
                </p:oleObj>
              </mc:Choice>
              <mc:Fallback>
                <p:oleObj name="Visio" r:id="rId4" imgW="11529274" imgH="48024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350963"/>
                        <a:ext cx="9372600" cy="390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838200" y="1981200"/>
            <a:ext cx="304800" cy="1524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522220" y="2438400"/>
            <a:ext cx="381000" cy="3810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522220" y="2438400"/>
            <a:ext cx="381000" cy="3810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2527300" y="2438400"/>
            <a:ext cx="381000" cy="381000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6324600" y="2438400"/>
            <a:ext cx="381000" cy="381000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71800" y="579547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VM 1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579547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VM 2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0857" y="5791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VM 3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6019800" y="1600200"/>
            <a:ext cx="1066799" cy="525233"/>
          </a:xfrm>
          <a:prstGeom prst="wedgeRectCallout">
            <a:avLst>
              <a:gd name="adj1" fmla="val 6623"/>
              <a:gd name="adj2" fmla="val 1167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1)</a:t>
            </a:r>
          </a:p>
        </p:txBody>
      </p:sp>
      <p:sp>
        <p:nvSpPr>
          <p:cNvPr id="20" name="Rectangular Callout 19"/>
          <p:cNvSpPr/>
          <p:nvPr/>
        </p:nvSpPr>
        <p:spPr bwMode="auto">
          <a:xfrm>
            <a:off x="5943600" y="4343400"/>
            <a:ext cx="1023256" cy="533400"/>
          </a:xfrm>
          <a:prstGeom prst="wedgeRectCallout">
            <a:avLst>
              <a:gd name="adj1" fmla="val 12646"/>
              <a:gd name="adj2" fmla="val -9731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1)</a:t>
            </a:r>
          </a:p>
        </p:txBody>
      </p:sp>
      <p:sp>
        <p:nvSpPr>
          <p:cNvPr id="21" name="Rectangular Callout 20"/>
          <p:cNvSpPr/>
          <p:nvPr/>
        </p:nvSpPr>
        <p:spPr bwMode="auto">
          <a:xfrm>
            <a:off x="2712721" y="4483454"/>
            <a:ext cx="1402079" cy="545746"/>
          </a:xfrm>
          <a:prstGeom prst="wedgeRectCallout">
            <a:avLst>
              <a:gd name="adj1" fmla="val -33424"/>
              <a:gd name="adj2" fmla="val -9898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Do </a:t>
            </a:r>
            <a:r>
              <a:rPr lang="en-US" sz="1400" b="1" dirty="0" smtClean="0">
                <a:solidFill>
                  <a:srgbClr val="C00000"/>
                </a:solidFill>
                <a:cs typeface="Arial" charset="0"/>
              </a:rPr>
              <a:t>NOT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 Learn LA(VM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592" y="53012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b="1" dirty="0" smtClean="0"/>
              <a:t>Three VMs of the tenant:</a:t>
            </a:r>
            <a:endParaRPr lang="en-US" b="1" dirty="0"/>
          </a:p>
        </p:txBody>
      </p:sp>
      <p:sp>
        <p:nvSpPr>
          <p:cNvPr id="22" name="Rectangle 761"/>
          <p:cNvSpPr>
            <a:spLocks noChangeArrowheads="1"/>
          </p:cNvSpPr>
          <p:nvPr/>
        </p:nvSpPr>
        <p:spPr bwMode="auto">
          <a:xfrm>
            <a:off x="762000" y="5263852"/>
            <a:ext cx="7620000" cy="111747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 smtClean="0">
                <a:solidFill>
                  <a:srgbClr val="000000"/>
                </a:solidFill>
              </a:rPr>
              <a:t>EBs</a:t>
            </a:r>
            <a:r>
              <a:rPr lang="en-US" sz="3200" dirty="0" smtClean="0">
                <a:solidFill>
                  <a:srgbClr val="000000"/>
                </a:solidFill>
              </a:rPr>
              <a:t> do </a:t>
            </a:r>
            <a:r>
              <a:rPr lang="en-US" sz="3200" dirty="0" smtClean="0">
                <a:solidFill>
                  <a:srgbClr val="C00000"/>
                </a:solidFill>
              </a:rPr>
              <a:t>not</a:t>
            </a:r>
            <a:r>
              <a:rPr lang="en-US" sz="3200" dirty="0" smtClean="0">
                <a:solidFill>
                  <a:srgbClr val="000000"/>
                </a:solidFill>
              </a:rPr>
              <a:t> learn unneeded addresses.</a:t>
            </a:r>
            <a:endParaRPr lang="en-US" sz="3200" dirty="0">
              <a:solidFill>
                <a:srgbClr val="000000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Improves table hit rate.</a:t>
            </a:r>
            <a:endParaRPr 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476943"/>
              </p:ext>
            </p:extLst>
          </p:nvPr>
        </p:nvGraphicFramePr>
        <p:xfrm>
          <a:off x="1946176" y="5821957"/>
          <a:ext cx="6096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4" name="Equation" r:id="rId6" imgW="190417" imgH="152334" progId="Equation.3">
                  <p:embed/>
                </p:oleObj>
              </mc:Choice>
              <mc:Fallback>
                <p:oleObj name="Equation" r:id="rId6" imgW="190417" imgH="1523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176" y="5821957"/>
                        <a:ext cx="60960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295" y="5255194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874" y="5271864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57" y="5259856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57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208 -0.45718 " pathEditMode="relative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39 L 0.48871 -0.496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-246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024 -0.2 " pathEditMode="relative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29479 -0.45301 " pathEditMode="relative" ptsTypes="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48472 -0.48982 " pathEditMode="relative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4019 -0.19607 " pathEditMode="relative" ptsTypes="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0.09584 0.02986 L 0.16737 0.06389 " pathEditMode="relative" ptsTypes="AA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834 0.04444 L 0.10695 0.13704 L 0.0132 0.19537 " pathEditMode="relative" ptsTypes="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139 0.04907 L 0.30695 0.12963 L 0.39931 0.18518 " pathEditMode="relative" ptsTypes="AAAA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417 0.04537 L 0.3125 0.04074 L 0.40486 0.00648 " pathEditMode="relative" ptsTypes="AA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889 0.03611 L -0.30139 0.04074 L -0.40764 -0.00555 " pathEditMode="relative" ptsTypes="AAAA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53 0.08449 L 0.29739 0.13009 L 0.50243 0.12569 L 0.59375 0.09236 L 0.63837 0.09907 L 0.71493 0.12338 " pathEditMode="relative" rAng="0" ptsTypes="AAAAAA">
                                      <p:cBhvr>
                                        <p:cTn id="10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11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4" grpId="0"/>
      <p:bldP spid="14" grpId="1"/>
      <p:bldP spid="15" grpId="0"/>
      <p:bldP spid="15" grpId="1"/>
      <p:bldP spid="17" grpId="0"/>
      <p:bldP spid="17" grpId="1"/>
      <p:bldP spid="19" grpId="0" animBg="1"/>
      <p:bldP spid="20" grpId="0" animBg="1"/>
      <p:bldP spid="21" grpId="0" animBg="1"/>
      <p:bldP spid="3" grpId="0"/>
      <p:bldP spid="3" grpId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61"/>
          <p:cNvSpPr>
            <a:spLocks noChangeArrowheads="1"/>
          </p:cNvSpPr>
          <p:nvPr/>
        </p:nvSpPr>
        <p:spPr bwMode="auto">
          <a:xfrm>
            <a:off x="762000" y="5229200"/>
            <a:ext cx="7620000" cy="111747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Update broadcast replaced by unicasts.</a:t>
            </a:r>
            <a:endParaRPr lang="en-US" sz="3200" dirty="0">
              <a:solidFill>
                <a:srgbClr val="000000"/>
              </a:solidFill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Reduces network load.</a:t>
            </a:r>
            <a:endParaRPr lang="en-US" sz="3200" dirty="0">
              <a:solidFill>
                <a:srgbClr val="00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206839"/>
              </p:ext>
            </p:extLst>
          </p:nvPr>
        </p:nvGraphicFramePr>
        <p:xfrm>
          <a:off x="-108520" y="1350963"/>
          <a:ext cx="9372600" cy="390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4" name="Visio" r:id="rId4" imgW="11529274" imgH="4802490" progId="Visio.Drawing.11">
                  <p:embed/>
                </p:oleObj>
              </mc:Choice>
              <mc:Fallback>
                <p:oleObj name="Visio" r:id="rId4" imgW="11529274" imgH="48024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1350963"/>
                        <a:ext cx="9372600" cy="3903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8516" y="5805264"/>
            <a:ext cx="660098" cy="29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4160" y="5805264"/>
            <a:ext cx="685752" cy="29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 - Push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38200" y="1981200"/>
            <a:ext cx="304800" cy="1524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324600" y="2438400"/>
            <a:ext cx="381000" cy="381000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!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0" contras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60756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own Arrow 11"/>
          <p:cNvSpPr/>
          <p:nvPr/>
        </p:nvSpPr>
        <p:spPr bwMode="auto">
          <a:xfrm>
            <a:off x="8216900" y="3200400"/>
            <a:ext cx="228600" cy="662781"/>
          </a:xfrm>
          <a:prstGeom prst="downArrow">
            <a:avLst/>
          </a:prstGeom>
          <a:solidFill>
            <a:srgbClr val="0070C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3546721" y="4038600"/>
            <a:ext cx="1630679" cy="545746"/>
          </a:xfrm>
          <a:prstGeom prst="wedgeRectCallout">
            <a:avLst>
              <a:gd name="adj1" fmla="val -81488"/>
              <a:gd name="adj2" fmla="val -3401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No update message to here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5835650" y="1696616"/>
            <a:ext cx="977899" cy="533400"/>
          </a:xfrm>
          <a:prstGeom prst="wedgeRectCallout">
            <a:avLst>
              <a:gd name="adj1" fmla="val 21085"/>
              <a:gd name="adj2" fmla="val 9510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Forget LA(VM 1)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5723036" y="4465570"/>
            <a:ext cx="977899" cy="533400"/>
          </a:xfrm>
          <a:prstGeom prst="wedgeRectCallout">
            <a:avLst>
              <a:gd name="adj1" fmla="val 38259"/>
              <a:gd name="adj2" fmla="val -11830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Learn </a:t>
            </a: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LA(VM 1)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Rectangular Callout 16"/>
          <p:cNvSpPr/>
          <p:nvPr/>
        </p:nvSpPr>
        <p:spPr bwMode="auto">
          <a:xfrm>
            <a:off x="2392492" y="1609202"/>
            <a:ext cx="977899" cy="533400"/>
          </a:xfrm>
          <a:prstGeom prst="wedgeRectCallout">
            <a:avLst>
              <a:gd name="adj1" fmla="val 3078"/>
              <a:gd name="adj2" fmla="val 1261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Update LA(VM 2)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3648" y="522920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b="1" dirty="0" smtClean="0"/>
              <a:t>Two VMs of the tenant:</a:t>
            </a:r>
            <a:endParaRPr lang="en-US" b="1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507186"/>
              </p:ext>
            </p:extLst>
          </p:nvPr>
        </p:nvGraphicFramePr>
        <p:xfrm>
          <a:off x="1946176" y="5821957"/>
          <a:ext cx="609600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5" name="Equation" r:id="rId10" imgW="190417" imgH="152334" progId="Equation.3">
                  <p:embed/>
                </p:oleObj>
              </mc:Choice>
              <mc:Fallback>
                <p:oleObj name="Equation" r:id="rId10" imgW="190417" imgH="1523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176" y="5821957"/>
                        <a:ext cx="609600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59" y="5271864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30" y="5235146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53" y="2607568"/>
            <a:ext cx="53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696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0.00648 L -0.33264 -0.4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-2407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43611 -0.3650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3.7037E-7 L -0.32448 -0.48311 " pathEditMode="relative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7 L 0.44601 -0.37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-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3.7037E-7 L -0.17448 -0.04491 L -0.29705 -0.00417 L -0.31632 0.07754 L -0.18264 0.15092 L 0.00711 0.18217 " pathEditMode="relative" ptsTypes="AAAA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116 L -0.1 0.03449 L -0.3033 0.03658 L -0.3875 0.00463 L -0.38663 0.00116 L -0.3875 -3.33333E-6 L -0.3875 0.00324 " pathEditMode="relative" rAng="0" ptsTypes="AAAAA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53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0.1 0.02894 L 0.16736 0.06389 " pathEditMode="relative" rAng="0" ptsTypes="AAA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54 0.08449 L 0.2974 0.13009 L 0.49688 0.20833 L 0.58542 0.25972 L 0.63021 0.28611 L 0.64375 0.30185 L 0.69723 0.35185 " pathEditMode="relative" rAng="0" ptsTypes="AAAAA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26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7" grpId="1" animBg="1"/>
      <p:bldP spid="7" grpId="2" animBg="1"/>
      <p:bldP spid="9" grpId="0" animBg="1"/>
      <p:bldP spid="9" grpId="1" animBg="1"/>
      <p:bldP spid="9" grpId="2" animBg="1"/>
      <p:bldP spid="12" grpId="0" animBg="1"/>
      <p:bldP spid="18" grpId="0" animBg="1"/>
      <p:bldP spid="18" grpId="1" animBg="1"/>
      <p:bldP spid="18" grpId="2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7" grpId="2" animBg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Settings: Typical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1666875"/>
            <a:ext cx="5008562" cy="316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5601" y="5805264"/>
            <a:ext cx="75048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u="sng" dirty="0" smtClean="0"/>
              <a:t>Sources:</a:t>
            </a:r>
            <a:r>
              <a:rPr lang="en-US" sz="1400" dirty="0" smtClean="0"/>
              <a:t> Amazon AWS, </a:t>
            </a:r>
            <a:r>
              <a:rPr lang="en-US" sz="1400" dirty="0" err="1" smtClean="0"/>
              <a:t>CloudNaas</a:t>
            </a:r>
            <a:r>
              <a:rPr lang="en-US" sz="1400" dirty="0" smtClean="0"/>
              <a:t> [T. Benson </a:t>
            </a:r>
            <a:r>
              <a:rPr lang="en-US" sz="1400" i="1" dirty="0" smtClean="0"/>
              <a:t>et al.</a:t>
            </a:r>
            <a:r>
              <a:rPr lang="en-US" sz="1400" dirty="0" smtClean="0"/>
              <a:t>, 2011], </a:t>
            </a:r>
            <a:r>
              <a:rPr lang="en-US" sz="1400" dirty="0" err="1" smtClean="0"/>
              <a:t>SecondNet</a:t>
            </a:r>
            <a:r>
              <a:rPr lang="en-US" sz="1400" dirty="0" smtClean="0"/>
              <a:t> [C. </a:t>
            </a:r>
            <a:r>
              <a:rPr lang="en-US" sz="1400" dirty="0" err="1" smtClean="0"/>
              <a:t>Guo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2010], [N. </a:t>
            </a:r>
            <a:r>
              <a:rPr lang="en-US" sz="1400" dirty="0" err="1" smtClean="0"/>
              <a:t>Ilyadis</a:t>
            </a:r>
            <a:r>
              <a:rPr lang="en-US" sz="1400" dirty="0" smtClean="0"/>
              <a:t>, 2012], [R. Katz, 2009], [J. &amp; A. </a:t>
            </a:r>
            <a:r>
              <a:rPr lang="en-US" sz="1400" dirty="0" err="1" smtClean="0"/>
              <a:t>Meitzler</a:t>
            </a:r>
            <a:r>
              <a:rPr lang="en-US" sz="1400" dirty="0" smtClean="0"/>
              <a:t>, 2010/12</a:t>
            </a:r>
            <a:r>
              <a:rPr lang="en-US" sz="1400" dirty="0"/>
              <a:t>], MS </a:t>
            </a:r>
            <a:r>
              <a:rPr lang="en-US" sz="1400" dirty="0" smtClean="0"/>
              <a:t>Azure, </a:t>
            </a:r>
            <a:r>
              <a:rPr lang="en-US" sz="1400" dirty="0"/>
              <a:t>PAST [B. Stephens </a:t>
            </a:r>
            <a:r>
              <a:rPr lang="en-US" sz="1400" i="1" dirty="0"/>
              <a:t>et al.</a:t>
            </a:r>
            <a:r>
              <a:rPr lang="en-US" sz="1400" dirty="0"/>
              <a:t>, 2012</a:t>
            </a:r>
            <a:r>
              <a:rPr lang="en-US" sz="1400" dirty="0" smtClean="0"/>
              <a:t>], Portland [R. </a:t>
            </a:r>
            <a:r>
              <a:rPr lang="en-US" sz="1400" dirty="0" err="1" smtClean="0"/>
              <a:t>Niranjan</a:t>
            </a:r>
            <a:r>
              <a:rPr lang="en-US" sz="1400" dirty="0" smtClean="0"/>
              <a:t> Mysore </a:t>
            </a:r>
            <a:r>
              <a:rPr lang="en-US" sz="1400" i="1" dirty="0" smtClean="0"/>
              <a:t>et al.</a:t>
            </a:r>
            <a:r>
              <a:rPr lang="en-US" sz="1400" dirty="0" smtClean="0"/>
              <a:t>, 2009], Seawall [A. </a:t>
            </a:r>
            <a:r>
              <a:rPr lang="en-US" sz="1400" dirty="0" err="1" smtClean="0"/>
              <a:t>Shieh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2010], </a:t>
            </a:r>
            <a:r>
              <a:rPr lang="en-US" sz="1400" dirty="0"/>
              <a:t>VL2 [A. Greenberg </a:t>
            </a:r>
            <a:r>
              <a:rPr lang="en-US" sz="1400" i="1" dirty="0"/>
              <a:t>et al.</a:t>
            </a:r>
            <a:r>
              <a:rPr lang="en-US" sz="1400" dirty="0"/>
              <a:t>, 2009</a:t>
            </a:r>
            <a:r>
              <a:rPr lang="en-US" sz="1400" dirty="0" smtClean="0"/>
              <a:t>], [Q. Zhang </a:t>
            </a:r>
            <a:r>
              <a:rPr lang="en-US" sz="1400" i="1" dirty="0" smtClean="0"/>
              <a:t>et al</a:t>
            </a:r>
            <a:r>
              <a:rPr lang="en-US" sz="1400" dirty="0" smtClean="0"/>
              <a:t>., 2010]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795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Rate of address resolution packets in the </a:t>
            </a:r>
            <a:r>
              <a:rPr lang="en-US" sz="2400" b="1" dirty="0" smtClean="0"/>
              <a:t>DCN core</a:t>
            </a:r>
            <a:r>
              <a:rPr lang="en-US" sz="2400" b="1" dirty="0"/>
              <a:t>.</a:t>
            </a:r>
          </a:p>
          <a:p>
            <a:r>
              <a:rPr lang="en-US" sz="2000" dirty="0" smtClean="0"/>
              <a:t>Broadcast </a:t>
            </a:r>
            <a:r>
              <a:rPr lang="en-US" sz="2000" dirty="0"/>
              <a:t>packet to </a:t>
            </a:r>
            <a:r>
              <a:rPr lang="en-US" sz="2000" i="1" dirty="0"/>
              <a:t>k</a:t>
            </a:r>
            <a:r>
              <a:rPr lang="en-US" sz="2000" dirty="0"/>
              <a:t> EBs is counted as </a:t>
            </a:r>
            <a:r>
              <a:rPr lang="en-US" sz="2000" i="1" dirty="0"/>
              <a:t>k</a:t>
            </a:r>
            <a:r>
              <a:rPr lang="en-US" sz="2000" dirty="0"/>
              <a:t> packets.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2258108"/>
            <a:ext cx="4287920" cy="31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Results: </a:t>
            </a:r>
            <a:br>
              <a:rPr lang="en-US" dirty="0" smtClean="0"/>
            </a:br>
            <a:r>
              <a:rPr lang="en-US" dirty="0" smtClean="0"/>
              <a:t>Network Load vs. Table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556520" y="6093296"/>
            <a:ext cx="93536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987824" y="2197349"/>
            <a:ext cx="1152128" cy="2439761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403536" y="2764903"/>
            <a:ext cx="1008112" cy="252028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578242" y="5111641"/>
            <a:ext cx="2880320" cy="981655"/>
          </a:xfrm>
          <a:prstGeom prst="wedgeRectCallout">
            <a:avLst>
              <a:gd name="adj1" fmla="val 44716"/>
              <a:gd name="adj2" fmla="val -10578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For small tables, the Central DB is the best option, since the EBs do not have enough memory for any other option. 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6012160" y="5101531"/>
            <a:ext cx="2821515" cy="1171221"/>
          </a:xfrm>
          <a:prstGeom prst="wedgeRectCallout">
            <a:avLst>
              <a:gd name="adj1" fmla="val -40389"/>
              <a:gd name="adj2" fmla="val -807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For large tables, the Push approaches are better.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The addition of SAL to Push decreases the network load by order of magnitude. 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609329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1200" dirty="0" smtClean="0"/>
              <a:t>Based on typical values.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1200" dirty="0" smtClean="0"/>
              <a:t>Network load is in [</a:t>
            </a:r>
            <a:r>
              <a:rPr lang="en-US" sz="1200" dirty="0" err="1" smtClean="0"/>
              <a:t>pkts</a:t>
            </a:r>
            <a:r>
              <a:rPr lang="en-US" sz="1200" dirty="0" smtClean="0"/>
              <a:t>/sec]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734879" y="5229200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1200" b="1" dirty="0" smtClean="0"/>
              <a:t>EB Table Capacity</a:t>
            </a:r>
            <a:endParaRPr lang="en-US" sz="1200" b="1" dirty="0"/>
          </a:p>
        </p:txBody>
      </p:sp>
      <p:sp>
        <p:nvSpPr>
          <p:cNvPr id="20" name="Rectangular Callout 19"/>
          <p:cNvSpPr/>
          <p:nvPr/>
        </p:nvSpPr>
        <p:spPr bwMode="auto">
          <a:xfrm>
            <a:off x="3080206" y="5594502"/>
            <a:ext cx="2821515" cy="729626"/>
          </a:xfrm>
          <a:prstGeom prst="wedgeRectCallout">
            <a:avLst>
              <a:gd name="adj1" fmla="val 17631"/>
              <a:gd name="adj2" fmla="val -900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The addition of SAL to Pull and to Push decreases the network load by order of magnitude.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251755" y="2293639"/>
            <a:ext cx="1282622" cy="2991544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275856" y="2924944"/>
            <a:ext cx="0" cy="67938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012160" y="4509120"/>
            <a:ext cx="0" cy="3600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4906014" y="3212976"/>
            <a:ext cx="0" cy="12444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4788024" y="2924944"/>
            <a:ext cx="0" cy="8407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24663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Results:</a:t>
            </a:r>
            <a:br>
              <a:rPr lang="en-US" dirty="0" smtClean="0"/>
            </a:br>
            <a:r>
              <a:rPr lang="en-US" dirty="0" smtClean="0"/>
              <a:t>Hit Rate vs. Table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78"/>
          <a:stretch/>
        </p:blipFill>
        <p:spPr bwMode="auto">
          <a:xfrm>
            <a:off x="2789973" y="1967968"/>
            <a:ext cx="3705683" cy="335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ular Callout 11"/>
          <p:cNvSpPr/>
          <p:nvPr/>
        </p:nvSpPr>
        <p:spPr bwMode="auto">
          <a:xfrm>
            <a:off x="1187624" y="2348880"/>
            <a:ext cx="1728192" cy="792088"/>
          </a:xfrm>
          <a:prstGeom prst="wedgeRectCallout">
            <a:avLst>
              <a:gd name="adj1" fmla="val 117391"/>
              <a:gd name="adj2" fmla="val 10011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SAL improves the hit rate of the resolution tables.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556520" y="6093296"/>
            <a:ext cx="93536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57200" y="134076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itchFamily="2" charset="2"/>
              <a:buChar char="Ø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itchFamily="2" charset="2"/>
              <a:buChar char="Ø"/>
              <a:defRPr sz="2800">
                <a:solidFill>
                  <a:srgbClr val="0000C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kern="0" dirty="0" smtClean="0"/>
              <a:t>Percentage of hits in the EB resolution tables.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5536" y="6093296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1200" dirty="0" smtClean="0"/>
              <a:t>Based on typical values.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936" y="5157192"/>
            <a:ext cx="151216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1200" b="1" dirty="0" smtClean="0"/>
              <a:t>EB Table Capacity</a:t>
            </a:r>
            <a:endParaRPr lang="en-US" sz="12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4067944" y="3717032"/>
            <a:ext cx="0" cy="5040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34465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A5544B-C586-44C8-936B-16B4D2B9029F}" type="slidenum">
              <a:rPr lang="he-IL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2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SAL: Scaling Data Centers Using Smart Address Learning</a:t>
            </a:r>
          </a:p>
        </p:txBody>
      </p:sp>
      <p:sp>
        <p:nvSpPr>
          <p:cNvPr id="8" name="Rectangle 761"/>
          <p:cNvSpPr>
            <a:spLocks noChangeArrowheads="1"/>
          </p:cNvSpPr>
          <p:nvPr/>
        </p:nvSpPr>
        <p:spPr bwMode="auto">
          <a:xfrm>
            <a:off x="762000" y="1600200"/>
            <a:ext cx="7620000" cy="2514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u="sng" dirty="0" smtClean="0">
                <a:solidFill>
                  <a:srgbClr val="000000"/>
                </a:solidFill>
              </a:rPr>
              <a:t>The Problem:</a:t>
            </a:r>
            <a:br>
              <a:rPr lang="en-US" sz="3200" u="sng" dirty="0" smtClean="0">
                <a:solidFill>
                  <a:srgbClr val="000000"/>
                </a:solidFill>
              </a:rPr>
            </a:br>
            <a:r>
              <a:rPr lang="en-US" sz="3200" dirty="0" smtClean="0">
                <a:solidFill>
                  <a:srgbClr val="000000"/>
                </a:solidFill>
              </a:rPr>
              <a:t>VM Address </a:t>
            </a:r>
            <a:r>
              <a:rPr lang="en-US" sz="3200" dirty="0" smtClean="0">
                <a:solidFill>
                  <a:srgbClr val="FF0000"/>
                </a:solidFill>
              </a:rPr>
              <a:t>Resolution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in </a:t>
            </a:r>
            <a:r>
              <a:rPr lang="en-US" sz="3200" dirty="0" smtClean="0">
                <a:solidFill>
                  <a:srgbClr val="FF0000"/>
                </a:solidFill>
              </a:rPr>
              <a:t>Multi-Tenant</a:t>
            </a:r>
            <a:r>
              <a:rPr lang="en-US" sz="3200" dirty="0" smtClean="0">
                <a:solidFill>
                  <a:srgbClr val="000000"/>
                </a:solidFill>
              </a:rPr>
              <a:t> Data Centers 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93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Model: Network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21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Rate </a:t>
            </a:r>
            <a:r>
              <a:rPr lang="en-US" sz="2400" b="1" dirty="0"/>
              <a:t>of address </a:t>
            </a:r>
            <a:r>
              <a:rPr lang="en-US" sz="2400" b="1" dirty="0" smtClean="0"/>
              <a:t>resolution packets in the core.</a:t>
            </a:r>
          </a:p>
          <a:p>
            <a:r>
              <a:rPr lang="en-US" sz="2000" dirty="0" smtClean="0"/>
              <a:t>Broadcast </a:t>
            </a:r>
            <a:r>
              <a:rPr lang="en-US" sz="2000" dirty="0"/>
              <a:t>packet to </a:t>
            </a:r>
            <a:r>
              <a:rPr lang="en-US" sz="2000" i="1" dirty="0"/>
              <a:t>k</a:t>
            </a:r>
            <a:r>
              <a:rPr lang="en-US" sz="2000" dirty="0"/>
              <a:t> </a:t>
            </a:r>
            <a:r>
              <a:rPr lang="en-US" sz="2000" dirty="0" smtClean="0"/>
              <a:t>EBs </a:t>
            </a:r>
            <a:r>
              <a:rPr lang="en-US" sz="2000" dirty="0"/>
              <a:t>is counted </a:t>
            </a:r>
            <a:r>
              <a:rPr lang="en-US" sz="2000" dirty="0" smtClean="0"/>
              <a:t>as </a:t>
            </a:r>
            <a:r>
              <a:rPr lang="en-US" sz="2000" i="1" dirty="0" smtClean="0"/>
              <a:t>k</a:t>
            </a:r>
            <a:r>
              <a:rPr lang="en-US" sz="2000" dirty="0" smtClean="0"/>
              <a:t> packets.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0613" y="2628900"/>
            <a:ext cx="7025763" cy="255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668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Model:</a:t>
            </a:r>
            <a:br>
              <a:rPr lang="en-US" dirty="0"/>
            </a:br>
            <a:r>
              <a:rPr lang="en-US" dirty="0"/>
              <a:t>Network Load vs. Number </a:t>
            </a:r>
            <a:r>
              <a:rPr lang="en-US" dirty="0" smtClean="0"/>
              <a:t>EBs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Number of tenants and VMs scales with number of EBs</a:t>
            </a:r>
          </a:p>
          <a:p>
            <a:r>
              <a:rPr lang="en-US" sz="2400" dirty="0" smtClean="0"/>
              <a:t>Round-robin placement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3295" y="1772816"/>
            <a:ext cx="398091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/>
              <p:cNvSpPr/>
              <p:nvPr/>
            </p:nvSpPr>
            <p:spPr bwMode="auto">
              <a:xfrm>
                <a:off x="6681531" y="3861048"/>
                <a:ext cx="1440160" cy="1080120"/>
              </a:xfrm>
              <a:prstGeom prst="wedgeRectCallout">
                <a:avLst>
                  <a:gd name="adj1" fmla="val -100919"/>
                  <a:gd name="adj2" fmla="val -4012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 smtClean="0">
                    <a:solidFill>
                      <a:srgbClr val="000000"/>
                    </a:solidFill>
                    <a:cs typeface="Arial" charset="0"/>
                  </a:rPr>
                  <a:t>Push with SAL is scalable, if keeping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1" i="1" dirty="0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</m:ctrlPr>
                      </m:fPr>
                      <m:num>
                        <m:r>
                          <a:rPr lang="en-US" sz="1400" b="1" i="1" dirty="0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#</m:t>
                        </m:r>
                        <m:r>
                          <a:rPr lang="en-US" sz="1400" b="1" i="1" dirty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𝒕𝒆𝒏𝒂𝒏𝒕𝒔</m:t>
                        </m:r>
                      </m:num>
                      <m:den>
                        <m:r>
                          <a:rPr lang="en-US" sz="1400" b="1" i="1" dirty="0" smtClean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#</m:t>
                        </m:r>
                        <m:r>
                          <a:rPr lang="en-US" sz="1400" b="1" i="1" dirty="0">
                            <a:solidFill>
                              <a:srgbClr val="000000"/>
                            </a:solidFill>
                            <a:latin typeface="Cambria Math"/>
                            <a:cs typeface="Arial" charset="0"/>
                          </a:rPr>
                          <m:t>𝑬𝑩𝒔</m:t>
                        </m:r>
                      </m:den>
                    </m:f>
                  </m:oMath>
                </a14:m>
                <a:r>
                  <a:rPr lang="en-US" sz="1400" b="1" dirty="0" smtClean="0">
                    <a:solidFill>
                      <a:srgbClr val="000000"/>
                    </a:solidFill>
                    <a:cs typeface="Arial" charset="0"/>
                  </a:rPr>
                  <a:t> fixed.</a:t>
                </a:r>
                <a:endParaRPr lang="en-US" sz="1400" b="1" dirty="0">
                  <a:solidFill>
                    <a:srgbClr val="000000"/>
                  </a:solidFill>
                  <a:cs typeface="Arial" charset="0"/>
                </a:endParaRPr>
              </a:p>
            </p:txBody>
          </p:sp>
        </mc:Choice>
        <mc:Fallback xmlns=""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81531" y="3861048"/>
                <a:ext cx="1440160" cy="1080120"/>
              </a:xfrm>
              <a:prstGeom prst="wedgeRectCallout">
                <a:avLst>
                  <a:gd name="adj1" fmla="val -100919"/>
                  <a:gd name="adj2" fmla="val -40120"/>
                </a:avLst>
              </a:prstGeom>
              <a:blipFill rotWithShape="1">
                <a:blip r:embed="rId4"/>
                <a:stretch>
                  <a:fillRect r="-2228"/>
                </a:stretch>
              </a:blip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95536" y="609329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1200" dirty="0" smtClean="0"/>
              <a:t>Based on typical values.</a:t>
            </a:r>
          </a:p>
          <a:p>
            <a:pPr marL="171450" indent="-171450" algn="l" rtl="0">
              <a:buFont typeface="Arial" panose="020B0604020202020204" pitchFamily="34" charset="0"/>
              <a:buChar char="•"/>
            </a:pPr>
            <a:r>
              <a:rPr lang="en-US" sz="1200" dirty="0" smtClean="0"/>
              <a:t>Network load is in [</a:t>
            </a:r>
            <a:r>
              <a:rPr lang="en-US" sz="1200" dirty="0" err="1" smtClean="0"/>
              <a:t>pkts</a:t>
            </a:r>
            <a:r>
              <a:rPr lang="en-US" sz="1200" dirty="0" smtClean="0"/>
              <a:t>/sec]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35222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3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7D359C-AE02-45A4-82D2-0BA1D1843880}" type="slidenum">
              <a:rPr lang="he-IL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Summary of Contributions</a:t>
            </a:r>
            <a:endParaRPr lang="he-IL" dirty="0"/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en-US" sz="2400" dirty="0" smtClean="0"/>
              <a:t>Smart </a:t>
            </a:r>
            <a:r>
              <a:rPr lang="en-US" sz="2400" dirty="0"/>
              <a:t>Address </a:t>
            </a:r>
            <a:r>
              <a:rPr lang="en-US" sz="2400" dirty="0" smtClean="0"/>
              <a:t>Learning (SAL).</a:t>
            </a:r>
          </a:p>
          <a:p>
            <a:pPr lvl="1"/>
            <a:r>
              <a:rPr lang="en-US" sz="2000" dirty="0" smtClean="0"/>
              <a:t>Expands </a:t>
            </a:r>
            <a:r>
              <a:rPr lang="en-US" sz="2000" dirty="0"/>
              <a:t>the </a:t>
            </a:r>
            <a:r>
              <a:rPr lang="en-US" sz="2000" dirty="0" smtClean="0"/>
              <a:t>scalability of address </a:t>
            </a:r>
            <a:r>
              <a:rPr lang="en-US" sz="2000" dirty="0"/>
              <a:t>resolution </a:t>
            </a:r>
            <a:r>
              <a:rPr lang="en-US" sz="2000" dirty="0" smtClean="0"/>
              <a:t>mechanisms, </a:t>
            </a:r>
            <a:r>
              <a:rPr lang="en-US" sz="2000" dirty="0"/>
              <a:t>for both the </a:t>
            </a:r>
            <a:r>
              <a:rPr lang="en-US" sz="2000" i="1" dirty="0"/>
              <a:t>network load </a:t>
            </a:r>
            <a:r>
              <a:rPr lang="en-US" sz="2000" dirty="0"/>
              <a:t>and the </a:t>
            </a:r>
            <a:r>
              <a:rPr lang="en-US" sz="2000" i="1" dirty="0" smtClean="0"/>
              <a:t>resolution table sizes</a:t>
            </a:r>
            <a:r>
              <a:rPr lang="en-US" sz="2000" dirty="0" smtClean="0"/>
              <a:t>. </a:t>
            </a:r>
          </a:p>
          <a:p>
            <a:pPr lvl="1"/>
            <a:r>
              <a:rPr lang="en-US" sz="2000" u="sng" dirty="0" smtClean="0"/>
              <a:t>The </a:t>
            </a:r>
            <a:r>
              <a:rPr lang="en-US" sz="2000" u="sng" dirty="0"/>
              <a:t>key </a:t>
            </a:r>
            <a:r>
              <a:rPr lang="en-US" sz="2000" u="sng" dirty="0" smtClean="0"/>
              <a:t>property:</a:t>
            </a:r>
            <a:r>
              <a:rPr lang="en-US" sz="2000" dirty="0" smtClean="0"/>
              <a:t> selectively </a:t>
            </a:r>
            <a:r>
              <a:rPr lang="en-US" sz="2000" dirty="0"/>
              <a:t>learn the addresses in the resolution tables, based on the fact that the VMs of </a:t>
            </a:r>
            <a:r>
              <a:rPr lang="en-US" sz="2000" dirty="0" smtClean="0"/>
              <a:t>different tenants </a:t>
            </a:r>
            <a:r>
              <a:rPr lang="en-US" sz="2000" dirty="0"/>
              <a:t>do not communicate.</a:t>
            </a:r>
          </a:p>
          <a:p>
            <a:r>
              <a:rPr lang="en-US" sz="2400" dirty="0" smtClean="0"/>
              <a:t>Analytical </a:t>
            </a:r>
            <a:r>
              <a:rPr lang="en-US" sz="2400" dirty="0"/>
              <a:t>model of the network </a:t>
            </a:r>
            <a:r>
              <a:rPr lang="en-US" sz="2400" dirty="0" smtClean="0"/>
              <a:t>load and </a:t>
            </a:r>
            <a:r>
              <a:rPr lang="en-US" sz="2400" dirty="0"/>
              <a:t>resolution table sizes for the presented </a:t>
            </a:r>
            <a:r>
              <a:rPr lang="en-US" sz="2400" dirty="0" smtClean="0"/>
              <a:t>resolution methods.</a:t>
            </a:r>
          </a:p>
          <a:p>
            <a:pPr lvl="1"/>
            <a:r>
              <a:rPr lang="en-US" sz="2000" dirty="0" smtClean="0"/>
              <a:t>Evaluation of </a:t>
            </a:r>
            <a:r>
              <a:rPr lang="en-US" sz="2000" dirty="0"/>
              <a:t>the network load and the resolution table </a:t>
            </a:r>
            <a:r>
              <a:rPr lang="en-US" sz="2000" dirty="0" smtClean="0"/>
              <a:t>size tradeoff using the </a:t>
            </a:r>
            <a:r>
              <a:rPr lang="en-US" sz="2000" dirty="0"/>
              <a:t>model and </a:t>
            </a:r>
            <a:r>
              <a:rPr lang="en-US" sz="2000" dirty="0" smtClean="0"/>
              <a:t>simulations.</a:t>
            </a:r>
          </a:p>
          <a:p>
            <a:r>
              <a:rPr lang="en-US" sz="2200" b="1" dirty="0" smtClean="0"/>
              <a:t>Both the network </a:t>
            </a:r>
            <a:r>
              <a:rPr lang="en-US" sz="2200" b="1" dirty="0"/>
              <a:t>load and the resolution table sizes can be </a:t>
            </a:r>
            <a:r>
              <a:rPr lang="en-US" sz="2200" b="1" dirty="0" smtClean="0"/>
              <a:t>reduced </a:t>
            </a:r>
            <a:r>
              <a:rPr lang="en-US" sz="2200" b="1" dirty="0"/>
              <a:t>by </a:t>
            </a:r>
            <a:r>
              <a:rPr lang="en-US" sz="2200" b="1" u="sng" dirty="0"/>
              <a:t>orders of </a:t>
            </a:r>
            <a:r>
              <a:rPr lang="en-US" sz="2200" b="1" u="sng" dirty="0" smtClean="0"/>
              <a:t>magnitude</a:t>
            </a:r>
            <a:r>
              <a:rPr lang="en-US" sz="2200" b="1" dirty="0" smtClean="0"/>
              <a:t>.</a:t>
            </a:r>
            <a:endParaRPr lang="en-US" sz="2200" b="1" dirty="0"/>
          </a:p>
          <a:p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he-IL" sz="1600" dirty="0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827584" y="5013176"/>
            <a:ext cx="7632848" cy="72008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5579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4704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 dirty="0"/>
              <a:t>Thank you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09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Center Network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Address Resolution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890453"/>
              </p:ext>
            </p:extLst>
          </p:nvPr>
        </p:nvGraphicFramePr>
        <p:xfrm>
          <a:off x="1115616" y="1700808"/>
          <a:ext cx="7082148" cy="2930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6" name="Visio" r:id="rId4" imgW="11529000" imgH="4770720" progId="Visio.Drawing.11">
                  <p:embed/>
                </p:oleObj>
              </mc:Choice>
              <mc:Fallback>
                <p:oleObj name="Visio" r:id="rId4" imgW="11529000" imgH="4770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1700808"/>
                        <a:ext cx="7082148" cy="29300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Left Arrow 2"/>
          <p:cNvSpPr/>
          <p:nvPr/>
        </p:nvSpPr>
        <p:spPr bwMode="auto">
          <a:xfrm rot="20696393">
            <a:off x="1937537" y="3016253"/>
            <a:ext cx="5381977" cy="148132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236296" y="2196480"/>
            <a:ext cx="304800" cy="1524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3995936" y="1700808"/>
            <a:ext cx="2304256" cy="576064"/>
          </a:xfrm>
          <a:prstGeom prst="wedgeRoundRectCallout">
            <a:avLst>
              <a:gd name="adj1" fmla="val 37809"/>
              <a:gd name="adj2" fmla="val 8793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Where is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VM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X???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(Address Resolution)</a:t>
            </a:r>
            <a:endParaRPr kumimoji="0" lang="he-IL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682196"/>
              </p:ext>
            </p:extLst>
          </p:nvPr>
        </p:nvGraphicFramePr>
        <p:xfrm>
          <a:off x="4788024" y="2924944"/>
          <a:ext cx="1944218" cy="2195191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972109"/>
                <a:gridCol w="972109"/>
              </a:tblGrid>
              <a:tr h="366391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Location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err="1" smtClean="0"/>
                        <a:t>VM</a:t>
                      </a:r>
                      <a:endParaRPr lang="he-IL" sz="14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X</a:t>
                      </a:r>
                      <a:endParaRPr lang="he-IL" sz="14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dirty="0" smtClean="0"/>
                        <a:t>…</a:t>
                      </a:r>
                      <a:endParaRPr lang="he-IL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1600" y="3573016"/>
            <a:ext cx="86409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dirty="0" smtClean="0"/>
              <a:t>VM X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582974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99 0.01388 L -0.13577 0.05043 " pathEditMode="relative" ptsTypes="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Scalability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 smtClean="0"/>
              <a:t>Goal</a:t>
            </a:r>
            <a:r>
              <a:rPr lang="en-US" sz="2800" dirty="0" smtClean="0"/>
              <a:t>: Address resolution that supports VM migrations.</a:t>
            </a:r>
          </a:p>
          <a:p>
            <a:endParaRPr lang="en-US" sz="2800" dirty="0" smtClean="0"/>
          </a:p>
          <a:p>
            <a:r>
              <a:rPr lang="en-US" sz="2800" dirty="0" smtClean="0"/>
              <a:t>Two </a:t>
            </a:r>
            <a:r>
              <a:rPr lang="en-US" sz="2800" b="1" dirty="0" smtClean="0"/>
              <a:t>scalability</a:t>
            </a:r>
            <a:r>
              <a:rPr lang="en-US" sz="2800" dirty="0" smtClean="0"/>
              <a:t> bottlenecks: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Table size </a:t>
            </a:r>
            <a:r>
              <a:rPr lang="en-US" sz="2800" dirty="0" smtClean="0"/>
              <a:t>of resolution entries.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C00000"/>
                </a:solidFill>
              </a:rPr>
              <a:t>Network load (bandwidth and processing) </a:t>
            </a:r>
            <a:r>
              <a:rPr lang="en-US" sz="2800" dirty="0" smtClean="0"/>
              <a:t>of resolution packets.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/>
          </a:p>
          <a:p>
            <a:r>
              <a:rPr lang="en-US" sz="2800" dirty="0" smtClean="0"/>
              <a:t>Tradeoff between bottlenecks:</a:t>
            </a:r>
          </a:p>
          <a:p>
            <a:pPr marL="457200" lvl="1" indent="0">
              <a:buNone/>
            </a:pPr>
            <a:r>
              <a:rPr lang="en-US" sz="2000" dirty="0" smtClean="0"/>
              <a:t>Smaller tables        lower hit-rate        more resolution request packets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882347"/>
              </p:ext>
            </p:extLst>
          </p:nvPr>
        </p:nvGraphicFramePr>
        <p:xfrm>
          <a:off x="2585293" y="5949280"/>
          <a:ext cx="690563" cy="48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04" name="Equation" r:id="rId4" imgW="215640" imgH="152280" progId="Equation.3">
                  <p:embed/>
                </p:oleObj>
              </mc:Choice>
              <mc:Fallback>
                <p:oleObj name="Equation" r:id="rId4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5293" y="5949280"/>
                        <a:ext cx="690563" cy="487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1250427"/>
              </p:ext>
            </p:extLst>
          </p:nvPr>
        </p:nvGraphicFramePr>
        <p:xfrm>
          <a:off x="4601518" y="5949628"/>
          <a:ext cx="690562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05" name="Equation" r:id="rId6" imgW="215640" imgH="152280" progId="Equation.3">
                  <p:embed/>
                </p:oleObj>
              </mc:Choice>
              <mc:Fallback>
                <p:oleObj name="Equation" r:id="rId6" imgW="21564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1518" y="5949628"/>
                        <a:ext cx="690562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040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Resolution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Conventional network implementation alternatives:</a:t>
            </a:r>
          </a:p>
          <a:p>
            <a:pPr lvl="1"/>
            <a:r>
              <a:rPr lang="en-US" sz="2000" dirty="0" smtClean="0"/>
              <a:t>Layer 2 Ethernet: single LAN.</a:t>
            </a:r>
          </a:p>
          <a:p>
            <a:pPr lvl="2"/>
            <a:r>
              <a:rPr lang="en-US" sz="1600" dirty="0" smtClean="0"/>
              <a:t>ARP broadcast flooding</a:t>
            </a:r>
          </a:p>
          <a:p>
            <a:pPr lvl="2"/>
            <a:r>
              <a:rPr lang="en-US" sz="1600" dirty="0" smtClean="0"/>
              <a:t>Large switching tables</a:t>
            </a:r>
          </a:p>
          <a:p>
            <a:pPr lvl="2"/>
            <a:r>
              <a:rPr lang="en-US" sz="1600" dirty="0" smtClean="0"/>
              <a:t>Spanning tree</a:t>
            </a:r>
          </a:p>
          <a:p>
            <a:pPr lvl="1"/>
            <a:r>
              <a:rPr lang="en-US" sz="2000" dirty="0" smtClean="0"/>
              <a:t>Layer 3 IP: subnet for each rack.</a:t>
            </a:r>
          </a:p>
          <a:p>
            <a:pPr lvl="2"/>
            <a:r>
              <a:rPr lang="en-US" sz="1600" dirty="0" smtClean="0"/>
              <a:t>No transparent VM migration between subnets </a:t>
            </a:r>
            <a:r>
              <a:rPr lang="en-US" sz="1400" dirty="0" smtClean="0"/>
              <a:t>(requires IP address change)</a:t>
            </a:r>
            <a:r>
              <a:rPr lang="en-US" sz="1600" dirty="0" smtClean="0"/>
              <a:t>.</a:t>
            </a:r>
          </a:p>
          <a:p>
            <a:pPr lvl="3"/>
            <a:r>
              <a:rPr lang="en-US" sz="1400" dirty="0" smtClean="0"/>
              <a:t>Interrupts active connections.</a:t>
            </a:r>
          </a:p>
          <a:p>
            <a:pPr lvl="3"/>
            <a:r>
              <a:rPr lang="en-US" sz="1400" dirty="0" smtClean="0"/>
              <a:t>Affects user transparency/isolation/virtualization.</a:t>
            </a:r>
            <a:endParaRPr lang="en-US" sz="1400" dirty="0"/>
          </a:p>
          <a:p>
            <a:pPr lvl="1"/>
            <a:r>
              <a:rPr lang="en-US" sz="2000" dirty="0" smtClean="0"/>
              <a:t>Overlay Network </a:t>
            </a:r>
            <a:r>
              <a:rPr lang="en-US" sz="1200" dirty="0" smtClean="0"/>
              <a:t>(next slide)</a:t>
            </a:r>
            <a:endParaRPr lang="en-US" sz="20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804050"/>
              </p:ext>
            </p:extLst>
          </p:nvPr>
        </p:nvGraphicFramePr>
        <p:xfrm>
          <a:off x="1441698" y="1052514"/>
          <a:ext cx="6154638" cy="2546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7" name="Visio" r:id="rId4" imgW="11529274" imgH="4770900" progId="Visio.Drawing.11">
                  <p:embed/>
                </p:oleObj>
              </mc:Choice>
              <mc:Fallback>
                <p:oleObj name="Visio" r:id="rId4" imgW="11529274" imgH="477090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1698" y="1052514"/>
                        <a:ext cx="6154638" cy="2546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3537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299797"/>
              </p:ext>
            </p:extLst>
          </p:nvPr>
        </p:nvGraphicFramePr>
        <p:xfrm>
          <a:off x="147638" y="836613"/>
          <a:ext cx="8494712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7" name="Visio" r:id="rId4" imgW="6400800" imgH="2717860" progId="Visio.Drawing.11">
                  <p:embed/>
                </p:oleObj>
              </mc:Choice>
              <mc:Fallback>
                <p:oleObj name="Visio" r:id="rId4" imgW="6400800" imgH="271786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836613"/>
                        <a:ext cx="8494712" cy="360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Assign for each VM: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Application Address (</a:t>
            </a:r>
            <a:r>
              <a:rPr lang="en-US" sz="2000" dirty="0"/>
              <a:t>AA</a:t>
            </a:r>
            <a:r>
              <a:rPr lang="en-US" sz="2000" dirty="0" smtClean="0"/>
              <a:t>)</a:t>
            </a:r>
          </a:p>
          <a:p>
            <a:pPr marL="1200150" lvl="2" indent="-342900"/>
            <a:r>
              <a:rPr lang="en-US" sz="1600" dirty="0" err="1" smtClean="0"/>
              <a:t>VM</a:t>
            </a:r>
            <a:r>
              <a:rPr lang="en-US" sz="1600" dirty="0" smtClean="0"/>
              <a:t> identity in the virtual tenant space</a:t>
            </a:r>
          </a:p>
          <a:p>
            <a:pPr marL="1200150" lvl="2" indent="-342900"/>
            <a:r>
              <a:rPr lang="en-US" sz="1600" dirty="0" smtClean="0"/>
              <a:t>Usually combined from tenant ID and VM ID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 smtClean="0"/>
              <a:t>Location Address (</a:t>
            </a:r>
            <a:r>
              <a:rPr lang="en-US" sz="2000" dirty="0"/>
              <a:t>LA</a:t>
            </a:r>
            <a:r>
              <a:rPr lang="en-US" sz="2000" dirty="0" smtClean="0"/>
              <a:t>) </a:t>
            </a:r>
          </a:p>
          <a:p>
            <a:pPr marL="1200150" lvl="2" indent="-342900"/>
            <a:r>
              <a:rPr lang="en-US" sz="1600" dirty="0" err="1" smtClean="0"/>
              <a:t>VM</a:t>
            </a:r>
            <a:r>
              <a:rPr lang="en-US" sz="1600" dirty="0" smtClean="0"/>
              <a:t> identity in the physical network infrastructure</a:t>
            </a:r>
          </a:p>
          <a:p>
            <a:pPr marL="800100" lvl="1" indent="-342900"/>
            <a:r>
              <a:rPr lang="en-US" sz="2000" dirty="0" smtClean="0"/>
              <a:t>Both can be MAC or IP addresses.</a:t>
            </a:r>
          </a:p>
          <a:p>
            <a:pPr marL="1200150" lvl="2" indent="-342900"/>
            <a:endParaRPr lang="en-US" sz="1600" dirty="0"/>
          </a:p>
          <a:p>
            <a:pPr marL="857250" lvl="2" indent="0">
              <a:buNone/>
            </a:pPr>
            <a:endParaRPr lang="en-US" sz="1600" dirty="0"/>
          </a:p>
        </p:txBody>
      </p:sp>
      <p:sp>
        <p:nvSpPr>
          <p:cNvPr id="8" name="Oval 7"/>
          <p:cNvSpPr/>
          <p:nvPr/>
        </p:nvSpPr>
        <p:spPr bwMode="auto">
          <a:xfrm>
            <a:off x="251520" y="2060848"/>
            <a:ext cx="936104" cy="936104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596336" y="1988840"/>
            <a:ext cx="936104" cy="936104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2220" y="5954880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 smtClean="0"/>
              <a:t>[VXLAN, NVGRE, </a:t>
            </a:r>
            <a:r>
              <a:rPr lang="en-US" sz="1400" dirty="0"/>
              <a:t>VL2</a:t>
            </a:r>
            <a:r>
              <a:rPr lang="en-US" sz="1400" dirty="0" smtClean="0"/>
              <a:t>, </a:t>
            </a:r>
            <a:r>
              <a:rPr lang="en-US" sz="1400" dirty="0"/>
              <a:t>Portland, </a:t>
            </a:r>
            <a:r>
              <a:rPr lang="en-US" sz="1400" dirty="0" smtClean="0"/>
              <a:t>SEATTLE, </a:t>
            </a:r>
            <a:r>
              <a:rPr lang="en-US" sz="1400" dirty="0" err="1" smtClean="0"/>
              <a:t>SecondNet</a:t>
            </a:r>
            <a:r>
              <a:rPr lang="en-US" sz="1400" dirty="0" smtClean="0"/>
              <a:t>, etc.]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6065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198171"/>
              </p:ext>
            </p:extLst>
          </p:nvPr>
        </p:nvGraphicFramePr>
        <p:xfrm>
          <a:off x="147638" y="836613"/>
          <a:ext cx="8494712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9" name="Visio" r:id="rId4" imgW="6400800" imgH="2717860" progId="Visio.Drawing.11">
                  <p:embed/>
                </p:oleObj>
              </mc:Choice>
              <mc:Fallback>
                <p:oleObj name="Visio" r:id="rId4" imgW="6400800" imgH="271786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836613"/>
                        <a:ext cx="8494712" cy="360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400050"/>
            <a:endParaRPr lang="en-US" sz="2400" dirty="0" smtClean="0"/>
          </a:p>
          <a:p>
            <a:pPr marL="400050"/>
            <a:endParaRPr lang="en-US" sz="2400" dirty="0"/>
          </a:p>
          <a:p>
            <a:pPr marL="400050"/>
            <a:endParaRPr lang="en-US" sz="2400" dirty="0" smtClean="0"/>
          </a:p>
          <a:p>
            <a:pPr marL="400050"/>
            <a:endParaRPr lang="en-US" sz="2400" dirty="0"/>
          </a:p>
          <a:p>
            <a:pPr marL="400050"/>
            <a:endParaRPr lang="en-US" sz="2400" dirty="0" smtClean="0"/>
          </a:p>
          <a:p>
            <a:pPr marL="400050"/>
            <a:endParaRPr lang="en-US" sz="2400" dirty="0"/>
          </a:p>
          <a:p>
            <a:pPr marL="400050"/>
            <a:r>
              <a:rPr lang="en-US" sz="2400" dirty="0" smtClean="0"/>
              <a:t>Encapsulation point:</a:t>
            </a:r>
          </a:p>
          <a:p>
            <a:pPr marL="800100" lvl="1"/>
            <a:r>
              <a:rPr lang="en-US" sz="2000" dirty="0" smtClean="0"/>
              <a:t>Encapsulate the packet with additional header </a:t>
            </a:r>
            <a:r>
              <a:rPr lang="en-US" sz="2000" i="1" dirty="0" smtClean="0"/>
              <a:t>or</a:t>
            </a:r>
            <a:r>
              <a:rPr lang="en-US" sz="2000" dirty="0" smtClean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Rewrite existing header fields.</a:t>
            </a:r>
          </a:p>
          <a:p>
            <a:pPr marL="800100" lvl="1"/>
            <a:r>
              <a:rPr lang="en-US" sz="2000" dirty="0" err="1" smtClean="0"/>
              <a:t>ToR</a:t>
            </a:r>
            <a:r>
              <a:rPr lang="en-US" sz="2000" dirty="0" smtClean="0"/>
              <a:t> switch or hypervisor (server).</a:t>
            </a:r>
          </a:p>
          <a:p>
            <a:pPr marL="800100" lvl="1"/>
            <a:r>
              <a:rPr lang="en-US" sz="2000" dirty="0" smtClean="0"/>
              <a:t>We denote it as </a:t>
            </a:r>
            <a:r>
              <a:rPr lang="en-US" sz="2000" b="1" i="1" dirty="0" smtClean="0"/>
              <a:t>Edge Bridge (EB)</a:t>
            </a:r>
            <a:r>
              <a:rPr lang="en-US" sz="2000" i="1" dirty="0" smtClean="0"/>
              <a:t>.</a:t>
            </a:r>
          </a:p>
          <a:p>
            <a:pPr marL="1200150" lvl="2" indent="-342900"/>
            <a:endParaRPr lang="en-US" sz="1600" dirty="0"/>
          </a:p>
        </p:txBody>
      </p:sp>
      <p:sp>
        <p:nvSpPr>
          <p:cNvPr id="7" name="Oval 6"/>
          <p:cNvSpPr/>
          <p:nvPr/>
        </p:nvSpPr>
        <p:spPr bwMode="auto">
          <a:xfrm>
            <a:off x="2411760" y="1196752"/>
            <a:ext cx="1368152" cy="126014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220072" y="1212050"/>
            <a:ext cx="1296144" cy="1244842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2220" y="5954880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 smtClean="0"/>
              <a:t>[VXLAN, NVGRE, </a:t>
            </a:r>
            <a:r>
              <a:rPr lang="en-US" sz="1400" dirty="0"/>
              <a:t>VL2</a:t>
            </a:r>
            <a:r>
              <a:rPr lang="en-US" sz="1400" dirty="0" smtClean="0"/>
              <a:t>, </a:t>
            </a:r>
            <a:r>
              <a:rPr lang="en-US" sz="1400" dirty="0"/>
              <a:t>Portland, </a:t>
            </a:r>
            <a:r>
              <a:rPr lang="en-US" sz="1400" dirty="0" smtClean="0"/>
              <a:t>SEATTLE, </a:t>
            </a:r>
            <a:r>
              <a:rPr lang="en-US" sz="1400" dirty="0" err="1" smtClean="0"/>
              <a:t>SecondNet</a:t>
            </a:r>
            <a:r>
              <a:rPr lang="en-US" sz="1400" dirty="0" smtClean="0"/>
              <a:t>, etc.]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94694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Overlay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78146"/>
              </p:ext>
            </p:extLst>
          </p:nvPr>
        </p:nvGraphicFramePr>
        <p:xfrm>
          <a:off x="5723205" y="4293096"/>
          <a:ext cx="3529315" cy="1878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5" name="Visio" r:id="rId4" imgW="3457673" imgH="1839867" progId="Visio.Drawing.11">
                  <p:embed/>
                </p:oleObj>
              </mc:Choice>
              <mc:Fallback>
                <p:oleObj name="Visio" r:id="rId4" imgW="3457673" imgH="183986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3205" y="4293096"/>
                        <a:ext cx="3529315" cy="18785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678608"/>
              </p:ext>
            </p:extLst>
          </p:nvPr>
        </p:nvGraphicFramePr>
        <p:xfrm>
          <a:off x="148127" y="836712"/>
          <a:ext cx="8494520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6" name="Visio" r:id="rId6" imgW="6400800" imgH="2717860" progId="Visio.Drawing.11">
                  <p:embed/>
                </p:oleObj>
              </mc:Choice>
              <mc:Fallback>
                <p:oleObj name="Visio" r:id="rId6" imgW="6400800" imgH="27178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127" y="836712"/>
                        <a:ext cx="8494520" cy="360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670629" y="2348880"/>
            <a:ext cx="304800" cy="152400"/>
          </a:xfrm>
          <a:prstGeom prst="rect">
            <a:avLst/>
          </a:prstGeom>
          <a:solidFill>
            <a:srgbClr val="00B05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544835"/>
              </p:ext>
            </p:extLst>
          </p:nvPr>
        </p:nvGraphicFramePr>
        <p:xfrm>
          <a:off x="1618750" y="4264729"/>
          <a:ext cx="4849902" cy="1971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7" name="Visio" r:id="rId8" imgW="4750150" imgH="1933264" progId="Visio.Drawing.11">
                  <p:embed/>
                </p:oleObj>
              </mc:Choice>
              <mc:Fallback>
                <p:oleObj name="Visio" r:id="rId8" imgW="4750150" imgH="193326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750" y="4264729"/>
                        <a:ext cx="4849902" cy="1971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810758"/>
              </p:ext>
            </p:extLst>
          </p:nvPr>
        </p:nvGraphicFramePr>
        <p:xfrm>
          <a:off x="-154461" y="4280146"/>
          <a:ext cx="2527249" cy="1453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8" name="Visio" r:id="rId10" imgW="2474818" imgH="1423900" progId="Visio.Drawing.11">
                  <p:embed/>
                </p:oleObj>
              </mc:Choice>
              <mc:Fallback>
                <p:oleObj name="Visio" r:id="rId10" imgW="2474818" imgH="1423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461" y="4280146"/>
                        <a:ext cx="2527249" cy="1453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 bwMode="auto">
          <a:xfrm>
            <a:off x="1691680" y="2489096"/>
            <a:ext cx="2736304" cy="1948016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2220" y="5954880"/>
            <a:ext cx="2088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 smtClean="0"/>
              <a:t>[VXLAN, NVGRE, </a:t>
            </a:r>
            <a:r>
              <a:rPr lang="en-US" sz="1400" dirty="0"/>
              <a:t>VL2</a:t>
            </a:r>
            <a:r>
              <a:rPr lang="en-US" sz="1400" dirty="0" smtClean="0"/>
              <a:t>, </a:t>
            </a:r>
            <a:r>
              <a:rPr lang="en-US" sz="1400" dirty="0"/>
              <a:t>Portland, </a:t>
            </a:r>
            <a:r>
              <a:rPr lang="en-US" sz="1400" dirty="0" smtClean="0"/>
              <a:t>SEATTLE, </a:t>
            </a:r>
            <a:r>
              <a:rPr lang="en-US" sz="1400" dirty="0" err="1" smtClean="0"/>
              <a:t>SecondNet</a:t>
            </a:r>
            <a:r>
              <a:rPr lang="en-US" sz="1400" dirty="0" smtClean="0"/>
              <a:t>, etc.]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3774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22484E-6 L 0.09583 -0.00995 L 0.23055 -0.08559 " pathEditMode="relative" ptsTypes="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056 -0.08559 L 0.53889 -0.07449 " pathEditMode="relative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89 -0.07448 L 0.58941 -0.07286 L 0.71997 0.01966 L 0.77882 0.01689 " pathEditMode="relative" ptsTypes="AA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Resolution Methods</a:t>
            </a:r>
            <a:br>
              <a:rPr lang="en-US" dirty="0" smtClean="0"/>
            </a:br>
            <a:r>
              <a:rPr lang="en-US" sz="3200" dirty="0" smtClean="0"/>
              <a:t>(Related Work)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to build the AA-LA resolution table?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Central DB </a:t>
            </a:r>
            <a:br>
              <a:rPr lang="en-US" dirty="0" smtClean="0"/>
            </a:br>
            <a:r>
              <a:rPr lang="en-US" sz="2000" dirty="0" smtClean="0"/>
              <a:t>(VL2 [Greenberg et al., 2009], Portland [</a:t>
            </a:r>
            <a:r>
              <a:rPr lang="en-US" sz="2000" dirty="0" err="1" smtClean="0"/>
              <a:t>Niranjan</a:t>
            </a:r>
            <a:r>
              <a:rPr lang="en-US" sz="2000" dirty="0" smtClean="0"/>
              <a:t> Mysore et al., 2009], SEATTLE (DHT-based) [Kim et al., 2008])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Pull 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EtherProxy</a:t>
            </a:r>
            <a:r>
              <a:rPr lang="en-US" sz="2000" dirty="0" smtClean="0"/>
              <a:t> [</a:t>
            </a:r>
            <a:r>
              <a:rPr lang="en-US" sz="2000" dirty="0" err="1" smtClean="0"/>
              <a:t>Elmeleegy</a:t>
            </a:r>
            <a:r>
              <a:rPr lang="en-US" sz="2000" dirty="0" smtClean="0"/>
              <a:t> et al., 2009], Diverter [Edwards et al., 2009], SARP [</a:t>
            </a:r>
            <a:r>
              <a:rPr lang="en-US" sz="2000" dirty="0" err="1" smtClean="0"/>
              <a:t>Nachum</a:t>
            </a:r>
            <a:r>
              <a:rPr lang="en-US" sz="2000" dirty="0" smtClean="0"/>
              <a:t> et al., 2012])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Push </a:t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Netlord</a:t>
            </a:r>
            <a:r>
              <a:rPr lang="en-US" sz="2000" dirty="0" smtClean="0"/>
              <a:t> [</a:t>
            </a:r>
            <a:r>
              <a:rPr lang="en-US" sz="2000" dirty="0" err="1" smtClean="0"/>
              <a:t>Mudigonda</a:t>
            </a:r>
            <a:r>
              <a:rPr lang="en-US" sz="2000" dirty="0" smtClean="0"/>
              <a:t> et al., 2011])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262A7-8C7B-4A56-A1DC-39C9B48A7C4F}" type="slidenum">
              <a:rPr lang="he-IL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96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 des classes">
  <a:themeElements>
    <a:clrScheme name="slides des class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009900"/>
      </a:folHlink>
    </a:clrScheme>
    <a:fontScheme name="slides des class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lides des class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des class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des class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des class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des class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des class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s class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s class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s class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s class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s class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s class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des class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1103</Words>
  <Application>Microsoft Office PowerPoint</Application>
  <PresentationFormat>On-screen Show (4:3)</PresentationFormat>
  <Paragraphs>280</Paragraphs>
  <Slides>23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slides des classes</vt:lpstr>
      <vt:lpstr>Visio</vt:lpstr>
      <vt:lpstr>Equation</vt:lpstr>
      <vt:lpstr>CNSM 2014  SAL: Scaling Data Centers Using Smart Address Learning</vt:lpstr>
      <vt:lpstr>SAL: Scaling Data Centers Using Smart Address Learning</vt:lpstr>
      <vt:lpstr>Data Center Network</vt:lpstr>
      <vt:lpstr>Scalability Problem</vt:lpstr>
      <vt:lpstr>Address Resolution Methods</vt:lpstr>
      <vt:lpstr>Overlay Network</vt:lpstr>
      <vt:lpstr>Overlay Network</vt:lpstr>
      <vt:lpstr>Overlay Network</vt:lpstr>
      <vt:lpstr>Address Resolution Methods (Related Work)</vt:lpstr>
      <vt:lpstr>Central DB</vt:lpstr>
      <vt:lpstr>Pull (On-Demand Update)</vt:lpstr>
      <vt:lpstr>Push (On-Change Update)</vt:lpstr>
      <vt:lpstr>Scalability Problem</vt:lpstr>
      <vt:lpstr>Our suggestion for Multi-Tenant DC: Smart Address Learning (SAL)</vt:lpstr>
      <vt:lpstr>SAL - Pull</vt:lpstr>
      <vt:lpstr>SAL - Push</vt:lpstr>
      <vt:lpstr>Simulation Settings: Typical Values</vt:lpstr>
      <vt:lpstr>Simulation Results:  Network Load vs. Table Capacity</vt:lpstr>
      <vt:lpstr>Simulation Results: Hit Rate vs. Table Capacity</vt:lpstr>
      <vt:lpstr>Analytical Model: Network Load</vt:lpstr>
      <vt:lpstr>Analytical Model: Network Load vs. Number EBs</vt:lpstr>
      <vt:lpstr>Summary of Contributions</vt:lpstr>
      <vt:lpstr>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2015-03-02T19:55:01Z</dcterms:modified>
</cp:coreProperties>
</file>